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1045" r:id="rId3"/>
    <p:sldId id="1049" r:id="rId5"/>
    <p:sldId id="1050" r:id="rId6"/>
    <p:sldId id="932" r:id="rId7"/>
    <p:sldId id="1032" r:id="rId8"/>
    <p:sldId id="1028" r:id="rId9"/>
    <p:sldId id="1030" r:id="rId10"/>
    <p:sldId id="1038" r:id="rId11"/>
    <p:sldId id="1053" r:id="rId12"/>
    <p:sldId id="1041" r:id="rId13"/>
    <p:sldId id="1047" r:id="rId14"/>
    <p:sldId id="1015" r:id="rId15"/>
    <p:sldId id="1037" r:id="rId16"/>
    <p:sldId id="1048" r:id="rId17"/>
    <p:sldId id="1052" r:id="rId18"/>
    <p:sldId id="1017" r:id="rId19"/>
    <p:sldId id="1054" r:id="rId20"/>
    <p:sldId id="1016" r:id="rId21"/>
    <p:sldId id="1004" r:id="rId22"/>
    <p:sldId id="890" r:id="rId23"/>
    <p:sldId id="1019" r:id="rId24"/>
    <p:sldId id="973" r:id="rId25"/>
    <p:sldId id="1051" r:id="rId26"/>
    <p:sldId id="989" r:id="rId27"/>
    <p:sldId id="1046" r:id="rId28"/>
    <p:sldId id="975" r:id="rId29"/>
    <p:sldId id="971" r:id="rId30"/>
    <p:sldId id="1022" r:id="rId31"/>
    <p:sldId id="1023" r:id="rId32"/>
    <p:sldId id="1024" r:id="rId33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 autoAdjust="0"/>
    <p:restoredTop sz="82789" autoAdjust="0"/>
  </p:normalViewPr>
  <p:slideViewPr>
    <p:cSldViewPr>
      <p:cViewPr varScale="1">
        <p:scale>
          <a:sx n="105" d="100"/>
          <a:sy n="105" d="100"/>
        </p:scale>
        <p:origin x="1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3054" y="-114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1BE59-F48B-4CBC-9FAA-3C3130B798EB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CAB6E-F72B-438E-883A-7A99F5B9CCA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9CD6D-5148-46E0-9776-151D61BDCD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字节（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Byte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是计算机信息技术用于计量存储容量的一种计量单位，通常情况下一字节等于八位比特，也表示一些计算机编程语言中的数据类型和语言字符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（二）“字符”的定义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主要用于编程，概念说明、函数解释、用法，字符串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在存储上类似字符数组，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所以它每一位的单个元素都是可以提取的，如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s=“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abcdefghij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s[1]=“a”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s[10]="j"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，而字符串的零位正是它的长度，如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s[0]=10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，这可以给我们提供很多方便，如高精度运算时每一位都可以转化为数字存入数组。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（三）字节串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是存储字符的数字单位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字节串是不可改变的序列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0~255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之间的整数，可以写为：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b'hello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，不能写为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b'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你好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是普通的字符组成的，比如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“hello”,“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你好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等字符串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是由数字、字母、下划线组成的一串字符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讲一下显示器上的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比特。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三原色。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（四）用套接字传输：</a:t>
            </a:r>
            <a:r>
              <a:rPr lang="zh-CN" altLang="en-US" sz="1200" dirty="0"/>
              <a:t>网络通信中字节的一个特点是，套接字接口将字节暴露了出来，使得其无论是对程序员还是对应用程序都是可见的。我们通常无可避免地要考虑在传输过程中表示数据的方式。这会给我们带来一些问题，而</a:t>
            </a:r>
            <a:r>
              <a:rPr lang="en-US" altLang="zh-CN" sz="1200" dirty="0"/>
              <a:t>Python</a:t>
            </a:r>
            <a:r>
              <a:rPr lang="zh-CN" altLang="en-US" sz="1200" dirty="0"/>
              <a:t>这种高级语言是可以让我们避免这类问题的。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（五）用套接字传输</a:t>
            </a:r>
            <a:r>
              <a:rPr lang="zh-CN" altLang="en-US" sz="12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一个符号串</a:t>
            </a:r>
            <a:endParaRPr lang="en-US" altLang="zh-CN" sz="12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/>
              <a:t>如果想用套接字传输一个符号串，就需要使用某种编码方法。从而给每个符号分配特定的值。</a:t>
            </a:r>
            <a:endParaRPr lang="zh-CN" altLang="en-US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一般流行的就是</a:t>
            </a:r>
            <a:r>
              <a:rPr lang="en-US" altLang="zh-CN" sz="1200" dirty="0"/>
              <a:t>ASCII</a:t>
            </a:r>
            <a:r>
              <a:rPr lang="zh-CN" altLang="en-US" sz="1200" dirty="0"/>
              <a:t>编码方式，现在</a:t>
            </a:r>
            <a:r>
              <a:rPr lang="en-US" altLang="zh-CN" sz="1200" dirty="0"/>
              <a:t>Python3</a:t>
            </a:r>
            <a:r>
              <a:rPr lang="zh-CN" altLang="en-US" sz="1200" dirty="0"/>
              <a:t>之后，</a:t>
            </a:r>
            <a:r>
              <a:rPr lang="en-US" altLang="zh-CN" sz="1200" dirty="0"/>
              <a:t>Python</a:t>
            </a:r>
            <a:r>
              <a:rPr lang="zh-CN" altLang="en-US" sz="1200" dirty="0"/>
              <a:t>把字符串看作是由</a:t>
            </a:r>
            <a:r>
              <a:rPr lang="en-US" altLang="zh-CN" sz="1200" dirty="0"/>
              <a:t>Unicode</a:t>
            </a:r>
            <a:r>
              <a:rPr lang="zh-CN" altLang="en-US" sz="1200" dirty="0"/>
              <a:t>字符组成的序列。就和</a:t>
            </a:r>
            <a:r>
              <a:rPr lang="en-US" altLang="zh-CN" sz="1200" dirty="0"/>
              <a:t>Python</a:t>
            </a:r>
            <a:r>
              <a:rPr lang="zh-CN" altLang="en-US" sz="1200" dirty="0"/>
              <a:t>的数据结构一样，我们不需要考虑字符串的内部实现，传输时省心了，但接收时需要仔细。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（六）编码方式也分为两大类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/>
              <a:t>单字节编码和多字节编码</a:t>
            </a:r>
            <a:r>
              <a:rPr lang="en-US" altLang="zh-CN" sz="1200" dirty="0"/>
              <a:t>…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前者即每个字符与字节的值唯一对应，后者中每个字符可能会用多个字节来表示。</a:t>
            </a:r>
            <a:endParaRPr lang="en-US" altLang="zh-CN" sz="1200" dirty="0"/>
          </a:p>
          <a:p>
            <a:pPr marL="0"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1200" dirty="0"/>
              <a:t>由于在一些多字节编码方式中，用于表示不同字符的字节数是不同的，因此操作起来要多加小心。</a:t>
            </a:r>
            <a:endParaRPr lang="en-US" altLang="zh-CN" sz="1200" dirty="0"/>
          </a:p>
          <a:p>
            <a:pPr marL="0"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1200" dirty="0"/>
              <a:t>如果数据流被分割为多个部分，那么我们就不知道某个字符是否由于位于分割边界而从中间被分开。</a:t>
            </a:r>
            <a:endParaRPr lang="en-US" altLang="zh-CN" sz="1200" dirty="0"/>
          </a:p>
          <a:p>
            <a:pPr marL="0"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1200" dirty="0"/>
              <a:t>此时对部分接受的信息进行解码是很危险的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（四）用套接字传输：</a:t>
            </a:r>
            <a:r>
              <a:rPr lang="zh-CN" altLang="en-US" sz="1200" dirty="0"/>
              <a:t>网络通信中字节的一个特点是，套接字接口将字节暴露了出来，使得其无论是对程序员还是对应用程序都是可见的。我们通常无可避免地要考虑在传输过程中表示数据的方式。这会给我们带来一些问题，而</a:t>
            </a:r>
            <a:r>
              <a:rPr lang="en-US" altLang="zh-CN" sz="1200" dirty="0"/>
              <a:t>Python</a:t>
            </a:r>
            <a:r>
              <a:rPr lang="zh-CN" altLang="en-US" sz="1200" dirty="0"/>
              <a:t>这种高级语言是可以让我们避免这类问题的。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（五）用套接字传输</a:t>
            </a:r>
            <a:r>
              <a:rPr lang="zh-CN" altLang="en-US" sz="12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一个符号串</a:t>
            </a:r>
            <a:endParaRPr lang="en-US" altLang="zh-CN" sz="12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/>
              <a:t>如果想用套接字传输一个符号串，就需要使用某种编码方法。从而给每个符号分配特定的值。</a:t>
            </a:r>
            <a:endParaRPr lang="zh-CN" altLang="en-US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一般流行的就是</a:t>
            </a:r>
            <a:r>
              <a:rPr lang="en-US" altLang="zh-CN" sz="1200" dirty="0"/>
              <a:t>ASCII</a:t>
            </a:r>
            <a:r>
              <a:rPr lang="zh-CN" altLang="en-US" sz="1200" dirty="0"/>
              <a:t>编码方式，现在</a:t>
            </a:r>
            <a:r>
              <a:rPr lang="en-US" altLang="zh-CN" sz="1200" dirty="0"/>
              <a:t>Python3</a:t>
            </a:r>
            <a:r>
              <a:rPr lang="zh-CN" altLang="en-US" sz="1200" dirty="0"/>
              <a:t>之后，</a:t>
            </a:r>
            <a:r>
              <a:rPr lang="en-US" altLang="zh-CN" sz="1200" dirty="0"/>
              <a:t>Python</a:t>
            </a:r>
            <a:r>
              <a:rPr lang="zh-CN" altLang="en-US" sz="1200" dirty="0"/>
              <a:t>把字符串看作是由</a:t>
            </a:r>
            <a:r>
              <a:rPr lang="en-US" altLang="zh-CN" sz="1200" dirty="0"/>
              <a:t>Unicode</a:t>
            </a:r>
            <a:r>
              <a:rPr lang="zh-CN" altLang="en-US" sz="1200" dirty="0"/>
              <a:t>字符组成的序列。就和</a:t>
            </a:r>
            <a:r>
              <a:rPr lang="en-US" altLang="zh-CN" sz="1200" dirty="0"/>
              <a:t>Python</a:t>
            </a:r>
            <a:r>
              <a:rPr lang="zh-CN" altLang="en-US" sz="1200" dirty="0"/>
              <a:t>的数据结构一样，我们不需要考虑字符串的内部实现，传输时省心了，但接收时需要仔细。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（六）编码方式也分为两大类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/>
              <a:t>单字节编码和多字节编码</a:t>
            </a:r>
            <a:r>
              <a:rPr lang="en-US" altLang="zh-CN" sz="1200" dirty="0"/>
              <a:t>…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前者即每个字符与字节的值唯一对应，后者中每个字符可能会用多个字节来表示。</a:t>
            </a:r>
            <a:endParaRPr lang="en-US" altLang="zh-CN" sz="1200" dirty="0"/>
          </a:p>
          <a:p>
            <a:pPr marL="0"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1200" dirty="0"/>
              <a:t>由于在一些多字节编码方式中，用于表示不同字符的字节数是不同的，因此操作起来要多加小心。</a:t>
            </a:r>
            <a:endParaRPr lang="en-US" altLang="zh-CN" sz="1200" dirty="0"/>
          </a:p>
          <a:p>
            <a:pPr marL="0"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1200" dirty="0"/>
              <a:t>如果数据流被分割为多个部分，那么我们就不知道某个字符是否由于位于分割边界而从中间被分开。</a:t>
            </a:r>
            <a:endParaRPr lang="en-US" altLang="zh-CN" sz="1200" dirty="0"/>
          </a:p>
          <a:p>
            <a:pPr marL="0"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1200" dirty="0"/>
              <a:t>此时对部分接受的信息进行解码是很危险的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现在前后端分离的开发模式里，用</a:t>
            </a:r>
            <a:r>
              <a:rPr lang="en-US" altLang="zh-CN" dirty="0"/>
              <a:t>JSON</a:t>
            </a:r>
            <a:r>
              <a:rPr lang="zh-CN" altLang="en-US" dirty="0"/>
              <a:t>比较多。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方面的配置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69FE460-492D-431B-99E6-AA4D3A0D33C3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1311375-D419-4507-BAF6-48AB11C5502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H="1">
            <a:off x="0" y="6741460"/>
            <a:ext cx="9107360" cy="0"/>
          </a:xfrm>
          <a:prstGeom prst="line">
            <a:avLst/>
          </a:prstGeom>
          <a:ln w="317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7452400" y="6741460"/>
            <a:ext cx="1691600" cy="0"/>
          </a:xfrm>
          <a:prstGeom prst="line">
            <a:avLst/>
          </a:prstGeom>
          <a:ln w="317500">
            <a:solidFill>
              <a:srgbClr val="004B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1"/>
          <p:cNvSpPr>
            <a:spLocks noGrp="1"/>
          </p:cNvSpPr>
          <p:nvPr userDrawn="1">
            <p:ph type="title"/>
          </p:nvPr>
        </p:nvSpPr>
        <p:spPr>
          <a:xfrm>
            <a:off x="274321" y="260560"/>
            <a:ext cx="8412479" cy="704517"/>
          </a:xfrm>
        </p:spPr>
        <p:txBody>
          <a:bodyPr>
            <a:noAutofit/>
          </a:bodyPr>
          <a:lstStyle>
            <a:lvl1pPr algn="l"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274321" y="980660"/>
            <a:ext cx="8595360" cy="0"/>
            <a:chOff x="274321" y="933797"/>
            <a:chExt cx="8595360" cy="0"/>
          </a:xfrm>
        </p:grpSpPr>
        <p:cxnSp>
          <p:nvCxnSpPr>
            <p:cNvPr id="20" name="直接连接符 19"/>
            <p:cNvCxnSpPr/>
            <p:nvPr/>
          </p:nvCxnSpPr>
          <p:spPr>
            <a:xfrm flipV="1">
              <a:off x="274321" y="933797"/>
              <a:ext cx="859536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74321" y="933797"/>
              <a:ext cx="1493519" cy="0"/>
            </a:xfrm>
            <a:prstGeom prst="line">
              <a:avLst/>
            </a:prstGeom>
            <a:ln w="28575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 userDrawn="1"/>
        </p:nvSpPr>
        <p:spPr>
          <a:xfrm>
            <a:off x="-36640" y="6597440"/>
            <a:ext cx="213737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8604560" y="6588878"/>
            <a:ext cx="5040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fld id="{27BBC160-10B6-4CBD-898D-1BD11151F33F}" type="slidenum"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835620" y="6597440"/>
            <a:ext cx="410457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杭州电子科技大学网络空间安全学院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7533433" y="6588877"/>
            <a:ext cx="1079142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fld id="{530820CF-B880-4189-942D-D702A7CBA730}" type="datetimeFigureOut"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235" y="308691"/>
            <a:ext cx="1810890" cy="43872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49718" y="1577116"/>
            <a:ext cx="5044586" cy="113877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endParaRPr lang="en-US" altLang="zh-CN" sz="2000" b="1" dirty="0"/>
          </a:p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34247" y="3348281"/>
            <a:ext cx="2475358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胡伟通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33415" y="4305290"/>
            <a:ext cx="3677022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School of Cyberspace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Hangzhou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Dianzi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University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86001" y="5373216"/>
            <a:ext cx="4572000" cy="7067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000" b="1" dirty="0"/>
              <a:t>2022-2023 Academic Year – 1st Semester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November 2022</a:t>
            </a:r>
            <a:endParaRPr lang="zh-CN" altLang="en-US" sz="20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274321" y="893157"/>
            <a:ext cx="8595360" cy="0"/>
            <a:chOff x="274321" y="933797"/>
            <a:chExt cx="8595360" cy="0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274321" y="933797"/>
              <a:ext cx="85953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74321" y="933797"/>
              <a:ext cx="1493519" cy="0"/>
            </a:xfrm>
            <a:prstGeom prst="line">
              <a:avLst/>
            </a:prstGeom>
            <a:ln w="19050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存在的问题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/>
              <a:t>TCP</a:t>
            </a:r>
            <a:r>
              <a:rPr lang="zh-CN" altLang="en-US" sz="3600" b="1" dirty="0"/>
              <a:t>是基于流的协议</a:t>
            </a:r>
            <a:endParaRPr lang="zh-CN" altLang="en-US" sz="3600" b="1" dirty="0"/>
          </a:p>
          <a:p>
            <a:r>
              <a:rPr lang="zh-CN" altLang="en-US" sz="2800" b="1" dirty="0"/>
              <a:t>深入理解</a:t>
            </a:r>
            <a:r>
              <a:rPr lang="en-US" altLang="zh-CN" sz="2800" b="1" dirty="0" err="1"/>
              <a:t>socket.recv</a:t>
            </a:r>
            <a:r>
              <a:rPr lang="en-US" altLang="zh-CN" sz="2800" b="1" dirty="0"/>
              <a:t>()</a:t>
            </a:r>
            <a:r>
              <a:rPr lang="zh-CN" altLang="en-US" sz="2800" b="1" dirty="0"/>
              <a:t>函数</a:t>
            </a:r>
            <a:r>
              <a:rPr lang="en-US" altLang="zh-CN" sz="2800" b="1" dirty="0"/>
              <a:t>;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r>
              <a:rPr lang="zh-CN" altLang="en-US" sz="2800" dirty="0"/>
              <a:t>如何达成双方都理解的协议呢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altLang="zh-CN" sz="2800" dirty="0"/>
              <a:t>HTTP</a:t>
            </a:r>
            <a:endParaRPr lang="en-US" altLang="zh-CN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altLang="zh-CN" sz="2800" dirty="0"/>
              <a:t>FTP</a:t>
            </a:r>
            <a:endParaRPr lang="en-US" altLang="zh-CN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altLang="zh-CN" sz="2800" dirty="0"/>
              <a:t>POP3</a:t>
            </a:r>
            <a:endParaRPr lang="en-US" altLang="zh-CN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altLang="zh-CN" sz="2800" dirty="0"/>
              <a:t>SMTP</a:t>
            </a:r>
            <a:endParaRPr lang="en-US" altLang="zh-CN" sz="2800" dirty="0"/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2800" dirty="0"/>
          </a:p>
          <a:p>
            <a:endParaRPr lang="en-US" altLang="zh-CN" sz="2800" b="1" dirty="0"/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简单的服务协议的设计</a:t>
            </a:r>
            <a:r>
              <a:rPr lang="en-US" altLang="zh-CN" dirty="0"/>
              <a:t>1</a:t>
            </a:r>
            <a:r>
              <a:rPr lang="zh-CN" altLang="en-US" dirty="0"/>
              <a:t>：特殊字符边界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7355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45" indent="-360045" fontAlgn="auto">
              <a:buFont typeface="Wingdings" panose="05000000000000000000" charset="0"/>
              <a:buChar char="n"/>
            </a:pPr>
            <a:r>
              <a:rPr lang="zh-CN" altLang="en-US" sz="3200" dirty="0"/>
              <a:t>网络程序在通讯时需要有两者相互理解的协议</a:t>
            </a:r>
            <a:endParaRPr lang="zh-CN" altLang="en-US" sz="3200" dirty="0"/>
          </a:p>
          <a:p>
            <a:pPr marL="360045" indent="-360045" fontAlgn="auto">
              <a:buFont typeface="Wingdings" panose="05000000000000000000" charset="0"/>
              <a:buChar char="n"/>
            </a:pPr>
            <a:r>
              <a:rPr lang="zh-CN" altLang="en-US" sz="3200" dirty="0"/>
              <a:t>最简单的方式是一应一答式（一人一句话）</a:t>
            </a:r>
            <a:endParaRPr lang="zh-CN" altLang="en-US" sz="3200" dirty="0"/>
          </a:p>
          <a:p>
            <a:pPr marL="360045" indent="-360045" fontAlgn="auto">
              <a:buFont typeface="Wingdings" panose="05000000000000000000" charset="0"/>
              <a:buChar char="n"/>
            </a:pPr>
            <a:r>
              <a:rPr lang="zh-CN" altLang="en-US" sz="3200" dirty="0"/>
              <a:t>以换行符（</a:t>
            </a:r>
            <a:r>
              <a:rPr lang="en-US" altLang="zh-CN" sz="3200" dirty="0"/>
              <a:t>’\r\n’</a:t>
            </a:r>
            <a:r>
              <a:rPr lang="zh-CN" altLang="en-US" sz="3200" dirty="0"/>
              <a:t>）作为一方一句话结束的标志</a:t>
            </a:r>
            <a:endParaRPr lang="zh-CN" altLang="en-US" sz="3200" dirty="0"/>
          </a:p>
          <a:p>
            <a:pPr marL="360045" indent="-360045" fontAlgn="auto">
              <a:buFont typeface="Wingdings" panose="05000000000000000000" charset="0"/>
              <a:buChar char="n"/>
            </a:pPr>
            <a:r>
              <a:rPr lang="zh-CN" altLang="en-US" sz="3200" dirty="0"/>
              <a:t>如何读取这一句话呢？</a:t>
            </a:r>
            <a:endParaRPr lang="zh-CN" altLang="en-US" sz="3200" dirty="0"/>
          </a:p>
          <a:p>
            <a:pPr marL="360045" indent="-360045" fontAlgn="auto">
              <a:buFont typeface="Wingdings" panose="05000000000000000000" charset="0"/>
              <a:buChar char="n"/>
            </a:pPr>
            <a:r>
              <a:rPr lang="zh-CN" altLang="en-US" sz="3200" dirty="0"/>
              <a:t>实现一个类似</a:t>
            </a:r>
            <a:r>
              <a:rPr lang="en-US" altLang="zh-CN" sz="3200" dirty="0"/>
              <a:t>readline</a:t>
            </a:r>
            <a:r>
              <a:rPr lang="zh-CN" altLang="en-US" sz="3200" dirty="0"/>
              <a:t>的函数</a:t>
            </a:r>
            <a:endParaRPr lang="zh-CN" altLang="en-US" sz="2800" b="1" dirty="0"/>
          </a:p>
          <a:p>
            <a:pPr indent="0">
              <a:buFont typeface="+mj-lt"/>
              <a:buNone/>
            </a:pPr>
            <a:endParaRPr lang="en-US" altLang="zh-CN" sz="3200" b="1" dirty="0"/>
          </a:p>
          <a:p>
            <a:r>
              <a:rPr lang="zh-CN" altLang="en-US" sz="3200" b="1" dirty="0"/>
              <a:t>方案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：一个字符一个字符读取</a:t>
            </a:r>
            <a:endParaRPr lang="en-US" altLang="zh-CN" sz="3200" b="1" dirty="0"/>
          </a:p>
          <a:p>
            <a:r>
              <a:rPr lang="zh-CN" altLang="en-US" sz="3200" b="1" dirty="0"/>
              <a:t>方案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：一次读取一批数据</a:t>
            </a:r>
            <a:endParaRPr lang="zh-CN" altLang="en-US" sz="3200" b="1" dirty="0"/>
          </a:p>
          <a:p>
            <a:r>
              <a:rPr lang="en-US" altLang="zh-CN" sz="3200" b="1" dirty="0"/>
              <a:t>dict_tcp_client2.py      dict_tcp_server2.py</a:t>
            </a:r>
            <a:endParaRPr lang="en-US" altLang="zh-CN" sz="3200" b="1" dirty="0"/>
          </a:p>
          <a:p>
            <a:pPr>
              <a:buFont typeface="Arial" panose="020B0604020202090204" pitchFamily="34" charset="0"/>
              <a:buNone/>
            </a:pPr>
            <a:endParaRPr lang="zh-CN" altLang="en-US" sz="3600" b="1" dirty="0"/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2800" dirty="0"/>
          </a:p>
          <a:p>
            <a:endParaRPr lang="en-US" altLang="zh-CN" sz="2800" b="1" dirty="0"/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简单的服务协议的设计</a:t>
            </a:r>
            <a:r>
              <a:rPr lang="en-US" altLang="zh-CN" dirty="0"/>
              <a:t>2</a:t>
            </a:r>
            <a:r>
              <a:rPr lang="zh-CN" altLang="en-US" dirty="0">
                <a:sym typeface="+mn-ea"/>
              </a:rPr>
              <a:t>：定长消息</a:t>
            </a:r>
            <a:endParaRPr lang="zh-CN" altLang="en-US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45" indent="-360045" fontAlgn="auto">
              <a:buFont typeface="Wingdings" panose="05000000000000000000" charset="0"/>
              <a:buChar char="n"/>
            </a:pPr>
            <a:r>
              <a:rPr lang="zh-CN" altLang="en-US" sz="3200" dirty="0">
                <a:sym typeface="+mn-ea"/>
              </a:rPr>
              <a:t>使用固定长度数据包长度</a:t>
            </a:r>
            <a:endParaRPr lang="zh-CN" altLang="en-US" sz="3200" dirty="0">
              <a:sym typeface="+mn-ea"/>
            </a:endParaRPr>
          </a:p>
          <a:p>
            <a:pPr marL="360045" indent="-360045" fontAlgn="auto">
              <a:buFont typeface="Wingdings" panose="05000000000000000000" charset="0"/>
              <a:buChar char="n"/>
            </a:pPr>
            <a:r>
              <a:rPr lang="zh-CN" altLang="en-US" sz="3200" dirty="0"/>
              <a:t>在字典服务器中，假设：</a:t>
            </a:r>
            <a:endParaRPr lang="zh-CN" altLang="en-US" sz="3200" dirty="0"/>
          </a:p>
          <a:p>
            <a:pPr marL="817245" lvl="1" indent="-360045" fontAlgn="auto">
              <a:buFont typeface="Wingdings" panose="05000000000000000000" charset="0"/>
              <a:buChar char="n"/>
            </a:pPr>
            <a:r>
              <a:rPr lang="zh-CN" altLang="en-US" sz="3200" dirty="0"/>
              <a:t>请求包和应答包都采用固定长度：</a:t>
            </a:r>
            <a:r>
              <a:rPr lang="en-US" altLang="zh-CN" sz="3200" dirty="0"/>
              <a:t>100</a:t>
            </a:r>
            <a:r>
              <a:rPr lang="zh-CN" altLang="en-US" sz="3200" dirty="0"/>
              <a:t>字节</a:t>
            </a:r>
            <a:endParaRPr lang="zh-CN" altLang="en-US" sz="3200" dirty="0"/>
          </a:p>
          <a:p>
            <a:pPr marL="360045" lvl="0" indent="-360045" fontAlgn="auto">
              <a:buFont typeface="Wingdings" panose="05000000000000000000" charset="0"/>
              <a:buChar char="n"/>
            </a:pPr>
            <a:r>
              <a:rPr lang="zh-CN" altLang="en-US" sz="3200" dirty="0"/>
              <a:t>实现一个类似</a:t>
            </a:r>
            <a:r>
              <a:rPr lang="en-US" altLang="zh-CN" sz="3200" dirty="0"/>
              <a:t>readn</a:t>
            </a:r>
            <a:r>
              <a:rPr lang="zh-CN" altLang="en-US" sz="3200" dirty="0"/>
              <a:t>的函数</a:t>
            </a:r>
            <a:endParaRPr lang="zh-CN" altLang="en-US" sz="3200" dirty="0"/>
          </a:p>
          <a:p>
            <a:pPr indent="0" fontAlgn="auto">
              <a:buFont typeface="Wingdings" panose="05000000000000000000" charset="0"/>
              <a:buNone/>
            </a:pPr>
            <a:endParaRPr lang="zh-CN" altLang="en-US" sz="3600" b="1" dirty="0"/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2800" dirty="0"/>
          </a:p>
          <a:p>
            <a:r>
              <a:rPr lang="en-US" altLang="zh-CN" sz="2800" b="1" dirty="0">
                <a:sym typeface="+mn-ea"/>
              </a:rPr>
              <a:t>dict_tcp_client3.py      dict_tcp_server3.py</a:t>
            </a:r>
            <a:endParaRPr lang="en-US" altLang="zh-CN" sz="2800" b="1" dirty="0"/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简单的服务协议的设计</a:t>
            </a:r>
            <a:r>
              <a:rPr lang="en-US" altLang="zh-CN" dirty="0"/>
              <a:t>3</a:t>
            </a:r>
            <a:r>
              <a:rPr lang="zh-CN" altLang="en-US" dirty="0">
                <a:sym typeface="+mn-ea"/>
              </a:rPr>
              <a:t>：长度前缀</a:t>
            </a:r>
            <a:endParaRPr lang="zh-CN" altLang="en-US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4338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45" indent="-360045" fontAlgn="auto">
              <a:buFont typeface="Wingdings" panose="05000000000000000000" charset="0"/>
              <a:buChar char="n"/>
            </a:pPr>
            <a:r>
              <a:rPr lang="zh-CN" altLang="en-US" sz="3200" dirty="0">
                <a:sym typeface="+mn-ea"/>
              </a:rPr>
              <a:t>在数据包前面加长度前缀</a:t>
            </a:r>
            <a:endParaRPr lang="zh-CN" altLang="en-US" sz="3200" dirty="0">
              <a:sym typeface="+mn-ea"/>
            </a:endParaRPr>
          </a:p>
          <a:p>
            <a:pPr marL="360045" lvl="0" indent="-360045" fontAlgn="auto">
              <a:buFont typeface="Wingdings" panose="05000000000000000000" charset="0"/>
              <a:buChar char="n"/>
            </a:pPr>
            <a:r>
              <a:rPr lang="zh-CN" altLang="en-US" sz="3200" dirty="0"/>
              <a:t>固定长度</a:t>
            </a:r>
            <a:r>
              <a:rPr lang="zh-CN" altLang="en-US" sz="3200" dirty="0">
                <a:sym typeface="+mn-ea"/>
              </a:rPr>
              <a:t>前缀，表示后面跟的数据包大小</a:t>
            </a:r>
            <a:endParaRPr lang="zh-CN" altLang="en-US" sz="3200" dirty="0"/>
          </a:p>
          <a:p>
            <a:pPr marL="817245" lvl="1" indent="-360045" fontAlgn="auto">
              <a:buFont typeface="Wingdings" panose="05000000000000000000" charset="0"/>
              <a:buChar char="n"/>
            </a:pPr>
            <a:r>
              <a:rPr lang="zh-CN" altLang="en-US" sz="3200" dirty="0"/>
              <a:t>该前缀采用文本形式，长度？</a:t>
            </a:r>
            <a:endParaRPr lang="zh-CN" altLang="en-US" sz="3200" dirty="0"/>
          </a:p>
          <a:p>
            <a:pPr marL="817245" lvl="1" indent="-360045" fontAlgn="auto">
              <a:buFont typeface="Wingdings" panose="05000000000000000000" charset="0"/>
              <a:buChar char="n"/>
            </a:pPr>
            <a:r>
              <a:rPr lang="zh-CN" altLang="en-US" sz="3200" dirty="0">
                <a:sym typeface="+mn-ea"/>
              </a:rPr>
              <a:t>该前缀采用二进制形式，字节序？</a:t>
            </a:r>
            <a:endParaRPr lang="zh-CN" altLang="en-US" sz="3200" dirty="0">
              <a:sym typeface="+mn-ea"/>
            </a:endParaRPr>
          </a:p>
          <a:p>
            <a:pPr marL="1274445" lvl="2" indent="-360045" fontAlgn="auto">
              <a:buFont typeface="Wingdings" panose="05000000000000000000" charset="0"/>
              <a:buChar char="n"/>
            </a:pPr>
            <a:r>
              <a:rPr lang="zh-CN" altLang="en-US" sz="3200" dirty="0">
                <a:sym typeface="+mn-ea"/>
              </a:rPr>
              <a:t>采用</a:t>
            </a:r>
            <a:r>
              <a:rPr lang="en-US" altLang="zh-CN" sz="3200" dirty="0">
                <a:sym typeface="+mn-ea"/>
              </a:rPr>
              <a:t>struct</a:t>
            </a:r>
            <a:r>
              <a:rPr lang="zh-CN" altLang="en-US" sz="3200" dirty="0">
                <a:sym typeface="+mn-ea"/>
              </a:rPr>
              <a:t>库</a:t>
            </a:r>
            <a:endParaRPr lang="zh-CN" altLang="en-US" sz="3200" dirty="0">
              <a:sym typeface="+mn-ea"/>
            </a:endParaRPr>
          </a:p>
          <a:p>
            <a:pPr marL="1274445" lvl="2" indent="-360045" fontAlgn="auto">
              <a:buFont typeface="Wingdings" panose="05000000000000000000" charset="0"/>
              <a:buChar char="n"/>
            </a:pPr>
            <a:r>
              <a:rPr lang="zh-CN" altLang="en-US" sz="3200" dirty="0">
                <a:sym typeface="+mn-ea"/>
              </a:rPr>
              <a:t>网络字节顺序</a:t>
            </a:r>
            <a:endParaRPr lang="zh-CN" altLang="en-US" sz="3200" dirty="0">
              <a:sym typeface="+mn-ea"/>
            </a:endParaRPr>
          </a:p>
          <a:p>
            <a:pPr marL="1274445" lvl="2" indent="-360045" fontAlgn="auto">
              <a:buFont typeface="Wingdings" panose="05000000000000000000" charset="0"/>
              <a:buChar char="n"/>
            </a:pPr>
            <a:endParaRPr lang="zh-CN" altLang="en-US" sz="2800" dirty="0"/>
          </a:p>
          <a:p>
            <a:r>
              <a:rPr lang="en-US" altLang="zh-CN" sz="2800" b="1" dirty="0">
                <a:sym typeface="+mn-ea"/>
              </a:rPr>
              <a:t>dict_tcp_client4.py      dict_tcp_server4.py</a:t>
            </a:r>
            <a:endParaRPr lang="en-US" altLang="zh-CN" sz="2800" b="1" dirty="0">
              <a:sym typeface="+mn-ea"/>
            </a:endParaRPr>
          </a:p>
          <a:p>
            <a:r>
              <a:rPr lang="en-US" altLang="zh-CN" sz="2800" b="1" dirty="0">
                <a:sym typeface="+mn-ea"/>
              </a:rPr>
              <a:t>dict_tcp_client5.py      dict_tcp_server5.py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字符与字节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（一）“字节”的定义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Byte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是计算机信息技术用于计量存储容量的一种计量单位，通常情况下一字节等于有八位，也表示一些计算机编程语言中的数据类型和语言字符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（二）“字符”的定义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主要用于编程，概念说明、函数解释、用法，字符串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在存储上类似字符数组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/>
              <a:t>&gt;&gt;&gt; for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in range(32, 128, 32):</a:t>
            </a:r>
            <a:endParaRPr lang="en-US" altLang="zh-CN" sz="2000" dirty="0"/>
          </a:p>
          <a:p>
            <a:r>
              <a:rPr lang="en-US" altLang="zh-CN" sz="2000" dirty="0"/>
              <a:t>... 	print(' '.join(</a:t>
            </a:r>
            <a:r>
              <a:rPr lang="en-US" altLang="zh-CN" sz="2000" dirty="0" err="1"/>
              <a:t>chr</a:t>
            </a:r>
            <a:r>
              <a:rPr lang="en-US" altLang="zh-CN" sz="2000" dirty="0"/>
              <a:t>(j) for j in range(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i+32)))</a:t>
            </a:r>
            <a:endParaRPr lang="en-US" altLang="zh-CN" sz="2000" dirty="0"/>
          </a:p>
          <a:p>
            <a:r>
              <a:rPr lang="en-US" altLang="zh-CN" sz="2000" dirty="0"/>
              <a:t>...</a:t>
            </a:r>
            <a:endParaRPr lang="en-US" altLang="zh-CN" sz="2000" dirty="0"/>
          </a:p>
          <a:p>
            <a:r>
              <a:rPr lang="en-US" altLang="zh-CN" sz="2000" dirty="0"/>
              <a:t>! " # $ % &amp; ' ( ) * + , - . / 0 1 2 3 4 5 6 7 8 9 : ; &lt; = &gt; ?</a:t>
            </a:r>
            <a:endParaRPr lang="en-US" altLang="zh-CN" sz="2000" dirty="0"/>
          </a:p>
          <a:p>
            <a:r>
              <a:rPr lang="pt-BR" altLang="zh-CN" sz="2000" dirty="0"/>
              <a:t>@ A </a:t>
            </a:r>
            <a:r>
              <a:rPr lang="pt-BR" altLang="zh-CN" sz="2000" dirty="0" err="1"/>
              <a:t>B</a:t>
            </a:r>
            <a:r>
              <a:rPr lang="pt-BR" altLang="zh-CN" sz="2000" dirty="0"/>
              <a:t> C </a:t>
            </a:r>
            <a:r>
              <a:rPr lang="pt-BR" altLang="zh-CN" sz="2000" dirty="0" err="1"/>
              <a:t>D</a:t>
            </a:r>
            <a:r>
              <a:rPr lang="pt-BR" altLang="zh-CN" sz="2000" dirty="0"/>
              <a:t> E </a:t>
            </a:r>
            <a:r>
              <a:rPr lang="pt-BR" altLang="zh-CN" sz="2000" dirty="0" err="1"/>
              <a:t>F</a:t>
            </a:r>
            <a:r>
              <a:rPr lang="pt-BR" altLang="zh-CN" sz="2000" dirty="0"/>
              <a:t> </a:t>
            </a:r>
            <a:r>
              <a:rPr lang="pt-BR" altLang="zh-CN" sz="2000" dirty="0" err="1"/>
              <a:t>G</a:t>
            </a:r>
            <a:r>
              <a:rPr lang="pt-BR" altLang="zh-CN" sz="2000" dirty="0"/>
              <a:t> H </a:t>
            </a:r>
            <a:r>
              <a:rPr lang="pt-BR" altLang="zh-CN" sz="2000" dirty="0" err="1"/>
              <a:t>I</a:t>
            </a:r>
            <a:r>
              <a:rPr lang="pt-BR" altLang="zh-CN" sz="2000" dirty="0"/>
              <a:t> J </a:t>
            </a:r>
            <a:r>
              <a:rPr lang="pt-BR" altLang="zh-CN" sz="2000" dirty="0" err="1"/>
              <a:t>K</a:t>
            </a:r>
            <a:r>
              <a:rPr lang="pt-BR" altLang="zh-CN" sz="2000" dirty="0"/>
              <a:t> L M N O </a:t>
            </a:r>
            <a:r>
              <a:rPr lang="pt-BR" altLang="zh-CN" sz="2000" dirty="0" err="1"/>
              <a:t>P</a:t>
            </a:r>
            <a:r>
              <a:rPr lang="pt-BR" altLang="zh-CN" sz="2000" dirty="0"/>
              <a:t> </a:t>
            </a:r>
            <a:r>
              <a:rPr lang="pt-BR" altLang="zh-CN" sz="2000" dirty="0" err="1"/>
              <a:t>Q</a:t>
            </a:r>
            <a:r>
              <a:rPr lang="pt-BR" altLang="zh-CN" sz="2000" dirty="0"/>
              <a:t> </a:t>
            </a:r>
            <a:r>
              <a:rPr lang="pt-BR" altLang="zh-CN" sz="2000" dirty="0" err="1"/>
              <a:t>R</a:t>
            </a:r>
            <a:r>
              <a:rPr lang="pt-BR" altLang="zh-CN" sz="2000" dirty="0"/>
              <a:t> </a:t>
            </a:r>
            <a:r>
              <a:rPr lang="pt-BR" altLang="zh-CN" sz="2000" dirty="0" err="1"/>
              <a:t>S</a:t>
            </a:r>
            <a:r>
              <a:rPr lang="pt-BR" altLang="zh-CN" sz="2000" dirty="0"/>
              <a:t> </a:t>
            </a:r>
            <a:r>
              <a:rPr lang="pt-BR" altLang="zh-CN" sz="2000" dirty="0" err="1"/>
              <a:t>T</a:t>
            </a:r>
            <a:r>
              <a:rPr lang="pt-BR" altLang="zh-CN" sz="2000" dirty="0"/>
              <a:t> </a:t>
            </a:r>
            <a:r>
              <a:rPr lang="pt-BR" altLang="zh-CN" sz="2000" dirty="0" err="1"/>
              <a:t>U</a:t>
            </a:r>
            <a:r>
              <a:rPr lang="pt-BR" altLang="zh-CN" sz="2000" dirty="0"/>
              <a:t> V W </a:t>
            </a:r>
            <a:r>
              <a:rPr lang="pt-BR" altLang="zh-CN" sz="2000" dirty="0" err="1"/>
              <a:t>X</a:t>
            </a:r>
            <a:r>
              <a:rPr lang="pt-BR" altLang="zh-CN" sz="2000" dirty="0"/>
              <a:t> </a:t>
            </a:r>
            <a:r>
              <a:rPr lang="pt-BR" altLang="zh-CN" sz="2000" dirty="0" err="1"/>
              <a:t>Y</a:t>
            </a:r>
            <a:r>
              <a:rPr lang="pt-BR" altLang="zh-CN" sz="2000" dirty="0"/>
              <a:t> </a:t>
            </a:r>
            <a:r>
              <a:rPr lang="pt-BR" altLang="zh-CN" sz="2000" dirty="0" err="1"/>
              <a:t>Z</a:t>
            </a:r>
            <a:r>
              <a:rPr lang="pt-BR" altLang="zh-CN" sz="2000" dirty="0"/>
              <a:t> [ \ ] ^ _</a:t>
            </a:r>
            <a:endParaRPr lang="pt-BR" altLang="zh-CN" sz="2000" dirty="0"/>
          </a:p>
          <a:p>
            <a:r>
              <a:rPr lang="pt-BR" altLang="zh-CN" sz="2000" dirty="0"/>
              <a:t>` a </a:t>
            </a:r>
            <a:r>
              <a:rPr lang="pt-BR" altLang="zh-CN" sz="2000" dirty="0" err="1"/>
              <a:t>b</a:t>
            </a:r>
            <a:r>
              <a:rPr lang="pt-BR" altLang="zh-CN" sz="2000" dirty="0"/>
              <a:t> </a:t>
            </a:r>
            <a:r>
              <a:rPr lang="pt-BR" altLang="zh-CN" sz="2000" dirty="0" err="1"/>
              <a:t>c</a:t>
            </a:r>
            <a:r>
              <a:rPr lang="pt-BR" altLang="zh-CN" sz="2000" dirty="0"/>
              <a:t> </a:t>
            </a:r>
            <a:r>
              <a:rPr lang="pt-BR" altLang="zh-CN" sz="2000" dirty="0" err="1"/>
              <a:t>d</a:t>
            </a:r>
            <a:r>
              <a:rPr lang="pt-BR" altLang="zh-CN" sz="2000" dirty="0"/>
              <a:t> e </a:t>
            </a:r>
            <a:r>
              <a:rPr lang="pt-BR" altLang="zh-CN" sz="2000" dirty="0" err="1"/>
              <a:t>f</a:t>
            </a:r>
            <a:r>
              <a:rPr lang="pt-BR" altLang="zh-CN" sz="2000" dirty="0"/>
              <a:t> </a:t>
            </a:r>
            <a:r>
              <a:rPr lang="pt-BR" altLang="zh-CN" sz="2000" dirty="0" err="1"/>
              <a:t>g</a:t>
            </a:r>
            <a:r>
              <a:rPr lang="pt-BR" altLang="zh-CN" sz="2000" dirty="0"/>
              <a:t> </a:t>
            </a:r>
            <a:r>
              <a:rPr lang="pt-BR" altLang="zh-CN" sz="2000" dirty="0" err="1"/>
              <a:t>h</a:t>
            </a:r>
            <a:r>
              <a:rPr lang="pt-BR" altLang="zh-CN" sz="2000" dirty="0"/>
              <a:t> </a:t>
            </a:r>
            <a:r>
              <a:rPr lang="pt-BR" altLang="zh-CN" sz="2000" dirty="0" err="1"/>
              <a:t>i</a:t>
            </a:r>
            <a:r>
              <a:rPr lang="pt-BR" altLang="zh-CN" sz="2000" dirty="0"/>
              <a:t> </a:t>
            </a:r>
            <a:r>
              <a:rPr lang="pt-BR" altLang="zh-CN" sz="2000" dirty="0" err="1"/>
              <a:t>j</a:t>
            </a:r>
            <a:r>
              <a:rPr lang="pt-BR" altLang="zh-CN" sz="2000" dirty="0"/>
              <a:t> </a:t>
            </a:r>
            <a:r>
              <a:rPr lang="pt-BR" altLang="zh-CN" sz="2000" dirty="0" err="1"/>
              <a:t>k</a:t>
            </a:r>
            <a:r>
              <a:rPr lang="pt-BR" altLang="zh-CN" sz="2000" dirty="0"/>
              <a:t> l m </a:t>
            </a:r>
            <a:r>
              <a:rPr lang="pt-BR" altLang="zh-CN" sz="2000" dirty="0" err="1"/>
              <a:t>n</a:t>
            </a:r>
            <a:r>
              <a:rPr lang="pt-BR" altLang="zh-CN" sz="2000" dirty="0"/>
              <a:t> o </a:t>
            </a:r>
            <a:r>
              <a:rPr lang="pt-BR" altLang="zh-CN" sz="2000" dirty="0" err="1"/>
              <a:t>p</a:t>
            </a:r>
            <a:r>
              <a:rPr lang="pt-BR" altLang="zh-CN" sz="2000" dirty="0"/>
              <a:t> </a:t>
            </a:r>
            <a:r>
              <a:rPr lang="pt-BR" altLang="zh-CN" sz="2000" dirty="0" err="1"/>
              <a:t>q</a:t>
            </a:r>
            <a:r>
              <a:rPr lang="pt-BR" altLang="zh-CN" sz="2000" dirty="0"/>
              <a:t> </a:t>
            </a:r>
            <a:r>
              <a:rPr lang="pt-BR" altLang="zh-CN" sz="2000" dirty="0" err="1"/>
              <a:t>r</a:t>
            </a:r>
            <a:r>
              <a:rPr lang="pt-BR" altLang="zh-CN" sz="2000" dirty="0"/>
              <a:t> </a:t>
            </a:r>
            <a:r>
              <a:rPr lang="pt-BR" altLang="zh-CN" sz="2000" dirty="0" err="1"/>
              <a:t>s</a:t>
            </a:r>
            <a:r>
              <a:rPr lang="pt-BR" altLang="zh-CN" sz="2000" dirty="0"/>
              <a:t> </a:t>
            </a:r>
            <a:r>
              <a:rPr lang="pt-BR" altLang="zh-CN" sz="2000" dirty="0" err="1"/>
              <a:t>t</a:t>
            </a:r>
            <a:r>
              <a:rPr lang="pt-BR" altLang="zh-CN" sz="2000" dirty="0"/>
              <a:t> </a:t>
            </a:r>
            <a:r>
              <a:rPr lang="pt-BR" altLang="zh-CN" sz="2000" dirty="0" err="1"/>
              <a:t>u</a:t>
            </a:r>
            <a:r>
              <a:rPr lang="pt-BR" altLang="zh-CN" sz="2000" dirty="0"/>
              <a:t> </a:t>
            </a:r>
            <a:r>
              <a:rPr lang="pt-BR" altLang="zh-CN" sz="2000" dirty="0" err="1"/>
              <a:t>v</a:t>
            </a:r>
            <a:r>
              <a:rPr lang="pt-BR" altLang="zh-CN" sz="2000" dirty="0"/>
              <a:t> </a:t>
            </a:r>
            <a:r>
              <a:rPr lang="pt-BR" altLang="zh-CN" sz="2000" dirty="0" err="1"/>
              <a:t>w</a:t>
            </a:r>
            <a:r>
              <a:rPr lang="pt-BR" altLang="zh-CN" sz="2000" dirty="0"/>
              <a:t> </a:t>
            </a:r>
            <a:r>
              <a:rPr lang="pt-BR" altLang="zh-CN" sz="2000" dirty="0" err="1"/>
              <a:t>x</a:t>
            </a:r>
            <a:r>
              <a:rPr lang="pt-BR" altLang="zh-CN" sz="2000" dirty="0"/>
              <a:t> </a:t>
            </a:r>
            <a:r>
              <a:rPr lang="pt-BR" altLang="zh-CN" sz="2000" dirty="0" err="1"/>
              <a:t>y</a:t>
            </a:r>
            <a:r>
              <a:rPr lang="pt-BR" altLang="zh-CN" sz="2000" dirty="0"/>
              <a:t> </a:t>
            </a:r>
            <a:r>
              <a:rPr lang="pt-BR" altLang="zh-CN" sz="2000" dirty="0" err="1"/>
              <a:t>z</a:t>
            </a:r>
            <a:r>
              <a:rPr lang="pt-BR" altLang="zh-CN" sz="2000" dirty="0"/>
              <a:t> { | } ~</a:t>
            </a:r>
            <a:endParaRPr lang="pt-BR" altLang="zh-CN" sz="2000" dirty="0"/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字符与字节</a:t>
            </a:r>
            <a:endParaRPr lang="zh-CN" altLang="en-US" dirty="0"/>
          </a:p>
        </p:txBody>
      </p:sp>
      <p:pic>
        <p:nvPicPr>
          <p:cNvPr id="1026" name="Picture 2" descr="https://cdn.vox-cdn.com/thumbor/5sNLw8d5SULrSoGG7PAXg4O8d9o=/0x0:1198x1600/1200x800/filters:focal%28523x653:713x843%29/cdn.vox-cdn.com/uploads/chorus_image/image/65574980/Google_Quantum_Nature_cover_art_small.0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975" y="1196690"/>
            <a:ext cx="4932050" cy="328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88075" y="4716336"/>
            <a:ext cx="6984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researchers performed the task with a chip consisting of </a:t>
            </a:r>
            <a:r>
              <a:rPr lang="en-US" dirty="0">
                <a:solidFill>
                  <a:srgbClr val="FF0000"/>
                </a:solidFill>
              </a:rPr>
              <a:t>only 53 qubits</a:t>
            </a:r>
            <a:r>
              <a:rPr lang="en-US" dirty="0"/>
              <a:t>, the quantum version of the bits found in everyday computers. “It’s fascinating that we can do something </a:t>
            </a:r>
            <a:r>
              <a:rPr lang="en-US" dirty="0">
                <a:solidFill>
                  <a:srgbClr val="FF0000"/>
                </a:solidFill>
              </a:rPr>
              <a:t>so powerful with such a small chip</a:t>
            </a:r>
            <a:r>
              <a:rPr lang="en-US" dirty="0"/>
              <a:t>,” says quantum physicist </a:t>
            </a:r>
            <a:r>
              <a:rPr lang="en-US" dirty="0" err="1"/>
              <a:t>Mária</a:t>
            </a:r>
            <a:r>
              <a:rPr lang="en-US" dirty="0"/>
              <a:t> </a:t>
            </a:r>
            <a:r>
              <a:rPr lang="en-US" dirty="0" err="1"/>
              <a:t>Kieferová</a:t>
            </a:r>
            <a:r>
              <a:rPr lang="en-US" dirty="0"/>
              <a:t> of the University of Technology Sydney, who was not involved with the study. 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字符与字节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440" y="1030303"/>
            <a:ext cx="8065120" cy="5579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（三）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字节串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是存储字符的数字单位，字节串是不可改变的序列，字节是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0~255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之间的整数，可以写为：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b'hello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，不能写为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是普通的字符组成的，比如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“hello”,“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等字符串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是由数字、字母、下划线组成的一串字符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（四）用套接字传输一个符号串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如果想用套接字传输一个符号串，就需要使用某种编码方法。从而给每个符号分配特定的值。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一般流行的就是</a:t>
            </a:r>
            <a:r>
              <a:rPr lang="en-US" altLang="zh-CN" sz="2000" dirty="0"/>
              <a:t>ASCII</a:t>
            </a:r>
            <a:r>
              <a:rPr lang="zh-CN" altLang="en-US" sz="2000" dirty="0"/>
              <a:t>编码方式，现在</a:t>
            </a:r>
            <a:r>
              <a:rPr lang="en-US" altLang="zh-CN" sz="2000" dirty="0"/>
              <a:t>Python3</a:t>
            </a:r>
            <a:r>
              <a:rPr lang="zh-CN" altLang="en-US" sz="2000" dirty="0"/>
              <a:t>之后，</a:t>
            </a:r>
            <a:r>
              <a:rPr lang="en-US" altLang="zh-CN" sz="2000" dirty="0"/>
              <a:t>Python</a:t>
            </a:r>
            <a:r>
              <a:rPr lang="zh-CN" altLang="en-US" sz="2000" dirty="0"/>
              <a:t>把字符串看作是由</a:t>
            </a:r>
            <a:r>
              <a:rPr lang="en-US" altLang="zh-CN" sz="2000" dirty="0"/>
              <a:t>Unicode</a:t>
            </a:r>
            <a:r>
              <a:rPr lang="zh-CN" altLang="en-US" sz="2000" dirty="0"/>
              <a:t>字符组成的序列。就和</a:t>
            </a:r>
            <a:r>
              <a:rPr lang="en-US" altLang="zh-CN" sz="2000" dirty="0"/>
              <a:t>Python</a:t>
            </a:r>
            <a:r>
              <a:rPr lang="zh-CN" altLang="en-US" sz="2000" dirty="0"/>
              <a:t>的数据结构一样，我们不需要考虑字符串的内部实现。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字符与字节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962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（五）编码方式也分为两大类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单字节编码和多字节编码，这里就不再详细说了。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字节和字符串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78890" y="1196690"/>
            <a:ext cx="80033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800" dirty="0"/>
              <a:t>二进制数和网络字节顺序。</a:t>
            </a:r>
            <a:endParaRPr lang="en-US" altLang="zh-CN" sz="2800" dirty="0"/>
          </a:p>
          <a:p>
            <a:r>
              <a:rPr lang="zh-CN" altLang="en-US" sz="2400" dirty="0"/>
              <a:t>如果只想通过网络发送文本，那么只需要考虑，编码与封帧问题（这个会在后面说）。</a:t>
            </a:r>
            <a:endParaRPr lang="zh-CN" altLang="en-US" sz="2400" dirty="0"/>
          </a:p>
          <a:p>
            <a:r>
              <a:rPr lang="zh-CN" altLang="en-US" sz="2400" dirty="0"/>
              <a:t>如果使用更紧凑的格式来表示数据，我们编写的</a:t>
            </a:r>
            <a:r>
              <a:rPr lang="en-US" altLang="zh-CN" sz="2400" dirty="0"/>
              <a:t>Python</a:t>
            </a:r>
            <a:r>
              <a:rPr lang="zh-CN" altLang="en-US" sz="2400" dirty="0"/>
              <a:t>代码就要注意另外一个问题，网络字节顺序。</a:t>
            </a:r>
            <a:endParaRPr lang="zh-CN" altLang="en-US" sz="2400" dirty="0"/>
          </a:p>
          <a:p>
            <a:r>
              <a:rPr lang="zh-CN" altLang="en-US" sz="2400" dirty="0"/>
              <a:t>一般解决方法有两种，</a:t>
            </a:r>
            <a:r>
              <a:rPr lang="zh-CN" altLang="en-US" sz="2400" dirty="0">
                <a:solidFill>
                  <a:srgbClr val="FF0000"/>
                </a:solidFill>
              </a:rPr>
              <a:t>大端法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小端法</a:t>
            </a:r>
            <a:r>
              <a:rPr lang="zh-CN" altLang="en-US" sz="2400" dirty="0"/>
              <a:t>。这里可以用</a:t>
            </a:r>
            <a:r>
              <a:rPr lang="en-US" altLang="zh-CN" sz="2400" dirty="0"/>
              <a:t>Python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struct</a:t>
            </a:r>
            <a:r>
              <a:rPr lang="zh-CN" altLang="en-US" sz="2400" dirty="0"/>
              <a:t>模块来看一下具体的区别。</a:t>
            </a:r>
            <a:endParaRPr lang="zh-CN" altLang="en-US" sz="2400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800" dirty="0"/>
              <a:t>一般来说，会有下面的建议：</a:t>
            </a:r>
            <a:endParaRPr lang="zh-CN" altLang="en-US" sz="2800" dirty="0"/>
          </a:p>
          <a:p>
            <a:pPr marL="342900" indent="-342900">
              <a:buFont typeface="Courier New" panose="02070409020205090404" pitchFamily="49" charset="0"/>
              <a:buChar char="o"/>
            </a:pPr>
            <a:r>
              <a:rPr lang="zh-CN" altLang="en-US" sz="2000" dirty="0"/>
              <a:t>利用</a:t>
            </a:r>
            <a:r>
              <a:rPr lang="en-US" altLang="zh-CN" sz="2000" dirty="0" err="1"/>
              <a:t>struct</a:t>
            </a:r>
            <a:r>
              <a:rPr lang="zh-CN" altLang="en-US" sz="2000" dirty="0"/>
              <a:t>模块生成用于网络传输的二进制数据时，接收方收到后用</a:t>
            </a:r>
            <a:r>
              <a:rPr lang="en-US" altLang="zh-CN" sz="2000" dirty="0" err="1"/>
              <a:t>struct</a:t>
            </a:r>
            <a:r>
              <a:rPr lang="zh-CN" altLang="en-US" sz="2000" dirty="0"/>
              <a:t>模块解码。</a:t>
            </a:r>
            <a:endParaRPr lang="zh-CN" altLang="en-US" sz="2000" dirty="0"/>
          </a:p>
          <a:p>
            <a:pPr marL="342900" indent="-342900">
              <a:buFont typeface="Courier New" panose="02070409020205090404" pitchFamily="49" charset="0"/>
              <a:buChar char="o"/>
            </a:pPr>
            <a:r>
              <a:rPr lang="zh-CN" altLang="en-US" sz="2000" dirty="0"/>
              <a:t>如果要自己控制网络传输的数据格式的话，在选择网络字节顺序时使用！前缀。</a:t>
            </a:r>
            <a:endParaRPr lang="zh-CN" altLang="en-US" sz="2000" dirty="0"/>
          </a:p>
          <a:p>
            <a:pPr marL="342900" indent="-342900">
              <a:buFont typeface="Courier New" panose="02070409020205090404" pitchFamily="49" charset="0"/>
              <a:buChar char="o"/>
            </a:pPr>
            <a:r>
              <a:rPr lang="zh-CN" altLang="en-US" sz="2000" dirty="0"/>
              <a:t>如果其他人设计了协议并使用小端法，那么我们必须使用</a:t>
            </a:r>
            <a:r>
              <a:rPr lang="en-US" altLang="zh-CN" sz="2000" dirty="0"/>
              <a:t>&lt;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marL="342900" indent="-342900">
              <a:buFont typeface="Courier New" panose="02070409020205090404" pitchFamily="49" charset="0"/>
              <a:buChar char="o"/>
            </a:pPr>
            <a:r>
              <a:rPr lang="zh-CN" altLang="en-US" sz="2000" dirty="0"/>
              <a:t>使用</a:t>
            </a:r>
            <a:r>
              <a:rPr lang="en-US" altLang="zh-CN" sz="2000" dirty="0" err="1"/>
              <a:t>struct</a:t>
            </a:r>
            <a:r>
              <a:rPr lang="zh-CN" altLang="en-US" sz="2000" dirty="0"/>
              <a:t>的时候一定要进行测试。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字符与字节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中字节与字符串：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7841" y="1086078"/>
            <a:ext cx="3068320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「     第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     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4480559" y="1702699"/>
            <a:ext cx="182880" cy="15765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98265" y="2354829"/>
            <a:ext cx="7147471" cy="748754"/>
            <a:chOff x="998265" y="2131309"/>
            <a:chExt cx="7147471" cy="74875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998265" y="2880063"/>
              <a:ext cx="714747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243363" y="2880063"/>
              <a:ext cx="2657275" cy="0"/>
            </a:xfrm>
            <a:prstGeom prst="line">
              <a:avLst/>
            </a:prstGeom>
            <a:ln w="19050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2171354" y="2131309"/>
              <a:ext cx="4801314" cy="70788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网络数据与网络错误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2633021" y="3430759"/>
            <a:ext cx="3877985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补充：协议设计相关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</a:rPr>
              <a:t>封帧与引用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24680"/>
            <a:ext cx="8065120" cy="5408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数据报进行通信，那么协议本身就会使用独立的、可识别的模块进行数据传输。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进行通信，就要面对封帧问题。即如何分割消息，让接受方可以识别消息的开始与结束。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就必须运行多次才能收到完整的数据包。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模式一：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适用于简单的网络协议，只涉及数据发送，不关注响应。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避免了在另一方向上使用套接字，一旦客户端和服务器不再进行某一方向的通信时就直接关闭。（代码演示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streamer.py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模式二：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模式一变体：两个方向都通过流发送信息，一方发送请求数据，然后关闭发送，另一方开始发送应答。注意：必须一方发送完成后关闭该方向。否则容易发生死锁。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</a:rPr>
              <a:t>封帧与引用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24680"/>
            <a:ext cx="8065120" cy="5988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模式三：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使用定长信息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sendall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对方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循环确保接收完整消息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模式四：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使用特殊字符划分消息边界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模式五：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每个消息前加前缀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模式六：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五：如果我们想利用模式五的简洁高效，又无法事先知道消息的长度，我们可以使用模式六，我们并非只发送单个消息，而是会多发送多个数据块，并且将每个数据块前面加上数据块长度作为前缀。到达尾部时，发送方可以发送一个与接收方事先约定好的信号，告知接收方，所有数据块已经发送完毕。（代码演示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400" y="1305342"/>
            <a:ext cx="8641200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pickle</a:t>
            </a:r>
            <a:r>
              <a:rPr lang="zh-CN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自定义定界符的格式？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pickle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原生的标准库。它是将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数据结构的内容存储起来，以供在另一台机器上重组该数据结构。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>
              <a:ea typeface="微软雅黑" panose="020B0503020204020204" pitchFamily="34" charset="-122"/>
            </a:endParaRPr>
          </a:p>
          <a:p>
            <a:r>
              <a:rPr lang="en-US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&gt;&gt;&gt; import pickle </a:t>
            </a:r>
            <a:endParaRPr lang="en-US" sz="24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r>
              <a:rPr lang="en-US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&gt;&gt;&gt; </a:t>
            </a:r>
            <a:r>
              <a:rPr lang="en-US" sz="24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pickle.dumps</a:t>
            </a:r>
            <a:r>
              <a:rPr lang="en-US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([5, 6, 7]) </a:t>
            </a:r>
            <a:endParaRPr lang="en-US" sz="24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r>
              <a:rPr lang="en-US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b'\x80\x03]q\x00(K\x05K\x06K\x07e.' </a:t>
            </a:r>
            <a:endParaRPr lang="en-US" sz="24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r>
              <a:rPr lang="en-US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&gt;&gt;&gt; </a:t>
            </a:r>
            <a:r>
              <a:rPr lang="en-US" sz="24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pickle.loads</a:t>
            </a:r>
            <a:r>
              <a:rPr lang="en-US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(b'\x80\x03]q\x00(K\x05K\x06K\x07e.blahblahblah') [5, 6, 7]</a:t>
            </a:r>
            <a:endParaRPr lang="en-US" sz="24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endParaRPr lang="en-US" sz="24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上面最后是以字符串末尾的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字符结束的，它用于标记一个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pickle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的结束。遇到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后加载器将停止读取，并立刻返回数据。加上其他数据，也会直接被忽略。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803070505020304" pitchFamily="18" charset="0"/>
              </a:rPr>
              <a:t>5.3 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</a:rPr>
              <a:t>pickle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</a:rPr>
              <a:t>与自定义定界符格式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803070505020304" pitchFamily="18" charset="0"/>
              </a:rPr>
              <a:t>5.3 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</a:rPr>
              <a:t>pickle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</a:rPr>
              <a:t>与自定义定界符格式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450" y="1124680"/>
            <a:ext cx="3784600" cy="5194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80560" y="3059668"/>
            <a:ext cx="417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'pickle' to store data in deep learning.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 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</a:rPr>
              <a:t>XML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</a:rPr>
              <a:t>与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</a:rPr>
              <a:t>JSON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400" y="1196690"/>
            <a:ext cx="8713210" cy="565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如果要设计支持其他编程语言的协议，或者只是希望使用通用标准，这时候就可以使用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这两种数据都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不支持封帧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。因此，在处理网络数据之前，先要使用某种方法提取出完整的文本字符串。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是在两种不同的编程语言之间发送数据的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最佳选择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之一。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Python2.6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标准库就提供了对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的支持，封装在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模块中。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是通过一个字符串来表示的。而且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不仅仅在字符串中支持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字符，如果告诉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模块不需要将输出字符限制在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字符表的话，那就甚至可以在数据中包含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字符的字面值。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json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json.dump(s)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json.load(s)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 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</a:rPr>
              <a:t>XML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</a:rPr>
              <a:t>与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</a:rPr>
              <a:t>JSON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400" y="1196690"/>
            <a:ext cx="8713210" cy="6397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对于文档来说，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格式更为实用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原因在于它的基本结构就是将字符串封装为包含在尖括号中的元素，并为他们打上标签。而且不要只把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局限在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协议中。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常见的XML编程接口有DOM和SAX，这两种接口处理XML文件的方式不同，当然使用场合也不同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SAX (simple API for XML )：python 标准库包含SAX解析器，SAX用事件驱动模型，通过在解析XML的过程中触发一个个的事件并调用用户定义的回调函数来处理XML文件。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DOM(Document Object Model)：将XML数据在内存中解析成一个树，通过对树的操作来操作XML。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</a:t>
            </a:r>
            <a:r>
              <a:rPr lang="zh-CN" altLang="en-US" dirty="0"/>
              <a:t>压缩</a:t>
            </a:r>
            <a:endParaRPr lang="zh-CN" altLang="en-US" dirty="0"/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>
          <a:xfrm>
            <a:off x="405835" y="1274605"/>
            <a:ext cx="8281150" cy="4962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6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数据在网络传输中需要的时间常常多于</a:t>
            </a:r>
            <a:r>
              <a:rPr lang="en-US" altLang="zh-CN" dirty="0"/>
              <a:t>CPU</a:t>
            </a:r>
            <a:r>
              <a:rPr lang="zh-CN" altLang="en-US" dirty="0"/>
              <a:t>准备的时间。因此，在发送之前进行压缩是非常值得的。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GNU</a:t>
            </a:r>
            <a:r>
              <a:rPr lang="zh-CN" altLang="en-US" dirty="0"/>
              <a:t>的</a:t>
            </a:r>
            <a:r>
              <a:rPr lang="en-US" altLang="zh-CN" dirty="0" err="1"/>
              <a:t>zlib</a:t>
            </a:r>
            <a:r>
              <a:rPr lang="zh-CN" altLang="en-US" dirty="0"/>
              <a:t>是当今互联网最普遍的压缩形式之一。</a:t>
            </a:r>
            <a:r>
              <a:rPr lang="en-US" altLang="zh-CN" dirty="0"/>
              <a:t>Python</a:t>
            </a:r>
            <a:r>
              <a:rPr lang="zh-CN" altLang="en-US" dirty="0"/>
              <a:t>标准库提供了对于</a:t>
            </a:r>
            <a:r>
              <a:rPr lang="en-US" altLang="zh-CN" dirty="0" err="1"/>
              <a:t>zlib</a:t>
            </a:r>
            <a:r>
              <a:rPr lang="zh-CN" altLang="en-US" dirty="0"/>
              <a:t>的支持，能够进行封帧是</a:t>
            </a:r>
            <a:r>
              <a:rPr lang="en-US" altLang="zh-CN" dirty="0" err="1"/>
              <a:t>zlib</a:t>
            </a:r>
            <a:r>
              <a:rPr lang="zh-CN" altLang="en-US" dirty="0"/>
              <a:t>的一个特点。</a:t>
            </a:r>
            <a:r>
              <a:rPr lang="zh-CN" altLang="en-US" dirty="0">
                <a:sym typeface="+mn-ea"/>
              </a:rPr>
              <a:t>可靠数据传输（基于序号、确认重发）</a:t>
            </a:r>
            <a:endParaRPr lang="zh-CN" altLang="en-US" sz="28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一般来说，大多数协议设计者会把压缩数据设置为可选项。并且自行为其设置封帧策略。如果会使用</a:t>
            </a:r>
            <a:r>
              <a:rPr lang="en-US" altLang="zh-CN" dirty="0" err="1"/>
              <a:t>zlib</a:t>
            </a:r>
            <a:r>
              <a:rPr lang="zh-CN" altLang="en-US" dirty="0"/>
              <a:t>的话，那么各种惯例用法会能够让我们充分利用</a:t>
            </a:r>
            <a:r>
              <a:rPr lang="en-US" altLang="zh-CN" dirty="0" err="1"/>
              <a:t>zlib</a:t>
            </a:r>
            <a:r>
              <a:rPr lang="zh-CN" altLang="en-US" dirty="0"/>
              <a:t>提供的流终止信息，自动探测每个压缩流的结尾。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import zlib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 </a:t>
            </a:r>
            <a:r>
              <a:rPr lang="zh-CN" altLang="en-US" dirty="0"/>
              <a:t>网络异常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05835" y="1124680"/>
            <a:ext cx="8281150" cy="5322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下面说一下网络错误和异常以及处理方法。套接字发生的几种常见的异常如下。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OSError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：这是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模块的可能抛出的主要错误。网络传输的所有阶段可能发生的任何问题几乎都会抛出该异常。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socket.gaierror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：该异常在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getaddrinfo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无法找到提供的名称或服务时被抛出。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socket.timeout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：有时我们会决定为套接字设定超时参数，而不希望永远等待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的操作的完成。只有使用的库设置了套接字超时参数时，才会抛出这个异常。证明等待操作正常完成的时间已经超过了超时参数的值。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 </a:t>
            </a:r>
            <a:r>
              <a:rPr lang="zh-CN" altLang="en-US" dirty="0"/>
              <a:t>网络异常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3410" y="1412720"/>
            <a:ext cx="8497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当然，使用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提供的基于套接字的高层协议时，我们可以在代码中直接处理原始套接字错误，然后将他们转换为协议特定的错误类型。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举个例子，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httplib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认为自己相对底层，因此在连接到未知主机名时，能看到底层套接字错误。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urllib2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就把相同的错误隐藏起来，并抛出一个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URLError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这可能是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urllib2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认为自己是一个用于将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解析为文档的干净且中性的系统，所以希望保持相应的语义。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 </a:t>
            </a:r>
            <a:r>
              <a:rPr lang="zh-CN" altLang="en-US" dirty="0"/>
              <a:t>网络异常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5420" y="1556740"/>
            <a:ext cx="82811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我们在网络错误处理的时候，我们会将异常封装，提供给其他调用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的程序员使用，有时会中途拦截某些异常，把合适的信息提供给终端用户。这两种情况下使用的方法是不同的。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给传递使用我们</a:t>
            </a:r>
            <a:r>
              <a:rPr lang="en-US" altLang="zh-CN" sz="2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的用户时，有两种方法：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第一种就是不作处理，调用者负责处理异常，他们捕捉异常，直接把异常输出至报告。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另一种方法就是把网络错误封装为我们自己的异常。这样会对开发者更加友好。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关于本课程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465" y="198408"/>
            <a:ext cx="2455135" cy="63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14400" y="1268700"/>
            <a:ext cx="7978140" cy="492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5.0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简单的</a:t>
            </a: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TCP / IP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服务和简单的字典查询服务</a:t>
            </a:r>
            <a:endParaRPr lang="zh-CN" altLang="en-US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5.1 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字节与字符串</a:t>
            </a:r>
            <a:endParaRPr lang="zh-CN" altLang="en-US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5.2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 封帧与引用</a:t>
            </a:r>
            <a:endParaRPr lang="zh-CN" altLang="en-US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5.3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 </a:t>
            </a: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pickle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与自定义定界符的格式</a:t>
            </a:r>
            <a:endParaRPr lang="zh-CN" altLang="en-US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5.4 XML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与</a:t>
            </a: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JSON</a:t>
            </a:r>
            <a:endParaRPr lang="en-US" altLang="zh-CN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5.5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 压缩</a:t>
            </a:r>
            <a:endParaRPr lang="zh-CN" altLang="en-US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5.6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 网络异常</a:t>
            </a:r>
            <a:endParaRPr lang="en-US" altLang="zh-CN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 </a:t>
            </a:r>
            <a:r>
              <a:rPr lang="zh-CN" altLang="en-US" dirty="0"/>
              <a:t>网络异常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410" y="1124680"/>
            <a:ext cx="84251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捕捉和报告网络异常：</a:t>
            </a:r>
            <a:r>
              <a:rPr lang="en-US" altLang="zh-CN" sz="2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granular</a:t>
            </a:r>
            <a:r>
              <a:rPr lang="zh-CN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异常处理程序与</a:t>
            </a:r>
            <a:r>
              <a:rPr lang="en-US" altLang="zh-CN" sz="24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blanket</a:t>
            </a:r>
            <a:r>
              <a:rPr lang="zh-CN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异常处理程序</a:t>
            </a:r>
            <a:endParaRPr lang="zh-CN" altLang="en-US" sz="24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granular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方法就是针对每个网络调用，都使用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try...except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语句，然后在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从句中打印出简洁的错误信息。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另一种方法是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blanket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异常处理程序。要使用这个方法，需要重新审视我们的代码，识别出进行特定操作的代码段。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整个程序都用于连接许可证服务器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这个函数中的所有套接字操作都用于从数据库获取响应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最后一部分代码都用来进行清理与关闭操作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然后外部程序使用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try...except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语句调用这些代码段。然后在程序的顶层捕捉抛出的所有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FatalError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异常，并打印出错误信息。而且可以增加一个命令行选项，可以把严重错误发送到系统的错误日志里面去。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5.0  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</a:rPr>
              <a:t>简单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</a:rPr>
              <a:t>TCP/IP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</a:rPr>
              <a:t>服务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1.</a:t>
            </a:r>
            <a:r>
              <a:rPr lang="zh-CN" altLang="en-US" sz="2800" b="1" dirty="0"/>
              <a:t> 简单</a:t>
            </a:r>
            <a:r>
              <a:rPr lang="en-US" altLang="zh-CN" sz="2800" b="1" dirty="0"/>
              <a:t>TCP/IP</a:t>
            </a:r>
            <a:r>
              <a:rPr lang="zh-CN" altLang="en-US" sz="2800" b="1" dirty="0"/>
              <a:t>服务</a:t>
            </a:r>
            <a:endParaRPr lang="en-US" altLang="zh-CN" sz="2800" b="1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altLang="zh-CN" sz="2800" b="1" dirty="0"/>
              <a:t>Echo</a:t>
            </a:r>
            <a:endParaRPr lang="en-US" altLang="zh-CN" sz="2800" b="1" dirty="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altLang="zh-CN" sz="2800" b="1" dirty="0"/>
              <a:t>Daytime</a:t>
            </a:r>
            <a:endParaRPr lang="en-US" altLang="zh-CN" sz="2800" b="1" dirty="0"/>
          </a:p>
          <a:p>
            <a:pPr marL="457200" indent="-457200">
              <a:buFont typeface="Arial" panose="020B0604020202090204" pitchFamily="34" charset="0"/>
              <a:buChar char="•"/>
            </a:pPr>
            <a:endParaRPr lang="en-US" altLang="zh-CN" sz="2800" b="1" dirty="0"/>
          </a:p>
          <a:p>
            <a:r>
              <a:rPr lang="en-US" altLang="zh-CN" sz="2800" b="1" dirty="0"/>
              <a:t>2.</a:t>
            </a:r>
            <a:r>
              <a:rPr lang="zh-CN" altLang="en-US" sz="2800" b="1" dirty="0"/>
              <a:t> 简单字典查询服务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Echo </a:t>
            </a:r>
            <a:r>
              <a:rPr lang="zh-CN" altLang="en-US" dirty="0"/>
              <a:t>服务</a:t>
            </a:r>
            <a:endParaRPr lang="zh-CN" altLang="en-US" dirty="0"/>
          </a:p>
        </p:txBody>
      </p:sp>
      <p:sp>
        <p:nvSpPr>
          <p:cNvPr id="3" name="文本占位符 238594"/>
          <p:cNvSpPr txBox="1">
            <a:spLocks noChangeArrowheads="1"/>
          </p:cNvSpPr>
          <p:nvPr/>
        </p:nvSpPr>
        <p:spPr>
          <a:xfrm>
            <a:off x="395420" y="1124680"/>
            <a:ext cx="8291380" cy="52567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回显服务，客户端发给服务器的数据，服务器会回送给客户端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 Echo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服务，客户端主动关闭连接表示不再需要服务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/>
              <a:t>UDP</a:t>
            </a:r>
            <a:r>
              <a:rPr lang="zh-CN" altLang="en-US" sz="2800" dirty="0"/>
              <a:t> </a:t>
            </a:r>
            <a:r>
              <a:rPr lang="en-US" altLang="zh-CN" sz="2800" dirty="0"/>
              <a:t>ECHO </a:t>
            </a:r>
            <a:r>
              <a:rPr lang="zh-CN" altLang="en-US" sz="2800" dirty="0"/>
              <a:t>服务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Daytime</a:t>
            </a:r>
            <a:r>
              <a:rPr lang="zh-CN" altLang="en-US" dirty="0"/>
              <a:t>服务</a:t>
            </a:r>
            <a:endParaRPr lang="zh-CN" altLang="en-US" dirty="0"/>
          </a:p>
        </p:txBody>
      </p:sp>
      <p:sp>
        <p:nvSpPr>
          <p:cNvPr id="3" name="文本占位符 238594"/>
          <p:cNvSpPr txBox="1">
            <a:spLocks noChangeArrowheads="1"/>
          </p:cNvSpPr>
          <p:nvPr/>
        </p:nvSpPr>
        <p:spPr>
          <a:xfrm>
            <a:off x="395420" y="1124680"/>
            <a:ext cx="8291380" cy="52567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标准中定义了一个可以允许用户获取当天的日期和时间的应用协议，得到的日期和时间是用户能读懂的格式。该服务被正式命名为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DAYTIME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服务。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daytime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 </a:t>
            </a:r>
            <a:br>
              <a:rPr lang="zh-CN" altLang="en-US" sz="2100" dirty="0"/>
            </a:b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daytime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没有特定的格式，建议使用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可打印字符，空格和回车换行符。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daytime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应该在一行上。下面是两种流行的格式：</a:t>
            </a:r>
            <a:br>
              <a:rPr lang="zh-CN" altLang="en-US" sz="2000" dirty="0"/>
            </a:br>
            <a:r>
              <a:rPr lang="zh-CN" altLang="en-US" sz="2000" dirty="0"/>
              <a:t>	</a:t>
            </a:r>
            <a:r>
              <a:rPr lang="en-US" altLang="zh-CN" sz="2000" dirty="0"/>
              <a:t>Weekday, Month Day, Year Time-Zone</a:t>
            </a:r>
            <a:br>
              <a:rPr lang="en-US" altLang="zh-CN" sz="2000" dirty="0"/>
            </a:br>
            <a:r>
              <a:rPr lang="zh-CN" altLang="en-US" sz="2000" dirty="0"/>
              <a:t>例子：</a:t>
            </a:r>
            <a:r>
              <a:rPr lang="en-US" altLang="zh-CN" sz="2000" dirty="0"/>
              <a:t>Tuesday, February 22, 1982 17:37:43-PST </a:t>
            </a:r>
            <a:endParaRPr lang="en-US" altLang="zh-CN" sz="2000" dirty="0"/>
          </a:p>
          <a:p>
            <a:pPr>
              <a:lnSpc>
                <a:spcPct val="150000"/>
              </a:lnSpc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dd</a:t>
            </a:r>
            <a:r>
              <a:rPr lang="en-US" altLang="zh-CN" sz="2000" dirty="0"/>
              <a:t> mmm </a:t>
            </a:r>
            <a:r>
              <a:rPr lang="en-US" altLang="zh-CN" sz="2000" dirty="0" err="1"/>
              <a:t>yy</a:t>
            </a:r>
            <a:r>
              <a:rPr lang="en-US" altLang="zh-CN" sz="2000" dirty="0"/>
              <a:t> </a:t>
            </a:r>
            <a:r>
              <a:rPr lang="en-US" altLang="zh-CN" sz="2000" dirty="0" err="1"/>
              <a:t>hh:mm:ss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zzz</a:t>
            </a:r>
            <a:br>
              <a:rPr lang="en-US" altLang="zh-CN" sz="2000" dirty="0"/>
            </a:br>
            <a:r>
              <a:rPr lang="zh-CN" altLang="en-US" sz="2000" dirty="0"/>
              <a:t>例子：</a:t>
            </a:r>
            <a:r>
              <a:rPr lang="en-US" altLang="zh-CN" sz="2000" dirty="0"/>
              <a:t>02 FEB 82 07:59:01 PST</a:t>
            </a:r>
            <a:endParaRPr lang="zh-CN" alt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1" name="文本占位符 230401"/>
          <p:cNvSpPr>
            <a:spLocks noGrp="1" noChangeArrowheads="1"/>
          </p:cNvSpPr>
          <p:nvPr>
            <p:ph type="body" idx="1"/>
          </p:nvPr>
        </p:nvSpPr>
        <p:spPr>
          <a:xfrm>
            <a:off x="539750" y="404813"/>
            <a:ext cx="8135938" cy="6096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该标准规定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DAYTIME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也可以通过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来获得。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DAYTIME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 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版本的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DAYTIME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服务使用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连接的出现来触发输出：服务器在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侦听，一旦有连接建立就返回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形式的日期和时间，在传送完后关闭连接。接收到的数据被忽略。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DAYTIME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 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版本的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DAYTIME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服务要求客户端发送请求。请求是一个任意的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数据报。只要服务器在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端口收到一个数据报，它就格式化当前的日期时间，并回送数据报给客户端。服务器接收到的数据被忽略。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</a:rPr>
              <a:t>简单字典查询服务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设计一个字典查询服务协议，客户端发送要查询英文单词给服务器，服务器将对应的中文含义送给客户端，客户端显示出中文含义。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 err="1"/>
              <a:t>dictServer</a:t>
            </a:r>
            <a:r>
              <a:rPr lang="en-US" altLang="zh-CN" sz="2800" b="1" dirty="0"/>
              <a:t> –p 5150 127.0.0.1</a:t>
            </a:r>
            <a:endParaRPr lang="en-US" altLang="zh-CN" sz="2800" b="1" dirty="0"/>
          </a:p>
          <a:p>
            <a:r>
              <a:rPr lang="en-US" altLang="zh-CN" sz="2800" b="1" dirty="0" err="1"/>
              <a:t>dictClient</a:t>
            </a:r>
            <a:r>
              <a:rPr lang="en-US" altLang="zh-CN" sz="2800" b="1" dirty="0"/>
              <a:t> –p 5150 127.0.0.1</a:t>
            </a:r>
            <a:endParaRPr lang="en-US" altLang="zh-CN" sz="2800" b="1" dirty="0"/>
          </a:p>
          <a:p>
            <a:r>
              <a:rPr lang="en-US" altLang="zh-CN" sz="2800" b="1" dirty="0"/>
              <a:t>abacus</a:t>
            </a:r>
            <a:endParaRPr lang="en-US" altLang="zh-CN" sz="2800" b="1" dirty="0"/>
          </a:p>
          <a:p>
            <a:r>
              <a:rPr lang="en-US" altLang="zh-CN" sz="2800" b="1" dirty="0"/>
              <a:t>n</a:t>
            </a:r>
            <a:r>
              <a:rPr lang="zh-CN" altLang="en-US" sz="2800" b="1" dirty="0"/>
              <a:t>．算盘</a:t>
            </a:r>
            <a:endParaRPr lang="en-US" altLang="zh-CN" sz="2800" b="1" dirty="0"/>
          </a:p>
          <a:p>
            <a:r>
              <a:rPr lang="en-US" altLang="zh-CN" sz="2800" b="1" dirty="0"/>
              <a:t>abandon</a:t>
            </a:r>
            <a:endParaRPr lang="en-US" altLang="zh-CN" sz="2800" b="1" dirty="0"/>
          </a:p>
          <a:p>
            <a:r>
              <a:rPr lang="en-US" altLang="zh-CN" sz="2800" b="1" dirty="0"/>
              <a:t>v</a:t>
            </a:r>
            <a:r>
              <a:rPr lang="zh-CN" altLang="en-US" sz="2800" b="1" dirty="0"/>
              <a:t>．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．放弃，放纵</a:t>
            </a:r>
            <a:endParaRPr lang="en-US" altLang="zh-CN" sz="2800" b="1" dirty="0"/>
          </a:p>
          <a:p>
            <a:r>
              <a:rPr lang="en-US" altLang="zh-CN" sz="2800" b="1" dirty="0"/>
              <a:t>quit</a:t>
            </a:r>
            <a:endParaRPr lang="en-US" altLang="zh-CN" sz="2800" b="1" dirty="0"/>
          </a:p>
          <a:p>
            <a:endParaRPr lang="en-US" altLang="zh-CN" sz="2800" b="1" dirty="0"/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</a:rPr>
              <a:t>Simple dictionary query service</a:t>
            </a:r>
            <a:endParaRPr lang="zh-CN" altLang="en-US" dirty="0"/>
          </a:p>
        </p:txBody>
      </p:sp>
      <p:pic>
        <p:nvPicPr>
          <p:cNvPr id="2050" name="Picture 2" descr="https://static.seekingalpha.com/uploads/2019/10/7/saupload_jaPAyX-B8W_fqrJHOJeDM8OnGADgqD0FLlqENClTT8kJBtp_FicqUY0XZtNzkPdJrExjuDneWDdIAw_3SaJ2C0EVewegthl_DQ6hl0CIZbs3j7SV4KxtlmaBI4bIEGS4kCdQbW0y_thumb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18" y="1222808"/>
            <a:ext cx="4064000" cy="219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88031" y="1700760"/>
            <a:ext cx="3744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Youdao</a:t>
            </a:r>
            <a:r>
              <a:rPr lang="en-US" dirty="0"/>
              <a:t> (DAO) has filed to raise gross proceeds of $300 million from a U.S. IPO, according to an F-1 registration statement.</a:t>
            </a:r>
            <a:endParaRPr lang="en-US" dirty="0"/>
          </a:p>
        </p:txBody>
      </p:sp>
      <p:pic>
        <p:nvPicPr>
          <p:cNvPr id="2052" name="Picture 4" descr="https://static.seekingalpha.com/uploads/2019/10/7/saupload_ck9NS3yOZH22xBHHCPWH9FXiu5AhLwwpiy7UAMqL1j8ZlmNjIF-ZJ69dPz7gtPb63SK75XpWWW62Sc213DGvUKqO-bsfn2OvW7iJ8aY9SAh00RTC_2241-1zCBixS2SM5juml5KC_thum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0" y="3501010"/>
            <a:ext cx="3456480" cy="294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tatic.seekingalpha.com/uploads/2019/10/7/saupload_sFdBtYit_z58NsmpZvla6MQK-uwh2biUqYRaYn9K7sV1e1Mqn7pnIw2zu-DvcQ6UXv-yCkVyjf_KiY10Of-8urlZE9eFs9_vDcVXSIk7rin9Wguw3W93CavFtZZvhX_hOkUTh8aE_thumb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196" y="3501010"/>
            <a:ext cx="3373344" cy="293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5871</Words>
  <Application>WPS 文字</Application>
  <PresentationFormat>On-screen Show (4:3)</PresentationFormat>
  <Paragraphs>280</Paragraphs>
  <Slides>30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方正书宋_GBK</vt:lpstr>
      <vt:lpstr>Wingdings</vt:lpstr>
      <vt:lpstr>微软雅黑</vt:lpstr>
      <vt:lpstr>汉仪旗黑</vt:lpstr>
      <vt:lpstr>宋体</vt:lpstr>
      <vt:lpstr>Times New Roman</vt:lpstr>
      <vt:lpstr>Wingdings</vt:lpstr>
      <vt:lpstr>Courier New</vt:lpstr>
      <vt:lpstr>Calibri</vt:lpstr>
      <vt:lpstr>Arial Unicode MS</vt:lpstr>
      <vt:lpstr>Office 主题</vt:lpstr>
      <vt:lpstr>PowerPoint 演示文稿</vt:lpstr>
      <vt:lpstr>PowerPoint 演示文稿</vt:lpstr>
      <vt:lpstr>关于本课程</vt:lpstr>
      <vt:lpstr>5.0  简单TCP/IP服务</vt:lpstr>
      <vt:lpstr>Echo 服务</vt:lpstr>
      <vt:lpstr>Daytime服务</vt:lpstr>
      <vt:lpstr>PowerPoint 演示文稿</vt:lpstr>
      <vt:lpstr> 简单字典查询服务</vt:lpstr>
      <vt:lpstr> Simple dictionary query service</vt:lpstr>
      <vt:lpstr>存在的问题</vt:lpstr>
      <vt:lpstr>简单的服务协议的设计1：特殊字符边界</vt:lpstr>
      <vt:lpstr>简单的服务协议的设计2：定长消息</vt:lpstr>
      <vt:lpstr>简单的服务协议的设计3：长度前缀</vt:lpstr>
      <vt:lpstr>5.1  字符与字节</vt:lpstr>
      <vt:lpstr>5.1  字符与字节</vt:lpstr>
      <vt:lpstr>5.1  字符与字节</vt:lpstr>
      <vt:lpstr>5.1  字符与字节</vt:lpstr>
      <vt:lpstr>5.1 字节和字符串</vt:lpstr>
      <vt:lpstr>5.1  字符与字节</vt:lpstr>
      <vt:lpstr>5.2 封帧与引用</vt:lpstr>
      <vt:lpstr>5.2 封帧与引用</vt:lpstr>
      <vt:lpstr>5.3 pickle与自定义定界符格式</vt:lpstr>
      <vt:lpstr>5.3 pickle与自定义定界符格式</vt:lpstr>
      <vt:lpstr>5.4  XML与JSON</vt:lpstr>
      <vt:lpstr>5.4  XML与JSON</vt:lpstr>
      <vt:lpstr>5.5 压缩</vt:lpstr>
      <vt:lpstr>5.6  网络异常</vt:lpstr>
      <vt:lpstr>5.6  网络异常</vt:lpstr>
      <vt:lpstr>5.6  网络异常</vt:lpstr>
      <vt:lpstr>5.6  网络异常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W</dc:creator>
  <cp:lastModifiedBy>Wintone</cp:lastModifiedBy>
  <cp:revision>476</cp:revision>
  <cp:lastPrinted>2022-11-01T05:40:39Z</cp:lastPrinted>
  <dcterms:created xsi:type="dcterms:W3CDTF">2022-11-01T05:40:39Z</dcterms:created>
  <dcterms:modified xsi:type="dcterms:W3CDTF">2022-11-01T05:40:39Z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