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4"/>
  </p:notesMasterIdLst>
  <p:handoutMasterIdLst>
    <p:handoutMasterId r:id="rId33"/>
  </p:handoutMasterIdLst>
  <p:sldIdLst>
    <p:sldId id="1050" r:id="rId3"/>
    <p:sldId id="907" r:id="rId5"/>
    <p:sldId id="908" r:id="rId6"/>
    <p:sldId id="909" r:id="rId7"/>
    <p:sldId id="910" r:id="rId8"/>
    <p:sldId id="911" r:id="rId9"/>
    <p:sldId id="912" r:id="rId10"/>
    <p:sldId id="915" r:id="rId11"/>
    <p:sldId id="916" r:id="rId12"/>
    <p:sldId id="918" r:id="rId13"/>
    <p:sldId id="919" r:id="rId14"/>
    <p:sldId id="975" r:id="rId15"/>
    <p:sldId id="976" r:id="rId16"/>
    <p:sldId id="977" r:id="rId17"/>
    <p:sldId id="920" r:id="rId18"/>
    <p:sldId id="922" r:id="rId19"/>
    <p:sldId id="925" r:id="rId20"/>
    <p:sldId id="926" r:id="rId21"/>
    <p:sldId id="927" r:id="rId22"/>
    <p:sldId id="928" r:id="rId23"/>
    <p:sldId id="929" r:id="rId24"/>
    <p:sldId id="930" r:id="rId25"/>
    <p:sldId id="931" r:id="rId26"/>
    <p:sldId id="932" r:id="rId27"/>
    <p:sldId id="933" r:id="rId28"/>
    <p:sldId id="934" r:id="rId29"/>
    <p:sldId id="935" r:id="rId30"/>
    <p:sldId id="936" r:id="rId31"/>
    <p:sldId id="283" r:id="rId32"/>
  </p:sldIdLst>
  <p:sldSz cx="9144000" cy="6858000" type="screen4x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5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558" autoAdjust="0"/>
    <p:restoredTop sz="82789" autoAdjust="0"/>
  </p:normalViewPr>
  <p:slideViewPr>
    <p:cSldViewPr showGuides="1">
      <p:cViewPr varScale="1">
        <p:scale>
          <a:sx n="105" d="100"/>
          <a:sy n="105" d="100"/>
        </p:scale>
        <p:origin x="1880" y="184"/>
      </p:cViewPr>
      <p:guideLst>
        <p:guide orient="horz" pos="2160"/>
        <p:guide pos="285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9" d="100"/>
          <a:sy n="49" d="100"/>
        </p:scale>
        <p:origin x="-3054" y="-114"/>
      </p:cViewPr>
      <p:guideLst>
        <p:guide orient="horz" pos="3127"/>
        <p:guide pos="2119"/>
      </p:guideLst>
    </p:cSldViewPr>
  </p:notesViewPr>
  <p:gridSpacing cx="72010" cy="7201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B3C1BE59-F48B-4CBC-9FAA-3C3130B798EB}" type="datetimeFigureOut">
              <a:rPr lang="en-US" smtClean="0"/>
            </a:fld>
            <a:endParaRPr lang="en-US"/>
          </a:p>
        </p:txBody>
      </p:sp>
      <p:sp>
        <p:nvSpPr>
          <p:cNvPr id="4" name="页脚占位符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EAFCAB6E-F72B-438E-883A-7A99F5B9CCAB}"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3C99CD6D-5148-46E0-9776-151D61BDCD0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E4CC24F5-A788-47C9-B7EB-644CDC60A3A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u="sng" dirty="0"/>
              <a:t>单线程服务器的缺点</a:t>
            </a:r>
            <a:r>
              <a:rPr lang="zh-CN" altLang="en-US" sz="1200" dirty="0"/>
              <a:t>：</a:t>
            </a:r>
            <a:endParaRPr lang="en-US" altLang="zh-CN" sz="1200" dirty="0"/>
          </a:p>
          <a:p>
            <a:pPr marL="457200" indent="-457200">
              <a:buFont typeface="Arial" panose="020B0604020202090204" pitchFamily="34" charset="0"/>
              <a:buChar char="•"/>
            </a:pPr>
            <a:r>
              <a:rPr lang="zh-CN" altLang="en-US" sz="1200" dirty="0"/>
              <a:t>如果服务器和一个客户端进行会话期间，另外一个客户端也尝试连接服务器，这个设计就会出现问题了。只要服务器与第一个客户端的会话没有完成，新建立的链接就会一直处于操作系统的监听队列中。</a:t>
            </a:r>
            <a:endParaRPr lang="en-US" altLang="zh-CN" sz="1200" dirty="0"/>
          </a:p>
          <a:p>
            <a:pPr marL="457200" indent="-457200">
              <a:buFont typeface="Arial" panose="020B0604020202090204" pitchFamily="34" charset="0"/>
              <a:buChar char="•"/>
            </a:pPr>
            <a:r>
              <a:rPr lang="zh-CN" altLang="en-US" sz="1200" dirty="0"/>
              <a:t>对单线程服务器进行拒接服务攻击是非常容易，连接该服务器，并且永远不关闭这个链接就可以了。</a:t>
            </a:r>
            <a:endParaRPr lang="zh-CN" altLang="en-US" sz="1200" dirty="0"/>
          </a:p>
          <a:p>
            <a:pPr marL="457200" indent="-457200">
              <a:buFont typeface="Arial" panose="020B0604020202090204" pitchFamily="34" charset="0"/>
              <a:buChar char="•"/>
            </a:pPr>
            <a:r>
              <a:rPr lang="zh-CN" altLang="en-US" sz="1200" dirty="0"/>
              <a:t>单线程设计无法在等待客户端发送下一个请求时进行其他操作，因此很浪费服务器的</a:t>
            </a:r>
            <a:r>
              <a:rPr lang="en-US" altLang="zh-CN" sz="1200" dirty="0"/>
              <a:t>CPU</a:t>
            </a:r>
            <a:r>
              <a:rPr lang="zh-CN" altLang="en-US" sz="1200" dirty="0"/>
              <a:t>和系统资源。</a:t>
            </a:r>
            <a:endParaRPr lang="zh-CN" altLang="en-US" sz="1200" dirty="0"/>
          </a:p>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u="sng" dirty="0"/>
              <a:t>何克服单线程服务器的这些限制</a:t>
            </a:r>
            <a:r>
              <a:rPr lang="zh-CN" altLang="en-US" sz="1200" dirty="0"/>
              <a:t>：</a:t>
            </a:r>
            <a:endParaRPr lang="en-US" altLang="zh-CN" sz="1200" dirty="0"/>
          </a:p>
          <a:p>
            <a:endParaRPr lang="zh-CN" altLang="en-US" sz="1200" dirty="0"/>
          </a:p>
          <a:p>
            <a:r>
              <a:rPr lang="zh-CN" altLang="en-US" sz="1200" b="1" dirty="0"/>
              <a:t>第一个方法：</a:t>
            </a:r>
            <a:endParaRPr lang="en-US" altLang="zh-CN" sz="1200" b="1" dirty="0"/>
          </a:p>
          <a:p>
            <a:r>
              <a:rPr lang="en-US" altLang="zh-CN" sz="1200" dirty="0"/>
              <a:t>	</a:t>
            </a:r>
            <a:r>
              <a:rPr lang="zh-CN" altLang="en-US" sz="1200" b="1" dirty="0"/>
              <a:t>构建多线程与多进程服务器</a:t>
            </a:r>
            <a:r>
              <a:rPr lang="zh-CN" altLang="en-US" sz="1200" dirty="0"/>
              <a:t>。</a:t>
            </a:r>
            <a:endParaRPr lang="en-US" altLang="zh-CN" sz="1200" dirty="0"/>
          </a:p>
          <a:p>
            <a:r>
              <a:rPr lang="en-US" altLang="zh-CN" sz="1200" dirty="0"/>
              <a:t>	</a:t>
            </a:r>
            <a:r>
              <a:rPr lang="zh-CN" altLang="en-US" sz="1200" dirty="0"/>
              <a:t>服务器可以同时与多个客户端进行会话，利用操作系统的内置支持，使用多个控制线程单独运行同一段代码。可以创建多个共享相同内存空间的线程，也可以常见完全独立运行的线程。</a:t>
            </a:r>
            <a:endParaRPr lang="zh-CN" altLang="en-US" sz="1200" dirty="0"/>
          </a:p>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u="sng" dirty="0"/>
          </a:p>
          <a:p>
            <a:r>
              <a:rPr lang="zh-CN" altLang="en-US" sz="1200" u="sng" dirty="0"/>
              <a:t>这个方法的优点是：</a:t>
            </a:r>
            <a:endParaRPr lang="en-US" altLang="zh-CN" sz="1200" u="sng" dirty="0"/>
          </a:p>
          <a:p>
            <a:r>
              <a:rPr lang="zh-CN" altLang="en-US" sz="1200" dirty="0"/>
              <a:t>简洁，直接使用单线程服务器的代码，创建多个线程运行它的副本。</a:t>
            </a:r>
            <a:endParaRPr lang="en-US" altLang="zh-CN" sz="1200" dirty="0"/>
          </a:p>
          <a:p>
            <a:endParaRPr lang="zh-CN" altLang="en-US" sz="1200" dirty="0"/>
          </a:p>
          <a:p>
            <a:r>
              <a:rPr lang="zh-CN" altLang="en-US" sz="1200" u="sng" dirty="0"/>
              <a:t>这个方法的缺点是：</a:t>
            </a:r>
            <a:endParaRPr lang="en-US" altLang="zh-CN" sz="1200" u="sng" dirty="0"/>
          </a:p>
          <a:p>
            <a:r>
              <a:rPr lang="zh-CN" altLang="en-US" sz="1200" dirty="0"/>
              <a:t>服务器能够同时通信的客户端数量收到操作系统并发机制规模的限制。即使某个客户端处于空闲状态，或者是缓慢运行状态，他也会占用整个线程或进程</a:t>
            </a:r>
            <a:endParaRPr lang="en-US" altLang="zh-CN" sz="1200" dirty="0"/>
          </a:p>
          <a:p>
            <a:endParaRPr lang="en-US" altLang="zh-CN" sz="1200"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t>就算程序被</a:t>
            </a:r>
            <a:r>
              <a:rPr lang="en-US" altLang="zh-CN" sz="1200" dirty="0" err="1"/>
              <a:t>recv</a:t>
            </a:r>
            <a:r>
              <a:rPr lang="en-US" altLang="zh-CN" sz="1200" dirty="0"/>
              <a:t>()</a:t>
            </a:r>
            <a:r>
              <a:rPr lang="zh-CN" altLang="en-US" sz="1200" dirty="0"/>
              <a:t>阻塞</a:t>
            </a:r>
            <a:r>
              <a:rPr lang="en-US" altLang="zh-CN" sz="1200" dirty="0"/>
              <a:t>,</a:t>
            </a:r>
            <a:r>
              <a:rPr lang="zh-CN" altLang="en-US" sz="1200" dirty="0"/>
              <a:t>也会占用系统</a:t>
            </a:r>
            <a:r>
              <a:rPr lang="en-US" altLang="zh-CN" sz="1200" dirty="0"/>
              <a:t>RAM</a:t>
            </a:r>
            <a:r>
              <a:rPr lang="zh-CN" altLang="en-US" sz="1200" dirty="0"/>
              <a:t>以及进程表中的一个进程槽。当同时运行的线程数量达到几千甚至更多的时候，操作系统很少能够维持良好的表现。此时系统在切换服务的客户端时候，需要进行大量上下文切换，这使得运行效率大大降低。</a:t>
            </a:r>
            <a:endParaRPr lang="zh-CN" altLang="en-US" sz="1200" dirty="0"/>
          </a:p>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t>这是多线程程序的一个可能设计。主线程启动</a:t>
            </a:r>
            <a:r>
              <a:rPr lang="en-US" altLang="zh-CN" sz="1200" dirty="0"/>
              <a:t>n</a:t>
            </a:r>
            <a:r>
              <a:rPr lang="zh-CN" altLang="en-US" sz="1200" dirty="0"/>
              <a:t>个服务器线程。然后退出。主线程认为这</a:t>
            </a:r>
            <a:r>
              <a:rPr lang="en-US" altLang="zh-CN" sz="1200" dirty="0"/>
              <a:t>n</a:t>
            </a:r>
            <a:r>
              <a:rPr lang="zh-CN" altLang="en-US" sz="1200" dirty="0"/>
              <a:t>个工作线程将永远运行。因此运行这些线程的进程也会保持运行状态。</a:t>
            </a:r>
            <a:endParaRPr lang="zh-CN" altLang="en-US" sz="1200" dirty="0"/>
          </a:p>
          <a:p>
            <a:r>
              <a:rPr lang="zh-CN" altLang="en-US" sz="1200" b="0" i="0" kern="1200" dirty="0">
                <a:solidFill>
                  <a:schemeClr val="tx1"/>
                </a:solidFill>
                <a:effectLst/>
                <a:latin typeface="+mn-lt"/>
                <a:ea typeface="+mn-ea"/>
                <a:cs typeface="+mn-cs"/>
              </a:rPr>
              <a:t>当然也有其他的可选设计。比如主线程可以保持运行，并且成为一个服务器线程。</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上面介绍的是使用了操作系统级的控制线程来处理同一时刻的多个客户端对话，而且</a:t>
            </a:r>
            <a:r>
              <a:rPr lang="en-US" altLang="zh-CN" sz="1200" b="0" i="0" kern="1200" dirty="0">
                <a:solidFill>
                  <a:schemeClr val="tx1"/>
                </a:solidFill>
                <a:effectLst/>
                <a:latin typeface="+mn-lt"/>
                <a:ea typeface="+mn-ea"/>
                <a:cs typeface="+mn-cs"/>
              </a:rPr>
              <a:t>Python</a:t>
            </a:r>
            <a:r>
              <a:rPr lang="zh-CN" altLang="en-US" sz="1200" b="0" i="0" kern="1200" dirty="0">
                <a:solidFill>
                  <a:schemeClr val="tx1"/>
                </a:solidFill>
                <a:effectLst/>
                <a:latin typeface="+mn-lt"/>
                <a:ea typeface="+mn-ea"/>
                <a:cs typeface="+mn-cs"/>
              </a:rPr>
              <a:t>标准库也内置了一个框架</a:t>
            </a:r>
            <a:r>
              <a:rPr lang="en-US" altLang="zh-CN" sz="1200" b="1" i="0" kern="1200" dirty="0" err="1">
                <a:solidFill>
                  <a:schemeClr val="tx1"/>
                </a:solidFill>
                <a:effectLst/>
                <a:latin typeface="+mn-lt"/>
                <a:ea typeface="+mn-ea"/>
                <a:cs typeface="+mn-cs"/>
              </a:rPr>
              <a:t>socketsever</a:t>
            </a:r>
            <a:r>
              <a:rPr lang="zh-CN" altLang="en-US" sz="1200" b="0" i="0" kern="1200" dirty="0">
                <a:solidFill>
                  <a:schemeClr val="tx1"/>
                </a:solidFill>
                <a:effectLst/>
                <a:latin typeface="+mn-lt"/>
                <a:ea typeface="+mn-ea"/>
                <a:cs typeface="+mn-cs"/>
              </a:rPr>
              <a:t>，实现了这一个模式。</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pPr>
              <a:buFontTx/>
              <a:buNone/>
            </a:pPr>
            <a:r>
              <a:rPr lang="zh-CN" altLang="en-US" sz="1200" dirty="0">
                <a:sym typeface="+mn-ea"/>
              </a:rPr>
              <a:t>阻塞：就是让当前调用线程一直处于停止等待当中，挂起的状态，线程函数会被卡住。</a:t>
            </a:r>
            <a:endParaRPr lang="zh-CN" altLang="en-US" sz="1200" dirty="0">
              <a:sym typeface="+mn-ea"/>
            </a:endParaRPr>
          </a:p>
          <a:p>
            <a:pPr>
              <a:buFontTx/>
              <a:buNone/>
            </a:pPr>
            <a:r>
              <a:rPr lang="zh-CN" altLang="en-US" sz="1200" dirty="0">
                <a:sym typeface="+mn-ea"/>
              </a:rPr>
              <a:t>非阻塞：则是不管运行结果如何，都会继续往下执行（往往都要处理很多返回结果），线程函数里一般都是一个循环，不停的轮询。</a:t>
            </a:r>
            <a:endParaRPr lang="zh-CN" altLang="en-US" sz="1200" dirty="0">
              <a:sym typeface="+mn-ea"/>
            </a:endParaRPr>
          </a:p>
          <a:p>
            <a:pPr>
              <a:buFontTx/>
              <a:buNone/>
            </a:pPr>
            <a:r>
              <a:rPr lang="zh-CN" altLang="en-US" sz="1200" dirty="0">
                <a:sym typeface="+mn-ea"/>
              </a:rPr>
              <a:t>操作系统套接字提供了两种模式：</a:t>
            </a:r>
            <a:endParaRPr lang="zh-CN" altLang="en-US" sz="1200" dirty="0"/>
          </a:p>
          <a:p>
            <a:pPr marL="457200" indent="-457200">
              <a:buFont typeface="Arial" panose="020B0604020202090204" pitchFamily="34" charset="0"/>
              <a:buChar char="•"/>
            </a:pPr>
            <a:r>
              <a:rPr lang="zh-CN" altLang="en-US" sz="1200" dirty="0">
                <a:sym typeface="+mn-ea"/>
              </a:rPr>
              <a:t>阻塞模式</a:t>
            </a:r>
            <a:endParaRPr lang="zh-CN" altLang="en-US" sz="1200" dirty="0">
              <a:sym typeface="+mn-ea"/>
            </a:endParaRPr>
          </a:p>
          <a:p>
            <a:pPr marL="457200" indent="-457200">
              <a:buFont typeface="Arial" panose="020B0604020202090204" pitchFamily="34" charset="0"/>
              <a:buChar char="•"/>
            </a:pPr>
            <a:r>
              <a:rPr lang="zh-CN" altLang="en-US" sz="1200" dirty="0">
                <a:sym typeface="+mn-ea"/>
              </a:rPr>
              <a:t>非阻塞模式</a:t>
            </a:r>
            <a:r>
              <a:rPr lang="en-US" altLang="zh-CN" sz="1200" dirty="0">
                <a:solidFill>
                  <a:srgbClr val="FFC000"/>
                </a:solidFill>
              </a:rPr>
              <a:t> </a:t>
            </a:r>
            <a:endParaRPr lang="en-US" altLang="zh-CN" sz="1200" dirty="0">
              <a:solidFill>
                <a:srgbClr val="FFC000"/>
              </a:solidFill>
            </a:endParaRPr>
          </a:p>
          <a:p>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u="sng" dirty="0"/>
              <a:t>如何克服单线程服务器的这些限制？</a:t>
            </a:r>
            <a:endParaRPr lang="en-US" altLang="zh-CN" sz="1200" dirty="0"/>
          </a:p>
          <a:p>
            <a:endParaRPr lang="zh-CN" altLang="en-US" sz="1200" dirty="0"/>
          </a:p>
          <a:p>
            <a:r>
              <a:rPr lang="zh-CN" altLang="en-US" sz="1200" b="1" dirty="0"/>
              <a:t>第二个方法：</a:t>
            </a:r>
            <a:endParaRPr lang="en-US" altLang="zh-CN" sz="1200" b="1" dirty="0"/>
          </a:p>
          <a:p>
            <a:r>
              <a:rPr lang="en-US" altLang="zh-CN" sz="1200" dirty="0"/>
              <a:t>	</a:t>
            </a:r>
            <a:r>
              <a:rPr lang="zh-CN" altLang="en-US" sz="1200" b="1" dirty="0">
                <a:solidFill>
                  <a:schemeClr val="tx1"/>
                </a:solidFill>
              </a:rPr>
              <a:t>构建异步服务器</a:t>
            </a:r>
            <a:r>
              <a:rPr lang="zh-CN" altLang="en-US" sz="1200" dirty="0">
                <a:solidFill>
                  <a:schemeClr val="tx1"/>
                </a:solidFill>
              </a:rPr>
              <a:t>。</a:t>
            </a:r>
            <a:endParaRPr lang="en-US" altLang="zh-CN" sz="1200" dirty="0">
              <a:solidFill>
                <a:schemeClr val="tx1"/>
              </a:solidFill>
            </a:endParaRPr>
          </a:p>
          <a:p>
            <a:r>
              <a:rPr lang="en-US" altLang="zh-CN" sz="1200" dirty="0">
                <a:solidFill>
                  <a:schemeClr val="tx1"/>
                </a:solidFill>
              </a:rPr>
              <a:t>	</a:t>
            </a:r>
            <a:r>
              <a:rPr lang="zh-CN" altLang="en-US" sz="1200" dirty="0">
                <a:solidFill>
                  <a:schemeClr val="tx1"/>
                </a:solidFill>
              </a:rPr>
              <a:t>在这种模式下，代码不需要等待数据发送至某个特定的客户端或由这个客户端接收。相反，代码可以从整个处于等待的客户端套接字列表中读取数据。只要任何一个客户端做好了进行通信的准备，服务器就可以向该客户端发送响应。</a:t>
            </a:r>
            <a:endParaRPr lang="zh-CN" altLang="en-US" sz="1200" dirty="0">
              <a:solidFill>
                <a:srgbClr val="FFC000"/>
              </a:solidFill>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使用这种模式代码不需要等待数据发送至某一个特定的客户端或由这个客户端接收。相反，代码可以从整个处于等待的客户端套接字列表中读取数据。</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现代操作系统网络栈让这个模式的应用成为了现实。网络栈提供了一个操作系统调用。支持进程为等待整个客户端套接字列表中的套接字而阻塞。而不只是等待一个单独的客户端套接字。另外一个特点是，可以将一个套接字配置为非阻塞套接字。</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异步这个属于表示服务器代码从来不会停下来等待某一个特定的客户端，即代码的控制线程不是同步的。异步服务器可以在所有连接的客户端之前自由切换，并提供相应的服务。</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操作系统也有很多调用是支持异步的代码。最古老的就是</a:t>
            </a:r>
            <a:r>
              <a:rPr lang="en-US" altLang="zh-CN" sz="1200" b="0" i="0" kern="1200" dirty="0">
                <a:solidFill>
                  <a:schemeClr val="tx1"/>
                </a:solidFill>
                <a:effectLst/>
                <a:latin typeface="+mn-lt"/>
                <a:ea typeface="+mn-ea"/>
                <a:cs typeface="+mn-cs"/>
              </a:rPr>
              <a:t>POSIX</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select()</a:t>
            </a:r>
            <a:r>
              <a:rPr lang="zh-CN" altLang="en-US" sz="1200" b="0" i="0" kern="1200" dirty="0">
                <a:solidFill>
                  <a:schemeClr val="tx1"/>
                </a:solidFill>
                <a:effectLst/>
                <a:latin typeface="+mn-lt"/>
                <a:ea typeface="+mn-ea"/>
                <a:cs typeface="+mn-cs"/>
              </a:rPr>
              <a:t>调用。不过调用很多方面效率低下。</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现在操作系统出现了一些</a:t>
            </a:r>
            <a:r>
              <a:rPr lang="en-US" altLang="zh-CN" sz="1200" b="0" i="0" kern="1200" dirty="0">
                <a:solidFill>
                  <a:schemeClr val="tx1"/>
                </a:solidFill>
                <a:effectLst/>
                <a:latin typeface="+mn-lt"/>
                <a:ea typeface="+mn-ea"/>
                <a:cs typeface="+mn-cs"/>
              </a:rPr>
              <a:t>select()</a:t>
            </a:r>
            <a:r>
              <a:rPr lang="zh-CN" altLang="en-US" sz="1200" b="0" i="0" kern="1200" dirty="0">
                <a:solidFill>
                  <a:schemeClr val="tx1"/>
                </a:solidFill>
                <a:effectLst/>
                <a:latin typeface="+mn-lt"/>
                <a:ea typeface="+mn-ea"/>
                <a:cs typeface="+mn-cs"/>
              </a:rPr>
              <a:t>的替代品，比如</a:t>
            </a:r>
            <a:r>
              <a:rPr lang="en-US" altLang="zh-CN" sz="1200" b="0" i="0" kern="1200" dirty="0">
                <a:solidFill>
                  <a:schemeClr val="tx1"/>
                </a:solidFill>
                <a:effectLst/>
                <a:latin typeface="+mn-lt"/>
                <a:ea typeface="+mn-ea"/>
                <a:cs typeface="+mn-cs"/>
              </a:rPr>
              <a:t>Linux</a:t>
            </a:r>
            <a:r>
              <a:rPr lang="zh-CN" altLang="en-US" sz="1200" b="0" i="0" kern="1200" dirty="0">
                <a:solidFill>
                  <a:schemeClr val="tx1"/>
                </a:solidFill>
                <a:effectLst/>
                <a:latin typeface="+mn-lt"/>
                <a:ea typeface="+mn-ea"/>
                <a:cs typeface="+mn-cs"/>
              </a:rPr>
              <a:t>上面的</a:t>
            </a:r>
            <a:r>
              <a:rPr lang="en-US" altLang="zh-CN" sz="1200" b="0" i="0" kern="1200" dirty="0">
                <a:solidFill>
                  <a:schemeClr val="tx1"/>
                </a:solidFill>
                <a:effectLst/>
                <a:latin typeface="+mn-lt"/>
                <a:ea typeface="+mn-ea"/>
                <a:cs typeface="+mn-cs"/>
              </a:rPr>
              <a:t>poll()</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BSD</a:t>
            </a:r>
            <a:r>
              <a:rPr lang="zh-CN" altLang="en-US" sz="1200" b="0" i="0" kern="1200" dirty="0">
                <a:solidFill>
                  <a:schemeClr val="tx1"/>
                </a:solidFill>
                <a:effectLst/>
                <a:latin typeface="+mn-lt"/>
                <a:ea typeface="+mn-ea"/>
                <a:cs typeface="+mn-cs"/>
              </a:rPr>
              <a:t>系统上的</a:t>
            </a:r>
            <a:r>
              <a:rPr lang="en-US" altLang="zh-CN" sz="1200" b="0" i="0" kern="1200" dirty="0" err="1">
                <a:solidFill>
                  <a:schemeClr val="tx1"/>
                </a:solidFill>
                <a:effectLst/>
                <a:latin typeface="+mn-lt"/>
                <a:ea typeface="+mn-ea"/>
                <a:cs typeface="+mn-cs"/>
              </a:rPr>
              <a:t>epoll</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调用。</a:t>
            </a:r>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这段事件循环代码的精髓在于，它使用了自己的数据结构来维护每个客户端会话的状态，而没有依赖操作系统在客户端活动改变时进行上下文切换。服务器有两层循环。首先是一个不断调用</a:t>
            </a:r>
            <a:r>
              <a:rPr lang="en-US" altLang="zh-CN" sz="1200" b="0" i="0" kern="1200" dirty="0">
                <a:solidFill>
                  <a:schemeClr val="tx1"/>
                </a:solidFill>
                <a:effectLst/>
                <a:latin typeface="+mn-lt"/>
                <a:ea typeface="+mn-ea"/>
                <a:cs typeface="+mn-cs"/>
              </a:rPr>
              <a:t>poll()</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while</a:t>
            </a:r>
            <a:r>
              <a:rPr lang="zh-CN" altLang="en-US" sz="1200" b="0" i="0" kern="1200" dirty="0">
                <a:solidFill>
                  <a:schemeClr val="tx1"/>
                </a:solidFill>
                <a:effectLst/>
                <a:latin typeface="+mn-lt"/>
                <a:ea typeface="+mn-ea"/>
                <a:cs typeface="+mn-cs"/>
              </a:rPr>
              <a:t>循环。一次</a:t>
            </a:r>
            <a:r>
              <a:rPr lang="en-US" altLang="zh-CN" sz="1200" b="0" i="0" kern="1200" dirty="0">
                <a:solidFill>
                  <a:schemeClr val="tx1"/>
                </a:solidFill>
                <a:effectLst/>
                <a:latin typeface="+mn-lt"/>
                <a:ea typeface="+mn-ea"/>
                <a:cs typeface="+mn-cs"/>
              </a:rPr>
              <a:t>poll()</a:t>
            </a:r>
            <a:r>
              <a:rPr lang="zh-CN" altLang="en-US" sz="1200" b="0" i="0" kern="1200" dirty="0">
                <a:solidFill>
                  <a:schemeClr val="tx1"/>
                </a:solidFill>
                <a:effectLst/>
                <a:latin typeface="+mn-lt"/>
                <a:ea typeface="+mn-ea"/>
                <a:cs typeface="+mn-cs"/>
              </a:rPr>
              <a:t>调用可能返回多个事件，因此这个</a:t>
            </a:r>
            <a:r>
              <a:rPr lang="en-US" altLang="zh-CN" sz="1200" b="0" i="0" kern="1200" dirty="0">
                <a:solidFill>
                  <a:schemeClr val="tx1"/>
                </a:solidFill>
                <a:effectLst/>
                <a:latin typeface="+mn-lt"/>
                <a:ea typeface="+mn-ea"/>
                <a:cs typeface="+mn-cs"/>
              </a:rPr>
              <a:t>while</a:t>
            </a:r>
            <a:r>
              <a:rPr lang="zh-CN" altLang="en-US" sz="1200" b="0" i="0" kern="1200" dirty="0">
                <a:solidFill>
                  <a:schemeClr val="tx1"/>
                </a:solidFill>
                <a:effectLst/>
                <a:latin typeface="+mn-lt"/>
                <a:ea typeface="+mn-ea"/>
                <a:cs typeface="+mn-cs"/>
              </a:rPr>
              <a:t>循环内部还有一个循环，用于处理</a:t>
            </a:r>
            <a:r>
              <a:rPr lang="en-US" altLang="zh-CN" sz="1200" b="0" i="0" kern="1200" dirty="0">
                <a:solidFill>
                  <a:schemeClr val="tx1"/>
                </a:solidFill>
                <a:effectLst/>
                <a:latin typeface="+mn-lt"/>
                <a:ea typeface="+mn-ea"/>
                <a:cs typeface="+mn-cs"/>
              </a:rPr>
              <a:t>poll()</a:t>
            </a:r>
            <a:r>
              <a:rPr lang="zh-CN" altLang="en-US" sz="1200" b="0" i="0" kern="1200" dirty="0">
                <a:solidFill>
                  <a:schemeClr val="tx1"/>
                </a:solidFill>
                <a:effectLst/>
                <a:latin typeface="+mn-lt"/>
                <a:ea typeface="+mn-ea"/>
                <a:cs typeface="+mn-cs"/>
              </a:rPr>
              <a:t>返回的每一个事件。我们将这两层迭代隐藏在一个生成器内，这样就避免了主服务器循环因为这两次循环迭代而多用两个不必要的缩进。</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然后程序维护了</a:t>
            </a:r>
            <a:r>
              <a:rPr lang="en-US" altLang="zh-CN" sz="1200" b="0" i="0" kern="1200" dirty="0">
                <a:solidFill>
                  <a:schemeClr val="tx1"/>
                </a:solidFill>
                <a:effectLst/>
                <a:latin typeface="+mn-lt"/>
                <a:ea typeface="+mn-ea"/>
                <a:cs typeface="+mn-cs"/>
              </a:rPr>
              <a:t>sockets</a:t>
            </a:r>
            <a:r>
              <a:rPr lang="zh-CN" altLang="en-US" sz="1200" b="0" i="0" kern="1200" dirty="0">
                <a:solidFill>
                  <a:schemeClr val="tx1"/>
                </a:solidFill>
                <a:effectLst/>
                <a:latin typeface="+mn-lt"/>
                <a:ea typeface="+mn-ea"/>
                <a:cs typeface="+mn-cs"/>
              </a:rPr>
              <a:t>字典。从</a:t>
            </a:r>
            <a:r>
              <a:rPr lang="en-US" altLang="zh-CN" sz="1200" b="0" i="0" kern="1200" dirty="0">
                <a:solidFill>
                  <a:schemeClr val="tx1"/>
                </a:solidFill>
                <a:effectLst/>
                <a:latin typeface="+mn-lt"/>
                <a:ea typeface="+mn-ea"/>
                <a:cs typeface="+mn-cs"/>
              </a:rPr>
              <a:t>poll()</a:t>
            </a:r>
            <a:r>
              <a:rPr lang="zh-CN" altLang="en-US" sz="1200" b="0" i="0" kern="1200" dirty="0">
                <a:solidFill>
                  <a:schemeClr val="tx1"/>
                </a:solidFill>
                <a:effectLst/>
                <a:latin typeface="+mn-lt"/>
                <a:ea typeface="+mn-ea"/>
                <a:cs typeface="+mn-cs"/>
              </a:rPr>
              <a:t>获取表示已经准备好进行后续通信对的套接字文件描述符</a:t>
            </a:r>
            <a:r>
              <a:rPr lang="en-US" altLang="zh-CN" sz="1200" b="0" i="0" kern="1200" dirty="0">
                <a:solidFill>
                  <a:schemeClr val="tx1"/>
                </a:solidFill>
                <a:effectLst/>
                <a:latin typeface="+mn-lt"/>
                <a:ea typeface="+mn-ea"/>
                <a:cs typeface="+mn-cs"/>
              </a:rPr>
              <a:t>n</a:t>
            </a:r>
            <a:r>
              <a:rPr lang="zh-CN" altLang="en-US" sz="1200" b="0" i="0" kern="1200" dirty="0">
                <a:solidFill>
                  <a:schemeClr val="tx1"/>
                </a:solidFill>
                <a:effectLst/>
                <a:latin typeface="+mn-lt"/>
                <a:ea typeface="+mn-ea"/>
                <a:cs typeface="+mn-cs"/>
              </a:rPr>
              <a:t>后，就能够根据该文件描述符从</a:t>
            </a:r>
            <a:r>
              <a:rPr lang="en-US" altLang="zh-CN" sz="1200" b="0" i="0" kern="1200" dirty="0">
                <a:solidFill>
                  <a:schemeClr val="tx1"/>
                </a:solidFill>
                <a:effectLst/>
                <a:latin typeface="+mn-lt"/>
                <a:ea typeface="+mn-ea"/>
                <a:cs typeface="+mn-cs"/>
              </a:rPr>
              <a:t>sockets</a:t>
            </a:r>
            <a:r>
              <a:rPr lang="zh-CN" altLang="en-US" sz="1200" b="0" i="0" kern="1200" dirty="0">
                <a:solidFill>
                  <a:schemeClr val="tx1"/>
                </a:solidFill>
                <a:effectLst/>
                <a:latin typeface="+mn-lt"/>
                <a:ea typeface="+mn-ea"/>
                <a:cs typeface="+mn-cs"/>
              </a:rPr>
              <a:t>字典中查找到相应的</a:t>
            </a:r>
            <a:r>
              <a:rPr lang="en-US" altLang="zh-CN" sz="1200" b="0" i="0" kern="1200" dirty="0">
                <a:solidFill>
                  <a:schemeClr val="tx1"/>
                </a:solidFill>
                <a:effectLst/>
                <a:latin typeface="+mn-lt"/>
                <a:ea typeface="+mn-ea"/>
                <a:cs typeface="+mn-cs"/>
              </a:rPr>
              <a:t>Python</a:t>
            </a:r>
            <a:r>
              <a:rPr lang="zh-CN" altLang="en-US" sz="1200" b="0" i="0" kern="1200" dirty="0">
                <a:solidFill>
                  <a:schemeClr val="tx1"/>
                </a:solidFill>
                <a:effectLst/>
                <a:latin typeface="+mn-lt"/>
                <a:ea typeface="+mn-ea"/>
                <a:cs typeface="+mn-cs"/>
              </a:rPr>
              <a:t>套接字了。我们还在里面储存了套接字的地址。这样，即使套接字关闭，操作系统也无法继续提供已经连接好的地址。也能够打印出正确的远程地址作为调试信息。</a:t>
            </a:r>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u="sng" dirty="0"/>
              <a:t>这个服务器的真正核心其实是它的</a:t>
            </a:r>
            <a:r>
              <a:rPr lang="zh-CN" altLang="en-US" sz="1200" b="1" u="sng" dirty="0"/>
              <a:t>缓冲区</a:t>
            </a:r>
            <a:r>
              <a:rPr lang="zh-CN" altLang="en-US" sz="1200" dirty="0"/>
              <a:t>：在等待某个请求完成时，会将收到的数据存储在</a:t>
            </a:r>
            <a:r>
              <a:rPr lang="en-US" altLang="zh-CN" sz="1200" dirty="0" err="1"/>
              <a:t>bytes_received</a:t>
            </a:r>
            <a:r>
              <a:rPr lang="zh-CN" altLang="en-US" sz="1200" dirty="0"/>
              <a:t>字典中。在等待操作系统安排发送数据时，会将要发送的字节存储在</a:t>
            </a:r>
            <a:r>
              <a:rPr lang="en-US" altLang="zh-CN" sz="1200" dirty="0" err="1"/>
              <a:t>bytes_to_send</a:t>
            </a:r>
            <a:r>
              <a:rPr lang="zh-CN" altLang="en-US" sz="1200" dirty="0"/>
              <a:t>字典中。这两个缓冲区与我们告知</a:t>
            </a:r>
            <a:r>
              <a:rPr lang="en-US" altLang="zh-CN" sz="1200" dirty="0"/>
              <a:t>poll()</a:t>
            </a:r>
            <a:r>
              <a:rPr lang="zh-CN" altLang="en-US" sz="1200" dirty="0"/>
              <a:t>要在每个套接字上等待的时间一起形成了一个完整的</a:t>
            </a:r>
            <a:r>
              <a:rPr lang="zh-CN" altLang="en-US" sz="1200" b="1" dirty="0"/>
              <a:t>状态机</a:t>
            </a:r>
            <a:r>
              <a:rPr lang="zh-CN" altLang="en-US" sz="1200" dirty="0"/>
              <a:t>。用于一步一步的处理客户端会话。</a:t>
            </a:r>
            <a:endParaRPr lang="zh-CN" altLang="en-US" sz="1200" dirty="0"/>
          </a:p>
          <a:p>
            <a:pPr marL="0" marR="0" indent="0" algn="l" defTabSz="914400" rtl="0" eaLnBrk="1" fontAlgn="auto" latinLnBrk="0" hangingPunct="1">
              <a:lnSpc>
                <a:spcPct val="100000"/>
              </a:lnSpc>
              <a:spcBef>
                <a:spcPts val="0"/>
              </a:spcBef>
              <a:spcAft>
                <a:spcPts val="0"/>
              </a:spcAft>
              <a:buClrTx/>
              <a:buSzTx/>
              <a:buFontTx/>
              <a:buNone/>
              <a:defRPr/>
            </a:pPr>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buFont typeface="Arial" panose="020B0604020202090204" pitchFamily="34" charset="0"/>
              <a:buChar char="•"/>
            </a:pPr>
            <a:r>
              <a:rPr lang="zh-CN" altLang="en-US" sz="1200" dirty="0"/>
              <a:t>准备连接的客户端首先会将它自身视作服务器监听套接字上的一个事件，要始终将该事件设置为</a:t>
            </a:r>
            <a:r>
              <a:rPr lang="en-US" altLang="zh-CN" sz="1200" dirty="0"/>
              <a:t>POLLIN</a:t>
            </a:r>
            <a:r>
              <a:rPr lang="zh-CN" altLang="en-US" sz="1200" dirty="0"/>
              <a:t>（</a:t>
            </a:r>
            <a:r>
              <a:rPr lang="en-US" altLang="zh-CN" sz="1200" dirty="0"/>
              <a:t>poll input</a:t>
            </a:r>
            <a:r>
              <a:rPr lang="zh-CN" altLang="en-US" sz="1200" dirty="0"/>
              <a:t>）状态。</a:t>
            </a:r>
            <a:endParaRPr lang="zh-CN" altLang="en-US" sz="1200" dirty="0"/>
          </a:p>
          <a:p>
            <a:pPr marL="457200" indent="-457200">
              <a:buFont typeface="Arial" panose="020B0604020202090204" pitchFamily="34" charset="0"/>
              <a:buChar char="•"/>
            </a:pPr>
            <a:r>
              <a:rPr lang="zh-CN" altLang="en-US" sz="1200" dirty="0"/>
              <a:t>当套接字本身就是客户端套接字，并且事件类型为</a:t>
            </a:r>
            <a:r>
              <a:rPr lang="en-US" altLang="zh-CN" sz="1200" dirty="0"/>
              <a:t>POLLIN</a:t>
            </a:r>
            <a:r>
              <a:rPr lang="zh-CN" altLang="en-US" sz="1200" dirty="0"/>
              <a:t>时。就能够使用</a:t>
            </a:r>
            <a:r>
              <a:rPr lang="en-US" altLang="zh-CN" sz="1200" dirty="0" err="1"/>
              <a:t>recv</a:t>
            </a:r>
            <a:r>
              <a:rPr lang="en-US" altLang="zh-CN" sz="1200" dirty="0"/>
              <a:t>()</a:t>
            </a:r>
            <a:r>
              <a:rPr lang="zh-CN" altLang="en-US" sz="1200" dirty="0"/>
              <a:t>方法接收到最多为</a:t>
            </a:r>
            <a:r>
              <a:rPr lang="en-US" altLang="zh-CN" sz="1200" dirty="0"/>
              <a:t>4KB</a:t>
            </a:r>
            <a:r>
              <a:rPr lang="zh-CN" altLang="en-US" sz="1200" dirty="0"/>
              <a:t>的数据了。</a:t>
            </a:r>
            <a:endParaRPr lang="zh-CN" altLang="en-US" sz="1200" dirty="0"/>
          </a:p>
          <a:p>
            <a:pPr marL="457200" indent="-457200">
              <a:buFont typeface="Arial" panose="020B0604020202090204" pitchFamily="34" charset="0"/>
              <a:buChar char="•"/>
            </a:pPr>
            <a:r>
              <a:rPr lang="zh-CN" altLang="en-US" sz="1200" dirty="0"/>
              <a:t>套接字设置为</a:t>
            </a:r>
            <a:r>
              <a:rPr lang="en-US" altLang="zh-CN" sz="1200" dirty="0"/>
              <a:t>POLLOUT</a:t>
            </a:r>
            <a:r>
              <a:rPr lang="zh-CN" altLang="en-US" sz="1200" dirty="0"/>
              <a:t>后，只要客户端套接字的发送缓冲区还能够接收一个或者多个字节，那么</a:t>
            </a:r>
            <a:r>
              <a:rPr lang="en-US" altLang="zh-CN" sz="1200" dirty="0"/>
              <a:t>poll()</a:t>
            </a:r>
            <a:r>
              <a:rPr lang="zh-CN" altLang="en-US" sz="1200" dirty="0"/>
              <a:t>的调用就会立刻通知我们。</a:t>
            </a:r>
            <a:endParaRPr lang="zh-CN" altLang="en-US" sz="1200" dirty="0"/>
          </a:p>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这个异步方法的关键之处在于，可以在一个控制线程中处理成千上万的客户端会话。当每个客户套接字准备好下一个事件时，代码就执行该套接字的下一个操作，接收或发送数据。然后立刻返回到</a:t>
            </a:r>
            <a:r>
              <a:rPr lang="en-US" altLang="zh-CN" sz="1200" b="0" i="0" kern="1200" dirty="0">
                <a:solidFill>
                  <a:schemeClr val="tx1"/>
                </a:solidFill>
                <a:effectLst/>
                <a:latin typeface="+mn-lt"/>
                <a:ea typeface="+mn-ea"/>
                <a:cs typeface="+mn-cs"/>
              </a:rPr>
              <a:t>poll()</a:t>
            </a:r>
            <a:r>
              <a:rPr lang="zh-CN" altLang="en-US" sz="1200" b="0" i="0" kern="1200" dirty="0">
                <a:solidFill>
                  <a:schemeClr val="tx1"/>
                </a:solidFill>
                <a:effectLst/>
                <a:latin typeface="+mn-lt"/>
                <a:ea typeface="+mn-ea"/>
                <a:cs typeface="+mn-cs"/>
              </a:rPr>
              <a:t>调用，监控更多事件。</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如果香江注意力放在客户端代码上，而将与</a:t>
            </a:r>
            <a:r>
              <a:rPr lang="en-US" altLang="zh-CN" sz="1200" b="0" i="0" kern="1200" dirty="0">
                <a:solidFill>
                  <a:schemeClr val="tx1"/>
                </a:solidFill>
                <a:effectLst/>
                <a:latin typeface="+mn-lt"/>
                <a:ea typeface="+mn-ea"/>
                <a:cs typeface="+mn-cs"/>
              </a:rPr>
              <a:t>select()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poll()</a:t>
            </a:r>
            <a:r>
              <a:rPr lang="zh-CN" altLang="en-US" sz="1200" b="0" i="0" kern="1200" dirty="0">
                <a:solidFill>
                  <a:schemeClr val="tx1"/>
                </a:solidFill>
                <a:effectLst/>
                <a:latin typeface="+mn-lt"/>
                <a:ea typeface="+mn-ea"/>
                <a:cs typeface="+mn-cs"/>
              </a:rPr>
              <a:t>或是</a:t>
            </a:r>
            <a:r>
              <a:rPr lang="en-US" altLang="zh-CN" sz="1200" b="0" i="0" kern="1200" dirty="0" err="1">
                <a:solidFill>
                  <a:schemeClr val="tx1"/>
                </a:solidFill>
                <a:effectLst/>
                <a:latin typeface="+mn-lt"/>
                <a:ea typeface="+mn-ea"/>
                <a:cs typeface="+mn-cs"/>
              </a:rPr>
              <a:t>epoll</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有关的细节交给别人去负责。就可以看一下下面说的。下面是两种风格。</a:t>
            </a:r>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err="1">
                <a:solidFill>
                  <a:schemeClr val="accent1">
                    <a:lumMod val="75000"/>
                  </a:schemeClr>
                </a:solidFill>
              </a:rPr>
              <a:t>asynico</a:t>
            </a:r>
            <a:r>
              <a:rPr lang="zh-CN" altLang="en-US" sz="1200" dirty="0"/>
              <a:t>框架支持两种编程风格。第一种风格就是使用</a:t>
            </a:r>
            <a:r>
              <a:rPr lang="en-US" altLang="zh-CN" sz="1200" dirty="0"/>
              <a:t>Twisted</a:t>
            </a:r>
            <a:r>
              <a:rPr lang="zh-CN" altLang="en-US" sz="1200" dirty="0"/>
              <a:t>框架时，用户通过对象实例来维护每个打开的客户端连接。在这种设计模式中，使用对象实例上的方法调用代替了上述代码中用来加速客户端会话的各步骤。</a:t>
            </a:r>
            <a:endParaRPr lang="en-US" altLang="zh-CN" sz="1200" dirty="0"/>
          </a:p>
          <a:p>
            <a:endParaRPr lang="en-US" altLang="zh-CN" sz="1200" dirty="0"/>
          </a:p>
          <a:p>
            <a:r>
              <a:rPr lang="zh-CN" altLang="en-US" sz="1200" dirty="0"/>
              <a:t>可以通过该框架来获取远程地址，而不是直接通过套接字来获取。数据是通过一个方法调用来传输。这个方法只需要将接收到的字符串作为参数。</a:t>
            </a:r>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t>协程是一个函数，它在进行</a:t>
            </a:r>
            <a:r>
              <a:rPr lang="en-US" altLang="zh-CN" sz="1200" dirty="0"/>
              <a:t>I/O</a:t>
            </a:r>
            <a:r>
              <a:rPr lang="zh-CN" altLang="en-US" sz="1200" dirty="0"/>
              <a:t>操作时不会阻塞，而是会暂停，并将控制权转移回调用方。</a:t>
            </a:r>
            <a:r>
              <a:rPr lang="en-US" altLang="zh-CN" sz="1200" dirty="0"/>
              <a:t>Python</a:t>
            </a:r>
            <a:r>
              <a:rPr lang="zh-CN" altLang="en-US" sz="1200" dirty="0"/>
              <a:t>语言的支持协程的一种标准形式就是生成器</a:t>
            </a:r>
            <a:r>
              <a:rPr lang="en-US" altLang="zh-CN" sz="1200" dirty="0"/>
              <a:t>——</a:t>
            </a:r>
            <a:r>
              <a:rPr lang="zh-CN" altLang="en-US" sz="1200" dirty="0"/>
              <a:t>在内部包含一个或多个</a:t>
            </a:r>
            <a:r>
              <a:rPr lang="en-US" altLang="zh-CN" sz="1200" dirty="0"/>
              <a:t>yield</a:t>
            </a:r>
            <a:r>
              <a:rPr lang="zh-CN" altLang="en-US" sz="1200" dirty="0"/>
              <a:t>语句的函数。这类函数不会再运行了一条返回语句之后就退出，而是会返回一个序列。</a:t>
            </a:r>
            <a:endParaRPr lang="en-US" altLang="zh-CN" sz="1200" dirty="0"/>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上面介绍的异步服务器都可以在服务的不同客户端会话间切换。要完成切换，只需要扫描协议对象即可。</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然而，异步服务器是有硬性限制的。因为所有的操作都在单个操作系统线程中完成。所以一旦</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使用率达到么</a:t>
            </a:r>
            <a:r>
              <a:rPr lang="en-US" altLang="zh-CN" sz="1200" b="0" i="0" kern="1200" dirty="0">
                <a:solidFill>
                  <a:schemeClr val="tx1"/>
                </a:solidFill>
                <a:effectLst/>
                <a:latin typeface="+mn-lt"/>
                <a:ea typeface="+mn-ea"/>
                <a:cs typeface="+mn-cs"/>
              </a:rPr>
              <a:t>100%</a:t>
            </a:r>
            <a:r>
              <a:rPr lang="zh-CN" altLang="en-US" sz="1200" b="0" i="0" kern="1200" dirty="0">
                <a:solidFill>
                  <a:schemeClr val="tx1"/>
                </a:solidFill>
                <a:effectLst/>
                <a:latin typeface="+mn-lt"/>
                <a:ea typeface="+mn-ea"/>
                <a:cs typeface="+mn-cs"/>
              </a:rPr>
              <a:t>，异步服务器就无法再为任何客户端提供服务。这个时候即使有多个核心，所有工作也只能在单个处理器上完成。</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然后这里有一个两全其美的方法。当我们需要高性能的时候，我们首先使用异步对象或协程来编写服务，并通过异步框架来启动服务。然后再回过头来配置一些运行服务器的操作系统，检查操作系统</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内核数目。有多少个</a:t>
            </a:r>
            <a:r>
              <a:rPr lang="en-US" altLang="zh-CN" sz="1200" b="0" i="0" kern="1200" dirty="0">
                <a:solidFill>
                  <a:schemeClr val="tx1"/>
                </a:solidFill>
                <a:effectLst/>
                <a:latin typeface="+mn-lt"/>
                <a:ea typeface="+mn-ea"/>
                <a:cs typeface="+mn-cs"/>
              </a:rPr>
              <a:t>CPU</a:t>
            </a:r>
            <a:r>
              <a:rPr lang="zh-CN" altLang="en-US" sz="1200" b="0" i="0" kern="1200" dirty="0">
                <a:solidFill>
                  <a:schemeClr val="tx1"/>
                </a:solidFill>
                <a:effectLst/>
                <a:latin typeface="+mn-lt"/>
                <a:ea typeface="+mn-ea"/>
                <a:cs typeface="+mn-cs"/>
              </a:rPr>
              <a:t>内核，就启动多少个事件循环。</a:t>
            </a:r>
            <a:endParaRPr lang="zh-CN" altLang="en-US" sz="1200" b="0" i="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t>为每一个连接都建立一个进程的花销是很大的，而且会降低服务器的利用率，不过这种方法也更加简单，要通过这种方式启动服务，只要在该服务的</a:t>
            </a:r>
            <a:r>
              <a:rPr lang="en-US" altLang="zh-CN" sz="1200" dirty="0" err="1"/>
              <a:t>inetd.conf</a:t>
            </a:r>
            <a:r>
              <a:rPr lang="zh-CN" altLang="en-US" sz="1200" dirty="0"/>
              <a:t>配置文件中将第</a:t>
            </a:r>
            <a:r>
              <a:rPr lang="en-US" altLang="zh-CN" sz="1200" dirty="0"/>
              <a:t>4</a:t>
            </a:r>
            <a:r>
              <a:rPr lang="zh-CN" altLang="en-US" sz="1200" dirty="0"/>
              <a:t>个字段设置为</a:t>
            </a:r>
            <a:r>
              <a:rPr lang="en-US" altLang="zh-CN" sz="1200" dirty="0" err="1"/>
              <a:t>nowait</a:t>
            </a:r>
            <a:r>
              <a:rPr lang="zh-CN" altLang="en-US" sz="1200" dirty="0"/>
              <a:t>即可。</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defRPr/>
            </a:pPr>
            <a:endParaRPr lang="en-US" altLang="zh-CN" sz="1200" dirty="0"/>
          </a:p>
          <a:p>
            <a:r>
              <a:rPr lang="zh-CN" altLang="en-US" sz="1200" dirty="0"/>
              <a:t>这样的服务一经启用，其标准输入输出流、标准输出流以及标准错误流便被连接到客户端套接字。服务只需要与连接的客户端通信，然后退出即可。</a:t>
            </a:r>
            <a:endParaRPr lang="en-US" altLang="zh-CN" sz="1200" dirty="0"/>
          </a:p>
          <a:p>
            <a:endParaRPr lang="en-US" altLang="zh-CN" sz="900" dirty="0"/>
          </a:p>
          <a:p>
            <a:r>
              <a:rPr lang="zh-CN" altLang="en-US" sz="1100" dirty="0"/>
              <a:t>下面是和上面的</a:t>
            </a:r>
            <a:r>
              <a:rPr lang="en-US" altLang="zh-CN" sz="1100" dirty="0" err="1"/>
              <a:t>inetd.conf</a:t>
            </a:r>
            <a:r>
              <a:rPr lang="zh-CN" altLang="en-US" sz="1100" dirty="0"/>
              <a:t>配置结合使用的例子：</a:t>
            </a:r>
            <a:endParaRPr lang="en-US" altLang="zh-CN" sz="1100" dirty="0"/>
          </a:p>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网络服务需要面对两个挑战</a:t>
            </a:r>
            <a:endParaRPr lang="en-US" altLang="zh-CN" sz="1200" dirty="0"/>
          </a:p>
          <a:p>
            <a:pPr marL="457200" indent="-457200">
              <a:buFont typeface="Arial" panose="020B0604020202090204" pitchFamily="34" charset="0"/>
              <a:buChar char="•"/>
            </a:pPr>
            <a:r>
              <a:rPr lang="zh-CN" altLang="en-US" sz="1200" dirty="0"/>
              <a:t>第一个问题是核心挑战，要编写出能够正确处理请求并构造合适响应的代码。</a:t>
            </a:r>
            <a:endParaRPr lang="zh-CN" altLang="en-US" sz="1200" dirty="0"/>
          </a:p>
          <a:p>
            <a:pPr marL="457200" indent="-457200">
              <a:buFont typeface="Arial" panose="020B0604020202090204" pitchFamily="34" charset="0"/>
              <a:buChar char="•"/>
            </a:pPr>
            <a:r>
              <a:rPr lang="zh-CN" altLang="en-US" sz="1200" dirty="0"/>
              <a:t>第二个挑战是如何将网络代码部署到随系统自动启动的</a:t>
            </a:r>
            <a:r>
              <a:rPr lang="en-US" altLang="zh-CN" sz="1200" dirty="0"/>
              <a:t>Windows</a:t>
            </a:r>
            <a:r>
              <a:rPr lang="zh-CN" altLang="en-US" sz="1200" dirty="0"/>
              <a:t>服务或者是</a:t>
            </a:r>
            <a:r>
              <a:rPr lang="en-US" altLang="zh-CN" sz="1200" dirty="0"/>
              <a:t>Unix</a:t>
            </a:r>
            <a:r>
              <a:rPr lang="zh-CN" altLang="en-US" sz="1200" dirty="0"/>
              <a:t>守护进程中，将活动日志持久化存储。并且在无法连接到数据库或者后端存储区时发出警告，为其提供完整的保护，以防止所有可能的失败情形，或是确保其在失败时快速重启。</a:t>
            </a:r>
            <a:endParaRPr lang="en-US" altLang="zh-CN" sz="1200" dirty="0"/>
          </a:p>
          <a:p>
            <a:endParaRPr lang="en-US" altLang="zh-CN" sz="1100" dirty="0"/>
          </a:p>
          <a:p>
            <a:r>
              <a:rPr lang="zh-CN" altLang="en-US" sz="1100" dirty="0">
                <a:solidFill>
                  <a:schemeClr val="accent1">
                    <a:lumMod val="75000"/>
                  </a:schemeClr>
                </a:solidFill>
              </a:rPr>
              <a:t>这篇文章直重点说第一个问题。然后会介绍服务器部署，然后把重点放在如何构建网络服务器软件上。</a:t>
            </a:r>
            <a:endParaRPr lang="zh-CN" altLang="en-US" sz="1100" dirty="0">
              <a:solidFill>
                <a:schemeClr val="accent1">
                  <a:lumMod val="75000"/>
                </a:schemeClr>
              </a:solidFill>
            </a:endParaRPr>
          </a:p>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t>我们可以很自然的把网络服务器分为三大类：</a:t>
            </a:r>
            <a:endParaRPr lang="zh-CN" altLang="en-US" sz="1200" dirty="0"/>
          </a:p>
          <a:p>
            <a:pPr marL="457200" indent="-457200">
              <a:buFont typeface="Arial" panose="020B0604020202090204" pitchFamily="34" charset="0"/>
              <a:buChar char="•"/>
            </a:pPr>
            <a:r>
              <a:rPr lang="zh-CN" altLang="en-US" sz="1200" dirty="0"/>
              <a:t>第一类就是简单的单线程服务器（比如</a:t>
            </a:r>
            <a:r>
              <a:rPr lang="en-US" altLang="zh-CN" sz="1200" dirty="0"/>
              <a:t>UDP</a:t>
            </a:r>
            <a:r>
              <a:rPr lang="zh-CN" altLang="en-US" sz="1200" dirty="0"/>
              <a:t>服务器和</a:t>
            </a:r>
            <a:r>
              <a:rPr lang="en-US" altLang="zh-CN" sz="1200" dirty="0"/>
              <a:t>TCP</a:t>
            </a:r>
            <a:r>
              <a:rPr lang="zh-CN" altLang="en-US" sz="1200" dirty="0"/>
              <a:t>服务器），在这里会详细说明这类服务器的局限性，即同一时刻只能为一个客户端服务，此时其他客户端只能等待。即使为一个客户服务，这时候</a:t>
            </a:r>
            <a:r>
              <a:rPr lang="en-US" altLang="zh-CN" sz="1200" dirty="0"/>
              <a:t>CPU</a:t>
            </a:r>
            <a:r>
              <a:rPr lang="zh-CN" altLang="en-US" sz="1200" dirty="0"/>
              <a:t>也可能处于近乎空闲的状态。</a:t>
            </a:r>
            <a:endParaRPr lang="zh-CN" altLang="en-US" sz="1200" dirty="0"/>
          </a:p>
          <a:p>
            <a:pPr marL="457200" indent="-457200">
              <a:buFont typeface="Arial" panose="020B0604020202090204" pitchFamily="34" charset="0"/>
              <a:buChar char="•"/>
            </a:pPr>
            <a:r>
              <a:rPr lang="zh-CN" altLang="en-US" sz="1200" dirty="0"/>
              <a:t>第二类就是解决局限性的一个方案，使用多个线程或者进程，每个线程或者进程内都运行一个单线程服务器。</a:t>
            </a:r>
            <a:endParaRPr lang="zh-CN" altLang="en-US" sz="1200" dirty="0"/>
          </a:p>
          <a:p>
            <a:pPr marL="457200" indent="-457200">
              <a:buFont typeface="Arial" panose="020B0604020202090204" pitchFamily="34" charset="0"/>
              <a:buChar char="•"/>
            </a:pPr>
            <a:r>
              <a:rPr lang="zh-CN" altLang="en-US" sz="1200" dirty="0"/>
              <a:t>第三类就是与第二类刚好相对的另一种解决方案，在自己的代码中使用异步网络操作来支持多路复用，而不直接使用操作系统提供的多路复用。</a:t>
            </a:r>
            <a:endParaRPr lang="zh-CN" altLang="en-US" sz="1200" dirty="0"/>
          </a:p>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t>关于服务器部署：</a:t>
            </a:r>
            <a:r>
              <a:rPr lang="zh-CN" altLang="en-US" sz="1200" dirty="0"/>
              <a:t>我们可能会把网络服务部署到单台机器上，也可能部署到多台机器上。要使用单台机器上的服务，客户端只要链接到该机器的</a:t>
            </a:r>
            <a:r>
              <a:rPr lang="en-US" altLang="zh-CN" sz="1200" dirty="0"/>
              <a:t>IP</a:t>
            </a:r>
            <a:r>
              <a:rPr lang="zh-CN" altLang="en-US" sz="1200" dirty="0"/>
              <a:t>地址即可，而要使用运行在多台机器上的服务，就需要更加复杂的方法。</a:t>
            </a:r>
            <a:endParaRPr lang="en-US" altLang="zh-CN" sz="1200" dirty="0"/>
          </a:p>
          <a:p>
            <a:endParaRPr lang="zh-CN" altLang="en-US" sz="1200" dirty="0"/>
          </a:p>
          <a:p>
            <a:pPr marL="457200" indent="-457200">
              <a:buFont typeface="Arial" panose="020B0604020202090204" pitchFamily="34" charset="0"/>
              <a:buChar char="•"/>
            </a:pPr>
            <a:r>
              <a:rPr lang="zh-CN" altLang="en-US" sz="1200" dirty="0"/>
              <a:t>一种方法是将这个服务的某个实例的地址或者主机名返回给客户端（比如与客户端运行在同一机房中服务实例），但是这种方法没有提供冗余性，如果服务的这一个实例宕机了，那么通过主机名或者</a:t>
            </a:r>
            <a:r>
              <a:rPr lang="en-US" altLang="zh-CN" sz="1200" dirty="0"/>
              <a:t>IP</a:t>
            </a:r>
            <a:r>
              <a:rPr lang="zh-CN" altLang="en-US" sz="1200" dirty="0"/>
              <a:t>地址硬编码链接这个服务实例的客户端都无法继续链接。</a:t>
            </a:r>
            <a:endParaRPr lang="en-US" altLang="zh-CN" sz="1200"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marR="0" indent="-457200" algn="l" defTabSz="914400" rtl="0" eaLnBrk="1" fontAlgn="auto" latinLnBrk="0" hangingPunct="1">
              <a:lnSpc>
                <a:spcPct val="100000"/>
              </a:lnSpc>
              <a:spcBef>
                <a:spcPts val="0"/>
              </a:spcBef>
              <a:spcAft>
                <a:spcPts val="0"/>
              </a:spcAft>
              <a:buClrTx/>
              <a:buSzTx/>
              <a:buFont typeface="Arial" panose="020B0604020202090204" pitchFamily="34" charset="0"/>
              <a:buChar char="•"/>
              <a:defRPr/>
            </a:pPr>
            <a:r>
              <a:rPr lang="zh-CN" altLang="en-US" sz="1200" dirty="0"/>
              <a:t>另外一种更加健壮性的方法就是，当要访问某个服务时候，令</a:t>
            </a:r>
            <a:r>
              <a:rPr lang="en-US" altLang="zh-CN" sz="1200" dirty="0"/>
              <a:t>DNS</a:t>
            </a:r>
            <a:r>
              <a:rPr lang="zh-CN" altLang="en-US" sz="1200" dirty="0"/>
              <a:t>服务器返回运行这个服务的所有</a:t>
            </a:r>
            <a:r>
              <a:rPr lang="en-US" altLang="zh-CN" sz="1200" dirty="0"/>
              <a:t>IP</a:t>
            </a:r>
            <a:r>
              <a:rPr lang="zh-CN" altLang="en-US" sz="1200" dirty="0"/>
              <a:t>地址，如果客户端无法连接到第一个地址的话，可以连接到第二个地址，然后第三个。工业界一般会在服务前配置一个</a:t>
            </a:r>
            <a:r>
              <a:rPr lang="zh-CN" altLang="en-US" sz="1200" b="1" dirty="0"/>
              <a:t>负载均衡器</a:t>
            </a:r>
            <a:r>
              <a:rPr lang="zh-CN" altLang="en-US" sz="1200" dirty="0"/>
              <a:t>，客户端直接连接到负载均衡器，然后由负载均衡器将链接请求转发到实际的服务器。如果某台服务器宕机了，那么负载均衡器会将转发至该服务器的连接请求予以停止。直到这个服务器恢复服务为止。这样服务器的故障对于大量的用户来说是不可见的。</a:t>
            </a:r>
            <a:endParaRPr lang="zh-CN" altLang="en-US" sz="1200" dirty="0"/>
          </a:p>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现在有一些大型的平台服务提供商提供了托管这种程序的功能。他们将应用程序的几十个甚至几百个副本配置在一个公共域名和</a:t>
            </a:r>
            <a:r>
              <a:rPr lang="en-US" altLang="zh-CN" sz="1200" b="0" i="0" kern="1200" dirty="0">
                <a:solidFill>
                  <a:schemeClr val="tx1"/>
                </a:solidFill>
                <a:effectLst/>
                <a:latin typeface="+mn-lt"/>
                <a:ea typeface="+mn-ea"/>
                <a:cs typeface="+mn-cs"/>
              </a:rPr>
              <a:t>TCP</a:t>
            </a:r>
            <a:r>
              <a:rPr lang="zh-CN" altLang="en-US" sz="1200" b="0" i="0" kern="1200" dirty="0">
                <a:solidFill>
                  <a:schemeClr val="tx1"/>
                </a:solidFill>
                <a:effectLst/>
                <a:latin typeface="+mn-lt"/>
                <a:ea typeface="+mn-ea"/>
                <a:cs typeface="+mn-cs"/>
              </a:rPr>
              <a:t>负载均衡器下，然后将所有输出的日志聚集起来进行分析。这些提供商允许我们直接提交代码。但是更多的提供商，更希望我们提供代码、</a:t>
            </a:r>
            <a:r>
              <a:rPr lang="en-US" altLang="zh-CN" sz="1200" b="0" i="0" kern="1200" dirty="0">
                <a:solidFill>
                  <a:schemeClr val="tx1"/>
                </a:solidFill>
                <a:effectLst/>
                <a:latin typeface="+mn-lt"/>
                <a:ea typeface="+mn-ea"/>
                <a:cs typeface="+mn-cs"/>
              </a:rPr>
              <a:t>Python</a:t>
            </a:r>
            <a:r>
              <a:rPr lang="zh-CN" altLang="en-US" sz="1200" b="0" i="0" kern="1200" dirty="0">
                <a:solidFill>
                  <a:schemeClr val="tx1"/>
                </a:solidFill>
                <a:effectLst/>
                <a:latin typeface="+mn-lt"/>
                <a:ea typeface="+mn-ea"/>
                <a:cs typeface="+mn-cs"/>
              </a:rPr>
              <a:t>解释器以及所需要的依赖打包入一个容器内。（说到这里，可能你会想起</a:t>
            </a:r>
            <a:r>
              <a:rPr lang="en-US" altLang="zh-CN" sz="1200" b="0" i="0" kern="1200" dirty="0">
                <a:solidFill>
                  <a:schemeClr val="tx1"/>
                </a:solidFill>
                <a:effectLst/>
                <a:latin typeface="+mn-lt"/>
                <a:ea typeface="+mn-ea"/>
                <a:cs typeface="+mn-cs"/>
              </a:rPr>
              <a:t>Docker</a:t>
            </a:r>
            <a:r>
              <a:rPr lang="zh-CN" altLang="en-US" sz="1200" b="0" i="0" kern="1200" dirty="0">
                <a:solidFill>
                  <a:schemeClr val="tx1"/>
                </a:solidFill>
                <a:effectLst/>
                <a:latin typeface="+mn-lt"/>
                <a:ea typeface="+mn-ea"/>
                <a:cs typeface="+mn-cs"/>
              </a:rPr>
              <a:t>）。我们可以在自己的笔记本电脑上对这个容器进行测试，然后将其部署到生产环境中，从而能够确认，生产环境中运行的</a:t>
            </a:r>
            <a:r>
              <a:rPr lang="en-US" altLang="zh-CN" sz="1200" b="0" i="0" kern="1200" dirty="0">
                <a:solidFill>
                  <a:schemeClr val="tx1"/>
                </a:solidFill>
                <a:effectLst/>
                <a:latin typeface="+mn-lt"/>
                <a:ea typeface="+mn-ea"/>
                <a:cs typeface="+mn-cs"/>
              </a:rPr>
              <a:t>Python</a:t>
            </a:r>
            <a:r>
              <a:rPr lang="zh-CN" altLang="en-US" sz="1200" b="0" i="0" kern="1200" dirty="0">
                <a:solidFill>
                  <a:schemeClr val="tx1"/>
                </a:solidFill>
                <a:effectLst/>
                <a:latin typeface="+mn-lt"/>
                <a:ea typeface="+mn-ea"/>
                <a:cs typeface="+mn-cs"/>
              </a:rPr>
              <a:t>代码与测试环境中运行的代码使用的是完全相同的镜像。无论是用哪种方法，都无需在单个服务中提供多个功能，服务中所有的冗余和重复都可以让平台来处理。</a:t>
            </a:r>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t>这段代码使用的是一个最简单的</a:t>
            </a:r>
            <a:r>
              <a:rPr lang="en-US" altLang="zh-CN" sz="1200" dirty="0"/>
              <a:t>TCP</a:t>
            </a:r>
            <a:r>
              <a:rPr lang="zh-CN" altLang="en-US" sz="1200" dirty="0"/>
              <a:t>协议进行说明。在这个协议中，客户端可以询问</a:t>
            </a:r>
            <a:r>
              <a:rPr lang="en-US" altLang="zh-CN" sz="1200" dirty="0"/>
              <a:t>3</a:t>
            </a:r>
            <a:r>
              <a:rPr lang="zh-CN" altLang="en-US" sz="1200" dirty="0"/>
              <a:t>个问题，这三个问题都使用纯文本的</a:t>
            </a:r>
            <a:r>
              <a:rPr lang="en-US" altLang="zh-CN" sz="1200" dirty="0"/>
              <a:t>ASCII</a:t>
            </a:r>
            <a:r>
              <a:rPr lang="zh-CN" altLang="en-US" sz="1200" dirty="0"/>
              <a:t>字符表示。这三个问题都是基于</a:t>
            </a:r>
            <a:r>
              <a:rPr lang="en-US" altLang="zh-CN" sz="1200" dirty="0"/>
              <a:t>The Zen of Python</a:t>
            </a:r>
            <a:r>
              <a:rPr lang="zh-CN" altLang="en-US" sz="1200" dirty="0"/>
              <a:t>中的格言。可以通过</a:t>
            </a:r>
            <a:r>
              <a:rPr lang="en-US" altLang="zh-CN" sz="1200" dirty="0"/>
              <a:t>import this</a:t>
            </a:r>
            <a:r>
              <a:rPr lang="zh-CN" altLang="en-US" sz="1200" dirty="0"/>
              <a:t>来获取这首诗。</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t>其中最后的四个函数展示了服务器进程的核心模式。这四个函数层级调用包括了监听套接字来创建</a:t>
            </a:r>
            <a:r>
              <a:rPr lang="en-US" altLang="zh-CN" sz="1200" dirty="0"/>
              <a:t>TCP</a:t>
            </a:r>
            <a:r>
              <a:rPr lang="zh-CN" altLang="en-US" sz="1200" dirty="0"/>
              <a:t>服务器的内容，以及关于数据封帧和错误处理的内容。</a:t>
            </a: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defRPr/>
            </a:pPr>
            <a:endParaRPr lang="en-US" altLang="zh-CN" sz="1200" dirty="0"/>
          </a:p>
          <a:p>
            <a:pPr marL="0" marR="0" indent="0" algn="l" defTabSz="914400" rtl="0" eaLnBrk="1" fontAlgn="auto" latinLnBrk="0" hangingPunct="1">
              <a:lnSpc>
                <a:spcPct val="100000"/>
              </a:lnSpc>
              <a:spcBef>
                <a:spcPts val="0"/>
              </a:spcBef>
              <a:spcAft>
                <a:spcPts val="0"/>
              </a:spcAft>
              <a:buClrTx/>
              <a:buSzTx/>
              <a:buFontTx/>
              <a:buNone/>
              <a:defRPr/>
            </a:pPr>
            <a:r>
              <a:rPr lang="zh-CN" altLang="en-US" sz="1200" dirty="0"/>
              <a:t>为了基于这个协议构建一个客户端和多个服务器，这里面定义了很多规则。这个代码本身并没有命令行接口。该程序编写的模块存在的唯一作用就是作为一个支持性模块让后续的代码导入。接下来的代码也可以用下面这段代码中定义的模式，而不需要重复编写</a:t>
            </a:r>
            <a:endParaRPr lang="zh-CN" altLang="en-US" sz="1200"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4CC24F5-A788-47C9-B7EB-644CDC60A3A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137DC1DE-D772-415A-B75D-6C2A3BBF0EE5}"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cxnSp>
        <p:nvCxnSpPr>
          <p:cNvPr id="5" name="直接连接符 4"/>
          <p:cNvCxnSpPr/>
          <p:nvPr userDrawn="1"/>
        </p:nvCxnSpPr>
        <p:spPr>
          <a:xfrm flipH="1">
            <a:off x="0" y="6741460"/>
            <a:ext cx="9107360" cy="0"/>
          </a:xfrm>
          <a:prstGeom prst="line">
            <a:avLst/>
          </a:prstGeom>
          <a:ln w="3175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flipH="1">
            <a:off x="7452400" y="6741460"/>
            <a:ext cx="1691600" cy="0"/>
          </a:xfrm>
          <a:prstGeom prst="line">
            <a:avLst/>
          </a:prstGeom>
          <a:ln w="317500">
            <a:solidFill>
              <a:srgbClr val="004BA6"/>
            </a:solidFill>
          </a:ln>
        </p:spPr>
        <p:style>
          <a:lnRef idx="1">
            <a:schemeClr val="accent1"/>
          </a:lnRef>
          <a:fillRef idx="0">
            <a:schemeClr val="accent1"/>
          </a:fillRef>
          <a:effectRef idx="0">
            <a:schemeClr val="accent1"/>
          </a:effectRef>
          <a:fontRef idx="minor">
            <a:schemeClr val="tx1"/>
          </a:fontRef>
        </p:style>
      </p:cxnSp>
      <p:sp>
        <p:nvSpPr>
          <p:cNvPr id="12" name="标题 11"/>
          <p:cNvSpPr>
            <a:spLocks noGrp="1"/>
          </p:cNvSpPr>
          <p:nvPr userDrawn="1">
            <p:ph type="title"/>
          </p:nvPr>
        </p:nvSpPr>
        <p:spPr>
          <a:xfrm>
            <a:off x="274321" y="260560"/>
            <a:ext cx="8412479" cy="704517"/>
          </a:xfrm>
        </p:spPr>
        <p:txBody>
          <a:bodyPr>
            <a:noAutofit/>
          </a:bodyPr>
          <a:lstStyle>
            <a:lvl1pPr algn="l">
              <a:defRPr sz="3600" b="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grpSp>
        <p:nvGrpSpPr>
          <p:cNvPr id="19" name="组合 18"/>
          <p:cNvGrpSpPr/>
          <p:nvPr userDrawn="1"/>
        </p:nvGrpSpPr>
        <p:grpSpPr>
          <a:xfrm>
            <a:off x="274321" y="980660"/>
            <a:ext cx="8595360" cy="0"/>
            <a:chOff x="274321" y="933797"/>
            <a:chExt cx="8595360" cy="0"/>
          </a:xfrm>
        </p:grpSpPr>
        <p:cxnSp>
          <p:nvCxnSpPr>
            <p:cNvPr id="20" name="直接连接符 19"/>
            <p:cNvCxnSpPr/>
            <p:nvPr/>
          </p:nvCxnSpPr>
          <p:spPr>
            <a:xfrm flipV="1">
              <a:off x="274321" y="933797"/>
              <a:ext cx="8595360" cy="0"/>
            </a:xfrm>
            <a:prstGeom prst="line">
              <a:avLst/>
            </a:prstGeom>
            <a:ln w="285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74321" y="933797"/>
              <a:ext cx="1493519" cy="0"/>
            </a:xfrm>
            <a:prstGeom prst="line">
              <a:avLst/>
            </a:prstGeom>
            <a:ln w="28575">
              <a:solidFill>
                <a:srgbClr val="004BA6"/>
              </a:solidFill>
            </a:ln>
          </p:spPr>
          <p:style>
            <a:lnRef idx="1">
              <a:schemeClr val="accent1"/>
            </a:lnRef>
            <a:fillRef idx="0">
              <a:schemeClr val="accent1"/>
            </a:fillRef>
            <a:effectRef idx="0">
              <a:schemeClr val="accent1"/>
            </a:effectRef>
            <a:fontRef idx="minor">
              <a:schemeClr val="tx1"/>
            </a:fontRef>
          </p:style>
        </p:cxnSp>
      </p:grpSp>
      <p:sp>
        <p:nvSpPr>
          <p:cNvPr id="2" name="TextBox 1"/>
          <p:cNvSpPr txBox="1"/>
          <p:nvPr userDrawn="1"/>
        </p:nvSpPr>
        <p:spPr>
          <a:xfrm>
            <a:off x="-36640" y="6597440"/>
            <a:ext cx="2137379" cy="307777"/>
          </a:xfrm>
          <a:prstGeom prst="rect">
            <a:avLst/>
          </a:prstGeom>
          <a:noFill/>
        </p:spPr>
        <p:txBody>
          <a:bodyPr wrap="square" rtlCol="0" anchor="ctr">
            <a:spAutoFit/>
          </a:bodyPr>
          <a:lstStyle/>
          <a:p>
            <a:pPr algn="ctr"/>
            <a:r>
              <a:rPr lang="en-US" altLang="zh-CN" sz="1400" b="1" dirty="0">
                <a:solidFill>
                  <a:schemeClr val="bg1"/>
                </a:solidFill>
                <a:latin typeface="微软雅黑" panose="020B0503020204020204" pitchFamily="34" charset="-122"/>
                <a:ea typeface="微软雅黑" panose="020B0503020204020204" pitchFamily="34" charset="-122"/>
              </a:rPr>
              <a:t>Python</a:t>
            </a:r>
            <a:r>
              <a:rPr lang="zh-CN" altLang="en-US" sz="1400" b="1" dirty="0">
                <a:solidFill>
                  <a:schemeClr val="bg1"/>
                </a:solidFill>
                <a:latin typeface="微软雅黑" panose="020B0503020204020204" pitchFamily="34" charset="-122"/>
                <a:ea typeface="微软雅黑" panose="020B0503020204020204" pitchFamily="34" charset="-122"/>
              </a:rPr>
              <a:t>网络编程</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9" name="Text Box 6"/>
          <p:cNvSpPr txBox="1">
            <a:spLocks noChangeArrowheads="1"/>
          </p:cNvSpPr>
          <p:nvPr userDrawn="1"/>
        </p:nvSpPr>
        <p:spPr bwMode="auto">
          <a:xfrm>
            <a:off x="8604560" y="6588878"/>
            <a:ext cx="50407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800">
                <a:solidFill>
                  <a:schemeClr val="tx1"/>
                </a:solidFill>
                <a:latin typeface="Arial" panose="020B0604020202090204" pitchFamily="34" charset="0"/>
                <a:ea typeface="宋体" pitchFamily="2" charset="-122"/>
              </a:defRPr>
            </a:lvl1pPr>
            <a:lvl2pPr>
              <a:defRPr sz="2800">
                <a:solidFill>
                  <a:schemeClr val="tx1"/>
                </a:solidFill>
                <a:latin typeface="Arial" panose="020B0604020202090204" pitchFamily="34" charset="0"/>
                <a:ea typeface="宋体" pitchFamily="2" charset="-122"/>
              </a:defRPr>
            </a:lvl2pPr>
            <a:lvl3pPr>
              <a:defRPr sz="2800">
                <a:solidFill>
                  <a:schemeClr val="tx1"/>
                </a:solidFill>
                <a:latin typeface="Arial" panose="020B0604020202090204" pitchFamily="34" charset="0"/>
                <a:ea typeface="宋体" pitchFamily="2" charset="-122"/>
              </a:defRPr>
            </a:lvl3pPr>
            <a:lvl4pPr>
              <a:defRPr sz="2800">
                <a:solidFill>
                  <a:schemeClr val="tx1"/>
                </a:solidFill>
                <a:latin typeface="Arial" panose="020B0604020202090204" pitchFamily="34" charset="0"/>
                <a:ea typeface="宋体" pitchFamily="2" charset="-122"/>
              </a:defRPr>
            </a:lvl4pPr>
            <a:lvl5pPr>
              <a:defRPr sz="2800">
                <a:solidFill>
                  <a:schemeClr val="tx1"/>
                </a:solidFill>
                <a:latin typeface="Arial" panose="020B0604020202090204" pitchFamily="34" charset="0"/>
                <a:ea typeface="宋体" pitchFamily="2" charset="-122"/>
              </a:defRPr>
            </a:lvl5pPr>
            <a:lvl6pPr fontAlgn="base">
              <a:spcBef>
                <a:spcPct val="0"/>
              </a:spcBef>
              <a:spcAft>
                <a:spcPct val="0"/>
              </a:spcAft>
              <a:buFont typeface="Arial" panose="020B0604020202090204" pitchFamily="34" charset="0"/>
              <a:defRPr sz="2800">
                <a:solidFill>
                  <a:schemeClr val="tx1"/>
                </a:solidFill>
                <a:latin typeface="Arial" panose="020B0604020202090204" pitchFamily="34" charset="0"/>
                <a:ea typeface="宋体" pitchFamily="2" charset="-122"/>
              </a:defRPr>
            </a:lvl6pPr>
            <a:lvl7pPr fontAlgn="base">
              <a:spcBef>
                <a:spcPct val="0"/>
              </a:spcBef>
              <a:spcAft>
                <a:spcPct val="0"/>
              </a:spcAft>
              <a:buFont typeface="Arial" panose="020B0604020202090204" pitchFamily="34" charset="0"/>
              <a:defRPr sz="2800">
                <a:solidFill>
                  <a:schemeClr val="tx1"/>
                </a:solidFill>
                <a:latin typeface="Arial" panose="020B0604020202090204" pitchFamily="34" charset="0"/>
                <a:ea typeface="宋体" pitchFamily="2" charset="-122"/>
              </a:defRPr>
            </a:lvl7pPr>
            <a:lvl8pPr fontAlgn="base">
              <a:spcBef>
                <a:spcPct val="0"/>
              </a:spcBef>
              <a:spcAft>
                <a:spcPct val="0"/>
              </a:spcAft>
              <a:buFont typeface="Arial" panose="020B0604020202090204" pitchFamily="34" charset="0"/>
              <a:defRPr sz="2800">
                <a:solidFill>
                  <a:schemeClr val="tx1"/>
                </a:solidFill>
                <a:latin typeface="Arial" panose="020B0604020202090204" pitchFamily="34" charset="0"/>
                <a:ea typeface="宋体" pitchFamily="2" charset="-122"/>
              </a:defRPr>
            </a:lvl8pPr>
            <a:lvl9pPr fontAlgn="base">
              <a:spcBef>
                <a:spcPct val="0"/>
              </a:spcBef>
              <a:spcAft>
                <a:spcPct val="0"/>
              </a:spcAft>
              <a:buFont typeface="Arial" panose="020B0604020202090204" pitchFamily="34" charset="0"/>
              <a:defRPr sz="2800">
                <a:solidFill>
                  <a:schemeClr val="tx1"/>
                </a:solidFill>
                <a:latin typeface="Arial" panose="020B0604020202090204" pitchFamily="34" charset="0"/>
                <a:ea typeface="宋体" pitchFamily="2" charset="-122"/>
              </a:defRPr>
            </a:lvl9pPr>
          </a:lstStyle>
          <a:p>
            <a:pPr algn="ctr">
              <a:defRPr/>
            </a:pPr>
            <a:fld id="{27BBC160-10B6-4CBD-898D-1BD11151F33F}" type="slidenum">
              <a:rPr lang="zh-CN" altLang="en-US" sz="1400" smtClean="0">
                <a:solidFill>
                  <a:schemeClr val="bg1"/>
                </a:solidFill>
                <a:latin typeface="微软雅黑" panose="020B0503020204020204" pitchFamily="34" charset="-122"/>
                <a:ea typeface="微软雅黑" panose="020B0503020204020204" pitchFamily="34" charset="-122"/>
              </a:rPr>
            </a:fld>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0" name="TextBox 9"/>
          <p:cNvSpPr txBox="1"/>
          <p:nvPr userDrawn="1"/>
        </p:nvSpPr>
        <p:spPr>
          <a:xfrm>
            <a:off x="1835620" y="6597440"/>
            <a:ext cx="4104570" cy="307777"/>
          </a:xfrm>
          <a:prstGeom prst="rect">
            <a:avLst/>
          </a:prstGeom>
          <a:noFill/>
        </p:spPr>
        <p:txBody>
          <a:bodyPr wrap="square" rtlCol="0" anchor="ctr">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杭州电子科技大学网络空间安全学院</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1" name="TextBox 10"/>
          <p:cNvSpPr txBox="1"/>
          <p:nvPr userDrawn="1"/>
        </p:nvSpPr>
        <p:spPr>
          <a:xfrm>
            <a:off x="5940190" y="6597440"/>
            <a:ext cx="1301103" cy="307777"/>
          </a:xfrm>
          <a:prstGeom prst="rect">
            <a:avLst/>
          </a:prstGeom>
          <a:noFill/>
        </p:spPr>
        <p:txBody>
          <a:bodyPr wrap="square" rtlCol="0" anchor="ctr">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讲师：胡伟通</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6" name="矩形 15"/>
          <p:cNvSpPr/>
          <p:nvPr userDrawn="1"/>
        </p:nvSpPr>
        <p:spPr>
          <a:xfrm>
            <a:off x="7533433" y="6588877"/>
            <a:ext cx="1079142" cy="307777"/>
          </a:xfrm>
          <a:prstGeom prst="rect">
            <a:avLst/>
          </a:prstGeom>
        </p:spPr>
        <p:txBody>
          <a:bodyPr wrap="none" anchor="ctr">
            <a:spAutoFit/>
          </a:bodyPr>
          <a:lstStyle/>
          <a:p>
            <a:fld id="{530820CF-B880-4189-942D-D702A7CBA730}" type="datetimeFigureOut">
              <a:rPr lang="zh-CN" altLang="en-US" sz="1400" smtClean="0">
                <a:solidFill>
                  <a:schemeClr val="bg1"/>
                </a:solidFill>
                <a:latin typeface="微软雅黑" panose="020B0503020204020204" pitchFamily="34" charset="-122"/>
                <a:ea typeface="微软雅黑" panose="020B0503020204020204" pitchFamily="34" charset="-122"/>
              </a:rPr>
            </a:fld>
            <a:endParaRPr lang="zh-CN" altLang="en-US" sz="16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l">
              <a:defRPr sz="3200" b="1">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430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57200" y="1600200"/>
            <a:ext cx="8229600" cy="4530725"/>
          </a:xfrm>
        </p:spPr>
        <p:txBody>
          <a:bodyPr/>
          <a:lstStyle/>
          <a:p>
            <a:endParaRPr lang="zh-CN" altLang="en-US"/>
          </a:p>
        </p:txBody>
      </p:sp>
      <p:sp>
        <p:nvSpPr>
          <p:cNvPr id="4" name="日期占位符 3"/>
          <p:cNvSpPr>
            <a:spLocks noGrp="1"/>
          </p:cNvSpPr>
          <p:nvPr>
            <p:ph type="dt" sz="half" idx="10"/>
          </p:nvPr>
        </p:nvSpPr>
        <p:spPr>
          <a:xfrm>
            <a:off x="457200" y="6243638"/>
            <a:ext cx="2133600" cy="457200"/>
          </a:xfrm>
        </p:spPr>
        <p:txBody>
          <a:bodyPr/>
          <a:lstStyle>
            <a:lvl1pPr>
              <a:defRPr/>
            </a:lvl1pPr>
          </a:lstStyle>
          <a:p>
            <a:fld id="{469FE460-492D-431B-99E6-AA4D3A0D33C3}" type="datetime1">
              <a:rPr lang="zh-CN" altLang="en-US"/>
            </a:fld>
            <a:endParaRPr lang="en-US" altLang="zh-CN"/>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6553200" y="6243638"/>
            <a:ext cx="2133600" cy="457200"/>
          </a:xfrm>
        </p:spPr>
        <p:txBody>
          <a:bodyPr/>
          <a:lstStyle>
            <a:lvl1pPr>
              <a:defRPr/>
            </a:lvl1pPr>
          </a:lstStyle>
          <a:p>
            <a:fld id="{71311375-D419-4507-BAF6-48AB11C5502E}"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1.xml"/><Relationship Id="rId1" Type="http://schemas.openxmlformats.org/officeDocument/2006/relationships/hyperlink" Target="http://www.cnblogs.com/coser/archive/2012/01/06/2315216.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1.bin"/><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2" Type="http://schemas.openxmlformats.org/officeDocument/2006/relationships/vmlDrawing" Target="../drawings/vmlDrawing1.vml"/><Relationship Id="rId11" Type="http://schemas.openxmlformats.org/officeDocument/2006/relationships/slideLayout" Target="../slideLayouts/slideLayout5.xml"/><Relationship Id="rId10" Type="http://schemas.openxmlformats.org/officeDocument/2006/relationships/image" Target="../media/image11.png"/><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933235" y="308691"/>
            <a:ext cx="1810890" cy="438729"/>
          </a:xfrm>
          <a:prstGeom prst="rect">
            <a:avLst/>
          </a:prstGeom>
        </p:spPr>
      </p:pic>
      <p:sp>
        <p:nvSpPr>
          <p:cNvPr id="4" name="矩形 3"/>
          <p:cNvSpPr/>
          <p:nvPr/>
        </p:nvSpPr>
        <p:spPr>
          <a:xfrm>
            <a:off x="3476915" y="3697890"/>
            <a:ext cx="2190023" cy="523220"/>
          </a:xfrm>
          <a:prstGeom prst="rect">
            <a:avLst/>
          </a:prstGeom>
        </p:spPr>
        <p:txBody>
          <a:bodyPr wrap="none" anchor="ctr">
            <a:spAutoFit/>
          </a:bodyPr>
          <a:lstStyle/>
          <a:p>
            <a:pPr algn="ctr"/>
            <a:r>
              <a:rPr lang="zh-CN" altLang="en-US" sz="2800" b="1" dirty="0">
                <a:latin typeface="微软雅黑" panose="020B0503020204020204" pitchFamily="34" charset="-122"/>
                <a:ea typeface="微软雅黑" panose="020B0503020204020204" pitchFamily="34" charset="-122"/>
              </a:rPr>
              <a:t>讲师</a:t>
            </a:r>
            <a:r>
              <a:rPr lang="en-US" altLang="zh-CN" sz="2800" b="1" dirty="0">
                <a:latin typeface="微软雅黑" panose="020B0503020204020204" pitchFamily="34" charset="-122"/>
                <a:ea typeface="微软雅黑" panose="020B0503020204020204" pitchFamily="34" charset="-122"/>
              </a:rPr>
              <a:t>: </a:t>
            </a:r>
            <a:r>
              <a:rPr lang="zh-CN" altLang="en-US" sz="2800" b="1" dirty="0">
                <a:latin typeface="微软雅黑" panose="020B0503020204020204" pitchFamily="34" charset="-122"/>
                <a:ea typeface="微软雅黑" panose="020B0503020204020204" pitchFamily="34" charset="-122"/>
              </a:rPr>
              <a:t>胡伟通</a:t>
            </a:r>
            <a:endParaRPr lang="zh-CN" altLang="en-US" sz="2800" b="1" dirty="0">
              <a:latin typeface="微软雅黑" panose="020B0503020204020204" pitchFamily="34" charset="-122"/>
              <a:ea typeface="微软雅黑" panose="020B0503020204020204" pitchFamily="34" charset="-122"/>
            </a:endParaRPr>
          </a:p>
        </p:txBody>
      </p:sp>
      <p:sp>
        <p:nvSpPr>
          <p:cNvPr id="7" name="矩形 6"/>
          <p:cNvSpPr/>
          <p:nvPr/>
        </p:nvSpPr>
        <p:spPr>
          <a:xfrm>
            <a:off x="2733415" y="4305290"/>
            <a:ext cx="3677022" cy="707886"/>
          </a:xfrm>
          <a:prstGeom prst="rect">
            <a:avLst/>
          </a:prstGeom>
        </p:spPr>
        <p:txBody>
          <a:bodyPr wrap="square" anchor="ctr">
            <a:spAutoFit/>
          </a:bodyPr>
          <a:lstStyle/>
          <a:p>
            <a:pPr algn="ctr"/>
            <a:r>
              <a:rPr lang="en-US" altLang="zh-CN" sz="2000" dirty="0">
                <a:solidFill>
                  <a:schemeClr val="bg1">
                    <a:lumMod val="50000"/>
                  </a:schemeClr>
                </a:solidFill>
              </a:rPr>
              <a:t>School of Cyberspace</a:t>
            </a:r>
            <a:endParaRPr lang="en-US" altLang="zh-CN" sz="2000" dirty="0">
              <a:solidFill>
                <a:schemeClr val="bg1">
                  <a:lumMod val="50000"/>
                </a:schemeClr>
              </a:solidFill>
            </a:endParaRPr>
          </a:p>
          <a:p>
            <a:pPr algn="ctr"/>
            <a:r>
              <a:rPr lang="en-US" altLang="zh-CN" sz="2000" dirty="0">
                <a:solidFill>
                  <a:schemeClr val="bg1">
                    <a:lumMod val="50000"/>
                  </a:schemeClr>
                </a:solidFill>
              </a:rPr>
              <a:t>Hangzhou </a:t>
            </a:r>
            <a:r>
              <a:rPr lang="en-US" altLang="zh-CN" sz="2000" dirty="0" err="1">
                <a:solidFill>
                  <a:schemeClr val="bg1">
                    <a:lumMod val="50000"/>
                  </a:schemeClr>
                </a:solidFill>
              </a:rPr>
              <a:t>Dianzi</a:t>
            </a:r>
            <a:r>
              <a:rPr lang="en-US" altLang="zh-CN" sz="2000" dirty="0">
                <a:solidFill>
                  <a:schemeClr val="bg1">
                    <a:lumMod val="50000"/>
                  </a:schemeClr>
                </a:solidFill>
              </a:rPr>
              <a:t> University</a:t>
            </a:r>
            <a:endParaRPr lang="en-US" altLang="zh-CN" sz="2000" dirty="0">
              <a:solidFill>
                <a:schemeClr val="bg1">
                  <a:lumMod val="50000"/>
                </a:schemeClr>
              </a:solidFill>
            </a:endParaRPr>
          </a:p>
        </p:txBody>
      </p:sp>
      <p:sp>
        <p:nvSpPr>
          <p:cNvPr id="8" name="矩形 7"/>
          <p:cNvSpPr/>
          <p:nvPr/>
        </p:nvSpPr>
        <p:spPr>
          <a:xfrm>
            <a:off x="2286001" y="5373216"/>
            <a:ext cx="4572000" cy="1014730"/>
          </a:xfrm>
          <a:prstGeom prst="rect">
            <a:avLst/>
          </a:prstGeom>
        </p:spPr>
        <p:txBody>
          <a:bodyPr>
            <a:spAutoFit/>
          </a:bodyPr>
          <a:lstStyle/>
          <a:p>
            <a:pPr algn="ctr"/>
            <a:r>
              <a:rPr lang="en-US" altLang="zh-CN" sz="2000" b="1" dirty="0"/>
              <a:t>2024-2025 Academic Year – 1st Semester</a:t>
            </a:r>
            <a:endParaRPr lang="en-US" altLang="zh-CN" sz="2000" b="1" dirty="0"/>
          </a:p>
          <a:p>
            <a:pPr algn="ctr"/>
            <a:r>
              <a:rPr lang="en-US" altLang="zh-CN" sz="2000" b="1" dirty="0"/>
              <a:t>November 2024</a:t>
            </a:r>
            <a:endParaRPr lang="zh-CN" altLang="en-US" sz="2000" b="1" dirty="0"/>
          </a:p>
        </p:txBody>
      </p:sp>
      <p:grpSp>
        <p:nvGrpSpPr>
          <p:cNvPr id="9" name="组合 8"/>
          <p:cNvGrpSpPr/>
          <p:nvPr/>
        </p:nvGrpSpPr>
        <p:grpSpPr>
          <a:xfrm>
            <a:off x="274321" y="893157"/>
            <a:ext cx="8595360" cy="0"/>
            <a:chOff x="274321" y="933797"/>
            <a:chExt cx="8595360" cy="0"/>
          </a:xfrm>
        </p:grpSpPr>
        <p:cxnSp>
          <p:nvCxnSpPr>
            <p:cNvPr id="10" name="直接连接符 9"/>
            <p:cNvCxnSpPr/>
            <p:nvPr/>
          </p:nvCxnSpPr>
          <p:spPr>
            <a:xfrm flipV="1">
              <a:off x="274321" y="933797"/>
              <a:ext cx="8595360"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74321" y="933797"/>
              <a:ext cx="1493519" cy="0"/>
            </a:xfrm>
            <a:prstGeom prst="line">
              <a:avLst/>
            </a:prstGeom>
            <a:ln w="19050">
              <a:solidFill>
                <a:srgbClr val="004BA6"/>
              </a:solidFill>
            </a:ln>
          </p:spPr>
          <p:style>
            <a:lnRef idx="1">
              <a:schemeClr val="accent1"/>
            </a:lnRef>
            <a:fillRef idx="0">
              <a:schemeClr val="accent1"/>
            </a:fillRef>
            <a:effectRef idx="0">
              <a:schemeClr val="accent1"/>
            </a:effectRef>
            <a:fontRef idx="minor">
              <a:schemeClr val="tx1"/>
            </a:fontRef>
          </p:style>
        </p:cxnSp>
      </p:grpSp>
      <p:sp>
        <p:nvSpPr>
          <p:cNvPr id="12" name="副标题 2"/>
          <p:cNvSpPr>
            <a:spLocks noGrp="1"/>
          </p:cNvSpPr>
          <p:nvPr>
            <p:ph type="subTitle" idx="1"/>
          </p:nvPr>
        </p:nvSpPr>
        <p:spPr>
          <a:xfrm>
            <a:off x="2070052" y="3085466"/>
            <a:ext cx="5040560" cy="558799"/>
          </a:xfrm>
        </p:spPr>
        <p:txBody>
          <a:bodyPr>
            <a:normAutofit/>
          </a:bodyPr>
          <a:lstStyle/>
          <a:p>
            <a:r>
              <a:rPr lang="en-US" altLang="zh-CN" sz="2800" b="1" dirty="0">
                <a:latin typeface="微软雅黑" panose="020B0503020204020204" pitchFamily="34" charset="-122"/>
                <a:ea typeface="微软雅黑" panose="020B0503020204020204" pitchFamily="34" charset="-122"/>
              </a:rPr>
              <a:t>Python </a:t>
            </a:r>
            <a:r>
              <a:rPr lang="zh-CN" altLang="en-US" sz="2800" b="1" dirty="0">
                <a:latin typeface="微软雅黑" panose="020B0503020204020204" pitchFamily="34" charset="-122"/>
                <a:ea typeface="微软雅黑" panose="020B0503020204020204" pitchFamily="34" charset="-122"/>
              </a:rPr>
              <a:t>网络编程</a:t>
            </a:r>
            <a:endParaRPr lang="zh-CN" altLang="en-US" sz="2800" b="1" dirty="0">
              <a:latin typeface="微软雅黑" panose="020B0503020204020204" pitchFamily="34" charset="-122"/>
              <a:ea typeface="微软雅黑" panose="020B0503020204020204" pitchFamily="34" charset="-122"/>
            </a:endParaRPr>
          </a:p>
        </p:txBody>
      </p:sp>
      <p:sp>
        <p:nvSpPr>
          <p:cNvPr id="13" name="标题 1"/>
          <p:cNvSpPr>
            <a:spLocks noGrp="1"/>
          </p:cNvSpPr>
          <p:nvPr>
            <p:ph type="ctrTitle"/>
          </p:nvPr>
        </p:nvSpPr>
        <p:spPr>
          <a:xfrm>
            <a:off x="1403560" y="2222129"/>
            <a:ext cx="6435120" cy="698591"/>
          </a:xfrm>
        </p:spPr>
        <p:txBody>
          <a:bodyPr>
            <a:noAutofit/>
          </a:bodyPr>
          <a:lstStyle/>
          <a:p>
            <a:r>
              <a:rPr lang="en-US" altLang="zh-CN" sz="3200" b="1" dirty="0">
                <a:latin typeface="+mn-lt"/>
              </a:rPr>
              <a:t>Network Programming in Python</a:t>
            </a:r>
            <a:endParaRPr lang="zh-CN" altLang="en-US" sz="3200" b="1" dirty="0">
              <a:latin typeface="+mn-lt"/>
            </a:endParaRPr>
          </a:p>
        </p:txBody>
      </p:sp>
      <p:sp>
        <p:nvSpPr>
          <p:cNvPr id="14" name="文本占位符 3"/>
          <p:cNvSpPr txBox="1"/>
          <p:nvPr/>
        </p:nvSpPr>
        <p:spPr>
          <a:xfrm>
            <a:off x="2941532" y="1562633"/>
            <a:ext cx="3297600" cy="473773"/>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b="1" dirty="0"/>
              <a:t>Lecture 08</a:t>
            </a:r>
            <a:endParaRPr lang="zh-CN" altLang="en-US" sz="2800" b="1" dirty="0"/>
          </a:p>
        </p:txBody>
      </p:sp>
      <p:sp>
        <p:nvSpPr>
          <p:cNvPr id="15" name="等腰三角形 14"/>
          <p:cNvSpPr/>
          <p:nvPr/>
        </p:nvSpPr>
        <p:spPr>
          <a:xfrm rot="10800000">
            <a:off x="4498892" y="1975166"/>
            <a:ext cx="182880" cy="15765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  A Single-Threaded Server</a:t>
            </a:r>
            <a:endParaRPr lang="zh-CN" altLang="en-US" dirty="0"/>
          </a:p>
        </p:txBody>
      </p:sp>
      <p:sp>
        <p:nvSpPr>
          <p:cNvPr id="4" name="矩形 3"/>
          <p:cNvSpPr/>
          <p:nvPr/>
        </p:nvSpPr>
        <p:spPr>
          <a:xfrm>
            <a:off x="647455" y="1628750"/>
            <a:ext cx="8065120" cy="954107"/>
          </a:xfrm>
          <a:prstGeom prst="rect">
            <a:avLst/>
          </a:prstGeom>
        </p:spPr>
        <p:txBody>
          <a:bodyPr wrap="square">
            <a:spAutoFit/>
          </a:bodyPr>
          <a:lstStyle/>
          <a:p>
            <a:r>
              <a:rPr lang="en-US" altLang="zh-CN" sz="2800" b="1" i="1" dirty="0"/>
              <a:t>Listing 7-3. </a:t>
            </a:r>
            <a:r>
              <a:rPr lang="en-US" altLang="zh-CN" sz="2800" dirty="0"/>
              <a:t>The Simplest Possible Server Is Single-Threaded</a:t>
            </a:r>
            <a:endParaRPr lang="en-US" altLang="zh-CN" sz="2800" dirty="0"/>
          </a:p>
        </p:txBody>
      </p:sp>
      <p:sp>
        <p:nvSpPr>
          <p:cNvPr id="3" name="矩形 2"/>
          <p:cNvSpPr/>
          <p:nvPr/>
        </p:nvSpPr>
        <p:spPr>
          <a:xfrm>
            <a:off x="467360" y="3044825"/>
            <a:ext cx="8392795" cy="2834005"/>
          </a:xfrm>
          <a:prstGeom prst="rect">
            <a:avLst/>
          </a:prstGeom>
        </p:spPr>
        <p:style>
          <a:lnRef idx="0">
            <a:scrgbClr r="0" g="0" b="0"/>
          </a:lnRef>
          <a:fillRef idx="1001">
            <a:schemeClr val="lt2"/>
          </a:fillRef>
          <a:effectRef idx="0">
            <a:scrgbClr r="0" g="0" b="0"/>
          </a:effectRef>
          <a:fontRef idx="major"/>
        </p:style>
        <p:txBody>
          <a:bodyPr wrap="square">
            <a:noAutofit/>
          </a:bodyPr>
          <a:lstStyle/>
          <a:p>
            <a:pPr>
              <a:lnSpc>
                <a:spcPct val="150000"/>
              </a:lnSpc>
            </a:pPr>
            <a:r>
              <a:rPr lang="en-US" altLang="zh-CN" sz="2000" dirty="0"/>
              <a:t>import </a:t>
            </a:r>
            <a:r>
              <a:rPr lang="en-US" altLang="zh-CN" sz="2000" dirty="0" err="1"/>
              <a:t>zen_utils</a:t>
            </a:r>
            <a:endParaRPr lang="en-US" altLang="zh-CN" sz="2000" dirty="0"/>
          </a:p>
          <a:p>
            <a:pPr>
              <a:lnSpc>
                <a:spcPct val="150000"/>
              </a:lnSpc>
            </a:pPr>
            <a:r>
              <a:rPr lang="en-US" altLang="zh-CN" sz="2000" dirty="0"/>
              <a:t>if __name__ == '__main__': </a:t>
            </a:r>
            <a:endParaRPr lang="en-US" altLang="zh-CN" sz="2000" dirty="0"/>
          </a:p>
          <a:p>
            <a:pPr>
              <a:lnSpc>
                <a:spcPct val="150000"/>
              </a:lnSpc>
            </a:pPr>
            <a:r>
              <a:rPr lang="en-US" altLang="zh-CN" sz="2000" dirty="0"/>
              <a:t>        address = </a:t>
            </a:r>
            <a:r>
              <a:rPr lang="en-US" altLang="zh-CN" sz="2000" dirty="0" err="1"/>
              <a:t>zen_utils.parse_command_line</a:t>
            </a:r>
            <a:r>
              <a:rPr lang="en-US" altLang="zh-CN" sz="2000" dirty="0"/>
              <a:t>('simple single-threaded server') </a:t>
            </a:r>
            <a:endParaRPr lang="en-US" altLang="zh-CN" sz="2000" dirty="0"/>
          </a:p>
          <a:p>
            <a:pPr>
              <a:lnSpc>
                <a:spcPct val="150000"/>
              </a:lnSpc>
            </a:pPr>
            <a:r>
              <a:rPr lang="en-US" altLang="zh-CN" sz="2000" dirty="0"/>
              <a:t>        listener = </a:t>
            </a:r>
            <a:r>
              <a:rPr lang="en-US" altLang="zh-CN" sz="2000" dirty="0" err="1"/>
              <a:t>zen_utils.create_srv_socket</a:t>
            </a:r>
            <a:r>
              <a:rPr lang="en-US" altLang="zh-CN" sz="2000" dirty="0"/>
              <a:t>(address)</a:t>
            </a:r>
            <a:endParaRPr lang="en-US" altLang="zh-CN" sz="2000" dirty="0"/>
          </a:p>
          <a:p>
            <a:pPr>
              <a:lnSpc>
                <a:spcPct val="150000"/>
              </a:lnSpc>
            </a:pPr>
            <a:r>
              <a:rPr lang="en-US" altLang="zh-CN" sz="2000" dirty="0"/>
              <a:t>        </a:t>
            </a:r>
            <a:r>
              <a:rPr lang="en-US" altLang="zh-CN" sz="2000" dirty="0" err="1"/>
              <a:t>zen_utils.accept_connections_forever</a:t>
            </a:r>
            <a:r>
              <a:rPr lang="en-US" altLang="zh-CN" sz="2000" dirty="0"/>
              <a:t>(listener)</a:t>
            </a:r>
            <a:endParaRPr lang="zh-CN" alt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7.3  A Single-Threaded Server</a:t>
            </a:r>
            <a:endParaRPr lang="zh-CN" altLang="en-US" dirty="0"/>
          </a:p>
        </p:txBody>
      </p:sp>
      <p:sp>
        <p:nvSpPr>
          <p:cNvPr id="4" name="矩形 3"/>
          <p:cNvSpPr/>
          <p:nvPr/>
        </p:nvSpPr>
        <p:spPr>
          <a:xfrm>
            <a:off x="611450" y="1052670"/>
            <a:ext cx="8065120" cy="4862870"/>
          </a:xfrm>
          <a:prstGeom prst="rect">
            <a:avLst/>
          </a:prstGeom>
        </p:spPr>
        <p:txBody>
          <a:bodyPr wrap="square">
            <a:spAutoFit/>
          </a:bodyPr>
          <a:lstStyle/>
          <a:p>
            <a:r>
              <a:rPr lang="en-US" altLang="zh-CN" sz="2800" u="sng" dirty="0"/>
              <a:t>Drawbacks of Single-Threaded Server</a:t>
            </a:r>
            <a:r>
              <a:rPr lang="zh-CN" altLang="en-US" sz="2800" dirty="0"/>
              <a:t>：</a:t>
            </a:r>
            <a:endParaRPr lang="en-US" altLang="zh-CN" sz="2800" dirty="0"/>
          </a:p>
          <a:p>
            <a:endParaRPr lang="en-US" altLang="zh-CN" sz="1200" dirty="0"/>
          </a:p>
          <a:p>
            <a:pPr marL="457200" indent="-457200">
              <a:buFont typeface="Arial" panose="020B0604020202090204" pitchFamily="34" charset="0"/>
              <a:buChar char="•"/>
            </a:pPr>
            <a:r>
              <a:rPr lang="en-US" altLang="zh-CN" sz="2400" dirty="0"/>
              <a:t>If your network service has only a single client making a single connection at a time, then this design is all you need. As soon as the previous connection closes, this server is ready for the next.</a:t>
            </a:r>
            <a:endParaRPr lang="en-US" altLang="zh-CN" sz="2400" dirty="0"/>
          </a:p>
          <a:p>
            <a:pPr marL="457200" indent="-457200">
              <a:buFont typeface="Arial" panose="020B0604020202090204" pitchFamily="34" charset="0"/>
              <a:buChar char="•"/>
            </a:pPr>
            <a:r>
              <a:rPr lang="en-US" altLang="zh-CN" sz="2400" dirty="0"/>
              <a:t>Performing a denial-of-service attack against this single-threaded server is trivial: connect and never close the connection.</a:t>
            </a:r>
            <a:endParaRPr lang="en-US" altLang="zh-CN" sz="2400" dirty="0"/>
          </a:p>
          <a:p>
            <a:pPr marL="457200" indent="-457200">
              <a:buFont typeface="Arial" panose="020B0604020202090204" pitchFamily="34" charset="0"/>
              <a:buChar char="•"/>
            </a:pPr>
            <a:r>
              <a:rPr lang="en-US" altLang="zh-CN" sz="2400" dirty="0"/>
              <a:t>the single-threaded design makes poor use of the server CPU and system resources because it cannot take other actions while waiting for the client to send the next request.</a:t>
            </a:r>
            <a:endParaRPr lang="en-US" altLang="zh-CN" sz="2400" dirty="0"/>
          </a:p>
          <a:p>
            <a:endParaRPr lang="zh-CN" alt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p:cNvSpPr>
            <a:spLocks noGrp="1" noChangeArrowheads="1"/>
          </p:cNvSpPr>
          <p:nvPr>
            <p:ph type="title"/>
          </p:nvPr>
        </p:nvSpPr>
        <p:spPr/>
        <p:txBody>
          <a:bodyPr/>
          <a:lstStyle/>
          <a:p>
            <a:r>
              <a:rPr lang="en-US" dirty="0"/>
              <a:t>Iterative Servers</a:t>
            </a:r>
            <a:endParaRPr lang="en-US" dirty="0"/>
          </a:p>
        </p:txBody>
      </p:sp>
      <p:sp>
        <p:nvSpPr>
          <p:cNvPr id="755715" name="Rectangle 3"/>
          <p:cNvSpPr>
            <a:spLocks noGrp="1" noChangeArrowheads="1"/>
          </p:cNvSpPr>
          <p:nvPr>
            <p:ph type="body" idx="1"/>
          </p:nvPr>
        </p:nvSpPr>
        <p:spPr>
          <a:xfrm>
            <a:off x="457200" y="1167440"/>
            <a:ext cx="8229600" cy="5147134"/>
          </a:xfrm>
        </p:spPr>
        <p:txBody>
          <a:bodyPr/>
          <a:lstStyle/>
          <a:p>
            <a:r>
              <a:rPr lang="en-US" dirty="0"/>
              <a:t>Iterative servers process one request at a time.</a:t>
            </a:r>
            <a:endParaRPr lang="en-US" dirty="0"/>
          </a:p>
        </p:txBody>
      </p:sp>
      <p:sp>
        <p:nvSpPr>
          <p:cNvPr id="755716" name="Line 4"/>
          <p:cNvSpPr>
            <a:spLocks noChangeShapeType="1"/>
          </p:cNvSpPr>
          <p:nvPr/>
        </p:nvSpPr>
        <p:spPr bwMode="auto">
          <a:xfrm>
            <a:off x="2209800" y="2643188"/>
            <a:ext cx="0" cy="3519487"/>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87000"/>
              </a:lnSpc>
              <a:buFontTx/>
              <a:buNone/>
            </a:pPr>
            <a:endParaRPr lang="zh-CN" altLang="en-US" sz="2600" b="1">
              <a:solidFill>
                <a:srgbClr val="660033"/>
              </a:solidFill>
              <a:latin typeface="Helvetica" pitchFamily="34" charset="0"/>
              <a:ea typeface="+mn-ea"/>
            </a:endParaRPr>
          </a:p>
        </p:txBody>
      </p:sp>
      <p:sp>
        <p:nvSpPr>
          <p:cNvPr id="755717" name="Text Box 5"/>
          <p:cNvSpPr txBox="1">
            <a:spLocks noChangeArrowheads="1"/>
          </p:cNvSpPr>
          <p:nvPr/>
        </p:nvSpPr>
        <p:spPr bwMode="auto">
          <a:xfrm>
            <a:off x="1758950" y="2047875"/>
            <a:ext cx="9080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buFontTx/>
              <a:buNone/>
            </a:pPr>
            <a:r>
              <a:rPr lang="en-US" sz="1800">
                <a:solidFill>
                  <a:srgbClr val="000066"/>
                </a:solidFill>
                <a:latin typeface="Helvetica" pitchFamily="34" charset="0"/>
                <a:ea typeface="+mn-ea"/>
              </a:rPr>
              <a:t>client 1</a:t>
            </a:r>
            <a:endParaRPr lang="en-US" sz="1800">
              <a:solidFill>
                <a:srgbClr val="000066"/>
              </a:solidFill>
              <a:latin typeface="Helvetica" pitchFamily="34" charset="0"/>
              <a:ea typeface="+mn-ea"/>
            </a:endParaRPr>
          </a:p>
        </p:txBody>
      </p:sp>
      <p:sp>
        <p:nvSpPr>
          <p:cNvPr id="755718" name="Line 6"/>
          <p:cNvSpPr>
            <a:spLocks noChangeShapeType="1"/>
          </p:cNvSpPr>
          <p:nvPr/>
        </p:nvSpPr>
        <p:spPr bwMode="auto">
          <a:xfrm>
            <a:off x="4419600" y="2643188"/>
            <a:ext cx="0" cy="3519487"/>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87000"/>
              </a:lnSpc>
              <a:buFontTx/>
              <a:buNone/>
            </a:pPr>
            <a:endParaRPr lang="zh-CN" altLang="en-US" sz="2600" b="1">
              <a:solidFill>
                <a:srgbClr val="660033"/>
              </a:solidFill>
              <a:latin typeface="Helvetica" pitchFamily="34" charset="0"/>
              <a:ea typeface="+mn-ea"/>
            </a:endParaRPr>
          </a:p>
        </p:txBody>
      </p:sp>
      <p:sp>
        <p:nvSpPr>
          <p:cNvPr id="755719" name="Text Box 7"/>
          <p:cNvSpPr txBox="1">
            <a:spLocks noChangeArrowheads="1"/>
          </p:cNvSpPr>
          <p:nvPr/>
        </p:nvSpPr>
        <p:spPr bwMode="auto">
          <a:xfrm>
            <a:off x="3968750" y="2047875"/>
            <a:ext cx="8191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buFontTx/>
              <a:buNone/>
            </a:pPr>
            <a:r>
              <a:rPr lang="en-US" sz="1800">
                <a:solidFill>
                  <a:srgbClr val="000066"/>
                </a:solidFill>
                <a:latin typeface="Helvetica" pitchFamily="34" charset="0"/>
                <a:ea typeface="+mn-ea"/>
              </a:rPr>
              <a:t>server</a:t>
            </a:r>
            <a:endParaRPr lang="en-US" sz="1800">
              <a:solidFill>
                <a:srgbClr val="000066"/>
              </a:solidFill>
              <a:latin typeface="Helvetica" pitchFamily="34" charset="0"/>
              <a:ea typeface="+mn-ea"/>
            </a:endParaRPr>
          </a:p>
        </p:txBody>
      </p:sp>
      <p:sp>
        <p:nvSpPr>
          <p:cNvPr id="755720" name="Line 8"/>
          <p:cNvSpPr>
            <a:spLocks noChangeShapeType="1"/>
          </p:cNvSpPr>
          <p:nvPr/>
        </p:nvSpPr>
        <p:spPr bwMode="auto">
          <a:xfrm>
            <a:off x="6629400" y="2643188"/>
            <a:ext cx="0" cy="3519487"/>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87000"/>
              </a:lnSpc>
              <a:buFontTx/>
              <a:buNone/>
            </a:pPr>
            <a:endParaRPr lang="zh-CN" altLang="en-US" sz="2600" b="1">
              <a:solidFill>
                <a:srgbClr val="660033"/>
              </a:solidFill>
              <a:latin typeface="Helvetica" pitchFamily="34" charset="0"/>
              <a:ea typeface="+mn-ea"/>
            </a:endParaRPr>
          </a:p>
        </p:txBody>
      </p:sp>
      <p:sp>
        <p:nvSpPr>
          <p:cNvPr id="755721" name="Text Box 9"/>
          <p:cNvSpPr txBox="1">
            <a:spLocks noChangeArrowheads="1"/>
          </p:cNvSpPr>
          <p:nvPr/>
        </p:nvSpPr>
        <p:spPr bwMode="auto">
          <a:xfrm>
            <a:off x="6178550" y="2047875"/>
            <a:ext cx="9080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buFontTx/>
              <a:buNone/>
            </a:pPr>
            <a:r>
              <a:rPr lang="en-US" sz="1800">
                <a:solidFill>
                  <a:srgbClr val="000066"/>
                </a:solidFill>
                <a:latin typeface="Helvetica" pitchFamily="34" charset="0"/>
                <a:ea typeface="+mn-ea"/>
              </a:rPr>
              <a:t>client 2</a:t>
            </a:r>
            <a:endParaRPr lang="en-US" sz="1800">
              <a:solidFill>
                <a:srgbClr val="000066"/>
              </a:solidFill>
              <a:latin typeface="Helvetica" pitchFamily="34" charset="0"/>
              <a:ea typeface="+mn-ea"/>
            </a:endParaRPr>
          </a:p>
        </p:txBody>
      </p:sp>
      <p:sp>
        <p:nvSpPr>
          <p:cNvPr id="755722" name="Line 10"/>
          <p:cNvSpPr>
            <a:spLocks noChangeShapeType="1"/>
          </p:cNvSpPr>
          <p:nvPr/>
        </p:nvSpPr>
        <p:spPr bwMode="auto">
          <a:xfrm>
            <a:off x="2209800" y="2655888"/>
            <a:ext cx="2133600" cy="166687"/>
          </a:xfrm>
          <a:prstGeom prst="line">
            <a:avLst/>
          </a:prstGeom>
          <a:noFill/>
          <a:ln w="25400">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87000"/>
              </a:lnSpc>
              <a:buFontTx/>
              <a:buNone/>
            </a:pPr>
            <a:endParaRPr lang="zh-CN" altLang="en-US" sz="2600" b="1">
              <a:solidFill>
                <a:srgbClr val="660033"/>
              </a:solidFill>
              <a:latin typeface="Helvetica" pitchFamily="34" charset="0"/>
              <a:ea typeface="+mn-ea"/>
            </a:endParaRPr>
          </a:p>
        </p:txBody>
      </p:sp>
      <p:sp>
        <p:nvSpPr>
          <p:cNvPr id="755723" name="Text Box 11"/>
          <p:cNvSpPr txBox="1">
            <a:spLocks noChangeArrowheads="1"/>
          </p:cNvSpPr>
          <p:nvPr/>
        </p:nvSpPr>
        <p:spPr bwMode="auto">
          <a:xfrm>
            <a:off x="533400" y="2505075"/>
            <a:ext cx="165100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buFontTx/>
              <a:buNone/>
            </a:pPr>
            <a:r>
              <a:rPr lang="en-US" sz="1600" b="1">
                <a:solidFill>
                  <a:srgbClr val="000066"/>
                </a:solidFill>
                <a:latin typeface="Courier New" panose="02070609020205090404" pitchFamily="49" charset="0"/>
                <a:ea typeface="+mn-ea"/>
              </a:rPr>
              <a:t>call connect</a:t>
            </a:r>
            <a:endParaRPr lang="en-US" sz="1600" b="1">
              <a:solidFill>
                <a:srgbClr val="000066"/>
              </a:solidFill>
              <a:latin typeface="Courier New" panose="02070609020205090404" pitchFamily="49" charset="0"/>
              <a:ea typeface="+mn-ea"/>
            </a:endParaRPr>
          </a:p>
        </p:txBody>
      </p:sp>
      <p:sp>
        <p:nvSpPr>
          <p:cNvPr id="755724" name="Text Box 12"/>
          <p:cNvSpPr txBox="1">
            <a:spLocks noChangeArrowheads="1"/>
          </p:cNvSpPr>
          <p:nvPr/>
        </p:nvSpPr>
        <p:spPr bwMode="auto">
          <a:xfrm>
            <a:off x="4411663" y="2581275"/>
            <a:ext cx="1528762"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buFontTx/>
              <a:buNone/>
            </a:pPr>
            <a:r>
              <a:rPr lang="en-US" sz="1600" b="1">
                <a:solidFill>
                  <a:srgbClr val="000066"/>
                </a:solidFill>
                <a:latin typeface="Courier New" panose="02070609020205090404" pitchFamily="49" charset="0"/>
                <a:ea typeface="+mn-ea"/>
              </a:rPr>
              <a:t>call accept</a:t>
            </a:r>
            <a:endParaRPr lang="en-US" sz="1600" b="1">
              <a:solidFill>
                <a:srgbClr val="000066"/>
              </a:solidFill>
              <a:latin typeface="Helvetica" pitchFamily="34" charset="0"/>
              <a:ea typeface="+mn-ea"/>
            </a:endParaRPr>
          </a:p>
        </p:txBody>
      </p:sp>
      <p:sp>
        <p:nvSpPr>
          <p:cNvPr id="755725" name="Text Box 13"/>
          <p:cNvSpPr txBox="1">
            <a:spLocks noChangeArrowheads="1"/>
          </p:cNvSpPr>
          <p:nvPr/>
        </p:nvSpPr>
        <p:spPr bwMode="auto">
          <a:xfrm>
            <a:off x="685800" y="2859088"/>
            <a:ext cx="1528763"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buFontTx/>
              <a:buNone/>
            </a:pPr>
            <a:r>
              <a:rPr lang="en-US" sz="1600" b="1">
                <a:solidFill>
                  <a:srgbClr val="000066"/>
                </a:solidFill>
                <a:latin typeface="Courier New" panose="02070609020205090404" pitchFamily="49" charset="0"/>
                <a:ea typeface="+mn-ea"/>
              </a:rPr>
              <a:t>ret connect</a:t>
            </a:r>
            <a:endParaRPr lang="en-US" sz="1600" b="1">
              <a:solidFill>
                <a:srgbClr val="000066"/>
              </a:solidFill>
              <a:latin typeface="Courier New" panose="02070609020205090404" pitchFamily="49" charset="0"/>
              <a:ea typeface="+mn-ea"/>
            </a:endParaRPr>
          </a:p>
        </p:txBody>
      </p:sp>
      <p:sp>
        <p:nvSpPr>
          <p:cNvPr id="755726" name="Line 14"/>
          <p:cNvSpPr>
            <a:spLocks noChangeShapeType="1"/>
          </p:cNvSpPr>
          <p:nvPr/>
        </p:nvSpPr>
        <p:spPr bwMode="auto">
          <a:xfrm flipH="1">
            <a:off x="2209800" y="2884488"/>
            <a:ext cx="2133600" cy="166687"/>
          </a:xfrm>
          <a:prstGeom prst="line">
            <a:avLst/>
          </a:prstGeom>
          <a:noFill/>
          <a:ln w="25400">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87000"/>
              </a:lnSpc>
              <a:buFontTx/>
              <a:buNone/>
            </a:pPr>
            <a:endParaRPr lang="zh-CN" altLang="en-US" sz="2600" b="1">
              <a:solidFill>
                <a:srgbClr val="660033"/>
              </a:solidFill>
              <a:latin typeface="Helvetica" pitchFamily="34" charset="0"/>
              <a:ea typeface="+mn-ea"/>
            </a:endParaRPr>
          </a:p>
        </p:txBody>
      </p:sp>
      <p:sp>
        <p:nvSpPr>
          <p:cNvPr id="755727" name="Line 15"/>
          <p:cNvSpPr>
            <a:spLocks noChangeShapeType="1"/>
          </p:cNvSpPr>
          <p:nvPr/>
        </p:nvSpPr>
        <p:spPr bwMode="auto">
          <a:xfrm>
            <a:off x="2286000" y="3127375"/>
            <a:ext cx="2133600" cy="166688"/>
          </a:xfrm>
          <a:prstGeom prst="line">
            <a:avLst/>
          </a:prstGeom>
          <a:noFill/>
          <a:ln w="25400">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87000"/>
              </a:lnSpc>
              <a:buFontTx/>
              <a:buNone/>
            </a:pPr>
            <a:endParaRPr lang="zh-CN" altLang="en-US" sz="2600" b="1">
              <a:solidFill>
                <a:srgbClr val="660033"/>
              </a:solidFill>
              <a:latin typeface="Helvetica" pitchFamily="34" charset="0"/>
              <a:ea typeface="+mn-ea"/>
            </a:endParaRPr>
          </a:p>
        </p:txBody>
      </p:sp>
      <p:sp>
        <p:nvSpPr>
          <p:cNvPr id="755728" name="Text Box 16"/>
          <p:cNvSpPr txBox="1">
            <a:spLocks noChangeArrowheads="1"/>
          </p:cNvSpPr>
          <p:nvPr/>
        </p:nvSpPr>
        <p:spPr bwMode="auto">
          <a:xfrm>
            <a:off x="4419600" y="3114675"/>
            <a:ext cx="1406525"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buFontTx/>
              <a:buNone/>
            </a:pPr>
            <a:r>
              <a:rPr lang="en-US" sz="1600" b="1">
                <a:solidFill>
                  <a:srgbClr val="000066"/>
                </a:solidFill>
                <a:latin typeface="Courier New" panose="02070609020205090404" pitchFamily="49" charset="0"/>
                <a:ea typeface="+mn-ea"/>
              </a:rPr>
              <a:t>ret accept</a:t>
            </a:r>
            <a:endParaRPr lang="en-US" sz="1600" b="1">
              <a:solidFill>
                <a:srgbClr val="000066"/>
              </a:solidFill>
              <a:latin typeface="Helvetica" pitchFamily="34" charset="0"/>
              <a:ea typeface="+mn-ea"/>
            </a:endParaRPr>
          </a:p>
        </p:txBody>
      </p:sp>
      <p:sp>
        <p:nvSpPr>
          <p:cNvPr id="755729" name="Text Box 17"/>
          <p:cNvSpPr txBox="1">
            <a:spLocks noChangeArrowheads="1"/>
          </p:cNvSpPr>
          <p:nvPr/>
        </p:nvSpPr>
        <p:spPr bwMode="auto">
          <a:xfrm>
            <a:off x="6629400" y="2505075"/>
            <a:ext cx="165100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buFontTx/>
              <a:buNone/>
            </a:pPr>
            <a:r>
              <a:rPr lang="en-US" sz="1600" b="1">
                <a:solidFill>
                  <a:srgbClr val="000066"/>
                </a:solidFill>
                <a:latin typeface="Courier New" panose="02070609020205090404" pitchFamily="49" charset="0"/>
                <a:ea typeface="+mn-ea"/>
              </a:rPr>
              <a:t>call connect</a:t>
            </a:r>
            <a:endParaRPr lang="en-US" sz="1600" b="1">
              <a:solidFill>
                <a:srgbClr val="000066"/>
              </a:solidFill>
              <a:latin typeface="Courier New" panose="02070609020205090404" pitchFamily="49" charset="0"/>
              <a:ea typeface="+mn-ea"/>
            </a:endParaRPr>
          </a:p>
        </p:txBody>
      </p:sp>
      <p:sp>
        <p:nvSpPr>
          <p:cNvPr id="755730" name="Line 18"/>
          <p:cNvSpPr>
            <a:spLocks noChangeShapeType="1"/>
          </p:cNvSpPr>
          <p:nvPr/>
        </p:nvSpPr>
        <p:spPr bwMode="auto">
          <a:xfrm flipH="1">
            <a:off x="4419600" y="2733675"/>
            <a:ext cx="2133600" cy="381000"/>
          </a:xfrm>
          <a:prstGeom prst="line">
            <a:avLst/>
          </a:prstGeom>
          <a:noFill/>
          <a:ln w="25400">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87000"/>
              </a:lnSpc>
              <a:buFontTx/>
              <a:buNone/>
            </a:pPr>
            <a:endParaRPr lang="zh-CN" altLang="en-US" sz="2600" b="1">
              <a:solidFill>
                <a:srgbClr val="660033"/>
              </a:solidFill>
              <a:latin typeface="Helvetica" pitchFamily="34" charset="0"/>
              <a:ea typeface="+mn-ea"/>
            </a:endParaRPr>
          </a:p>
        </p:txBody>
      </p:sp>
      <p:sp>
        <p:nvSpPr>
          <p:cNvPr id="755731" name="Text Box 19"/>
          <p:cNvSpPr txBox="1">
            <a:spLocks noChangeArrowheads="1"/>
          </p:cNvSpPr>
          <p:nvPr/>
        </p:nvSpPr>
        <p:spPr bwMode="auto">
          <a:xfrm>
            <a:off x="914400" y="3213100"/>
            <a:ext cx="128428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buFontTx/>
              <a:buNone/>
            </a:pPr>
            <a:r>
              <a:rPr lang="en-US" sz="1600" b="1">
                <a:solidFill>
                  <a:srgbClr val="000066"/>
                </a:solidFill>
                <a:latin typeface="Courier New" panose="02070609020205090404" pitchFamily="49" charset="0"/>
                <a:ea typeface="+mn-ea"/>
              </a:rPr>
              <a:t>call read</a:t>
            </a:r>
            <a:endParaRPr lang="en-US" sz="1600" b="1">
              <a:solidFill>
                <a:srgbClr val="000066"/>
              </a:solidFill>
              <a:latin typeface="Courier New" panose="02070609020205090404" pitchFamily="49" charset="0"/>
              <a:ea typeface="+mn-ea"/>
            </a:endParaRPr>
          </a:p>
        </p:txBody>
      </p:sp>
      <p:sp>
        <p:nvSpPr>
          <p:cNvPr id="755732" name="Text Box 20"/>
          <p:cNvSpPr txBox="1">
            <a:spLocks noChangeArrowheads="1"/>
          </p:cNvSpPr>
          <p:nvPr/>
        </p:nvSpPr>
        <p:spPr bwMode="auto">
          <a:xfrm>
            <a:off x="4419600" y="3368675"/>
            <a:ext cx="7953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buFontTx/>
              <a:buNone/>
            </a:pPr>
            <a:r>
              <a:rPr lang="en-US" sz="1600" b="1">
                <a:solidFill>
                  <a:srgbClr val="000066"/>
                </a:solidFill>
                <a:latin typeface="Courier New" panose="02070609020205090404" pitchFamily="49" charset="0"/>
                <a:ea typeface="+mn-ea"/>
              </a:rPr>
              <a:t>write</a:t>
            </a:r>
            <a:endParaRPr lang="en-US" sz="1600" b="1">
              <a:solidFill>
                <a:srgbClr val="000066"/>
              </a:solidFill>
              <a:latin typeface="Courier New" panose="02070609020205090404" pitchFamily="49" charset="0"/>
              <a:ea typeface="+mn-ea"/>
            </a:endParaRPr>
          </a:p>
        </p:txBody>
      </p:sp>
      <p:sp>
        <p:nvSpPr>
          <p:cNvPr id="755733" name="Line 21"/>
          <p:cNvSpPr>
            <a:spLocks noChangeShapeType="1"/>
          </p:cNvSpPr>
          <p:nvPr/>
        </p:nvSpPr>
        <p:spPr bwMode="auto">
          <a:xfrm flipH="1">
            <a:off x="2209800" y="3571875"/>
            <a:ext cx="2133600" cy="166688"/>
          </a:xfrm>
          <a:prstGeom prst="line">
            <a:avLst/>
          </a:prstGeom>
          <a:noFill/>
          <a:ln w="25400">
            <a:solidFill>
              <a:schemeClr val="tx1"/>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87000"/>
              </a:lnSpc>
              <a:buFontTx/>
              <a:buNone/>
            </a:pPr>
            <a:endParaRPr lang="zh-CN" altLang="en-US" sz="2600" b="1">
              <a:solidFill>
                <a:srgbClr val="660033"/>
              </a:solidFill>
              <a:latin typeface="Helvetica" pitchFamily="34" charset="0"/>
              <a:ea typeface="+mn-ea"/>
            </a:endParaRPr>
          </a:p>
        </p:txBody>
      </p:sp>
      <p:sp>
        <p:nvSpPr>
          <p:cNvPr id="755734" name="Text Box 22"/>
          <p:cNvSpPr txBox="1">
            <a:spLocks noChangeArrowheads="1"/>
          </p:cNvSpPr>
          <p:nvPr/>
        </p:nvSpPr>
        <p:spPr bwMode="auto">
          <a:xfrm>
            <a:off x="1047750" y="3567113"/>
            <a:ext cx="116205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buFontTx/>
              <a:buNone/>
            </a:pPr>
            <a:r>
              <a:rPr lang="en-US" sz="1600" b="1">
                <a:solidFill>
                  <a:srgbClr val="000066"/>
                </a:solidFill>
                <a:latin typeface="Courier New" panose="02070609020205090404" pitchFamily="49" charset="0"/>
                <a:ea typeface="+mn-ea"/>
              </a:rPr>
              <a:t>ret read</a:t>
            </a:r>
            <a:endParaRPr lang="en-US" sz="1600" b="1">
              <a:solidFill>
                <a:srgbClr val="000066"/>
              </a:solidFill>
              <a:latin typeface="Courier New" panose="02070609020205090404" pitchFamily="49" charset="0"/>
              <a:ea typeface="+mn-ea"/>
            </a:endParaRPr>
          </a:p>
        </p:txBody>
      </p:sp>
      <p:sp>
        <p:nvSpPr>
          <p:cNvPr id="755735" name="Text Box 23"/>
          <p:cNvSpPr txBox="1">
            <a:spLocks noChangeArrowheads="1"/>
          </p:cNvSpPr>
          <p:nvPr/>
        </p:nvSpPr>
        <p:spPr bwMode="auto">
          <a:xfrm>
            <a:off x="4419600" y="3692525"/>
            <a:ext cx="7953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buFontTx/>
              <a:buNone/>
            </a:pPr>
            <a:r>
              <a:rPr lang="en-US" sz="1600" b="1">
                <a:solidFill>
                  <a:srgbClr val="000066"/>
                </a:solidFill>
                <a:latin typeface="Courier New" panose="02070609020205090404" pitchFamily="49" charset="0"/>
                <a:ea typeface="+mn-ea"/>
              </a:rPr>
              <a:t>close</a:t>
            </a:r>
            <a:endParaRPr lang="en-US" sz="1600" b="1">
              <a:solidFill>
                <a:srgbClr val="000066"/>
              </a:solidFill>
              <a:latin typeface="Courier New" panose="02070609020205090404" pitchFamily="49" charset="0"/>
              <a:ea typeface="+mn-ea"/>
            </a:endParaRPr>
          </a:p>
        </p:txBody>
      </p:sp>
      <p:sp>
        <p:nvSpPr>
          <p:cNvPr id="755736" name="Text Box 24"/>
          <p:cNvSpPr txBox="1">
            <a:spLocks noChangeArrowheads="1"/>
          </p:cNvSpPr>
          <p:nvPr/>
        </p:nvSpPr>
        <p:spPr bwMode="auto">
          <a:xfrm>
            <a:off x="1414463" y="3921125"/>
            <a:ext cx="795337"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buFontTx/>
              <a:buNone/>
            </a:pPr>
            <a:r>
              <a:rPr lang="en-US" sz="1600" b="1">
                <a:solidFill>
                  <a:srgbClr val="000066"/>
                </a:solidFill>
                <a:latin typeface="Courier New" panose="02070609020205090404" pitchFamily="49" charset="0"/>
                <a:ea typeface="+mn-ea"/>
              </a:rPr>
              <a:t>close</a:t>
            </a:r>
            <a:endParaRPr lang="en-US" sz="1600" b="1">
              <a:solidFill>
                <a:srgbClr val="000066"/>
              </a:solidFill>
              <a:latin typeface="Courier New" panose="02070609020205090404" pitchFamily="49" charset="0"/>
              <a:ea typeface="+mn-ea"/>
            </a:endParaRPr>
          </a:p>
        </p:txBody>
      </p:sp>
      <p:sp>
        <p:nvSpPr>
          <p:cNvPr id="755737" name="Text Box 25"/>
          <p:cNvSpPr txBox="1">
            <a:spLocks noChangeArrowheads="1"/>
          </p:cNvSpPr>
          <p:nvPr/>
        </p:nvSpPr>
        <p:spPr bwMode="auto">
          <a:xfrm>
            <a:off x="2895600" y="4073525"/>
            <a:ext cx="1528763"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buFontTx/>
              <a:buNone/>
            </a:pPr>
            <a:r>
              <a:rPr lang="en-US" sz="1600" b="1">
                <a:solidFill>
                  <a:srgbClr val="000066"/>
                </a:solidFill>
                <a:latin typeface="Courier New" panose="02070609020205090404" pitchFamily="49" charset="0"/>
                <a:ea typeface="+mn-ea"/>
              </a:rPr>
              <a:t>call accept</a:t>
            </a:r>
            <a:endParaRPr lang="en-US" sz="1600" b="1">
              <a:solidFill>
                <a:srgbClr val="000066"/>
              </a:solidFill>
              <a:latin typeface="Helvetica" pitchFamily="34" charset="0"/>
              <a:ea typeface="+mn-ea"/>
            </a:endParaRPr>
          </a:p>
        </p:txBody>
      </p:sp>
      <p:sp>
        <p:nvSpPr>
          <p:cNvPr id="755738" name="Line 26"/>
          <p:cNvSpPr>
            <a:spLocks noChangeShapeType="1"/>
          </p:cNvSpPr>
          <p:nvPr/>
        </p:nvSpPr>
        <p:spPr bwMode="auto">
          <a:xfrm>
            <a:off x="4419600" y="4267200"/>
            <a:ext cx="2133600" cy="166688"/>
          </a:xfrm>
          <a:prstGeom prst="line">
            <a:avLst/>
          </a:prstGeom>
          <a:noFill/>
          <a:ln w="25400">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87000"/>
              </a:lnSpc>
              <a:buFontTx/>
              <a:buNone/>
            </a:pPr>
            <a:endParaRPr lang="zh-CN" altLang="en-US" sz="2600" b="1">
              <a:solidFill>
                <a:srgbClr val="660033"/>
              </a:solidFill>
              <a:latin typeface="Helvetica" pitchFamily="34" charset="0"/>
              <a:ea typeface="+mn-ea"/>
            </a:endParaRPr>
          </a:p>
        </p:txBody>
      </p:sp>
      <p:sp>
        <p:nvSpPr>
          <p:cNvPr id="755739" name="Line 27"/>
          <p:cNvSpPr>
            <a:spLocks noChangeShapeType="1"/>
          </p:cNvSpPr>
          <p:nvPr/>
        </p:nvSpPr>
        <p:spPr bwMode="auto">
          <a:xfrm flipH="1">
            <a:off x="4419600" y="4486275"/>
            <a:ext cx="2133600" cy="166688"/>
          </a:xfrm>
          <a:prstGeom prst="line">
            <a:avLst/>
          </a:prstGeom>
          <a:noFill/>
          <a:ln w="25400">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87000"/>
              </a:lnSpc>
              <a:buFontTx/>
              <a:buNone/>
            </a:pPr>
            <a:endParaRPr lang="zh-CN" altLang="en-US" sz="2600" b="1">
              <a:solidFill>
                <a:srgbClr val="660033"/>
              </a:solidFill>
              <a:latin typeface="Helvetica" pitchFamily="34" charset="0"/>
              <a:ea typeface="+mn-ea"/>
            </a:endParaRPr>
          </a:p>
        </p:txBody>
      </p:sp>
      <p:sp>
        <p:nvSpPr>
          <p:cNvPr id="755740" name="Text Box 28"/>
          <p:cNvSpPr txBox="1">
            <a:spLocks noChangeArrowheads="1"/>
          </p:cNvSpPr>
          <p:nvPr/>
        </p:nvSpPr>
        <p:spPr bwMode="auto">
          <a:xfrm>
            <a:off x="6629400" y="4800600"/>
            <a:ext cx="1528763"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buFontTx/>
              <a:buNone/>
            </a:pPr>
            <a:r>
              <a:rPr lang="en-US" sz="1600" b="1">
                <a:solidFill>
                  <a:srgbClr val="000066"/>
                </a:solidFill>
                <a:latin typeface="Courier New" panose="02070609020205090404" pitchFamily="49" charset="0"/>
                <a:ea typeface="+mn-ea"/>
              </a:rPr>
              <a:t>ret connect</a:t>
            </a:r>
            <a:endParaRPr lang="en-US" sz="1600" b="1">
              <a:solidFill>
                <a:srgbClr val="000066"/>
              </a:solidFill>
              <a:latin typeface="Courier New" panose="02070609020205090404" pitchFamily="49" charset="0"/>
              <a:ea typeface="+mn-ea"/>
            </a:endParaRPr>
          </a:p>
        </p:txBody>
      </p:sp>
      <p:sp>
        <p:nvSpPr>
          <p:cNvPr id="755741" name="Text Box 29"/>
          <p:cNvSpPr txBox="1">
            <a:spLocks noChangeArrowheads="1"/>
          </p:cNvSpPr>
          <p:nvPr/>
        </p:nvSpPr>
        <p:spPr bwMode="auto">
          <a:xfrm>
            <a:off x="6629400" y="5257800"/>
            <a:ext cx="128428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buFontTx/>
              <a:buNone/>
            </a:pPr>
            <a:r>
              <a:rPr lang="en-US" sz="1600" b="1">
                <a:solidFill>
                  <a:srgbClr val="000066"/>
                </a:solidFill>
                <a:latin typeface="Courier New" panose="02070609020205090404" pitchFamily="49" charset="0"/>
                <a:ea typeface="+mn-ea"/>
              </a:rPr>
              <a:t>call read</a:t>
            </a:r>
            <a:endParaRPr lang="en-US" sz="1600" b="1">
              <a:solidFill>
                <a:srgbClr val="000066"/>
              </a:solidFill>
              <a:latin typeface="Courier New" panose="02070609020205090404" pitchFamily="49" charset="0"/>
              <a:ea typeface="+mn-ea"/>
            </a:endParaRPr>
          </a:p>
        </p:txBody>
      </p:sp>
      <p:sp>
        <p:nvSpPr>
          <p:cNvPr id="755742" name="Text Box 30"/>
          <p:cNvSpPr txBox="1">
            <a:spLocks noChangeArrowheads="1"/>
          </p:cNvSpPr>
          <p:nvPr/>
        </p:nvSpPr>
        <p:spPr bwMode="auto">
          <a:xfrm>
            <a:off x="6629400" y="5638800"/>
            <a:ext cx="116205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buFontTx/>
              <a:buNone/>
            </a:pPr>
            <a:r>
              <a:rPr lang="en-US" sz="1600" b="1">
                <a:solidFill>
                  <a:srgbClr val="000066"/>
                </a:solidFill>
                <a:latin typeface="Courier New" panose="02070609020205090404" pitchFamily="49" charset="0"/>
                <a:ea typeface="+mn-ea"/>
              </a:rPr>
              <a:t>ret read</a:t>
            </a:r>
            <a:endParaRPr lang="en-US" sz="1600" b="1">
              <a:solidFill>
                <a:srgbClr val="000066"/>
              </a:solidFill>
              <a:latin typeface="Courier New" panose="02070609020205090404" pitchFamily="49" charset="0"/>
              <a:ea typeface="+mn-ea"/>
            </a:endParaRPr>
          </a:p>
        </p:txBody>
      </p:sp>
      <p:sp>
        <p:nvSpPr>
          <p:cNvPr id="755743" name="Text Box 31"/>
          <p:cNvSpPr txBox="1">
            <a:spLocks noChangeArrowheads="1"/>
          </p:cNvSpPr>
          <p:nvPr/>
        </p:nvSpPr>
        <p:spPr bwMode="auto">
          <a:xfrm>
            <a:off x="6705600" y="5943600"/>
            <a:ext cx="7953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buFontTx/>
              <a:buNone/>
            </a:pPr>
            <a:r>
              <a:rPr lang="en-US" sz="1600" b="1">
                <a:solidFill>
                  <a:srgbClr val="000066"/>
                </a:solidFill>
                <a:latin typeface="Courier New" panose="02070609020205090404" pitchFamily="49" charset="0"/>
                <a:ea typeface="+mn-ea"/>
              </a:rPr>
              <a:t>close</a:t>
            </a:r>
            <a:endParaRPr lang="en-US" sz="1600" b="1">
              <a:solidFill>
                <a:srgbClr val="000066"/>
              </a:solidFill>
              <a:latin typeface="Courier New" panose="02070609020205090404" pitchFamily="49" charset="0"/>
              <a:ea typeface="+mn-ea"/>
            </a:endParaRPr>
          </a:p>
        </p:txBody>
      </p:sp>
      <p:sp>
        <p:nvSpPr>
          <p:cNvPr id="755744" name="Text Box 32"/>
          <p:cNvSpPr txBox="1">
            <a:spLocks noChangeArrowheads="1"/>
          </p:cNvSpPr>
          <p:nvPr/>
        </p:nvSpPr>
        <p:spPr bwMode="auto">
          <a:xfrm>
            <a:off x="3581400" y="5257800"/>
            <a:ext cx="7953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buFontTx/>
              <a:buNone/>
            </a:pPr>
            <a:r>
              <a:rPr lang="en-US" sz="1600" b="1">
                <a:solidFill>
                  <a:srgbClr val="000066"/>
                </a:solidFill>
                <a:latin typeface="Courier New" panose="02070609020205090404" pitchFamily="49" charset="0"/>
                <a:ea typeface="+mn-ea"/>
              </a:rPr>
              <a:t>write</a:t>
            </a:r>
            <a:endParaRPr lang="en-US" sz="1600" b="1">
              <a:solidFill>
                <a:srgbClr val="000066"/>
              </a:solidFill>
              <a:latin typeface="Courier New" panose="02070609020205090404" pitchFamily="49" charset="0"/>
              <a:ea typeface="+mn-ea"/>
            </a:endParaRPr>
          </a:p>
        </p:txBody>
      </p:sp>
      <p:sp>
        <p:nvSpPr>
          <p:cNvPr id="755745" name="Text Box 33"/>
          <p:cNvSpPr txBox="1">
            <a:spLocks noChangeArrowheads="1"/>
          </p:cNvSpPr>
          <p:nvPr/>
        </p:nvSpPr>
        <p:spPr bwMode="auto">
          <a:xfrm>
            <a:off x="3013075" y="4486275"/>
            <a:ext cx="1406525"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buFontTx/>
              <a:buNone/>
            </a:pPr>
            <a:r>
              <a:rPr lang="en-US" sz="1600" b="1">
                <a:solidFill>
                  <a:srgbClr val="000066"/>
                </a:solidFill>
                <a:latin typeface="Courier New" panose="02070609020205090404" pitchFamily="49" charset="0"/>
                <a:ea typeface="+mn-ea"/>
              </a:rPr>
              <a:t>ret accept</a:t>
            </a:r>
            <a:endParaRPr lang="en-US" sz="1600" b="1">
              <a:solidFill>
                <a:srgbClr val="000066"/>
              </a:solidFill>
              <a:latin typeface="Helvetica" pitchFamily="34" charset="0"/>
              <a:ea typeface="+mn-ea"/>
            </a:endParaRPr>
          </a:p>
        </p:txBody>
      </p:sp>
      <p:sp>
        <p:nvSpPr>
          <p:cNvPr id="755746" name="Line 34"/>
          <p:cNvSpPr>
            <a:spLocks noChangeShapeType="1"/>
          </p:cNvSpPr>
          <p:nvPr/>
        </p:nvSpPr>
        <p:spPr bwMode="auto">
          <a:xfrm>
            <a:off x="4419600" y="5410200"/>
            <a:ext cx="2209800" cy="381000"/>
          </a:xfrm>
          <a:prstGeom prst="line">
            <a:avLst/>
          </a:prstGeom>
          <a:noFill/>
          <a:ln w="25400">
            <a:solidFill>
              <a:schemeClr val="tx1"/>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87000"/>
              </a:lnSpc>
              <a:buFontTx/>
              <a:buNone/>
            </a:pPr>
            <a:endParaRPr lang="zh-CN" altLang="en-US" sz="2600" b="1">
              <a:solidFill>
                <a:srgbClr val="660033"/>
              </a:solidFill>
              <a:latin typeface="Helvetica" pitchFamily="34" charset="0"/>
              <a:ea typeface="+mn-ea"/>
            </a:endParaRPr>
          </a:p>
        </p:txBody>
      </p:sp>
      <p:sp>
        <p:nvSpPr>
          <p:cNvPr id="755747" name="Text Box 35"/>
          <p:cNvSpPr txBox="1">
            <a:spLocks noChangeArrowheads="1"/>
          </p:cNvSpPr>
          <p:nvPr/>
        </p:nvSpPr>
        <p:spPr bwMode="auto">
          <a:xfrm>
            <a:off x="3581400" y="5943600"/>
            <a:ext cx="79533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buFontTx/>
              <a:buNone/>
            </a:pPr>
            <a:r>
              <a:rPr lang="en-US" sz="1600" b="1">
                <a:solidFill>
                  <a:srgbClr val="000066"/>
                </a:solidFill>
                <a:latin typeface="Courier New" panose="02070609020205090404" pitchFamily="49" charset="0"/>
                <a:ea typeface="+mn-ea"/>
              </a:rPr>
              <a:t>close</a:t>
            </a:r>
            <a:endParaRPr lang="en-US" sz="1600" b="1">
              <a:solidFill>
                <a:srgbClr val="000066"/>
              </a:solidFill>
              <a:latin typeface="Courier New" panose="02070609020205090404" pitchFamily="49" charset="0"/>
              <a:ea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Grp="1" noChangeArrowheads="1"/>
          </p:cNvSpPr>
          <p:nvPr>
            <p:ph type="title"/>
          </p:nvPr>
        </p:nvSpPr>
        <p:spPr>
          <a:xfrm>
            <a:off x="96838" y="334963"/>
            <a:ext cx="8991600" cy="573087"/>
          </a:xfrm>
        </p:spPr>
        <p:txBody>
          <a:bodyPr>
            <a:normAutofit fontScale="90000"/>
          </a:bodyPr>
          <a:lstStyle/>
          <a:p>
            <a:r>
              <a:rPr lang="en-US"/>
              <a:t>Fundamental Flaw of Iterative Servers</a:t>
            </a:r>
            <a:endParaRPr lang="en-US"/>
          </a:p>
        </p:txBody>
      </p:sp>
      <p:sp>
        <p:nvSpPr>
          <p:cNvPr id="756739" name="Rectangle 3"/>
          <p:cNvSpPr>
            <a:spLocks noGrp="1" noChangeArrowheads="1"/>
          </p:cNvSpPr>
          <p:nvPr>
            <p:ph type="body" idx="1"/>
          </p:nvPr>
        </p:nvSpPr>
        <p:spPr>
          <a:xfrm>
            <a:off x="444500" y="5259388"/>
            <a:ext cx="8470900" cy="1150937"/>
          </a:xfrm>
        </p:spPr>
        <p:txBody>
          <a:bodyPr>
            <a:normAutofit fontScale="85000" lnSpcReduction="20000"/>
          </a:bodyPr>
          <a:lstStyle/>
          <a:p>
            <a:r>
              <a:rPr lang="en-US"/>
              <a:t>Solution: use </a:t>
            </a:r>
            <a:r>
              <a:rPr lang="en-US" i="1"/>
              <a:t>concurrent servers </a:t>
            </a:r>
            <a:r>
              <a:rPr lang="en-US"/>
              <a:t>instead.</a:t>
            </a:r>
            <a:endParaRPr lang="en-US"/>
          </a:p>
          <a:p>
            <a:pPr lvl="1"/>
            <a:r>
              <a:rPr lang="en-US"/>
              <a:t>Concurrent servers use multiple concurrent flows to serve multiple clients at the same time.</a:t>
            </a:r>
            <a:endParaRPr lang="en-US"/>
          </a:p>
        </p:txBody>
      </p:sp>
      <p:sp>
        <p:nvSpPr>
          <p:cNvPr id="756740" name="Line 4"/>
          <p:cNvSpPr>
            <a:spLocks noChangeShapeType="1"/>
          </p:cNvSpPr>
          <p:nvPr/>
        </p:nvSpPr>
        <p:spPr bwMode="auto">
          <a:xfrm>
            <a:off x="2209800" y="1639888"/>
            <a:ext cx="0" cy="320040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87000"/>
              </a:lnSpc>
              <a:buFontTx/>
              <a:buNone/>
            </a:pPr>
            <a:endParaRPr lang="zh-CN" altLang="en-US" sz="2600" b="1">
              <a:solidFill>
                <a:srgbClr val="660033"/>
              </a:solidFill>
              <a:latin typeface="Helvetica" pitchFamily="34" charset="0"/>
              <a:ea typeface="+mn-ea"/>
            </a:endParaRPr>
          </a:p>
        </p:txBody>
      </p:sp>
      <p:sp>
        <p:nvSpPr>
          <p:cNvPr id="756741" name="Text Box 5"/>
          <p:cNvSpPr txBox="1">
            <a:spLocks noChangeArrowheads="1"/>
          </p:cNvSpPr>
          <p:nvPr/>
        </p:nvSpPr>
        <p:spPr bwMode="auto">
          <a:xfrm>
            <a:off x="1758950" y="1196975"/>
            <a:ext cx="9080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buFontTx/>
              <a:buNone/>
            </a:pPr>
            <a:r>
              <a:rPr lang="en-US" sz="1800">
                <a:solidFill>
                  <a:srgbClr val="000066"/>
                </a:solidFill>
                <a:latin typeface="Helvetica" pitchFamily="34" charset="0"/>
                <a:ea typeface="+mn-ea"/>
              </a:rPr>
              <a:t>client 1</a:t>
            </a:r>
            <a:endParaRPr lang="en-US" sz="1800">
              <a:solidFill>
                <a:srgbClr val="000066"/>
              </a:solidFill>
              <a:latin typeface="Helvetica" pitchFamily="34" charset="0"/>
              <a:ea typeface="+mn-ea"/>
            </a:endParaRPr>
          </a:p>
        </p:txBody>
      </p:sp>
      <p:sp>
        <p:nvSpPr>
          <p:cNvPr id="756742" name="Line 6"/>
          <p:cNvSpPr>
            <a:spLocks noChangeShapeType="1"/>
          </p:cNvSpPr>
          <p:nvPr/>
        </p:nvSpPr>
        <p:spPr bwMode="auto">
          <a:xfrm>
            <a:off x="4419600" y="1639888"/>
            <a:ext cx="0" cy="320040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87000"/>
              </a:lnSpc>
              <a:buFontTx/>
              <a:buNone/>
            </a:pPr>
            <a:endParaRPr lang="zh-CN" altLang="en-US" sz="2600" b="1">
              <a:solidFill>
                <a:srgbClr val="660033"/>
              </a:solidFill>
              <a:latin typeface="Helvetica" pitchFamily="34" charset="0"/>
              <a:ea typeface="+mn-ea"/>
            </a:endParaRPr>
          </a:p>
        </p:txBody>
      </p:sp>
      <p:sp>
        <p:nvSpPr>
          <p:cNvPr id="756743" name="Text Box 7"/>
          <p:cNvSpPr txBox="1">
            <a:spLocks noChangeArrowheads="1"/>
          </p:cNvSpPr>
          <p:nvPr/>
        </p:nvSpPr>
        <p:spPr bwMode="auto">
          <a:xfrm>
            <a:off x="3968750" y="1196975"/>
            <a:ext cx="8191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buFontTx/>
              <a:buNone/>
            </a:pPr>
            <a:r>
              <a:rPr lang="en-US" sz="1800">
                <a:solidFill>
                  <a:srgbClr val="000066"/>
                </a:solidFill>
                <a:latin typeface="Helvetica" pitchFamily="34" charset="0"/>
                <a:ea typeface="+mn-ea"/>
              </a:rPr>
              <a:t>server</a:t>
            </a:r>
            <a:endParaRPr lang="en-US" sz="1800">
              <a:solidFill>
                <a:srgbClr val="000066"/>
              </a:solidFill>
              <a:latin typeface="Helvetica" pitchFamily="34" charset="0"/>
              <a:ea typeface="+mn-ea"/>
            </a:endParaRPr>
          </a:p>
        </p:txBody>
      </p:sp>
      <p:sp>
        <p:nvSpPr>
          <p:cNvPr id="756744" name="Line 8"/>
          <p:cNvSpPr>
            <a:spLocks noChangeShapeType="1"/>
          </p:cNvSpPr>
          <p:nvPr/>
        </p:nvSpPr>
        <p:spPr bwMode="auto">
          <a:xfrm>
            <a:off x="6629400" y="1639888"/>
            <a:ext cx="0" cy="320040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87000"/>
              </a:lnSpc>
              <a:buFontTx/>
              <a:buNone/>
            </a:pPr>
            <a:endParaRPr lang="zh-CN" altLang="en-US" sz="2600" b="1">
              <a:solidFill>
                <a:srgbClr val="660033"/>
              </a:solidFill>
              <a:latin typeface="Helvetica" pitchFamily="34" charset="0"/>
              <a:ea typeface="+mn-ea"/>
            </a:endParaRPr>
          </a:p>
        </p:txBody>
      </p:sp>
      <p:sp>
        <p:nvSpPr>
          <p:cNvPr id="756745" name="Text Box 9"/>
          <p:cNvSpPr txBox="1">
            <a:spLocks noChangeArrowheads="1"/>
          </p:cNvSpPr>
          <p:nvPr/>
        </p:nvSpPr>
        <p:spPr bwMode="auto">
          <a:xfrm>
            <a:off x="6178550" y="1196975"/>
            <a:ext cx="9080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buFontTx/>
              <a:buNone/>
            </a:pPr>
            <a:r>
              <a:rPr lang="en-US" sz="1800">
                <a:solidFill>
                  <a:srgbClr val="000066"/>
                </a:solidFill>
                <a:latin typeface="Helvetica" pitchFamily="34" charset="0"/>
                <a:ea typeface="+mn-ea"/>
              </a:rPr>
              <a:t>client 2</a:t>
            </a:r>
            <a:endParaRPr lang="en-US" sz="1800">
              <a:solidFill>
                <a:srgbClr val="000066"/>
              </a:solidFill>
              <a:latin typeface="Helvetica" pitchFamily="34" charset="0"/>
              <a:ea typeface="+mn-ea"/>
            </a:endParaRPr>
          </a:p>
        </p:txBody>
      </p:sp>
      <p:sp>
        <p:nvSpPr>
          <p:cNvPr id="756746" name="Line 10"/>
          <p:cNvSpPr>
            <a:spLocks noChangeShapeType="1"/>
          </p:cNvSpPr>
          <p:nvPr/>
        </p:nvSpPr>
        <p:spPr bwMode="auto">
          <a:xfrm>
            <a:off x="2209800" y="1868488"/>
            <a:ext cx="2133600" cy="166687"/>
          </a:xfrm>
          <a:prstGeom prst="line">
            <a:avLst/>
          </a:prstGeom>
          <a:noFill/>
          <a:ln w="25400">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87000"/>
              </a:lnSpc>
              <a:buFontTx/>
              <a:buNone/>
            </a:pPr>
            <a:endParaRPr lang="zh-CN" altLang="en-US" sz="2600" b="1">
              <a:solidFill>
                <a:srgbClr val="660033"/>
              </a:solidFill>
              <a:latin typeface="Helvetica" pitchFamily="34" charset="0"/>
              <a:ea typeface="+mn-ea"/>
            </a:endParaRPr>
          </a:p>
        </p:txBody>
      </p:sp>
      <p:sp>
        <p:nvSpPr>
          <p:cNvPr id="756747" name="Text Box 11"/>
          <p:cNvSpPr txBox="1">
            <a:spLocks noChangeArrowheads="1"/>
          </p:cNvSpPr>
          <p:nvPr/>
        </p:nvSpPr>
        <p:spPr bwMode="auto">
          <a:xfrm>
            <a:off x="533400" y="1717675"/>
            <a:ext cx="165100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buFontTx/>
              <a:buNone/>
            </a:pPr>
            <a:r>
              <a:rPr lang="en-US" sz="1600" b="1">
                <a:solidFill>
                  <a:srgbClr val="000066"/>
                </a:solidFill>
                <a:latin typeface="Courier New" panose="02070609020205090404" pitchFamily="49" charset="0"/>
                <a:ea typeface="+mn-ea"/>
              </a:rPr>
              <a:t>call connect</a:t>
            </a:r>
            <a:endParaRPr lang="en-US" sz="1600" b="1">
              <a:solidFill>
                <a:srgbClr val="000066"/>
              </a:solidFill>
              <a:latin typeface="Courier New" panose="02070609020205090404" pitchFamily="49" charset="0"/>
              <a:ea typeface="+mn-ea"/>
            </a:endParaRPr>
          </a:p>
        </p:txBody>
      </p:sp>
      <p:sp>
        <p:nvSpPr>
          <p:cNvPr id="756748" name="Text Box 12"/>
          <p:cNvSpPr txBox="1">
            <a:spLocks noChangeArrowheads="1"/>
          </p:cNvSpPr>
          <p:nvPr/>
        </p:nvSpPr>
        <p:spPr bwMode="auto">
          <a:xfrm>
            <a:off x="4411663" y="1577975"/>
            <a:ext cx="1528762"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buFontTx/>
              <a:buNone/>
            </a:pPr>
            <a:r>
              <a:rPr lang="en-US" sz="1600" b="1">
                <a:solidFill>
                  <a:srgbClr val="000066"/>
                </a:solidFill>
                <a:latin typeface="Courier New" panose="02070609020205090404" pitchFamily="49" charset="0"/>
                <a:ea typeface="+mn-ea"/>
              </a:rPr>
              <a:t>call accept</a:t>
            </a:r>
            <a:endParaRPr lang="en-US" sz="1600" b="1">
              <a:solidFill>
                <a:srgbClr val="000066"/>
              </a:solidFill>
              <a:latin typeface="Helvetica" pitchFamily="34" charset="0"/>
              <a:ea typeface="+mn-ea"/>
            </a:endParaRPr>
          </a:p>
        </p:txBody>
      </p:sp>
      <p:sp>
        <p:nvSpPr>
          <p:cNvPr id="756749" name="Text Box 13"/>
          <p:cNvSpPr txBox="1">
            <a:spLocks noChangeArrowheads="1"/>
          </p:cNvSpPr>
          <p:nvPr/>
        </p:nvSpPr>
        <p:spPr bwMode="auto">
          <a:xfrm>
            <a:off x="4419600" y="2644775"/>
            <a:ext cx="1284288"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buFontTx/>
              <a:buNone/>
            </a:pPr>
            <a:r>
              <a:rPr lang="en-US" sz="1600" b="1">
                <a:solidFill>
                  <a:srgbClr val="000066"/>
                </a:solidFill>
                <a:latin typeface="Courier New" panose="02070609020205090404" pitchFamily="49" charset="0"/>
                <a:ea typeface="+mn-ea"/>
              </a:rPr>
              <a:t>call read</a:t>
            </a:r>
            <a:endParaRPr lang="en-US" sz="1600" b="1">
              <a:solidFill>
                <a:srgbClr val="000066"/>
              </a:solidFill>
              <a:latin typeface="Courier New" panose="02070609020205090404" pitchFamily="49" charset="0"/>
              <a:ea typeface="+mn-ea"/>
            </a:endParaRPr>
          </a:p>
        </p:txBody>
      </p:sp>
      <p:sp>
        <p:nvSpPr>
          <p:cNvPr id="756750" name="Text Box 14"/>
          <p:cNvSpPr txBox="1">
            <a:spLocks noChangeArrowheads="1"/>
          </p:cNvSpPr>
          <p:nvPr/>
        </p:nvSpPr>
        <p:spPr bwMode="auto">
          <a:xfrm>
            <a:off x="685800" y="2111375"/>
            <a:ext cx="1528763"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buFontTx/>
              <a:buNone/>
            </a:pPr>
            <a:r>
              <a:rPr lang="en-US" sz="1600" b="1">
                <a:solidFill>
                  <a:srgbClr val="000066"/>
                </a:solidFill>
                <a:latin typeface="Courier New" panose="02070609020205090404" pitchFamily="49" charset="0"/>
                <a:ea typeface="+mn-ea"/>
              </a:rPr>
              <a:t>ret connect</a:t>
            </a:r>
            <a:endParaRPr lang="en-US" sz="1600" b="1">
              <a:solidFill>
                <a:srgbClr val="000066"/>
              </a:solidFill>
              <a:latin typeface="Courier New" panose="02070609020205090404" pitchFamily="49" charset="0"/>
              <a:ea typeface="+mn-ea"/>
            </a:endParaRPr>
          </a:p>
        </p:txBody>
      </p:sp>
      <p:sp>
        <p:nvSpPr>
          <p:cNvPr id="756751" name="Line 15"/>
          <p:cNvSpPr>
            <a:spLocks noChangeShapeType="1"/>
          </p:cNvSpPr>
          <p:nvPr/>
        </p:nvSpPr>
        <p:spPr bwMode="auto">
          <a:xfrm flipH="1">
            <a:off x="2209800" y="2097088"/>
            <a:ext cx="2133600" cy="166687"/>
          </a:xfrm>
          <a:prstGeom prst="line">
            <a:avLst/>
          </a:prstGeom>
          <a:noFill/>
          <a:ln w="25400">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87000"/>
              </a:lnSpc>
              <a:buFontTx/>
              <a:buNone/>
            </a:pPr>
            <a:endParaRPr lang="zh-CN" altLang="en-US" sz="2600" b="1">
              <a:solidFill>
                <a:srgbClr val="660033"/>
              </a:solidFill>
              <a:latin typeface="Helvetica" pitchFamily="34" charset="0"/>
              <a:ea typeface="+mn-ea"/>
            </a:endParaRPr>
          </a:p>
        </p:txBody>
      </p:sp>
      <p:sp>
        <p:nvSpPr>
          <p:cNvPr id="756752" name="Line 16"/>
          <p:cNvSpPr>
            <a:spLocks noChangeShapeType="1"/>
          </p:cNvSpPr>
          <p:nvPr/>
        </p:nvSpPr>
        <p:spPr bwMode="auto">
          <a:xfrm>
            <a:off x="2286000" y="2339975"/>
            <a:ext cx="2133600" cy="166688"/>
          </a:xfrm>
          <a:prstGeom prst="line">
            <a:avLst/>
          </a:prstGeom>
          <a:noFill/>
          <a:ln w="25400">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87000"/>
              </a:lnSpc>
              <a:buFontTx/>
              <a:buNone/>
            </a:pPr>
            <a:endParaRPr lang="zh-CN" altLang="en-US" sz="2600" b="1">
              <a:solidFill>
                <a:srgbClr val="660033"/>
              </a:solidFill>
              <a:latin typeface="Helvetica" pitchFamily="34" charset="0"/>
              <a:ea typeface="+mn-ea"/>
            </a:endParaRPr>
          </a:p>
        </p:txBody>
      </p:sp>
      <p:sp>
        <p:nvSpPr>
          <p:cNvPr id="756753" name="Text Box 17"/>
          <p:cNvSpPr txBox="1">
            <a:spLocks noChangeArrowheads="1"/>
          </p:cNvSpPr>
          <p:nvPr/>
        </p:nvSpPr>
        <p:spPr bwMode="auto">
          <a:xfrm>
            <a:off x="4419600" y="2308225"/>
            <a:ext cx="1406525"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buFontTx/>
              <a:buNone/>
            </a:pPr>
            <a:r>
              <a:rPr lang="en-US" sz="1600" b="1">
                <a:solidFill>
                  <a:srgbClr val="000066"/>
                </a:solidFill>
                <a:latin typeface="Courier New" panose="02070609020205090404" pitchFamily="49" charset="0"/>
                <a:ea typeface="+mn-ea"/>
              </a:rPr>
              <a:t>ret accept</a:t>
            </a:r>
            <a:endParaRPr lang="en-US" sz="1600" b="1">
              <a:solidFill>
                <a:srgbClr val="000066"/>
              </a:solidFill>
              <a:latin typeface="Helvetica" pitchFamily="34" charset="0"/>
              <a:ea typeface="+mn-ea"/>
            </a:endParaRPr>
          </a:p>
        </p:txBody>
      </p:sp>
      <p:sp>
        <p:nvSpPr>
          <p:cNvPr id="756754" name="Text Box 18"/>
          <p:cNvSpPr txBox="1">
            <a:spLocks noChangeArrowheads="1"/>
          </p:cNvSpPr>
          <p:nvPr/>
        </p:nvSpPr>
        <p:spPr bwMode="auto">
          <a:xfrm>
            <a:off x="6629400" y="2765425"/>
            <a:ext cx="1651000"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buFontTx/>
              <a:buNone/>
            </a:pPr>
            <a:r>
              <a:rPr lang="en-US" sz="1600" b="1">
                <a:solidFill>
                  <a:srgbClr val="000066"/>
                </a:solidFill>
                <a:latin typeface="Courier New" panose="02070609020205090404" pitchFamily="49" charset="0"/>
                <a:ea typeface="+mn-ea"/>
              </a:rPr>
              <a:t>call connect</a:t>
            </a:r>
            <a:endParaRPr lang="en-US" sz="1600" b="1">
              <a:solidFill>
                <a:srgbClr val="000066"/>
              </a:solidFill>
              <a:latin typeface="Courier New" panose="02070609020205090404" pitchFamily="49" charset="0"/>
              <a:ea typeface="+mn-ea"/>
            </a:endParaRPr>
          </a:p>
        </p:txBody>
      </p:sp>
      <p:sp>
        <p:nvSpPr>
          <p:cNvPr id="756755" name="Line 19"/>
          <p:cNvSpPr>
            <a:spLocks noChangeShapeType="1"/>
          </p:cNvSpPr>
          <p:nvPr/>
        </p:nvSpPr>
        <p:spPr bwMode="auto">
          <a:xfrm flipH="1">
            <a:off x="4419600" y="2949575"/>
            <a:ext cx="2133600" cy="381000"/>
          </a:xfrm>
          <a:prstGeom prst="line">
            <a:avLst/>
          </a:prstGeom>
          <a:noFill/>
          <a:ln w="25400">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87000"/>
              </a:lnSpc>
              <a:buFontTx/>
              <a:buNone/>
            </a:pPr>
            <a:endParaRPr lang="zh-CN" altLang="en-US" sz="2600" b="1">
              <a:solidFill>
                <a:srgbClr val="660033"/>
              </a:solidFill>
              <a:latin typeface="Helvetica" pitchFamily="34" charset="0"/>
              <a:ea typeface="+mn-ea"/>
            </a:endParaRPr>
          </a:p>
        </p:txBody>
      </p:sp>
      <p:sp>
        <p:nvSpPr>
          <p:cNvPr id="756756" name="Text Box 20"/>
          <p:cNvSpPr txBox="1">
            <a:spLocks noChangeArrowheads="1"/>
          </p:cNvSpPr>
          <p:nvPr/>
        </p:nvSpPr>
        <p:spPr bwMode="auto">
          <a:xfrm>
            <a:off x="803275" y="2536825"/>
            <a:ext cx="1406525"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buFontTx/>
              <a:buNone/>
            </a:pPr>
            <a:r>
              <a:rPr lang="en-US" sz="1600" b="1">
                <a:solidFill>
                  <a:srgbClr val="000066"/>
                </a:solidFill>
                <a:latin typeface="Courier New" panose="02070609020205090404" pitchFamily="49" charset="0"/>
                <a:ea typeface="+mn-ea"/>
              </a:rPr>
              <a:t>call fgets</a:t>
            </a:r>
            <a:endParaRPr lang="en-US" sz="1600" b="1">
              <a:solidFill>
                <a:srgbClr val="000066"/>
              </a:solidFill>
              <a:latin typeface="Courier New" panose="02070609020205090404" pitchFamily="49" charset="0"/>
              <a:ea typeface="+mn-ea"/>
            </a:endParaRPr>
          </a:p>
        </p:txBody>
      </p:sp>
      <p:sp>
        <p:nvSpPr>
          <p:cNvPr id="756757" name="Text Box 21"/>
          <p:cNvSpPr txBox="1">
            <a:spLocks noChangeArrowheads="1"/>
          </p:cNvSpPr>
          <p:nvPr/>
        </p:nvSpPr>
        <p:spPr bwMode="auto">
          <a:xfrm>
            <a:off x="441325" y="3062288"/>
            <a:ext cx="1733550" cy="1739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buFontTx/>
              <a:buNone/>
            </a:pPr>
            <a:r>
              <a:rPr lang="en-US" sz="1800">
                <a:solidFill>
                  <a:srgbClr val="000066"/>
                </a:solidFill>
                <a:latin typeface="Helvetica" pitchFamily="34" charset="0"/>
                <a:ea typeface="+mn-ea"/>
              </a:rPr>
              <a:t>User goes</a:t>
            </a:r>
            <a:endParaRPr lang="en-US" sz="1800">
              <a:solidFill>
                <a:srgbClr val="000066"/>
              </a:solidFill>
              <a:latin typeface="Helvetica" pitchFamily="34" charset="0"/>
              <a:ea typeface="+mn-ea"/>
            </a:endParaRPr>
          </a:p>
          <a:p>
            <a:pPr eaLnBrk="0" hangingPunct="0">
              <a:buFontTx/>
              <a:buNone/>
            </a:pPr>
            <a:r>
              <a:rPr lang="en-US" sz="1800">
                <a:solidFill>
                  <a:srgbClr val="000066"/>
                </a:solidFill>
                <a:latin typeface="Helvetica" pitchFamily="34" charset="0"/>
                <a:ea typeface="+mn-ea"/>
              </a:rPr>
              <a:t>out to lunch</a:t>
            </a:r>
            <a:endParaRPr lang="en-US" sz="1800">
              <a:solidFill>
                <a:srgbClr val="000066"/>
              </a:solidFill>
              <a:latin typeface="Helvetica" pitchFamily="34" charset="0"/>
              <a:ea typeface="+mn-ea"/>
            </a:endParaRPr>
          </a:p>
          <a:p>
            <a:pPr eaLnBrk="0" hangingPunct="0">
              <a:buFontTx/>
              <a:buNone/>
            </a:pPr>
            <a:endParaRPr lang="en-US" sz="1800">
              <a:solidFill>
                <a:srgbClr val="000066"/>
              </a:solidFill>
              <a:latin typeface="Helvetica" pitchFamily="34" charset="0"/>
              <a:ea typeface="+mn-ea"/>
            </a:endParaRPr>
          </a:p>
          <a:p>
            <a:pPr eaLnBrk="0" hangingPunct="0">
              <a:buFontTx/>
              <a:buNone/>
            </a:pPr>
            <a:r>
              <a:rPr lang="en-US" sz="1800">
                <a:solidFill>
                  <a:srgbClr val="000066"/>
                </a:solidFill>
                <a:latin typeface="Helvetica" pitchFamily="34" charset="0"/>
                <a:ea typeface="+mn-ea"/>
              </a:rPr>
              <a:t>Client 1 blocks</a:t>
            </a:r>
            <a:endParaRPr lang="en-US" sz="1800">
              <a:solidFill>
                <a:srgbClr val="000066"/>
              </a:solidFill>
              <a:latin typeface="Helvetica" pitchFamily="34" charset="0"/>
              <a:ea typeface="+mn-ea"/>
            </a:endParaRPr>
          </a:p>
          <a:p>
            <a:pPr eaLnBrk="0" hangingPunct="0">
              <a:buFontTx/>
              <a:buNone/>
            </a:pPr>
            <a:r>
              <a:rPr lang="en-US" sz="1800">
                <a:solidFill>
                  <a:srgbClr val="000066"/>
                </a:solidFill>
                <a:latin typeface="Helvetica" pitchFamily="34" charset="0"/>
                <a:ea typeface="+mn-ea"/>
              </a:rPr>
              <a:t>waiting for user</a:t>
            </a:r>
            <a:endParaRPr lang="en-US" sz="1800">
              <a:solidFill>
                <a:srgbClr val="000066"/>
              </a:solidFill>
              <a:latin typeface="Helvetica" pitchFamily="34" charset="0"/>
              <a:ea typeface="+mn-ea"/>
            </a:endParaRPr>
          </a:p>
          <a:p>
            <a:pPr eaLnBrk="0" hangingPunct="0">
              <a:buFontTx/>
              <a:buNone/>
            </a:pPr>
            <a:r>
              <a:rPr lang="en-US" sz="1800">
                <a:solidFill>
                  <a:srgbClr val="000066"/>
                </a:solidFill>
                <a:latin typeface="Helvetica" pitchFamily="34" charset="0"/>
                <a:ea typeface="+mn-ea"/>
              </a:rPr>
              <a:t>to type in data</a:t>
            </a:r>
            <a:endParaRPr lang="en-US" sz="1800">
              <a:solidFill>
                <a:srgbClr val="000066"/>
              </a:solidFill>
              <a:latin typeface="Helvetica" pitchFamily="34" charset="0"/>
              <a:ea typeface="+mn-ea"/>
            </a:endParaRPr>
          </a:p>
        </p:txBody>
      </p:sp>
      <p:sp>
        <p:nvSpPr>
          <p:cNvPr id="756758" name="Text Box 22"/>
          <p:cNvSpPr txBox="1">
            <a:spLocks noChangeArrowheads="1"/>
          </p:cNvSpPr>
          <p:nvPr/>
        </p:nvSpPr>
        <p:spPr bwMode="auto">
          <a:xfrm>
            <a:off x="6781800" y="3421063"/>
            <a:ext cx="2139950" cy="14652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buFontTx/>
              <a:buNone/>
            </a:pPr>
            <a:r>
              <a:rPr lang="en-US" sz="1800">
                <a:solidFill>
                  <a:srgbClr val="000066"/>
                </a:solidFill>
                <a:latin typeface="Helvetica" pitchFamily="34" charset="0"/>
                <a:ea typeface="+mn-ea"/>
              </a:rPr>
              <a:t>Client 2 blocks</a:t>
            </a:r>
            <a:endParaRPr lang="en-US" sz="1800">
              <a:solidFill>
                <a:srgbClr val="000066"/>
              </a:solidFill>
              <a:latin typeface="Helvetica" pitchFamily="34" charset="0"/>
              <a:ea typeface="+mn-ea"/>
            </a:endParaRPr>
          </a:p>
          <a:p>
            <a:pPr eaLnBrk="0" hangingPunct="0">
              <a:buFontTx/>
              <a:buNone/>
            </a:pPr>
            <a:r>
              <a:rPr lang="en-US" sz="1800">
                <a:solidFill>
                  <a:srgbClr val="000066"/>
                </a:solidFill>
                <a:latin typeface="Helvetica" pitchFamily="34" charset="0"/>
                <a:ea typeface="+mn-ea"/>
              </a:rPr>
              <a:t>waiting to complete</a:t>
            </a:r>
            <a:endParaRPr lang="en-US" sz="1800">
              <a:solidFill>
                <a:srgbClr val="000066"/>
              </a:solidFill>
              <a:latin typeface="Helvetica" pitchFamily="34" charset="0"/>
              <a:ea typeface="+mn-ea"/>
            </a:endParaRPr>
          </a:p>
          <a:p>
            <a:pPr eaLnBrk="0" hangingPunct="0">
              <a:buFontTx/>
              <a:buNone/>
            </a:pPr>
            <a:r>
              <a:rPr lang="en-US" sz="1800">
                <a:solidFill>
                  <a:srgbClr val="000066"/>
                </a:solidFill>
                <a:latin typeface="Helvetica" pitchFamily="34" charset="0"/>
                <a:ea typeface="+mn-ea"/>
              </a:rPr>
              <a:t>its connection </a:t>
            </a:r>
            <a:endParaRPr lang="en-US" sz="1800">
              <a:solidFill>
                <a:srgbClr val="000066"/>
              </a:solidFill>
              <a:latin typeface="Helvetica" pitchFamily="34" charset="0"/>
              <a:ea typeface="+mn-ea"/>
            </a:endParaRPr>
          </a:p>
          <a:p>
            <a:pPr eaLnBrk="0" hangingPunct="0">
              <a:buFontTx/>
              <a:buNone/>
            </a:pPr>
            <a:r>
              <a:rPr lang="en-US" sz="1800">
                <a:solidFill>
                  <a:srgbClr val="000066"/>
                </a:solidFill>
                <a:latin typeface="Helvetica" pitchFamily="34" charset="0"/>
                <a:ea typeface="+mn-ea"/>
              </a:rPr>
              <a:t>request until after</a:t>
            </a:r>
            <a:endParaRPr lang="en-US" sz="1800">
              <a:solidFill>
                <a:srgbClr val="000066"/>
              </a:solidFill>
              <a:latin typeface="Helvetica" pitchFamily="34" charset="0"/>
              <a:ea typeface="+mn-ea"/>
            </a:endParaRPr>
          </a:p>
          <a:p>
            <a:pPr eaLnBrk="0" hangingPunct="0">
              <a:buFontTx/>
              <a:buNone/>
            </a:pPr>
            <a:r>
              <a:rPr lang="en-US" sz="1800">
                <a:solidFill>
                  <a:srgbClr val="000066"/>
                </a:solidFill>
                <a:latin typeface="Helvetica" pitchFamily="34" charset="0"/>
                <a:ea typeface="+mn-ea"/>
              </a:rPr>
              <a:t>lunch!</a:t>
            </a:r>
            <a:endParaRPr lang="en-US" sz="1800">
              <a:solidFill>
                <a:srgbClr val="000066"/>
              </a:solidFill>
              <a:latin typeface="Helvetica" pitchFamily="34" charset="0"/>
              <a:ea typeface="+mn-ea"/>
            </a:endParaRPr>
          </a:p>
        </p:txBody>
      </p:sp>
      <p:sp>
        <p:nvSpPr>
          <p:cNvPr id="756759" name="Text Box 23"/>
          <p:cNvSpPr txBox="1">
            <a:spLocks noChangeArrowheads="1"/>
          </p:cNvSpPr>
          <p:nvPr/>
        </p:nvSpPr>
        <p:spPr bwMode="auto">
          <a:xfrm>
            <a:off x="2819400" y="2720975"/>
            <a:ext cx="1568450" cy="1190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buFontTx/>
              <a:buNone/>
            </a:pPr>
            <a:r>
              <a:rPr lang="en-US" sz="1800">
                <a:solidFill>
                  <a:srgbClr val="000066"/>
                </a:solidFill>
                <a:latin typeface="Helvetica" pitchFamily="34" charset="0"/>
                <a:ea typeface="+mn-ea"/>
              </a:rPr>
              <a:t>Server blocks</a:t>
            </a:r>
            <a:endParaRPr lang="en-US" sz="1800">
              <a:solidFill>
                <a:srgbClr val="000066"/>
              </a:solidFill>
              <a:latin typeface="Helvetica" pitchFamily="34" charset="0"/>
              <a:ea typeface="+mn-ea"/>
            </a:endParaRPr>
          </a:p>
          <a:p>
            <a:pPr eaLnBrk="0" hangingPunct="0">
              <a:buFontTx/>
              <a:buNone/>
            </a:pPr>
            <a:r>
              <a:rPr lang="en-US" sz="1800">
                <a:solidFill>
                  <a:srgbClr val="000066"/>
                </a:solidFill>
                <a:latin typeface="Helvetica" pitchFamily="34" charset="0"/>
                <a:ea typeface="+mn-ea"/>
              </a:rPr>
              <a:t>waiting for</a:t>
            </a:r>
            <a:endParaRPr lang="en-US" sz="1800">
              <a:solidFill>
                <a:srgbClr val="000066"/>
              </a:solidFill>
              <a:latin typeface="Helvetica" pitchFamily="34" charset="0"/>
              <a:ea typeface="+mn-ea"/>
            </a:endParaRPr>
          </a:p>
          <a:p>
            <a:pPr eaLnBrk="0" hangingPunct="0">
              <a:buFontTx/>
              <a:buNone/>
            </a:pPr>
            <a:r>
              <a:rPr lang="en-US" sz="1800">
                <a:solidFill>
                  <a:srgbClr val="000066"/>
                </a:solidFill>
                <a:latin typeface="Helvetica" pitchFamily="34" charset="0"/>
                <a:ea typeface="+mn-ea"/>
              </a:rPr>
              <a:t>data from</a:t>
            </a:r>
            <a:endParaRPr lang="en-US" sz="1800">
              <a:solidFill>
                <a:srgbClr val="000066"/>
              </a:solidFill>
              <a:latin typeface="Helvetica" pitchFamily="34" charset="0"/>
              <a:ea typeface="+mn-ea"/>
            </a:endParaRPr>
          </a:p>
          <a:p>
            <a:pPr eaLnBrk="0" hangingPunct="0">
              <a:buFontTx/>
              <a:buNone/>
            </a:pPr>
            <a:r>
              <a:rPr lang="en-US" sz="1800">
                <a:solidFill>
                  <a:srgbClr val="000066"/>
                </a:solidFill>
                <a:latin typeface="Helvetica" pitchFamily="34" charset="0"/>
                <a:ea typeface="+mn-ea"/>
              </a:rPr>
              <a:t>Client 1</a:t>
            </a:r>
            <a:endParaRPr lang="en-US" sz="1800">
              <a:solidFill>
                <a:srgbClr val="000066"/>
              </a:solidFill>
              <a:latin typeface="Helvetica" pitchFamily="34" charset="0"/>
              <a:ea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7.4  Threaded and </a:t>
            </a:r>
            <a:r>
              <a:rPr lang="en-US" altLang="zh-CN" sz="3200" dirty="0" err="1"/>
              <a:t>Multiprocess</a:t>
            </a:r>
            <a:r>
              <a:rPr lang="en-US" altLang="zh-CN" sz="3200" dirty="0"/>
              <a:t> Servers</a:t>
            </a:r>
            <a:endParaRPr lang="en-US" altLang="zh-CN" sz="3200" dirty="0"/>
          </a:p>
        </p:txBody>
      </p:sp>
      <p:sp>
        <p:nvSpPr>
          <p:cNvPr id="3" name="矩形 2"/>
          <p:cNvSpPr/>
          <p:nvPr/>
        </p:nvSpPr>
        <p:spPr>
          <a:xfrm>
            <a:off x="323410" y="1181159"/>
            <a:ext cx="8641200" cy="3724096"/>
          </a:xfrm>
          <a:prstGeom prst="rect">
            <a:avLst/>
          </a:prstGeom>
        </p:spPr>
        <p:txBody>
          <a:bodyPr wrap="square">
            <a:spAutoFit/>
          </a:bodyPr>
          <a:lstStyle/>
          <a:p>
            <a:r>
              <a:rPr lang="en-US" altLang="zh-CN" sz="2800" dirty="0"/>
              <a:t>If you want your server to converse with several clients simultaneously, a popular solution is:</a:t>
            </a:r>
            <a:endParaRPr lang="en-US" altLang="zh-CN" sz="2800" dirty="0"/>
          </a:p>
          <a:p>
            <a:endParaRPr lang="en-US" altLang="zh-CN" sz="2800" dirty="0"/>
          </a:p>
          <a:p>
            <a:pPr marL="342900" indent="-342900">
              <a:buFont typeface="Arial" panose="020B0604020202090204" pitchFamily="34" charset="0"/>
              <a:buChar char="•"/>
            </a:pPr>
            <a:r>
              <a:rPr lang="en-US" altLang="zh-CN" sz="2400" dirty="0"/>
              <a:t>to leverage your operating system’s built-in support for allowing several threads of control to proceed independently through the same section of code, either by creating threads that share the same memory footprint or by creating processes that run independently of one another.</a:t>
            </a:r>
            <a:endParaRPr lang="en-US" altLang="zh-CN" sz="2400" dirty="0"/>
          </a:p>
          <a:p>
            <a:endParaRPr lang="en-US" altLang="zh-CN"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7.4  Threaded and </a:t>
            </a:r>
            <a:r>
              <a:rPr lang="en-US" altLang="zh-CN" sz="3200" dirty="0" err="1"/>
              <a:t>Multiprocess</a:t>
            </a:r>
            <a:r>
              <a:rPr lang="en-US" altLang="zh-CN" sz="3200" dirty="0"/>
              <a:t> Servers</a:t>
            </a:r>
            <a:endParaRPr lang="en-US" altLang="zh-CN" sz="3200" dirty="0"/>
          </a:p>
        </p:txBody>
      </p:sp>
      <p:sp>
        <p:nvSpPr>
          <p:cNvPr id="3" name="矩形 2"/>
          <p:cNvSpPr/>
          <p:nvPr/>
        </p:nvSpPr>
        <p:spPr>
          <a:xfrm>
            <a:off x="323410" y="1181159"/>
            <a:ext cx="8641200" cy="4893647"/>
          </a:xfrm>
          <a:prstGeom prst="rect">
            <a:avLst/>
          </a:prstGeom>
        </p:spPr>
        <p:txBody>
          <a:bodyPr wrap="square">
            <a:spAutoFit/>
          </a:bodyPr>
          <a:lstStyle/>
          <a:p>
            <a:pPr marL="285750" indent="-285750">
              <a:buFont typeface="Arial" panose="020B0604020202090204" pitchFamily="34" charset="0"/>
              <a:buChar char="•"/>
            </a:pPr>
            <a:r>
              <a:rPr lang="en-US" altLang="zh-CN" sz="2400" dirty="0"/>
              <a:t>The </a:t>
            </a:r>
            <a:r>
              <a:rPr lang="en-US" altLang="zh-CN" sz="2400" b="1" dirty="0"/>
              <a:t>advantage</a:t>
            </a:r>
            <a:r>
              <a:rPr lang="en-US" altLang="zh-CN" sz="2400" dirty="0"/>
              <a:t> of this approach is its simplicity: take the same code that runs your single-threaded server and launch several copies of it.</a:t>
            </a:r>
            <a:endParaRPr lang="en-US" altLang="zh-CN" sz="2400" dirty="0"/>
          </a:p>
          <a:p>
            <a:pPr marL="285750" indent="-285750">
              <a:buFont typeface="Arial" panose="020B0604020202090204" pitchFamily="34" charset="0"/>
              <a:buChar char="•"/>
            </a:pPr>
            <a:endParaRPr lang="en-US" altLang="zh-CN" sz="2400" dirty="0"/>
          </a:p>
          <a:p>
            <a:pPr marL="285750" indent="-285750">
              <a:buFont typeface="Arial" panose="020B0604020202090204" pitchFamily="34" charset="0"/>
              <a:buChar char="•"/>
            </a:pPr>
            <a:r>
              <a:rPr lang="en-US" altLang="zh-CN" sz="2400" dirty="0"/>
              <a:t>Its </a:t>
            </a:r>
            <a:r>
              <a:rPr lang="en-US" altLang="zh-CN" sz="2400" b="1" dirty="0"/>
              <a:t>disadvantage</a:t>
            </a:r>
            <a:r>
              <a:rPr lang="en-US" altLang="zh-CN" sz="2400" dirty="0"/>
              <a:t> is that the number of clients to which you can talk is limited by how your operating system concurrency mechanisms scale. Even an idle or slow client will occupy the attention of an entire thread or process, which even if blocked in </a:t>
            </a:r>
            <a:r>
              <a:rPr lang="en-US" altLang="zh-CN" sz="2400" dirty="0" err="1"/>
              <a:t>recv</a:t>
            </a:r>
            <a:r>
              <a:rPr lang="en-US" altLang="zh-CN" sz="2400" dirty="0"/>
              <a:t>() will both occupy system RAM and a slot in the process table. Operating systems rarely scale well to thousands or more threads running simultaneously, and the context switches required as the system’s attention turns from one client to the next will begin to bog down your service as it becomes busy.</a:t>
            </a:r>
            <a:endParaRPr lang="en-US" altLang="zh-CN"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7.4  Threaded and </a:t>
            </a:r>
            <a:r>
              <a:rPr lang="en-US" altLang="zh-CN" sz="3200" dirty="0" err="1"/>
              <a:t>Multiprocess</a:t>
            </a:r>
            <a:r>
              <a:rPr lang="en-US" altLang="zh-CN" sz="3200" dirty="0"/>
              <a:t> Servers</a:t>
            </a:r>
            <a:endParaRPr lang="zh-CN" altLang="en-US" sz="3200" dirty="0"/>
          </a:p>
        </p:txBody>
      </p:sp>
      <p:sp>
        <p:nvSpPr>
          <p:cNvPr id="4" name="矩形 3"/>
          <p:cNvSpPr/>
          <p:nvPr/>
        </p:nvSpPr>
        <p:spPr>
          <a:xfrm>
            <a:off x="611450" y="1052670"/>
            <a:ext cx="8065120" cy="4524315"/>
          </a:xfrm>
          <a:prstGeom prst="rect">
            <a:avLst/>
          </a:prstGeom>
        </p:spPr>
        <p:txBody>
          <a:bodyPr wrap="square">
            <a:spAutoFit/>
          </a:bodyPr>
          <a:lstStyle/>
          <a:p>
            <a:r>
              <a:rPr lang="en-US" altLang="zh-CN" sz="2800" u="sng" dirty="0"/>
              <a:t>Demo Code:</a:t>
            </a:r>
            <a:endParaRPr lang="en-US" altLang="zh-CN" sz="2800" u="sng" dirty="0"/>
          </a:p>
          <a:p>
            <a:endParaRPr lang="en-US" altLang="zh-CN" sz="1600" dirty="0"/>
          </a:p>
          <a:p>
            <a:r>
              <a:rPr lang="en-US" altLang="zh-CN" sz="2800" b="1" dirty="0"/>
              <a:t>srv_threaded.py</a:t>
            </a:r>
            <a:endParaRPr lang="en-US" altLang="zh-CN" sz="2800" b="1" dirty="0"/>
          </a:p>
          <a:p>
            <a:endParaRPr lang="en-US" altLang="zh-CN" sz="1600" dirty="0"/>
          </a:p>
          <a:p>
            <a:endParaRPr lang="en-US" altLang="zh-CN" sz="1600" dirty="0"/>
          </a:p>
          <a:p>
            <a:endParaRPr lang="en-US" altLang="zh-CN" sz="1600" dirty="0"/>
          </a:p>
          <a:p>
            <a:r>
              <a:rPr lang="en-US" altLang="zh-CN" sz="2800" dirty="0">
                <a:effectLst>
                  <a:outerShdw blurRad="38100" dist="38100" dir="2700000" algn="tl">
                    <a:srgbClr val="000000">
                      <a:alpha val="43137"/>
                    </a:srgbClr>
                  </a:outerShdw>
                </a:effectLst>
              </a:rPr>
              <a:t>Note that this is only one possible design for a multithreaded program: the main thread starts n server threads and then exits, confident that those n threads will run forever and thus keep the process alive.</a:t>
            </a:r>
            <a:endParaRPr lang="en-US" altLang="zh-CN" sz="2800" dirty="0">
              <a:effectLst>
                <a:outerShdw blurRad="38100" dist="38100" dir="2700000" algn="tl">
                  <a:srgbClr val="000000">
                    <a:alpha val="43137"/>
                  </a:srgbClr>
                </a:outerShdw>
              </a:effectLst>
            </a:endParaRPr>
          </a:p>
          <a:p>
            <a:endParaRPr lang="en-US" altLang="zh-CN"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7.5  </a:t>
            </a:r>
            <a:r>
              <a:rPr lang="en-US" altLang="zh-CN" dirty="0" err="1"/>
              <a:t>Async</a:t>
            </a:r>
            <a:r>
              <a:rPr lang="en-US" altLang="zh-CN" dirty="0"/>
              <a:t> Servers</a:t>
            </a:r>
            <a:endParaRPr lang="zh-CN" altLang="en-US" dirty="0"/>
          </a:p>
        </p:txBody>
      </p:sp>
      <p:sp>
        <p:nvSpPr>
          <p:cNvPr id="4" name="矩形 3"/>
          <p:cNvSpPr/>
          <p:nvPr/>
        </p:nvSpPr>
        <p:spPr>
          <a:xfrm>
            <a:off x="611450" y="1052670"/>
            <a:ext cx="8065120" cy="5877560"/>
          </a:xfrm>
          <a:prstGeom prst="rect">
            <a:avLst/>
          </a:prstGeom>
        </p:spPr>
        <p:txBody>
          <a:bodyPr wrap="square">
            <a:spAutoFit/>
          </a:bodyPr>
          <a:lstStyle/>
          <a:p>
            <a:r>
              <a:rPr lang="en-US" altLang="zh-CN" sz="2800" u="sng" dirty="0"/>
              <a:t>How to overcome the drawbacks of single-threaded server?</a:t>
            </a:r>
            <a:endParaRPr lang="en-US" altLang="zh-CN" sz="2800" dirty="0"/>
          </a:p>
          <a:p>
            <a:endParaRPr lang="zh-CN" altLang="en-US" sz="2800" dirty="0"/>
          </a:p>
          <a:p>
            <a:r>
              <a:rPr lang="en-US" altLang="zh-CN" sz="2800" b="1" dirty="0"/>
              <a:t>Another method is</a:t>
            </a:r>
            <a:r>
              <a:rPr lang="zh-CN" altLang="en-US" sz="2800" b="1" dirty="0"/>
              <a:t>：</a:t>
            </a:r>
            <a:endParaRPr lang="en-US" altLang="zh-CN" sz="2800" b="1" dirty="0"/>
          </a:p>
          <a:p>
            <a:r>
              <a:rPr lang="en-US" altLang="zh-CN" sz="2800" dirty="0"/>
              <a:t>        </a:t>
            </a:r>
            <a:r>
              <a:rPr lang="en-US" altLang="zh-CN" sz="2800" b="1" dirty="0" err="1">
                <a:solidFill>
                  <a:schemeClr val="tx1"/>
                </a:solidFill>
              </a:rPr>
              <a:t>Async</a:t>
            </a:r>
            <a:r>
              <a:rPr lang="en-US" altLang="zh-CN" sz="2800" b="1" dirty="0">
                <a:solidFill>
                  <a:schemeClr val="tx1"/>
                </a:solidFill>
              </a:rPr>
              <a:t> Servers</a:t>
            </a:r>
            <a:endParaRPr lang="en-US" altLang="zh-CN" sz="2800" b="1" dirty="0">
              <a:solidFill>
                <a:schemeClr val="tx1"/>
              </a:solidFill>
            </a:endParaRPr>
          </a:p>
          <a:p>
            <a:r>
              <a:rPr lang="en-US" altLang="zh-CN" sz="1200" dirty="0"/>
              <a:t>        </a:t>
            </a:r>
            <a:endParaRPr lang="en-US" altLang="zh-CN" sz="1200" dirty="0"/>
          </a:p>
          <a:p>
            <a:r>
              <a:rPr lang="en-US" altLang="zh-CN" sz="2800" dirty="0"/>
              <a:t>    You can write your server using an </a:t>
            </a:r>
            <a:r>
              <a:rPr lang="en-US" altLang="zh-CN" sz="2800" i="1" dirty="0">
                <a:solidFill>
                  <a:srgbClr val="FF0000"/>
                </a:solidFill>
              </a:rPr>
              <a:t>asynchronous </a:t>
            </a:r>
            <a:r>
              <a:rPr lang="en-US" altLang="zh-CN" sz="2800" dirty="0">
                <a:solidFill>
                  <a:srgbClr val="FF0000"/>
                </a:solidFill>
              </a:rPr>
              <a:t>pattern</a:t>
            </a:r>
            <a:r>
              <a:rPr lang="en-US" altLang="zh-CN" sz="2800" dirty="0"/>
              <a:t>, where instead of blocking and waiting for data to arrive or depart from one particular client, </a:t>
            </a:r>
            <a:r>
              <a:rPr lang="en-US" altLang="zh-CN" sz="2800" dirty="0">
                <a:solidFill>
                  <a:srgbClr val="FF0000"/>
                </a:solidFill>
              </a:rPr>
              <a:t>the code instead is willing to hear from a whole list of waiting client sockets</a:t>
            </a:r>
            <a:r>
              <a:rPr lang="en-US" altLang="zh-CN" sz="2800" dirty="0"/>
              <a:t> and respond whenever one of those clients is ready for more interaction.</a:t>
            </a:r>
            <a:endParaRPr lang="en-US" altLang="zh-CN" sz="2800" dirty="0"/>
          </a:p>
          <a:p>
            <a:endParaRPr lang="zh-CN" alt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7.5  </a:t>
            </a:r>
            <a:r>
              <a:rPr lang="en-US" altLang="zh-CN" dirty="0" err="1"/>
              <a:t>Async</a:t>
            </a:r>
            <a:r>
              <a:rPr lang="en-US" altLang="zh-CN" dirty="0"/>
              <a:t> Servers</a:t>
            </a:r>
            <a:endParaRPr lang="zh-CN" altLang="en-US" dirty="0"/>
          </a:p>
        </p:txBody>
      </p:sp>
      <p:sp>
        <p:nvSpPr>
          <p:cNvPr id="4" name="矩形 3"/>
          <p:cNvSpPr/>
          <p:nvPr/>
        </p:nvSpPr>
        <p:spPr>
          <a:xfrm>
            <a:off x="611450" y="1542281"/>
            <a:ext cx="8065120" cy="2246769"/>
          </a:xfrm>
          <a:prstGeom prst="rect">
            <a:avLst/>
          </a:prstGeom>
        </p:spPr>
        <p:txBody>
          <a:bodyPr wrap="square">
            <a:spAutoFit/>
          </a:bodyPr>
          <a:lstStyle/>
          <a:p>
            <a:r>
              <a:rPr lang="en-US" altLang="zh-CN" sz="2800" u="sng" dirty="0"/>
              <a:t>More details about </a:t>
            </a:r>
            <a:r>
              <a:rPr lang="en-US" altLang="zh-CN" sz="2800" u="sng" dirty="0" err="1"/>
              <a:t>async</a:t>
            </a:r>
            <a:r>
              <a:rPr lang="en-US" altLang="zh-CN" sz="2800" u="sng" dirty="0"/>
              <a:t> server:</a:t>
            </a:r>
            <a:endParaRPr lang="en-US" altLang="zh-CN" sz="2800" u="sng" dirty="0"/>
          </a:p>
          <a:p>
            <a:endParaRPr lang="zh-CN" altLang="en-US" sz="2800" dirty="0"/>
          </a:p>
          <a:p>
            <a:r>
              <a:rPr lang="en-US" altLang="zh-CN" sz="2800" b="1" dirty="0"/>
              <a:t>  srv_async.py</a:t>
            </a:r>
            <a:endParaRPr lang="en-US" altLang="zh-CN" sz="2800" dirty="0"/>
          </a:p>
          <a:p>
            <a:r>
              <a:rPr lang="en-US" altLang="zh-CN" sz="2800" dirty="0"/>
              <a:t>	</a:t>
            </a:r>
            <a:endParaRPr lang="en-US" altLang="zh-CN" sz="2800" dirty="0"/>
          </a:p>
          <a:p>
            <a:endParaRPr lang="zh-CN" altLang="en-US"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7.5  </a:t>
            </a:r>
            <a:r>
              <a:rPr lang="en-US" altLang="zh-CN" dirty="0" err="1"/>
              <a:t>Async</a:t>
            </a:r>
            <a:r>
              <a:rPr lang="en-US" altLang="zh-CN" dirty="0"/>
              <a:t> Servers</a:t>
            </a:r>
            <a:endParaRPr lang="zh-CN" altLang="en-US" dirty="0"/>
          </a:p>
        </p:txBody>
      </p:sp>
      <p:sp>
        <p:nvSpPr>
          <p:cNvPr id="4" name="矩形 3"/>
          <p:cNvSpPr/>
          <p:nvPr/>
        </p:nvSpPr>
        <p:spPr>
          <a:xfrm>
            <a:off x="611450" y="1328597"/>
            <a:ext cx="8353160" cy="4062651"/>
          </a:xfrm>
          <a:prstGeom prst="rect">
            <a:avLst/>
          </a:prstGeom>
        </p:spPr>
        <p:txBody>
          <a:bodyPr wrap="square">
            <a:spAutoFit/>
          </a:bodyPr>
          <a:lstStyle/>
          <a:p>
            <a:r>
              <a:rPr lang="en-US" altLang="zh-CN" sz="2800" u="sng" dirty="0"/>
              <a:t>the real core of the asynchronous server are its </a:t>
            </a:r>
            <a:r>
              <a:rPr lang="en-US" altLang="zh-CN" sz="2800" b="1" u="sng" dirty="0"/>
              <a:t>buffers</a:t>
            </a:r>
            <a:r>
              <a:rPr lang="en-US" altLang="zh-CN" sz="2800" dirty="0"/>
              <a:t>: </a:t>
            </a:r>
            <a:endParaRPr lang="en-US" altLang="zh-CN" sz="2800" dirty="0"/>
          </a:p>
          <a:p>
            <a:pPr marL="457200" indent="-457200">
              <a:spcBef>
                <a:spcPts val="1200"/>
              </a:spcBef>
              <a:buFont typeface="Arial" panose="020B0604020202090204" pitchFamily="34" charset="0"/>
              <a:buChar char="•"/>
            </a:pPr>
            <a:r>
              <a:rPr lang="en-US" altLang="zh-CN" sz="2400" dirty="0"/>
              <a:t>the </a:t>
            </a:r>
            <a:r>
              <a:rPr lang="en-US" altLang="zh-CN" sz="2400" dirty="0" err="1"/>
              <a:t>bytes_received</a:t>
            </a:r>
            <a:r>
              <a:rPr lang="en-US" altLang="zh-CN" sz="2400" dirty="0"/>
              <a:t> dictionary where you stuff incoming data while waiting for a request to complete and the </a:t>
            </a:r>
            <a:r>
              <a:rPr lang="en-US" altLang="zh-CN" sz="2400" dirty="0" err="1"/>
              <a:t>bytes_to_send</a:t>
            </a:r>
            <a:r>
              <a:rPr lang="en-US" altLang="zh-CN" sz="2400" dirty="0"/>
              <a:t> dictionary where outgoing bytes wait until the operating system can schedule them for transmission. Together with the event for which you tell poll() you are waiting on each socket, these data structures form a complete state machine for handling a client conversation one tiny step at a time.</a:t>
            </a:r>
            <a:endParaRPr lang="en-US" altLang="zh-CN" sz="2400" dirty="0"/>
          </a:p>
          <a:p>
            <a:endParaRPr lang="en-US" altLang="zh-CN" sz="2800" dirty="0"/>
          </a:p>
        </p:txBody>
      </p:sp>
      <p:sp>
        <p:nvSpPr>
          <p:cNvPr id="5" name="文本框 4"/>
          <p:cNvSpPr txBox="1"/>
          <p:nvPr/>
        </p:nvSpPr>
        <p:spPr>
          <a:xfrm>
            <a:off x="611505" y="5453380"/>
            <a:ext cx="7274560" cy="521970"/>
          </a:xfrm>
          <a:prstGeom prst="rect">
            <a:avLst/>
          </a:prstGeom>
          <a:noFill/>
        </p:spPr>
        <p:txBody>
          <a:bodyPr wrap="square" rtlCol="0">
            <a:spAutoFit/>
          </a:bodyPr>
          <a:lstStyle/>
          <a:p>
            <a:r>
              <a:rPr lang="en-US" altLang="zh-CN" sz="2800" b="1" dirty="0">
                <a:hlinkClick r:id="rId1"/>
              </a:rPr>
              <a:t>Difference between: </a:t>
            </a:r>
            <a:r>
              <a:rPr lang="zh-CN" altLang="en-US" sz="2800" b="1" dirty="0">
                <a:hlinkClick r:id="rId1"/>
              </a:rPr>
              <a:t>select、poll、epoll</a:t>
            </a:r>
            <a:endParaRPr lang="zh-CN" altLang="en-US" sz="2800" b="1" dirty="0">
              <a:hlinkClick r:id="rId1"/>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4"/>
          <p:cNvSpPr/>
          <p:nvPr/>
        </p:nvSpPr>
        <p:spPr>
          <a:xfrm rot="10800000">
            <a:off x="4480559" y="1702699"/>
            <a:ext cx="182880" cy="15765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998265" y="2395697"/>
            <a:ext cx="7147471" cy="707886"/>
            <a:chOff x="998265" y="2172177"/>
            <a:chExt cx="7147471" cy="707886"/>
          </a:xfrm>
        </p:grpSpPr>
        <p:cxnSp>
          <p:nvCxnSpPr>
            <p:cNvPr id="7" name="直接连接符 6"/>
            <p:cNvCxnSpPr/>
            <p:nvPr/>
          </p:nvCxnSpPr>
          <p:spPr>
            <a:xfrm>
              <a:off x="998265" y="2880063"/>
              <a:ext cx="7147471"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243363" y="2880063"/>
              <a:ext cx="2657275" cy="0"/>
            </a:xfrm>
            <a:prstGeom prst="line">
              <a:avLst/>
            </a:prstGeom>
            <a:ln w="19050">
              <a:solidFill>
                <a:srgbClr val="004BA6"/>
              </a:soli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1984752" y="2172177"/>
              <a:ext cx="5174493" cy="707886"/>
            </a:xfrm>
            <a:prstGeom prst="rect">
              <a:avLst/>
            </a:prstGeom>
          </p:spPr>
          <p:txBody>
            <a:bodyPr wrap="none" anchor="ctr">
              <a:spAutoFit/>
            </a:bodyPr>
            <a:lstStyle/>
            <a:p>
              <a:r>
                <a:rPr lang="en-US" altLang="zh-CN" sz="4000" b="1" dirty="0">
                  <a:latin typeface="微软雅黑" panose="020B0503020204020204" pitchFamily="34" charset="-122"/>
                  <a:ea typeface="微软雅黑" panose="020B0503020204020204" pitchFamily="34" charset="-122"/>
                </a:rPr>
                <a:t>Server Architecture</a:t>
              </a:r>
              <a:endParaRPr lang="en-US" altLang="zh-CN" sz="4000" dirty="0">
                <a:latin typeface="微软雅黑" panose="020B0503020204020204" pitchFamily="34" charset="-122"/>
                <a:ea typeface="微软雅黑" panose="020B0503020204020204" pitchFamily="34" charset="-122"/>
              </a:endParaRPr>
            </a:p>
          </p:txBody>
        </p:sp>
      </p:grpSp>
      <p:sp>
        <p:nvSpPr>
          <p:cNvPr id="10" name="矩形 3"/>
          <p:cNvSpPr/>
          <p:nvPr/>
        </p:nvSpPr>
        <p:spPr>
          <a:xfrm>
            <a:off x="3037841" y="1055300"/>
            <a:ext cx="3068320" cy="400110"/>
          </a:xfrm>
          <a:prstGeom prst="rect">
            <a:avLst/>
          </a:prstGeom>
        </p:spPr>
        <p:txBody>
          <a:bodyPr wrap="square" anchor="ctr">
            <a:spAutoFit/>
          </a:bodyPr>
          <a:lstStyle/>
          <a:p>
            <a:pPr algn="ctr"/>
            <a:r>
              <a:rPr lang="zh-CN" altLang="en-US" sz="2000" b="1" dirty="0">
                <a:latin typeface="微软雅黑" panose="020B0503020204020204" pitchFamily="34" charset="-122"/>
                <a:ea typeface="微软雅黑" panose="020B0503020204020204" pitchFamily="34" charset="-122"/>
              </a:rPr>
              <a:t>「     </a:t>
            </a:r>
            <a:r>
              <a:rPr lang="en-US" altLang="zh-CN" sz="2000" b="1">
                <a:latin typeface="微软雅黑" panose="020B0503020204020204" pitchFamily="34" charset="-122"/>
                <a:ea typeface="微软雅黑" panose="020B0503020204020204" pitchFamily="34" charset="-122"/>
              </a:rPr>
              <a:t>Week 13     </a:t>
            </a:r>
            <a:r>
              <a:rPr lang="zh-CN" altLang="en-US" sz="2000" b="1" dirty="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7.5  </a:t>
            </a:r>
            <a:r>
              <a:rPr lang="en-US" altLang="zh-CN" dirty="0" err="1"/>
              <a:t>Async</a:t>
            </a:r>
            <a:r>
              <a:rPr lang="en-US" altLang="zh-CN" dirty="0"/>
              <a:t> Servers</a:t>
            </a:r>
            <a:endParaRPr lang="zh-CN" altLang="en-US" dirty="0"/>
          </a:p>
        </p:txBody>
      </p:sp>
      <p:sp>
        <p:nvSpPr>
          <p:cNvPr id="4" name="矩形 3"/>
          <p:cNvSpPr/>
          <p:nvPr/>
        </p:nvSpPr>
        <p:spPr>
          <a:xfrm>
            <a:off x="395420" y="1189268"/>
            <a:ext cx="8353160" cy="4832092"/>
          </a:xfrm>
          <a:prstGeom prst="rect">
            <a:avLst/>
          </a:prstGeom>
        </p:spPr>
        <p:txBody>
          <a:bodyPr wrap="square">
            <a:spAutoFit/>
          </a:bodyPr>
          <a:lstStyle/>
          <a:p>
            <a:pPr marL="514350" indent="-514350">
              <a:buAutoNum type="arabicPeriod"/>
            </a:pPr>
            <a:r>
              <a:rPr lang="en-US" altLang="zh-CN" sz="2800" dirty="0"/>
              <a:t>A client ready to connect manifests itself first as activity on the listening server socket, which you leave permanently in the POLLIN (“poll input”) state. </a:t>
            </a:r>
            <a:endParaRPr lang="en-US" altLang="zh-CN" sz="2800" dirty="0"/>
          </a:p>
          <a:p>
            <a:pPr marL="514350" indent="-514350">
              <a:buAutoNum type="arabicPeriod"/>
            </a:pPr>
            <a:r>
              <a:rPr lang="en-US" altLang="zh-CN" sz="2800" dirty="0"/>
              <a:t>When the client socket itself is then presented to you with a POLLIN event, you </a:t>
            </a:r>
            <a:r>
              <a:rPr lang="en-US" altLang="zh-CN" sz="2800" dirty="0" err="1"/>
              <a:t>recv</a:t>
            </a:r>
            <a:r>
              <a:rPr lang="en-US" altLang="zh-CN" sz="2800" dirty="0"/>
              <a:t>() up to 4KB of data. </a:t>
            </a:r>
            <a:endParaRPr lang="en-US" altLang="zh-CN" sz="2800" dirty="0"/>
          </a:p>
          <a:p>
            <a:pPr marL="514350" indent="-514350">
              <a:buAutoNum type="arabicPeriod"/>
            </a:pPr>
            <a:r>
              <a:rPr lang="en-US" altLang="zh-CN" sz="2800" dirty="0"/>
              <a:t>The poll() call now notifies you immediately with POLLOUT whenever the outgoing buffers on the client socket can accept at least one byte.</a:t>
            </a:r>
            <a:endParaRPr lang="en-US" altLang="zh-CN" sz="2800" dirty="0"/>
          </a:p>
          <a:p>
            <a:pPr marL="514350" indent="-514350">
              <a:buAutoNum type="arabicPeriod"/>
            </a:pPr>
            <a:r>
              <a:rPr lang="en-US" altLang="zh-CN" sz="2800" dirty="0"/>
              <a:t>… …</a:t>
            </a:r>
            <a:endParaRPr lang="zh-CN" altLang="en-US" sz="2800" dirty="0"/>
          </a:p>
          <a:p>
            <a:endParaRPr lang="zh-CN" altLang="en-US"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7.5  </a:t>
            </a:r>
            <a:r>
              <a:rPr lang="en-US" altLang="zh-CN" dirty="0" err="1"/>
              <a:t>Async</a:t>
            </a:r>
            <a:r>
              <a:rPr lang="en-US" altLang="zh-CN" dirty="0"/>
              <a:t> Servers</a:t>
            </a:r>
            <a:endParaRPr lang="zh-CN" altLang="en-US" dirty="0"/>
          </a:p>
        </p:txBody>
      </p:sp>
      <p:sp>
        <p:nvSpPr>
          <p:cNvPr id="4" name="矩形 3"/>
          <p:cNvSpPr/>
          <p:nvPr/>
        </p:nvSpPr>
        <p:spPr>
          <a:xfrm>
            <a:off x="251460" y="1052830"/>
            <a:ext cx="8999220" cy="5692775"/>
          </a:xfrm>
          <a:prstGeom prst="rect">
            <a:avLst/>
          </a:prstGeom>
        </p:spPr>
        <p:txBody>
          <a:bodyPr wrap="square">
            <a:spAutoFit/>
          </a:bodyPr>
          <a:lstStyle/>
          <a:p>
            <a:pPr marL="457200" indent="-457200">
              <a:buFont typeface="Arial" panose="020B0604020202090204" pitchFamily="34" charset="0"/>
              <a:buChar char="•"/>
            </a:pPr>
            <a:r>
              <a:rPr lang="en-US" altLang="zh-CN" sz="2800" dirty="0"/>
              <a:t>… …</a:t>
            </a:r>
            <a:endParaRPr lang="en-US" altLang="zh-CN" sz="2800" dirty="0"/>
          </a:p>
          <a:p>
            <a:pPr marL="514350" indent="-514350">
              <a:buFont typeface="Arial" panose="020B0604020202090204" pitchFamily="34" charset="0"/>
              <a:buAutoNum type="arabicPeriod"/>
            </a:pPr>
            <a:endParaRPr lang="zh-CN" altLang="en-US" sz="2800" dirty="0"/>
          </a:p>
          <a:p>
            <a:pPr marL="514350" indent="-514350">
              <a:buFont typeface="+mj-lt"/>
              <a:buAutoNum type="arabicPeriod" startAt="4"/>
            </a:pPr>
            <a:r>
              <a:rPr lang="en-US" altLang="zh-CN" sz="2800" dirty="0"/>
              <a:t>Finally, a POLLOUT arrives whose send() lets you complete the transmission of all remaining outward-bound data. At this point, a request-response cycle is complete, and you pivot the socket back into POLLIN mode for  another request.</a:t>
            </a:r>
            <a:endParaRPr lang="en-US" altLang="zh-CN" sz="2800" dirty="0"/>
          </a:p>
          <a:p>
            <a:pPr marL="514350" indent="-514350">
              <a:buFont typeface="+mj-lt"/>
              <a:buAutoNum type="arabicPeriod" startAt="4"/>
            </a:pPr>
            <a:r>
              <a:rPr lang="en-US" altLang="zh-CN" sz="2800" dirty="0"/>
              <a:t>When a client socket finally gives you an error or closing status, you dispose of it and any outgoing or incoming buffers. Of all the simultaneous conversations you may be having, that one, at least, is now complete.</a:t>
            </a:r>
            <a:endParaRPr lang="en-US" altLang="zh-CN" sz="2800" dirty="0"/>
          </a:p>
          <a:p>
            <a:pPr marL="514350" indent="-514350">
              <a:buFont typeface="+mj-lt"/>
              <a:buAutoNum type="arabicPeriod" startAt="4"/>
            </a:pPr>
            <a:endParaRPr lang="en-US" altLang="zh-CN"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2700" y="1212850"/>
            <a:ext cx="3835400" cy="2519363"/>
          </a:xfrm>
          <a:prstGeom prst="rect">
            <a:avLst/>
          </a:prstGeom>
          <a:solidFill>
            <a:srgbClr val="FFFF9F"/>
          </a:solidFill>
          <a:ln w="127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37891" name="Rectangle 3"/>
          <p:cNvSpPr>
            <a:spLocks noGrp="1" noChangeArrowheads="1"/>
          </p:cNvSpPr>
          <p:nvPr>
            <p:ph type="title"/>
          </p:nvPr>
        </p:nvSpPr>
        <p:spPr>
          <a:xfrm>
            <a:off x="0" y="-47625"/>
            <a:ext cx="9144000" cy="914400"/>
          </a:xfrm>
        </p:spPr>
        <p:txBody>
          <a:bodyPr>
            <a:normAutofit fontScale="90000"/>
          </a:bodyPr>
          <a:lstStyle/>
          <a:p>
            <a:pPr>
              <a:lnSpc>
                <a:spcPct val="85000"/>
              </a:lnSpc>
            </a:pPr>
            <a:r>
              <a:rPr lang="en-US" sz="3200"/>
              <a:t>Decoupling Event Demuxing, Connection Management, &amp; Protocol Processing (1/2)</a:t>
            </a:r>
            <a:endParaRPr lang="en-US" sz="3200"/>
          </a:p>
        </p:txBody>
      </p:sp>
      <p:sp>
        <p:nvSpPr>
          <p:cNvPr id="37892" name="Rectangle 4"/>
          <p:cNvSpPr>
            <a:spLocks noChangeArrowheads="1"/>
          </p:cNvSpPr>
          <p:nvPr/>
        </p:nvSpPr>
        <p:spPr bwMode="auto">
          <a:xfrm>
            <a:off x="1033463" y="4443413"/>
            <a:ext cx="1587" cy="1587"/>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893" name="Rectangle 5"/>
          <p:cNvSpPr>
            <a:spLocks noChangeArrowheads="1"/>
          </p:cNvSpPr>
          <p:nvPr/>
        </p:nvSpPr>
        <p:spPr bwMode="auto">
          <a:xfrm>
            <a:off x="301625" y="4503738"/>
            <a:ext cx="79375" cy="15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894" name="Rectangle 6"/>
          <p:cNvSpPr>
            <a:spLocks noChangeArrowheads="1"/>
          </p:cNvSpPr>
          <p:nvPr/>
        </p:nvSpPr>
        <p:spPr bwMode="auto">
          <a:xfrm>
            <a:off x="3859213" y="4284663"/>
            <a:ext cx="1587" cy="206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895" name="Rectangle 7"/>
          <p:cNvSpPr>
            <a:spLocks noChangeArrowheads="1"/>
          </p:cNvSpPr>
          <p:nvPr/>
        </p:nvSpPr>
        <p:spPr bwMode="auto">
          <a:xfrm>
            <a:off x="1330325" y="4027488"/>
            <a:ext cx="1588" cy="206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896" name="Rectangle 8"/>
          <p:cNvSpPr>
            <a:spLocks noChangeArrowheads="1"/>
          </p:cNvSpPr>
          <p:nvPr/>
        </p:nvSpPr>
        <p:spPr bwMode="auto">
          <a:xfrm>
            <a:off x="3543300" y="4305300"/>
            <a:ext cx="1588" cy="1905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897" name="Rectangle 9"/>
          <p:cNvSpPr>
            <a:spLocks noChangeArrowheads="1"/>
          </p:cNvSpPr>
          <p:nvPr/>
        </p:nvSpPr>
        <p:spPr bwMode="auto">
          <a:xfrm>
            <a:off x="2693988" y="4859338"/>
            <a:ext cx="1587" cy="2063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898" name="Rectangle 10"/>
          <p:cNvSpPr>
            <a:spLocks noChangeArrowheads="1"/>
          </p:cNvSpPr>
          <p:nvPr/>
        </p:nvSpPr>
        <p:spPr bwMode="auto">
          <a:xfrm>
            <a:off x="7235825" y="3486150"/>
            <a:ext cx="1588" cy="20638"/>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899" name="Rectangle 11"/>
          <p:cNvSpPr>
            <a:spLocks noChangeArrowheads="1"/>
          </p:cNvSpPr>
          <p:nvPr/>
        </p:nvSpPr>
        <p:spPr bwMode="auto">
          <a:xfrm>
            <a:off x="1943100" y="3709988"/>
            <a:ext cx="79375" cy="15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900" name="Rectangle 12"/>
          <p:cNvSpPr>
            <a:spLocks noChangeArrowheads="1"/>
          </p:cNvSpPr>
          <p:nvPr/>
        </p:nvSpPr>
        <p:spPr bwMode="auto">
          <a:xfrm>
            <a:off x="0" y="828675"/>
            <a:ext cx="1130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lnSpc>
                <a:spcPct val="90000"/>
              </a:lnSpc>
            </a:pPr>
            <a:r>
              <a:rPr lang="en-US" sz="2000" b="1">
                <a:latin typeface="Arial" panose="020B0604020202090204" pitchFamily="34" charset="0"/>
              </a:rPr>
              <a:t>Context</a:t>
            </a:r>
            <a:endParaRPr lang="en-US" sz="2000" b="1">
              <a:latin typeface="Arial" panose="020B0604020202090204" pitchFamily="34" charset="0"/>
            </a:endParaRPr>
          </a:p>
        </p:txBody>
      </p:sp>
      <p:grpSp>
        <p:nvGrpSpPr>
          <p:cNvPr id="37901" name="Group 13"/>
          <p:cNvGrpSpPr/>
          <p:nvPr/>
        </p:nvGrpSpPr>
        <p:grpSpPr bwMode="auto">
          <a:xfrm>
            <a:off x="38100" y="1195388"/>
            <a:ext cx="7597775" cy="2125662"/>
            <a:chOff x="0" y="0"/>
            <a:chExt cx="4786" cy="1339"/>
          </a:xfrm>
        </p:grpSpPr>
        <p:sp>
          <p:nvSpPr>
            <p:cNvPr id="37902" name="Rectangle 14"/>
            <p:cNvSpPr>
              <a:spLocks noChangeArrowheads="1"/>
            </p:cNvSpPr>
            <p:nvPr/>
          </p:nvSpPr>
          <p:spPr bwMode="auto">
            <a:xfrm>
              <a:off x="0" y="0"/>
              <a:ext cx="2408"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11125" indent="-111125" eaLnBrk="0" hangingPunct="0">
                <a:lnSpc>
                  <a:spcPct val="90000"/>
                </a:lnSpc>
                <a:buFont typeface="Arial" panose="020B0604020202090204" pitchFamily="34" charset="0"/>
                <a:buChar char="•"/>
              </a:pPr>
              <a:r>
                <a:rPr lang="en-US" sz="2000">
                  <a:solidFill>
                    <a:schemeClr val="tx1"/>
                  </a:solidFill>
                  <a:latin typeface="Arial" panose="020B0604020202090204" pitchFamily="34" charset="0"/>
                </a:rPr>
                <a:t>Web servers can be accessed simultaneously by multiple clients</a:t>
              </a:r>
              <a:endParaRPr lang="en-US" sz="2000">
                <a:solidFill>
                  <a:schemeClr val="tx1"/>
                </a:solidFill>
                <a:latin typeface="Arial" panose="020B0604020202090204" pitchFamily="34" charset="0"/>
              </a:endParaRPr>
            </a:p>
          </p:txBody>
        </p:sp>
        <p:grpSp>
          <p:nvGrpSpPr>
            <p:cNvPr id="37903" name="Group 15"/>
            <p:cNvGrpSpPr>
              <a:grpSpLocks noChangeAspect="1"/>
            </p:cNvGrpSpPr>
            <p:nvPr/>
          </p:nvGrpSpPr>
          <p:grpSpPr bwMode="auto">
            <a:xfrm>
              <a:off x="2415" y="101"/>
              <a:ext cx="2371" cy="1238"/>
              <a:chOff x="0" y="0"/>
              <a:chExt cx="2964" cy="1548"/>
            </a:xfrm>
          </p:grpSpPr>
          <p:sp>
            <p:nvSpPr>
              <p:cNvPr id="37904" name="Rectangle 16"/>
              <p:cNvSpPr>
                <a:spLocks noChangeAspect="1" noChangeArrowheads="1"/>
              </p:cNvSpPr>
              <p:nvPr/>
            </p:nvSpPr>
            <p:spPr bwMode="auto">
              <a:xfrm>
                <a:off x="1644" y="1149"/>
                <a:ext cx="411" cy="225"/>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905" name="Rectangle 17"/>
              <p:cNvSpPr>
                <a:spLocks noChangeAspect="1" noChangeArrowheads="1"/>
              </p:cNvSpPr>
              <p:nvPr/>
            </p:nvSpPr>
            <p:spPr bwMode="auto">
              <a:xfrm>
                <a:off x="1644" y="1149"/>
                <a:ext cx="423" cy="12"/>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906" name="Rectangle 18"/>
              <p:cNvSpPr>
                <a:spLocks noChangeAspect="1" noChangeArrowheads="1"/>
              </p:cNvSpPr>
              <p:nvPr/>
            </p:nvSpPr>
            <p:spPr bwMode="auto">
              <a:xfrm>
                <a:off x="2055" y="1149"/>
                <a:ext cx="12" cy="237"/>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907" name="Rectangle 19"/>
              <p:cNvSpPr>
                <a:spLocks noChangeAspect="1" noChangeArrowheads="1"/>
              </p:cNvSpPr>
              <p:nvPr/>
            </p:nvSpPr>
            <p:spPr bwMode="auto">
              <a:xfrm>
                <a:off x="1644" y="1374"/>
                <a:ext cx="411" cy="12"/>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908" name="Rectangle 20"/>
              <p:cNvSpPr>
                <a:spLocks noChangeAspect="1" noChangeArrowheads="1"/>
              </p:cNvSpPr>
              <p:nvPr/>
            </p:nvSpPr>
            <p:spPr bwMode="auto">
              <a:xfrm>
                <a:off x="2105" y="375"/>
                <a:ext cx="859" cy="786"/>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909" name="Rectangle 21"/>
              <p:cNvSpPr>
                <a:spLocks noChangeAspect="1" noChangeArrowheads="1"/>
              </p:cNvSpPr>
              <p:nvPr/>
            </p:nvSpPr>
            <p:spPr bwMode="auto">
              <a:xfrm>
                <a:off x="2105" y="1161"/>
                <a:ext cx="859" cy="13"/>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910" name="Rectangle 22"/>
              <p:cNvSpPr>
                <a:spLocks noChangeAspect="1" noChangeArrowheads="1"/>
              </p:cNvSpPr>
              <p:nvPr/>
            </p:nvSpPr>
            <p:spPr bwMode="auto">
              <a:xfrm>
                <a:off x="2105" y="375"/>
                <a:ext cx="12" cy="786"/>
              </a:xfrm>
              <a:prstGeom prst="rect">
                <a:avLst/>
              </a:pr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911" name="Rectangle 23"/>
              <p:cNvSpPr>
                <a:spLocks noChangeAspect="1" noChangeArrowheads="1"/>
              </p:cNvSpPr>
              <p:nvPr/>
            </p:nvSpPr>
            <p:spPr bwMode="auto">
              <a:xfrm>
                <a:off x="2067" y="338"/>
                <a:ext cx="859" cy="786"/>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912" name="Rectangle 24"/>
              <p:cNvSpPr>
                <a:spLocks noChangeAspect="1" noChangeArrowheads="1"/>
              </p:cNvSpPr>
              <p:nvPr/>
            </p:nvSpPr>
            <p:spPr bwMode="auto">
              <a:xfrm>
                <a:off x="2067" y="338"/>
                <a:ext cx="872" cy="12"/>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913" name="Rectangle 25"/>
              <p:cNvSpPr>
                <a:spLocks noChangeAspect="1" noChangeArrowheads="1"/>
              </p:cNvSpPr>
              <p:nvPr/>
            </p:nvSpPr>
            <p:spPr bwMode="auto">
              <a:xfrm>
                <a:off x="2926" y="338"/>
                <a:ext cx="13" cy="799"/>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914" name="Rectangle 26"/>
              <p:cNvSpPr>
                <a:spLocks noChangeAspect="1" noChangeArrowheads="1"/>
              </p:cNvSpPr>
              <p:nvPr/>
            </p:nvSpPr>
            <p:spPr bwMode="auto">
              <a:xfrm>
                <a:off x="2067" y="1124"/>
                <a:ext cx="859" cy="13"/>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915" name="Rectangle 27"/>
              <p:cNvSpPr>
                <a:spLocks noChangeAspect="1" noChangeArrowheads="1"/>
              </p:cNvSpPr>
              <p:nvPr/>
            </p:nvSpPr>
            <p:spPr bwMode="auto">
              <a:xfrm>
                <a:off x="2067" y="338"/>
                <a:ext cx="13" cy="786"/>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916" name="Freeform 28"/>
              <p:cNvSpPr>
                <a:spLocks noChangeAspect="1"/>
              </p:cNvSpPr>
              <p:nvPr/>
            </p:nvSpPr>
            <p:spPr bwMode="auto">
              <a:xfrm>
                <a:off x="150" y="899"/>
                <a:ext cx="324" cy="38"/>
              </a:xfrm>
              <a:custGeom>
                <a:avLst/>
                <a:gdLst>
                  <a:gd name="T0" fmla="*/ 324 w 324"/>
                  <a:gd name="T1" fmla="*/ 13 h 38"/>
                  <a:gd name="T2" fmla="*/ 274 w 324"/>
                  <a:gd name="T3" fmla="*/ 0 h 38"/>
                  <a:gd name="T4" fmla="*/ 162 w 324"/>
                  <a:gd name="T5" fmla="*/ 0 h 38"/>
                  <a:gd name="T6" fmla="*/ 50 w 324"/>
                  <a:gd name="T7" fmla="*/ 0 h 38"/>
                  <a:gd name="T8" fmla="*/ 0 w 324"/>
                  <a:gd name="T9" fmla="*/ 13 h 38"/>
                  <a:gd name="T10" fmla="*/ 50 w 324"/>
                  <a:gd name="T11" fmla="*/ 38 h 38"/>
                  <a:gd name="T12" fmla="*/ 162 w 324"/>
                  <a:gd name="T13" fmla="*/ 38 h 38"/>
                  <a:gd name="T14" fmla="*/ 274 w 324"/>
                  <a:gd name="T15" fmla="*/ 38 h 38"/>
                  <a:gd name="T16" fmla="*/ 324 w 324"/>
                  <a:gd name="T17" fmla="*/ 1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 h="38">
                    <a:moveTo>
                      <a:pt x="324" y="13"/>
                    </a:moveTo>
                    <a:lnTo>
                      <a:pt x="274" y="0"/>
                    </a:lnTo>
                    <a:lnTo>
                      <a:pt x="162" y="0"/>
                    </a:lnTo>
                    <a:lnTo>
                      <a:pt x="50" y="0"/>
                    </a:lnTo>
                    <a:lnTo>
                      <a:pt x="0" y="13"/>
                    </a:lnTo>
                    <a:lnTo>
                      <a:pt x="50" y="38"/>
                    </a:lnTo>
                    <a:lnTo>
                      <a:pt x="162" y="38"/>
                    </a:lnTo>
                    <a:lnTo>
                      <a:pt x="274" y="38"/>
                    </a:lnTo>
                    <a:lnTo>
                      <a:pt x="324" y="13"/>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17" name="Freeform 29"/>
              <p:cNvSpPr>
                <a:spLocks noChangeAspect="1"/>
              </p:cNvSpPr>
              <p:nvPr/>
            </p:nvSpPr>
            <p:spPr bwMode="auto">
              <a:xfrm>
                <a:off x="150" y="899"/>
                <a:ext cx="324" cy="50"/>
              </a:xfrm>
              <a:custGeom>
                <a:avLst/>
                <a:gdLst>
                  <a:gd name="T0" fmla="*/ 324 w 324"/>
                  <a:gd name="T1" fmla="*/ 25 h 50"/>
                  <a:gd name="T2" fmla="*/ 274 w 324"/>
                  <a:gd name="T3" fmla="*/ 13 h 50"/>
                  <a:gd name="T4" fmla="*/ 274 w 324"/>
                  <a:gd name="T5" fmla="*/ 13 h 50"/>
                  <a:gd name="T6" fmla="*/ 274 w 324"/>
                  <a:gd name="T7" fmla="*/ 13 h 50"/>
                  <a:gd name="T8" fmla="*/ 162 w 324"/>
                  <a:gd name="T9" fmla="*/ 13 h 50"/>
                  <a:gd name="T10" fmla="*/ 162 w 324"/>
                  <a:gd name="T11" fmla="*/ 13 h 50"/>
                  <a:gd name="T12" fmla="*/ 162 w 324"/>
                  <a:gd name="T13" fmla="*/ 13 h 50"/>
                  <a:gd name="T14" fmla="*/ 50 w 324"/>
                  <a:gd name="T15" fmla="*/ 13 h 50"/>
                  <a:gd name="T16" fmla="*/ 50 w 324"/>
                  <a:gd name="T17" fmla="*/ 13 h 50"/>
                  <a:gd name="T18" fmla="*/ 50 w 324"/>
                  <a:gd name="T19" fmla="*/ 13 h 50"/>
                  <a:gd name="T20" fmla="*/ 0 w 324"/>
                  <a:gd name="T21" fmla="*/ 25 h 50"/>
                  <a:gd name="T22" fmla="*/ 0 w 324"/>
                  <a:gd name="T23" fmla="*/ 13 h 50"/>
                  <a:gd name="T24" fmla="*/ 0 w 324"/>
                  <a:gd name="T25" fmla="*/ 13 h 50"/>
                  <a:gd name="T26" fmla="*/ 50 w 324"/>
                  <a:gd name="T27" fmla="*/ 38 h 50"/>
                  <a:gd name="T28" fmla="*/ 50 w 324"/>
                  <a:gd name="T29" fmla="*/ 38 h 50"/>
                  <a:gd name="T30" fmla="*/ 50 w 324"/>
                  <a:gd name="T31" fmla="*/ 38 h 50"/>
                  <a:gd name="T32" fmla="*/ 162 w 324"/>
                  <a:gd name="T33" fmla="*/ 38 h 50"/>
                  <a:gd name="T34" fmla="*/ 162 w 324"/>
                  <a:gd name="T35" fmla="*/ 38 h 50"/>
                  <a:gd name="T36" fmla="*/ 162 w 324"/>
                  <a:gd name="T37" fmla="*/ 38 h 50"/>
                  <a:gd name="T38" fmla="*/ 274 w 324"/>
                  <a:gd name="T39" fmla="*/ 38 h 50"/>
                  <a:gd name="T40" fmla="*/ 274 w 324"/>
                  <a:gd name="T41" fmla="*/ 38 h 50"/>
                  <a:gd name="T42" fmla="*/ 274 w 324"/>
                  <a:gd name="T43" fmla="*/ 38 h 50"/>
                  <a:gd name="T44" fmla="*/ 324 w 324"/>
                  <a:gd name="T45" fmla="*/ 13 h 50"/>
                  <a:gd name="T46" fmla="*/ 324 w 324"/>
                  <a:gd name="T47" fmla="*/ 13 h 50"/>
                  <a:gd name="T48" fmla="*/ 324 w 324"/>
                  <a:gd name="T49" fmla="*/ 25 h 50"/>
                  <a:gd name="T50" fmla="*/ 324 w 324"/>
                  <a:gd name="T51" fmla="*/ 25 h 50"/>
                  <a:gd name="T52" fmla="*/ 274 w 324"/>
                  <a:gd name="T53" fmla="*/ 50 h 50"/>
                  <a:gd name="T54" fmla="*/ 274 w 324"/>
                  <a:gd name="T55" fmla="*/ 50 h 50"/>
                  <a:gd name="T56" fmla="*/ 274 w 324"/>
                  <a:gd name="T57" fmla="*/ 50 h 50"/>
                  <a:gd name="T58" fmla="*/ 162 w 324"/>
                  <a:gd name="T59" fmla="*/ 50 h 50"/>
                  <a:gd name="T60" fmla="*/ 162 w 324"/>
                  <a:gd name="T61" fmla="*/ 50 h 50"/>
                  <a:gd name="T62" fmla="*/ 162 w 324"/>
                  <a:gd name="T63" fmla="*/ 50 h 50"/>
                  <a:gd name="T64" fmla="*/ 50 w 324"/>
                  <a:gd name="T65" fmla="*/ 50 h 50"/>
                  <a:gd name="T66" fmla="*/ 50 w 324"/>
                  <a:gd name="T67" fmla="*/ 50 h 50"/>
                  <a:gd name="T68" fmla="*/ 50 w 324"/>
                  <a:gd name="T69" fmla="*/ 50 h 50"/>
                  <a:gd name="T70" fmla="*/ 0 w 324"/>
                  <a:gd name="T71" fmla="*/ 25 h 50"/>
                  <a:gd name="T72" fmla="*/ 0 w 324"/>
                  <a:gd name="T73" fmla="*/ 25 h 50"/>
                  <a:gd name="T74" fmla="*/ 0 w 324"/>
                  <a:gd name="T75" fmla="*/ 13 h 50"/>
                  <a:gd name="T76" fmla="*/ 50 w 324"/>
                  <a:gd name="T77" fmla="*/ 0 h 50"/>
                  <a:gd name="T78" fmla="*/ 50 w 324"/>
                  <a:gd name="T79" fmla="*/ 0 h 50"/>
                  <a:gd name="T80" fmla="*/ 50 w 324"/>
                  <a:gd name="T81" fmla="*/ 0 h 50"/>
                  <a:gd name="T82" fmla="*/ 162 w 324"/>
                  <a:gd name="T83" fmla="*/ 0 h 50"/>
                  <a:gd name="T84" fmla="*/ 162 w 324"/>
                  <a:gd name="T85" fmla="*/ 0 h 50"/>
                  <a:gd name="T86" fmla="*/ 162 w 324"/>
                  <a:gd name="T87" fmla="*/ 0 h 50"/>
                  <a:gd name="T88" fmla="*/ 274 w 324"/>
                  <a:gd name="T89" fmla="*/ 0 h 50"/>
                  <a:gd name="T90" fmla="*/ 274 w 324"/>
                  <a:gd name="T91" fmla="*/ 0 h 50"/>
                  <a:gd name="T92" fmla="*/ 274 w 324"/>
                  <a:gd name="T93" fmla="*/ 0 h 50"/>
                  <a:gd name="T94" fmla="*/ 324 w 324"/>
                  <a:gd name="T95" fmla="*/ 13 h 50"/>
                  <a:gd name="T96" fmla="*/ 324 w 324"/>
                  <a:gd name="T97"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4" h="50">
                    <a:moveTo>
                      <a:pt x="324" y="25"/>
                    </a:moveTo>
                    <a:lnTo>
                      <a:pt x="274" y="13"/>
                    </a:lnTo>
                    <a:lnTo>
                      <a:pt x="274" y="13"/>
                    </a:lnTo>
                    <a:lnTo>
                      <a:pt x="274" y="13"/>
                    </a:lnTo>
                    <a:lnTo>
                      <a:pt x="162" y="13"/>
                    </a:lnTo>
                    <a:lnTo>
                      <a:pt x="162" y="13"/>
                    </a:lnTo>
                    <a:lnTo>
                      <a:pt x="162" y="13"/>
                    </a:lnTo>
                    <a:lnTo>
                      <a:pt x="50" y="13"/>
                    </a:lnTo>
                    <a:lnTo>
                      <a:pt x="50" y="13"/>
                    </a:lnTo>
                    <a:lnTo>
                      <a:pt x="50" y="13"/>
                    </a:lnTo>
                    <a:lnTo>
                      <a:pt x="0" y="25"/>
                    </a:lnTo>
                    <a:lnTo>
                      <a:pt x="0" y="13"/>
                    </a:lnTo>
                    <a:lnTo>
                      <a:pt x="0" y="13"/>
                    </a:lnTo>
                    <a:lnTo>
                      <a:pt x="50" y="38"/>
                    </a:lnTo>
                    <a:lnTo>
                      <a:pt x="50" y="38"/>
                    </a:lnTo>
                    <a:lnTo>
                      <a:pt x="50" y="38"/>
                    </a:lnTo>
                    <a:lnTo>
                      <a:pt x="162" y="38"/>
                    </a:lnTo>
                    <a:lnTo>
                      <a:pt x="162" y="38"/>
                    </a:lnTo>
                    <a:lnTo>
                      <a:pt x="162" y="38"/>
                    </a:lnTo>
                    <a:lnTo>
                      <a:pt x="274" y="38"/>
                    </a:lnTo>
                    <a:lnTo>
                      <a:pt x="274" y="38"/>
                    </a:lnTo>
                    <a:lnTo>
                      <a:pt x="274" y="38"/>
                    </a:lnTo>
                    <a:lnTo>
                      <a:pt x="324" y="13"/>
                    </a:lnTo>
                    <a:lnTo>
                      <a:pt x="324" y="13"/>
                    </a:lnTo>
                    <a:lnTo>
                      <a:pt x="324" y="25"/>
                    </a:lnTo>
                    <a:lnTo>
                      <a:pt x="324" y="25"/>
                    </a:lnTo>
                    <a:lnTo>
                      <a:pt x="274" y="50"/>
                    </a:lnTo>
                    <a:lnTo>
                      <a:pt x="274" y="50"/>
                    </a:lnTo>
                    <a:lnTo>
                      <a:pt x="274" y="50"/>
                    </a:lnTo>
                    <a:lnTo>
                      <a:pt x="162" y="50"/>
                    </a:lnTo>
                    <a:lnTo>
                      <a:pt x="162" y="50"/>
                    </a:lnTo>
                    <a:lnTo>
                      <a:pt x="162" y="50"/>
                    </a:lnTo>
                    <a:lnTo>
                      <a:pt x="50" y="50"/>
                    </a:lnTo>
                    <a:lnTo>
                      <a:pt x="50" y="50"/>
                    </a:lnTo>
                    <a:lnTo>
                      <a:pt x="50" y="50"/>
                    </a:lnTo>
                    <a:lnTo>
                      <a:pt x="0" y="25"/>
                    </a:lnTo>
                    <a:lnTo>
                      <a:pt x="0" y="25"/>
                    </a:lnTo>
                    <a:lnTo>
                      <a:pt x="0" y="13"/>
                    </a:lnTo>
                    <a:lnTo>
                      <a:pt x="50" y="0"/>
                    </a:lnTo>
                    <a:lnTo>
                      <a:pt x="50" y="0"/>
                    </a:lnTo>
                    <a:lnTo>
                      <a:pt x="50" y="0"/>
                    </a:lnTo>
                    <a:lnTo>
                      <a:pt x="162" y="0"/>
                    </a:lnTo>
                    <a:lnTo>
                      <a:pt x="162" y="0"/>
                    </a:lnTo>
                    <a:lnTo>
                      <a:pt x="162" y="0"/>
                    </a:lnTo>
                    <a:lnTo>
                      <a:pt x="274" y="0"/>
                    </a:lnTo>
                    <a:lnTo>
                      <a:pt x="274" y="0"/>
                    </a:lnTo>
                    <a:lnTo>
                      <a:pt x="274" y="0"/>
                    </a:lnTo>
                    <a:lnTo>
                      <a:pt x="324" y="13"/>
                    </a:lnTo>
                    <a:lnTo>
                      <a:pt x="324" y="25"/>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18" name="Freeform 30"/>
              <p:cNvSpPr>
                <a:spLocks noChangeAspect="1"/>
              </p:cNvSpPr>
              <p:nvPr/>
            </p:nvSpPr>
            <p:spPr bwMode="auto">
              <a:xfrm>
                <a:off x="474" y="912"/>
                <a:ext cx="1" cy="12"/>
              </a:xfrm>
              <a:custGeom>
                <a:avLst/>
                <a:gdLst>
                  <a:gd name="T0" fmla="*/ 0 h 12"/>
                  <a:gd name="T1" fmla="*/ 0 h 12"/>
                  <a:gd name="T2" fmla="*/ 12 h 12"/>
                  <a:gd name="T3" fmla="*/ 0 h 12"/>
                  <a:gd name="T4" fmla="*/ 12 h 12"/>
                  <a:gd name="T5" fmla="*/ 12 h 12"/>
                  <a:gd name="T6" fmla="*/ 0 h 12"/>
                </a:gdLst>
                <a:ahLst/>
                <a:cxnLst>
                  <a:cxn ang="0">
                    <a:pos x="0" y="T0"/>
                  </a:cxn>
                  <a:cxn ang="0">
                    <a:pos x="0" y="T1"/>
                  </a:cxn>
                  <a:cxn ang="0">
                    <a:pos x="0" y="T2"/>
                  </a:cxn>
                  <a:cxn ang="0">
                    <a:pos x="0" y="T3"/>
                  </a:cxn>
                  <a:cxn ang="0">
                    <a:pos x="0" y="T4"/>
                  </a:cxn>
                  <a:cxn ang="0">
                    <a:pos x="0" y="T5"/>
                  </a:cxn>
                  <a:cxn ang="0">
                    <a:pos x="0" y="T6"/>
                  </a:cxn>
                </a:cxnLst>
                <a:rect l="0" t="0" r="r" b="b"/>
                <a:pathLst>
                  <a:path h="12">
                    <a:moveTo>
                      <a:pt x="0" y="0"/>
                    </a:moveTo>
                    <a:lnTo>
                      <a:pt x="0" y="0"/>
                    </a:lnTo>
                    <a:lnTo>
                      <a:pt x="0" y="12"/>
                    </a:lnTo>
                    <a:lnTo>
                      <a:pt x="0" y="0"/>
                    </a:lnTo>
                    <a:lnTo>
                      <a:pt x="0" y="12"/>
                    </a:lnTo>
                    <a:lnTo>
                      <a:pt x="0" y="12"/>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19" name="Freeform 31"/>
              <p:cNvSpPr>
                <a:spLocks noChangeAspect="1"/>
              </p:cNvSpPr>
              <p:nvPr/>
            </p:nvSpPr>
            <p:spPr bwMode="auto">
              <a:xfrm>
                <a:off x="25" y="899"/>
                <a:ext cx="536" cy="38"/>
              </a:xfrm>
              <a:custGeom>
                <a:avLst/>
                <a:gdLst>
                  <a:gd name="T0" fmla="*/ 162 w 536"/>
                  <a:gd name="T1" fmla="*/ 0 h 38"/>
                  <a:gd name="T2" fmla="*/ 0 w 536"/>
                  <a:gd name="T3" fmla="*/ 25 h 38"/>
                  <a:gd name="T4" fmla="*/ 424 w 536"/>
                  <a:gd name="T5" fmla="*/ 38 h 38"/>
                  <a:gd name="T6" fmla="*/ 536 w 536"/>
                  <a:gd name="T7" fmla="*/ 0 h 38"/>
                  <a:gd name="T8" fmla="*/ 162 w 536"/>
                  <a:gd name="T9" fmla="*/ 0 h 38"/>
                </a:gdLst>
                <a:ahLst/>
                <a:cxnLst>
                  <a:cxn ang="0">
                    <a:pos x="T0" y="T1"/>
                  </a:cxn>
                  <a:cxn ang="0">
                    <a:pos x="T2" y="T3"/>
                  </a:cxn>
                  <a:cxn ang="0">
                    <a:pos x="T4" y="T5"/>
                  </a:cxn>
                  <a:cxn ang="0">
                    <a:pos x="T6" y="T7"/>
                  </a:cxn>
                  <a:cxn ang="0">
                    <a:pos x="T8" y="T9"/>
                  </a:cxn>
                </a:cxnLst>
                <a:rect l="0" t="0" r="r" b="b"/>
                <a:pathLst>
                  <a:path w="536" h="38">
                    <a:moveTo>
                      <a:pt x="162" y="0"/>
                    </a:moveTo>
                    <a:lnTo>
                      <a:pt x="0" y="25"/>
                    </a:lnTo>
                    <a:lnTo>
                      <a:pt x="424" y="38"/>
                    </a:lnTo>
                    <a:lnTo>
                      <a:pt x="536" y="0"/>
                    </a:lnTo>
                    <a:lnTo>
                      <a:pt x="162"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20" name="Freeform 32"/>
              <p:cNvSpPr>
                <a:spLocks noChangeAspect="1"/>
              </p:cNvSpPr>
              <p:nvPr/>
            </p:nvSpPr>
            <p:spPr bwMode="auto">
              <a:xfrm>
                <a:off x="25" y="899"/>
                <a:ext cx="536" cy="50"/>
              </a:xfrm>
              <a:custGeom>
                <a:avLst/>
                <a:gdLst>
                  <a:gd name="T0" fmla="*/ 162 w 536"/>
                  <a:gd name="T1" fmla="*/ 13 h 50"/>
                  <a:gd name="T2" fmla="*/ 0 w 536"/>
                  <a:gd name="T3" fmla="*/ 38 h 50"/>
                  <a:gd name="T4" fmla="*/ 0 w 536"/>
                  <a:gd name="T5" fmla="*/ 25 h 50"/>
                  <a:gd name="T6" fmla="*/ 0 w 536"/>
                  <a:gd name="T7" fmla="*/ 25 h 50"/>
                  <a:gd name="T8" fmla="*/ 424 w 536"/>
                  <a:gd name="T9" fmla="*/ 38 h 50"/>
                  <a:gd name="T10" fmla="*/ 424 w 536"/>
                  <a:gd name="T11" fmla="*/ 50 h 50"/>
                  <a:gd name="T12" fmla="*/ 424 w 536"/>
                  <a:gd name="T13" fmla="*/ 38 h 50"/>
                  <a:gd name="T14" fmla="*/ 536 w 536"/>
                  <a:gd name="T15" fmla="*/ 0 h 50"/>
                  <a:gd name="T16" fmla="*/ 536 w 536"/>
                  <a:gd name="T17" fmla="*/ 13 h 50"/>
                  <a:gd name="T18" fmla="*/ 536 w 536"/>
                  <a:gd name="T19" fmla="*/ 0 h 50"/>
                  <a:gd name="T20" fmla="*/ 536 w 536"/>
                  <a:gd name="T21" fmla="*/ 13 h 50"/>
                  <a:gd name="T22" fmla="*/ 424 w 536"/>
                  <a:gd name="T23" fmla="*/ 50 h 50"/>
                  <a:gd name="T24" fmla="*/ 424 w 536"/>
                  <a:gd name="T25" fmla="*/ 50 h 50"/>
                  <a:gd name="T26" fmla="*/ 424 w 536"/>
                  <a:gd name="T27" fmla="*/ 50 h 50"/>
                  <a:gd name="T28" fmla="*/ 0 w 536"/>
                  <a:gd name="T29" fmla="*/ 38 h 50"/>
                  <a:gd name="T30" fmla="*/ 0 w 536"/>
                  <a:gd name="T31" fmla="*/ 38 h 50"/>
                  <a:gd name="T32" fmla="*/ 0 w 536"/>
                  <a:gd name="T33" fmla="*/ 25 h 50"/>
                  <a:gd name="T34" fmla="*/ 162 w 536"/>
                  <a:gd name="T35" fmla="*/ 0 h 50"/>
                  <a:gd name="T36" fmla="*/ 162 w 536"/>
                  <a:gd name="T37" fmla="*/ 13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6" h="50">
                    <a:moveTo>
                      <a:pt x="162" y="13"/>
                    </a:moveTo>
                    <a:lnTo>
                      <a:pt x="0" y="38"/>
                    </a:lnTo>
                    <a:lnTo>
                      <a:pt x="0" y="25"/>
                    </a:lnTo>
                    <a:lnTo>
                      <a:pt x="0" y="25"/>
                    </a:lnTo>
                    <a:lnTo>
                      <a:pt x="424" y="38"/>
                    </a:lnTo>
                    <a:lnTo>
                      <a:pt x="424" y="50"/>
                    </a:lnTo>
                    <a:lnTo>
                      <a:pt x="424" y="38"/>
                    </a:lnTo>
                    <a:lnTo>
                      <a:pt x="536" y="0"/>
                    </a:lnTo>
                    <a:lnTo>
                      <a:pt x="536" y="13"/>
                    </a:lnTo>
                    <a:lnTo>
                      <a:pt x="536" y="0"/>
                    </a:lnTo>
                    <a:lnTo>
                      <a:pt x="536" y="13"/>
                    </a:lnTo>
                    <a:lnTo>
                      <a:pt x="424" y="50"/>
                    </a:lnTo>
                    <a:lnTo>
                      <a:pt x="424" y="50"/>
                    </a:lnTo>
                    <a:lnTo>
                      <a:pt x="424" y="50"/>
                    </a:lnTo>
                    <a:lnTo>
                      <a:pt x="0" y="38"/>
                    </a:lnTo>
                    <a:lnTo>
                      <a:pt x="0" y="38"/>
                    </a:lnTo>
                    <a:lnTo>
                      <a:pt x="0" y="25"/>
                    </a:lnTo>
                    <a:lnTo>
                      <a:pt x="162" y="0"/>
                    </a:lnTo>
                    <a:lnTo>
                      <a:pt x="162" y="13"/>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21" name="Freeform 33"/>
              <p:cNvSpPr>
                <a:spLocks noChangeAspect="1"/>
              </p:cNvSpPr>
              <p:nvPr/>
            </p:nvSpPr>
            <p:spPr bwMode="auto">
              <a:xfrm>
                <a:off x="187" y="899"/>
                <a:ext cx="374" cy="13"/>
              </a:xfrm>
              <a:custGeom>
                <a:avLst/>
                <a:gdLst>
                  <a:gd name="T0" fmla="*/ 374 w 374"/>
                  <a:gd name="T1" fmla="*/ 13 h 13"/>
                  <a:gd name="T2" fmla="*/ 0 w 374"/>
                  <a:gd name="T3" fmla="*/ 13 h 13"/>
                  <a:gd name="T4" fmla="*/ 0 w 374"/>
                  <a:gd name="T5" fmla="*/ 0 h 13"/>
                  <a:gd name="T6" fmla="*/ 0 w 374"/>
                  <a:gd name="T7" fmla="*/ 0 h 13"/>
                  <a:gd name="T8" fmla="*/ 0 w 374"/>
                  <a:gd name="T9" fmla="*/ 0 h 13"/>
                  <a:gd name="T10" fmla="*/ 374 w 374"/>
                  <a:gd name="T11" fmla="*/ 0 h 13"/>
                  <a:gd name="T12" fmla="*/ 374 w 374"/>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374" h="13">
                    <a:moveTo>
                      <a:pt x="374" y="13"/>
                    </a:moveTo>
                    <a:lnTo>
                      <a:pt x="0" y="13"/>
                    </a:lnTo>
                    <a:lnTo>
                      <a:pt x="0" y="0"/>
                    </a:lnTo>
                    <a:lnTo>
                      <a:pt x="0" y="0"/>
                    </a:lnTo>
                    <a:lnTo>
                      <a:pt x="0" y="0"/>
                    </a:lnTo>
                    <a:lnTo>
                      <a:pt x="374" y="0"/>
                    </a:lnTo>
                    <a:lnTo>
                      <a:pt x="374" y="13"/>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22" name="Freeform 34"/>
              <p:cNvSpPr>
                <a:spLocks noChangeAspect="1"/>
              </p:cNvSpPr>
              <p:nvPr/>
            </p:nvSpPr>
            <p:spPr bwMode="auto">
              <a:xfrm>
                <a:off x="162" y="912"/>
                <a:ext cx="299" cy="25"/>
              </a:xfrm>
              <a:custGeom>
                <a:avLst/>
                <a:gdLst>
                  <a:gd name="T0" fmla="*/ 299 w 299"/>
                  <a:gd name="T1" fmla="*/ 0 h 25"/>
                  <a:gd name="T2" fmla="*/ 249 w 299"/>
                  <a:gd name="T3" fmla="*/ 12 h 25"/>
                  <a:gd name="T4" fmla="*/ 150 w 299"/>
                  <a:gd name="T5" fmla="*/ 25 h 25"/>
                  <a:gd name="T6" fmla="*/ 38 w 299"/>
                  <a:gd name="T7" fmla="*/ 12 h 25"/>
                  <a:gd name="T8" fmla="*/ 0 w 299"/>
                  <a:gd name="T9" fmla="*/ 0 h 25"/>
                  <a:gd name="T10" fmla="*/ 75 w 299"/>
                  <a:gd name="T11" fmla="*/ 0 h 25"/>
                  <a:gd name="T12" fmla="*/ 150 w 299"/>
                  <a:gd name="T13" fmla="*/ 0 h 25"/>
                  <a:gd name="T14" fmla="*/ 224 w 299"/>
                  <a:gd name="T15" fmla="*/ 0 h 25"/>
                  <a:gd name="T16" fmla="*/ 299 w 299"/>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9" h="25">
                    <a:moveTo>
                      <a:pt x="299" y="0"/>
                    </a:moveTo>
                    <a:lnTo>
                      <a:pt x="249" y="12"/>
                    </a:lnTo>
                    <a:lnTo>
                      <a:pt x="150" y="25"/>
                    </a:lnTo>
                    <a:lnTo>
                      <a:pt x="38" y="12"/>
                    </a:lnTo>
                    <a:lnTo>
                      <a:pt x="0" y="0"/>
                    </a:lnTo>
                    <a:lnTo>
                      <a:pt x="75" y="0"/>
                    </a:lnTo>
                    <a:lnTo>
                      <a:pt x="150" y="0"/>
                    </a:lnTo>
                    <a:lnTo>
                      <a:pt x="224" y="0"/>
                    </a:lnTo>
                    <a:lnTo>
                      <a:pt x="299"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23" name="Freeform 35"/>
              <p:cNvSpPr>
                <a:spLocks noChangeAspect="1"/>
              </p:cNvSpPr>
              <p:nvPr/>
            </p:nvSpPr>
            <p:spPr bwMode="auto">
              <a:xfrm>
                <a:off x="312" y="912"/>
                <a:ext cx="149" cy="37"/>
              </a:xfrm>
              <a:custGeom>
                <a:avLst/>
                <a:gdLst>
                  <a:gd name="T0" fmla="*/ 149 w 149"/>
                  <a:gd name="T1" fmla="*/ 12 h 37"/>
                  <a:gd name="T2" fmla="*/ 99 w 149"/>
                  <a:gd name="T3" fmla="*/ 25 h 37"/>
                  <a:gd name="T4" fmla="*/ 99 w 149"/>
                  <a:gd name="T5" fmla="*/ 25 h 37"/>
                  <a:gd name="T6" fmla="*/ 99 w 149"/>
                  <a:gd name="T7" fmla="*/ 25 h 37"/>
                  <a:gd name="T8" fmla="*/ 0 w 149"/>
                  <a:gd name="T9" fmla="*/ 37 h 37"/>
                  <a:gd name="T10" fmla="*/ 0 w 149"/>
                  <a:gd name="T11" fmla="*/ 37 h 37"/>
                  <a:gd name="T12" fmla="*/ 0 w 149"/>
                  <a:gd name="T13" fmla="*/ 25 h 37"/>
                  <a:gd name="T14" fmla="*/ 0 w 149"/>
                  <a:gd name="T15" fmla="*/ 25 h 37"/>
                  <a:gd name="T16" fmla="*/ 99 w 149"/>
                  <a:gd name="T17" fmla="*/ 12 h 37"/>
                  <a:gd name="T18" fmla="*/ 99 w 149"/>
                  <a:gd name="T19" fmla="*/ 12 h 37"/>
                  <a:gd name="T20" fmla="*/ 99 w 149"/>
                  <a:gd name="T21" fmla="*/ 12 h 37"/>
                  <a:gd name="T22" fmla="*/ 149 w 149"/>
                  <a:gd name="T23" fmla="*/ 0 h 37"/>
                  <a:gd name="T24" fmla="*/ 149 w 149"/>
                  <a:gd name="T25" fmla="*/ 1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 h="37">
                    <a:moveTo>
                      <a:pt x="149" y="12"/>
                    </a:moveTo>
                    <a:lnTo>
                      <a:pt x="99" y="25"/>
                    </a:lnTo>
                    <a:lnTo>
                      <a:pt x="99" y="25"/>
                    </a:lnTo>
                    <a:lnTo>
                      <a:pt x="99" y="25"/>
                    </a:lnTo>
                    <a:lnTo>
                      <a:pt x="0" y="37"/>
                    </a:lnTo>
                    <a:lnTo>
                      <a:pt x="0" y="37"/>
                    </a:lnTo>
                    <a:lnTo>
                      <a:pt x="0" y="25"/>
                    </a:lnTo>
                    <a:lnTo>
                      <a:pt x="0" y="25"/>
                    </a:lnTo>
                    <a:lnTo>
                      <a:pt x="99" y="12"/>
                    </a:lnTo>
                    <a:lnTo>
                      <a:pt x="99" y="12"/>
                    </a:lnTo>
                    <a:lnTo>
                      <a:pt x="99" y="12"/>
                    </a:lnTo>
                    <a:lnTo>
                      <a:pt x="149" y="0"/>
                    </a:lnTo>
                    <a:lnTo>
                      <a:pt x="149" y="12"/>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24" name="Freeform 36"/>
              <p:cNvSpPr>
                <a:spLocks noChangeAspect="1"/>
              </p:cNvSpPr>
              <p:nvPr/>
            </p:nvSpPr>
            <p:spPr bwMode="auto">
              <a:xfrm>
                <a:off x="200" y="924"/>
                <a:ext cx="112" cy="25"/>
              </a:xfrm>
              <a:custGeom>
                <a:avLst/>
                <a:gdLst>
                  <a:gd name="T0" fmla="*/ 112 w 112"/>
                  <a:gd name="T1" fmla="*/ 25 h 25"/>
                  <a:gd name="T2" fmla="*/ 0 w 112"/>
                  <a:gd name="T3" fmla="*/ 13 h 25"/>
                  <a:gd name="T4" fmla="*/ 0 w 112"/>
                  <a:gd name="T5" fmla="*/ 13 h 25"/>
                  <a:gd name="T6" fmla="*/ 0 w 112"/>
                  <a:gd name="T7" fmla="*/ 0 h 25"/>
                  <a:gd name="T8" fmla="*/ 0 w 112"/>
                  <a:gd name="T9" fmla="*/ 0 h 25"/>
                  <a:gd name="T10" fmla="*/ 112 w 112"/>
                  <a:gd name="T11" fmla="*/ 13 h 25"/>
                  <a:gd name="T12" fmla="*/ 112 w 112"/>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112" h="25">
                    <a:moveTo>
                      <a:pt x="112" y="25"/>
                    </a:moveTo>
                    <a:lnTo>
                      <a:pt x="0" y="13"/>
                    </a:lnTo>
                    <a:lnTo>
                      <a:pt x="0" y="13"/>
                    </a:lnTo>
                    <a:lnTo>
                      <a:pt x="0" y="0"/>
                    </a:lnTo>
                    <a:lnTo>
                      <a:pt x="0" y="0"/>
                    </a:lnTo>
                    <a:lnTo>
                      <a:pt x="112" y="13"/>
                    </a:lnTo>
                    <a:lnTo>
                      <a:pt x="112" y="25"/>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25" name="Freeform 37"/>
              <p:cNvSpPr>
                <a:spLocks noChangeAspect="1"/>
              </p:cNvSpPr>
              <p:nvPr/>
            </p:nvSpPr>
            <p:spPr bwMode="auto">
              <a:xfrm>
                <a:off x="162" y="912"/>
                <a:ext cx="38" cy="25"/>
              </a:xfrm>
              <a:custGeom>
                <a:avLst/>
                <a:gdLst>
                  <a:gd name="T0" fmla="*/ 38 w 38"/>
                  <a:gd name="T1" fmla="*/ 25 h 25"/>
                  <a:gd name="T2" fmla="*/ 38 w 38"/>
                  <a:gd name="T3" fmla="*/ 12 h 25"/>
                  <a:gd name="T4" fmla="*/ 0 w 38"/>
                  <a:gd name="T5" fmla="*/ 0 h 25"/>
                  <a:gd name="T6" fmla="*/ 0 w 38"/>
                  <a:gd name="T7" fmla="*/ 12 h 25"/>
                  <a:gd name="T8" fmla="*/ 38 w 38"/>
                  <a:gd name="T9" fmla="*/ 25 h 25"/>
                </a:gdLst>
                <a:ahLst/>
                <a:cxnLst>
                  <a:cxn ang="0">
                    <a:pos x="T0" y="T1"/>
                  </a:cxn>
                  <a:cxn ang="0">
                    <a:pos x="T2" y="T3"/>
                  </a:cxn>
                  <a:cxn ang="0">
                    <a:pos x="T4" y="T5"/>
                  </a:cxn>
                  <a:cxn ang="0">
                    <a:pos x="T6" y="T7"/>
                  </a:cxn>
                  <a:cxn ang="0">
                    <a:pos x="T8" y="T9"/>
                  </a:cxn>
                </a:cxnLst>
                <a:rect l="0" t="0" r="r" b="b"/>
                <a:pathLst>
                  <a:path w="38" h="25">
                    <a:moveTo>
                      <a:pt x="38" y="25"/>
                    </a:moveTo>
                    <a:lnTo>
                      <a:pt x="38" y="12"/>
                    </a:lnTo>
                    <a:lnTo>
                      <a:pt x="0" y="0"/>
                    </a:lnTo>
                    <a:lnTo>
                      <a:pt x="0" y="12"/>
                    </a:lnTo>
                    <a:lnTo>
                      <a:pt x="38" y="25"/>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26" name="Freeform 38"/>
              <p:cNvSpPr>
                <a:spLocks noChangeAspect="1"/>
              </p:cNvSpPr>
              <p:nvPr/>
            </p:nvSpPr>
            <p:spPr bwMode="auto">
              <a:xfrm>
                <a:off x="162" y="887"/>
                <a:ext cx="287" cy="37"/>
              </a:xfrm>
              <a:custGeom>
                <a:avLst/>
                <a:gdLst>
                  <a:gd name="T0" fmla="*/ 287 w 287"/>
                  <a:gd name="T1" fmla="*/ 12 h 37"/>
                  <a:gd name="T2" fmla="*/ 249 w 287"/>
                  <a:gd name="T3" fmla="*/ 0 h 37"/>
                  <a:gd name="T4" fmla="*/ 150 w 287"/>
                  <a:gd name="T5" fmla="*/ 0 h 37"/>
                  <a:gd name="T6" fmla="*/ 50 w 287"/>
                  <a:gd name="T7" fmla="*/ 0 h 37"/>
                  <a:gd name="T8" fmla="*/ 0 w 287"/>
                  <a:gd name="T9" fmla="*/ 12 h 37"/>
                  <a:gd name="T10" fmla="*/ 50 w 287"/>
                  <a:gd name="T11" fmla="*/ 25 h 37"/>
                  <a:gd name="T12" fmla="*/ 150 w 287"/>
                  <a:gd name="T13" fmla="*/ 37 h 37"/>
                  <a:gd name="T14" fmla="*/ 249 w 287"/>
                  <a:gd name="T15" fmla="*/ 25 h 37"/>
                  <a:gd name="T16" fmla="*/ 287 w 287"/>
                  <a:gd name="T17" fmla="*/ 1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7" h="37">
                    <a:moveTo>
                      <a:pt x="287" y="12"/>
                    </a:moveTo>
                    <a:lnTo>
                      <a:pt x="249" y="0"/>
                    </a:lnTo>
                    <a:lnTo>
                      <a:pt x="150" y="0"/>
                    </a:lnTo>
                    <a:lnTo>
                      <a:pt x="50" y="0"/>
                    </a:lnTo>
                    <a:lnTo>
                      <a:pt x="0" y="12"/>
                    </a:lnTo>
                    <a:lnTo>
                      <a:pt x="50" y="25"/>
                    </a:lnTo>
                    <a:lnTo>
                      <a:pt x="150" y="37"/>
                    </a:lnTo>
                    <a:lnTo>
                      <a:pt x="249" y="25"/>
                    </a:lnTo>
                    <a:lnTo>
                      <a:pt x="287" y="12"/>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27" name="Freeform 39"/>
              <p:cNvSpPr>
                <a:spLocks noChangeAspect="1"/>
              </p:cNvSpPr>
              <p:nvPr/>
            </p:nvSpPr>
            <p:spPr bwMode="auto">
              <a:xfrm>
                <a:off x="162" y="887"/>
                <a:ext cx="287" cy="50"/>
              </a:xfrm>
              <a:custGeom>
                <a:avLst/>
                <a:gdLst>
                  <a:gd name="T0" fmla="*/ 287 w 287"/>
                  <a:gd name="T1" fmla="*/ 25 h 50"/>
                  <a:gd name="T2" fmla="*/ 249 w 287"/>
                  <a:gd name="T3" fmla="*/ 12 h 50"/>
                  <a:gd name="T4" fmla="*/ 249 w 287"/>
                  <a:gd name="T5" fmla="*/ 12 h 50"/>
                  <a:gd name="T6" fmla="*/ 249 w 287"/>
                  <a:gd name="T7" fmla="*/ 12 h 50"/>
                  <a:gd name="T8" fmla="*/ 150 w 287"/>
                  <a:gd name="T9" fmla="*/ 12 h 50"/>
                  <a:gd name="T10" fmla="*/ 150 w 287"/>
                  <a:gd name="T11" fmla="*/ 12 h 50"/>
                  <a:gd name="T12" fmla="*/ 150 w 287"/>
                  <a:gd name="T13" fmla="*/ 12 h 50"/>
                  <a:gd name="T14" fmla="*/ 50 w 287"/>
                  <a:gd name="T15" fmla="*/ 12 h 50"/>
                  <a:gd name="T16" fmla="*/ 50 w 287"/>
                  <a:gd name="T17" fmla="*/ 12 h 50"/>
                  <a:gd name="T18" fmla="*/ 50 w 287"/>
                  <a:gd name="T19" fmla="*/ 12 h 50"/>
                  <a:gd name="T20" fmla="*/ 0 w 287"/>
                  <a:gd name="T21" fmla="*/ 25 h 50"/>
                  <a:gd name="T22" fmla="*/ 0 w 287"/>
                  <a:gd name="T23" fmla="*/ 12 h 50"/>
                  <a:gd name="T24" fmla="*/ 0 w 287"/>
                  <a:gd name="T25" fmla="*/ 12 h 50"/>
                  <a:gd name="T26" fmla="*/ 50 w 287"/>
                  <a:gd name="T27" fmla="*/ 25 h 50"/>
                  <a:gd name="T28" fmla="*/ 50 w 287"/>
                  <a:gd name="T29" fmla="*/ 25 h 50"/>
                  <a:gd name="T30" fmla="*/ 50 w 287"/>
                  <a:gd name="T31" fmla="*/ 25 h 50"/>
                  <a:gd name="T32" fmla="*/ 150 w 287"/>
                  <a:gd name="T33" fmla="*/ 37 h 50"/>
                  <a:gd name="T34" fmla="*/ 150 w 287"/>
                  <a:gd name="T35" fmla="*/ 37 h 50"/>
                  <a:gd name="T36" fmla="*/ 150 w 287"/>
                  <a:gd name="T37" fmla="*/ 37 h 50"/>
                  <a:gd name="T38" fmla="*/ 249 w 287"/>
                  <a:gd name="T39" fmla="*/ 25 h 50"/>
                  <a:gd name="T40" fmla="*/ 249 w 287"/>
                  <a:gd name="T41" fmla="*/ 25 h 50"/>
                  <a:gd name="T42" fmla="*/ 249 w 287"/>
                  <a:gd name="T43" fmla="*/ 25 h 50"/>
                  <a:gd name="T44" fmla="*/ 287 w 287"/>
                  <a:gd name="T45" fmla="*/ 12 h 50"/>
                  <a:gd name="T46" fmla="*/ 287 w 287"/>
                  <a:gd name="T47" fmla="*/ 12 h 50"/>
                  <a:gd name="T48" fmla="*/ 287 w 287"/>
                  <a:gd name="T49" fmla="*/ 25 h 50"/>
                  <a:gd name="T50" fmla="*/ 287 w 287"/>
                  <a:gd name="T51" fmla="*/ 25 h 50"/>
                  <a:gd name="T52" fmla="*/ 249 w 287"/>
                  <a:gd name="T53" fmla="*/ 37 h 50"/>
                  <a:gd name="T54" fmla="*/ 249 w 287"/>
                  <a:gd name="T55" fmla="*/ 37 h 50"/>
                  <a:gd name="T56" fmla="*/ 249 w 287"/>
                  <a:gd name="T57" fmla="*/ 37 h 50"/>
                  <a:gd name="T58" fmla="*/ 150 w 287"/>
                  <a:gd name="T59" fmla="*/ 50 h 50"/>
                  <a:gd name="T60" fmla="*/ 150 w 287"/>
                  <a:gd name="T61" fmla="*/ 50 h 50"/>
                  <a:gd name="T62" fmla="*/ 150 w 287"/>
                  <a:gd name="T63" fmla="*/ 50 h 50"/>
                  <a:gd name="T64" fmla="*/ 50 w 287"/>
                  <a:gd name="T65" fmla="*/ 37 h 50"/>
                  <a:gd name="T66" fmla="*/ 50 w 287"/>
                  <a:gd name="T67" fmla="*/ 37 h 50"/>
                  <a:gd name="T68" fmla="*/ 50 w 287"/>
                  <a:gd name="T69" fmla="*/ 37 h 50"/>
                  <a:gd name="T70" fmla="*/ 0 w 287"/>
                  <a:gd name="T71" fmla="*/ 25 h 50"/>
                  <a:gd name="T72" fmla="*/ 0 w 287"/>
                  <a:gd name="T73" fmla="*/ 25 h 50"/>
                  <a:gd name="T74" fmla="*/ 0 w 287"/>
                  <a:gd name="T75" fmla="*/ 12 h 50"/>
                  <a:gd name="T76" fmla="*/ 50 w 287"/>
                  <a:gd name="T77" fmla="*/ 0 h 50"/>
                  <a:gd name="T78" fmla="*/ 50 w 287"/>
                  <a:gd name="T79" fmla="*/ 0 h 50"/>
                  <a:gd name="T80" fmla="*/ 50 w 287"/>
                  <a:gd name="T81" fmla="*/ 0 h 50"/>
                  <a:gd name="T82" fmla="*/ 150 w 287"/>
                  <a:gd name="T83" fmla="*/ 0 h 50"/>
                  <a:gd name="T84" fmla="*/ 150 w 287"/>
                  <a:gd name="T85" fmla="*/ 0 h 50"/>
                  <a:gd name="T86" fmla="*/ 150 w 287"/>
                  <a:gd name="T87" fmla="*/ 0 h 50"/>
                  <a:gd name="T88" fmla="*/ 249 w 287"/>
                  <a:gd name="T89" fmla="*/ 0 h 50"/>
                  <a:gd name="T90" fmla="*/ 249 w 287"/>
                  <a:gd name="T91" fmla="*/ 0 h 50"/>
                  <a:gd name="T92" fmla="*/ 249 w 287"/>
                  <a:gd name="T93" fmla="*/ 0 h 50"/>
                  <a:gd name="T94" fmla="*/ 287 w 287"/>
                  <a:gd name="T95" fmla="*/ 12 h 50"/>
                  <a:gd name="T96" fmla="*/ 287 w 287"/>
                  <a:gd name="T97"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7" h="50">
                    <a:moveTo>
                      <a:pt x="287" y="25"/>
                    </a:moveTo>
                    <a:lnTo>
                      <a:pt x="249" y="12"/>
                    </a:lnTo>
                    <a:lnTo>
                      <a:pt x="249" y="12"/>
                    </a:lnTo>
                    <a:lnTo>
                      <a:pt x="249" y="12"/>
                    </a:lnTo>
                    <a:lnTo>
                      <a:pt x="150" y="12"/>
                    </a:lnTo>
                    <a:lnTo>
                      <a:pt x="150" y="12"/>
                    </a:lnTo>
                    <a:lnTo>
                      <a:pt x="150" y="12"/>
                    </a:lnTo>
                    <a:lnTo>
                      <a:pt x="50" y="12"/>
                    </a:lnTo>
                    <a:lnTo>
                      <a:pt x="50" y="12"/>
                    </a:lnTo>
                    <a:lnTo>
                      <a:pt x="50" y="12"/>
                    </a:lnTo>
                    <a:lnTo>
                      <a:pt x="0" y="25"/>
                    </a:lnTo>
                    <a:lnTo>
                      <a:pt x="0" y="12"/>
                    </a:lnTo>
                    <a:lnTo>
                      <a:pt x="0" y="12"/>
                    </a:lnTo>
                    <a:lnTo>
                      <a:pt x="50" y="25"/>
                    </a:lnTo>
                    <a:lnTo>
                      <a:pt x="50" y="25"/>
                    </a:lnTo>
                    <a:lnTo>
                      <a:pt x="50" y="25"/>
                    </a:lnTo>
                    <a:lnTo>
                      <a:pt x="150" y="37"/>
                    </a:lnTo>
                    <a:lnTo>
                      <a:pt x="150" y="37"/>
                    </a:lnTo>
                    <a:lnTo>
                      <a:pt x="150" y="37"/>
                    </a:lnTo>
                    <a:lnTo>
                      <a:pt x="249" y="25"/>
                    </a:lnTo>
                    <a:lnTo>
                      <a:pt x="249" y="25"/>
                    </a:lnTo>
                    <a:lnTo>
                      <a:pt x="249" y="25"/>
                    </a:lnTo>
                    <a:lnTo>
                      <a:pt x="287" y="12"/>
                    </a:lnTo>
                    <a:lnTo>
                      <a:pt x="287" y="12"/>
                    </a:lnTo>
                    <a:lnTo>
                      <a:pt x="287" y="25"/>
                    </a:lnTo>
                    <a:lnTo>
                      <a:pt x="287" y="25"/>
                    </a:lnTo>
                    <a:lnTo>
                      <a:pt x="249" y="37"/>
                    </a:lnTo>
                    <a:lnTo>
                      <a:pt x="249" y="37"/>
                    </a:lnTo>
                    <a:lnTo>
                      <a:pt x="249" y="37"/>
                    </a:lnTo>
                    <a:lnTo>
                      <a:pt x="150" y="50"/>
                    </a:lnTo>
                    <a:lnTo>
                      <a:pt x="150" y="50"/>
                    </a:lnTo>
                    <a:lnTo>
                      <a:pt x="150" y="50"/>
                    </a:lnTo>
                    <a:lnTo>
                      <a:pt x="50" y="37"/>
                    </a:lnTo>
                    <a:lnTo>
                      <a:pt x="50" y="37"/>
                    </a:lnTo>
                    <a:lnTo>
                      <a:pt x="50" y="37"/>
                    </a:lnTo>
                    <a:lnTo>
                      <a:pt x="0" y="25"/>
                    </a:lnTo>
                    <a:lnTo>
                      <a:pt x="0" y="25"/>
                    </a:lnTo>
                    <a:lnTo>
                      <a:pt x="0" y="12"/>
                    </a:lnTo>
                    <a:lnTo>
                      <a:pt x="50" y="0"/>
                    </a:lnTo>
                    <a:lnTo>
                      <a:pt x="50" y="0"/>
                    </a:lnTo>
                    <a:lnTo>
                      <a:pt x="50" y="0"/>
                    </a:lnTo>
                    <a:lnTo>
                      <a:pt x="150" y="0"/>
                    </a:lnTo>
                    <a:lnTo>
                      <a:pt x="150" y="0"/>
                    </a:lnTo>
                    <a:lnTo>
                      <a:pt x="150" y="0"/>
                    </a:lnTo>
                    <a:lnTo>
                      <a:pt x="249" y="0"/>
                    </a:lnTo>
                    <a:lnTo>
                      <a:pt x="249" y="0"/>
                    </a:lnTo>
                    <a:lnTo>
                      <a:pt x="249" y="0"/>
                    </a:lnTo>
                    <a:lnTo>
                      <a:pt x="287" y="12"/>
                    </a:lnTo>
                    <a:lnTo>
                      <a:pt x="287" y="25"/>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28" name="Freeform 40"/>
              <p:cNvSpPr>
                <a:spLocks noChangeAspect="1"/>
              </p:cNvSpPr>
              <p:nvPr/>
            </p:nvSpPr>
            <p:spPr bwMode="auto">
              <a:xfrm>
                <a:off x="449" y="899"/>
                <a:ext cx="1" cy="13"/>
              </a:xfrm>
              <a:custGeom>
                <a:avLst/>
                <a:gdLst>
                  <a:gd name="T0" fmla="*/ 0 h 13"/>
                  <a:gd name="T1" fmla="*/ 0 h 13"/>
                  <a:gd name="T2" fmla="*/ 13 h 13"/>
                  <a:gd name="T3" fmla="*/ 0 h 13"/>
                  <a:gd name="T4" fmla="*/ 13 h 13"/>
                  <a:gd name="T5" fmla="*/ 13 h 13"/>
                  <a:gd name="T6" fmla="*/ 0 h 13"/>
                </a:gdLst>
                <a:ahLst/>
                <a:cxnLst>
                  <a:cxn ang="0">
                    <a:pos x="0" y="T0"/>
                  </a:cxn>
                  <a:cxn ang="0">
                    <a:pos x="0" y="T1"/>
                  </a:cxn>
                  <a:cxn ang="0">
                    <a:pos x="0" y="T2"/>
                  </a:cxn>
                  <a:cxn ang="0">
                    <a:pos x="0" y="T3"/>
                  </a:cxn>
                  <a:cxn ang="0">
                    <a:pos x="0" y="T4"/>
                  </a:cxn>
                  <a:cxn ang="0">
                    <a:pos x="0" y="T5"/>
                  </a:cxn>
                  <a:cxn ang="0">
                    <a:pos x="0" y="T6"/>
                  </a:cxn>
                </a:cxnLst>
                <a:rect l="0" t="0" r="r" b="b"/>
                <a:pathLst>
                  <a:path h="13">
                    <a:moveTo>
                      <a:pt x="0" y="0"/>
                    </a:moveTo>
                    <a:lnTo>
                      <a:pt x="0" y="0"/>
                    </a:lnTo>
                    <a:lnTo>
                      <a:pt x="0" y="13"/>
                    </a:lnTo>
                    <a:lnTo>
                      <a:pt x="0" y="0"/>
                    </a:lnTo>
                    <a:lnTo>
                      <a:pt x="0" y="13"/>
                    </a:lnTo>
                    <a:lnTo>
                      <a:pt x="0" y="13"/>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29" name="Freeform 41"/>
              <p:cNvSpPr>
                <a:spLocks noChangeAspect="1"/>
              </p:cNvSpPr>
              <p:nvPr/>
            </p:nvSpPr>
            <p:spPr bwMode="auto">
              <a:xfrm>
                <a:off x="349" y="912"/>
                <a:ext cx="25" cy="12"/>
              </a:xfrm>
              <a:custGeom>
                <a:avLst/>
                <a:gdLst>
                  <a:gd name="T0" fmla="*/ 25 w 25"/>
                  <a:gd name="T1" fmla="*/ 12 h 12"/>
                  <a:gd name="T2" fmla="*/ 0 w 25"/>
                  <a:gd name="T3" fmla="*/ 12 h 12"/>
                  <a:gd name="T4" fmla="*/ 0 w 25"/>
                  <a:gd name="T5" fmla="*/ 0 h 12"/>
                  <a:gd name="T6" fmla="*/ 13 w 25"/>
                  <a:gd name="T7" fmla="*/ 0 h 12"/>
                  <a:gd name="T8" fmla="*/ 25 w 25"/>
                  <a:gd name="T9" fmla="*/ 0 h 12"/>
                  <a:gd name="T10" fmla="*/ 25 w 25"/>
                  <a:gd name="T11" fmla="*/ 0 h 12"/>
                  <a:gd name="T12" fmla="*/ 25 w 2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5" h="12">
                    <a:moveTo>
                      <a:pt x="25" y="12"/>
                    </a:moveTo>
                    <a:lnTo>
                      <a:pt x="0" y="12"/>
                    </a:lnTo>
                    <a:lnTo>
                      <a:pt x="0" y="0"/>
                    </a:lnTo>
                    <a:lnTo>
                      <a:pt x="13" y="0"/>
                    </a:lnTo>
                    <a:lnTo>
                      <a:pt x="25" y="0"/>
                    </a:lnTo>
                    <a:lnTo>
                      <a:pt x="25" y="0"/>
                    </a:lnTo>
                    <a:lnTo>
                      <a:pt x="25" y="12"/>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30" name="Freeform 42"/>
              <p:cNvSpPr>
                <a:spLocks noChangeAspect="1"/>
              </p:cNvSpPr>
              <p:nvPr/>
            </p:nvSpPr>
            <p:spPr bwMode="auto">
              <a:xfrm>
                <a:off x="349" y="924"/>
                <a:ext cx="25" cy="13"/>
              </a:xfrm>
              <a:custGeom>
                <a:avLst/>
                <a:gdLst>
                  <a:gd name="T0" fmla="*/ 25 w 25"/>
                  <a:gd name="T1" fmla="*/ 13 h 13"/>
                  <a:gd name="T2" fmla="*/ 25 w 25"/>
                  <a:gd name="T3" fmla="*/ 0 h 13"/>
                  <a:gd name="T4" fmla="*/ 0 w 25"/>
                  <a:gd name="T5" fmla="*/ 0 h 13"/>
                  <a:gd name="T6" fmla="*/ 13 w 25"/>
                  <a:gd name="T7" fmla="*/ 0 h 13"/>
                  <a:gd name="T8" fmla="*/ 0 w 25"/>
                  <a:gd name="T9" fmla="*/ 0 h 13"/>
                  <a:gd name="T10" fmla="*/ 0 w 25"/>
                  <a:gd name="T11" fmla="*/ 13 h 13"/>
                  <a:gd name="T12" fmla="*/ 25 w 25"/>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25" h="13">
                    <a:moveTo>
                      <a:pt x="25" y="13"/>
                    </a:moveTo>
                    <a:lnTo>
                      <a:pt x="25" y="0"/>
                    </a:lnTo>
                    <a:lnTo>
                      <a:pt x="0" y="0"/>
                    </a:lnTo>
                    <a:lnTo>
                      <a:pt x="13" y="0"/>
                    </a:lnTo>
                    <a:lnTo>
                      <a:pt x="0" y="0"/>
                    </a:lnTo>
                    <a:lnTo>
                      <a:pt x="0" y="13"/>
                    </a:lnTo>
                    <a:lnTo>
                      <a:pt x="25" y="13"/>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31" name="Rectangle 43"/>
              <p:cNvSpPr>
                <a:spLocks noChangeAspect="1" noChangeArrowheads="1"/>
              </p:cNvSpPr>
              <p:nvPr/>
            </p:nvSpPr>
            <p:spPr bwMode="auto">
              <a:xfrm>
                <a:off x="349" y="912"/>
                <a:ext cx="13" cy="12"/>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932" name="Freeform 44"/>
              <p:cNvSpPr>
                <a:spLocks noChangeAspect="1"/>
              </p:cNvSpPr>
              <p:nvPr/>
            </p:nvSpPr>
            <p:spPr bwMode="auto">
              <a:xfrm>
                <a:off x="536" y="612"/>
                <a:ext cx="62" cy="250"/>
              </a:xfrm>
              <a:custGeom>
                <a:avLst/>
                <a:gdLst>
                  <a:gd name="T0" fmla="*/ 62 w 62"/>
                  <a:gd name="T1" fmla="*/ 13 h 250"/>
                  <a:gd name="T2" fmla="*/ 0 w 62"/>
                  <a:gd name="T3" fmla="*/ 0 h 250"/>
                  <a:gd name="T4" fmla="*/ 0 w 62"/>
                  <a:gd name="T5" fmla="*/ 250 h 250"/>
                  <a:gd name="T6" fmla="*/ 62 w 62"/>
                  <a:gd name="T7" fmla="*/ 225 h 250"/>
                  <a:gd name="T8" fmla="*/ 62 w 62"/>
                  <a:gd name="T9" fmla="*/ 13 h 250"/>
                </a:gdLst>
                <a:ahLst/>
                <a:cxnLst>
                  <a:cxn ang="0">
                    <a:pos x="T0" y="T1"/>
                  </a:cxn>
                  <a:cxn ang="0">
                    <a:pos x="T2" y="T3"/>
                  </a:cxn>
                  <a:cxn ang="0">
                    <a:pos x="T4" y="T5"/>
                  </a:cxn>
                  <a:cxn ang="0">
                    <a:pos x="T6" y="T7"/>
                  </a:cxn>
                  <a:cxn ang="0">
                    <a:pos x="T8" y="T9"/>
                  </a:cxn>
                </a:cxnLst>
                <a:rect l="0" t="0" r="r" b="b"/>
                <a:pathLst>
                  <a:path w="62" h="250">
                    <a:moveTo>
                      <a:pt x="62" y="13"/>
                    </a:moveTo>
                    <a:lnTo>
                      <a:pt x="0" y="0"/>
                    </a:lnTo>
                    <a:lnTo>
                      <a:pt x="0" y="250"/>
                    </a:lnTo>
                    <a:lnTo>
                      <a:pt x="62" y="225"/>
                    </a:lnTo>
                    <a:lnTo>
                      <a:pt x="62" y="13"/>
                    </a:lnTo>
                    <a:close/>
                  </a:path>
                </a:pathLst>
              </a:custGeom>
              <a:blipFill dpi="0" rotWithShape="0">
                <a:blip r:embed="rId7"/>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33" name="Freeform 45"/>
              <p:cNvSpPr>
                <a:spLocks noChangeAspect="1"/>
              </p:cNvSpPr>
              <p:nvPr/>
            </p:nvSpPr>
            <p:spPr bwMode="auto">
              <a:xfrm>
                <a:off x="536" y="612"/>
                <a:ext cx="75" cy="262"/>
              </a:xfrm>
              <a:custGeom>
                <a:avLst/>
                <a:gdLst>
                  <a:gd name="T0" fmla="*/ 62 w 75"/>
                  <a:gd name="T1" fmla="*/ 25 h 262"/>
                  <a:gd name="T2" fmla="*/ 0 w 75"/>
                  <a:gd name="T3" fmla="*/ 13 h 262"/>
                  <a:gd name="T4" fmla="*/ 0 w 75"/>
                  <a:gd name="T5" fmla="*/ 0 h 262"/>
                  <a:gd name="T6" fmla="*/ 12 w 75"/>
                  <a:gd name="T7" fmla="*/ 0 h 262"/>
                  <a:gd name="T8" fmla="*/ 12 w 75"/>
                  <a:gd name="T9" fmla="*/ 250 h 262"/>
                  <a:gd name="T10" fmla="*/ 0 w 75"/>
                  <a:gd name="T11" fmla="*/ 262 h 262"/>
                  <a:gd name="T12" fmla="*/ 0 w 75"/>
                  <a:gd name="T13" fmla="*/ 250 h 262"/>
                  <a:gd name="T14" fmla="*/ 62 w 75"/>
                  <a:gd name="T15" fmla="*/ 225 h 262"/>
                  <a:gd name="T16" fmla="*/ 75 w 75"/>
                  <a:gd name="T17" fmla="*/ 225 h 262"/>
                  <a:gd name="T18" fmla="*/ 75 w 75"/>
                  <a:gd name="T19" fmla="*/ 237 h 262"/>
                  <a:gd name="T20" fmla="*/ 62 w 75"/>
                  <a:gd name="T21" fmla="*/ 237 h 262"/>
                  <a:gd name="T22" fmla="*/ 0 w 75"/>
                  <a:gd name="T23" fmla="*/ 262 h 262"/>
                  <a:gd name="T24" fmla="*/ 0 w 75"/>
                  <a:gd name="T25" fmla="*/ 262 h 262"/>
                  <a:gd name="T26" fmla="*/ 0 w 75"/>
                  <a:gd name="T27" fmla="*/ 250 h 262"/>
                  <a:gd name="T28" fmla="*/ 0 w 75"/>
                  <a:gd name="T29" fmla="*/ 0 h 262"/>
                  <a:gd name="T30" fmla="*/ 0 w 75"/>
                  <a:gd name="T31" fmla="*/ 0 h 262"/>
                  <a:gd name="T32" fmla="*/ 0 w 75"/>
                  <a:gd name="T33" fmla="*/ 0 h 262"/>
                  <a:gd name="T34" fmla="*/ 62 w 75"/>
                  <a:gd name="T35" fmla="*/ 13 h 262"/>
                  <a:gd name="T36" fmla="*/ 62 w 75"/>
                  <a:gd name="T37" fmla="*/ 25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 h="262">
                    <a:moveTo>
                      <a:pt x="62" y="25"/>
                    </a:moveTo>
                    <a:lnTo>
                      <a:pt x="0" y="13"/>
                    </a:lnTo>
                    <a:lnTo>
                      <a:pt x="0" y="0"/>
                    </a:lnTo>
                    <a:lnTo>
                      <a:pt x="12" y="0"/>
                    </a:lnTo>
                    <a:lnTo>
                      <a:pt x="12" y="250"/>
                    </a:lnTo>
                    <a:lnTo>
                      <a:pt x="0" y="262"/>
                    </a:lnTo>
                    <a:lnTo>
                      <a:pt x="0" y="250"/>
                    </a:lnTo>
                    <a:lnTo>
                      <a:pt x="62" y="225"/>
                    </a:lnTo>
                    <a:lnTo>
                      <a:pt x="75" y="225"/>
                    </a:lnTo>
                    <a:lnTo>
                      <a:pt x="75" y="237"/>
                    </a:lnTo>
                    <a:lnTo>
                      <a:pt x="62" y="237"/>
                    </a:lnTo>
                    <a:lnTo>
                      <a:pt x="0" y="262"/>
                    </a:lnTo>
                    <a:lnTo>
                      <a:pt x="0" y="262"/>
                    </a:lnTo>
                    <a:lnTo>
                      <a:pt x="0" y="250"/>
                    </a:lnTo>
                    <a:lnTo>
                      <a:pt x="0" y="0"/>
                    </a:lnTo>
                    <a:lnTo>
                      <a:pt x="0" y="0"/>
                    </a:lnTo>
                    <a:lnTo>
                      <a:pt x="0" y="0"/>
                    </a:lnTo>
                    <a:lnTo>
                      <a:pt x="62" y="13"/>
                    </a:lnTo>
                    <a:lnTo>
                      <a:pt x="62" y="25"/>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34" name="Freeform 46"/>
              <p:cNvSpPr>
                <a:spLocks noChangeAspect="1"/>
              </p:cNvSpPr>
              <p:nvPr/>
            </p:nvSpPr>
            <p:spPr bwMode="auto">
              <a:xfrm>
                <a:off x="598" y="625"/>
                <a:ext cx="13" cy="212"/>
              </a:xfrm>
              <a:custGeom>
                <a:avLst/>
                <a:gdLst>
                  <a:gd name="T0" fmla="*/ 0 w 13"/>
                  <a:gd name="T1" fmla="*/ 212 h 212"/>
                  <a:gd name="T2" fmla="*/ 0 w 13"/>
                  <a:gd name="T3" fmla="*/ 0 h 212"/>
                  <a:gd name="T4" fmla="*/ 0 w 13"/>
                  <a:gd name="T5" fmla="*/ 0 h 212"/>
                  <a:gd name="T6" fmla="*/ 13 w 13"/>
                  <a:gd name="T7" fmla="*/ 0 h 212"/>
                  <a:gd name="T8" fmla="*/ 13 w 13"/>
                  <a:gd name="T9" fmla="*/ 0 h 212"/>
                  <a:gd name="T10" fmla="*/ 13 w 13"/>
                  <a:gd name="T11" fmla="*/ 212 h 212"/>
                  <a:gd name="T12" fmla="*/ 0 w 13"/>
                  <a:gd name="T13" fmla="*/ 212 h 212"/>
                </a:gdLst>
                <a:ahLst/>
                <a:cxnLst>
                  <a:cxn ang="0">
                    <a:pos x="T0" y="T1"/>
                  </a:cxn>
                  <a:cxn ang="0">
                    <a:pos x="T2" y="T3"/>
                  </a:cxn>
                  <a:cxn ang="0">
                    <a:pos x="T4" y="T5"/>
                  </a:cxn>
                  <a:cxn ang="0">
                    <a:pos x="T6" y="T7"/>
                  </a:cxn>
                  <a:cxn ang="0">
                    <a:pos x="T8" y="T9"/>
                  </a:cxn>
                  <a:cxn ang="0">
                    <a:pos x="T10" y="T11"/>
                  </a:cxn>
                  <a:cxn ang="0">
                    <a:pos x="T12" y="T13"/>
                  </a:cxn>
                </a:cxnLst>
                <a:rect l="0" t="0" r="r" b="b"/>
                <a:pathLst>
                  <a:path w="13" h="212">
                    <a:moveTo>
                      <a:pt x="0" y="212"/>
                    </a:moveTo>
                    <a:lnTo>
                      <a:pt x="0" y="0"/>
                    </a:lnTo>
                    <a:lnTo>
                      <a:pt x="0" y="0"/>
                    </a:lnTo>
                    <a:lnTo>
                      <a:pt x="13" y="0"/>
                    </a:lnTo>
                    <a:lnTo>
                      <a:pt x="13" y="0"/>
                    </a:lnTo>
                    <a:lnTo>
                      <a:pt x="13" y="212"/>
                    </a:lnTo>
                    <a:lnTo>
                      <a:pt x="0" y="212"/>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35" name="Freeform 47"/>
              <p:cNvSpPr>
                <a:spLocks noChangeAspect="1"/>
              </p:cNvSpPr>
              <p:nvPr/>
            </p:nvSpPr>
            <p:spPr bwMode="auto">
              <a:xfrm>
                <a:off x="0" y="525"/>
                <a:ext cx="449" cy="387"/>
              </a:xfrm>
              <a:custGeom>
                <a:avLst/>
                <a:gdLst>
                  <a:gd name="T0" fmla="*/ 0 w 449"/>
                  <a:gd name="T1" fmla="*/ 12 h 387"/>
                  <a:gd name="T2" fmla="*/ 449 w 449"/>
                  <a:gd name="T3" fmla="*/ 0 h 387"/>
                  <a:gd name="T4" fmla="*/ 449 w 449"/>
                  <a:gd name="T5" fmla="*/ 387 h 387"/>
                  <a:gd name="T6" fmla="*/ 0 w 449"/>
                  <a:gd name="T7" fmla="*/ 387 h 387"/>
                  <a:gd name="T8" fmla="*/ 0 w 449"/>
                  <a:gd name="T9" fmla="*/ 12 h 387"/>
                </a:gdLst>
                <a:ahLst/>
                <a:cxnLst>
                  <a:cxn ang="0">
                    <a:pos x="T0" y="T1"/>
                  </a:cxn>
                  <a:cxn ang="0">
                    <a:pos x="T2" y="T3"/>
                  </a:cxn>
                  <a:cxn ang="0">
                    <a:pos x="T4" y="T5"/>
                  </a:cxn>
                  <a:cxn ang="0">
                    <a:pos x="T6" y="T7"/>
                  </a:cxn>
                  <a:cxn ang="0">
                    <a:pos x="T8" y="T9"/>
                  </a:cxn>
                </a:cxnLst>
                <a:rect l="0" t="0" r="r" b="b"/>
                <a:pathLst>
                  <a:path w="449" h="387">
                    <a:moveTo>
                      <a:pt x="0" y="12"/>
                    </a:moveTo>
                    <a:lnTo>
                      <a:pt x="449" y="0"/>
                    </a:lnTo>
                    <a:lnTo>
                      <a:pt x="449" y="387"/>
                    </a:lnTo>
                    <a:lnTo>
                      <a:pt x="0" y="387"/>
                    </a:lnTo>
                    <a:lnTo>
                      <a:pt x="0" y="12"/>
                    </a:lnTo>
                    <a:close/>
                  </a:path>
                </a:pathLst>
              </a:custGeom>
              <a:blipFill dpi="0" rotWithShape="0">
                <a:blip r:embed="rId7"/>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36" name="Freeform 48"/>
              <p:cNvSpPr>
                <a:spLocks noChangeAspect="1"/>
              </p:cNvSpPr>
              <p:nvPr/>
            </p:nvSpPr>
            <p:spPr bwMode="auto">
              <a:xfrm>
                <a:off x="0" y="525"/>
                <a:ext cx="461" cy="25"/>
              </a:xfrm>
              <a:custGeom>
                <a:avLst/>
                <a:gdLst>
                  <a:gd name="T0" fmla="*/ 0 w 461"/>
                  <a:gd name="T1" fmla="*/ 12 h 25"/>
                  <a:gd name="T2" fmla="*/ 449 w 461"/>
                  <a:gd name="T3" fmla="*/ 0 h 25"/>
                  <a:gd name="T4" fmla="*/ 461 w 461"/>
                  <a:gd name="T5" fmla="*/ 0 h 25"/>
                  <a:gd name="T6" fmla="*/ 461 w 461"/>
                  <a:gd name="T7" fmla="*/ 0 h 25"/>
                  <a:gd name="T8" fmla="*/ 449 w 461"/>
                  <a:gd name="T9" fmla="*/ 12 h 25"/>
                  <a:gd name="T10" fmla="*/ 0 w 461"/>
                  <a:gd name="T11" fmla="*/ 25 h 25"/>
                  <a:gd name="T12" fmla="*/ 0 w 461"/>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461" h="25">
                    <a:moveTo>
                      <a:pt x="0" y="12"/>
                    </a:moveTo>
                    <a:lnTo>
                      <a:pt x="449" y="0"/>
                    </a:lnTo>
                    <a:lnTo>
                      <a:pt x="461" y="0"/>
                    </a:lnTo>
                    <a:lnTo>
                      <a:pt x="461" y="0"/>
                    </a:lnTo>
                    <a:lnTo>
                      <a:pt x="449" y="12"/>
                    </a:lnTo>
                    <a:lnTo>
                      <a:pt x="0" y="25"/>
                    </a:lnTo>
                    <a:lnTo>
                      <a:pt x="0" y="12"/>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37" name="Rectangle 49"/>
              <p:cNvSpPr>
                <a:spLocks noChangeAspect="1" noChangeArrowheads="1"/>
              </p:cNvSpPr>
              <p:nvPr/>
            </p:nvSpPr>
            <p:spPr bwMode="auto">
              <a:xfrm>
                <a:off x="449" y="525"/>
                <a:ext cx="12" cy="399"/>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938" name="Rectangle 50"/>
              <p:cNvSpPr>
                <a:spLocks noChangeAspect="1" noChangeArrowheads="1"/>
              </p:cNvSpPr>
              <p:nvPr/>
            </p:nvSpPr>
            <p:spPr bwMode="auto">
              <a:xfrm>
                <a:off x="0" y="912"/>
                <a:ext cx="449" cy="12"/>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939" name="Freeform 51"/>
              <p:cNvSpPr>
                <a:spLocks noChangeAspect="1"/>
              </p:cNvSpPr>
              <p:nvPr/>
            </p:nvSpPr>
            <p:spPr bwMode="auto">
              <a:xfrm>
                <a:off x="0" y="537"/>
                <a:ext cx="13" cy="375"/>
              </a:xfrm>
              <a:custGeom>
                <a:avLst/>
                <a:gdLst>
                  <a:gd name="T0" fmla="*/ 0 w 13"/>
                  <a:gd name="T1" fmla="*/ 375 h 375"/>
                  <a:gd name="T2" fmla="*/ 0 w 13"/>
                  <a:gd name="T3" fmla="*/ 0 h 375"/>
                  <a:gd name="T4" fmla="*/ 0 w 13"/>
                  <a:gd name="T5" fmla="*/ 0 h 375"/>
                  <a:gd name="T6" fmla="*/ 0 w 13"/>
                  <a:gd name="T7" fmla="*/ 0 h 375"/>
                  <a:gd name="T8" fmla="*/ 13 w 13"/>
                  <a:gd name="T9" fmla="*/ 0 h 375"/>
                  <a:gd name="T10" fmla="*/ 13 w 13"/>
                  <a:gd name="T11" fmla="*/ 375 h 375"/>
                  <a:gd name="T12" fmla="*/ 0 w 13"/>
                  <a:gd name="T13" fmla="*/ 375 h 375"/>
                </a:gdLst>
                <a:ahLst/>
                <a:cxnLst>
                  <a:cxn ang="0">
                    <a:pos x="T0" y="T1"/>
                  </a:cxn>
                  <a:cxn ang="0">
                    <a:pos x="T2" y="T3"/>
                  </a:cxn>
                  <a:cxn ang="0">
                    <a:pos x="T4" y="T5"/>
                  </a:cxn>
                  <a:cxn ang="0">
                    <a:pos x="T6" y="T7"/>
                  </a:cxn>
                  <a:cxn ang="0">
                    <a:pos x="T8" y="T9"/>
                  </a:cxn>
                  <a:cxn ang="0">
                    <a:pos x="T10" y="T11"/>
                  </a:cxn>
                  <a:cxn ang="0">
                    <a:pos x="T12" y="T13"/>
                  </a:cxn>
                </a:cxnLst>
                <a:rect l="0" t="0" r="r" b="b"/>
                <a:pathLst>
                  <a:path w="13" h="375">
                    <a:moveTo>
                      <a:pt x="0" y="375"/>
                    </a:moveTo>
                    <a:lnTo>
                      <a:pt x="0" y="0"/>
                    </a:lnTo>
                    <a:lnTo>
                      <a:pt x="0" y="0"/>
                    </a:lnTo>
                    <a:lnTo>
                      <a:pt x="0" y="0"/>
                    </a:lnTo>
                    <a:lnTo>
                      <a:pt x="13" y="0"/>
                    </a:lnTo>
                    <a:lnTo>
                      <a:pt x="13" y="375"/>
                    </a:lnTo>
                    <a:lnTo>
                      <a:pt x="0" y="375"/>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40" name="Freeform 52"/>
              <p:cNvSpPr>
                <a:spLocks noChangeAspect="1"/>
              </p:cNvSpPr>
              <p:nvPr/>
            </p:nvSpPr>
            <p:spPr bwMode="auto">
              <a:xfrm>
                <a:off x="38" y="562"/>
                <a:ext cx="373" cy="312"/>
              </a:xfrm>
              <a:custGeom>
                <a:avLst/>
                <a:gdLst>
                  <a:gd name="T0" fmla="*/ 187 w 373"/>
                  <a:gd name="T1" fmla="*/ 0 h 312"/>
                  <a:gd name="T2" fmla="*/ 348 w 373"/>
                  <a:gd name="T3" fmla="*/ 0 h 312"/>
                  <a:gd name="T4" fmla="*/ 373 w 373"/>
                  <a:gd name="T5" fmla="*/ 0 h 312"/>
                  <a:gd name="T6" fmla="*/ 373 w 373"/>
                  <a:gd name="T7" fmla="*/ 25 h 312"/>
                  <a:gd name="T8" fmla="*/ 373 w 373"/>
                  <a:gd name="T9" fmla="*/ 150 h 312"/>
                  <a:gd name="T10" fmla="*/ 373 w 373"/>
                  <a:gd name="T11" fmla="*/ 287 h 312"/>
                  <a:gd name="T12" fmla="*/ 373 w 373"/>
                  <a:gd name="T13" fmla="*/ 300 h 312"/>
                  <a:gd name="T14" fmla="*/ 348 w 373"/>
                  <a:gd name="T15" fmla="*/ 312 h 312"/>
                  <a:gd name="T16" fmla="*/ 187 w 373"/>
                  <a:gd name="T17" fmla="*/ 312 h 312"/>
                  <a:gd name="T18" fmla="*/ 25 w 373"/>
                  <a:gd name="T19" fmla="*/ 312 h 312"/>
                  <a:gd name="T20" fmla="*/ 0 w 373"/>
                  <a:gd name="T21" fmla="*/ 300 h 312"/>
                  <a:gd name="T22" fmla="*/ 0 w 373"/>
                  <a:gd name="T23" fmla="*/ 275 h 312"/>
                  <a:gd name="T24" fmla="*/ 0 w 373"/>
                  <a:gd name="T25" fmla="*/ 163 h 312"/>
                  <a:gd name="T26" fmla="*/ 0 w 373"/>
                  <a:gd name="T27" fmla="*/ 38 h 312"/>
                  <a:gd name="T28" fmla="*/ 12 w 373"/>
                  <a:gd name="T29" fmla="*/ 25 h 312"/>
                  <a:gd name="T30" fmla="*/ 37 w 373"/>
                  <a:gd name="T31" fmla="*/ 13 h 312"/>
                  <a:gd name="T32" fmla="*/ 187 w 373"/>
                  <a:gd name="T33"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3" h="312">
                    <a:moveTo>
                      <a:pt x="187" y="0"/>
                    </a:moveTo>
                    <a:lnTo>
                      <a:pt x="348" y="0"/>
                    </a:lnTo>
                    <a:lnTo>
                      <a:pt x="373" y="0"/>
                    </a:lnTo>
                    <a:lnTo>
                      <a:pt x="373" y="25"/>
                    </a:lnTo>
                    <a:lnTo>
                      <a:pt x="373" y="150"/>
                    </a:lnTo>
                    <a:lnTo>
                      <a:pt x="373" y="287"/>
                    </a:lnTo>
                    <a:lnTo>
                      <a:pt x="373" y="300"/>
                    </a:lnTo>
                    <a:lnTo>
                      <a:pt x="348" y="312"/>
                    </a:lnTo>
                    <a:lnTo>
                      <a:pt x="187" y="312"/>
                    </a:lnTo>
                    <a:lnTo>
                      <a:pt x="25" y="312"/>
                    </a:lnTo>
                    <a:lnTo>
                      <a:pt x="0" y="300"/>
                    </a:lnTo>
                    <a:lnTo>
                      <a:pt x="0" y="275"/>
                    </a:lnTo>
                    <a:lnTo>
                      <a:pt x="0" y="163"/>
                    </a:lnTo>
                    <a:lnTo>
                      <a:pt x="0" y="38"/>
                    </a:lnTo>
                    <a:lnTo>
                      <a:pt x="12" y="25"/>
                    </a:lnTo>
                    <a:lnTo>
                      <a:pt x="37" y="13"/>
                    </a:lnTo>
                    <a:lnTo>
                      <a:pt x="187"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41" name="Freeform 53"/>
              <p:cNvSpPr>
                <a:spLocks noChangeAspect="1"/>
              </p:cNvSpPr>
              <p:nvPr/>
            </p:nvSpPr>
            <p:spPr bwMode="auto">
              <a:xfrm>
                <a:off x="38" y="562"/>
                <a:ext cx="386" cy="325"/>
              </a:xfrm>
              <a:custGeom>
                <a:avLst/>
                <a:gdLst>
                  <a:gd name="T0" fmla="*/ 348 w 386"/>
                  <a:gd name="T1" fmla="*/ 0 h 325"/>
                  <a:gd name="T2" fmla="*/ 348 w 386"/>
                  <a:gd name="T3" fmla="*/ 0 h 325"/>
                  <a:gd name="T4" fmla="*/ 386 w 386"/>
                  <a:gd name="T5" fmla="*/ 0 h 325"/>
                  <a:gd name="T6" fmla="*/ 386 w 386"/>
                  <a:gd name="T7" fmla="*/ 25 h 325"/>
                  <a:gd name="T8" fmla="*/ 386 w 386"/>
                  <a:gd name="T9" fmla="*/ 25 h 325"/>
                  <a:gd name="T10" fmla="*/ 386 w 386"/>
                  <a:gd name="T11" fmla="*/ 150 h 325"/>
                  <a:gd name="T12" fmla="*/ 386 w 386"/>
                  <a:gd name="T13" fmla="*/ 287 h 325"/>
                  <a:gd name="T14" fmla="*/ 386 w 386"/>
                  <a:gd name="T15" fmla="*/ 287 h 325"/>
                  <a:gd name="T16" fmla="*/ 373 w 386"/>
                  <a:gd name="T17" fmla="*/ 312 h 325"/>
                  <a:gd name="T18" fmla="*/ 348 w 386"/>
                  <a:gd name="T19" fmla="*/ 325 h 325"/>
                  <a:gd name="T20" fmla="*/ 348 w 386"/>
                  <a:gd name="T21" fmla="*/ 325 h 325"/>
                  <a:gd name="T22" fmla="*/ 187 w 386"/>
                  <a:gd name="T23" fmla="*/ 325 h 325"/>
                  <a:gd name="T24" fmla="*/ 25 w 386"/>
                  <a:gd name="T25" fmla="*/ 325 h 325"/>
                  <a:gd name="T26" fmla="*/ 25 w 386"/>
                  <a:gd name="T27" fmla="*/ 325 h 325"/>
                  <a:gd name="T28" fmla="*/ 0 w 386"/>
                  <a:gd name="T29" fmla="*/ 300 h 325"/>
                  <a:gd name="T30" fmla="*/ 0 w 386"/>
                  <a:gd name="T31" fmla="*/ 275 h 325"/>
                  <a:gd name="T32" fmla="*/ 0 w 386"/>
                  <a:gd name="T33" fmla="*/ 275 h 325"/>
                  <a:gd name="T34" fmla="*/ 0 w 386"/>
                  <a:gd name="T35" fmla="*/ 163 h 325"/>
                  <a:gd name="T36" fmla="*/ 0 w 386"/>
                  <a:gd name="T37" fmla="*/ 38 h 325"/>
                  <a:gd name="T38" fmla="*/ 0 w 386"/>
                  <a:gd name="T39" fmla="*/ 38 h 325"/>
                  <a:gd name="T40" fmla="*/ 12 w 386"/>
                  <a:gd name="T41" fmla="*/ 25 h 325"/>
                  <a:gd name="T42" fmla="*/ 37 w 386"/>
                  <a:gd name="T43" fmla="*/ 13 h 325"/>
                  <a:gd name="T44" fmla="*/ 37 w 386"/>
                  <a:gd name="T45" fmla="*/ 13 h 325"/>
                  <a:gd name="T46" fmla="*/ 187 w 386"/>
                  <a:gd name="T47" fmla="*/ 0 h 325"/>
                  <a:gd name="T48" fmla="*/ 187 w 386"/>
                  <a:gd name="T49" fmla="*/ 13 h 325"/>
                  <a:gd name="T50" fmla="*/ 37 w 386"/>
                  <a:gd name="T51" fmla="*/ 25 h 325"/>
                  <a:gd name="T52" fmla="*/ 12 w 386"/>
                  <a:gd name="T53" fmla="*/ 38 h 325"/>
                  <a:gd name="T54" fmla="*/ 25 w 386"/>
                  <a:gd name="T55" fmla="*/ 38 h 325"/>
                  <a:gd name="T56" fmla="*/ 12 w 386"/>
                  <a:gd name="T57" fmla="*/ 50 h 325"/>
                  <a:gd name="T58" fmla="*/ 12 w 386"/>
                  <a:gd name="T59" fmla="*/ 163 h 325"/>
                  <a:gd name="T60" fmla="*/ 12 w 386"/>
                  <a:gd name="T61" fmla="*/ 163 h 325"/>
                  <a:gd name="T62" fmla="*/ 12 w 386"/>
                  <a:gd name="T63" fmla="*/ 275 h 325"/>
                  <a:gd name="T64" fmla="*/ 12 w 386"/>
                  <a:gd name="T65" fmla="*/ 300 h 325"/>
                  <a:gd name="T66" fmla="*/ 0 w 386"/>
                  <a:gd name="T67" fmla="*/ 300 h 325"/>
                  <a:gd name="T68" fmla="*/ 25 w 386"/>
                  <a:gd name="T69" fmla="*/ 312 h 325"/>
                  <a:gd name="T70" fmla="*/ 187 w 386"/>
                  <a:gd name="T71" fmla="*/ 312 h 325"/>
                  <a:gd name="T72" fmla="*/ 187 w 386"/>
                  <a:gd name="T73" fmla="*/ 312 h 325"/>
                  <a:gd name="T74" fmla="*/ 348 w 386"/>
                  <a:gd name="T75" fmla="*/ 312 h 325"/>
                  <a:gd name="T76" fmla="*/ 373 w 386"/>
                  <a:gd name="T77" fmla="*/ 300 h 325"/>
                  <a:gd name="T78" fmla="*/ 373 w 386"/>
                  <a:gd name="T79" fmla="*/ 300 h 325"/>
                  <a:gd name="T80" fmla="*/ 373 w 386"/>
                  <a:gd name="T81" fmla="*/ 287 h 325"/>
                  <a:gd name="T82" fmla="*/ 373 w 386"/>
                  <a:gd name="T83" fmla="*/ 150 h 325"/>
                  <a:gd name="T84" fmla="*/ 373 w 386"/>
                  <a:gd name="T85" fmla="*/ 150 h 325"/>
                  <a:gd name="T86" fmla="*/ 373 w 386"/>
                  <a:gd name="T87" fmla="*/ 25 h 325"/>
                  <a:gd name="T88" fmla="*/ 373 w 386"/>
                  <a:gd name="T89" fmla="*/ 0 h 325"/>
                  <a:gd name="T90" fmla="*/ 373 w 386"/>
                  <a:gd name="T91" fmla="*/ 13 h 325"/>
                  <a:gd name="T92" fmla="*/ 348 w 386"/>
                  <a:gd name="T93" fmla="*/ 13 h 325"/>
                  <a:gd name="T94" fmla="*/ 187 w 386"/>
                  <a:gd name="T95" fmla="*/ 13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6" h="325">
                    <a:moveTo>
                      <a:pt x="187" y="0"/>
                    </a:moveTo>
                    <a:lnTo>
                      <a:pt x="348" y="0"/>
                    </a:lnTo>
                    <a:lnTo>
                      <a:pt x="348" y="0"/>
                    </a:lnTo>
                    <a:lnTo>
                      <a:pt x="348" y="0"/>
                    </a:lnTo>
                    <a:lnTo>
                      <a:pt x="373" y="0"/>
                    </a:lnTo>
                    <a:lnTo>
                      <a:pt x="386" y="0"/>
                    </a:lnTo>
                    <a:lnTo>
                      <a:pt x="386" y="0"/>
                    </a:lnTo>
                    <a:lnTo>
                      <a:pt x="386" y="25"/>
                    </a:lnTo>
                    <a:lnTo>
                      <a:pt x="386" y="25"/>
                    </a:lnTo>
                    <a:lnTo>
                      <a:pt x="386" y="25"/>
                    </a:lnTo>
                    <a:lnTo>
                      <a:pt x="386" y="150"/>
                    </a:lnTo>
                    <a:lnTo>
                      <a:pt x="386" y="150"/>
                    </a:lnTo>
                    <a:lnTo>
                      <a:pt x="386" y="150"/>
                    </a:lnTo>
                    <a:lnTo>
                      <a:pt x="386" y="287"/>
                    </a:lnTo>
                    <a:lnTo>
                      <a:pt x="386" y="287"/>
                    </a:lnTo>
                    <a:lnTo>
                      <a:pt x="386" y="287"/>
                    </a:lnTo>
                    <a:lnTo>
                      <a:pt x="386" y="300"/>
                    </a:lnTo>
                    <a:lnTo>
                      <a:pt x="373" y="312"/>
                    </a:lnTo>
                    <a:lnTo>
                      <a:pt x="373" y="312"/>
                    </a:lnTo>
                    <a:lnTo>
                      <a:pt x="348" y="325"/>
                    </a:lnTo>
                    <a:lnTo>
                      <a:pt x="348" y="325"/>
                    </a:lnTo>
                    <a:lnTo>
                      <a:pt x="348" y="325"/>
                    </a:lnTo>
                    <a:lnTo>
                      <a:pt x="187" y="325"/>
                    </a:lnTo>
                    <a:lnTo>
                      <a:pt x="187" y="325"/>
                    </a:lnTo>
                    <a:lnTo>
                      <a:pt x="187" y="325"/>
                    </a:lnTo>
                    <a:lnTo>
                      <a:pt x="25" y="325"/>
                    </a:lnTo>
                    <a:lnTo>
                      <a:pt x="25" y="325"/>
                    </a:lnTo>
                    <a:lnTo>
                      <a:pt x="25" y="325"/>
                    </a:lnTo>
                    <a:lnTo>
                      <a:pt x="0" y="312"/>
                    </a:lnTo>
                    <a:lnTo>
                      <a:pt x="0" y="300"/>
                    </a:lnTo>
                    <a:lnTo>
                      <a:pt x="0" y="300"/>
                    </a:lnTo>
                    <a:lnTo>
                      <a:pt x="0" y="275"/>
                    </a:lnTo>
                    <a:lnTo>
                      <a:pt x="0" y="275"/>
                    </a:lnTo>
                    <a:lnTo>
                      <a:pt x="0" y="275"/>
                    </a:lnTo>
                    <a:lnTo>
                      <a:pt x="0" y="163"/>
                    </a:lnTo>
                    <a:lnTo>
                      <a:pt x="0" y="163"/>
                    </a:lnTo>
                    <a:lnTo>
                      <a:pt x="0" y="163"/>
                    </a:lnTo>
                    <a:lnTo>
                      <a:pt x="0" y="38"/>
                    </a:lnTo>
                    <a:lnTo>
                      <a:pt x="0" y="38"/>
                    </a:lnTo>
                    <a:lnTo>
                      <a:pt x="0" y="38"/>
                    </a:lnTo>
                    <a:lnTo>
                      <a:pt x="12" y="25"/>
                    </a:lnTo>
                    <a:lnTo>
                      <a:pt x="12" y="25"/>
                    </a:lnTo>
                    <a:lnTo>
                      <a:pt x="12" y="25"/>
                    </a:lnTo>
                    <a:lnTo>
                      <a:pt x="37" y="13"/>
                    </a:lnTo>
                    <a:lnTo>
                      <a:pt x="37" y="13"/>
                    </a:lnTo>
                    <a:lnTo>
                      <a:pt x="37" y="13"/>
                    </a:lnTo>
                    <a:lnTo>
                      <a:pt x="187" y="0"/>
                    </a:lnTo>
                    <a:lnTo>
                      <a:pt x="187" y="0"/>
                    </a:lnTo>
                    <a:lnTo>
                      <a:pt x="187" y="13"/>
                    </a:lnTo>
                    <a:lnTo>
                      <a:pt x="187" y="13"/>
                    </a:lnTo>
                    <a:lnTo>
                      <a:pt x="37" y="25"/>
                    </a:lnTo>
                    <a:lnTo>
                      <a:pt x="37" y="25"/>
                    </a:lnTo>
                    <a:lnTo>
                      <a:pt x="37" y="25"/>
                    </a:lnTo>
                    <a:lnTo>
                      <a:pt x="12" y="38"/>
                    </a:lnTo>
                    <a:lnTo>
                      <a:pt x="12" y="38"/>
                    </a:lnTo>
                    <a:lnTo>
                      <a:pt x="25" y="38"/>
                    </a:lnTo>
                    <a:lnTo>
                      <a:pt x="12" y="50"/>
                    </a:lnTo>
                    <a:lnTo>
                      <a:pt x="12" y="50"/>
                    </a:lnTo>
                    <a:lnTo>
                      <a:pt x="12" y="38"/>
                    </a:lnTo>
                    <a:lnTo>
                      <a:pt x="12" y="163"/>
                    </a:lnTo>
                    <a:lnTo>
                      <a:pt x="12" y="163"/>
                    </a:lnTo>
                    <a:lnTo>
                      <a:pt x="12" y="163"/>
                    </a:lnTo>
                    <a:lnTo>
                      <a:pt x="12" y="275"/>
                    </a:lnTo>
                    <a:lnTo>
                      <a:pt x="12" y="275"/>
                    </a:lnTo>
                    <a:lnTo>
                      <a:pt x="12" y="275"/>
                    </a:lnTo>
                    <a:lnTo>
                      <a:pt x="12" y="300"/>
                    </a:lnTo>
                    <a:lnTo>
                      <a:pt x="12" y="300"/>
                    </a:lnTo>
                    <a:lnTo>
                      <a:pt x="0" y="300"/>
                    </a:lnTo>
                    <a:lnTo>
                      <a:pt x="25" y="312"/>
                    </a:lnTo>
                    <a:lnTo>
                      <a:pt x="25" y="312"/>
                    </a:lnTo>
                    <a:lnTo>
                      <a:pt x="25" y="312"/>
                    </a:lnTo>
                    <a:lnTo>
                      <a:pt x="187" y="312"/>
                    </a:lnTo>
                    <a:lnTo>
                      <a:pt x="187" y="312"/>
                    </a:lnTo>
                    <a:lnTo>
                      <a:pt x="187" y="312"/>
                    </a:lnTo>
                    <a:lnTo>
                      <a:pt x="348" y="312"/>
                    </a:lnTo>
                    <a:lnTo>
                      <a:pt x="348" y="312"/>
                    </a:lnTo>
                    <a:lnTo>
                      <a:pt x="348" y="312"/>
                    </a:lnTo>
                    <a:lnTo>
                      <a:pt x="373" y="300"/>
                    </a:lnTo>
                    <a:lnTo>
                      <a:pt x="373" y="300"/>
                    </a:lnTo>
                    <a:lnTo>
                      <a:pt x="373" y="300"/>
                    </a:lnTo>
                    <a:lnTo>
                      <a:pt x="373" y="287"/>
                    </a:lnTo>
                    <a:lnTo>
                      <a:pt x="373" y="287"/>
                    </a:lnTo>
                    <a:lnTo>
                      <a:pt x="373" y="287"/>
                    </a:lnTo>
                    <a:lnTo>
                      <a:pt x="373" y="150"/>
                    </a:lnTo>
                    <a:lnTo>
                      <a:pt x="373" y="150"/>
                    </a:lnTo>
                    <a:lnTo>
                      <a:pt x="373" y="150"/>
                    </a:lnTo>
                    <a:lnTo>
                      <a:pt x="373" y="25"/>
                    </a:lnTo>
                    <a:lnTo>
                      <a:pt x="373" y="25"/>
                    </a:lnTo>
                    <a:lnTo>
                      <a:pt x="373" y="25"/>
                    </a:lnTo>
                    <a:lnTo>
                      <a:pt x="373" y="0"/>
                    </a:lnTo>
                    <a:lnTo>
                      <a:pt x="373" y="0"/>
                    </a:lnTo>
                    <a:lnTo>
                      <a:pt x="373" y="13"/>
                    </a:lnTo>
                    <a:lnTo>
                      <a:pt x="348" y="13"/>
                    </a:lnTo>
                    <a:lnTo>
                      <a:pt x="348" y="13"/>
                    </a:lnTo>
                    <a:lnTo>
                      <a:pt x="348" y="13"/>
                    </a:lnTo>
                    <a:lnTo>
                      <a:pt x="187" y="13"/>
                    </a:lnTo>
                    <a:lnTo>
                      <a:pt x="187"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42" name="Freeform 54"/>
              <p:cNvSpPr>
                <a:spLocks noChangeAspect="1"/>
              </p:cNvSpPr>
              <p:nvPr/>
            </p:nvSpPr>
            <p:spPr bwMode="auto">
              <a:xfrm>
                <a:off x="225" y="562"/>
                <a:ext cx="1" cy="13"/>
              </a:xfrm>
              <a:custGeom>
                <a:avLst/>
                <a:gdLst>
                  <a:gd name="T0" fmla="*/ 0 h 13"/>
                  <a:gd name="T1" fmla="*/ 0 h 13"/>
                  <a:gd name="T2" fmla="*/ 0 h 13"/>
                  <a:gd name="T3" fmla="*/ 13 h 13"/>
                  <a:gd name="T4" fmla="*/ 13 h 13"/>
                  <a:gd name="T5" fmla="*/ 13 h 13"/>
                  <a:gd name="T6" fmla="*/ 0 h 13"/>
                </a:gdLst>
                <a:ahLst/>
                <a:cxnLst>
                  <a:cxn ang="0">
                    <a:pos x="0" y="T0"/>
                  </a:cxn>
                  <a:cxn ang="0">
                    <a:pos x="0" y="T1"/>
                  </a:cxn>
                  <a:cxn ang="0">
                    <a:pos x="0" y="T2"/>
                  </a:cxn>
                  <a:cxn ang="0">
                    <a:pos x="0" y="T3"/>
                  </a:cxn>
                  <a:cxn ang="0">
                    <a:pos x="0" y="T4"/>
                  </a:cxn>
                  <a:cxn ang="0">
                    <a:pos x="0" y="T5"/>
                  </a:cxn>
                  <a:cxn ang="0">
                    <a:pos x="0" y="T6"/>
                  </a:cxn>
                </a:cxnLst>
                <a:rect l="0" t="0" r="r" b="b"/>
                <a:pathLst>
                  <a:path h="13">
                    <a:moveTo>
                      <a:pt x="0" y="0"/>
                    </a:moveTo>
                    <a:lnTo>
                      <a:pt x="0" y="0"/>
                    </a:lnTo>
                    <a:lnTo>
                      <a:pt x="0" y="0"/>
                    </a:lnTo>
                    <a:lnTo>
                      <a:pt x="0" y="13"/>
                    </a:lnTo>
                    <a:lnTo>
                      <a:pt x="0" y="13"/>
                    </a:lnTo>
                    <a:lnTo>
                      <a:pt x="0" y="13"/>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43" name="Freeform 55"/>
              <p:cNvSpPr>
                <a:spLocks noChangeAspect="1"/>
              </p:cNvSpPr>
              <p:nvPr/>
            </p:nvSpPr>
            <p:spPr bwMode="auto">
              <a:xfrm>
                <a:off x="63" y="562"/>
                <a:ext cx="348" cy="300"/>
              </a:xfrm>
              <a:custGeom>
                <a:avLst/>
                <a:gdLst>
                  <a:gd name="T0" fmla="*/ 12 w 348"/>
                  <a:gd name="T1" fmla="*/ 25 h 300"/>
                  <a:gd name="T2" fmla="*/ 37 w 348"/>
                  <a:gd name="T3" fmla="*/ 13 h 300"/>
                  <a:gd name="T4" fmla="*/ 174 w 348"/>
                  <a:gd name="T5" fmla="*/ 13 h 300"/>
                  <a:gd name="T6" fmla="*/ 311 w 348"/>
                  <a:gd name="T7" fmla="*/ 0 h 300"/>
                  <a:gd name="T8" fmla="*/ 336 w 348"/>
                  <a:gd name="T9" fmla="*/ 13 h 300"/>
                  <a:gd name="T10" fmla="*/ 348 w 348"/>
                  <a:gd name="T11" fmla="*/ 38 h 300"/>
                  <a:gd name="T12" fmla="*/ 348 w 348"/>
                  <a:gd name="T13" fmla="*/ 150 h 300"/>
                  <a:gd name="T14" fmla="*/ 348 w 348"/>
                  <a:gd name="T15" fmla="*/ 262 h 300"/>
                  <a:gd name="T16" fmla="*/ 336 w 348"/>
                  <a:gd name="T17" fmla="*/ 287 h 300"/>
                  <a:gd name="T18" fmla="*/ 311 w 348"/>
                  <a:gd name="T19" fmla="*/ 300 h 300"/>
                  <a:gd name="T20" fmla="*/ 174 w 348"/>
                  <a:gd name="T21" fmla="*/ 300 h 300"/>
                  <a:gd name="T22" fmla="*/ 25 w 348"/>
                  <a:gd name="T23" fmla="*/ 300 h 300"/>
                  <a:gd name="T24" fmla="*/ 0 w 348"/>
                  <a:gd name="T25" fmla="*/ 287 h 300"/>
                  <a:gd name="T26" fmla="*/ 0 w 348"/>
                  <a:gd name="T27" fmla="*/ 275 h 300"/>
                  <a:gd name="T28" fmla="*/ 0 w 348"/>
                  <a:gd name="T29" fmla="*/ 163 h 300"/>
                  <a:gd name="T30" fmla="*/ 0 w 348"/>
                  <a:gd name="T31" fmla="*/ 50 h 300"/>
                  <a:gd name="T32" fmla="*/ 12 w 348"/>
                  <a:gd name="T33" fmla="*/ 2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8" h="300">
                    <a:moveTo>
                      <a:pt x="12" y="25"/>
                    </a:moveTo>
                    <a:lnTo>
                      <a:pt x="37" y="13"/>
                    </a:lnTo>
                    <a:lnTo>
                      <a:pt x="174" y="13"/>
                    </a:lnTo>
                    <a:lnTo>
                      <a:pt x="311" y="0"/>
                    </a:lnTo>
                    <a:lnTo>
                      <a:pt x="336" y="13"/>
                    </a:lnTo>
                    <a:lnTo>
                      <a:pt x="348" y="38"/>
                    </a:lnTo>
                    <a:lnTo>
                      <a:pt x="348" y="150"/>
                    </a:lnTo>
                    <a:lnTo>
                      <a:pt x="348" y="262"/>
                    </a:lnTo>
                    <a:lnTo>
                      <a:pt x="336" y="287"/>
                    </a:lnTo>
                    <a:lnTo>
                      <a:pt x="311" y="300"/>
                    </a:lnTo>
                    <a:lnTo>
                      <a:pt x="174" y="300"/>
                    </a:lnTo>
                    <a:lnTo>
                      <a:pt x="25" y="300"/>
                    </a:lnTo>
                    <a:lnTo>
                      <a:pt x="0" y="287"/>
                    </a:lnTo>
                    <a:lnTo>
                      <a:pt x="0" y="275"/>
                    </a:lnTo>
                    <a:lnTo>
                      <a:pt x="0" y="163"/>
                    </a:lnTo>
                    <a:lnTo>
                      <a:pt x="0" y="50"/>
                    </a:lnTo>
                    <a:lnTo>
                      <a:pt x="12" y="25"/>
                    </a:lnTo>
                    <a:close/>
                  </a:path>
                </a:pathLst>
              </a:cu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44" name="Freeform 56"/>
              <p:cNvSpPr>
                <a:spLocks noChangeAspect="1"/>
              </p:cNvSpPr>
              <p:nvPr/>
            </p:nvSpPr>
            <p:spPr bwMode="auto">
              <a:xfrm>
                <a:off x="63" y="562"/>
                <a:ext cx="361" cy="312"/>
              </a:xfrm>
              <a:custGeom>
                <a:avLst/>
                <a:gdLst>
                  <a:gd name="T0" fmla="*/ 37 w 361"/>
                  <a:gd name="T1" fmla="*/ 13 h 312"/>
                  <a:gd name="T2" fmla="*/ 37 w 361"/>
                  <a:gd name="T3" fmla="*/ 13 h 312"/>
                  <a:gd name="T4" fmla="*/ 174 w 361"/>
                  <a:gd name="T5" fmla="*/ 13 h 312"/>
                  <a:gd name="T6" fmla="*/ 311 w 361"/>
                  <a:gd name="T7" fmla="*/ 0 h 312"/>
                  <a:gd name="T8" fmla="*/ 311 w 361"/>
                  <a:gd name="T9" fmla="*/ 0 h 312"/>
                  <a:gd name="T10" fmla="*/ 348 w 361"/>
                  <a:gd name="T11" fmla="*/ 13 h 312"/>
                  <a:gd name="T12" fmla="*/ 361 w 361"/>
                  <a:gd name="T13" fmla="*/ 38 h 312"/>
                  <a:gd name="T14" fmla="*/ 361 w 361"/>
                  <a:gd name="T15" fmla="*/ 38 h 312"/>
                  <a:gd name="T16" fmla="*/ 361 w 361"/>
                  <a:gd name="T17" fmla="*/ 150 h 312"/>
                  <a:gd name="T18" fmla="*/ 361 w 361"/>
                  <a:gd name="T19" fmla="*/ 262 h 312"/>
                  <a:gd name="T20" fmla="*/ 361 w 361"/>
                  <a:gd name="T21" fmla="*/ 262 h 312"/>
                  <a:gd name="T22" fmla="*/ 336 w 361"/>
                  <a:gd name="T23" fmla="*/ 300 h 312"/>
                  <a:gd name="T24" fmla="*/ 311 w 361"/>
                  <a:gd name="T25" fmla="*/ 312 h 312"/>
                  <a:gd name="T26" fmla="*/ 311 w 361"/>
                  <a:gd name="T27" fmla="*/ 312 h 312"/>
                  <a:gd name="T28" fmla="*/ 174 w 361"/>
                  <a:gd name="T29" fmla="*/ 312 h 312"/>
                  <a:gd name="T30" fmla="*/ 25 w 361"/>
                  <a:gd name="T31" fmla="*/ 312 h 312"/>
                  <a:gd name="T32" fmla="*/ 25 w 361"/>
                  <a:gd name="T33" fmla="*/ 312 h 312"/>
                  <a:gd name="T34" fmla="*/ 0 w 361"/>
                  <a:gd name="T35" fmla="*/ 287 h 312"/>
                  <a:gd name="T36" fmla="*/ 0 w 361"/>
                  <a:gd name="T37" fmla="*/ 275 h 312"/>
                  <a:gd name="T38" fmla="*/ 0 w 361"/>
                  <a:gd name="T39" fmla="*/ 275 h 312"/>
                  <a:gd name="T40" fmla="*/ 0 w 361"/>
                  <a:gd name="T41" fmla="*/ 163 h 312"/>
                  <a:gd name="T42" fmla="*/ 0 w 361"/>
                  <a:gd name="T43" fmla="*/ 50 h 312"/>
                  <a:gd name="T44" fmla="*/ 0 w 361"/>
                  <a:gd name="T45" fmla="*/ 50 h 312"/>
                  <a:gd name="T46" fmla="*/ 12 w 361"/>
                  <a:gd name="T47" fmla="*/ 25 h 312"/>
                  <a:gd name="T48" fmla="*/ 25 w 361"/>
                  <a:gd name="T49" fmla="*/ 25 h 312"/>
                  <a:gd name="T50" fmla="*/ 12 w 361"/>
                  <a:gd name="T51" fmla="*/ 50 h 312"/>
                  <a:gd name="T52" fmla="*/ 12 w 361"/>
                  <a:gd name="T53" fmla="*/ 163 h 312"/>
                  <a:gd name="T54" fmla="*/ 12 w 361"/>
                  <a:gd name="T55" fmla="*/ 163 h 312"/>
                  <a:gd name="T56" fmla="*/ 12 w 361"/>
                  <a:gd name="T57" fmla="*/ 275 h 312"/>
                  <a:gd name="T58" fmla="*/ 12 w 361"/>
                  <a:gd name="T59" fmla="*/ 287 h 312"/>
                  <a:gd name="T60" fmla="*/ 0 w 361"/>
                  <a:gd name="T61" fmla="*/ 287 h 312"/>
                  <a:gd name="T62" fmla="*/ 25 w 361"/>
                  <a:gd name="T63" fmla="*/ 300 h 312"/>
                  <a:gd name="T64" fmla="*/ 174 w 361"/>
                  <a:gd name="T65" fmla="*/ 300 h 312"/>
                  <a:gd name="T66" fmla="*/ 174 w 361"/>
                  <a:gd name="T67" fmla="*/ 300 h 312"/>
                  <a:gd name="T68" fmla="*/ 311 w 361"/>
                  <a:gd name="T69" fmla="*/ 300 h 312"/>
                  <a:gd name="T70" fmla="*/ 336 w 361"/>
                  <a:gd name="T71" fmla="*/ 287 h 312"/>
                  <a:gd name="T72" fmla="*/ 336 w 361"/>
                  <a:gd name="T73" fmla="*/ 287 h 312"/>
                  <a:gd name="T74" fmla="*/ 348 w 361"/>
                  <a:gd name="T75" fmla="*/ 262 h 312"/>
                  <a:gd name="T76" fmla="*/ 348 w 361"/>
                  <a:gd name="T77" fmla="*/ 150 h 312"/>
                  <a:gd name="T78" fmla="*/ 348 w 361"/>
                  <a:gd name="T79" fmla="*/ 150 h 312"/>
                  <a:gd name="T80" fmla="*/ 348 w 361"/>
                  <a:gd name="T81" fmla="*/ 38 h 312"/>
                  <a:gd name="T82" fmla="*/ 336 w 361"/>
                  <a:gd name="T83" fmla="*/ 13 h 312"/>
                  <a:gd name="T84" fmla="*/ 336 w 361"/>
                  <a:gd name="T85" fmla="*/ 25 h 312"/>
                  <a:gd name="T86" fmla="*/ 311 w 361"/>
                  <a:gd name="T87" fmla="*/ 13 h 312"/>
                  <a:gd name="T88" fmla="*/ 174 w 361"/>
                  <a:gd name="T89" fmla="*/ 25 h 312"/>
                  <a:gd name="T90" fmla="*/ 174 w 361"/>
                  <a:gd name="T91" fmla="*/ 25 h 312"/>
                  <a:gd name="T92" fmla="*/ 37 w 361"/>
                  <a:gd name="T93" fmla="*/ 25 h 312"/>
                  <a:gd name="T94" fmla="*/ 12 w 361"/>
                  <a:gd name="T95" fmla="*/ 38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1" h="312">
                    <a:moveTo>
                      <a:pt x="12" y="25"/>
                    </a:moveTo>
                    <a:lnTo>
                      <a:pt x="37" y="13"/>
                    </a:lnTo>
                    <a:lnTo>
                      <a:pt x="37" y="13"/>
                    </a:lnTo>
                    <a:lnTo>
                      <a:pt x="37" y="13"/>
                    </a:lnTo>
                    <a:lnTo>
                      <a:pt x="174" y="13"/>
                    </a:lnTo>
                    <a:lnTo>
                      <a:pt x="174" y="13"/>
                    </a:lnTo>
                    <a:lnTo>
                      <a:pt x="174" y="13"/>
                    </a:lnTo>
                    <a:lnTo>
                      <a:pt x="311" y="0"/>
                    </a:lnTo>
                    <a:lnTo>
                      <a:pt x="311" y="0"/>
                    </a:lnTo>
                    <a:lnTo>
                      <a:pt x="311" y="0"/>
                    </a:lnTo>
                    <a:lnTo>
                      <a:pt x="336" y="13"/>
                    </a:lnTo>
                    <a:lnTo>
                      <a:pt x="348" y="13"/>
                    </a:lnTo>
                    <a:lnTo>
                      <a:pt x="348" y="13"/>
                    </a:lnTo>
                    <a:lnTo>
                      <a:pt x="361" y="38"/>
                    </a:lnTo>
                    <a:lnTo>
                      <a:pt x="361" y="38"/>
                    </a:lnTo>
                    <a:lnTo>
                      <a:pt x="361" y="38"/>
                    </a:lnTo>
                    <a:lnTo>
                      <a:pt x="361" y="150"/>
                    </a:lnTo>
                    <a:lnTo>
                      <a:pt x="361" y="150"/>
                    </a:lnTo>
                    <a:lnTo>
                      <a:pt x="361" y="150"/>
                    </a:lnTo>
                    <a:lnTo>
                      <a:pt x="361" y="262"/>
                    </a:lnTo>
                    <a:lnTo>
                      <a:pt x="361" y="262"/>
                    </a:lnTo>
                    <a:lnTo>
                      <a:pt x="361" y="262"/>
                    </a:lnTo>
                    <a:lnTo>
                      <a:pt x="348" y="287"/>
                    </a:lnTo>
                    <a:lnTo>
                      <a:pt x="336" y="300"/>
                    </a:lnTo>
                    <a:lnTo>
                      <a:pt x="336" y="300"/>
                    </a:lnTo>
                    <a:lnTo>
                      <a:pt x="311" y="312"/>
                    </a:lnTo>
                    <a:lnTo>
                      <a:pt x="311" y="312"/>
                    </a:lnTo>
                    <a:lnTo>
                      <a:pt x="311" y="312"/>
                    </a:lnTo>
                    <a:lnTo>
                      <a:pt x="174" y="312"/>
                    </a:lnTo>
                    <a:lnTo>
                      <a:pt x="174" y="312"/>
                    </a:lnTo>
                    <a:lnTo>
                      <a:pt x="174" y="312"/>
                    </a:lnTo>
                    <a:lnTo>
                      <a:pt x="25" y="312"/>
                    </a:lnTo>
                    <a:lnTo>
                      <a:pt x="25" y="312"/>
                    </a:lnTo>
                    <a:lnTo>
                      <a:pt x="25" y="312"/>
                    </a:lnTo>
                    <a:lnTo>
                      <a:pt x="0" y="300"/>
                    </a:lnTo>
                    <a:lnTo>
                      <a:pt x="0" y="287"/>
                    </a:lnTo>
                    <a:lnTo>
                      <a:pt x="0" y="287"/>
                    </a:lnTo>
                    <a:lnTo>
                      <a:pt x="0" y="275"/>
                    </a:lnTo>
                    <a:lnTo>
                      <a:pt x="0" y="275"/>
                    </a:lnTo>
                    <a:lnTo>
                      <a:pt x="0" y="275"/>
                    </a:lnTo>
                    <a:lnTo>
                      <a:pt x="0" y="163"/>
                    </a:lnTo>
                    <a:lnTo>
                      <a:pt x="0" y="163"/>
                    </a:lnTo>
                    <a:lnTo>
                      <a:pt x="0" y="163"/>
                    </a:lnTo>
                    <a:lnTo>
                      <a:pt x="0" y="50"/>
                    </a:lnTo>
                    <a:lnTo>
                      <a:pt x="0" y="50"/>
                    </a:lnTo>
                    <a:lnTo>
                      <a:pt x="0" y="50"/>
                    </a:lnTo>
                    <a:lnTo>
                      <a:pt x="12" y="25"/>
                    </a:lnTo>
                    <a:lnTo>
                      <a:pt x="12" y="25"/>
                    </a:lnTo>
                    <a:lnTo>
                      <a:pt x="25" y="25"/>
                    </a:lnTo>
                    <a:lnTo>
                      <a:pt x="25" y="25"/>
                    </a:lnTo>
                    <a:lnTo>
                      <a:pt x="12" y="50"/>
                    </a:lnTo>
                    <a:lnTo>
                      <a:pt x="12" y="50"/>
                    </a:lnTo>
                    <a:lnTo>
                      <a:pt x="12" y="50"/>
                    </a:lnTo>
                    <a:lnTo>
                      <a:pt x="12" y="163"/>
                    </a:lnTo>
                    <a:lnTo>
                      <a:pt x="12" y="163"/>
                    </a:lnTo>
                    <a:lnTo>
                      <a:pt x="12" y="163"/>
                    </a:lnTo>
                    <a:lnTo>
                      <a:pt x="12" y="275"/>
                    </a:lnTo>
                    <a:lnTo>
                      <a:pt x="12" y="275"/>
                    </a:lnTo>
                    <a:lnTo>
                      <a:pt x="12" y="275"/>
                    </a:lnTo>
                    <a:lnTo>
                      <a:pt x="12" y="287"/>
                    </a:lnTo>
                    <a:lnTo>
                      <a:pt x="12" y="287"/>
                    </a:lnTo>
                    <a:lnTo>
                      <a:pt x="0" y="287"/>
                    </a:lnTo>
                    <a:lnTo>
                      <a:pt x="25" y="300"/>
                    </a:lnTo>
                    <a:lnTo>
                      <a:pt x="25" y="300"/>
                    </a:lnTo>
                    <a:lnTo>
                      <a:pt x="25" y="300"/>
                    </a:lnTo>
                    <a:lnTo>
                      <a:pt x="174" y="300"/>
                    </a:lnTo>
                    <a:lnTo>
                      <a:pt x="174" y="300"/>
                    </a:lnTo>
                    <a:lnTo>
                      <a:pt x="174" y="300"/>
                    </a:lnTo>
                    <a:lnTo>
                      <a:pt x="311" y="300"/>
                    </a:lnTo>
                    <a:lnTo>
                      <a:pt x="311" y="300"/>
                    </a:lnTo>
                    <a:lnTo>
                      <a:pt x="311" y="300"/>
                    </a:lnTo>
                    <a:lnTo>
                      <a:pt x="336" y="287"/>
                    </a:lnTo>
                    <a:lnTo>
                      <a:pt x="336" y="287"/>
                    </a:lnTo>
                    <a:lnTo>
                      <a:pt x="336" y="287"/>
                    </a:lnTo>
                    <a:lnTo>
                      <a:pt x="348" y="262"/>
                    </a:lnTo>
                    <a:lnTo>
                      <a:pt x="348" y="262"/>
                    </a:lnTo>
                    <a:lnTo>
                      <a:pt x="348" y="262"/>
                    </a:lnTo>
                    <a:lnTo>
                      <a:pt x="348" y="150"/>
                    </a:lnTo>
                    <a:lnTo>
                      <a:pt x="348" y="150"/>
                    </a:lnTo>
                    <a:lnTo>
                      <a:pt x="348" y="150"/>
                    </a:lnTo>
                    <a:lnTo>
                      <a:pt x="348" y="38"/>
                    </a:lnTo>
                    <a:lnTo>
                      <a:pt x="348" y="38"/>
                    </a:lnTo>
                    <a:lnTo>
                      <a:pt x="348" y="38"/>
                    </a:lnTo>
                    <a:lnTo>
                      <a:pt x="336" y="13"/>
                    </a:lnTo>
                    <a:lnTo>
                      <a:pt x="336" y="13"/>
                    </a:lnTo>
                    <a:lnTo>
                      <a:pt x="336" y="25"/>
                    </a:lnTo>
                    <a:lnTo>
                      <a:pt x="311" y="13"/>
                    </a:lnTo>
                    <a:lnTo>
                      <a:pt x="311" y="13"/>
                    </a:lnTo>
                    <a:lnTo>
                      <a:pt x="311" y="13"/>
                    </a:lnTo>
                    <a:lnTo>
                      <a:pt x="174" y="25"/>
                    </a:lnTo>
                    <a:lnTo>
                      <a:pt x="174" y="25"/>
                    </a:lnTo>
                    <a:lnTo>
                      <a:pt x="174" y="25"/>
                    </a:lnTo>
                    <a:lnTo>
                      <a:pt x="37" y="25"/>
                    </a:lnTo>
                    <a:lnTo>
                      <a:pt x="37" y="25"/>
                    </a:lnTo>
                    <a:lnTo>
                      <a:pt x="37" y="25"/>
                    </a:lnTo>
                    <a:lnTo>
                      <a:pt x="12" y="38"/>
                    </a:lnTo>
                    <a:lnTo>
                      <a:pt x="12" y="25"/>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45" name="Freeform 57"/>
              <p:cNvSpPr>
                <a:spLocks noChangeAspect="1"/>
              </p:cNvSpPr>
              <p:nvPr/>
            </p:nvSpPr>
            <p:spPr bwMode="auto">
              <a:xfrm>
                <a:off x="75" y="587"/>
                <a:ext cx="13" cy="13"/>
              </a:xfrm>
              <a:custGeom>
                <a:avLst/>
                <a:gdLst>
                  <a:gd name="T0" fmla="*/ 0 w 13"/>
                  <a:gd name="T1" fmla="*/ 0 h 13"/>
                  <a:gd name="T2" fmla="*/ 0 w 13"/>
                  <a:gd name="T3" fmla="*/ 0 h 13"/>
                  <a:gd name="T4" fmla="*/ 0 w 13"/>
                  <a:gd name="T5" fmla="*/ 0 h 13"/>
                  <a:gd name="T6" fmla="*/ 0 w 13"/>
                  <a:gd name="T7" fmla="*/ 13 h 13"/>
                  <a:gd name="T8" fmla="*/ 13 w 13"/>
                  <a:gd name="T9" fmla="*/ 0 h 13"/>
                  <a:gd name="T10" fmla="*/ 13 w 13"/>
                  <a:gd name="T11" fmla="*/ 0 h 13"/>
                  <a:gd name="T12" fmla="*/ 0 w 13"/>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0" y="0"/>
                    </a:moveTo>
                    <a:lnTo>
                      <a:pt x="0" y="0"/>
                    </a:lnTo>
                    <a:lnTo>
                      <a:pt x="0" y="0"/>
                    </a:lnTo>
                    <a:lnTo>
                      <a:pt x="0" y="13"/>
                    </a:lnTo>
                    <a:lnTo>
                      <a:pt x="13" y="0"/>
                    </a:lnTo>
                    <a:lnTo>
                      <a:pt x="13" y="0"/>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46" name="Freeform 58"/>
              <p:cNvSpPr>
                <a:spLocks noChangeAspect="1"/>
              </p:cNvSpPr>
              <p:nvPr/>
            </p:nvSpPr>
            <p:spPr bwMode="auto">
              <a:xfrm>
                <a:off x="449" y="525"/>
                <a:ext cx="87" cy="387"/>
              </a:xfrm>
              <a:custGeom>
                <a:avLst/>
                <a:gdLst>
                  <a:gd name="T0" fmla="*/ 87 w 87"/>
                  <a:gd name="T1" fmla="*/ 37 h 387"/>
                  <a:gd name="T2" fmla="*/ 49 w 87"/>
                  <a:gd name="T3" fmla="*/ 12 h 387"/>
                  <a:gd name="T4" fmla="*/ 0 w 87"/>
                  <a:gd name="T5" fmla="*/ 0 h 387"/>
                  <a:gd name="T6" fmla="*/ 0 w 87"/>
                  <a:gd name="T7" fmla="*/ 387 h 387"/>
                  <a:gd name="T8" fmla="*/ 49 w 87"/>
                  <a:gd name="T9" fmla="*/ 387 h 387"/>
                  <a:gd name="T10" fmla="*/ 87 w 87"/>
                  <a:gd name="T11" fmla="*/ 374 h 387"/>
                  <a:gd name="T12" fmla="*/ 87 w 87"/>
                  <a:gd name="T13" fmla="*/ 37 h 387"/>
                </a:gdLst>
                <a:ahLst/>
                <a:cxnLst>
                  <a:cxn ang="0">
                    <a:pos x="T0" y="T1"/>
                  </a:cxn>
                  <a:cxn ang="0">
                    <a:pos x="T2" y="T3"/>
                  </a:cxn>
                  <a:cxn ang="0">
                    <a:pos x="T4" y="T5"/>
                  </a:cxn>
                  <a:cxn ang="0">
                    <a:pos x="T6" y="T7"/>
                  </a:cxn>
                  <a:cxn ang="0">
                    <a:pos x="T8" y="T9"/>
                  </a:cxn>
                  <a:cxn ang="0">
                    <a:pos x="T10" y="T11"/>
                  </a:cxn>
                  <a:cxn ang="0">
                    <a:pos x="T12" y="T13"/>
                  </a:cxn>
                </a:cxnLst>
                <a:rect l="0" t="0" r="r" b="b"/>
                <a:pathLst>
                  <a:path w="87" h="387">
                    <a:moveTo>
                      <a:pt x="87" y="37"/>
                    </a:moveTo>
                    <a:lnTo>
                      <a:pt x="49" y="12"/>
                    </a:lnTo>
                    <a:lnTo>
                      <a:pt x="0" y="0"/>
                    </a:lnTo>
                    <a:lnTo>
                      <a:pt x="0" y="387"/>
                    </a:lnTo>
                    <a:lnTo>
                      <a:pt x="49" y="387"/>
                    </a:lnTo>
                    <a:lnTo>
                      <a:pt x="87" y="374"/>
                    </a:lnTo>
                    <a:lnTo>
                      <a:pt x="87" y="37"/>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47" name="Freeform 59"/>
              <p:cNvSpPr>
                <a:spLocks noChangeAspect="1"/>
              </p:cNvSpPr>
              <p:nvPr/>
            </p:nvSpPr>
            <p:spPr bwMode="auto">
              <a:xfrm>
                <a:off x="449" y="525"/>
                <a:ext cx="99" cy="50"/>
              </a:xfrm>
              <a:custGeom>
                <a:avLst/>
                <a:gdLst>
                  <a:gd name="T0" fmla="*/ 87 w 99"/>
                  <a:gd name="T1" fmla="*/ 50 h 50"/>
                  <a:gd name="T2" fmla="*/ 49 w 99"/>
                  <a:gd name="T3" fmla="*/ 25 h 50"/>
                  <a:gd name="T4" fmla="*/ 49 w 99"/>
                  <a:gd name="T5" fmla="*/ 12 h 50"/>
                  <a:gd name="T6" fmla="*/ 49 w 99"/>
                  <a:gd name="T7" fmla="*/ 25 h 50"/>
                  <a:gd name="T8" fmla="*/ 0 w 99"/>
                  <a:gd name="T9" fmla="*/ 12 h 50"/>
                  <a:gd name="T10" fmla="*/ 0 w 99"/>
                  <a:gd name="T11" fmla="*/ 0 h 50"/>
                  <a:gd name="T12" fmla="*/ 0 w 99"/>
                  <a:gd name="T13" fmla="*/ 0 h 50"/>
                  <a:gd name="T14" fmla="*/ 0 w 99"/>
                  <a:gd name="T15" fmla="*/ 0 h 50"/>
                  <a:gd name="T16" fmla="*/ 49 w 99"/>
                  <a:gd name="T17" fmla="*/ 12 h 50"/>
                  <a:gd name="T18" fmla="*/ 49 w 99"/>
                  <a:gd name="T19" fmla="*/ 12 h 50"/>
                  <a:gd name="T20" fmla="*/ 62 w 99"/>
                  <a:gd name="T21" fmla="*/ 12 h 50"/>
                  <a:gd name="T22" fmla="*/ 99 w 99"/>
                  <a:gd name="T23" fmla="*/ 37 h 50"/>
                  <a:gd name="T24" fmla="*/ 87 w 99"/>
                  <a:gd name="T25"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9" h="50">
                    <a:moveTo>
                      <a:pt x="87" y="50"/>
                    </a:moveTo>
                    <a:lnTo>
                      <a:pt x="49" y="25"/>
                    </a:lnTo>
                    <a:lnTo>
                      <a:pt x="49" y="12"/>
                    </a:lnTo>
                    <a:lnTo>
                      <a:pt x="49" y="25"/>
                    </a:lnTo>
                    <a:lnTo>
                      <a:pt x="0" y="12"/>
                    </a:lnTo>
                    <a:lnTo>
                      <a:pt x="0" y="0"/>
                    </a:lnTo>
                    <a:lnTo>
                      <a:pt x="0" y="0"/>
                    </a:lnTo>
                    <a:lnTo>
                      <a:pt x="0" y="0"/>
                    </a:lnTo>
                    <a:lnTo>
                      <a:pt x="49" y="12"/>
                    </a:lnTo>
                    <a:lnTo>
                      <a:pt x="49" y="12"/>
                    </a:lnTo>
                    <a:lnTo>
                      <a:pt x="62" y="12"/>
                    </a:lnTo>
                    <a:lnTo>
                      <a:pt x="99" y="37"/>
                    </a:lnTo>
                    <a:lnTo>
                      <a:pt x="87" y="5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48" name="Rectangle 60"/>
              <p:cNvSpPr>
                <a:spLocks noChangeAspect="1" noChangeArrowheads="1"/>
              </p:cNvSpPr>
              <p:nvPr/>
            </p:nvSpPr>
            <p:spPr bwMode="auto">
              <a:xfrm>
                <a:off x="449" y="525"/>
                <a:ext cx="12" cy="399"/>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949" name="Freeform 61"/>
              <p:cNvSpPr>
                <a:spLocks noChangeAspect="1"/>
              </p:cNvSpPr>
              <p:nvPr/>
            </p:nvSpPr>
            <p:spPr bwMode="auto">
              <a:xfrm>
                <a:off x="449" y="562"/>
                <a:ext cx="99" cy="362"/>
              </a:xfrm>
              <a:custGeom>
                <a:avLst/>
                <a:gdLst>
                  <a:gd name="T0" fmla="*/ 0 w 99"/>
                  <a:gd name="T1" fmla="*/ 350 h 362"/>
                  <a:gd name="T2" fmla="*/ 49 w 99"/>
                  <a:gd name="T3" fmla="*/ 350 h 362"/>
                  <a:gd name="T4" fmla="*/ 49 w 99"/>
                  <a:gd name="T5" fmla="*/ 362 h 362"/>
                  <a:gd name="T6" fmla="*/ 49 w 99"/>
                  <a:gd name="T7" fmla="*/ 350 h 362"/>
                  <a:gd name="T8" fmla="*/ 87 w 99"/>
                  <a:gd name="T9" fmla="*/ 337 h 362"/>
                  <a:gd name="T10" fmla="*/ 99 w 99"/>
                  <a:gd name="T11" fmla="*/ 337 h 362"/>
                  <a:gd name="T12" fmla="*/ 87 w 99"/>
                  <a:gd name="T13" fmla="*/ 337 h 362"/>
                  <a:gd name="T14" fmla="*/ 87 w 99"/>
                  <a:gd name="T15" fmla="*/ 0 h 362"/>
                  <a:gd name="T16" fmla="*/ 99 w 99"/>
                  <a:gd name="T17" fmla="*/ 0 h 362"/>
                  <a:gd name="T18" fmla="*/ 99 w 99"/>
                  <a:gd name="T19" fmla="*/ 0 h 362"/>
                  <a:gd name="T20" fmla="*/ 99 w 99"/>
                  <a:gd name="T21" fmla="*/ 0 h 362"/>
                  <a:gd name="T22" fmla="*/ 99 w 99"/>
                  <a:gd name="T23" fmla="*/ 337 h 362"/>
                  <a:gd name="T24" fmla="*/ 99 w 99"/>
                  <a:gd name="T25" fmla="*/ 350 h 362"/>
                  <a:gd name="T26" fmla="*/ 87 w 99"/>
                  <a:gd name="T27" fmla="*/ 350 h 362"/>
                  <a:gd name="T28" fmla="*/ 49 w 99"/>
                  <a:gd name="T29" fmla="*/ 362 h 362"/>
                  <a:gd name="T30" fmla="*/ 49 w 99"/>
                  <a:gd name="T31" fmla="*/ 362 h 362"/>
                  <a:gd name="T32" fmla="*/ 49 w 99"/>
                  <a:gd name="T33" fmla="*/ 362 h 362"/>
                  <a:gd name="T34" fmla="*/ 0 w 99"/>
                  <a:gd name="T35" fmla="*/ 362 h 362"/>
                  <a:gd name="T36" fmla="*/ 0 w 99"/>
                  <a:gd name="T37" fmla="*/ 350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362">
                    <a:moveTo>
                      <a:pt x="0" y="350"/>
                    </a:moveTo>
                    <a:lnTo>
                      <a:pt x="49" y="350"/>
                    </a:lnTo>
                    <a:lnTo>
                      <a:pt x="49" y="362"/>
                    </a:lnTo>
                    <a:lnTo>
                      <a:pt x="49" y="350"/>
                    </a:lnTo>
                    <a:lnTo>
                      <a:pt x="87" y="337"/>
                    </a:lnTo>
                    <a:lnTo>
                      <a:pt x="99" y="337"/>
                    </a:lnTo>
                    <a:lnTo>
                      <a:pt x="87" y="337"/>
                    </a:lnTo>
                    <a:lnTo>
                      <a:pt x="87" y="0"/>
                    </a:lnTo>
                    <a:lnTo>
                      <a:pt x="99" y="0"/>
                    </a:lnTo>
                    <a:lnTo>
                      <a:pt x="99" y="0"/>
                    </a:lnTo>
                    <a:lnTo>
                      <a:pt x="99" y="0"/>
                    </a:lnTo>
                    <a:lnTo>
                      <a:pt x="99" y="337"/>
                    </a:lnTo>
                    <a:lnTo>
                      <a:pt x="99" y="350"/>
                    </a:lnTo>
                    <a:lnTo>
                      <a:pt x="87" y="350"/>
                    </a:lnTo>
                    <a:lnTo>
                      <a:pt x="49" y="362"/>
                    </a:lnTo>
                    <a:lnTo>
                      <a:pt x="49" y="362"/>
                    </a:lnTo>
                    <a:lnTo>
                      <a:pt x="49" y="362"/>
                    </a:lnTo>
                    <a:lnTo>
                      <a:pt x="0" y="362"/>
                    </a:lnTo>
                    <a:lnTo>
                      <a:pt x="0" y="35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50" name="Rectangle 62"/>
              <p:cNvSpPr>
                <a:spLocks noChangeAspect="1" noChangeArrowheads="1"/>
              </p:cNvSpPr>
              <p:nvPr/>
            </p:nvSpPr>
            <p:spPr bwMode="auto">
              <a:xfrm>
                <a:off x="498" y="537"/>
                <a:ext cx="13" cy="37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951" name="Freeform 63"/>
              <p:cNvSpPr>
                <a:spLocks noChangeAspect="1"/>
              </p:cNvSpPr>
              <p:nvPr/>
            </p:nvSpPr>
            <p:spPr bwMode="auto">
              <a:xfrm>
                <a:off x="449" y="899"/>
                <a:ext cx="112" cy="75"/>
              </a:xfrm>
              <a:custGeom>
                <a:avLst/>
                <a:gdLst>
                  <a:gd name="T0" fmla="*/ 0 w 112"/>
                  <a:gd name="T1" fmla="*/ 38 h 75"/>
                  <a:gd name="T2" fmla="*/ 0 w 112"/>
                  <a:gd name="T3" fmla="*/ 75 h 75"/>
                  <a:gd name="T4" fmla="*/ 112 w 112"/>
                  <a:gd name="T5" fmla="*/ 38 h 75"/>
                  <a:gd name="T6" fmla="*/ 112 w 112"/>
                  <a:gd name="T7" fmla="*/ 0 h 75"/>
                  <a:gd name="T8" fmla="*/ 0 w 112"/>
                  <a:gd name="T9" fmla="*/ 38 h 75"/>
                </a:gdLst>
                <a:ahLst/>
                <a:cxnLst>
                  <a:cxn ang="0">
                    <a:pos x="T0" y="T1"/>
                  </a:cxn>
                  <a:cxn ang="0">
                    <a:pos x="T2" y="T3"/>
                  </a:cxn>
                  <a:cxn ang="0">
                    <a:pos x="T4" y="T5"/>
                  </a:cxn>
                  <a:cxn ang="0">
                    <a:pos x="T6" y="T7"/>
                  </a:cxn>
                  <a:cxn ang="0">
                    <a:pos x="T8" y="T9"/>
                  </a:cxn>
                </a:cxnLst>
                <a:rect l="0" t="0" r="r" b="b"/>
                <a:pathLst>
                  <a:path w="112" h="75">
                    <a:moveTo>
                      <a:pt x="0" y="38"/>
                    </a:moveTo>
                    <a:lnTo>
                      <a:pt x="0" y="75"/>
                    </a:lnTo>
                    <a:lnTo>
                      <a:pt x="112" y="38"/>
                    </a:lnTo>
                    <a:lnTo>
                      <a:pt x="112" y="0"/>
                    </a:lnTo>
                    <a:lnTo>
                      <a:pt x="0" y="38"/>
                    </a:lnTo>
                    <a:close/>
                  </a:path>
                </a:pathLst>
              </a:custGeom>
              <a:blipFill dpi="0" rotWithShape="0">
                <a:blip r:embed="rId7"/>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52" name="Freeform 64"/>
              <p:cNvSpPr>
                <a:spLocks noChangeAspect="1"/>
              </p:cNvSpPr>
              <p:nvPr/>
            </p:nvSpPr>
            <p:spPr bwMode="auto">
              <a:xfrm>
                <a:off x="449" y="899"/>
                <a:ext cx="124" cy="88"/>
              </a:xfrm>
              <a:custGeom>
                <a:avLst/>
                <a:gdLst>
                  <a:gd name="T0" fmla="*/ 12 w 124"/>
                  <a:gd name="T1" fmla="*/ 38 h 88"/>
                  <a:gd name="T2" fmla="*/ 12 w 124"/>
                  <a:gd name="T3" fmla="*/ 75 h 88"/>
                  <a:gd name="T4" fmla="*/ 0 w 124"/>
                  <a:gd name="T5" fmla="*/ 88 h 88"/>
                  <a:gd name="T6" fmla="*/ 0 w 124"/>
                  <a:gd name="T7" fmla="*/ 75 h 88"/>
                  <a:gd name="T8" fmla="*/ 112 w 124"/>
                  <a:gd name="T9" fmla="*/ 38 h 88"/>
                  <a:gd name="T10" fmla="*/ 124 w 124"/>
                  <a:gd name="T11" fmla="*/ 38 h 88"/>
                  <a:gd name="T12" fmla="*/ 112 w 124"/>
                  <a:gd name="T13" fmla="*/ 38 h 88"/>
                  <a:gd name="T14" fmla="*/ 112 w 124"/>
                  <a:gd name="T15" fmla="*/ 0 h 88"/>
                  <a:gd name="T16" fmla="*/ 112 w 124"/>
                  <a:gd name="T17" fmla="*/ 0 h 88"/>
                  <a:gd name="T18" fmla="*/ 124 w 124"/>
                  <a:gd name="T19" fmla="*/ 0 h 88"/>
                  <a:gd name="T20" fmla="*/ 124 w 124"/>
                  <a:gd name="T21" fmla="*/ 0 h 88"/>
                  <a:gd name="T22" fmla="*/ 124 w 124"/>
                  <a:gd name="T23" fmla="*/ 38 h 88"/>
                  <a:gd name="T24" fmla="*/ 124 w 124"/>
                  <a:gd name="T25" fmla="*/ 50 h 88"/>
                  <a:gd name="T26" fmla="*/ 112 w 124"/>
                  <a:gd name="T27" fmla="*/ 50 h 88"/>
                  <a:gd name="T28" fmla="*/ 0 w 124"/>
                  <a:gd name="T29" fmla="*/ 88 h 88"/>
                  <a:gd name="T30" fmla="*/ 0 w 124"/>
                  <a:gd name="T31" fmla="*/ 88 h 88"/>
                  <a:gd name="T32" fmla="*/ 0 w 124"/>
                  <a:gd name="T33" fmla="*/ 75 h 88"/>
                  <a:gd name="T34" fmla="*/ 0 w 124"/>
                  <a:gd name="T35" fmla="*/ 38 h 88"/>
                  <a:gd name="T36" fmla="*/ 12 w 124"/>
                  <a:gd name="T37" fmla="*/ 3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4" h="88">
                    <a:moveTo>
                      <a:pt x="12" y="38"/>
                    </a:moveTo>
                    <a:lnTo>
                      <a:pt x="12" y="75"/>
                    </a:lnTo>
                    <a:lnTo>
                      <a:pt x="0" y="88"/>
                    </a:lnTo>
                    <a:lnTo>
                      <a:pt x="0" y="75"/>
                    </a:lnTo>
                    <a:lnTo>
                      <a:pt x="112" y="38"/>
                    </a:lnTo>
                    <a:lnTo>
                      <a:pt x="124" y="38"/>
                    </a:lnTo>
                    <a:lnTo>
                      <a:pt x="112" y="38"/>
                    </a:lnTo>
                    <a:lnTo>
                      <a:pt x="112" y="0"/>
                    </a:lnTo>
                    <a:lnTo>
                      <a:pt x="112" y="0"/>
                    </a:lnTo>
                    <a:lnTo>
                      <a:pt x="124" y="0"/>
                    </a:lnTo>
                    <a:lnTo>
                      <a:pt x="124" y="0"/>
                    </a:lnTo>
                    <a:lnTo>
                      <a:pt x="124" y="38"/>
                    </a:lnTo>
                    <a:lnTo>
                      <a:pt x="124" y="50"/>
                    </a:lnTo>
                    <a:lnTo>
                      <a:pt x="112" y="50"/>
                    </a:lnTo>
                    <a:lnTo>
                      <a:pt x="0" y="88"/>
                    </a:lnTo>
                    <a:lnTo>
                      <a:pt x="0" y="88"/>
                    </a:lnTo>
                    <a:lnTo>
                      <a:pt x="0" y="75"/>
                    </a:lnTo>
                    <a:lnTo>
                      <a:pt x="0" y="38"/>
                    </a:lnTo>
                    <a:lnTo>
                      <a:pt x="12" y="38"/>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53" name="Freeform 65"/>
              <p:cNvSpPr>
                <a:spLocks noChangeAspect="1"/>
              </p:cNvSpPr>
              <p:nvPr/>
            </p:nvSpPr>
            <p:spPr bwMode="auto">
              <a:xfrm>
                <a:off x="449" y="899"/>
                <a:ext cx="112" cy="50"/>
              </a:xfrm>
              <a:custGeom>
                <a:avLst/>
                <a:gdLst>
                  <a:gd name="T0" fmla="*/ 112 w 112"/>
                  <a:gd name="T1" fmla="*/ 13 h 50"/>
                  <a:gd name="T2" fmla="*/ 0 w 112"/>
                  <a:gd name="T3" fmla="*/ 50 h 50"/>
                  <a:gd name="T4" fmla="*/ 0 w 112"/>
                  <a:gd name="T5" fmla="*/ 38 h 50"/>
                  <a:gd name="T6" fmla="*/ 0 w 112"/>
                  <a:gd name="T7" fmla="*/ 38 h 50"/>
                  <a:gd name="T8" fmla="*/ 0 w 112"/>
                  <a:gd name="T9" fmla="*/ 38 h 50"/>
                  <a:gd name="T10" fmla="*/ 112 w 112"/>
                  <a:gd name="T11" fmla="*/ 0 h 50"/>
                  <a:gd name="T12" fmla="*/ 112 w 112"/>
                  <a:gd name="T13" fmla="*/ 13 h 50"/>
                </a:gdLst>
                <a:ahLst/>
                <a:cxnLst>
                  <a:cxn ang="0">
                    <a:pos x="T0" y="T1"/>
                  </a:cxn>
                  <a:cxn ang="0">
                    <a:pos x="T2" y="T3"/>
                  </a:cxn>
                  <a:cxn ang="0">
                    <a:pos x="T4" y="T5"/>
                  </a:cxn>
                  <a:cxn ang="0">
                    <a:pos x="T6" y="T7"/>
                  </a:cxn>
                  <a:cxn ang="0">
                    <a:pos x="T8" y="T9"/>
                  </a:cxn>
                  <a:cxn ang="0">
                    <a:pos x="T10" y="T11"/>
                  </a:cxn>
                  <a:cxn ang="0">
                    <a:pos x="T12" y="T13"/>
                  </a:cxn>
                </a:cxnLst>
                <a:rect l="0" t="0" r="r" b="b"/>
                <a:pathLst>
                  <a:path w="112" h="50">
                    <a:moveTo>
                      <a:pt x="112" y="13"/>
                    </a:moveTo>
                    <a:lnTo>
                      <a:pt x="0" y="50"/>
                    </a:lnTo>
                    <a:lnTo>
                      <a:pt x="0" y="38"/>
                    </a:lnTo>
                    <a:lnTo>
                      <a:pt x="0" y="38"/>
                    </a:lnTo>
                    <a:lnTo>
                      <a:pt x="0" y="38"/>
                    </a:lnTo>
                    <a:lnTo>
                      <a:pt x="112" y="0"/>
                    </a:lnTo>
                    <a:lnTo>
                      <a:pt x="112" y="13"/>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54" name="Freeform 66"/>
              <p:cNvSpPr>
                <a:spLocks noChangeAspect="1"/>
              </p:cNvSpPr>
              <p:nvPr/>
            </p:nvSpPr>
            <p:spPr bwMode="auto">
              <a:xfrm>
                <a:off x="25" y="924"/>
                <a:ext cx="424" cy="50"/>
              </a:xfrm>
              <a:custGeom>
                <a:avLst/>
                <a:gdLst>
                  <a:gd name="T0" fmla="*/ 424 w 424"/>
                  <a:gd name="T1" fmla="*/ 13 h 50"/>
                  <a:gd name="T2" fmla="*/ 0 w 424"/>
                  <a:gd name="T3" fmla="*/ 0 h 50"/>
                  <a:gd name="T4" fmla="*/ 0 w 424"/>
                  <a:gd name="T5" fmla="*/ 38 h 50"/>
                  <a:gd name="T6" fmla="*/ 424 w 424"/>
                  <a:gd name="T7" fmla="*/ 50 h 50"/>
                  <a:gd name="T8" fmla="*/ 424 w 424"/>
                  <a:gd name="T9" fmla="*/ 13 h 50"/>
                </a:gdLst>
                <a:ahLst/>
                <a:cxnLst>
                  <a:cxn ang="0">
                    <a:pos x="T0" y="T1"/>
                  </a:cxn>
                  <a:cxn ang="0">
                    <a:pos x="T2" y="T3"/>
                  </a:cxn>
                  <a:cxn ang="0">
                    <a:pos x="T4" y="T5"/>
                  </a:cxn>
                  <a:cxn ang="0">
                    <a:pos x="T6" y="T7"/>
                  </a:cxn>
                  <a:cxn ang="0">
                    <a:pos x="T8" y="T9"/>
                  </a:cxn>
                </a:cxnLst>
                <a:rect l="0" t="0" r="r" b="b"/>
                <a:pathLst>
                  <a:path w="424" h="50">
                    <a:moveTo>
                      <a:pt x="424" y="13"/>
                    </a:moveTo>
                    <a:lnTo>
                      <a:pt x="0" y="0"/>
                    </a:lnTo>
                    <a:lnTo>
                      <a:pt x="0" y="38"/>
                    </a:lnTo>
                    <a:lnTo>
                      <a:pt x="424" y="50"/>
                    </a:lnTo>
                    <a:lnTo>
                      <a:pt x="424" y="13"/>
                    </a:lnTo>
                    <a:close/>
                  </a:path>
                </a:pathLst>
              </a:custGeom>
              <a:blipFill dpi="0" rotWithShape="0">
                <a:blip r:embed="rId7"/>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55" name="Freeform 67"/>
              <p:cNvSpPr>
                <a:spLocks noChangeAspect="1"/>
              </p:cNvSpPr>
              <p:nvPr/>
            </p:nvSpPr>
            <p:spPr bwMode="auto">
              <a:xfrm>
                <a:off x="25" y="924"/>
                <a:ext cx="436" cy="63"/>
              </a:xfrm>
              <a:custGeom>
                <a:avLst/>
                <a:gdLst>
                  <a:gd name="T0" fmla="*/ 424 w 436"/>
                  <a:gd name="T1" fmla="*/ 25 h 63"/>
                  <a:gd name="T2" fmla="*/ 0 w 436"/>
                  <a:gd name="T3" fmla="*/ 13 h 63"/>
                  <a:gd name="T4" fmla="*/ 0 w 436"/>
                  <a:gd name="T5" fmla="*/ 0 h 63"/>
                  <a:gd name="T6" fmla="*/ 13 w 436"/>
                  <a:gd name="T7" fmla="*/ 0 h 63"/>
                  <a:gd name="T8" fmla="*/ 13 w 436"/>
                  <a:gd name="T9" fmla="*/ 38 h 63"/>
                  <a:gd name="T10" fmla="*/ 0 w 436"/>
                  <a:gd name="T11" fmla="*/ 50 h 63"/>
                  <a:gd name="T12" fmla="*/ 0 w 436"/>
                  <a:gd name="T13" fmla="*/ 38 h 63"/>
                  <a:gd name="T14" fmla="*/ 424 w 436"/>
                  <a:gd name="T15" fmla="*/ 50 h 63"/>
                  <a:gd name="T16" fmla="*/ 436 w 436"/>
                  <a:gd name="T17" fmla="*/ 50 h 63"/>
                  <a:gd name="T18" fmla="*/ 436 w 436"/>
                  <a:gd name="T19" fmla="*/ 63 h 63"/>
                  <a:gd name="T20" fmla="*/ 424 w 436"/>
                  <a:gd name="T21" fmla="*/ 63 h 63"/>
                  <a:gd name="T22" fmla="*/ 0 w 436"/>
                  <a:gd name="T23" fmla="*/ 50 h 63"/>
                  <a:gd name="T24" fmla="*/ 0 w 436"/>
                  <a:gd name="T25" fmla="*/ 50 h 63"/>
                  <a:gd name="T26" fmla="*/ 0 w 436"/>
                  <a:gd name="T27" fmla="*/ 38 h 63"/>
                  <a:gd name="T28" fmla="*/ 0 w 436"/>
                  <a:gd name="T29" fmla="*/ 0 h 63"/>
                  <a:gd name="T30" fmla="*/ 0 w 436"/>
                  <a:gd name="T31" fmla="*/ 0 h 63"/>
                  <a:gd name="T32" fmla="*/ 0 w 436"/>
                  <a:gd name="T33" fmla="*/ 0 h 63"/>
                  <a:gd name="T34" fmla="*/ 424 w 436"/>
                  <a:gd name="T35" fmla="*/ 13 h 63"/>
                  <a:gd name="T36" fmla="*/ 424 w 436"/>
                  <a:gd name="T37" fmla="*/ 2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6" h="63">
                    <a:moveTo>
                      <a:pt x="424" y="25"/>
                    </a:moveTo>
                    <a:lnTo>
                      <a:pt x="0" y="13"/>
                    </a:lnTo>
                    <a:lnTo>
                      <a:pt x="0" y="0"/>
                    </a:lnTo>
                    <a:lnTo>
                      <a:pt x="13" y="0"/>
                    </a:lnTo>
                    <a:lnTo>
                      <a:pt x="13" y="38"/>
                    </a:lnTo>
                    <a:lnTo>
                      <a:pt x="0" y="50"/>
                    </a:lnTo>
                    <a:lnTo>
                      <a:pt x="0" y="38"/>
                    </a:lnTo>
                    <a:lnTo>
                      <a:pt x="424" y="50"/>
                    </a:lnTo>
                    <a:lnTo>
                      <a:pt x="436" y="50"/>
                    </a:lnTo>
                    <a:lnTo>
                      <a:pt x="436" y="63"/>
                    </a:lnTo>
                    <a:lnTo>
                      <a:pt x="424" y="63"/>
                    </a:lnTo>
                    <a:lnTo>
                      <a:pt x="0" y="50"/>
                    </a:lnTo>
                    <a:lnTo>
                      <a:pt x="0" y="50"/>
                    </a:lnTo>
                    <a:lnTo>
                      <a:pt x="0" y="38"/>
                    </a:lnTo>
                    <a:lnTo>
                      <a:pt x="0" y="0"/>
                    </a:lnTo>
                    <a:lnTo>
                      <a:pt x="0" y="0"/>
                    </a:lnTo>
                    <a:lnTo>
                      <a:pt x="0" y="0"/>
                    </a:lnTo>
                    <a:lnTo>
                      <a:pt x="424" y="13"/>
                    </a:lnTo>
                    <a:lnTo>
                      <a:pt x="424" y="25"/>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56" name="Freeform 68"/>
              <p:cNvSpPr>
                <a:spLocks noChangeAspect="1"/>
              </p:cNvSpPr>
              <p:nvPr/>
            </p:nvSpPr>
            <p:spPr bwMode="auto">
              <a:xfrm>
                <a:off x="449" y="937"/>
                <a:ext cx="12" cy="37"/>
              </a:xfrm>
              <a:custGeom>
                <a:avLst/>
                <a:gdLst>
                  <a:gd name="T0" fmla="*/ 0 w 12"/>
                  <a:gd name="T1" fmla="*/ 37 h 37"/>
                  <a:gd name="T2" fmla="*/ 0 w 12"/>
                  <a:gd name="T3" fmla="*/ 0 h 37"/>
                  <a:gd name="T4" fmla="*/ 0 w 12"/>
                  <a:gd name="T5" fmla="*/ 0 h 37"/>
                  <a:gd name="T6" fmla="*/ 12 w 12"/>
                  <a:gd name="T7" fmla="*/ 0 h 37"/>
                  <a:gd name="T8" fmla="*/ 12 w 12"/>
                  <a:gd name="T9" fmla="*/ 0 h 37"/>
                  <a:gd name="T10" fmla="*/ 12 w 12"/>
                  <a:gd name="T11" fmla="*/ 37 h 37"/>
                  <a:gd name="T12" fmla="*/ 0 w 1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12" h="37">
                    <a:moveTo>
                      <a:pt x="0" y="37"/>
                    </a:moveTo>
                    <a:lnTo>
                      <a:pt x="0" y="0"/>
                    </a:lnTo>
                    <a:lnTo>
                      <a:pt x="0" y="0"/>
                    </a:lnTo>
                    <a:lnTo>
                      <a:pt x="12" y="0"/>
                    </a:lnTo>
                    <a:lnTo>
                      <a:pt x="12" y="0"/>
                    </a:lnTo>
                    <a:lnTo>
                      <a:pt x="12" y="37"/>
                    </a:lnTo>
                    <a:lnTo>
                      <a:pt x="0" y="37"/>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57" name="Freeform 69"/>
              <p:cNvSpPr>
                <a:spLocks noChangeAspect="1"/>
              </p:cNvSpPr>
              <p:nvPr/>
            </p:nvSpPr>
            <p:spPr bwMode="auto">
              <a:xfrm>
                <a:off x="25" y="974"/>
                <a:ext cx="424" cy="75"/>
              </a:xfrm>
              <a:custGeom>
                <a:avLst/>
                <a:gdLst>
                  <a:gd name="T0" fmla="*/ 424 w 424"/>
                  <a:gd name="T1" fmla="*/ 13 h 75"/>
                  <a:gd name="T2" fmla="*/ 0 w 424"/>
                  <a:gd name="T3" fmla="*/ 0 h 75"/>
                  <a:gd name="T4" fmla="*/ 0 w 424"/>
                  <a:gd name="T5" fmla="*/ 63 h 75"/>
                  <a:gd name="T6" fmla="*/ 424 w 424"/>
                  <a:gd name="T7" fmla="*/ 75 h 75"/>
                  <a:gd name="T8" fmla="*/ 424 w 424"/>
                  <a:gd name="T9" fmla="*/ 13 h 75"/>
                </a:gdLst>
                <a:ahLst/>
                <a:cxnLst>
                  <a:cxn ang="0">
                    <a:pos x="T0" y="T1"/>
                  </a:cxn>
                  <a:cxn ang="0">
                    <a:pos x="T2" y="T3"/>
                  </a:cxn>
                  <a:cxn ang="0">
                    <a:pos x="T4" y="T5"/>
                  </a:cxn>
                  <a:cxn ang="0">
                    <a:pos x="T6" y="T7"/>
                  </a:cxn>
                  <a:cxn ang="0">
                    <a:pos x="T8" y="T9"/>
                  </a:cxn>
                </a:cxnLst>
                <a:rect l="0" t="0" r="r" b="b"/>
                <a:pathLst>
                  <a:path w="424" h="75">
                    <a:moveTo>
                      <a:pt x="424" y="13"/>
                    </a:moveTo>
                    <a:lnTo>
                      <a:pt x="0" y="0"/>
                    </a:lnTo>
                    <a:lnTo>
                      <a:pt x="0" y="63"/>
                    </a:lnTo>
                    <a:lnTo>
                      <a:pt x="424" y="75"/>
                    </a:lnTo>
                    <a:lnTo>
                      <a:pt x="424" y="13"/>
                    </a:lnTo>
                    <a:close/>
                  </a:path>
                </a:pathLst>
              </a:custGeom>
              <a:blipFill dpi="0" rotWithShape="0">
                <a:blip r:embed="rId7"/>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58" name="Freeform 70"/>
              <p:cNvSpPr>
                <a:spLocks noChangeAspect="1"/>
              </p:cNvSpPr>
              <p:nvPr/>
            </p:nvSpPr>
            <p:spPr bwMode="auto">
              <a:xfrm>
                <a:off x="25" y="974"/>
                <a:ext cx="436" cy="88"/>
              </a:xfrm>
              <a:custGeom>
                <a:avLst/>
                <a:gdLst>
                  <a:gd name="T0" fmla="*/ 424 w 436"/>
                  <a:gd name="T1" fmla="*/ 25 h 88"/>
                  <a:gd name="T2" fmla="*/ 0 w 436"/>
                  <a:gd name="T3" fmla="*/ 13 h 88"/>
                  <a:gd name="T4" fmla="*/ 0 w 436"/>
                  <a:gd name="T5" fmla="*/ 0 h 88"/>
                  <a:gd name="T6" fmla="*/ 13 w 436"/>
                  <a:gd name="T7" fmla="*/ 0 h 88"/>
                  <a:gd name="T8" fmla="*/ 13 w 436"/>
                  <a:gd name="T9" fmla="*/ 63 h 88"/>
                  <a:gd name="T10" fmla="*/ 0 w 436"/>
                  <a:gd name="T11" fmla="*/ 75 h 88"/>
                  <a:gd name="T12" fmla="*/ 0 w 436"/>
                  <a:gd name="T13" fmla="*/ 63 h 88"/>
                  <a:gd name="T14" fmla="*/ 424 w 436"/>
                  <a:gd name="T15" fmla="*/ 75 h 88"/>
                  <a:gd name="T16" fmla="*/ 436 w 436"/>
                  <a:gd name="T17" fmla="*/ 75 h 88"/>
                  <a:gd name="T18" fmla="*/ 436 w 436"/>
                  <a:gd name="T19" fmla="*/ 88 h 88"/>
                  <a:gd name="T20" fmla="*/ 424 w 436"/>
                  <a:gd name="T21" fmla="*/ 88 h 88"/>
                  <a:gd name="T22" fmla="*/ 0 w 436"/>
                  <a:gd name="T23" fmla="*/ 75 h 88"/>
                  <a:gd name="T24" fmla="*/ 0 w 436"/>
                  <a:gd name="T25" fmla="*/ 75 h 88"/>
                  <a:gd name="T26" fmla="*/ 0 w 436"/>
                  <a:gd name="T27" fmla="*/ 63 h 88"/>
                  <a:gd name="T28" fmla="*/ 0 w 436"/>
                  <a:gd name="T29" fmla="*/ 0 h 88"/>
                  <a:gd name="T30" fmla="*/ 0 w 436"/>
                  <a:gd name="T31" fmla="*/ 0 h 88"/>
                  <a:gd name="T32" fmla="*/ 0 w 436"/>
                  <a:gd name="T33" fmla="*/ 0 h 88"/>
                  <a:gd name="T34" fmla="*/ 424 w 436"/>
                  <a:gd name="T35" fmla="*/ 13 h 88"/>
                  <a:gd name="T36" fmla="*/ 424 w 436"/>
                  <a:gd name="T37" fmla="*/ 2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6" h="88">
                    <a:moveTo>
                      <a:pt x="424" y="25"/>
                    </a:moveTo>
                    <a:lnTo>
                      <a:pt x="0" y="13"/>
                    </a:lnTo>
                    <a:lnTo>
                      <a:pt x="0" y="0"/>
                    </a:lnTo>
                    <a:lnTo>
                      <a:pt x="13" y="0"/>
                    </a:lnTo>
                    <a:lnTo>
                      <a:pt x="13" y="63"/>
                    </a:lnTo>
                    <a:lnTo>
                      <a:pt x="0" y="75"/>
                    </a:lnTo>
                    <a:lnTo>
                      <a:pt x="0" y="63"/>
                    </a:lnTo>
                    <a:lnTo>
                      <a:pt x="424" y="75"/>
                    </a:lnTo>
                    <a:lnTo>
                      <a:pt x="436" y="75"/>
                    </a:lnTo>
                    <a:lnTo>
                      <a:pt x="436" y="88"/>
                    </a:lnTo>
                    <a:lnTo>
                      <a:pt x="424" y="88"/>
                    </a:lnTo>
                    <a:lnTo>
                      <a:pt x="0" y="75"/>
                    </a:lnTo>
                    <a:lnTo>
                      <a:pt x="0" y="75"/>
                    </a:lnTo>
                    <a:lnTo>
                      <a:pt x="0" y="63"/>
                    </a:lnTo>
                    <a:lnTo>
                      <a:pt x="0" y="0"/>
                    </a:lnTo>
                    <a:lnTo>
                      <a:pt x="0" y="0"/>
                    </a:lnTo>
                    <a:lnTo>
                      <a:pt x="0" y="0"/>
                    </a:lnTo>
                    <a:lnTo>
                      <a:pt x="424" y="13"/>
                    </a:lnTo>
                    <a:lnTo>
                      <a:pt x="424" y="25"/>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59" name="Freeform 71"/>
              <p:cNvSpPr>
                <a:spLocks noChangeAspect="1"/>
              </p:cNvSpPr>
              <p:nvPr/>
            </p:nvSpPr>
            <p:spPr bwMode="auto">
              <a:xfrm>
                <a:off x="449" y="987"/>
                <a:ext cx="12" cy="62"/>
              </a:xfrm>
              <a:custGeom>
                <a:avLst/>
                <a:gdLst>
                  <a:gd name="T0" fmla="*/ 0 w 12"/>
                  <a:gd name="T1" fmla="*/ 62 h 62"/>
                  <a:gd name="T2" fmla="*/ 0 w 12"/>
                  <a:gd name="T3" fmla="*/ 0 h 62"/>
                  <a:gd name="T4" fmla="*/ 0 w 12"/>
                  <a:gd name="T5" fmla="*/ 0 h 62"/>
                  <a:gd name="T6" fmla="*/ 12 w 12"/>
                  <a:gd name="T7" fmla="*/ 0 h 62"/>
                  <a:gd name="T8" fmla="*/ 12 w 12"/>
                  <a:gd name="T9" fmla="*/ 0 h 62"/>
                  <a:gd name="T10" fmla="*/ 12 w 12"/>
                  <a:gd name="T11" fmla="*/ 62 h 62"/>
                  <a:gd name="T12" fmla="*/ 0 w 12"/>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2" h="62">
                    <a:moveTo>
                      <a:pt x="0" y="62"/>
                    </a:moveTo>
                    <a:lnTo>
                      <a:pt x="0" y="0"/>
                    </a:lnTo>
                    <a:lnTo>
                      <a:pt x="0" y="0"/>
                    </a:lnTo>
                    <a:lnTo>
                      <a:pt x="12" y="0"/>
                    </a:lnTo>
                    <a:lnTo>
                      <a:pt x="12" y="0"/>
                    </a:lnTo>
                    <a:lnTo>
                      <a:pt x="12" y="62"/>
                    </a:lnTo>
                    <a:lnTo>
                      <a:pt x="0" y="62"/>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60" name="Freeform 72"/>
              <p:cNvSpPr>
                <a:spLocks noChangeAspect="1"/>
              </p:cNvSpPr>
              <p:nvPr/>
            </p:nvSpPr>
            <p:spPr bwMode="auto">
              <a:xfrm>
                <a:off x="449" y="937"/>
                <a:ext cx="112" cy="112"/>
              </a:xfrm>
              <a:custGeom>
                <a:avLst/>
                <a:gdLst>
                  <a:gd name="T0" fmla="*/ 0 w 112"/>
                  <a:gd name="T1" fmla="*/ 50 h 112"/>
                  <a:gd name="T2" fmla="*/ 0 w 112"/>
                  <a:gd name="T3" fmla="*/ 112 h 112"/>
                  <a:gd name="T4" fmla="*/ 112 w 112"/>
                  <a:gd name="T5" fmla="*/ 50 h 112"/>
                  <a:gd name="T6" fmla="*/ 112 w 112"/>
                  <a:gd name="T7" fmla="*/ 0 h 112"/>
                  <a:gd name="T8" fmla="*/ 0 w 112"/>
                  <a:gd name="T9" fmla="*/ 50 h 112"/>
                </a:gdLst>
                <a:ahLst/>
                <a:cxnLst>
                  <a:cxn ang="0">
                    <a:pos x="T0" y="T1"/>
                  </a:cxn>
                  <a:cxn ang="0">
                    <a:pos x="T2" y="T3"/>
                  </a:cxn>
                  <a:cxn ang="0">
                    <a:pos x="T4" y="T5"/>
                  </a:cxn>
                  <a:cxn ang="0">
                    <a:pos x="T6" y="T7"/>
                  </a:cxn>
                  <a:cxn ang="0">
                    <a:pos x="T8" y="T9"/>
                  </a:cxn>
                </a:cxnLst>
                <a:rect l="0" t="0" r="r" b="b"/>
                <a:pathLst>
                  <a:path w="112" h="112">
                    <a:moveTo>
                      <a:pt x="0" y="50"/>
                    </a:moveTo>
                    <a:lnTo>
                      <a:pt x="0" y="112"/>
                    </a:lnTo>
                    <a:lnTo>
                      <a:pt x="112" y="50"/>
                    </a:lnTo>
                    <a:lnTo>
                      <a:pt x="112" y="0"/>
                    </a:lnTo>
                    <a:lnTo>
                      <a:pt x="0" y="50"/>
                    </a:lnTo>
                    <a:close/>
                  </a:path>
                </a:pathLst>
              </a:custGeom>
              <a:blipFill dpi="0" rotWithShape="0">
                <a:blip r:embed="rId7"/>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61" name="Freeform 73"/>
              <p:cNvSpPr>
                <a:spLocks noChangeAspect="1"/>
              </p:cNvSpPr>
              <p:nvPr/>
            </p:nvSpPr>
            <p:spPr bwMode="auto">
              <a:xfrm>
                <a:off x="449" y="937"/>
                <a:ext cx="124" cy="125"/>
              </a:xfrm>
              <a:custGeom>
                <a:avLst/>
                <a:gdLst>
                  <a:gd name="T0" fmla="*/ 12 w 124"/>
                  <a:gd name="T1" fmla="*/ 50 h 125"/>
                  <a:gd name="T2" fmla="*/ 12 w 124"/>
                  <a:gd name="T3" fmla="*/ 112 h 125"/>
                  <a:gd name="T4" fmla="*/ 0 w 124"/>
                  <a:gd name="T5" fmla="*/ 125 h 125"/>
                  <a:gd name="T6" fmla="*/ 0 w 124"/>
                  <a:gd name="T7" fmla="*/ 112 h 125"/>
                  <a:gd name="T8" fmla="*/ 112 w 124"/>
                  <a:gd name="T9" fmla="*/ 50 h 125"/>
                  <a:gd name="T10" fmla="*/ 124 w 124"/>
                  <a:gd name="T11" fmla="*/ 50 h 125"/>
                  <a:gd name="T12" fmla="*/ 112 w 124"/>
                  <a:gd name="T13" fmla="*/ 50 h 125"/>
                  <a:gd name="T14" fmla="*/ 112 w 124"/>
                  <a:gd name="T15" fmla="*/ 0 h 125"/>
                  <a:gd name="T16" fmla="*/ 112 w 124"/>
                  <a:gd name="T17" fmla="*/ 0 h 125"/>
                  <a:gd name="T18" fmla="*/ 124 w 124"/>
                  <a:gd name="T19" fmla="*/ 0 h 125"/>
                  <a:gd name="T20" fmla="*/ 124 w 124"/>
                  <a:gd name="T21" fmla="*/ 0 h 125"/>
                  <a:gd name="T22" fmla="*/ 124 w 124"/>
                  <a:gd name="T23" fmla="*/ 50 h 125"/>
                  <a:gd name="T24" fmla="*/ 124 w 124"/>
                  <a:gd name="T25" fmla="*/ 50 h 125"/>
                  <a:gd name="T26" fmla="*/ 112 w 124"/>
                  <a:gd name="T27" fmla="*/ 62 h 125"/>
                  <a:gd name="T28" fmla="*/ 0 w 124"/>
                  <a:gd name="T29" fmla="*/ 125 h 125"/>
                  <a:gd name="T30" fmla="*/ 0 w 124"/>
                  <a:gd name="T31" fmla="*/ 125 h 125"/>
                  <a:gd name="T32" fmla="*/ 0 w 124"/>
                  <a:gd name="T33" fmla="*/ 112 h 125"/>
                  <a:gd name="T34" fmla="*/ 0 w 124"/>
                  <a:gd name="T35" fmla="*/ 50 h 125"/>
                  <a:gd name="T36" fmla="*/ 12 w 124"/>
                  <a:gd name="T37" fmla="*/ 5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4" h="125">
                    <a:moveTo>
                      <a:pt x="12" y="50"/>
                    </a:moveTo>
                    <a:lnTo>
                      <a:pt x="12" y="112"/>
                    </a:lnTo>
                    <a:lnTo>
                      <a:pt x="0" y="125"/>
                    </a:lnTo>
                    <a:lnTo>
                      <a:pt x="0" y="112"/>
                    </a:lnTo>
                    <a:lnTo>
                      <a:pt x="112" y="50"/>
                    </a:lnTo>
                    <a:lnTo>
                      <a:pt x="124" y="50"/>
                    </a:lnTo>
                    <a:lnTo>
                      <a:pt x="112" y="50"/>
                    </a:lnTo>
                    <a:lnTo>
                      <a:pt x="112" y="0"/>
                    </a:lnTo>
                    <a:lnTo>
                      <a:pt x="112" y="0"/>
                    </a:lnTo>
                    <a:lnTo>
                      <a:pt x="124" y="0"/>
                    </a:lnTo>
                    <a:lnTo>
                      <a:pt x="124" y="0"/>
                    </a:lnTo>
                    <a:lnTo>
                      <a:pt x="124" y="50"/>
                    </a:lnTo>
                    <a:lnTo>
                      <a:pt x="124" y="50"/>
                    </a:lnTo>
                    <a:lnTo>
                      <a:pt x="112" y="62"/>
                    </a:lnTo>
                    <a:lnTo>
                      <a:pt x="0" y="125"/>
                    </a:lnTo>
                    <a:lnTo>
                      <a:pt x="0" y="125"/>
                    </a:lnTo>
                    <a:lnTo>
                      <a:pt x="0" y="112"/>
                    </a:lnTo>
                    <a:lnTo>
                      <a:pt x="0" y="50"/>
                    </a:lnTo>
                    <a:lnTo>
                      <a:pt x="12" y="5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62" name="Freeform 74"/>
              <p:cNvSpPr>
                <a:spLocks noChangeAspect="1"/>
              </p:cNvSpPr>
              <p:nvPr/>
            </p:nvSpPr>
            <p:spPr bwMode="auto">
              <a:xfrm>
                <a:off x="449" y="937"/>
                <a:ext cx="112" cy="62"/>
              </a:xfrm>
              <a:custGeom>
                <a:avLst/>
                <a:gdLst>
                  <a:gd name="T0" fmla="*/ 112 w 112"/>
                  <a:gd name="T1" fmla="*/ 12 h 62"/>
                  <a:gd name="T2" fmla="*/ 0 w 112"/>
                  <a:gd name="T3" fmla="*/ 62 h 62"/>
                  <a:gd name="T4" fmla="*/ 0 w 112"/>
                  <a:gd name="T5" fmla="*/ 50 h 62"/>
                  <a:gd name="T6" fmla="*/ 0 w 112"/>
                  <a:gd name="T7" fmla="*/ 50 h 62"/>
                  <a:gd name="T8" fmla="*/ 0 w 112"/>
                  <a:gd name="T9" fmla="*/ 50 h 62"/>
                  <a:gd name="T10" fmla="*/ 112 w 112"/>
                  <a:gd name="T11" fmla="*/ 0 h 62"/>
                  <a:gd name="T12" fmla="*/ 112 w 112"/>
                  <a:gd name="T13" fmla="*/ 12 h 62"/>
                </a:gdLst>
                <a:ahLst/>
                <a:cxnLst>
                  <a:cxn ang="0">
                    <a:pos x="T0" y="T1"/>
                  </a:cxn>
                  <a:cxn ang="0">
                    <a:pos x="T2" y="T3"/>
                  </a:cxn>
                  <a:cxn ang="0">
                    <a:pos x="T4" y="T5"/>
                  </a:cxn>
                  <a:cxn ang="0">
                    <a:pos x="T6" y="T7"/>
                  </a:cxn>
                  <a:cxn ang="0">
                    <a:pos x="T8" y="T9"/>
                  </a:cxn>
                  <a:cxn ang="0">
                    <a:pos x="T10" y="T11"/>
                  </a:cxn>
                  <a:cxn ang="0">
                    <a:pos x="T12" y="T13"/>
                  </a:cxn>
                </a:cxnLst>
                <a:rect l="0" t="0" r="r" b="b"/>
                <a:pathLst>
                  <a:path w="112" h="62">
                    <a:moveTo>
                      <a:pt x="112" y="12"/>
                    </a:moveTo>
                    <a:lnTo>
                      <a:pt x="0" y="62"/>
                    </a:lnTo>
                    <a:lnTo>
                      <a:pt x="0" y="50"/>
                    </a:lnTo>
                    <a:lnTo>
                      <a:pt x="0" y="50"/>
                    </a:lnTo>
                    <a:lnTo>
                      <a:pt x="0" y="50"/>
                    </a:lnTo>
                    <a:lnTo>
                      <a:pt x="112" y="0"/>
                    </a:lnTo>
                    <a:lnTo>
                      <a:pt x="112" y="12"/>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63" name="Freeform 75"/>
              <p:cNvSpPr>
                <a:spLocks noChangeAspect="1"/>
              </p:cNvSpPr>
              <p:nvPr/>
            </p:nvSpPr>
            <p:spPr bwMode="auto">
              <a:xfrm>
                <a:off x="25" y="962"/>
                <a:ext cx="50" cy="12"/>
              </a:xfrm>
              <a:custGeom>
                <a:avLst/>
                <a:gdLst>
                  <a:gd name="T0" fmla="*/ 0 w 50"/>
                  <a:gd name="T1" fmla="*/ 0 h 12"/>
                  <a:gd name="T2" fmla="*/ 50 w 50"/>
                  <a:gd name="T3" fmla="*/ 0 h 12"/>
                  <a:gd name="T4" fmla="*/ 50 w 50"/>
                  <a:gd name="T5" fmla="*/ 12 h 12"/>
                  <a:gd name="T6" fmla="*/ 13 w 50"/>
                  <a:gd name="T7" fmla="*/ 12 h 12"/>
                  <a:gd name="T8" fmla="*/ 0 w 50"/>
                  <a:gd name="T9" fmla="*/ 12 h 12"/>
                  <a:gd name="T10" fmla="*/ 0 w 50"/>
                  <a:gd name="T11" fmla="*/ 0 h 12"/>
                </a:gdLst>
                <a:ahLst/>
                <a:cxnLst>
                  <a:cxn ang="0">
                    <a:pos x="T0" y="T1"/>
                  </a:cxn>
                  <a:cxn ang="0">
                    <a:pos x="T2" y="T3"/>
                  </a:cxn>
                  <a:cxn ang="0">
                    <a:pos x="T4" y="T5"/>
                  </a:cxn>
                  <a:cxn ang="0">
                    <a:pos x="T6" y="T7"/>
                  </a:cxn>
                  <a:cxn ang="0">
                    <a:pos x="T8" y="T9"/>
                  </a:cxn>
                  <a:cxn ang="0">
                    <a:pos x="T10" y="T11"/>
                  </a:cxn>
                </a:cxnLst>
                <a:rect l="0" t="0" r="r" b="b"/>
                <a:pathLst>
                  <a:path w="50" h="12">
                    <a:moveTo>
                      <a:pt x="0" y="0"/>
                    </a:moveTo>
                    <a:lnTo>
                      <a:pt x="50" y="0"/>
                    </a:lnTo>
                    <a:lnTo>
                      <a:pt x="50" y="12"/>
                    </a:lnTo>
                    <a:lnTo>
                      <a:pt x="13" y="12"/>
                    </a:lnTo>
                    <a:lnTo>
                      <a:pt x="0" y="12"/>
                    </a:lnTo>
                    <a:lnTo>
                      <a:pt x="0"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64" name="Rectangle 76"/>
              <p:cNvSpPr>
                <a:spLocks noChangeAspect="1" noChangeArrowheads="1"/>
              </p:cNvSpPr>
              <p:nvPr/>
            </p:nvSpPr>
            <p:spPr bwMode="auto">
              <a:xfrm>
                <a:off x="25" y="962"/>
                <a:ext cx="63" cy="12"/>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965" name="Rectangle 77"/>
              <p:cNvSpPr>
                <a:spLocks noChangeAspect="1" noChangeArrowheads="1"/>
              </p:cNvSpPr>
              <p:nvPr/>
            </p:nvSpPr>
            <p:spPr bwMode="auto">
              <a:xfrm>
                <a:off x="75" y="962"/>
                <a:ext cx="13" cy="2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966" name="Rectangle 78"/>
              <p:cNvSpPr>
                <a:spLocks noChangeAspect="1" noChangeArrowheads="1"/>
              </p:cNvSpPr>
              <p:nvPr/>
            </p:nvSpPr>
            <p:spPr bwMode="auto">
              <a:xfrm>
                <a:off x="25" y="974"/>
                <a:ext cx="50" cy="13"/>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967" name="Rectangle 79"/>
              <p:cNvSpPr>
                <a:spLocks noChangeAspect="1" noChangeArrowheads="1"/>
              </p:cNvSpPr>
              <p:nvPr/>
            </p:nvSpPr>
            <p:spPr bwMode="auto">
              <a:xfrm>
                <a:off x="25" y="962"/>
                <a:ext cx="13" cy="12"/>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968" name="Freeform 80"/>
              <p:cNvSpPr>
                <a:spLocks noChangeAspect="1"/>
              </p:cNvSpPr>
              <p:nvPr/>
            </p:nvSpPr>
            <p:spPr bwMode="auto">
              <a:xfrm>
                <a:off x="449" y="937"/>
                <a:ext cx="112" cy="50"/>
              </a:xfrm>
              <a:custGeom>
                <a:avLst/>
                <a:gdLst>
                  <a:gd name="T0" fmla="*/ 0 w 112"/>
                  <a:gd name="T1" fmla="*/ 37 h 50"/>
                  <a:gd name="T2" fmla="*/ 112 w 112"/>
                  <a:gd name="T3" fmla="*/ 0 h 50"/>
                  <a:gd name="T4" fmla="*/ 112 w 112"/>
                  <a:gd name="T5" fmla="*/ 0 h 50"/>
                  <a:gd name="T6" fmla="*/ 0 w 112"/>
                  <a:gd name="T7" fmla="*/ 50 h 50"/>
                  <a:gd name="T8" fmla="*/ 0 w 112"/>
                  <a:gd name="T9" fmla="*/ 37 h 50"/>
                </a:gdLst>
                <a:ahLst/>
                <a:cxnLst>
                  <a:cxn ang="0">
                    <a:pos x="T0" y="T1"/>
                  </a:cxn>
                  <a:cxn ang="0">
                    <a:pos x="T2" y="T3"/>
                  </a:cxn>
                  <a:cxn ang="0">
                    <a:pos x="T4" y="T5"/>
                  </a:cxn>
                  <a:cxn ang="0">
                    <a:pos x="T6" y="T7"/>
                  </a:cxn>
                  <a:cxn ang="0">
                    <a:pos x="T8" y="T9"/>
                  </a:cxn>
                </a:cxnLst>
                <a:rect l="0" t="0" r="r" b="b"/>
                <a:pathLst>
                  <a:path w="112" h="50">
                    <a:moveTo>
                      <a:pt x="0" y="37"/>
                    </a:moveTo>
                    <a:lnTo>
                      <a:pt x="112" y="0"/>
                    </a:lnTo>
                    <a:lnTo>
                      <a:pt x="112" y="0"/>
                    </a:lnTo>
                    <a:lnTo>
                      <a:pt x="0" y="50"/>
                    </a:lnTo>
                    <a:lnTo>
                      <a:pt x="0" y="37"/>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69" name="Freeform 81"/>
              <p:cNvSpPr>
                <a:spLocks noChangeAspect="1"/>
              </p:cNvSpPr>
              <p:nvPr/>
            </p:nvSpPr>
            <p:spPr bwMode="auto">
              <a:xfrm>
                <a:off x="449" y="937"/>
                <a:ext cx="112" cy="62"/>
              </a:xfrm>
              <a:custGeom>
                <a:avLst/>
                <a:gdLst>
                  <a:gd name="T0" fmla="*/ 0 w 112"/>
                  <a:gd name="T1" fmla="*/ 37 h 62"/>
                  <a:gd name="T2" fmla="*/ 112 w 112"/>
                  <a:gd name="T3" fmla="*/ 0 h 62"/>
                  <a:gd name="T4" fmla="*/ 112 w 112"/>
                  <a:gd name="T5" fmla="*/ 12 h 62"/>
                  <a:gd name="T6" fmla="*/ 112 w 112"/>
                  <a:gd name="T7" fmla="*/ 12 h 62"/>
                  <a:gd name="T8" fmla="*/ 0 w 112"/>
                  <a:gd name="T9" fmla="*/ 62 h 62"/>
                  <a:gd name="T10" fmla="*/ 0 w 112"/>
                  <a:gd name="T11" fmla="*/ 62 h 62"/>
                  <a:gd name="T12" fmla="*/ 0 w 112"/>
                  <a:gd name="T13" fmla="*/ 50 h 62"/>
                  <a:gd name="T14" fmla="*/ 0 w 112"/>
                  <a:gd name="T15" fmla="*/ 37 h 62"/>
                  <a:gd name="T16" fmla="*/ 0 w 112"/>
                  <a:gd name="T17" fmla="*/ 37 h 62"/>
                  <a:gd name="T18" fmla="*/ 0 w 112"/>
                  <a:gd name="T19" fmla="*/ 37 h 62"/>
                  <a:gd name="T20" fmla="*/ 12 w 112"/>
                  <a:gd name="T21" fmla="*/ 37 h 62"/>
                  <a:gd name="T22" fmla="*/ 12 w 112"/>
                  <a:gd name="T23" fmla="*/ 50 h 62"/>
                  <a:gd name="T24" fmla="*/ 0 w 112"/>
                  <a:gd name="T25" fmla="*/ 50 h 62"/>
                  <a:gd name="T26" fmla="*/ 0 w 112"/>
                  <a:gd name="T27" fmla="*/ 50 h 62"/>
                  <a:gd name="T28" fmla="*/ 112 w 112"/>
                  <a:gd name="T29" fmla="*/ 0 h 62"/>
                  <a:gd name="T30" fmla="*/ 112 w 112"/>
                  <a:gd name="T31" fmla="*/ 0 h 62"/>
                  <a:gd name="T32" fmla="*/ 112 w 112"/>
                  <a:gd name="T33" fmla="*/ 12 h 62"/>
                  <a:gd name="T34" fmla="*/ 0 w 112"/>
                  <a:gd name="T35" fmla="*/ 50 h 62"/>
                  <a:gd name="T36" fmla="*/ 0 w 112"/>
                  <a:gd name="T37" fmla="*/ 3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2" h="62">
                    <a:moveTo>
                      <a:pt x="0" y="37"/>
                    </a:moveTo>
                    <a:lnTo>
                      <a:pt x="112" y="0"/>
                    </a:lnTo>
                    <a:lnTo>
                      <a:pt x="112" y="12"/>
                    </a:lnTo>
                    <a:lnTo>
                      <a:pt x="112" y="12"/>
                    </a:lnTo>
                    <a:lnTo>
                      <a:pt x="0" y="62"/>
                    </a:lnTo>
                    <a:lnTo>
                      <a:pt x="0" y="62"/>
                    </a:lnTo>
                    <a:lnTo>
                      <a:pt x="0" y="50"/>
                    </a:lnTo>
                    <a:lnTo>
                      <a:pt x="0" y="37"/>
                    </a:lnTo>
                    <a:lnTo>
                      <a:pt x="0" y="37"/>
                    </a:lnTo>
                    <a:lnTo>
                      <a:pt x="0" y="37"/>
                    </a:lnTo>
                    <a:lnTo>
                      <a:pt x="12" y="37"/>
                    </a:lnTo>
                    <a:lnTo>
                      <a:pt x="12" y="50"/>
                    </a:lnTo>
                    <a:lnTo>
                      <a:pt x="0" y="50"/>
                    </a:lnTo>
                    <a:lnTo>
                      <a:pt x="0" y="50"/>
                    </a:lnTo>
                    <a:lnTo>
                      <a:pt x="112" y="0"/>
                    </a:lnTo>
                    <a:lnTo>
                      <a:pt x="112" y="0"/>
                    </a:lnTo>
                    <a:lnTo>
                      <a:pt x="112" y="12"/>
                    </a:lnTo>
                    <a:lnTo>
                      <a:pt x="0" y="50"/>
                    </a:lnTo>
                    <a:lnTo>
                      <a:pt x="0" y="37"/>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70" name="Freeform 82"/>
              <p:cNvSpPr>
                <a:spLocks noChangeAspect="1"/>
              </p:cNvSpPr>
              <p:nvPr/>
            </p:nvSpPr>
            <p:spPr bwMode="auto">
              <a:xfrm>
                <a:off x="399" y="974"/>
                <a:ext cx="50" cy="13"/>
              </a:xfrm>
              <a:custGeom>
                <a:avLst/>
                <a:gdLst>
                  <a:gd name="T0" fmla="*/ 0 w 50"/>
                  <a:gd name="T1" fmla="*/ 0 h 13"/>
                  <a:gd name="T2" fmla="*/ 12 w 50"/>
                  <a:gd name="T3" fmla="*/ 0 h 13"/>
                  <a:gd name="T4" fmla="*/ 50 w 50"/>
                  <a:gd name="T5" fmla="*/ 0 h 13"/>
                  <a:gd name="T6" fmla="*/ 50 w 50"/>
                  <a:gd name="T7" fmla="*/ 13 h 13"/>
                  <a:gd name="T8" fmla="*/ 0 w 50"/>
                  <a:gd name="T9" fmla="*/ 13 h 13"/>
                  <a:gd name="T10" fmla="*/ 0 w 50"/>
                  <a:gd name="T11" fmla="*/ 0 h 13"/>
                </a:gdLst>
                <a:ahLst/>
                <a:cxnLst>
                  <a:cxn ang="0">
                    <a:pos x="T0" y="T1"/>
                  </a:cxn>
                  <a:cxn ang="0">
                    <a:pos x="T2" y="T3"/>
                  </a:cxn>
                  <a:cxn ang="0">
                    <a:pos x="T4" y="T5"/>
                  </a:cxn>
                  <a:cxn ang="0">
                    <a:pos x="T6" y="T7"/>
                  </a:cxn>
                  <a:cxn ang="0">
                    <a:pos x="T8" y="T9"/>
                  </a:cxn>
                  <a:cxn ang="0">
                    <a:pos x="T10" y="T11"/>
                  </a:cxn>
                </a:cxnLst>
                <a:rect l="0" t="0" r="r" b="b"/>
                <a:pathLst>
                  <a:path w="50" h="13">
                    <a:moveTo>
                      <a:pt x="0" y="0"/>
                    </a:moveTo>
                    <a:lnTo>
                      <a:pt x="12" y="0"/>
                    </a:lnTo>
                    <a:lnTo>
                      <a:pt x="50" y="0"/>
                    </a:lnTo>
                    <a:lnTo>
                      <a:pt x="50" y="13"/>
                    </a:lnTo>
                    <a:lnTo>
                      <a:pt x="0" y="13"/>
                    </a:lnTo>
                    <a:lnTo>
                      <a:pt x="0"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71" name="Rectangle 83"/>
              <p:cNvSpPr>
                <a:spLocks noChangeAspect="1" noChangeArrowheads="1"/>
              </p:cNvSpPr>
              <p:nvPr/>
            </p:nvSpPr>
            <p:spPr bwMode="auto">
              <a:xfrm>
                <a:off x="399" y="974"/>
                <a:ext cx="62" cy="13"/>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972" name="Rectangle 84"/>
              <p:cNvSpPr>
                <a:spLocks noChangeAspect="1" noChangeArrowheads="1"/>
              </p:cNvSpPr>
              <p:nvPr/>
            </p:nvSpPr>
            <p:spPr bwMode="auto">
              <a:xfrm>
                <a:off x="449" y="974"/>
                <a:ext cx="12" cy="2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973" name="Rectangle 85"/>
              <p:cNvSpPr>
                <a:spLocks noChangeAspect="1" noChangeArrowheads="1"/>
              </p:cNvSpPr>
              <p:nvPr/>
            </p:nvSpPr>
            <p:spPr bwMode="auto">
              <a:xfrm>
                <a:off x="399" y="987"/>
                <a:ext cx="50" cy="12"/>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974" name="Rectangle 86"/>
              <p:cNvSpPr>
                <a:spLocks noChangeAspect="1" noChangeArrowheads="1"/>
              </p:cNvSpPr>
              <p:nvPr/>
            </p:nvSpPr>
            <p:spPr bwMode="auto">
              <a:xfrm>
                <a:off x="399" y="974"/>
                <a:ext cx="12" cy="13"/>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975" name="Freeform 87"/>
              <p:cNvSpPr>
                <a:spLocks noChangeAspect="1"/>
              </p:cNvSpPr>
              <p:nvPr/>
            </p:nvSpPr>
            <p:spPr bwMode="auto">
              <a:xfrm>
                <a:off x="75" y="962"/>
                <a:ext cx="324" cy="25"/>
              </a:xfrm>
              <a:custGeom>
                <a:avLst/>
                <a:gdLst>
                  <a:gd name="T0" fmla="*/ 0 w 324"/>
                  <a:gd name="T1" fmla="*/ 0 h 25"/>
                  <a:gd name="T2" fmla="*/ 13 w 324"/>
                  <a:gd name="T3" fmla="*/ 0 h 25"/>
                  <a:gd name="T4" fmla="*/ 187 w 324"/>
                  <a:gd name="T5" fmla="*/ 12 h 25"/>
                  <a:gd name="T6" fmla="*/ 274 w 324"/>
                  <a:gd name="T7" fmla="*/ 12 h 25"/>
                  <a:gd name="T8" fmla="*/ 324 w 324"/>
                  <a:gd name="T9" fmla="*/ 12 h 25"/>
                  <a:gd name="T10" fmla="*/ 324 w 324"/>
                  <a:gd name="T11" fmla="*/ 12 h 25"/>
                  <a:gd name="T12" fmla="*/ 324 w 324"/>
                  <a:gd name="T13" fmla="*/ 25 h 25"/>
                  <a:gd name="T14" fmla="*/ 324 w 324"/>
                  <a:gd name="T15" fmla="*/ 25 h 25"/>
                  <a:gd name="T16" fmla="*/ 187 w 324"/>
                  <a:gd name="T17" fmla="*/ 12 h 25"/>
                  <a:gd name="T18" fmla="*/ 25 w 324"/>
                  <a:gd name="T19" fmla="*/ 12 h 25"/>
                  <a:gd name="T20" fmla="*/ 0 w 324"/>
                  <a:gd name="T21" fmla="*/ 12 h 25"/>
                  <a:gd name="T22" fmla="*/ 0 w 324"/>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4" h="25">
                    <a:moveTo>
                      <a:pt x="0" y="0"/>
                    </a:moveTo>
                    <a:lnTo>
                      <a:pt x="13" y="0"/>
                    </a:lnTo>
                    <a:lnTo>
                      <a:pt x="187" y="12"/>
                    </a:lnTo>
                    <a:lnTo>
                      <a:pt x="274" y="12"/>
                    </a:lnTo>
                    <a:lnTo>
                      <a:pt x="324" y="12"/>
                    </a:lnTo>
                    <a:lnTo>
                      <a:pt x="324" y="12"/>
                    </a:lnTo>
                    <a:lnTo>
                      <a:pt x="324" y="25"/>
                    </a:lnTo>
                    <a:lnTo>
                      <a:pt x="324" y="25"/>
                    </a:lnTo>
                    <a:lnTo>
                      <a:pt x="187" y="12"/>
                    </a:lnTo>
                    <a:lnTo>
                      <a:pt x="25" y="12"/>
                    </a:lnTo>
                    <a:lnTo>
                      <a:pt x="0" y="12"/>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76" name="Freeform 88"/>
              <p:cNvSpPr>
                <a:spLocks noChangeAspect="1"/>
              </p:cNvSpPr>
              <p:nvPr/>
            </p:nvSpPr>
            <p:spPr bwMode="auto">
              <a:xfrm>
                <a:off x="75" y="962"/>
                <a:ext cx="187" cy="25"/>
              </a:xfrm>
              <a:custGeom>
                <a:avLst/>
                <a:gdLst>
                  <a:gd name="T0" fmla="*/ 0 w 187"/>
                  <a:gd name="T1" fmla="*/ 0 h 25"/>
                  <a:gd name="T2" fmla="*/ 13 w 187"/>
                  <a:gd name="T3" fmla="*/ 0 h 25"/>
                  <a:gd name="T4" fmla="*/ 13 w 187"/>
                  <a:gd name="T5" fmla="*/ 0 h 25"/>
                  <a:gd name="T6" fmla="*/ 13 w 187"/>
                  <a:gd name="T7" fmla="*/ 0 h 25"/>
                  <a:gd name="T8" fmla="*/ 187 w 187"/>
                  <a:gd name="T9" fmla="*/ 12 h 25"/>
                  <a:gd name="T10" fmla="*/ 187 w 187"/>
                  <a:gd name="T11" fmla="*/ 25 h 25"/>
                  <a:gd name="T12" fmla="*/ 187 w 187"/>
                  <a:gd name="T13" fmla="*/ 25 h 25"/>
                  <a:gd name="T14" fmla="*/ 187 w 187"/>
                  <a:gd name="T15" fmla="*/ 25 h 25"/>
                  <a:gd name="T16" fmla="*/ 13 w 187"/>
                  <a:gd name="T17" fmla="*/ 12 h 25"/>
                  <a:gd name="T18" fmla="*/ 13 w 187"/>
                  <a:gd name="T19" fmla="*/ 0 h 25"/>
                  <a:gd name="T20" fmla="*/ 13 w 187"/>
                  <a:gd name="T21" fmla="*/ 12 h 25"/>
                  <a:gd name="T22" fmla="*/ 0 w 187"/>
                  <a:gd name="T23" fmla="*/ 12 h 25"/>
                  <a:gd name="T24" fmla="*/ 0 w 187"/>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7" h="25">
                    <a:moveTo>
                      <a:pt x="0" y="0"/>
                    </a:moveTo>
                    <a:lnTo>
                      <a:pt x="13" y="0"/>
                    </a:lnTo>
                    <a:lnTo>
                      <a:pt x="13" y="0"/>
                    </a:lnTo>
                    <a:lnTo>
                      <a:pt x="13" y="0"/>
                    </a:lnTo>
                    <a:lnTo>
                      <a:pt x="187" y="12"/>
                    </a:lnTo>
                    <a:lnTo>
                      <a:pt x="187" y="25"/>
                    </a:lnTo>
                    <a:lnTo>
                      <a:pt x="187" y="25"/>
                    </a:lnTo>
                    <a:lnTo>
                      <a:pt x="187" y="25"/>
                    </a:lnTo>
                    <a:lnTo>
                      <a:pt x="13" y="12"/>
                    </a:lnTo>
                    <a:lnTo>
                      <a:pt x="13" y="0"/>
                    </a:lnTo>
                    <a:lnTo>
                      <a:pt x="13" y="12"/>
                    </a:lnTo>
                    <a:lnTo>
                      <a:pt x="0" y="12"/>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77" name="Rectangle 89"/>
              <p:cNvSpPr>
                <a:spLocks noChangeAspect="1" noChangeArrowheads="1"/>
              </p:cNvSpPr>
              <p:nvPr/>
            </p:nvSpPr>
            <p:spPr bwMode="auto">
              <a:xfrm>
                <a:off x="262" y="974"/>
                <a:ext cx="149" cy="13"/>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978" name="Freeform 90"/>
              <p:cNvSpPr>
                <a:spLocks noChangeAspect="1"/>
              </p:cNvSpPr>
              <p:nvPr/>
            </p:nvSpPr>
            <p:spPr bwMode="auto">
              <a:xfrm>
                <a:off x="262" y="974"/>
                <a:ext cx="149" cy="25"/>
              </a:xfrm>
              <a:custGeom>
                <a:avLst/>
                <a:gdLst>
                  <a:gd name="T0" fmla="*/ 149 w 149"/>
                  <a:gd name="T1" fmla="*/ 0 h 25"/>
                  <a:gd name="T2" fmla="*/ 149 w 149"/>
                  <a:gd name="T3" fmla="*/ 13 h 25"/>
                  <a:gd name="T4" fmla="*/ 149 w 149"/>
                  <a:gd name="T5" fmla="*/ 25 h 25"/>
                  <a:gd name="T6" fmla="*/ 137 w 149"/>
                  <a:gd name="T7" fmla="*/ 25 h 25"/>
                  <a:gd name="T8" fmla="*/ 0 w 149"/>
                  <a:gd name="T9" fmla="*/ 13 h 25"/>
                  <a:gd name="T10" fmla="*/ 0 w 149"/>
                  <a:gd name="T11" fmla="*/ 0 h 25"/>
                  <a:gd name="T12" fmla="*/ 0 w 149"/>
                  <a:gd name="T13" fmla="*/ 0 h 25"/>
                  <a:gd name="T14" fmla="*/ 0 w 149"/>
                  <a:gd name="T15" fmla="*/ 0 h 25"/>
                  <a:gd name="T16" fmla="*/ 137 w 149"/>
                  <a:gd name="T17" fmla="*/ 13 h 25"/>
                  <a:gd name="T18" fmla="*/ 137 w 149"/>
                  <a:gd name="T19" fmla="*/ 25 h 25"/>
                  <a:gd name="T20" fmla="*/ 137 w 149"/>
                  <a:gd name="T21" fmla="*/ 13 h 25"/>
                  <a:gd name="T22" fmla="*/ 137 w 149"/>
                  <a:gd name="T23" fmla="*/ 0 h 25"/>
                  <a:gd name="T24" fmla="*/ 149 w 149"/>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 h="25">
                    <a:moveTo>
                      <a:pt x="149" y="0"/>
                    </a:moveTo>
                    <a:lnTo>
                      <a:pt x="149" y="13"/>
                    </a:lnTo>
                    <a:lnTo>
                      <a:pt x="149" y="25"/>
                    </a:lnTo>
                    <a:lnTo>
                      <a:pt x="137" y="25"/>
                    </a:lnTo>
                    <a:lnTo>
                      <a:pt x="0" y="13"/>
                    </a:lnTo>
                    <a:lnTo>
                      <a:pt x="0" y="0"/>
                    </a:lnTo>
                    <a:lnTo>
                      <a:pt x="0" y="0"/>
                    </a:lnTo>
                    <a:lnTo>
                      <a:pt x="0" y="0"/>
                    </a:lnTo>
                    <a:lnTo>
                      <a:pt x="137" y="13"/>
                    </a:lnTo>
                    <a:lnTo>
                      <a:pt x="137" y="25"/>
                    </a:lnTo>
                    <a:lnTo>
                      <a:pt x="137" y="13"/>
                    </a:lnTo>
                    <a:lnTo>
                      <a:pt x="137" y="0"/>
                    </a:lnTo>
                    <a:lnTo>
                      <a:pt x="149"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79" name="Rectangle 91"/>
              <p:cNvSpPr>
                <a:spLocks noChangeAspect="1" noChangeArrowheads="1"/>
              </p:cNvSpPr>
              <p:nvPr/>
            </p:nvSpPr>
            <p:spPr bwMode="auto">
              <a:xfrm>
                <a:off x="75" y="974"/>
                <a:ext cx="187" cy="13"/>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980" name="Rectangle 92"/>
              <p:cNvSpPr>
                <a:spLocks noChangeAspect="1" noChangeArrowheads="1"/>
              </p:cNvSpPr>
              <p:nvPr/>
            </p:nvSpPr>
            <p:spPr bwMode="auto">
              <a:xfrm>
                <a:off x="75" y="962"/>
                <a:ext cx="13" cy="12"/>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981" name="Freeform 93"/>
              <p:cNvSpPr>
                <a:spLocks noChangeAspect="1"/>
              </p:cNvSpPr>
              <p:nvPr/>
            </p:nvSpPr>
            <p:spPr bwMode="auto">
              <a:xfrm>
                <a:off x="411" y="1012"/>
                <a:ext cx="1" cy="12"/>
              </a:xfrm>
              <a:custGeom>
                <a:avLst/>
                <a:gdLst>
                  <a:gd name="T0" fmla="*/ 0 h 12"/>
                  <a:gd name="T1" fmla="*/ 0 h 12"/>
                  <a:gd name="T2" fmla="*/ 0 h 12"/>
                  <a:gd name="T3" fmla="*/ 0 h 12"/>
                  <a:gd name="T4" fmla="*/ 0 h 12"/>
                  <a:gd name="T5" fmla="*/ 12 h 12"/>
                  <a:gd name="T6" fmla="*/ 12 h 12"/>
                  <a:gd name="T7" fmla="*/ 12 h 12"/>
                  <a:gd name="T8" fmla="*/ 0 h 12"/>
                </a:gdLst>
                <a:ahLst/>
                <a:cxnLst>
                  <a:cxn ang="0">
                    <a:pos x="0" y="T0"/>
                  </a:cxn>
                  <a:cxn ang="0">
                    <a:pos x="0" y="T1"/>
                  </a:cxn>
                  <a:cxn ang="0">
                    <a:pos x="0" y="T2"/>
                  </a:cxn>
                  <a:cxn ang="0">
                    <a:pos x="0" y="T3"/>
                  </a:cxn>
                  <a:cxn ang="0">
                    <a:pos x="0" y="T4"/>
                  </a:cxn>
                  <a:cxn ang="0">
                    <a:pos x="0" y="T5"/>
                  </a:cxn>
                  <a:cxn ang="0">
                    <a:pos x="0" y="T6"/>
                  </a:cxn>
                  <a:cxn ang="0">
                    <a:pos x="0" y="T7"/>
                  </a:cxn>
                  <a:cxn ang="0">
                    <a:pos x="0" y="T8"/>
                  </a:cxn>
                </a:cxnLst>
                <a:rect l="0" t="0" r="r" b="b"/>
                <a:pathLst>
                  <a:path h="12">
                    <a:moveTo>
                      <a:pt x="0" y="0"/>
                    </a:moveTo>
                    <a:lnTo>
                      <a:pt x="0" y="0"/>
                    </a:lnTo>
                    <a:lnTo>
                      <a:pt x="0" y="0"/>
                    </a:lnTo>
                    <a:lnTo>
                      <a:pt x="0" y="0"/>
                    </a:lnTo>
                    <a:lnTo>
                      <a:pt x="0" y="0"/>
                    </a:lnTo>
                    <a:lnTo>
                      <a:pt x="0" y="12"/>
                    </a:lnTo>
                    <a:lnTo>
                      <a:pt x="0" y="12"/>
                    </a:lnTo>
                    <a:lnTo>
                      <a:pt x="0" y="12"/>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82" name="Freeform 94"/>
              <p:cNvSpPr>
                <a:spLocks noChangeAspect="1"/>
              </p:cNvSpPr>
              <p:nvPr/>
            </p:nvSpPr>
            <p:spPr bwMode="auto">
              <a:xfrm>
                <a:off x="411" y="1012"/>
                <a:ext cx="13" cy="12"/>
              </a:xfrm>
              <a:custGeom>
                <a:avLst/>
                <a:gdLst>
                  <a:gd name="T0" fmla="*/ 13 w 13"/>
                  <a:gd name="T1" fmla="*/ 0 h 12"/>
                  <a:gd name="T2" fmla="*/ 13 w 13"/>
                  <a:gd name="T3" fmla="*/ 0 h 12"/>
                  <a:gd name="T4" fmla="*/ 13 w 13"/>
                  <a:gd name="T5" fmla="*/ 0 h 12"/>
                  <a:gd name="T6" fmla="*/ 13 w 13"/>
                  <a:gd name="T7" fmla="*/ 0 h 12"/>
                  <a:gd name="T8" fmla="*/ 13 w 13"/>
                  <a:gd name="T9" fmla="*/ 0 h 12"/>
                  <a:gd name="T10" fmla="*/ 13 w 13"/>
                  <a:gd name="T11" fmla="*/ 0 h 12"/>
                  <a:gd name="T12" fmla="*/ 13 w 13"/>
                  <a:gd name="T13" fmla="*/ 0 h 12"/>
                  <a:gd name="T14" fmla="*/ 13 w 13"/>
                  <a:gd name="T15" fmla="*/ 0 h 12"/>
                  <a:gd name="T16" fmla="*/ 13 w 13"/>
                  <a:gd name="T17" fmla="*/ 0 h 12"/>
                  <a:gd name="T18" fmla="*/ 13 w 13"/>
                  <a:gd name="T19" fmla="*/ 0 h 12"/>
                  <a:gd name="T20" fmla="*/ 13 w 13"/>
                  <a:gd name="T21" fmla="*/ 0 h 12"/>
                  <a:gd name="T22" fmla="*/ 13 w 13"/>
                  <a:gd name="T23" fmla="*/ 0 h 12"/>
                  <a:gd name="T24" fmla="*/ 13 w 13"/>
                  <a:gd name="T25" fmla="*/ 0 h 12"/>
                  <a:gd name="T26" fmla="*/ 13 w 13"/>
                  <a:gd name="T27" fmla="*/ 12 h 12"/>
                  <a:gd name="T28" fmla="*/ 13 w 13"/>
                  <a:gd name="T29" fmla="*/ 12 h 12"/>
                  <a:gd name="T30" fmla="*/ 13 w 13"/>
                  <a:gd name="T31" fmla="*/ 12 h 12"/>
                  <a:gd name="T32" fmla="*/ 13 w 13"/>
                  <a:gd name="T33" fmla="*/ 12 h 12"/>
                  <a:gd name="T34" fmla="*/ 13 w 13"/>
                  <a:gd name="T35" fmla="*/ 12 h 12"/>
                  <a:gd name="T36" fmla="*/ 13 w 13"/>
                  <a:gd name="T37" fmla="*/ 12 h 12"/>
                  <a:gd name="T38" fmla="*/ 13 w 13"/>
                  <a:gd name="T39" fmla="*/ 12 h 12"/>
                  <a:gd name="T40" fmla="*/ 0 w 13"/>
                  <a:gd name="T41" fmla="*/ 12 h 12"/>
                  <a:gd name="T42" fmla="*/ 0 w 13"/>
                  <a:gd name="T43" fmla="*/ 12 h 12"/>
                  <a:gd name="T44" fmla="*/ 0 w 13"/>
                  <a:gd name="T45" fmla="*/ 0 h 12"/>
                  <a:gd name="T46" fmla="*/ 0 w 13"/>
                  <a:gd name="T47" fmla="*/ 0 h 12"/>
                  <a:gd name="T48" fmla="*/ 13 w 13"/>
                  <a:gd name="T49" fmla="*/ 0 h 12"/>
                  <a:gd name="T50" fmla="*/ 13 w 13"/>
                  <a:gd name="T51" fmla="*/ 0 h 12"/>
                  <a:gd name="T52" fmla="*/ 13 w 13"/>
                  <a:gd name="T53" fmla="*/ 12 h 12"/>
                  <a:gd name="T54" fmla="*/ 13 w 13"/>
                  <a:gd name="T55" fmla="*/ 12 h 12"/>
                  <a:gd name="T56" fmla="*/ 0 w 13"/>
                  <a:gd name="T57" fmla="*/ 12 h 12"/>
                  <a:gd name="T58" fmla="*/ 0 w 13"/>
                  <a:gd name="T59" fmla="*/ 12 h 12"/>
                  <a:gd name="T60" fmla="*/ 0 w 13"/>
                  <a:gd name="T61" fmla="*/ 12 h 12"/>
                  <a:gd name="T62" fmla="*/ 0 w 13"/>
                  <a:gd name="T63" fmla="*/ 12 h 12"/>
                  <a:gd name="T64" fmla="*/ 0 w 13"/>
                  <a:gd name="T65" fmla="*/ 12 h 12"/>
                  <a:gd name="T66" fmla="*/ 0 w 13"/>
                  <a:gd name="T67" fmla="*/ 12 h 12"/>
                  <a:gd name="T68" fmla="*/ 0 w 13"/>
                  <a:gd name="T69" fmla="*/ 12 h 12"/>
                  <a:gd name="T70" fmla="*/ 0 w 13"/>
                  <a:gd name="T71" fmla="*/ 0 h 12"/>
                  <a:gd name="T72" fmla="*/ 0 w 13"/>
                  <a:gd name="T73" fmla="*/ 0 h 12"/>
                  <a:gd name="T74" fmla="*/ 0 w 13"/>
                  <a:gd name="T75" fmla="*/ 0 h 12"/>
                  <a:gd name="T76" fmla="*/ 0 w 13"/>
                  <a:gd name="T77" fmla="*/ 0 h 12"/>
                  <a:gd name="T78" fmla="*/ 0 w 13"/>
                  <a:gd name="T79" fmla="*/ 0 h 12"/>
                  <a:gd name="T80" fmla="*/ 0 w 13"/>
                  <a:gd name="T81" fmla="*/ 0 h 12"/>
                  <a:gd name="T82" fmla="*/ 0 w 13"/>
                  <a:gd name="T83" fmla="*/ 0 h 12"/>
                  <a:gd name="T84" fmla="*/ 0 w 13"/>
                  <a:gd name="T85" fmla="*/ 0 h 12"/>
                  <a:gd name="T86" fmla="*/ 0 w 13"/>
                  <a:gd name="T87" fmla="*/ 0 h 12"/>
                  <a:gd name="T88" fmla="*/ 0 w 13"/>
                  <a:gd name="T89" fmla="*/ 0 h 12"/>
                  <a:gd name="T90" fmla="*/ 0 w 13"/>
                  <a:gd name="T91" fmla="*/ 0 h 12"/>
                  <a:gd name="T92" fmla="*/ 0 w 13"/>
                  <a:gd name="T93" fmla="*/ 0 h 12"/>
                  <a:gd name="T94" fmla="*/ 0 w 13"/>
                  <a:gd name="T95" fmla="*/ 0 h 12"/>
                  <a:gd name="T96" fmla="*/ 13 w 13"/>
                  <a:gd name="T9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 h="12">
                    <a:moveTo>
                      <a:pt x="13" y="0"/>
                    </a:moveTo>
                    <a:lnTo>
                      <a:pt x="13" y="0"/>
                    </a:lnTo>
                    <a:lnTo>
                      <a:pt x="13" y="0"/>
                    </a:lnTo>
                    <a:lnTo>
                      <a:pt x="13" y="0"/>
                    </a:lnTo>
                    <a:lnTo>
                      <a:pt x="13" y="0"/>
                    </a:lnTo>
                    <a:lnTo>
                      <a:pt x="13" y="0"/>
                    </a:lnTo>
                    <a:lnTo>
                      <a:pt x="13" y="0"/>
                    </a:lnTo>
                    <a:lnTo>
                      <a:pt x="13" y="0"/>
                    </a:lnTo>
                    <a:lnTo>
                      <a:pt x="13" y="0"/>
                    </a:lnTo>
                    <a:lnTo>
                      <a:pt x="13" y="0"/>
                    </a:lnTo>
                    <a:lnTo>
                      <a:pt x="13" y="0"/>
                    </a:lnTo>
                    <a:lnTo>
                      <a:pt x="13" y="0"/>
                    </a:lnTo>
                    <a:lnTo>
                      <a:pt x="13" y="0"/>
                    </a:lnTo>
                    <a:lnTo>
                      <a:pt x="13" y="12"/>
                    </a:lnTo>
                    <a:lnTo>
                      <a:pt x="13" y="12"/>
                    </a:lnTo>
                    <a:lnTo>
                      <a:pt x="13" y="12"/>
                    </a:lnTo>
                    <a:lnTo>
                      <a:pt x="13" y="12"/>
                    </a:lnTo>
                    <a:lnTo>
                      <a:pt x="13" y="12"/>
                    </a:lnTo>
                    <a:lnTo>
                      <a:pt x="13" y="12"/>
                    </a:lnTo>
                    <a:lnTo>
                      <a:pt x="13" y="12"/>
                    </a:lnTo>
                    <a:lnTo>
                      <a:pt x="0" y="12"/>
                    </a:lnTo>
                    <a:lnTo>
                      <a:pt x="0" y="12"/>
                    </a:lnTo>
                    <a:lnTo>
                      <a:pt x="0" y="0"/>
                    </a:lnTo>
                    <a:lnTo>
                      <a:pt x="0" y="0"/>
                    </a:lnTo>
                    <a:lnTo>
                      <a:pt x="13" y="0"/>
                    </a:lnTo>
                    <a:lnTo>
                      <a:pt x="13" y="0"/>
                    </a:lnTo>
                    <a:lnTo>
                      <a:pt x="13" y="12"/>
                    </a:lnTo>
                    <a:lnTo>
                      <a:pt x="13" y="12"/>
                    </a:lnTo>
                    <a:lnTo>
                      <a:pt x="0" y="12"/>
                    </a:lnTo>
                    <a:lnTo>
                      <a:pt x="0" y="12"/>
                    </a:lnTo>
                    <a:lnTo>
                      <a:pt x="0" y="12"/>
                    </a:lnTo>
                    <a:lnTo>
                      <a:pt x="0" y="12"/>
                    </a:lnTo>
                    <a:lnTo>
                      <a:pt x="0" y="12"/>
                    </a:lnTo>
                    <a:lnTo>
                      <a:pt x="0" y="12"/>
                    </a:lnTo>
                    <a:lnTo>
                      <a:pt x="0" y="12"/>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13"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83" name="Freeform 95"/>
              <p:cNvSpPr>
                <a:spLocks noChangeAspect="1"/>
              </p:cNvSpPr>
              <p:nvPr/>
            </p:nvSpPr>
            <p:spPr bwMode="auto">
              <a:xfrm>
                <a:off x="411" y="1012"/>
                <a:ext cx="13" cy="1"/>
              </a:xfrm>
              <a:custGeom>
                <a:avLst/>
                <a:gdLst>
                  <a:gd name="T0" fmla="*/ 0 w 13"/>
                  <a:gd name="T1" fmla="*/ 0 w 13"/>
                  <a:gd name="T2" fmla="*/ 0 w 13"/>
                  <a:gd name="T3" fmla="*/ 13 w 13"/>
                  <a:gd name="T4" fmla="*/ 13 w 13"/>
                  <a:gd name="T5" fmla="*/ 13 w 13"/>
                  <a:gd name="T6" fmla="*/ 0 w 13"/>
                </a:gdLst>
                <a:ahLst/>
                <a:cxnLst>
                  <a:cxn ang="0">
                    <a:pos x="T0" y="0"/>
                  </a:cxn>
                  <a:cxn ang="0">
                    <a:pos x="T1" y="0"/>
                  </a:cxn>
                  <a:cxn ang="0">
                    <a:pos x="T2" y="0"/>
                  </a:cxn>
                  <a:cxn ang="0">
                    <a:pos x="T3" y="0"/>
                  </a:cxn>
                  <a:cxn ang="0">
                    <a:pos x="T4" y="0"/>
                  </a:cxn>
                  <a:cxn ang="0">
                    <a:pos x="T5" y="0"/>
                  </a:cxn>
                  <a:cxn ang="0">
                    <a:pos x="T6" y="0"/>
                  </a:cxn>
                </a:cxnLst>
                <a:rect l="0" t="0" r="r" b="b"/>
                <a:pathLst>
                  <a:path w="13">
                    <a:moveTo>
                      <a:pt x="0" y="0"/>
                    </a:moveTo>
                    <a:lnTo>
                      <a:pt x="0" y="0"/>
                    </a:lnTo>
                    <a:lnTo>
                      <a:pt x="0" y="0"/>
                    </a:lnTo>
                    <a:lnTo>
                      <a:pt x="13" y="0"/>
                    </a:lnTo>
                    <a:lnTo>
                      <a:pt x="13" y="0"/>
                    </a:lnTo>
                    <a:lnTo>
                      <a:pt x="13" y="0"/>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84" name="Freeform 96"/>
              <p:cNvSpPr>
                <a:spLocks noChangeAspect="1"/>
              </p:cNvSpPr>
              <p:nvPr/>
            </p:nvSpPr>
            <p:spPr bwMode="auto">
              <a:xfrm>
                <a:off x="461" y="962"/>
                <a:ext cx="50" cy="75"/>
              </a:xfrm>
              <a:custGeom>
                <a:avLst/>
                <a:gdLst>
                  <a:gd name="T0" fmla="*/ 0 w 50"/>
                  <a:gd name="T1" fmla="*/ 12 h 75"/>
                  <a:gd name="T2" fmla="*/ 0 w 50"/>
                  <a:gd name="T3" fmla="*/ 75 h 75"/>
                  <a:gd name="T4" fmla="*/ 50 w 50"/>
                  <a:gd name="T5" fmla="*/ 50 h 75"/>
                  <a:gd name="T6" fmla="*/ 50 w 50"/>
                  <a:gd name="T7" fmla="*/ 0 h 75"/>
                  <a:gd name="T8" fmla="*/ 0 w 50"/>
                  <a:gd name="T9" fmla="*/ 12 h 75"/>
                </a:gdLst>
                <a:ahLst/>
                <a:cxnLst>
                  <a:cxn ang="0">
                    <a:pos x="T0" y="T1"/>
                  </a:cxn>
                  <a:cxn ang="0">
                    <a:pos x="T2" y="T3"/>
                  </a:cxn>
                  <a:cxn ang="0">
                    <a:pos x="T4" y="T5"/>
                  </a:cxn>
                  <a:cxn ang="0">
                    <a:pos x="T6" y="T7"/>
                  </a:cxn>
                  <a:cxn ang="0">
                    <a:pos x="T8" y="T9"/>
                  </a:cxn>
                </a:cxnLst>
                <a:rect l="0" t="0" r="r" b="b"/>
                <a:pathLst>
                  <a:path w="50" h="75">
                    <a:moveTo>
                      <a:pt x="0" y="12"/>
                    </a:moveTo>
                    <a:lnTo>
                      <a:pt x="0" y="75"/>
                    </a:lnTo>
                    <a:lnTo>
                      <a:pt x="50" y="50"/>
                    </a:lnTo>
                    <a:lnTo>
                      <a:pt x="50" y="0"/>
                    </a:lnTo>
                    <a:lnTo>
                      <a:pt x="0" y="12"/>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85" name="Freeform 97"/>
              <p:cNvSpPr>
                <a:spLocks noChangeAspect="1"/>
              </p:cNvSpPr>
              <p:nvPr/>
            </p:nvSpPr>
            <p:spPr bwMode="auto">
              <a:xfrm>
                <a:off x="461" y="962"/>
                <a:ext cx="62" cy="87"/>
              </a:xfrm>
              <a:custGeom>
                <a:avLst/>
                <a:gdLst>
                  <a:gd name="T0" fmla="*/ 13 w 62"/>
                  <a:gd name="T1" fmla="*/ 12 h 87"/>
                  <a:gd name="T2" fmla="*/ 13 w 62"/>
                  <a:gd name="T3" fmla="*/ 75 h 87"/>
                  <a:gd name="T4" fmla="*/ 0 w 62"/>
                  <a:gd name="T5" fmla="*/ 87 h 87"/>
                  <a:gd name="T6" fmla="*/ 0 w 62"/>
                  <a:gd name="T7" fmla="*/ 75 h 87"/>
                  <a:gd name="T8" fmla="*/ 50 w 62"/>
                  <a:gd name="T9" fmla="*/ 50 h 87"/>
                  <a:gd name="T10" fmla="*/ 62 w 62"/>
                  <a:gd name="T11" fmla="*/ 50 h 87"/>
                  <a:gd name="T12" fmla="*/ 50 w 62"/>
                  <a:gd name="T13" fmla="*/ 50 h 87"/>
                  <a:gd name="T14" fmla="*/ 50 w 62"/>
                  <a:gd name="T15" fmla="*/ 0 h 87"/>
                  <a:gd name="T16" fmla="*/ 50 w 62"/>
                  <a:gd name="T17" fmla="*/ 0 h 87"/>
                  <a:gd name="T18" fmla="*/ 62 w 62"/>
                  <a:gd name="T19" fmla="*/ 0 h 87"/>
                  <a:gd name="T20" fmla="*/ 62 w 62"/>
                  <a:gd name="T21" fmla="*/ 0 h 87"/>
                  <a:gd name="T22" fmla="*/ 62 w 62"/>
                  <a:gd name="T23" fmla="*/ 50 h 87"/>
                  <a:gd name="T24" fmla="*/ 62 w 62"/>
                  <a:gd name="T25" fmla="*/ 50 h 87"/>
                  <a:gd name="T26" fmla="*/ 50 w 62"/>
                  <a:gd name="T27" fmla="*/ 62 h 87"/>
                  <a:gd name="T28" fmla="*/ 0 w 62"/>
                  <a:gd name="T29" fmla="*/ 87 h 87"/>
                  <a:gd name="T30" fmla="*/ 0 w 62"/>
                  <a:gd name="T31" fmla="*/ 87 h 87"/>
                  <a:gd name="T32" fmla="*/ 0 w 62"/>
                  <a:gd name="T33" fmla="*/ 75 h 87"/>
                  <a:gd name="T34" fmla="*/ 0 w 62"/>
                  <a:gd name="T35" fmla="*/ 12 h 87"/>
                  <a:gd name="T36" fmla="*/ 13 w 62"/>
                  <a:gd name="T37" fmla="*/ 1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87">
                    <a:moveTo>
                      <a:pt x="13" y="12"/>
                    </a:moveTo>
                    <a:lnTo>
                      <a:pt x="13" y="75"/>
                    </a:lnTo>
                    <a:lnTo>
                      <a:pt x="0" y="87"/>
                    </a:lnTo>
                    <a:lnTo>
                      <a:pt x="0" y="75"/>
                    </a:lnTo>
                    <a:lnTo>
                      <a:pt x="50" y="50"/>
                    </a:lnTo>
                    <a:lnTo>
                      <a:pt x="62" y="50"/>
                    </a:lnTo>
                    <a:lnTo>
                      <a:pt x="50" y="50"/>
                    </a:lnTo>
                    <a:lnTo>
                      <a:pt x="50" y="0"/>
                    </a:lnTo>
                    <a:lnTo>
                      <a:pt x="50" y="0"/>
                    </a:lnTo>
                    <a:lnTo>
                      <a:pt x="62" y="0"/>
                    </a:lnTo>
                    <a:lnTo>
                      <a:pt x="62" y="0"/>
                    </a:lnTo>
                    <a:lnTo>
                      <a:pt x="62" y="50"/>
                    </a:lnTo>
                    <a:lnTo>
                      <a:pt x="62" y="50"/>
                    </a:lnTo>
                    <a:lnTo>
                      <a:pt x="50" y="62"/>
                    </a:lnTo>
                    <a:lnTo>
                      <a:pt x="0" y="87"/>
                    </a:lnTo>
                    <a:lnTo>
                      <a:pt x="0" y="87"/>
                    </a:lnTo>
                    <a:lnTo>
                      <a:pt x="0" y="75"/>
                    </a:lnTo>
                    <a:lnTo>
                      <a:pt x="0" y="12"/>
                    </a:lnTo>
                    <a:lnTo>
                      <a:pt x="13" y="12"/>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86" name="Freeform 98"/>
              <p:cNvSpPr>
                <a:spLocks noChangeAspect="1"/>
              </p:cNvSpPr>
              <p:nvPr/>
            </p:nvSpPr>
            <p:spPr bwMode="auto">
              <a:xfrm>
                <a:off x="461" y="962"/>
                <a:ext cx="50" cy="25"/>
              </a:xfrm>
              <a:custGeom>
                <a:avLst/>
                <a:gdLst>
                  <a:gd name="T0" fmla="*/ 50 w 50"/>
                  <a:gd name="T1" fmla="*/ 12 h 25"/>
                  <a:gd name="T2" fmla="*/ 0 w 50"/>
                  <a:gd name="T3" fmla="*/ 25 h 25"/>
                  <a:gd name="T4" fmla="*/ 0 w 50"/>
                  <a:gd name="T5" fmla="*/ 12 h 25"/>
                  <a:gd name="T6" fmla="*/ 0 w 50"/>
                  <a:gd name="T7" fmla="*/ 12 h 25"/>
                  <a:gd name="T8" fmla="*/ 0 w 50"/>
                  <a:gd name="T9" fmla="*/ 12 h 25"/>
                  <a:gd name="T10" fmla="*/ 50 w 50"/>
                  <a:gd name="T11" fmla="*/ 0 h 25"/>
                  <a:gd name="T12" fmla="*/ 50 w 50"/>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50" h="25">
                    <a:moveTo>
                      <a:pt x="50" y="12"/>
                    </a:moveTo>
                    <a:lnTo>
                      <a:pt x="0" y="25"/>
                    </a:lnTo>
                    <a:lnTo>
                      <a:pt x="0" y="12"/>
                    </a:lnTo>
                    <a:lnTo>
                      <a:pt x="0" y="12"/>
                    </a:lnTo>
                    <a:lnTo>
                      <a:pt x="0" y="12"/>
                    </a:lnTo>
                    <a:lnTo>
                      <a:pt x="50" y="0"/>
                    </a:lnTo>
                    <a:lnTo>
                      <a:pt x="50" y="12"/>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87" name="Freeform 99"/>
              <p:cNvSpPr>
                <a:spLocks noChangeAspect="1"/>
              </p:cNvSpPr>
              <p:nvPr/>
            </p:nvSpPr>
            <p:spPr bwMode="auto">
              <a:xfrm>
                <a:off x="461" y="974"/>
                <a:ext cx="50" cy="25"/>
              </a:xfrm>
              <a:custGeom>
                <a:avLst/>
                <a:gdLst>
                  <a:gd name="T0" fmla="*/ 0 w 50"/>
                  <a:gd name="T1" fmla="*/ 13 h 25"/>
                  <a:gd name="T2" fmla="*/ 50 w 50"/>
                  <a:gd name="T3" fmla="*/ 0 h 25"/>
                  <a:gd name="T4" fmla="*/ 50 w 50"/>
                  <a:gd name="T5" fmla="*/ 13 h 25"/>
                  <a:gd name="T6" fmla="*/ 25 w 50"/>
                  <a:gd name="T7" fmla="*/ 13 h 25"/>
                  <a:gd name="T8" fmla="*/ 25 w 50"/>
                  <a:gd name="T9" fmla="*/ 25 h 25"/>
                  <a:gd name="T10" fmla="*/ 25 w 50"/>
                  <a:gd name="T11" fmla="*/ 25 h 25"/>
                  <a:gd name="T12" fmla="*/ 25 w 50"/>
                  <a:gd name="T13" fmla="*/ 25 h 25"/>
                  <a:gd name="T14" fmla="*/ 0 w 50"/>
                  <a:gd name="T15" fmla="*/ 25 h 25"/>
                  <a:gd name="T16" fmla="*/ 0 w 50"/>
                  <a:gd name="T17"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25">
                    <a:moveTo>
                      <a:pt x="0" y="13"/>
                    </a:moveTo>
                    <a:lnTo>
                      <a:pt x="50" y="0"/>
                    </a:lnTo>
                    <a:lnTo>
                      <a:pt x="50" y="13"/>
                    </a:lnTo>
                    <a:lnTo>
                      <a:pt x="25" y="13"/>
                    </a:lnTo>
                    <a:lnTo>
                      <a:pt x="25" y="25"/>
                    </a:lnTo>
                    <a:lnTo>
                      <a:pt x="25" y="25"/>
                    </a:lnTo>
                    <a:lnTo>
                      <a:pt x="25" y="25"/>
                    </a:lnTo>
                    <a:lnTo>
                      <a:pt x="0" y="25"/>
                    </a:lnTo>
                    <a:lnTo>
                      <a:pt x="0" y="13"/>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88" name="Freeform 100"/>
              <p:cNvSpPr>
                <a:spLocks noChangeAspect="1"/>
              </p:cNvSpPr>
              <p:nvPr/>
            </p:nvSpPr>
            <p:spPr bwMode="auto">
              <a:xfrm>
                <a:off x="461" y="974"/>
                <a:ext cx="62" cy="25"/>
              </a:xfrm>
              <a:custGeom>
                <a:avLst/>
                <a:gdLst>
                  <a:gd name="T0" fmla="*/ 0 w 62"/>
                  <a:gd name="T1" fmla="*/ 13 h 25"/>
                  <a:gd name="T2" fmla="*/ 50 w 62"/>
                  <a:gd name="T3" fmla="*/ 0 h 25"/>
                  <a:gd name="T4" fmla="*/ 62 w 62"/>
                  <a:gd name="T5" fmla="*/ 0 h 25"/>
                  <a:gd name="T6" fmla="*/ 62 w 62"/>
                  <a:gd name="T7" fmla="*/ 0 h 25"/>
                  <a:gd name="T8" fmla="*/ 50 w 62"/>
                  <a:gd name="T9" fmla="*/ 13 h 25"/>
                  <a:gd name="T10" fmla="*/ 0 w 62"/>
                  <a:gd name="T11" fmla="*/ 25 h 25"/>
                  <a:gd name="T12" fmla="*/ 0 w 62"/>
                  <a:gd name="T13" fmla="*/ 13 h 25"/>
                </a:gdLst>
                <a:ahLst/>
                <a:cxnLst>
                  <a:cxn ang="0">
                    <a:pos x="T0" y="T1"/>
                  </a:cxn>
                  <a:cxn ang="0">
                    <a:pos x="T2" y="T3"/>
                  </a:cxn>
                  <a:cxn ang="0">
                    <a:pos x="T4" y="T5"/>
                  </a:cxn>
                  <a:cxn ang="0">
                    <a:pos x="T6" y="T7"/>
                  </a:cxn>
                  <a:cxn ang="0">
                    <a:pos x="T8" y="T9"/>
                  </a:cxn>
                  <a:cxn ang="0">
                    <a:pos x="T10" y="T11"/>
                  </a:cxn>
                  <a:cxn ang="0">
                    <a:pos x="T12" y="T13"/>
                  </a:cxn>
                </a:cxnLst>
                <a:rect l="0" t="0" r="r" b="b"/>
                <a:pathLst>
                  <a:path w="62" h="25">
                    <a:moveTo>
                      <a:pt x="0" y="13"/>
                    </a:moveTo>
                    <a:lnTo>
                      <a:pt x="50" y="0"/>
                    </a:lnTo>
                    <a:lnTo>
                      <a:pt x="62" y="0"/>
                    </a:lnTo>
                    <a:lnTo>
                      <a:pt x="62" y="0"/>
                    </a:lnTo>
                    <a:lnTo>
                      <a:pt x="50" y="13"/>
                    </a:lnTo>
                    <a:lnTo>
                      <a:pt x="0" y="25"/>
                    </a:lnTo>
                    <a:lnTo>
                      <a:pt x="0" y="13"/>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89" name="Rectangle 101"/>
              <p:cNvSpPr>
                <a:spLocks noChangeAspect="1" noChangeArrowheads="1"/>
              </p:cNvSpPr>
              <p:nvPr/>
            </p:nvSpPr>
            <p:spPr bwMode="auto">
              <a:xfrm>
                <a:off x="511" y="974"/>
                <a:ext cx="12" cy="2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990" name="Rectangle 102"/>
              <p:cNvSpPr>
                <a:spLocks noChangeAspect="1" noChangeArrowheads="1"/>
              </p:cNvSpPr>
              <p:nvPr/>
            </p:nvSpPr>
            <p:spPr bwMode="auto">
              <a:xfrm>
                <a:off x="486" y="987"/>
                <a:ext cx="25" cy="12"/>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991" name="Rectangle 103"/>
              <p:cNvSpPr>
                <a:spLocks noChangeAspect="1" noChangeArrowheads="1"/>
              </p:cNvSpPr>
              <p:nvPr/>
            </p:nvSpPr>
            <p:spPr bwMode="auto">
              <a:xfrm>
                <a:off x="486" y="987"/>
                <a:ext cx="12" cy="2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992" name="Rectangle 104"/>
              <p:cNvSpPr>
                <a:spLocks noChangeAspect="1" noChangeArrowheads="1"/>
              </p:cNvSpPr>
              <p:nvPr/>
            </p:nvSpPr>
            <p:spPr bwMode="auto">
              <a:xfrm>
                <a:off x="461" y="999"/>
                <a:ext cx="25" cy="13"/>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993" name="Freeform 105"/>
              <p:cNvSpPr>
                <a:spLocks noChangeAspect="1"/>
              </p:cNvSpPr>
              <p:nvPr/>
            </p:nvSpPr>
            <p:spPr bwMode="auto">
              <a:xfrm>
                <a:off x="461" y="987"/>
                <a:ext cx="13" cy="12"/>
              </a:xfrm>
              <a:custGeom>
                <a:avLst/>
                <a:gdLst>
                  <a:gd name="T0" fmla="*/ 0 w 13"/>
                  <a:gd name="T1" fmla="*/ 12 h 12"/>
                  <a:gd name="T2" fmla="*/ 0 w 13"/>
                  <a:gd name="T3" fmla="*/ 0 h 12"/>
                  <a:gd name="T4" fmla="*/ 0 w 13"/>
                  <a:gd name="T5" fmla="*/ 0 h 12"/>
                  <a:gd name="T6" fmla="*/ 0 w 13"/>
                  <a:gd name="T7" fmla="*/ 0 h 12"/>
                  <a:gd name="T8" fmla="*/ 13 w 13"/>
                  <a:gd name="T9" fmla="*/ 0 h 12"/>
                  <a:gd name="T10" fmla="*/ 13 w 13"/>
                  <a:gd name="T11" fmla="*/ 12 h 12"/>
                  <a:gd name="T12" fmla="*/ 0 w 1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3" h="12">
                    <a:moveTo>
                      <a:pt x="0" y="12"/>
                    </a:moveTo>
                    <a:lnTo>
                      <a:pt x="0" y="0"/>
                    </a:lnTo>
                    <a:lnTo>
                      <a:pt x="0" y="0"/>
                    </a:lnTo>
                    <a:lnTo>
                      <a:pt x="0" y="0"/>
                    </a:lnTo>
                    <a:lnTo>
                      <a:pt x="13" y="0"/>
                    </a:lnTo>
                    <a:lnTo>
                      <a:pt x="13" y="12"/>
                    </a:lnTo>
                    <a:lnTo>
                      <a:pt x="0" y="12"/>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94" name="Freeform 106"/>
              <p:cNvSpPr>
                <a:spLocks noChangeAspect="1"/>
              </p:cNvSpPr>
              <p:nvPr/>
            </p:nvSpPr>
            <p:spPr bwMode="auto">
              <a:xfrm>
                <a:off x="486" y="999"/>
                <a:ext cx="12" cy="1"/>
              </a:xfrm>
              <a:custGeom>
                <a:avLst/>
                <a:gdLst>
                  <a:gd name="T0" fmla="*/ 12 w 12"/>
                  <a:gd name="T1" fmla="*/ 12 w 12"/>
                  <a:gd name="T2" fmla="*/ 0 w 12"/>
                  <a:gd name="T3" fmla="*/ 0 w 12"/>
                  <a:gd name="T4" fmla="*/ 0 w 12"/>
                  <a:gd name="T5" fmla="*/ 0 w 12"/>
                  <a:gd name="T6" fmla="*/ 12 w 12"/>
                </a:gdLst>
                <a:ahLst/>
                <a:cxnLst>
                  <a:cxn ang="0">
                    <a:pos x="T0" y="0"/>
                  </a:cxn>
                  <a:cxn ang="0">
                    <a:pos x="T1" y="0"/>
                  </a:cxn>
                  <a:cxn ang="0">
                    <a:pos x="T2" y="0"/>
                  </a:cxn>
                  <a:cxn ang="0">
                    <a:pos x="T3" y="0"/>
                  </a:cxn>
                  <a:cxn ang="0">
                    <a:pos x="T4" y="0"/>
                  </a:cxn>
                  <a:cxn ang="0">
                    <a:pos x="T5" y="0"/>
                  </a:cxn>
                  <a:cxn ang="0">
                    <a:pos x="T6" y="0"/>
                  </a:cxn>
                </a:cxnLst>
                <a:rect l="0" t="0" r="r" b="b"/>
                <a:pathLst>
                  <a:path w="12">
                    <a:moveTo>
                      <a:pt x="12" y="0"/>
                    </a:moveTo>
                    <a:lnTo>
                      <a:pt x="12" y="0"/>
                    </a:lnTo>
                    <a:lnTo>
                      <a:pt x="0" y="0"/>
                    </a:lnTo>
                    <a:lnTo>
                      <a:pt x="0" y="0"/>
                    </a:lnTo>
                    <a:lnTo>
                      <a:pt x="0" y="0"/>
                    </a:lnTo>
                    <a:lnTo>
                      <a:pt x="0" y="0"/>
                    </a:lnTo>
                    <a:lnTo>
                      <a:pt x="12"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7995" name="Rectangle 107"/>
              <p:cNvSpPr>
                <a:spLocks noChangeAspect="1" noChangeArrowheads="1"/>
              </p:cNvSpPr>
              <p:nvPr/>
            </p:nvSpPr>
            <p:spPr bwMode="auto">
              <a:xfrm>
                <a:off x="386" y="1049"/>
                <a:ext cx="63" cy="13"/>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996" name="Rectangle 108"/>
              <p:cNvSpPr>
                <a:spLocks noChangeAspect="1" noChangeArrowheads="1"/>
              </p:cNvSpPr>
              <p:nvPr/>
            </p:nvSpPr>
            <p:spPr bwMode="auto">
              <a:xfrm>
                <a:off x="449" y="1049"/>
                <a:ext cx="12" cy="2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997" name="Rectangle 109"/>
              <p:cNvSpPr>
                <a:spLocks noChangeAspect="1" noChangeArrowheads="1"/>
              </p:cNvSpPr>
              <p:nvPr/>
            </p:nvSpPr>
            <p:spPr bwMode="auto">
              <a:xfrm>
                <a:off x="386" y="1062"/>
                <a:ext cx="63" cy="12"/>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998" name="Rectangle 110"/>
              <p:cNvSpPr>
                <a:spLocks noChangeAspect="1" noChangeArrowheads="1"/>
              </p:cNvSpPr>
              <p:nvPr/>
            </p:nvSpPr>
            <p:spPr bwMode="auto">
              <a:xfrm>
                <a:off x="386" y="1049"/>
                <a:ext cx="13" cy="13"/>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999" name="Rectangle 111"/>
              <p:cNvSpPr>
                <a:spLocks noChangeAspect="1" noChangeArrowheads="1"/>
              </p:cNvSpPr>
              <p:nvPr/>
            </p:nvSpPr>
            <p:spPr bwMode="auto">
              <a:xfrm>
                <a:off x="386" y="1049"/>
                <a:ext cx="75" cy="13"/>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000" name="Freeform 112"/>
              <p:cNvSpPr>
                <a:spLocks noChangeAspect="1"/>
              </p:cNvSpPr>
              <p:nvPr/>
            </p:nvSpPr>
            <p:spPr bwMode="auto">
              <a:xfrm>
                <a:off x="449" y="1037"/>
                <a:ext cx="12" cy="25"/>
              </a:xfrm>
              <a:custGeom>
                <a:avLst/>
                <a:gdLst>
                  <a:gd name="T0" fmla="*/ 0 w 12"/>
                  <a:gd name="T1" fmla="*/ 25 h 25"/>
                  <a:gd name="T2" fmla="*/ 0 w 12"/>
                  <a:gd name="T3" fmla="*/ 12 h 25"/>
                  <a:gd name="T4" fmla="*/ 12 w 12"/>
                  <a:gd name="T5" fmla="*/ 0 h 25"/>
                  <a:gd name="T6" fmla="*/ 12 w 12"/>
                  <a:gd name="T7" fmla="*/ 12 h 25"/>
                  <a:gd name="T8" fmla="*/ 0 w 12"/>
                  <a:gd name="T9" fmla="*/ 25 h 25"/>
                </a:gdLst>
                <a:ahLst/>
                <a:cxnLst>
                  <a:cxn ang="0">
                    <a:pos x="T0" y="T1"/>
                  </a:cxn>
                  <a:cxn ang="0">
                    <a:pos x="T2" y="T3"/>
                  </a:cxn>
                  <a:cxn ang="0">
                    <a:pos x="T4" y="T5"/>
                  </a:cxn>
                  <a:cxn ang="0">
                    <a:pos x="T6" y="T7"/>
                  </a:cxn>
                  <a:cxn ang="0">
                    <a:pos x="T8" y="T9"/>
                  </a:cxn>
                </a:cxnLst>
                <a:rect l="0" t="0" r="r" b="b"/>
                <a:pathLst>
                  <a:path w="12" h="25">
                    <a:moveTo>
                      <a:pt x="0" y="25"/>
                    </a:moveTo>
                    <a:lnTo>
                      <a:pt x="0" y="12"/>
                    </a:lnTo>
                    <a:lnTo>
                      <a:pt x="12" y="0"/>
                    </a:lnTo>
                    <a:lnTo>
                      <a:pt x="12" y="12"/>
                    </a:lnTo>
                    <a:lnTo>
                      <a:pt x="0" y="25"/>
                    </a:lnTo>
                    <a:close/>
                  </a:path>
                </a:pathLst>
              </a:custGeom>
              <a:blipFill dpi="0" rotWithShape="0">
                <a:blip r:embed="rId8"/>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01" name="Freeform 113"/>
              <p:cNvSpPr>
                <a:spLocks noChangeAspect="1"/>
              </p:cNvSpPr>
              <p:nvPr/>
            </p:nvSpPr>
            <p:spPr bwMode="auto">
              <a:xfrm>
                <a:off x="449" y="1024"/>
                <a:ext cx="25" cy="38"/>
              </a:xfrm>
              <a:custGeom>
                <a:avLst/>
                <a:gdLst>
                  <a:gd name="T0" fmla="*/ 0 w 25"/>
                  <a:gd name="T1" fmla="*/ 38 h 38"/>
                  <a:gd name="T2" fmla="*/ 0 w 25"/>
                  <a:gd name="T3" fmla="*/ 25 h 38"/>
                  <a:gd name="T4" fmla="*/ 0 w 25"/>
                  <a:gd name="T5" fmla="*/ 25 h 38"/>
                  <a:gd name="T6" fmla="*/ 0 w 25"/>
                  <a:gd name="T7" fmla="*/ 25 h 38"/>
                  <a:gd name="T8" fmla="*/ 12 w 25"/>
                  <a:gd name="T9" fmla="*/ 13 h 38"/>
                  <a:gd name="T10" fmla="*/ 25 w 25"/>
                  <a:gd name="T11" fmla="*/ 0 h 38"/>
                  <a:gd name="T12" fmla="*/ 25 w 25"/>
                  <a:gd name="T13" fmla="*/ 13 h 38"/>
                  <a:gd name="T14" fmla="*/ 25 w 25"/>
                  <a:gd name="T15" fmla="*/ 25 h 38"/>
                  <a:gd name="T16" fmla="*/ 25 w 25"/>
                  <a:gd name="T17" fmla="*/ 38 h 38"/>
                  <a:gd name="T18" fmla="*/ 25 w 25"/>
                  <a:gd name="T19" fmla="*/ 38 h 38"/>
                  <a:gd name="T20" fmla="*/ 12 w 25"/>
                  <a:gd name="T21" fmla="*/ 25 h 38"/>
                  <a:gd name="T22" fmla="*/ 12 w 25"/>
                  <a:gd name="T23" fmla="*/ 13 h 38"/>
                  <a:gd name="T24" fmla="*/ 25 w 25"/>
                  <a:gd name="T25" fmla="*/ 13 h 38"/>
                  <a:gd name="T26" fmla="*/ 25 w 25"/>
                  <a:gd name="T27" fmla="*/ 25 h 38"/>
                  <a:gd name="T28" fmla="*/ 12 w 25"/>
                  <a:gd name="T29" fmla="*/ 38 h 38"/>
                  <a:gd name="T30" fmla="*/ 0 w 25"/>
                  <a:gd name="T31" fmla="*/ 25 h 38"/>
                  <a:gd name="T32" fmla="*/ 12 w 25"/>
                  <a:gd name="T33" fmla="*/ 25 h 38"/>
                  <a:gd name="T34" fmla="*/ 12 w 25"/>
                  <a:gd name="T35" fmla="*/ 38 h 38"/>
                  <a:gd name="T36" fmla="*/ 0 w 25"/>
                  <a:gd name="T3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38">
                    <a:moveTo>
                      <a:pt x="0" y="38"/>
                    </a:moveTo>
                    <a:lnTo>
                      <a:pt x="0" y="25"/>
                    </a:lnTo>
                    <a:lnTo>
                      <a:pt x="0" y="25"/>
                    </a:lnTo>
                    <a:lnTo>
                      <a:pt x="0" y="25"/>
                    </a:lnTo>
                    <a:lnTo>
                      <a:pt x="12" y="13"/>
                    </a:lnTo>
                    <a:lnTo>
                      <a:pt x="25" y="0"/>
                    </a:lnTo>
                    <a:lnTo>
                      <a:pt x="25" y="13"/>
                    </a:lnTo>
                    <a:lnTo>
                      <a:pt x="25" y="25"/>
                    </a:lnTo>
                    <a:lnTo>
                      <a:pt x="25" y="38"/>
                    </a:lnTo>
                    <a:lnTo>
                      <a:pt x="25" y="38"/>
                    </a:lnTo>
                    <a:lnTo>
                      <a:pt x="12" y="25"/>
                    </a:lnTo>
                    <a:lnTo>
                      <a:pt x="12" y="13"/>
                    </a:lnTo>
                    <a:lnTo>
                      <a:pt x="25" y="13"/>
                    </a:lnTo>
                    <a:lnTo>
                      <a:pt x="25" y="25"/>
                    </a:lnTo>
                    <a:lnTo>
                      <a:pt x="12" y="38"/>
                    </a:lnTo>
                    <a:lnTo>
                      <a:pt x="0" y="25"/>
                    </a:lnTo>
                    <a:lnTo>
                      <a:pt x="12" y="25"/>
                    </a:lnTo>
                    <a:lnTo>
                      <a:pt x="12" y="38"/>
                    </a:lnTo>
                    <a:lnTo>
                      <a:pt x="0" y="38"/>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02" name="Freeform 114"/>
              <p:cNvSpPr>
                <a:spLocks noChangeAspect="1"/>
              </p:cNvSpPr>
              <p:nvPr/>
            </p:nvSpPr>
            <p:spPr bwMode="auto">
              <a:xfrm>
                <a:off x="449" y="1049"/>
                <a:ext cx="25" cy="38"/>
              </a:xfrm>
              <a:custGeom>
                <a:avLst/>
                <a:gdLst>
                  <a:gd name="T0" fmla="*/ 25 w 25"/>
                  <a:gd name="T1" fmla="*/ 13 h 38"/>
                  <a:gd name="T2" fmla="*/ 12 w 25"/>
                  <a:gd name="T3" fmla="*/ 25 h 38"/>
                  <a:gd name="T4" fmla="*/ 0 w 25"/>
                  <a:gd name="T5" fmla="*/ 38 h 38"/>
                  <a:gd name="T6" fmla="*/ 0 w 25"/>
                  <a:gd name="T7" fmla="*/ 13 h 38"/>
                  <a:gd name="T8" fmla="*/ 0 w 25"/>
                  <a:gd name="T9" fmla="*/ 13 h 38"/>
                  <a:gd name="T10" fmla="*/ 12 w 25"/>
                  <a:gd name="T11" fmla="*/ 0 h 38"/>
                  <a:gd name="T12" fmla="*/ 25 w 25"/>
                  <a:gd name="T13" fmla="*/ 13 h 38"/>
                </a:gdLst>
                <a:ahLst/>
                <a:cxnLst>
                  <a:cxn ang="0">
                    <a:pos x="T0" y="T1"/>
                  </a:cxn>
                  <a:cxn ang="0">
                    <a:pos x="T2" y="T3"/>
                  </a:cxn>
                  <a:cxn ang="0">
                    <a:pos x="T4" y="T5"/>
                  </a:cxn>
                  <a:cxn ang="0">
                    <a:pos x="T6" y="T7"/>
                  </a:cxn>
                  <a:cxn ang="0">
                    <a:pos x="T8" y="T9"/>
                  </a:cxn>
                  <a:cxn ang="0">
                    <a:pos x="T10" y="T11"/>
                  </a:cxn>
                  <a:cxn ang="0">
                    <a:pos x="T12" y="T13"/>
                  </a:cxn>
                </a:cxnLst>
                <a:rect l="0" t="0" r="r" b="b"/>
                <a:pathLst>
                  <a:path w="25" h="38">
                    <a:moveTo>
                      <a:pt x="25" y="13"/>
                    </a:moveTo>
                    <a:lnTo>
                      <a:pt x="12" y="25"/>
                    </a:lnTo>
                    <a:lnTo>
                      <a:pt x="0" y="38"/>
                    </a:lnTo>
                    <a:lnTo>
                      <a:pt x="0" y="13"/>
                    </a:lnTo>
                    <a:lnTo>
                      <a:pt x="0" y="13"/>
                    </a:lnTo>
                    <a:lnTo>
                      <a:pt x="12" y="0"/>
                    </a:lnTo>
                    <a:lnTo>
                      <a:pt x="25" y="13"/>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03" name="Freeform 115"/>
              <p:cNvSpPr>
                <a:spLocks noChangeAspect="1"/>
              </p:cNvSpPr>
              <p:nvPr/>
            </p:nvSpPr>
            <p:spPr bwMode="auto">
              <a:xfrm>
                <a:off x="386" y="1049"/>
                <a:ext cx="63" cy="1"/>
              </a:xfrm>
              <a:custGeom>
                <a:avLst/>
                <a:gdLst>
                  <a:gd name="T0" fmla="*/ 13 w 63"/>
                  <a:gd name="T1" fmla="*/ 63 w 63"/>
                  <a:gd name="T2" fmla="*/ 63 w 63"/>
                  <a:gd name="T3" fmla="*/ 0 w 63"/>
                  <a:gd name="T4" fmla="*/ 13 w 63"/>
                </a:gdLst>
                <a:ahLst/>
                <a:cxnLst>
                  <a:cxn ang="0">
                    <a:pos x="T0" y="0"/>
                  </a:cxn>
                  <a:cxn ang="0">
                    <a:pos x="T1" y="0"/>
                  </a:cxn>
                  <a:cxn ang="0">
                    <a:pos x="T2" y="0"/>
                  </a:cxn>
                  <a:cxn ang="0">
                    <a:pos x="T3" y="0"/>
                  </a:cxn>
                  <a:cxn ang="0">
                    <a:pos x="T4" y="0"/>
                  </a:cxn>
                </a:cxnLst>
                <a:rect l="0" t="0" r="r" b="b"/>
                <a:pathLst>
                  <a:path w="63">
                    <a:moveTo>
                      <a:pt x="13" y="0"/>
                    </a:moveTo>
                    <a:lnTo>
                      <a:pt x="63" y="0"/>
                    </a:lnTo>
                    <a:lnTo>
                      <a:pt x="63" y="0"/>
                    </a:lnTo>
                    <a:lnTo>
                      <a:pt x="0" y="0"/>
                    </a:lnTo>
                    <a:lnTo>
                      <a:pt x="13"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04" name="Freeform 116"/>
              <p:cNvSpPr>
                <a:spLocks noChangeAspect="1"/>
              </p:cNvSpPr>
              <p:nvPr/>
            </p:nvSpPr>
            <p:spPr bwMode="auto">
              <a:xfrm>
                <a:off x="386" y="1049"/>
                <a:ext cx="63" cy="13"/>
              </a:xfrm>
              <a:custGeom>
                <a:avLst/>
                <a:gdLst>
                  <a:gd name="T0" fmla="*/ 13 w 63"/>
                  <a:gd name="T1" fmla="*/ 0 h 13"/>
                  <a:gd name="T2" fmla="*/ 63 w 63"/>
                  <a:gd name="T3" fmla="*/ 0 h 13"/>
                  <a:gd name="T4" fmla="*/ 63 w 63"/>
                  <a:gd name="T5" fmla="*/ 13 h 13"/>
                  <a:gd name="T6" fmla="*/ 63 w 63"/>
                  <a:gd name="T7" fmla="*/ 13 h 13"/>
                  <a:gd name="T8" fmla="*/ 0 w 63"/>
                  <a:gd name="T9" fmla="*/ 13 h 13"/>
                  <a:gd name="T10" fmla="*/ 0 w 63"/>
                  <a:gd name="T11" fmla="*/ 0 h 13"/>
                  <a:gd name="T12" fmla="*/ 0 w 63"/>
                  <a:gd name="T13" fmla="*/ 0 h 13"/>
                  <a:gd name="T14" fmla="*/ 13 w 63"/>
                  <a:gd name="T15" fmla="*/ 0 h 13"/>
                  <a:gd name="T16" fmla="*/ 13 w 63"/>
                  <a:gd name="T17" fmla="*/ 13 h 13"/>
                  <a:gd name="T18" fmla="*/ 13 w 63"/>
                  <a:gd name="T19" fmla="*/ 13 h 13"/>
                  <a:gd name="T20" fmla="*/ 13 w 63"/>
                  <a:gd name="T21" fmla="*/ 13 h 13"/>
                  <a:gd name="T22" fmla="*/ 0 w 63"/>
                  <a:gd name="T23" fmla="*/ 13 h 13"/>
                  <a:gd name="T24" fmla="*/ 0 w 63"/>
                  <a:gd name="T25" fmla="*/ 13 h 13"/>
                  <a:gd name="T26" fmla="*/ 0 w 63"/>
                  <a:gd name="T27" fmla="*/ 0 h 13"/>
                  <a:gd name="T28" fmla="*/ 63 w 63"/>
                  <a:gd name="T29" fmla="*/ 0 h 13"/>
                  <a:gd name="T30" fmla="*/ 63 w 63"/>
                  <a:gd name="T31" fmla="*/ 0 h 13"/>
                  <a:gd name="T32" fmla="*/ 63 w 63"/>
                  <a:gd name="T33" fmla="*/ 13 h 13"/>
                  <a:gd name="T34" fmla="*/ 13 w 63"/>
                  <a:gd name="T35" fmla="*/ 13 h 13"/>
                  <a:gd name="T36" fmla="*/ 13 w 63"/>
                  <a:gd name="T3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 h="13">
                    <a:moveTo>
                      <a:pt x="13" y="0"/>
                    </a:moveTo>
                    <a:lnTo>
                      <a:pt x="63" y="0"/>
                    </a:lnTo>
                    <a:lnTo>
                      <a:pt x="63" y="13"/>
                    </a:lnTo>
                    <a:lnTo>
                      <a:pt x="63" y="13"/>
                    </a:lnTo>
                    <a:lnTo>
                      <a:pt x="0" y="13"/>
                    </a:lnTo>
                    <a:lnTo>
                      <a:pt x="0" y="0"/>
                    </a:lnTo>
                    <a:lnTo>
                      <a:pt x="0" y="0"/>
                    </a:lnTo>
                    <a:lnTo>
                      <a:pt x="13" y="0"/>
                    </a:lnTo>
                    <a:lnTo>
                      <a:pt x="13" y="13"/>
                    </a:lnTo>
                    <a:lnTo>
                      <a:pt x="13" y="13"/>
                    </a:lnTo>
                    <a:lnTo>
                      <a:pt x="13" y="13"/>
                    </a:lnTo>
                    <a:lnTo>
                      <a:pt x="0" y="13"/>
                    </a:lnTo>
                    <a:lnTo>
                      <a:pt x="0" y="13"/>
                    </a:lnTo>
                    <a:lnTo>
                      <a:pt x="0" y="0"/>
                    </a:lnTo>
                    <a:lnTo>
                      <a:pt x="63" y="0"/>
                    </a:lnTo>
                    <a:lnTo>
                      <a:pt x="63" y="0"/>
                    </a:lnTo>
                    <a:lnTo>
                      <a:pt x="63" y="13"/>
                    </a:lnTo>
                    <a:lnTo>
                      <a:pt x="13" y="13"/>
                    </a:lnTo>
                    <a:lnTo>
                      <a:pt x="13"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05" name="Freeform 117"/>
              <p:cNvSpPr>
                <a:spLocks noChangeAspect="1"/>
              </p:cNvSpPr>
              <p:nvPr/>
            </p:nvSpPr>
            <p:spPr bwMode="auto">
              <a:xfrm>
                <a:off x="449" y="1037"/>
                <a:ext cx="12" cy="12"/>
              </a:xfrm>
              <a:custGeom>
                <a:avLst/>
                <a:gdLst>
                  <a:gd name="T0" fmla="*/ 0 w 12"/>
                  <a:gd name="T1" fmla="*/ 12 h 12"/>
                  <a:gd name="T2" fmla="*/ 12 w 12"/>
                  <a:gd name="T3" fmla="*/ 0 h 12"/>
                  <a:gd name="T4" fmla="*/ 12 w 12"/>
                  <a:gd name="T5" fmla="*/ 0 h 12"/>
                  <a:gd name="T6" fmla="*/ 0 w 12"/>
                  <a:gd name="T7" fmla="*/ 12 h 12"/>
                </a:gdLst>
                <a:ahLst/>
                <a:cxnLst>
                  <a:cxn ang="0">
                    <a:pos x="T0" y="T1"/>
                  </a:cxn>
                  <a:cxn ang="0">
                    <a:pos x="T2" y="T3"/>
                  </a:cxn>
                  <a:cxn ang="0">
                    <a:pos x="T4" y="T5"/>
                  </a:cxn>
                  <a:cxn ang="0">
                    <a:pos x="T6" y="T7"/>
                  </a:cxn>
                </a:cxnLst>
                <a:rect l="0" t="0" r="r" b="b"/>
                <a:pathLst>
                  <a:path w="12" h="12">
                    <a:moveTo>
                      <a:pt x="0" y="12"/>
                    </a:moveTo>
                    <a:lnTo>
                      <a:pt x="12" y="0"/>
                    </a:lnTo>
                    <a:lnTo>
                      <a:pt x="12" y="0"/>
                    </a:lnTo>
                    <a:lnTo>
                      <a:pt x="0" y="12"/>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06" name="Freeform 118"/>
              <p:cNvSpPr>
                <a:spLocks noChangeAspect="1"/>
              </p:cNvSpPr>
              <p:nvPr/>
            </p:nvSpPr>
            <p:spPr bwMode="auto">
              <a:xfrm>
                <a:off x="449" y="1037"/>
                <a:ext cx="25" cy="25"/>
              </a:xfrm>
              <a:custGeom>
                <a:avLst/>
                <a:gdLst>
                  <a:gd name="T0" fmla="*/ 0 w 25"/>
                  <a:gd name="T1" fmla="*/ 12 h 25"/>
                  <a:gd name="T2" fmla="*/ 12 w 25"/>
                  <a:gd name="T3" fmla="*/ 0 h 25"/>
                  <a:gd name="T4" fmla="*/ 25 w 25"/>
                  <a:gd name="T5" fmla="*/ 12 h 25"/>
                  <a:gd name="T6" fmla="*/ 25 w 25"/>
                  <a:gd name="T7" fmla="*/ 12 h 25"/>
                  <a:gd name="T8" fmla="*/ 12 w 25"/>
                  <a:gd name="T9" fmla="*/ 25 h 25"/>
                  <a:gd name="T10" fmla="*/ 0 w 25"/>
                  <a:gd name="T11" fmla="*/ 12 h 25"/>
                  <a:gd name="T12" fmla="*/ 12 w 25"/>
                  <a:gd name="T13" fmla="*/ 25 h 25"/>
                  <a:gd name="T14" fmla="*/ 0 w 25"/>
                  <a:gd name="T15" fmla="*/ 12 h 25"/>
                  <a:gd name="T16" fmla="*/ 12 w 25"/>
                  <a:gd name="T17" fmla="*/ 0 h 25"/>
                  <a:gd name="T18" fmla="*/ 12 w 25"/>
                  <a:gd name="T19" fmla="*/ 0 h 25"/>
                  <a:gd name="T20" fmla="*/ 25 w 25"/>
                  <a:gd name="T21" fmla="*/ 12 h 25"/>
                  <a:gd name="T22" fmla="*/ 12 w 25"/>
                  <a:gd name="T23" fmla="*/ 25 h 25"/>
                  <a:gd name="T24" fmla="*/ 0 w 25"/>
                  <a:gd name="T25"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0" y="12"/>
                    </a:moveTo>
                    <a:lnTo>
                      <a:pt x="12" y="0"/>
                    </a:lnTo>
                    <a:lnTo>
                      <a:pt x="25" y="12"/>
                    </a:lnTo>
                    <a:lnTo>
                      <a:pt x="25" y="12"/>
                    </a:lnTo>
                    <a:lnTo>
                      <a:pt x="12" y="25"/>
                    </a:lnTo>
                    <a:lnTo>
                      <a:pt x="0" y="12"/>
                    </a:lnTo>
                    <a:lnTo>
                      <a:pt x="12" y="25"/>
                    </a:lnTo>
                    <a:lnTo>
                      <a:pt x="0" y="12"/>
                    </a:lnTo>
                    <a:lnTo>
                      <a:pt x="12" y="0"/>
                    </a:lnTo>
                    <a:lnTo>
                      <a:pt x="12" y="0"/>
                    </a:lnTo>
                    <a:lnTo>
                      <a:pt x="25" y="12"/>
                    </a:lnTo>
                    <a:lnTo>
                      <a:pt x="12" y="25"/>
                    </a:lnTo>
                    <a:lnTo>
                      <a:pt x="0" y="12"/>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07" name="Rectangle 119"/>
              <p:cNvSpPr>
                <a:spLocks noChangeAspect="1" noChangeArrowheads="1"/>
              </p:cNvSpPr>
              <p:nvPr/>
            </p:nvSpPr>
            <p:spPr bwMode="auto">
              <a:xfrm>
                <a:off x="25" y="1037"/>
                <a:ext cx="50" cy="12"/>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008" name="Rectangle 120"/>
              <p:cNvSpPr>
                <a:spLocks noChangeAspect="1" noChangeArrowheads="1"/>
              </p:cNvSpPr>
              <p:nvPr/>
            </p:nvSpPr>
            <p:spPr bwMode="auto">
              <a:xfrm>
                <a:off x="75" y="1037"/>
                <a:ext cx="13" cy="2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009" name="Rectangle 121"/>
              <p:cNvSpPr>
                <a:spLocks noChangeAspect="1" noChangeArrowheads="1"/>
              </p:cNvSpPr>
              <p:nvPr/>
            </p:nvSpPr>
            <p:spPr bwMode="auto">
              <a:xfrm>
                <a:off x="25" y="1049"/>
                <a:ext cx="50" cy="13"/>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010" name="Rectangle 122"/>
              <p:cNvSpPr>
                <a:spLocks noChangeAspect="1" noChangeArrowheads="1"/>
              </p:cNvSpPr>
              <p:nvPr/>
            </p:nvSpPr>
            <p:spPr bwMode="auto">
              <a:xfrm>
                <a:off x="25" y="1037"/>
                <a:ext cx="13" cy="12"/>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011" name="Rectangle 123"/>
              <p:cNvSpPr>
                <a:spLocks noChangeAspect="1" noChangeArrowheads="1"/>
              </p:cNvSpPr>
              <p:nvPr/>
            </p:nvSpPr>
            <p:spPr bwMode="auto">
              <a:xfrm>
                <a:off x="25" y="1037"/>
                <a:ext cx="63" cy="12"/>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012" name="Freeform 124"/>
              <p:cNvSpPr>
                <a:spLocks noChangeAspect="1"/>
              </p:cNvSpPr>
              <p:nvPr/>
            </p:nvSpPr>
            <p:spPr bwMode="auto">
              <a:xfrm>
                <a:off x="75" y="1037"/>
                <a:ext cx="25" cy="12"/>
              </a:xfrm>
              <a:custGeom>
                <a:avLst/>
                <a:gdLst>
                  <a:gd name="T0" fmla="*/ 0 w 25"/>
                  <a:gd name="T1" fmla="*/ 12 h 12"/>
                  <a:gd name="T2" fmla="*/ 0 w 25"/>
                  <a:gd name="T3" fmla="*/ 0 h 12"/>
                  <a:gd name="T4" fmla="*/ 25 w 25"/>
                  <a:gd name="T5" fmla="*/ 0 h 12"/>
                  <a:gd name="T6" fmla="*/ 25 w 25"/>
                  <a:gd name="T7" fmla="*/ 0 h 12"/>
                  <a:gd name="T8" fmla="*/ 25 w 25"/>
                  <a:gd name="T9" fmla="*/ 0 h 12"/>
                  <a:gd name="T10" fmla="*/ 0 w 25"/>
                  <a:gd name="T11" fmla="*/ 12 h 12"/>
                </a:gdLst>
                <a:ahLst/>
                <a:cxnLst>
                  <a:cxn ang="0">
                    <a:pos x="T0" y="T1"/>
                  </a:cxn>
                  <a:cxn ang="0">
                    <a:pos x="T2" y="T3"/>
                  </a:cxn>
                  <a:cxn ang="0">
                    <a:pos x="T4" y="T5"/>
                  </a:cxn>
                  <a:cxn ang="0">
                    <a:pos x="T6" y="T7"/>
                  </a:cxn>
                  <a:cxn ang="0">
                    <a:pos x="T8" y="T9"/>
                  </a:cxn>
                  <a:cxn ang="0">
                    <a:pos x="T10" y="T11"/>
                  </a:cxn>
                </a:cxnLst>
                <a:rect l="0" t="0" r="r" b="b"/>
                <a:pathLst>
                  <a:path w="25" h="12">
                    <a:moveTo>
                      <a:pt x="0" y="12"/>
                    </a:moveTo>
                    <a:lnTo>
                      <a:pt x="0" y="0"/>
                    </a:lnTo>
                    <a:lnTo>
                      <a:pt x="25" y="0"/>
                    </a:lnTo>
                    <a:lnTo>
                      <a:pt x="25" y="0"/>
                    </a:lnTo>
                    <a:lnTo>
                      <a:pt x="25" y="0"/>
                    </a:lnTo>
                    <a:lnTo>
                      <a:pt x="0" y="12"/>
                    </a:lnTo>
                    <a:close/>
                  </a:path>
                </a:pathLst>
              </a:custGeom>
              <a:blipFill dpi="0" rotWithShape="0">
                <a:blip r:embed="rId8"/>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13" name="Rectangle 125"/>
              <p:cNvSpPr>
                <a:spLocks noChangeAspect="1" noChangeArrowheads="1"/>
              </p:cNvSpPr>
              <p:nvPr/>
            </p:nvSpPr>
            <p:spPr bwMode="auto">
              <a:xfrm>
                <a:off x="75" y="1037"/>
                <a:ext cx="13" cy="12"/>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014" name="Freeform 126"/>
              <p:cNvSpPr>
                <a:spLocks noChangeAspect="1"/>
              </p:cNvSpPr>
              <p:nvPr/>
            </p:nvSpPr>
            <p:spPr bwMode="auto">
              <a:xfrm>
                <a:off x="75" y="1037"/>
                <a:ext cx="25" cy="25"/>
              </a:xfrm>
              <a:custGeom>
                <a:avLst/>
                <a:gdLst>
                  <a:gd name="T0" fmla="*/ 0 w 25"/>
                  <a:gd name="T1" fmla="*/ 0 h 25"/>
                  <a:gd name="T2" fmla="*/ 25 w 25"/>
                  <a:gd name="T3" fmla="*/ 0 h 25"/>
                  <a:gd name="T4" fmla="*/ 25 w 25"/>
                  <a:gd name="T5" fmla="*/ 12 h 25"/>
                  <a:gd name="T6" fmla="*/ 25 w 25"/>
                  <a:gd name="T7" fmla="*/ 12 h 25"/>
                  <a:gd name="T8" fmla="*/ 0 w 25"/>
                  <a:gd name="T9" fmla="*/ 25 h 25"/>
                  <a:gd name="T10" fmla="*/ 0 w 25"/>
                  <a:gd name="T11" fmla="*/ 25 h 25"/>
                  <a:gd name="T12" fmla="*/ 0 w 25"/>
                  <a:gd name="T13" fmla="*/ 12 h 25"/>
                  <a:gd name="T14" fmla="*/ 0 w 25"/>
                  <a:gd name="T15" fmla="*/ 12 h 25"/>
                  <a:gd name="T16" fmla="*/ 25 w 25"/>
                  <a:gd name="T17" fmla="*/ 0 h 25"/>
                  <a:gd name="T18" fmla="*/ 25 w 25"/>
                  <a:gd name="T19" fmla="*/ 0 h 25"/>
                  <a:gd name="T20" fmla="*/ 25 w 25"/>
                  <a:gd name="T21" fmla="*/ 12 h 25"/>
                  <a:gd name="T22" fmla="*/ 0 w 25"/>
                  <a:gd name="T23" fmla="*/ 12 h 25"/>
                  <a:gd name="T24" fmla="*/ 0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0" y="0"/>
                    </a:moveTo>
                    <a:lnTo>
                      <a:pt x="25" y="0"/>
                    </a:lnTo>
                    <a:lnTo>
                      <a:pt x="25" y="12"/>
                    </a:lnTo>
                    <a:lnTo>
                      <a:pt x="25" y="12"/>
                    </a:lnTo>
                    <a:lnTo>
                      <a:pt x="0" y="25"/>
                    </a:lnTo>
                    <a:lnTo>
                      <a:pt x="0" y="25"/>
                    </a:lnTo>
                    <a:lnTo>
                      <a:pt x="0" y="12"/>
                    </a:lnTo>
                    <a:lnTo>
                      <a:pt x="0" y="12"/>
                    </a:lnTo>
                    <a:lnTo>
                      <a:pt x="25" y="0"/>
                    </a:lnTo>
                    <a:lnTo>
                      <a:pt x="25" y="0"/>
                    </a:lnTo>
                    <a:lnTo>
                      <a:pt x="25" y="12"/>
                    </a:lnTo>
                    <a:lnTo>
                      <a:pt x="0" y="12"/>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15" name="Rectangle 127"/>
              <p:cNvSpPr>
                <a:spLocks noChangeAspect="1" noChangeArrowheads="1"/>
              </p:cNvSpPr>
              <p:nvPr/>
            </p:nvSpPr>
            <p:spPr bwMode="auto">
              <a:xfrm>
                <a:off x="25" y="1037"/>
                <a:ext cx="13" cy="12"/>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016" name="Freeform 128"/>
              <p:cNvSpPr>
                <a:spLocks noChangeAspect="1"/>
              </p:cNvSpPr>
              <p:nvPr/>
            </p:nvSpPr>
            <p:spPr bwMode="auto">
              <a:xfrm>
                <a:off x="25" y="1037"/>
                <a:ext cx="50" cy="12"/>
              </a:xfrm>
              <a:custGeom>
                <a:avLst/>
                <a:gdLst>
                  <a:gd name="T0" fmla="*/ 0 w 50"/>
                  <a:gd name="T1" fmla="*/ 0 h 12"/>
                  <a:gd name="T2" fmla="*/ 50 w 50"/>
                  <a:gd name="T3" fmla="*/ 0 h 12"/>
                  <a:gd name="T4" fmla="*/ 50 w 50"/>
                  <a:gd name="T5" fmla="*/ 12 h 12"/>
                  <a:gd name="T6" fmla="*/ 50 w 50"/>
                  <a:gd name="T7" fmla="*/ 12 h 12"/>
                  <a:gd name="T8" fmla="*/ 0 w 50"/>
                  <a:gd name="T9" fmla="*/ 12 h 12"/>
                  <a:gd name="T10" fmla="*/ 0 w 50"/>
                  <a:gd name="T11" fmla="*/ 0 h 12"/>
                  <a:gd name="T12" fmla="*/ 0 w 50"/>
                  <a:gd name="T13" fmla="*/ 0 h 12"/>
                  <a:gd name="T14" fmla="*/ 0 w 50"/>
                  <a:gd name="T15" fmla="*/ 0 h 12"/>
                  <a:gd name="T16" fmla="*/ 50 w 50"/>
                  <a:gd name="T17" fmla="*/ 0 h 12"/>
                  <a:gd name="T18" fmla="*/ 50 w 50"/>
                  <a:gd name="T19" fmla="*/ 0 h 12"/>
                  <a:gd name="T20" fmla="*/ 50 w 50"/>
                  <a:gd name="T21" fmla="*/ 12 h 12"/>
                  <a:gd name="T22" fmla="*/ 0 w 50"/>
                  <a:gd name="T23" fmla="*/ 12 h 12"/>
                  <a:gd name="T24" fmla="*/ 0 w 50"/>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12">
                    <a:moveTo>
                      <a:pt x="0" y="0"/>
                    </a:moveTo>
                    <a:lnTo>
                      <a:pt x="50" y="0"/>
                    </a:lnTo>
                    <a:lnTo>
                      <a:pt x="50" y="12"/>
                    </a:lnTo>
                    <a:lnTo>
                      <a:pt x="50" y="12"/>
                    </a:lnTo>
                    <a:lnTo>
                      <a:pt x="0" y="12"/>
                    </a:lnTo>
                    <a:lnTo>
                      <a:pt x="0" y="0"/>
                    </a:lnTo>
                    <a:lnTo>
                      <a:pt x="0" y="0"/>
                    </a:lnTo>
                    <a:lnTo>
                      <a:pt x="0" y="0"/>
                    </a:lnTo>
                    <a:lnTo>
                      <a:pt x="50" y="0"/>
                    </a:lnTo>
                    <a:lnTo>
                      <a:pt x="50" y="0"/>
                    </a:lnTo>
                    <a:lnTo>
                      <a:pt x="50" y="12"/>
                    </a:lnTo>
                    <a:lnTo>
                      <a:pt x="0" y="12"/>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17" name="Freeform 129"/>
              <p:cNvSpPr>
                <a:spLocks noChangeAspect="1"/>
              </p:cNvSpPr>
              <p:nvPr/>
            </p:nvSpPr>
            <p:spPr bwMode="auto">
              <a:xfrm>
                <a:off x="75" y="1037"/>
                <a:ext cx="25" cy="1"/>
              </a:xfrm>
              <a:custGeom>
                <a:avLst/>
                <a:gdLst>
                  <a:gd name="T0" fmla="*/ 0 w 25"/>
                  <a:gd name="T1" fmla="*/ 25 w 25"/>
                  <a:gd name="T2" fmla="*/ 0 w 25"/>
                </a:gdLst>
                <a:ahLst/>
                <a:cxnLst>
                  <a:cxn ang="0">
                    <a:pos x="T0" y="0"/>
                  </a:cxn>
                  <a:cxn ang="0">
                    <a:pos x="T1" y="0"/>
                  </a:cxn>
                  <a:cxn ang="0">
                    <a:pos x="T2" y="0"/>
                  </a:cxn>
                </a:cxnLst>
                <a:rect l="0" t="0" r="r" b="b"/>
                <a:pathLst>
                  <a:path w="25">
                    <a:moveTo>
                      <a:pt x="0" y="0"/>
                    </a:moveTo>
                    <a:lnTo>
                      <a:pt x="25" y="0"/>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18" name="Freeform 130"/>
              <p:cNvSpPr>
                <a:spLocks noChangeAspect="1"/>
              </p:cNvSpPr>
              <p:nvPr/>
            </p:nvSpPr>
            <p:spPr bwMode="auto">
              <a:xfrm>
                <a:off x="75" y="1037"/>
                <a:ext cx="25" cy="12"/>
              </a:xfrm>
              <a:custGeom>
                <a:avLst/>
                <a:gdLst>
                  <a:gd name="T0" fmla="*/ 0 w 25"/>
                  <a:gd name="T1" fmla="*/ 0 h 12"/>
                  <a:gd name="T2" fmla="*/ 25 w 25"/>
                  <a:gd name="T3" fmla="*/ 0 h 12"/>
                  <a:gd name="T4" fmla="*/ 25 w 25"/>
                  <a:gd name="T5" fmla="*/ 12 h 12"/>
                  <a:gd name="T6" fmla="*/ 25 w 25"/>
                  <a:gd name="T7" fmla="*/ 12 h 12"/>
                  <a:gd name="T8" fmla="*/ 0 w 25"/>
                  <a:gd name="T9" fmla="*/ 12 h 12"/>
                  <a:gd name="T10" fmla="*/ 0 w 25"/>
                  <a:gd name="T11" fmla="*/ 0 h 12"/>
                  <a:gd name="T12" fmla="*/ 0 w 25"/>
                  <a:gd name="T13" fmla="*/ 12 h 12"/>
                  <a:gd name="T14" fmla="*/ 0 w 25"/>
                  <a:gd name="T15" fmla="*/ 0 h 12"/>
                  <a:gd name="T16" fmla="*/ 25 w 25"/>
                  <a:gd name="T17" fmla="*/ 0 h 12"/>
                  <a:gd name="T18" fmla="*/ 25 w 25"/>
                  <a:gd name="T19" fmla="*/ 0 h 12"/>
                  <a:gd name="T20" fmla="*/ 25 w 25"/>
                  <a:gd name="T21" fmla="*/ 12 h 12"/>
                  <a:gd name="T22" fmla="*/ 0 w 25"/>
                  <a:gd name="T23" fmla="*/ 12 h 12"/>
                  <a:gd name="T24" fmla="*/ 0 w 25"/>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12">
                    <a:moveTo>
                      <a:pt x="0" y="0"/>
                    </a:moveTo>
                    <a:lnTo>
                      <a:pt x="25" y="0"/>
                    </a:lnTo>
                    <a:lnTo>
                      <a:pt x="25" y="12"/>
                    </a:lnTo>
                    <a:lnTo>
                      <a:pt x="25" y="12"/>
                    </a:lnTo>
                    <a:lnTo>
                      <a:pt x="0" y="12"/>
                    </a:lnTo>
                    <a:lnTo>
                      <a:pt x="0" y="0"/>
                    </a:lnTo>
                    <a:lnTo>
                      <a:pt x="0" y="12"/>
                    </a:lnTo>
                    <a:lnTo>
                      <a:pt x="0" y="0"/>
                    </a:lnTo>
                    <a:lnTo>
                      <a:pt x="25" y="0"/>
                    </a:lnTo>
                    <a:lnTo>
                      <a:pt x="25" y="0"/>
                    </a:lnTo>
                    <a:lnTo>
                      <a:pt x="25" y="12"/>
                    </a:lnTo>
                    <a:lnTo>
                      <a:pt x="0" y="12"/>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19" name="Freeform 131"/>
              <p:cNvSpPr>
                <a:spLocks noChangeAspect="1"/>
              </p:cNvSpPr>
              <p:nvPr/>
            </p:nvSpPr>
            <p:spPr bwMode="auto">
              <a:xfrm>
                <a:off x="536" y="987"/>
                <a:ext cx="25" cy="25"/>
              </a:xfrm>
              <a:custGeom>
                <a:avLst/>
                <a:gdLst>
                  <a:gd name="T0" fmla="*/ 0 w 25"/>
                  <a:gd name="T1" fmla="*/ 25 h 25"/>
                  <a:gd name="T2" fmla="*/ 0 w 25"/>
                  <a:gd name="T3" fmla="*/ 12 h 25"/>
                  <a:gd name="T4" fmla="*/ 25 w 25"/>
                  <a:gd name="T5" fmla="*/ 0 h 25"/>
                  <a:gd name="T6" fmla="*/ 25 w 25"/>
                  <a:gd name="T7" fmla="*/ 12 h 25"/>
                  <a:gd name="T8" fmla="*/ 0 w 25"/>
                  <a:gd name="T9" fmla="*/ 25 h 25"/>
                </a:gdLst>
                <a:ahLst/>
                <a:cxnLst>
                  <a:cxn ang="0">
                    <a:pos x="T0" y="T1"/>
                  </a:cxn>
                  <a:cxn ang="0">
                    <a:pos x="T2" y="T3"/>
                  </a:cxn>
                  <a:cxn ang="0">
                    <a:pos x="T4" y="T5"/>
                  </a:cxn>
                  <a:cxn ang="0">
                    <a:pos x="T6" y="T7"/>
                  </a:cxn>
                  <a:cxn ang="0">
                    <a:pos x="T8" y="T9"/>
                  </a:cxn>
                </a:cxnLst>
                <a:rect l="0" t="0" r="r" b="b"/>
                <a:pathLst>
                  <a:path w="25" h="25">
                    <a:moveTo>
                      <a:pt x="0" y="25"/>
                    </a:moveTo>
                    <a:lnTo>
                      <a:pt x="0" y="12"/>
                    </a:lnTo>
                    <a:lnTo>
                      <a:pt x="25" y="0"/>
                    </a:lnTo>
                    <a:lnTo>
                      <a:pt x="25" y="12"/>
                    </a:lnTo>
                    <a:lnTo>
                      <a:pt x="0" y="25"/>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20" name="Freeform 132"/>
              <p:cNvSpPr>
                <a:spLocks noChangeAspect="1"/>
              </p:cNvSpPr>
              <p:nvPr/>
            </p:nvSpPr>
            <p:spPr bwMode="auto">
              <a:xfrm>
                <a:off x="536" y="974"/>
                <a:ext cx="37" cy="38"/>
              </a:xfrm>
              <a:custGeom>
                <a:avLst/>
                <a:gdLst>
                  <a:gd name="T0" fmla="*/ 0 w 37"/>
                  <a:gd name="T1" fmla="*/ 38 h 38"/>
                  <a:gd name="T2" fmla="*/ 0 w 37"/>
                  <a:gd name="T3" fmla="*/ 25 h 38"/>
                  <a:gd name="T4" fmla="*/ 0 w 37"/>
                  <a:gd name="T5" fmla="*/ 25 h 38"/>
                  <a:gd name="T6" fmla="*/ 0 w 37"/>
                  <a:gd name="T7" fmla="*/ 25 h 38"/>
                  <a:gd name="T8" fmla="*/ 25 w 37"/>
                  <a:gd name="T9" fmla="*/ 13 h 38"/>
                  <a:gd name="T10" fmla="*/ 37 w 37"/>
                  <a:gd name="T11" fmla="*/ 0 h 38"/>
                  <a:gd name="T12" fmla="*/ 37 w 37"/>
                  <a:gd name="T13" fmla="*/ 13 h 38"/>
                  <a:gd name="T14" fmla="*/ 37 w 37"/>
                  <a:gd name="T15" fmla="*/ 25 h 38"/>
                  <a:gd name="T16" fmla="*/ 37 w 37"/>
                  <a:gd name="T17" fmla="*/ 25 h 38"/>
                  <a:gd name="T18" fmla="*/ 25 w 37"/>
                  <a:gd name="T19" fmla="*/ 38 h 38"/>
                  <a:gd name="T20" fmla="*/ 25 w 37"/>
                  <a:gd name="T21" fmla="*/ 25 h 38"/>
                  <a:gd name="T22" fmla="*/ 25 w 37"/>
                  <a:gd name="T23" fmla="*/ 13 h 38"/>
                  <a:gd name="T24" fmla="*/ 37 w 37"/>
                  <a:gd name="T25" fmla="*/ 13 h 38"/>
                  <a:gd name="T26" fmla="*/ 25 w 37"/>
                  <a:gd name="T27" fmla="*/ 25 h 38"/>
                  <a:gd name="T28" fmla="*/ 0 w 37"/>
                  <a:gd name="T29" fmla="*/ 38 h 38"/>
                  <a:gd name="T30" fmla="*/ 0 w 37"/>
                  <a:gd name="T31" fmla="*/ 25 h 38"/>
                  <a:gd name="T32" fmla="*/ 12 w 37"/>
                  <a:gd name="T33" fmla="*/ 25 h 38"/>
                  <a:gd name="T34" fmla="*/ 12 w 37"/>
                  <a:gd name="T35" fmla="*/ 38 h 38"/>
                  <a:gd name="T36" fmla="*/ 0 w 37"/>
                  <a:gd name="T3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38">
                    <a:moveTo>
                      <a:pt x="0" y="38"/>
                    </a:moveTo>
                    <a:lnTo>
                      <a:pt x="0" y="25"/>
                    </a:lnTo>
                    <a:lnTo>
                      <a:pt x="0" y="25"/>
                    </a:lnTo>
                    <a:lnTo>
                      <a:pt x="0" y="25"/>
                    </a:lnTo>
                    <a:lnTo>
                      <a:pt x="25" y="13"/>
                    </a:lnTo>
                    <a:lnTo>
                      <a:pt x="37" y="0"/>
                    </a:lnTo>
                    <a:lnTo>
                      <a:pt x="37" y="13"/>
                    </a:lnTo>
                    <a:lnTo>
                      <a:pt x="37" y="25"/>
                    </a:lnTo>
                    <a:lnTo>
                      <a:pt x="37" y="25"/>
                    </a:lnTo>
                    <a:lnTo>
                      <a:pt x="25" y="38"/>
                    </a:lnTo>
                    <a:lnTo>
                      <a:pt x="25" y="25"/>
                    </a:lnTo>
                    <a:lnTo>
                      <a:pt x="25" y="13"/>
                    </a:lnTo>
                    <a:lnTo>
                      <a:pt x="37" y="13"/>
                    </a:lnTo>
                    <a:lnTo>
                      <a:pt x="25" y="25"/>
                    </a:lnTo>
                    <a:lnTo>
                      <a:pt x="0" y="38"/>
                    </a:lnTo>
                    <a:lnTo>
                      <a:pt x="0" y="25"/>
                    </a:lnTo>
                    <a:lnTo>
                      <a:pt x="12" y="25"/>
                    </a:lnTo>
                    <a:lnTo>
                      <a:pt x="12" y="38"/>
                    </a:lnTo>
                    <a:lnTo>
                      <a:pt x="0" y="38"/>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21" name="Freeform 133"/>
              <p:cNvSpPr>
                <a:spLocks noChangeAspect="1"/>
              </p:cNvSpPr>
              <p:nvPr/>
            </p:nvSpPr>
            <p:spPr bwMode="auto">
              <a:xfrm>
                <a:off x="536" y="999"/>
                <a:ext cx="25" cy="25"/>
              </a:xfrm>
              <a:custGeom>
                <a:avLst/>
                <a:gdLst>
                  <a:gd name="T0" fmla="*/ 25 w 25"/>
                  <a:gd name="T1" fmla="*/ 13 h 25"/>
                  <a:gd name="T2" fmla="*/ 0 w 25"/>
                  <a:gd name="T3" fmla="*/ 25 h 25"/>
                  <a:gd name="T4" fmla="*/ 0 w 25"/>
                  <a:gd name="T5" fmla="*/ 25 h 25"/>
                  <a:gd name="T6" fmla="*/ 0 w 25"/>
                  <a:gd name="T7" fmla="*/ 13 h 25"/>
                  <a:gd name="T8" fmla="*/ 0 w 25"/>
                  <a:gd name="T9" fmla="*/ 13 h 25"/>
                  <a:gd name="T10" fmla="*/ 25 w 25"/>
                  <a:gd name="T11" fmla="*/ 0 h 25"/>
                  <a:gd name="T12" fmla="*/ 25 w 25"/>
                  <a:gd name="T13" fmla="*/ 13 h 25"/>
                </a:gdLst>
                <a:ahLst/>
                <a:cxnLst>
                  <a:cxn ang="0">
                    <a:pos x="T0" y="T1"/>
                  </a:cxn>
                  <a:cxn ang="0">
                    <a:pos x="T2" y="T3"/>
                  </a:cxn>
                  <a:cxn ang="0">
                    <a:pos x="T4" y="T5"/>
                  </a:cxn>
                  <a:cxn ang="0">
                    <a:pos x="T6" y="T7"/>
                  </a:cxn>
                  <a:cxn ang="0">
                    <a:pos x="T8" y="T9"/>
                  </a:cxn>
                  <a:cxn ang="0">
                    <a:pos x="T10" y="T11"/>
                  </a:cxn>
                  <a:cxn ang="0">
                    <a:pos x="T12" y="T13"/>
                  </a:cxn>
                </a:cxnLst>
                <a:rect l="0" t="0" r="r" b="b"/>
                <a:pathLst>
                  <a:path w="25" h="25">
                    <a:moveTo>
                      <a:pt x="25" y="13"/>
                    </a:moveTo>
                    <a:lnTo>
                      <a:pt x="0" y="25"/>
                    </a:lnTo>
                    <a:lnTo>
                      <a:pt x="0" y="25"/>
                    </a:lnTo>
                    <a:lnTo>
                      <a:pt x="0" y="13"/>
                    </a:lnTo>
                    <a:lnTo>
                      <a:pt x="0" y="13"/>
                    </a:lnTo>
                    <a:lnTo>
                      <a:pt x="25" y="0"/>
                    </a:lnTo>
                    <a:lnTo>
                      <a:pt x="25" y="13"/>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22" name="Freeform 134"/>
              <p:cNvSpPr>
                <a:spLocks noChangeAspect="1"/>
              </p:cNvSpPr>
              <p:nvPr/>
            </p:nvSpPr>
            <p:spPr bwMode="auto">
              <a:xfrm>
                <a:off x="536" y="987"/>
                <a:ext cx="25" cy="12"/>
              </a:xfrm>
              <a:custGeom>
                <a:avLst/>
                <a:gdLst>
                  <a:gd name="T0" fmla="*/ 25 w 25"/>
                  <a:gd name="T1" fmla="*/ 0 h 12"/>
                  <a:gd name="T2" fmla="*/ 25 w 25"/>
                  <a:gd name="T3" fmla="*/ 0 h 12"/>
                  <a:gd name="T4" fmla="*/ 0 w 25"/>
                  <a:gd name="T5" fmla="*/ 12 h 12"/>
                  <a:gd name="T6" fmla="*/ 0 w 25"/>
                  <a:gd name="T7" fmla="*/ 12 h 12"/>
                  <a:gd name="T8" fmla="*/ 25 w 25"/>
                  <a:gd name="T9" fmla="*/ 0 h 12"/>
                </a:gdLst>
                <a:ahLst/>
                <a:cxnLst>
                  <a:cxn ang="0">
                    <a:pos x="T0" y="T1"/>
                  </a:cxn>
                  <a:cxn ang="0">
                    <a:pos x="T2" y="T3"/>
                  </a:cxn>
                  <a:cxn ang="0">
                    <a:pos x="T4" y="T5"/>
                  </a:cxn>
                  <a:cxn ang="0">
                    <a:pos x="T6" y="T7"/>
                  </a:cxn>
                  <a:cxn ang="0">
                    <a:pos x="T8" y="T9"/>
                  </a:cxn>
                </a:cxnLst>
                <a:rect l="0" t="0" r="r" b="b"/>
                <a:pathLst>
                  <a:path w="25" h="12">
                    <a:moveTo>
                      <a:pt x="25" y="0"/>
                    </a:moveTo>
                    <a:lnTo>
                      <a:pt x="25" y="0"/>
                    </a:lnTo>
                    <a:lnTo>
                      <a:pt x="0" y="12"/>
                    </a:lnTo>
                    <a:lnTo>
                      <a:pt x="0" y="12"/>
                    </a:lnTo>
                    <a:lnTo>
                      <a:pt x="25"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23" name="Freeform 135"/>
              <p:cNvSpPr>
                <a:spLocks noChangeAspect="1"/>
              </p:cNvSpPr>
              <p:nvPr/>
            </p:nvSpPr>
            <p:spPr bwMode="auto">
              <a:xfrm>
                <a:off x="536" y="987"/>
                <a:ext cx="50" cy="25"/>
              </a:xfrm>
              <a:custGeom>
                <a:avLst/>
                <a:gdLst>
                  <a:gd name="T0" fmla="*/ 37 w 50"/>
                  <a:gd name="T1" fmla="*/ 0 h 25"/>
                  <a:gd name="T2" fmla="*/ 37 w 50"/>
                  <a:gd name="T3" fmla="*/ 0 h 25"/>
                  <a:gd name="T4" fmla="*/ 37 w 50"/>
                  <a:gd name="T5" fmla="*/ 0 h 25"/>
                  <a:gd name="T6" fmla="*/ 25 w 50"/>
                  <a:gd name="T7" fmla="*/ 12 h 25"/>
                  <a:gd name="T8" fmla="*/ 0 w 50"/>
                  <a:gd name="T9" fmla="*/ 25 h 25"/>
                  <a:gd name="T10" fmla="*/ 0 w 50"/>
                  <a:gd name="T11" fmla="*/ 12 h 25"/>
                  <a:gd name="T12" fmla="*/ 0 w 50"/>
                  <a:gd name="T13" fmla="*/ 12 h 25"/>
                  <a:gd name="T14" fmla="*/ 25 w 50"/>
                  <a:gd name="T15" fmla="*/ 0 h 25"/>
                  <a:gd name="T16" fmla="*/ 25 w 50"/>
                  <a:gd name="T17" fmla="*/ 12 h 25"/>
                  <a:gd name="T18" fmla="*/ 50 w 50"/>
                  <a:gd name="T19" fmla="*/ 0 h 25"/>
                  <a:gd name="T20" fmla="*/ 25 w 50"/>
                  <a:gd name="T21" fmla="*/ 12 h 25"/>
                  <a:gd name="T22" fmla="*/ 0 w 50"/>
                  <a:gd name="T23" fmla="*/ 25 h 25"/>
                  <a:gd name="T24" fmla="*/ 0 w 50"/>
                  <a:gd name="T25" fmla="*/ 25 h 25"/>
                  <a:gd name="T26" fmla="*/ 0 w 50"/>
                  <a:gd name="T27" fmla="*/ 12 h 25"/>
                  <a:gd name="T28" fmla="*/ 25 w 50"/>
                  <a:gd name="T29" fmla="*/ 0 h 25"/>
                  <a:gd name="T30" fmla="*/ 25 w 50"/>
                  <a:gd name="T31" fmla="*/ 12 h 25"/>
                  <a:gd name="T32" fmla="*/ 25 w 50"/>
                  <a:gd name="T33" fmla="*/ 0 h 25"/>
                  <a:gd name="T34" fmla="*/ 25 w 50"/>
                  <a:gd name="T35" fmla="*/ 0 h 25"/>
                  <a:gd name="T36" fmla="*/ 37 w 50"/>
                  <a:gd name="T3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25">
                    <a:moveTo>
                      <a:pt x="37" y="0"/>
                    </a:moveTo>
                    <a:lnTo>
                      <a:pt x="37" y="0"/>
                    </a:lnTo>
                    <a:lnTo>
                      <a:pt x="37" y="0"/>
                    </a:lnTo>
                    <a:lnTo>
                      <a:pt x="25" y="12"/>
                    </a:lnTo>
                    <a:lnTo>
                      <a:pt x="0" y="25"/>
                    </a:lnTo>
                    <a:lnTo>
                      <a:pt x="0" y="12"/>
                    </a:lnTo>
                    <a:lnTo>
                      <a:pt x="0" y="12"/>
                    </a:lnTo>
                    <a:lnTo>
                      <a:pt x="25" y="0"/>
                    </a:lnTo>
                    <a:lnTo>
                      <a:pt x="25" y="12"/>
                    </a:lnTo>
                    <a:lnTo>
                      <a:pt x="50" y="0"/>
                    </a:lnTo>
                    <a:lnTo>
                      <a:pt x="25" y="12"/>
                    </a:lnTo>
                    <a:lnTo>
                      <a:pt x="0" y="25"/>
                    </a:lnTo>
                    <a:lnTo>
                      <a:pt x="0" y="25"/>
                    </a:lnTo>
                    <a:lnTo>
                      <a:pt x="0" y="12"/>
                    </a:lnTo>
                    <a:lnTo>
                      <a:pt x="25" y="0"/>
                    </a:lnTo>
                    <a:lnTo>
                      <a:pt x="25" y="12"/>
                    </a:lnTo>
                    <a:lnTo>
                      <a:pt x="25" y="0"/>
                    </a:lnTo>
                    <a:lnTo>
                      <a:pt x="25" y="0"/>
                    </a:lnTo>
                    <a:lnTo>
                      <a:pt x="37"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24" name="Freeform 136"/>
              <p:cNvSpPr>
                <a:spLocks noChangeAspect="1"/>
              </p:cNvSpPr>
              <p:nvPr/>
            </p:nvSpPr>
            <p:spPr bwMode="auto">
              <a:xfrm>
                <a:off x="523" y="999"/>
                <a:ext cx="13" cy="13"/>
              </a:xfrm>
              <a:custGeom>
                <a:avLst/>
                <a:gdLst>
                  <a:gd name="T0" fmla="*/ 13 w 13"/>
                  <a:gd name="T1" fmla="*/ 13 h 13"/>
                  <a:gd name="T2" fmla="*/ 0 w 13"/>
                  <a:gd name="T3" fmla="*/ 13 h 13"/>
                  <a:gd name="T4" fmla="*/ 13 w 13"/>
                  <a:gd name="T5" fmla="*/ 0 h 13"/>
                  <a:gd name="T6" fmla="*/ 13 w 13"/>
                  <a:gd name="T7" fmla="*/ 0 h 13"/>
                  <a:gd name="T8" fmla="*/ 13 w 13"/>
                  <a:gd name="T9" fmla="*/ 13 h 13"/>
                </a:gdLst>
                <a:ahLst/>
                <a:cxnLst>
                  <a:cxn ang="0">
                    <a:pos x="T0" y="T1"/>
                  </a:cxn>
                  <a:cxn ang="0">
                    <a:pos x="T2" y="T3"/>
                  </a:cxn>
                  <a:cxn ang="0">
                    <a:pos x="T4" y="T5"/>
                  </a:cxn>
                  <a:cxn ang="0">
                    <a:pos x="T6" y="T7"/>
                  </a:cxn>
                  <a:cxn ang="0">
                    <a:pos x="T8" y="T9"/>
                  </a:cxn>
                </a:cxnLst>
                <a:rect l="0" t="0" r="r" b="b"/>
                <a:pathLst>
                  <a:path w="13" h="13">
                    <a:moveTo>
                      <a:pt x="13" y="13"/>
                    </a:moveTo>
                    <a:lnTo>
                      <a:pt x="0" y="13"/>
                    </a:lnTo>
                    <a:lnTo>
                      <a:pt x="13" y="0"/>
                    </a:lnTo>
                    <a:lnTo>
                      <a:pt x="13" y="0"/>
                    </a:lnTo>
                    <a:lnTo>
                      <a:pt x="13" y="13"/>
                    </a:lnTo>
                    <a:close/>
                  </a:path>
                </a:pathLst>
              </a:custGeom>
              <a:blipFill dpi="0" rotWithShape="0">
                <a:blip r:embed="rId8"/>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25" name="Freeform 137"/>
              <p:cNvSpPr>
                <a:spLocks noChangeAspect="1"/>
              </p:cNvSpPr>
              <p:nvPr/>
            </p:nvSpPr>
            <p:spPr bwMode="auto">
              <a:xfrm>
                <a:off x="511" y="987"/>
                <a:ext cx="37" cy="37"/>
              </a:xfrm>
              <a:custGeom>
                <a:avLst/>
                <a:gdLst>
                  <a:gd name="T0" fmla="*/ 25 w 37"/>
                  <a:gd name="T1" fmla="*/ 37 h 37"/>
                  <a:gd name="T2" fmla="*/ 12 w 37"/>
                  <a:gd name="T3" fmla="*/ 37 h 37"/>
                  <a:gd name="T4" fmla="*/ 0 w 37"/>
                  <a:gd name="T5" fmla="*/ 37 h 37"/>
                  <a:gd name="T6" fmla="*/ 12 w 37"/>
                  <a:gd name="T7" fmla="*/ 25 h 37"/>
                  <a:gd name="T8" fmla="*/ 25 w 37"/>
                  <a:gd name="T9" fmla="*/ 12 h 37"/>
                  <a:gd name="T10" fmla="*/ 37 w 37"/>
                  <a:gd name="T11" fmla="*/ 0 h 37"/>
                  <a:gd name="T12" fmla="*/ 37 w 37"/>
                  <a:gd name="T13" fmla="*/ 12 h 37"/>
                  <a:gd name="T14" fmla="*/ 37 w 37"/>
                  <a:gd name="T15" fmla="*/ 25 h 37"/>
                  <a:gd name="T16" fmla="*/ 25 w 37"/>
                  <a:gd name="T17" fmla="*/ 37 h 37"/>
                  <a:gd name="T18" fmla="*/ 12 w 37"/>
                  <a:gd name="T19" fmla="*/ 25 h 37"/>
                  <a:gd name="T20" fmla="*/ 12 w 37"/>
                  <a:gd name="T21" fmla="*/ 25 h 37"/>
                  <a:gd name="T22" fmla="*/ 25 w 37"/>
                  <a:gd name="T23" fmla="*/ 25 h 37"/>
                  <a:gd name="T24" fmla="*/ 25 w 37"/>
                  <a:gd name="T2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37">
                    <a:moveTo>
                      <a:pt x="25" y="37"/>
                    </a:moveTo>
                    <a:lnTo>
                      <a:pt x="12" y="37"/>
                    </a:lnTo>
                    <a:lnTo>
                      <a:pt x="0" y="37"/>
                    </a:lnTo>
                    <a:lnTo>
                      <a:pt x="12" y="25"/>
                    </a:lnTo>
                    <a:lnTo>
                      <a:pt x="25" y="12"/>
                    </a:lnTo>
                    <a:lnTo>
                      <a:pt x="37" y="0"/>
                    </a:lnTo>
                    <a:lnTo>
                      <a:pt x="37" y="12"/>
                    </a:lnTo>
                    <a:lnTo>
                      <a:pt x="37" y="25"/>
                    </a:lnTo>
                    <a:lnTo>
                      <a:pt x="25" y="37"/>
                    </a:lnTo>
                    <a:lnTo>
                      <a:pt x="12" y="25"/>
                    </a:lnTo>
                    <a:lnTo>
                      <a:pt x="12" y="25"/>
                    </a:lnTo>
                    <a:lnTo>
                      <a:pt x="25" y="25"/>
                    </a:lnTo>
                    <a:lnTo>
                      <a:pt x="25" y="37"/>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26" name="Rectangle 138"/>
              <p:cNvSpPr>
                <a:spLocks noChangeAspect="1" noChangeArrowheads="1"/>
              </p:cNvSpPr>
              <p:nvPr/>
            </p:nvSpPr>
            <p:spPr bwMode="auto">
              <a:xfrm>
                <a:off x="536" y="999"/>
                <a:ext cx="12" cy="2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027" name="Freeform 139"/>
              <p:cNvSpPr>
                <a:spLocks noChangeAspect="1"/>
              </p:cNvSpPr>
              <p:nvPr/>
            </p:nvSpPr>
            <p:spPr bwMode="auto">
              <a:xfrm>
                <a:off x="536" y="999"/>
                <a:ext cx="1" cy="1"/>
              </a:xfrm>
              <a:custGeom>
                <a:avLst/>
                <a:gdLst/>
                <a:ahLst/>
                <a:cxnLst>
                  <a:cxn ang="0">
                    <a:pos x="0" y="0"/>
                  </a:cxn>
                  <a:cxn ang="0">
                    <a:pos x="0" y="0"/>
                  </a:cxn>
                  <a:cxn ang="0">
                    <a:pos x="0" y="0"/>
                  </a:cxn>
                </a:cxnLst>
                <a:rect l="0" t="0" r="r" b="b"/>
                <a:pathLst>
                  <a:path>
                    <a:moveTo>
                      <a:pt x="0" y="0"/>
                    </a:moveTo>
                    <a:lnTo>
                      <a:pt x="0" y="0"/>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28" name="Freeform 140"/>
              <p:cNvSpPr>
                <a:spLocks noChangeAspect="1"/>
              </p:cNvSpPr>
              <p:nvPr/>
            </p:nvSpPr>
            <p:spPr bwMode="auto">
              <a:xfrm>
                <a:off x="536" y="999"/>
                <a:ext cx="12" cy="1"/>
              </a:xfrm>
              <a:custGeom>
                <a:avLst/>
                <a:gdLst>
                  <a:gd name="T0" fmla="*/ 12 w 12"/>
                  <a:gd name="T1" fmla="*/ 12 w 12"/>
                  <a:gd name="T2" fmla="*/ 0 w 12"/>
                  <a:gd name="T3" fmla="*/ 0 w 12"/>
                  <a:gd name="T4" fmla="*/ 0 w 12"/>
                  <a:gd name="T5" fmla="*/ 0 w 12"/>
                  <a:gd name="T6" fmla="*/ 12 w 12"/>
                </a:gdLst>
                <a:ahLst/>
                <a:cxnLst>
                  <a:cxn ang="0">
                    <a:pos x="T0" y="0"/>
                  </a:cxn>
                  <a:cxn ang="0">
                    <a:pos x="T1" y="0"/>
                  </a:cxn>
                  <a:cxn ang="0">
                    <a:pos x="T2" y="0"/>
                  </a:cxn>
                  <a:cxn ang="0">
                    <a:pos x="T3" y="0"/>
                  </a:cxn>
                  <a:cxn ang="0">
                    <a:pos x="T4" y="0"/>
                  </a:cxn>
                  <a:cxn ang="0">
                    <a:pos x="T5" y="0"/>
                  </a:cxn>
                  <a:cxn ang="0">
                    <a:pos x="T6" y="0"/>
                  </a:cxn>
                </a:cxnLst>
                <a:rect l="0" t="0" r="r" b="b"/>
                <a:pathLst>
                  <a:path w="12">
                    <a:moveTo>
                      <a:pt x="12" y="0"/>
                    </a:moveTo>
                    <a:lnTo>
                      <a:pt x="12" y="0"/>
                    </a:lnTo>
                    <a:lnTo>
                      <a:pt x="0" y="0"/>
                    </a:lnTo>
                    <a:lnTo>
                      <a:pt x="0" y="0"/>
                    </a:lnTo>
                    <a:lnTo>
                      <a:pt x="0" y="0"/>
                    </a:lnTo>
                    <a:lnTo>
                      <a:pt x="0" y="0"/>
                    </a:lnTo>
                    <a:lnTo>
                      <a:pt x="12"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29" name="Freeform 141"/>
              <p:cNvSpPr>
                <a:spLocks noChangeAspect="1"/>
              </p:cNvSpPr>
              <p:nvPr/>
            </p:nvSpPr>
            <p:spPr bwMode="auto">
              <a:xfrm>
                <a:off x="934" y="1349"/>
                <a:ext cx="324" cy="37"/>
              </a:xfrm>
              <a:custGeom>
                <a:avLst/>
                <a:gdLst>
                  <a:gd name="T0" fmla="*/ 324 w 324"/>
                  <a:gd name="T1" fmla="*/ 25 h 37"/>
                  <a:gd name="T2" fmla="*/ 274 w 324"/>
                  <a:gd name="T3" fmla="*/ 0 h 37"/>
                  <a:gd name="T4" fmla="*/ 162 w 324"/>
                  <a:gd name="T5" fmla="*/ 0 h 37"/>
                  <a:gd name="T6" fmla="*/ 50 w 324"/>
                  <a:gd name="T7" fmla="*/ 0 h 37"/>
                  <a:gd name="T8" fmla="*/ 0 w 324"/>
                  <a:gd name="T9" fmla="*/ 25 h 37"/>
                  <a:gd name="T10" fmla="*/ 50 w 324"/>
                  <a:gd name="T11" fmla="*/ 37 h 37"/>
                  <a:gd name="T12" fmla="*/ 162 w 324"/>
                  <a:gd name="T13" fmla="*/ 37 h 37"/>
                  <a:gd name="T14" fmla="*/ 274 w 324"/>
                  <a:gd name="T15" fmla="*/ 37 h 37"/>
                  <a:gd name="T16" fmla="*/ 324 w 324"/>
                  <a:gd name="T17" fmla="*/ 2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 h="37">
                    <a:moveTo>
                      <a:pt x="324" y="25"/>
                    </a:moveTo>
                    <a:lnTo>
                      <a:pt x="274" y="0"/>
                    </a:lnTo>
                    <a:lnTo>
                      <a:pt x="162" y="0"/>
                    </a:lnTo>
                    <a:lnTo>
                      <a:pt x="50" y="0"/>
                    </a:lnTo>
                    <a:lnTo>
                      <a:pt x="0" y="25"/>
                    </a:lnTo>
                    <a:lnTo>
                      <a:pt x="50" y="37"/>
                    </a:lnTo>
                    <a:lnTo>
                      <a:pt x="162" y="37"/>
                    </a:lnTo>
                    <a:lnTo>
                      <a:pt x="274" y="37"/>
                    </a:lnTo>
                    <a:lnTo>
                      <a:pt x="324" y="25"/>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30" name="Freeform 142"/>
              <p:cNvSpPr>
                <a:spLocks noChangeAspect="1"/>
              </p:cNvSpPr>
              <p:nvPr/>
            </p:nvSpPr>
            <p:spPr bwMode="auto">
              <a:xfrm>
                <a:off x="934" y="1349"/>
                <a:ext cx="324" cy="50"/>
              </a:xfrm>
              <a:custGeom>
                <a:avLst/>
                <a:gdLst>
                  <a:gd name="T0" fmla="*/ 324 w 324"/>
                  <a:gd name="T1" fmla="*/ 37 h 50"/>
                  <a:gd name="T2" fmla="*/ 274 w 324"/>
                  <a:gd name="T3" fmla="*/ 12 h 50"/>
                  <a:gd name="T4" fmla="*/ 274 w 324"/>
                  <a:gd name="T5" fmla="*/ 12 h 50"/>
                  <a:gd name="T6" fmla="*/ 274 w 324"/>
                  <a:gd name="T7" fmla="*/ 12 h 50"/>
                  <a:gd name="T8" fmla="*/ 162 w 324"/>
                  <a:gd name="T9" fmla="*/ 12 h 50"/>
                  <a:gd name="T10" fmla="*/ 162 w 324"/>
                  <a:gd name="T11" fmla="*/ 12 h 50"/>
                  <a:gd name="T12" fmla="*/ 162 w 324"/>
                  <a:gd name="T13" fmla="*/ 12 h 50"/>
                  <a:gd name="T14" fmla="*/ 50 w 324"/>
                  <a:gd name="T15" fmla="*/ 12 h 50"/>
                  <a:gd name="T16" fmla="*/ 50 w 324"/>
                  <a:gd name="T17" fmla="*/ 12 h 50"/>
                  <a:gd name="T18" fmla="*/ 50 w 324"/>
                  <a:gd name="T19" fmla="*/ 12 h 50"/>
                  <a:gd name="T20" fmla="*/ 0 w 324"/>
                  <a:gd name="T21" fmla="*/ 37 h 50"/>
                  <a:gd name="T22" fmla="*/ 0 w 324"/>
                  <a:gd name="T23" fmla="*/ 25 h 50"/>
                  <a:gd name="T24" fmla="*/ 0 w 324"/>
                  <a:gd name="T25" fmla="*/ 25 h 50"/>
                  <a:gd name="T26" fmla="*/ 50 w 324"/>
                  <a:gd name="T27" fmla="*/ 37 h 50"/>
                  <a:gd name="T28" fmla="*/ 50 w 324"/>
                  <a:gd name="T29" fmla="*/ 37 h 50"/>
                  <a:gd name="T30" fmla="*/ 50 w 324"/>
                  <a:gd name="T31" fmla="*/ 37 h 50"/>
                  <a:gd name="T32" fmla="*/ 162 w 324"/>
                  <a:gd name="T33" fmla="*/ 37 h 50"/>
                  <a:gd name="T34" fmla="*/ 162 w 324"/>
                  <a:gd name="T35" fmla="*/ 37 h 50"/>
                  <a:gd name="T36" fmla="*/ 162 w 324"/>
                  <a:gd name="T37" fmla="*/ 37 h 50"/>
                  <a:gd name="T38" fmla="*/ 274 w 324"/>
                  <a:gd name="T39" fmla="*/ 37 h 50"/>
                  <a:gd name="T40" fmla="*/ 274 w 324"/>
                  <a:gd name="T41" fmla="*/ 37 h 50"/>
                  <a:gd name="T42" fmla="*/ 274 w 324"/>
                  <a:gd name="T43" fmla="*/ 37 h 50"/>
                  <a:gd name="T44" fmla="*/ 324 w 324"/>
                  <a:gd name="T45" fmla="*/ 25 h 50"/>
                  <a:gd name="T46" fmla="*/ 324 w 324"/>
                  <a:gd name="T47" fmla="*/ 25 h 50"/>
                  <a:gd name="T48" fmla="*/ 324 w 324"/>
                  <a:gd name="T49" fmla="*/ 37 h 50"/>
                  <a:gd name="T50" fmla="*/ 324 w 324"/>
                  <a:gd name="T51" fmla="*/ 37 h 50"/>
                  <a:gd name="T52" fmla="*/ 274 w 324"/>
                  <a:gd name="T53" fmla="*/ 50 h 50"/>
                  <a:gd name="T54" fmla="*/ 274 w 324"/>
                  <a:gd name="T55" fmla="*/ 50 h 50"/>
                  <a:gd name="T56" fmla="*/ 274 w 324"/>
                  <a:gd name="T57" fmla="*/ 50 h 50"/>
                  <a:gd name="T58" fmla="*/ 162 w 324"/>
                  <a:gd name="T59" fmla="*/ 50 h 50"/>
                  <a:gd name="T60" fmla="*/ 162 w 324"/>
                  <a:gd name="T61" fmla="*/ 50 h 50"/>
                  <a:gd name="T62" fmla="*/ 162 w 324"/>
                  <a:gd name="T63" fmla="*/ 50 h 50"/>
                  <a:gd name="T64" fmla="*/ 50 w 324"/>
                  <a:gd name="T65" fmla="*/ 50 h 50"/>
                  <a:gd name="T66" fmla="*/ 50 w 324"/>
                  <a:gd name="T67" fmla="*/ 50 h 50"/>
                  <a:gd name="T68" fmla="*/ 50 w 324"/>
                  <a:gd name="T69" fmla="*/ 50 h 50"/>
                  <a:gd name="T70" fmla="*/ 0 w 324"/>
                  <a:gd name="T71" fmla="*/ 37 h 50"/>
                  <a:gd name="T72" fmla="*/ 0 w 324"/>
                  <a:gd name="T73" fmla="*/ 37 h 50"/>
                  <a:gd name="T74" fmla="*/ 0 w 324"/>
                  <a:gd name="T75" fmla="*/ 25 h 50"/>
                  <a:gd name="T76" fmla="*/ 50 w 324"/>
                  <a:gd name="T77" fmla="*/ 0 h 50"/>
                  <a:gd name="T78" fmla="*/ 50 w 324"/>
                  <a:gd name="T79" fmla="*/ 0 h 50"/>
                  <a:gd name="T80" fmla="*/ 50 w 324"/>
                  <a:gd name="T81" fmla="*/ 0 h 50"/>
                  <a:gd name="T82" fmla="*/ 162 w 324"/>
                  <a:gd name="T83" fmla="*/ 0 h 50"/>
                  <a:gd name="T84" fmla="*/ 162 w 324"/>
                  <a:gd name="T85" fmla="*/ 0 h 50"/>
                  <a:gd name="T86" fmla="*/ 162 w 324"/>
                  <a:gd name="T87" fmla="*/ 0 h 50"/>
                  <a:gd name="T88" fmla="*/ 274 w 324"/>
                  <a:gd name="T89" fmla="*/ 0 h 50"/>
                  <a:gd name="T90" fmla="*/ 274 w 324"/>
                  <a:gd name="T91" fmla="*/ 0 h 50"/>
                  <a:gd name="T92" fmla="*/ 274 w 324"/>
                  <a:gd name="T93" fmla="*/ 0 h 50"/>
                  <a:gd name="T94" fmla="*/ 324 w 324"/>
                  <a:gd name="T95" fmla="*/ 25 h 50"/>
                  <a:gd name="T96" fmla="*/ 324 w 324"/>
                  <a:gd name="T97" fmla="*/ 3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24" h="50">
                    <a:moveTo>
                      <a:pt x="324" y="37"/>
                    </a:moveTo>
                    <a:lnTo>
                      <a:pt x="274" y="12"/>
                    </a:lnTo>
                    <a:lnTo>
                      <a:pt x="274" y="12"/>
                    </a:lnTo>
                    <a:lnTo>
                      <a:pt x="274" y="12"/>
                    </a:lnTo>
                    <a:lnTo>
                      <a:pt x="162" y="12"/>
                    </a:lnTo>
                    <a:lnTo>
                      <a:pt x="162" y="12"/>
                    </a:lnTo>
                    <a:lnTo>
                      <a:pt x="162" y="12"/>
                    </a:lnTo>
                    <a:lnTo>
                      <a:pt x="50" y="12"/>
                    </a:lnTo>
                    <a:lnTo>
                      <a:pt x="50" y="12"/>
                    </a:lnTo>
                    <a:lnTo>
                      <a:pt x="50" y="12"/>
                    </a:lnTo>
                    <a:lnTo>
                      <a:pt x="0" y="37"/>
                    </a:lnTo>
                    <a:lnTo>
                      <a:pt x="0" y="25"/>
                    </a:lnTo>
                    <a:lnTo>
                      <a:pt x="0" y="25"/>
                    </a:lnTo>
                    <a:lnTo>
                      <a:pt x="50" y="37"/>
                    </a:lnTo>
                    <a:lnTo>
                      <a:pt x="50" y="37"/>
                    </a:lnTo>
                    <a:lnTo>
                      <a:pt x="50" y="37"/>
                    </a:lnTo>
                    <a:lnTo>
                      <a:pt x="162" y="37"/>
                    </a:lnTo>
                    <a:lnTo>
                      <a:pt x="162" y="37"/>
                    </a:lnTo>
                    <a:lnTo>
                      <a:pt x="162" y="37"/>
                    </a:lnTo>
                    <a:lnTo>
                      <a:pt x="274" y="37"/>
                    </a:lnTo>
                    <a:lnTo>
                      <a:pt x="274" y="37"/>
                    </a:lnTo>
                    <a:lnTo>
                      <a:pt x="274" y="37"/>
                    </a:lnTo>
                    <a:lnTo>
                      <a:pt x="324" y="25"/>
                    </a:lnTo>
                    <a:lnTo>
                      <a:pt x="324" y="25"/>
                    </a:lnTo>
                    <a:lnTo>
                      <a:pt x="324" y="37"/>
                    </a:lnTo>
                    <a:lnTo>
                      <a:pt x="324" y="37"/>
                    </a:lnTo>
                    <a:lnTo>
                      <a:pt x="274" y="50"/>
                    </a:lnTo>
                    <a:lnTo>
                      <a:pt x="274" y="50"/>
                    </a:lnTo>
                    <a:lnTo>
                      <a:pt x="274" y="50"/>
                    </a:lnTo>
                    <a:lnTo>
                      <a:pt x="162" y="50"/>
                    </a:lnTo>
                    <a:lnTo>
                      <a:pt x="162" y="50"/>
                    </a:lnTo>
                    <a:lnTo>
                      <a:pt x="162" y="50"/>
                    </a:lnTo>
                    <a:lnTo>
                      <a:pt x="50" y="50"/>
                    </a:lnTo>
                    <a:lnTo>
                      <a:pt x="50" y="50"/>
                    </a:lnTo>
                    <a:lnTo>
                      <a:pt x="50" y="50"/>
                    </a:lnTo>
                    <a:lnTo>
                      <a:pt x="0" y="37"/>
                    </a:lnTo>
                    <a:lnTo>
                      <a:pt x="0" y="37"/>
                    </a:lnTo>
                    <a:lnTo>
                      <a:pt x="0" y="25"/>
                    </a:lnTo>
                    <a:lnTo>
                      <a:pt x="50" y="0"/>
                    </a:lnTo>
                    <a:lnTo>
                      <a:pt x="50" y="0"/>
                    </a:lnTo>
                    <a:lnTo>
                      <a:pt x="50" y="0"/>
                    </a:lnTo>
                    <a:lnTo>
                      <a:pt x="162" y="0"/>
                    </a:lnTo>
                    <a:lnTo>
                      <a:pt x="162" y="0"/>
                    </a:lnTo>
                    <a:lnTo>
                      <a:pt x="162" y="0"/>
                    </a:lnTo>
                    <a:lnTo>
                      <a:pt x="274" y="0"/>
                    </a:lnTo>
                    <a:lnTo>
                      <a:pt x="274" y="0"/>
                    </a:lnTo>
                    <a:lnTo>
                      <a:pt x="274" y="0"/>
                    </a:lnTo>
                    <a:lnTo>
                      <a:pt x="324" y="25"/>
                    </a:lnTo>
                    <a:lnTo>
                      <a:pt x="324" y="37"/>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31" name="Freeform 143"/>
              <p:cNvSpPr>
                <a:spLocks noChangeAspect="1"/>
              </p:cNvSpPr>
              <p:nvPr/>
            </p:nvSpPr>
            <p:spPr bwMode="auto">
              <a:xfrm>
                <a:off x="1258" y="1374"/>
                <a:ext cx="1" cy="12"/>
              </a:xfrm>
              <a:custGeom>
                <a:avLst/>
                <a:gdLst>
                  <a:gd name="T0" fmla="*/ 0 h 12"/>
                  <a:gd name="T1" fmla="*/ 0 h 12"/>
                  <a:gd name="T2" fmla="*/ 12 h 12"/>
                  <a:gd name="T3" fmla="*/ 0 h 12"/>
                  <a:gd name="T4" fmla="*/ 12 h 12"/>
                  <a:gd name="T5" fmla="*/ 12 h 12"/>
                  <a:gd name="T6" fmla="*/ 0 h 12"/>
                </a:gdLst>
                <a:ahLst/>
                <a:cxnLst>
                  <a:cxn ang="0">
                    <a:pos x="0" y="T0"/>
                  </a:cxn>
                  <a:cxn ang="0">
                    <a:pos x="0" y="T1"/>
                  </a:cxn>
                  <a:cxn ang="0">
                    <a:pos x="0" y="T2"/>
                  </a:cxn>
                  <a:cxn ang="0">
                    <a:pos x="0" y="T3"/>
                  </a:cxn>
                  <a:cxn ang="0">
                    <a:pos x="0" y="T4"/>
                  </a:cxn>
                  <a:cxn ang="0">
                    <a:pos x="0" y="T5"/>
                  </a:cxn>
                  <a:cxn ang="0">
                    <a:pos x="0" y="T6"/>
                  </a:cxn>
                </a:cxnLst>
                <a:rect l="0" t="0" r="r" b="b"/>
                <a:pathLst>
                  <a:path h="12">
                    <a:moveTo>
                      <a:pt x="0" y="0"/>
                    </a:moveTo>
                    <a:lnTo>
                      <a:pt x="0" y="0"/>
                    </a:lnTo>
                    <a:lnTo>
                      <a:pt x="0" y="12"/>
                    </a:lnTo>
                    <a:lnTo>
                      <a:pt x="0" y="0"/>
                    </a:lnTo>
                    <a:lnTo>
                      <a:pt x="0" y="12"/>
                    </a:lnTo>
                    <a:lnTo>
                      <a:pt x="0" y="12"/>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32" name="Freeform 144"/>
              <p:cNvSpPr>
                <a:spLocks noChangeAspect="1"/>
              </p:cNvSpPr>
              <p:nvPr/>
            </p:nvSpPr>
            <p:spPr bwMode="auto">
              <a:xfrm>
                <a:off x="810" y="1349"/>
                <a:ext cx="535" cy="50"/>
              </a:xfrm>
              <a:custGeom>
                <a:avLst/>
                <a:gdLst>
                  <a:gd name="T0" fmla="*/ 162 w 535"/>
                  <a:gd name="T1" fmla="*/ 0 h 50"/>
                  <a:gd name="T2" fmla="*/ 0 w 535"/>
                  <a:gd name="T3" fmla="*/ 37 h 50"/>
                  <a:gd name="T4" fmla="*/ 423 w 535"/>
                  <a:gd name="T5" fmla="*/ 50 h 50"/>
                  <a:gd name="T6" fmla="*/ 535 w 535"/>
                  <a:gd name="T7" fmla="*/ 0 h 50"/>
                  <a:gd name="T8" fmla="*/ 162 w 535"/>
                  <a:gd name="T9" fmla="*/ 0 h 50"/>
                </a:gdLst>
                <a:ahLst/>
                <a:cxnLst>
                  <a:cxn ang="0">
                    <a:pos x="T0" y="T1"/>
                  </a:cxn>
                  <a:cxn ang="0">
                    <a:pos x="T2" y="T3"/>
                  </a:cxn>
                  <a:cxn ang="0">
                    <a:pos x="T4" y="T5"/>
                  </a:cxn>
                  <a:cxn ang="0">
                    <a:pos x="T6" y="T7"/>
                  </a:cxn>
                  <a:cxn ang="0">
                    <a:pos x="T8" y="T9"/>
                  </a:cxn>
                </a:cxnLst>
                <a:rect l="0" t="0" r="r" b="b"/>
                <a:pathLst>
                  <a:path w="535" h="50">
                    <a:moveTo>
                      <a:pt x="162" y="0"/>
                    </a:moveTo>
                    <a:lnTo>
                      <a:pt x="0" y="37"/>
                    </a:lnTo>
                    <a:lnTo>
                      <a:pt x="423" y="50"/>
                    </a:lnTo>
                    <a:lnTo>
                      <a:pt x="535" y="0"/>
                    </a:lnTo>
                    <a:lnTo>
                      <a:pt x="162"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33" name="Freeform 145"/>
              <p:cNvSpPr>
                <a:spLocks noChangeAspect="1"/>
              </p:cNvSpPr>
              <p:nvPr/>
            </p:nvSpPr>
            <p:spPr bwMode="auto">
              <a:xfrm>
                <a:off x="810" y="1349"/>
                <a:ext cx="535" cy="62"/>
              </a:xfrm>
              <a:custGeom>
                <a:avLst/>
                <a:gdLst>
                  <a:gd name="T0" fmla="*/ 162 w 535"/>
                  <a:gd name="T1" fmla="*/ 12 h 62"/>
                  <a:gd name="T2" fmla="*/ 0 w 535"/>
                  <a:gd name="T3" fmla="*/ 50 h 62"/>
                  <a:gd name="T4" fmla="*/ 0 w 535"/>
                  <a:gd name="T5" fmla="*/ 37 h 62"/>
                  <a:gd name="T6" fmla="*/ 0 w 535"/>
                  <a:gd name="T7" fmla="*/ 37 h 62"/>
                  <a:gd name="T8" fmla="*/ 423 w 535"/>
                  <a:gd name="T9" fmla="*/ 50 h 62"/>
                  <a:gd name="T10" fmla="*/ 423 w 535"/>
                  <a:gd name="T11" fmla="*/ 62 h 62"/>
                  <a:gd name="T12" fmla="*/ 423 w 535"/>
                  <a:gd name="T13" fmla="*/ 50 h 62"/>
                  <a:gd name="T14" fmla="*/ 535 w 535"/>
                  <a:gd name="T15" fmla="*/ 0 h 62"/>
                  <a:gd name="T16" fmla="*/ 535 w 535"/>
                  <a:gd name="T17" fmla="*/ 12 h 62"/>
                  <a:gd name="T18" fmla="*/ 535 w 535"/>
                  <a:gd name="T19" fmla="*/ 0 h 62"/>
                  <a:gd name="T20" fmla="*/ 535 w 535"/>
                  <a:gd name="T21" fmla="*/ 12 h 62"/>
                  <a:gd name="T22" fmla="*/ 423 w 535"/>
                  <a:gd name="T23" fmla="*/ 62 h 62"/>
                  <a:gd name="T24" fmla="*/ 423 w 535"/>
                  <a:gd name="T25" fmla="*/ 62 h 62"/>
                  <a:gd name="T26" fmla="*/ 423 w 535"/>
                  <a:gd name="T27" fmla="*/ 62 h 62"/>
                  <a:gd name="T28" fmla="*/ 0 w 535"/>
                  <a:gd name="T29" fmla="*/ 50 h 62"/>
                  <a:gd name="T30" fmla="*/ 0 w 535"/>
                  <a:gd name="T31" fmla="*/ 50 h 62"/>
                  <a:gd name="T32" fmla="*/ 0 w 535"/>
                  <a:gd name="T33" fmla="*/ 37 h 62"/>
                  <a:gd name="T34" fmla="*/ 162 w 535"/>
                  <a:gd name="T35" fmla="*/ 0 h 62"/>
                  <a:gd name="T36" fmla="*/ 162 w 535"/>
                  <a:gd name="T37" fmla="*/ 1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5" h="62">
                    <a:moveTo>
                      <a:pt x="162" y="12"/>
                    </a:moveTo>
                    <a:lnTo>
                      <a:pt x="0" y="50"/>
                    </a:lnTo>
                    <a:lnTo>
                      <a:pt x="0" y="37"/>
                    </a:lnTo>
                    <a:lnTo>
                      <a:pt x="0" y="37"/>
                    </a:lnTo>
                    <a:lnTo>
                      <a:pt x="423" y="50"/>
                    </a:lnTo>
                    <a:lnTo>
                      <a:pt x="423" y="62"/>
                    </a:lnTo>
                    <a:lnTo>
                      <a:pt x="423" y="50"/>
                    </a:lnTo>
                    <a:lnTo>
                      <a:pt x="535" y="0"/>
                    </a:lnTo>
                    <a:lnTo>
                      <a:pt x="535" y="12"/>
                    </a:lnTo>
                    <a:lnTo>
                      <a:pt x="535" y="0"/>
                    </a:lnTo>
                    <a:lnTo>
                      <a:pt x="535" y="12"/>
                    </a:lnTo>
                    <a:lnTo>
                      <a:pt x="423" y="62"/>
                    </a:lnTo>
                    <a:lnTo>
                      <a:pt x="423" y="62"/>
                    </a:lnTo>
                    <a:lnTo>
                      <a:pt x="423" y="62"/>
                    </a:lnTo>
                    <a:lnTo>
                      <a:pt x="0" y="50"/>
                    </a:lnTo>
                    <a:lnTo>
                      <a:pt x="0" y="50"/>
                    </a:lnTo>
                    <a:lnTo>
                      <a:pt x="0" y="37"/>
                    </a:lnTo>
                    <a:lnTo>
                      <a:pt x="162" y="0"/>
                    </a:lnTo>
                    <a:lnTo>
                      <a:pt x="162" y="12"/>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34" name="Freeform 146"/>
              <p:cNvSpPr>
                <a:spLocks noChangeAspect="1"/>
              </p:cNvSpPr>
              <p:nvPr/>
            </p:nvSpPr>
            <p:spPr bwMode="auto">
              <a:xfrm>
                <a:off x="972" y="1349"/>
                <a:ext cx="373" cy="12"/>
              </a:xfrm>
              <a:custGeom>
                <a:avLst/>
                <a:gdLst>
                  <a:gd name="T0" fmla="*/ 373 w 373"/>
                  <a:gd name="T1" fmla="*/ 12 h 12"/>
                  <a:gd name="T2" fmla="*/ 0 w 373"/>
                  <a:gd name="T3" fmla="*/ 12 h 12"/>
                  <a:gd name="T4" fmla="*/ 0 w 373"/>
                  <a:gd name="T5" fmla="*/ 0 h 12"/>
                  <a:gd name="T6" fmla="*/ 0 w 373"/>
                  <a:gd name="T7" fmla="*/ 0 h 12"/>
                  <a:gd name="T8" fmla="*/ 0 w 373"/>
                  <a:gd name="T9" fmla="*/ 0 h 12"/>
                  <a:gd name="T10" fmla="*/ 373 w 373"/>
                  <a:gd name="T11" fmla="*/ 0 h 12"/>
                  <a:gd name="T12" fmla="*/ 373 w 37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373" h="12">
                    <a:moveTo>
                      <a:pt x="373" y="12"/>
                    </a:moveTo>
                    <a:lnTo>
                      <a:pt x="0" y="12"/>
                    </a:lnTo>
                    <a:lnTo>
                      <a:pt x="0" y="0"/>
                    </a:lnTo>
                    <a:lnTo>
                      <a:pt x="0" y="0"/>
                    </a:lnTo>
                    <a:lnTo>
                      <a:pt x="0" y="0"/>
                    </a:lnTo>
                    <a:lnTo>
                      <a:pt x="373" y="0"/>
                    </a:lnTo>
                    <a:lnTo>
                      <a:pt x="373" y="12"/>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35" name="Freeform 147"/>
              <p:cNvSpPr>
                <a:spLocks noChangeAspect="1"/>
              </p:cNvSpPr>
              <p:nvPr/>
            </p:nvSpPr>
            <p:spPr bwMode="auto">
              <a:xfrm>
                <a:off x="947" y="1361"/>
                <a:ext cx="298" cy="25"/>
              </a:xfrm>
              <a:custGeom>
                <a:avLst/>
                <a:gdLst>
                  <a:gd name="T0" fmla="*/ 298 w 298"/>
                  <a:gd name="T1" fmla="*/ 0 h 25"/>
                  <a:gd name="T2" fmla="*/ 249 w 298"/>
                  <a:gd name="T3" fmla="*/ 13 h 25"/>
                  <a:gd name="T4" fmla="*/ 149 w 298"/>
                  <a:gd name="T5" fmla="*/ 25 h 25"/>
                  <a:gd name="T6" fmla="*/ 37 w 298"/>
                  <a:gd name="T7" fmla="*/ 13 h 25"/>
                  <a:gd name="T8" fmla="*/ 0 w 298"/>
                  <a:gd name="T9" fmla="*/ 0 h 25"/>
                  <a:gd name="T10" fmla="*/ 74 w 298"/>
                  <a:gd name="T11" fmla="*/ 0 h 25"/>
                  <a:gd name="T12" fmla="*/ 149 w 298"/>
                  <a:gd name="T13" fmla="*/ 0 h 25"/>
                  <a:gd name="T14" fmla="*/ 224 w 298"/>
                  <a:gd name="T15" fmla="*/ 0 h 25"/>
                  <a:gd name="T16" fmla="*/ 298 w 298"/>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8" h="25">
                    <a:moveTo>
                      <a:pt x="298" y="0"/>
                    </a:moveTo>
                    <a:lnTo>
                      <a:pt x="249" y="13"/>
                    </a:lnTo>
                    <a:lnTo>
                      <a:pt x="149" y="25"/>
                    </a:lnTo>
                    <a:lnTo>
                      <a:pt x="37" y="13"/>
                    </a:lnTo>
                    <a:lnTo>
                      <a:pt x="0" y="0"/>
                    </a:lnTo>
                    <a:lnTo>
                      <a:pt x="74" y="0"/>
                    </a:lnTo>
                    <a:lnTo>
                      <a:pt x="149" y="0"/>
                    </a:lnTo>
                    <a:lnTo>
                      <a:pt x="224" y="0"/>
                    </a:lnTo>
                    <a:lnTo>
                      <a:pt x="298"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36" name="Freeform 148"/>
              <p:cNvSpPr>
                <a:spLocks noChangeAspect="1"/>
              </p:cNvSpPr>
              <p:nvPr/>
            </p:nvSpPr>
            <p:spPr bwMode="auto">
              <a:xfrm>
                <a:off x="1096" y="1361"/>
                <a:ext cx="149" cy="38"/>
              </a:xfrm>
              <a:custGeom>
                <a:avLst/>
                <a:gdLst>
                  <a:gd name="T0" fmla="*/ 149 w 149"/>
                  <a:gd name="T1" fmla="*/ 13 h 38"/>
                  <a:gd name="T2" fmla="*/ 100 w 149"/>
                  <a:gd name="T3" fmla="*/ 25 h 38"/>
                  <a:gd name="T4" fmla="*/ 100 w 149"/>
                  <a:gd name="T5" fmla="*/ 25 h 38"/>
                  <a:gd name="T6" fmla="*/ 100 w 149"/>
                  <a:gd name="T7" fmla="*/ 25 h 38"/>
                  <a:gd name="T8" fmla="*/ 0 w 149"/>
                  <a:gd name="T9" fmla="*/ 38 h 38"/>
                  <a:gd name="T10" fmla="*/ 0 w 149"/>
                  <a:gd name="T11" fmla="*/ 38 h 38"/>
                  <a:gd name="T12" fmla="*/ 0 w 149"/>
                  <a:gd name="T13" fmla="*/ 25 h 38"/>
                  <a:gd name="T14" fmla="*/ 0 w 149"/>
                  <a:gd name="T15" fmla="*/ 25 h 38"/>
                  <a:gd name="T16" fmla="*/ 100 w 149"/>
                  <a:gd name="T17" fmla="*/ 13 h 38"/>
                  <a:gd name="T18" fmla="*/ 100 w 149"/>
                  <a:gd name="T19" fmla="*/ 13 h 38"/>
                  <a:gd name="T20" fmla="*/ 100 w 149"/>
                  <a:gd name="T21" fmla="*/ 13 h 38"/>
                  <a:gd name="T22" fmla="*/ 149 w 149"/>
                  <a:gd name="T23" fmla="*/ 0 h 38"/>
                  <a:gd name="T24" fmla="*/ 149 w 149"/>
                  <a:gd name="T25" fmla="*/ 1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 h="38">
                    <a:moveTo>
                      <a:pt x="149" y="13"/>
                    </a:moveTo>
                    <a:lnTo>
                      <a:pt x="100" y="25"/>
                    </a:lnTo>
                    <a:lnTo>
                      <a:pt x="100" y="25"/>
                    </a:lnTo>
                    <a:lnTo>
                      <a:pt x="100" y="25"/>
                    </a:lnTo>
                    <a:lnTo>
                      <a:pt x="0" y="38"/>
                    </a:lnTo>
                    <a:lnTo>
                      <a:pt x="0" y="38"/>
                    </a:lnTo>
                    <a:lnTo>
                      <a:pt x="0" y="25"/>
                    </a:lnTo>
                    <a:lnTo>
                      <a:pt x="0" y="25"/>
                    </a:lnTo>
                    <a:lnTo>
                      <a:pt x="100" y="13"/>
                    </a:lnTo>
                    <a:lnTo>
                      <a:pt x="100" y="13"/>
                    </a:lnTo>
                    <a:lnTo>
                      <a:pt x="100" y="13"/>
                    </a:lnTo>
                    <a:lnTo>
                      <a:pt x="149" y="0"/>
                    </a:lnTo>
                    <a:lnTo>
                      <a:pt x="149" y="13"/>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37" name="Freeform 149"/>
              <p:cNvSpPr>
                <a:spLocks noChangeAspect="1"/>
              </p:cNvSpPr>
              <p:nvPr/>
            </p:nvSpPr>
            <p:spPr bwMode="auto">
              <a:xfrm>
                <a:off x="984" y="1374"/>
                <a:ext cx="112" cy="25"/>
              </a:xfrm>
              <a:custGeom>
                <a:avLst/>
                <a:gdLst>
                  <a:gd name="T0" fmla="*/ 112 w 112"/>
                  <a:gd name="T1" fmla="*/ 25 h 25"/>
                  <a:gd name="T2" fmla="*/ 0 w 112"/>
                  <a:gd name="T3" fmla="*/ 12 h 25"/>
                  <a:gd name="T4" fmla="*/ 0 w 112"/>
                  <a:gd name="T5" fmla="*/ 12 h 25"/>
                  <a:gd name="T6" fmla="*/ 0 w 112"/>
                  <a:gd name="T7" fmla="*/ 0 h 25"/>
                  <a:gd name="T8" fmla="*/ 0 w 112"/>
                  <a:gd name="T9" fmla="*/ 0 h 25"/>
                  <a:gd name="T10" fmla="*/ 112 w 112"/>
                  <a:gd name="T11" fmla="*/ 12 h 25"/>
                  <a:gd name="T12" fmla="*/ 112 w 112"/>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112" h="25">
                    <a:moveTo>
                      <a:pt x="112" y="25"/>
                    </a:moveTo>
                    <a:lnTo>
                      <a:pt x="0" y="12"/>
                    </a:lnTo>
                    <a:lnTo>
                      <a:pt x="0" y="12"/>
                    </a:lnTo>
                    <a:lnTo>
                      <a:pt x="0" y="0"/>
                    </a:lnTo>
                    <a:lnTo>
                      <a:pt x="0" y="0"/>
                    </a:lnTo>
                    <a:lnTo>
                      <a:pt x="112" y="12"/>
                    </a:lnTo>
                    <a:lnTo>
                      <a:pt x="112" y="25"/>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38" name="Freeform 150"/>
              <p:cNvSpPr>
                <a:spLocks noChangeAspect="1"/>
              </p:cNvSpPr>
              <p:nvPr/>
            </p:nvSpPr>
            <p:spPr bwMode="auto">
              <a:xfrm>
                <a:off x="947" y="1361"/>
                <a:ext cx="37" cy="25"/>
              </a:xfrm>
              <a:custGeom>
                <a:avLst/>
                <a:gdLst>
                  <a:gd name="T0" fmla="*/ 37 w 37"/>
                  <a:gd name="T1" fmla="*/ 25 h 25"/>
                  <a:gd name="T2" fmla="*/ 37 w 37"/>
                  <a:gd name="T3" fmla="*/ 13 h 25"/>
                  <a:gd name="T4" fmla="*/ 0 w 37"/>
                  <a:gd name="T5" fmla="*/ 0 h 25"/>
                  <a:gd name="T6" fmla="*/ 0 w 37"/>
                  <a:gd name="T7" fmla="*/ 13 h 25"/>
                  <a:gd name="T8" fmla="*/ 37 w 37"/>
                  <a:gd name="T9" fmla="*/ 25 h 25"/>
                </a:gdLst>
                <a:ahLst/>
                <a:cxnLst>
                  <a:cxn ang="0">
                    <a:pos x="T0" y="T1"/>
                  </a:cxn>
                  <a:cxn ang="0">
                    <a:pos x="T2" y="T3"/>
                  </a:cxn>
                  <a:cxn ang="0">
                    <a:pos x="T4" y="T5"/>
                  </a:cxn>
                  <a:cxn ang="0">
                    <a:pos x="T6" y="T7"/>
                  </a:cxn>
                  <a:cxn ang="0">
                    <a:pos x="T8" y="T9"/>
                  </a:cxn>
                </a:cxnLst>
                <a:rect l="0" t="0" r="r" b="b"/>
                <a:pathLst>
                  <a:path w="37" h="25">
                    <a:moveTo>
                      <a:pt x="37" y="25"/>
                    </a:moveTo>
                    <a:lnTo>
                      <a:pt x="37" y="13"/>
                    </a:lnTo>
                    <a:lnTo>
                      <a:pt x="0" y="0"/>
                    </a:lnTo>
                    <a:lnTo>
                      <a:pt x="0" y="13"/>
                    </a:lnTo>
                    <a:lnTo>
                      <a:pt x="37" y="25"/>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39" name="Freeform 151"/>
              <p:cNvSpPr>
                <a:spLocks noChangeAspect="1"/>
              </p:cNvSpPr>
              <p:nvPr/>
            </p:nvSpPr>
            <p:spPr bwMode="auto">
              <a:xfrm>
                <a:off x="947" y="1336"/>
                <a:ext cx="286" cy="38"/>
              </a:xfrm>
              <a:custGeom>
                <a:avLst/>
                <a:gdLst>
                  <a:gd name="T0" fmla="*/ 286 w 286"/>
                  <a:gd name="T1" fmla="*/ 13 h 38"/>
                  <a:gd name="T2" fmla="*/ 249 w 286"/>
                  <a:gd name="T3" fmla="*/ 0 h 38"/>
                  <a:gd name="T4" fmla="*/ 149 w 286"/>
                  <a:gd name="T5" fmla="*/ 0 h 38"/>
                  <a:gd name="T6" fmla="*/ 49 w 286"/>
                  <a:gd name="T7" fmla="*/ 0 h 38"/>
                  <a:gd name="T8" fmla="*/ 0 w 286"/>
                  <a:gd name="T9" fmla="*/ 13 h 38"/>
                  <a:gd name="T10" fmla="*/ 49 w 286"/>
                  <a:gd name="T11" fmla="*/ 38 h 38"/>
                  <a:gd name="T12" fmla="*/ 149 w 286"/>
                  <a:gd name="T13" fmla="*/ 38 h 38"/>
                  <a:gd name="T14" fmla="*/ 249 w 286"/>
                  <a:gd name="T15" fmla="*/ 38 h 38"/>
                  <a:gd name="T16" fmla="*/ 286 w 286"/>
                  <a:gd name="T17" fmla="*/ 1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38">
                    <a:moveTo>
                      <a:pt x="286" y="13"/>
                    </a:moveTo>
                    <a:lnTo>
                      <a:pt x="249" y="0"/>
                    </a:lnTo>
                    <a:lnTo>
                      <a:pt x="149" y="0"/>
                    </a:lnTo>
                    <a:lnTo>
                      <a:pt x="49" y="0"/>
                    </a:lnTo>
                    <a:lnTo>
                      <a:pt x="0" y="13"/>
                    </a:lnTo>
                    <a:lnTo>
                      <a:pt x="49" y="38"/>
                    </a:lnTo>
                    <a:lnTo>
                      <a:pt x="149" y="38"/>
                    </a:lnTo>
                    <a:lnTo>
                      <a:pt x="249" y="38"/>
                    </a:lnTo>
                    <a:lnTo>
                      <a:pt x="286" y="13"/>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40" name="Freeform 152"/>
              <p:cNvSpPr>
                <a:spLocks noChangeAspect="1"/>
              </p:cNvSpPr>
              <p:nvPr/>
            </p:nvSpPr>
            <p:spPr bwMode="auto">
              <a:xfrm>
                <a:off x="947" y="1336"/>
                <a:ext cx="298" cy="50"/>
              </a:xfrm>
              <a:custGeom>
                <a:avLst/>
                <a:gdLst>
                  <a:gd name="T0" fmla="*/ 286 w 298"/>
                  <a:gd name="T1" fmla="*/ 25 h 50"/>
                  <a:gd name="T2" fmla="*/ 249 w 298"/>
                  <a:gd name="T3" fmla="*/ 13 h 50"/>
                  <a:gd name="T4" fmla="*/ 249 w 298"/>
                  <a:gd name="T5" fmla="*/ 13 h 50"/>
                  <a:gd name="T6" fmla="*/ 249 w 298"/>
                  <a:gd name="T7" fmla="*/ 13 h 50"/>
                  <a:gd name="T8" fmla="*/ 149 w 298"/>
                  <a:gd name="T9" fmla="*/ 13 h 50"/>
                  <a:gd name="T10" fmla="*/ 149 w 298"/>
                  <a:gd name="T11" fmla="*/ 13 h 50"/>
                  <a:gd name="T12" fmla="*/ 149 w 298"/>
                  <a:gd name="T13" fmla="*/ 13 h 50"/>
                  <a:gd name="T14" fmla="*/ 49 w 298"/>
                  <a:gd name="T15" fmla="*/ 13 h 50"/>
                  <a:gd name="T16" fmla="*/ 49 w 298"/>
                  <a:gd name="T17" fmla="*/ 13 h 50"/>
                  <a:gd name="T18" fmla="*/ 49 w 298"/>
                  <a:gd name="T19" fmla="*/ 13 h 50"/>
                  <a:gd name="T20" fmla="*/ 0 w 298"/>
                  <a:gd name="T21" fmla="*/ 25 h 50"/>
                  <a:gd name="T22" fmla="*/ 0 w 298"/>
                  <a:gd name="T23" fmla="*/ 13 h 50"/>
                  <a:gd name="T24" fmla="*/ 0 w 298"/>
                  <a:gd name="T25" fmla="*/ 13 h 50"/>
                  <a:gd name="T26" fmla="*/ 49 w 298"/>
                  <a:gd name="T27" fmla="*/ 38 h 50"/>
                  <a:gd name="T28" fmla="*/ 49 w 298"/>
                  <a:gd name="T29" fmla="*/ 38 h 50"/>
                  <a:gd name="T30" fmla="*/ 49 w 298"/>
                  <a:gd name="T31" fmla="*/ 38 h 50"/>
                  <a:gd name="T32" fmla="*/ 149 w 298"/>
                  <a:gd name="T33" fmla="*/ 38 h 50"/>
                  <a:gd name="T34" fmla="*/ 149 w 298"/>
                  <a:gd name="T35" fmla="*/ 38 h 50"/>
                  <a:gd name="T36" fmla="*/ 149 w 298"/>
                  <a:gd name="T37" fmla="*/ 38 h 50"/>
                  <a:gd name="T38" fmla="*/ 249 w 298"/>
                  <a:gd name="T39" fmla="*/ 38 h 50"/>
                  <a:gd name="T40" fmla="*/ 249 w 298"/>
                  <a:gd name="T41" fmla="*/ 38 h 50"/>
                  <a:gd name="T42" fmla="*/ 249 w 298"/>
                  <a:gd name="T43" fmla="*/ 38 h 50"/>
                  <a:gd name="T44" fmla="*/ 286 w 298"/>
                  <a:gd name="T45" fmla="*/ 13 h 50"/>
                  <a:gd name="T46" fmla="*/ 286 w 298"/>
                  <a:gd name="T47" fmla="*/ 13 h 50"/>
                  <a:gd name="T48" fmla="*/ 298 w 298"/>
                  <a:gd name="T49" fmla="*/ 25 h 50"/>
                  <a:gd name="T50" fmla="*/ 298 w 298"/>
                  <a:gd name="T51" fmla="*/ 25 h 50"/>
                  <a:gd name="T52" fmla="*/ 261 w 298"/>
                  <a:gd name="T53" fmla="*/ 50 h 50"/>
                  <a:gd name="T54" fmla="*/ 261 w 298"/>
                  <a:gd name="T55" fmla="*/ 50 h 50"/>
                  <a:gd name="T56" fmla="*/ 249 w 298"/>
                  <a:gd name="T57" fmla="*/ 50 h 50"/>
                  <a:gd name="T58" fmla="*/ 149 w 298"/>
                  <a:gd name="T59" fmla="*/ 50 h 50"/>
                  <a:gd name="T60" fmla="*/ 149 w 298"/>
                  <a:gd name="T61" fmla="*/ 50 h 50"/>
                  <a:gd name="T62" fmla="*/ 149 w 298"/>
                  <a:gd name="T63" fmla="*/ 50 h 50"/>
                  <a:gd name="T64" fmla="*/ 49 w 298"/>
                  <a:gd name="T65" fmla="*/ 50 h 50"/>
                  <a:gd name="T66" fmla="*/ 49 w 298"/>
                  <a:gd name="T67" fmla="*/ 50 h 50"/>
                  <a:gd name="T68" fmla="*/ 49 w 298"/>
                  <a:gd name="T69" fmla="*/ 50 h 50"/>
                  <a:gd name="T70" fmla="*/ 0 w 298"/>
                  <a:gd name="T71" fmla="*/ 25 h 50"/>
                  <a:gd name="T72" fmla="*/ 0 w 298"/>
                  <a:gd name="T73" fmla="*/ 25 h 50"/>
                  <a:gd name="T74" fmla="*/ 0 w 298"/>
                  <a:gd name="T75" fmla="*/ 13 h 50"/>
                  <a:gd name="T76" fmla="*/ 49 w 298"/>
                  <a:gd name="T77" fmla="*/ 0 h 50"/>
                  <a:gd name="T78" fmla="*/ 49 w 298"/>
                  <a:gd name="T79" fmla="*/ 0 h 50"/>
                  <a:gd name="T80" fmla="*/ 49 w 298"/>
                  <a:gd name="T81" fmla="*/ 0 h 50"/>
                  <a:gd name="T82" fmla="*/ 149 w 298"/>
                  <a:gd name="T83" fmla="*/ 0 h 50"/>
                  <a:gd name="T84" fmla="*/ 149 w 298"/>
                  <a:gd name="T85" fmla="*/ 0 h 50"/>
                  <a:gd name="T86" fmla="*/ 149 w 298"/>
                  <a:gd name="T87" fmla="*/ 0 h 50"/>
                  <a:gd name="T88" fmla="*/ 249 w 298"/>
                  <a:gd name="T89" fmla="*/ 0 h 50"/>
                  <a:gd name="T90" fmla="*/ 249 w 298"/>
                  <a:gd name="T91" fmla="*/ 0 h 50"/>
                  <a:gd name="T92" fmla="*/ 249 w 298"/>
                  <a:gd name="T93" fmla="*/ 0 h 50"/>
                  <a:gd name="T94" fmla="*/ 286 w 298"/>
                  <a:gd name="T95" fmla="*/ 13 h 50"/>
                  <a:gd name="T96" fmla="*/ 286 w 298"/>
                  <a:gd name="T97"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98" h="50">
                    <a:moveTo>
                      <a:pt x="286" y="25"/>
                    </a:moveTo>
                    <a:lnTo>
                      <a:pt x="249" y="13"/>
                    </a:lnTo>
                    <a:lnTo>
                      <a:pt x="249" y="13"/>
                    </a:lnTo>
                    <a:lnTo>
                      <a:pt x="249" y="13"/>
                    </a:lnTo>
                    <a:lnTo>
                      <a:pt x="149" y="13"/>
                    </a:lnTo>
                    <a:lnTo>
                      <a:pt x="149" y="13"/>
                    </a:lnTo>
                    <a:lnTo>
                      <a:pt x="149" y="13"/>
                    </a:lnTo>
                    <a:lnTo>
                      <a:pt x="49" y="13"/>
                    </a:lnTo>
                    <a:lnTo>
                      <a:pt x="49" y="13"/>
                    </a:lnTo>
                    <a:lnTo>
                      <a:pt x="49" y="13"/>
                    </a:lnTo>
                    <a:lnTo>
                      <a:pt x="0" y="25"/>
                    </a:lnTo>
                    <a:lnTo>
                      <a:pt x="0" y="13"/>
                    </a:lnTo>
                    <a:lnTo>
                      <a:pt x="0" y="13"/>
                    </a:lnTo>
                    <a:lnTo>
                      <a:pt x="49" y="38"/>
                    </a:lnTo>
                    <a:lnTo>
                      <a:pt x="49" y="38"/>
                    </a:lnTo>
                    <a:lnTo>
                      <a:pt x="49" y="38"/>
                    </a:lnTo>
                    <a:lnTo>
                      <a:pt x="149" y="38"/>
                    </a:lnTo>
                    <a:lnTo>
                      <a:pt x="149" y="38"/>
                    </a:lnTo>
                    <a:lnTo>
                      <a:pt x="149" y="38"/>
                    </a:lnTo>
                    <a:lnTo>
                      <a:pt x="249" y="38"/>
                    </a:lnTo>
                    <a:lnTo>
                      <a:pt x="249" y="38"/>
                    </a:lnTo>
                    <a:lnTo>
                      <a:pt x="249" y="38"/>
                    </a:lnTo>
                    <a:lnTo>
                      <a:pt x="286" y="13"/>
                    </a:lnTo>
                    <a:lnTo>
                      <a:pt x="286" y="13"/>
                    </a:lnTo>
                    <a:lnTo>
                      <a:pt x="298" y="25"/>
                    </a:lnTo>
                    <a:lnTo>
                      <a:pt x="298" y="25"/>
                    </a:lnTo>
                    <a:lnTo>
                      <a:pt x="261" y="50"/>
                    </a:lnTo>
                    <a:lnTo>
                      <a:pt x="261" y="50"/>
                    </a:lnTo>
                    <a:lnTo>
                      <a:pt x="249" y="50"/>
                    </a:lnTo>
                    <a:lnTo>
                      <a:pt x="149" y="50"/>
                    </a:lnTo>
                    <a:lnTo>
                      <a:pt x="149" y="50"/>
                    </a:lnTo>
                    <a:lnTo>
                      <a:pt x="149" y="50"/>
                    </a:lnTo>
                    <a:lnTo>
                      <a:pt x="49" y="50"/>
                    </a:lnTo>
                    <a:lnTo>
                      <a:pt x="49" y="50"/>
                    </a:lnTo>
                    <a:lnTo>
                      <a:pt x="49" y="50"/>
                    </a:lnTo>
                    <a:lnTo>
                      <a:pt x="0" y="25"/>
                    </a:lnTo>
                    <a:lnTo>
                      <a:pt x="0" y="25"/>
                    </a:lnTo>
                    <a:lnTo>
                      <a:pt x="0" y="13"/>
                    </a:lnTo>
                    <a:lnTo>
                      <a:pt x="49" y="0"/>
                    </a:lnTo>
                    <a:lnTo>
                      <a:pt x="49" y="0"/>
                    </a:lnTo>
                    <a:lnTo>
                      <a:pt x="49" y="0"/>
                    </a:lnTo>
                    <a:lnTo>
                      <a:pt x="149" y="0"/>
                    </a:lnTo>
                    <a:lnTo>
                      <a:pt x="149" y="0"/>
                    </a:lnTo>
                    <a:lnTo>
                      <a:pt x="149" y="0"/>
                    </a:lnTo>
                    <a:lnTo>
                      <a:pt x="249" y="0"/>
                    </a:lnTo>
                    <a:lnTo>
                      <a:pt x="249" y="0"/>
                    </a:lnTo>
                    <a:lnTo>
                      <a:pt x="249" y="0"/>
                    </a:lnTo>
                    <a:lnTo>
                      <a:pt x="286" y="13"/>
                    </a:lnTo>
                    <a:lnTo>
                      <a:pt x="286" y="25"/>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41" name="Freeform 153"/>
              <p:cNvSpPr>
                <a:spLocks noChangeAspect="1"/>
              </p:cNvSpPr>
              <p:nvPr/>
            </p:nvSpPr>
            <p:spPr bwMode="auto">
              <a:xfrm>
                <a:off x="1233" y="1349"/>
                <a:ext cx="12" cy="12"/>
              </a:xfrm>
              <a:custGeom>
                <a:avLst/>
                <a:gdLst>
                  <a:gd name="T0" fmla="*/ 0 w 12"/>
                  <a:gd name="T1" fmla="*/ 0 h 12"/>
                  <a:gd name="T2" fmla="*/ 0 w 12"/>
                  <a:gd name="T3" fmla="*/ 0 h 12"/>
                  <a:gd name="T4" fmla="*/ 0 w 12"/>
                  <a:gd name="T5" fmla="*/ 12 h 12"/>
                  <a:gd name="T6" fmla="*/ 0 w 12"/>
                  <a:gd name="T7" fmla="*/ 0 h 12"/>
                  <a:gd name="T8" fmla="*/ 12 w 12"/>
                  <a:gd name="T9" fmla="*/ 12 h 12"/>
                  <a:gd name="T10" fmla="*/ 12 w 12"/>
                  <a:gd name="T11" fmla="*/ 12 h 12"/>
                  <a:gd name="T12" fmla="*/ 0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0" y="0"/>
                    </a:moveTo>
                    <a:lnTo>
                      <a:pt x="0" y="0"/>
                    </a:lnTo>
                    <a:lnTo>
                      <a:pt x="0" y="12"/>
                    </a:lnTo>
                    <a:lnTo>
                      <a:pt x="0" y="0"/>
                    </a:lnTo>
                    <a:lnTo>
                      <a:pt x="12" y="12"/>
                    </a:lnTo>
                    <a:lnTo>
                      <a:pt x="12" y="12"/>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42" name="Freeform 154"/>
              <p:cNvSpPr>
                <a:spLocks noChangeAspect="1"/>
              </p:cNvSpPr>
              <p:nvPr/>
            </p:nvSpPr>
            <p:spPr bwMode="auto">
              <a:xfrm>
                <a:off x="1133" y="1361"/>
                <a:ext cx="25" cy="13"/>
              </a:xfrm>
              <a:custGeom>
                <a:avLst/>
                <a:gdLst>
                  <a:gd name="T0" fmla="*/ 25 w 25"/>
                  <a:gd name="T1" fmla="*/ 13 h 13"/>
                  <a:gd name="T2" fmla="*/ 0 w 25"/>
                  <a:gd name="T3" fmla="*/ 13 h 13"/>
                  <a:gd name="T4" fmla="*/ 0 w 25"/>
                  <a:gd name="T5" fmla="*/ 0 h 13"/>
                  <a:gd name="T6" fmla="*/ 13 w 25"/>
                  <a:gd name="T7" fmla="*/ 0 h 13"/>
                  <a:gd name="T8" fmla="*/ 25 w 25"/>
                  <a:gd name="T9" fmla="*/ 0 h 13"/>
                  <a:gd name="T10" fmla="*/ 25 w 25"/>
                  <a:gd name="T11" fmla="*/ 13 h 13"/>
                  <a:gd name="T12" fmla="*/ 25 w 25"/>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25" h="13">
                    <a:moveTo>
                      <a:pt x="25" y="13"/>
                    </a:moveTo>
                    <a:lnTo>
                      <a:pt x="0" y="13"/>
                    </a:lnTo>
                    <a:lnTo>
                      <a:pt x="0" y="0"/>
                    </a:lnTo>
                    <a:lnTo>
                      <a:pt x="13" y="0"/>
                    </a:lnTo>
                    <a:lnTo>
                      <a:pt x="25" y="0"/>
                    </a:lnTo>
                    <a:lnTo>
                      <a:pt x="25" y="13"/>
                    </a:lnTo>
                    <a:lnTo>
                      <a:pt x="25" y="13"/>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43" name="Freeform 155"/>
              <p:cNvSpPr>
                <a:spLocks noChangeAspect="1"/>
              </p:cNvSpPr>
              <p:nvPr/>
            </p:nvSpPr>
            <p:spPr bwMode="auto">
              <a:xfrm>
                <a:off x="1133" y="1374"/>
                <a:ext cx="25" cy="12"/>
              </a:xfrm>
              <a:custGeom>
                <a:avLst/>
                <a:gdLst>
                  <a:gd name="T0" fmla="*/ 25 w 25"/>
                  <a:gd name="T1" fmla="*/ 12 h 12"/>
                  <a:gd name="T2" fmla="*/ 25 w 25"/>
                  <a:gd name="T3" fmla="*/ 0 h 12"/>
                  <a:gd name="T4" fmla="*/ 0 w 25"/>
                  <a:gd name="T5" fmla="*/ 0 h 12"/>
                  <a:gd name="T6" fmla="*/ 13 w 25"/>
                  <a:gd name="T7" fmla="*/ 0 h 12"/>
                  <a:gd name="T8" fmla="*/ 0 w 25"/>
                  <a:gd name="T9" fmla="*/ 0 h 12"/>
                  <a:gd name="T10" fmla="*/ 0 w 25"/>
                  <a:gd name="T11" fmla="*/ 12 h 12"/>
                  <a:gd name="T12" fmla="*/ 25 w 25"/>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25" h="12">
                    <a:moveTo>
                      <a:pt x="25" y="12"/>
                    </a:moveTo>
                    <a:lnTo>
                      <a:pt x="25" y="0"/>
                    </a:lnTo>
                    <a:lnTo>
                      <a:pt x="0" y="0"/>
                    </a:lnTo>
                    <a:lnTo>
                      <a:pt x="13" y="0"/>
                    </a:lnTo>
                    <a:lnTo>
                      <a:pt x="0" y="0"/>
                    </a:lnTo>
                    <a:lnTo>
                      <a:pt x="0" y="12"/>
                    </a:lnTo>
                    <a:lnTo>
                      <a:pt x="25" y="12"/>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44" name="Rectangle 156"/>
              <p:cNvSpPr>
                <a:spLocks noChangeAspect="1" noChangeArrowheads="1"/>
              </p:cNvSpPr>
              <p:nvPr/>
            </p:nvSpPr>
            <p:spPr bwMode="auto">
              <a:xfrm>
                <a:off x="1133" y="1361"/>
                <a:ext cx="13" cy="13"/>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045" name="Freeform 157"/>
              <p:cNvSpPr>
                <a:spLocks noChangeAspect="1"/>
              </p:cNvSpPr>
              <p:nvPr/>
            </p:nvSpPr>
            <p:spPr bwMode="auto">
              <a:xfrm>
                <a:off x="1320" y="1049"/>
                <a:ext cx="62" cy="262"/>
              </a:xfrm>
              <a:custGeom>
                <a:avLst/>
                <a:gdLst>
                  <a:gd name="T0" fmla="*/ 62 w 62"/>
                  <a:gd name="T1" fmla="*/ 25 h 262"/>
                  <a:gd name="T2" fmla="*/ 0 w 62"/>
                  <a:gd name="T3" fmla="*/ 0 h 262"/>
                  <a:gd name="T4" fmla="*/ 0 w 62"/>
                  <a:gd name="T5" fmla="*/ 262 h 262"/>
                  <a:gd name="T6" fmla="*/ 62 w 62"/>
                  <a:gd name="T7" fmla="*/ 237 h 262"/>
                  <a:gd name="T8" fmla="*/ 62 w 62"/>
                  <a:gd name="T9" fmla="*/ 25 h 262"/>
                </a:gdLst>
                <a:ahLst/>
                <a:cxnLst>
                  <a:cxn ang="0">
                    <a:pos x="T0" y="T1"/>
                  </a:cxn>
                  <a:cxn ang="0">
                    <a:pos x="T2" y="T3"/>
                  </a:cxn>
                  <a:cxn ang="0">
                    <a:pos x="T4" y="T5"/>
                  </a:cxn>
                  <a:cxn ang="0">
                    <a:pos x="T6" y="T7"/>
                  </a:cxn>
                  <a:cxn ang="0">
                    <a:pos x="T8" y="T9"/>
                  </a:cxn>
                </a:cxnLst>
                <a:rect l="0" t="0" r="r" b="b"/>
                <a:pathLst>
                  <a:path w="62" h="262">
                    <a:moveTo>
                      <a:pt x="62" y="25"/>
                    </a:moveTo>
                    <a:lnTo>
                      <a:pt x="0" y="0"/>
                    </a:lnTo>
                    <a:lnTo>
                      <a:pt x="0" y="262"/>
                    </a:lnTo>
                    <a:lnTo>
                      <a:pt x="62" y="237"/>
                    </a:lnTo>
                    <a:lnTo>
                      <a:pt x="62" y="25"/>
                    </a:lnTo>
                    <a:close/>
                  </a:path>
                </a:pathLst>
              </a:custGeom>
              <a:blipFill dpi="0" rotWithShape="0">
                <a:blip r:embed="rId7"/>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46" name="Freeform 158"/>
              <p:cNvSpPr>
                <a:spLocks noChangeAspect="1"/>
              </p:cNvSpPr>
              <p:nvPr/>
            </p:nvSpPr>
            <p:spPr bwMode="auto">
              <a:xfrm>
                <a:off x="1320" y="1049"/>
                <a:ext cx="75" cy="275"/>
              </a:xfrm>
              <a:custGeom>
                <a:avLst/>
                <a:gdLst>
                  <a:gd name="T0" fmla="*/ 62 w 75"/>
                  <a:gd name="T1" fmla="*/ 38 h 275"/>
                  <a:gd name="T2" fmla="*/ 0 w 75"/>
                  <a:gd name="T3" fmla="*/ 13 h 275"/>
                  <a:gd name="T4" fmla="*/ 0 w 75"/>
                  <a:gd name="T5" fmla="*/ 0 h 275"/>
                  <a:gd name="T6" fmla="*/ 13 w 75"/>
                  <a:gd name="T7" fmla="*/ 0 h 275"/>
                  <a:gd name="T8" fmla="*/ 13 w 75"/>
                  <a:gd name="T9" fmla="*/ 262 h 275"/>
                  <a:gd name="T10" fmla="*/ 0 w 75"/>
                  <a:gd name="T11" fmla="*/ 275 h 275"/>
                  <a:gd name="T12" fmla="*/ 0 w 75"/>
                  <a:gd name="T13" fmla="*/ 262 h 275"/>
                  <a:gd name="T14" fmla="*/ 62 w 75"/>
                  <a:gd name="T15" fmla="*/ 237 h 275"/>
                  <a:gd name="T16" fmla="*/ 75 w 75"/>
                  <a:gd name="T17" fmla="*/ 237 h 275"/>
                  <a:gd name="T18" fmla="*/ 75 w 75"/>
                  <a:gd name="T19" fmla="*/ 250 h 275"/>
                  <a:gd name="T20" fmla="*/ 62 w 75"/>
                  <a:gd name="T21" fmla="*/ 250 h 275"/>
                  <a:gd name="T22" fmla="*/ 0 w 75"/>
                  <a:gd name="T23" fmla="*/ 275 h 275"/>
                  <a:gd name="T24" fmla="*/ 0 w 75"/>
                  <a:gd name="T25" fmla="*/ 275 h 275"/>
                  <a:gd name="T26" fmla="*/ 0 w 75"/>
                  <a:gd name="T27" fmla="*/ 262 h 275"/>
                  <a:gd name="T28" fmla="*/ 0 w 75"/>
                  <a:gd name="T29" fmla="*/ 0 h 275"/>
                  <a:gd name="T30" fmla="*/ 0 w 75"/>
                  <a:gd name="T31" fmla="*/ 0 h 275"/>
                  <a:gd name="T32" fmla="*/ 0 w 75"/>
                  <a:gd name="T33" fmla="*/ 0 h 275"/>
                  <a:gd name="T34" fmla="*/ 62 w 75"/>
                  <a:gd name="T35" fmla="*/ 25 h 275"/>
                  <a:gd name="T36" fmla="*/ 62 w 75"/>
                  <a:gd name="T37" fmla="*/ 38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 h="275">
                    <a:moveTo>
                      <a:pt x="62" y="38"/>
                    </a:moveTo>
                    <a:lnTo>
                      <a:pt x="0" y="13"/>
                    </a:lnTo>
                    <a:lnTo>
                      <a:pt x="0" y="0"/>
                    </a:lnTo>
                    <a:lnTo>
                      <a:pt x="13" y="0"/>
                    </a:lnTo>
                    <a:lnTo>
                      <a:pt x="13" y="262"/>
                    </a:lnTo>
                    <a:lnTo>
                      <a:pt x="0" y="275"/>
                    </a:lnTo>
                    <a:lnTo>
                      <a:pt x="0" y="262"/>
                    </a:lnTo>
                    <a:lnTo>
                      <a:pt x="62" y="237"/>
                    </a:lnTo>
                    <a:lnTo>
                      <a:pt x="75" y="237"/>
                    </a:lnTo>
                    <a:lnTo>
                      <a:pt x="75" y="250"/>
                    </a:lnTo>
                    <a:lnTo>
                      <a:pt x="62" y="250"/>
                    </a:lnTo>
                    <a:lnTo>
                      <a:pt x="0" y="275"/>
                    </a:lnTo>
                    <a:lnTo>
                      <a:pt x="0" y="275"/>
                    </a:lnTo>
                    <a:lnTo>
                      <a:pt x="0" y="262"/>
                    </a:lnTo>
                    <a:lnTo>
                      <a:pt x="0" y="0"/>
                    </a:lnTo>
                    <a:lnTo>
                      <a:pt x="0" y="0"/>
                    </a:lnTo>
                    <a:lnTo>
                      <a:pt x="0" y="0"/>
                    </a:lnTo>
                    <a:lnTo>
                      <a:pt x="62" y="25"/>
                    </a:lnTo>
                    <a:lnTo>
                      <a:pt x="62" y="38"/>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47" name="Freeform 159"/>
              <p:cNvSpPr>
                <a:spLocks noChangeAspect="1"/>
              </p:cNvSpPr>
              <p:nvPr/>
            </p:nvSpPr>
            <p:spPr bwMode="auto">
              <a:xfrm>
                <a:off x="1382" y="1074"/>
                <a:ext cx="13" cy="212"/>
              </a:xfrm>
              <a:custGeom>
                <a:avLst/>
                <a:gdLst>
                  <a:gd name="T0" fmla="*/ 0 w 13"/>
                  <a:gd name="T1" fmla="*/ 212 h 212"/>
                  <a:gd name="T2" fmla="*/ 0 w 13"/>
                  <a:gd name="T3" fmla="*/ 0 h 212"/>
                  <a:gd name="T4" fmla="*/ 0 w 13"/>
                  <a:gd name="T5" fmla="*/ 0 h 212"/>
                  <a:gd name="T6" fmla="*/ 13 w 13"/>
                  <a:gd name="T7" fmla="*/ 0 h 212"/>
                  <a:gd name="T8" fmla="*/ 13 w 13"/>
                  <a:gd name="T9" fmla="*/ 0 h 212"/>
                  <a:gd name="T10" fmla="*/ 13 w 13"/>
                  <a:gd name="T11" fmla="*/ 212 h 212"/>
                  <a:gd name="T12" fmla="*/ 0 w 13"/>
                  <a:gd name="T13" fmla="*/ 212 h 212"/>
                </a:gdLst>
                <a:ahLst/>
                <a:cxnLst>
                  <a:cxn ang="0">
                    <a:pos x="T0" y="T1"/>
                  </a:cxn>
                  <a:cxn ang="0">
                    <a:pos x="T2" y="T3"/>
                  </a:cxn>
                  <a:cxn ang="0">
                    <a:pos x="T4" y="T5"/>
                  </a:cxn>
                  <a:cxn ang="0">
                    <a:pos x="T6" y="T7"/>
                  </a:cxn>
                  <a:cxn ang="0">
                    <a:pos x="T8" y="T9"/>
                  </a:cxn>
                  <a:cxn ang="0">
                    <a:pos x="T10" y="T11"/>
                  </a:cxn>
                  <a:cxn ang="0">
                    <a:pos x="T12" y="T13"/>
                  </a:cxn>
                </a:cxnLst>
                <a:rect l="0" t="0" r="r" b="b"/>
                <a:pathLst>
                  <a:path w="13" h="212">
                    <a:moveTo>
                      <a:pt x="0" y="212"/>
                    </a:moveTo>
                    <a:lnTo>
                      <a:pt x="0" y="0"/>
                    </a:lnTo>
                    <a:lnTo>
                      <a:pt x="0" y="0"/>
                    </a:lnTo>
                    <a:lnTo>
                      <a:pt x="13" y="0"/>
                    </a:lnTo>
                    <a:lnTo>
                      <a:pt x="13" y="0"/>
                    </a:lnTo>
                    <a:lnTo>
                      <a:pt x="13" y="212"/>
                    </a:lnTo>
                    <a:lnTo>
                      <a:pt x="0" y="212"/>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48" name="Freeform 160"/>
              <p:cNvSpPr>
                <a:spLocks noChangeAspect="1"/>
              </p:cNvSpPr>
              <p:nvPr/>
            </p:nvSpPr>
            <p:spPr bwMode="auto">
              <a:xfrm>
                <a:off x="785" y="949"/>
                <a:ext cx="448" cy="412"/>
              </a:xfrm>
              <a:custGeom>
                <a:avLst/>
                <a:gdLst>
                  <a:gd name="T0" fmla="*/ 0 w 448"/>
                  <a:gd name="T1" fmla="*/ 25 h 412"/>
                  <a:gd name="T2" fmla="*/ 448 w 448"/>
                  <a:gd name="T3" fmla="*/ 0 h 412"/>
                  <a:gd name="T4" fmla="*/ 448 w 448"/>
                  <a:gd name="T5" fmla="*/ 412 h 412"/>
                  <a:gd name="T6" fmla="*/ 0 w 448"/>
                  <a:gd name="T7" fmla="*/ 412 h 412"/>
                  <a:gd name="T8" fmla="*/ 0 w 448"/>
                  <a:gd name="T9" fmla="*/ 25 h 412"/>
                </a:gdLst>
                <a:ahLst/>
                <a:cxnLst>
                  <a:cxn ang="0">
                    <a:pos x="T0" y="T1"/>
                  </a:cxn>
                  <a:cxn ang="0">
                    <a:pos x="T2" y="T3"/>
                  </a:cxn>
                  <a:cxn ang="0">
                    <a:pos x="T4" y="T5"/>
                  </a:cxn>
                  <a:cxn ang="0">
                    <a:pos x="T6" y="T7"/>
                  </a:cxn>
                  <a:cxn ang="0">
                    <a:pos x="T8" y="T9"/>
                  </a:cxn>
                </a:cxnLst>
                <a:rect l="0" t="0" r="r" b="b"/>
                <a:pathLst>
                  <a:path w="448" h="412">
                    <a:moveTo>
                      <a:pt x="0" y="25"/>
                    </a:moveTo>
                    <a:lnTo>
                      <a:pt x="448" y="0"/>
                    </a:lnTo>
                    <a:lnTo>
                      <a:pt x="448" y="412"/>
                    </a:lnTo>
                    <a:lnTo>
                      <a:pt x="0" y="412"/>
                    </a:lnTo>
                    <a:lnTo>
                      <a:pt x="0" y="25"/>
                    </a:lnTo>
                    <a:close/>
                  </a:path>
                </a:pathLst>
              </a:custGeom>
              <a:blipFill dpi="0" rotWithShape="0">
                <a:blip r:embed="rId7"/>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49" name="Freeform 161"/>
              <p:cNvSpPr>
                <a:spLocks noChangeAspect="1"/>
              </p:cNvSpPr>
              <p:nvPr/>
            </p:nvSpPr>
            <p:spPr bwMode="auto">
              <a:xfrm>
                <a:off x="785" y="949"/>
                <a:ext cx="460" cy="38"/>
              </a:xfrm>
              <a:custGeom>
                <a:avLst/>
                <a:gdLst>
                  <a:gd name="T0" fmla="*/ 0 w 460"/>
                  <a:gd name="T1" fmla="*/ 25 h 38"/>
                  <a:gd name="T2" fmla="*/ 448 w 460"/>
                  <a:gd name="T3" fmla="*/ 0 h 38"/>
                  <a:gd name="T4" fmla="*/ 460 w 460"/>
                  <a:gd name="T5" fmla="*/ 0 h 38"/>
                  <a:gd name="T6" fmla="*/ 460 w 460"/>
                  <a:gd name="T7" fmla="*/ 0 h 38"/>
                  <a:gd name="T8" fmla="*/ 448 w 460"/>
                  <a:gd name="T9" fmla="*/ 13 h 38"/>
                  <a:gd name="T10" fmla="*/ 0 w 460"/>
                  <a:gd name="T11" fmla="*/ 38 h 38"/>
                  <a:gd name="T12" fmla="*/ 0 w 460"/>
                  <a:gd name="T13" fmla="*/ 25 h 38"/>
                </a:gdLst>
                <a:ahLst/>
                <a:cxnLst>
                  <a:cxn ang="0">
                    <a:pos x="T0" y="T1"/>
                  </a:cxn>
                  <a:cxn ang="0">
                    <a:pos x="T2" y="T3"/>
                  </a:cxn>
                  <a:cxn ang="0">
                    <a:pos x="T4" y="T5"/>
                  </a:cxn>
                  <a:cxn ang="0">
                    <a:pos x="T6" y="T7"/>
                  </a:cxn>
                  <a:cxn ang="0">
                    <a:pos x="T8" y="T9"/>
                  </a:cxn>
                  <a:cxn ang="0">
                    <a:pos x="T10" y="T11"/>
                  </a:cxn>
                  <a:cxn ang="0">
                    <a:pos x="T12" y="T13"/>
                  </a:cxn>
                </a:cxnLst>
                <a:rect l="0" t="0" r="r" b="b"/>
                <a:pathLst>
                  <a:path w="460" h="38">
                    <a:moveTo>
                      <a:pt x="0" y="25"/>
                    </a:moveTo>
                    <a:lnTo>
                      <a:pt x="448" y="0"/>
                    </a:lnTo>
                    <a:lnTo>
                      <a:pt x="460" y="0"/>
                    </a:lnTo>
                    <a:lnTo>
                      <a:pt x="460" y="0"/>
                    </a:lnTo>
                    <a:lnTo>
                      <a:pt x="448" y="13"/>
                    </a:lnTo>
                    <a:lnTo>
                      <a:pt x="0" y="38"/>
                    </a:lnTo>
                    <a:lnTo>
                      <a:pt x="0" y="25"/>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50" name="Rectangle 162"/>
              <p:cNvSpPr>
                <a:spLocks noChangeAspect="1" noChangeArrowheads="1"/>
              </p:cNvSpPr>
              <p:nvPr/>
            </p:nvSpPr>
            <p:spPr bwMode="auto">
              <a:xfrm>
                <a:off x="1233" y="949"/>
                <a:ext cx="12" cy="42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051" name="Rectangle 163"/>
              <p:cNvSpPr>
                <a:spLocks noChangeAspect="1" noChangeArrowheads="1"/>
              </p:cNvSpPr>
              <p:nvPr/>
            </p:nvSpPr>
            <p:spPr bwMode="auto">
              <a:xfrm>
                <a:off x="785" y="1361"/>
                <a:ext cx="448" cy="13"/>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052" name="Freeform 164"/>
              <p:cNvSpPr>
                <a:spLocks noChangeAspect="1"/>
              </p:cNvSpPr>
              <p:nvPr/>
            </p:nvSpPr>
            <p:spPr bwMode="auto">
              <a:xfrm>
                <a:off x="785" y="974"/>
                <a:ext cx="12" cy="387"/>
              </a:xfrm>
              <a:custGeom>
                <a:avLst/>
                <a:gdLst>
                  <a:gd name="T0" fmla="*/ 0 w 12"/>
                  <a:gd name="T1" fmla="*/ 387 h 387"/>
                  <a:gd name="T2" fmla="*/ 0 w 12"/>
                  <a:gd name="T3" fmla="*/ 0 h 387"/>
                  <a:gd name="T4" fmla="*/ 0 w 12"/>
                  <a:gd name="T5" fmla="*/ 0 h 387"/>
                  <a:gd name="T6" fmla="*/ 0 w 12"/>
                  <a:gd name="T7" fmla="*/ 0 h 387"/>
                  <a:gd name="T8" fmla="*/ 12 w 12"/>
                  <a:gd name="T9" fmla="*/ 0 h 387"/>
                  <a:gd name="T10" fmla="*/ 12 w 12"/>
                  <a:gd name="T11" fmla="*/ 387 h 387"/>
                  <a:gd name="T12" fmla="*/ 0 w 12"/>
                  <a:gd name="T13" fmla="*/ 387 h 387"/>
                </a:gdLst>
                <a:ahLst/>
                <a:cxnLst>
                  <a:cxn ang="0">
                    <a:pos x="T0" y="T1"/>
                  </a:cxn>
                  <a:cxn ang="0">
                    <a:pos x="T2" y="T3"/>
                  </a:cxn>
                  <a:cxn ang="0">
                    <a:pos x="T4" y="T5"/>
                  </a:cxn>
                  <a:cxn ang="0">
                    <a:pos x="T6" y="T7"/>
                  </a:cxn>
                  <a:cxn ang="0">
                    <a:pos x="T8" y="T9"/>
                  </a:cxn>
                  <a:cxn ang="0">
                    <a:pos x="T10" y="T11"/>
                  </a:cxn>
                  <a:cxn ang="0">
                    <a:pos x="T12" y="T13"/>
                  </a:cxn>
                </a:cxnLst>
                <a:rect l="0" t="0" r="r" b="b"/>
                <a:pathLst>
                  <a:path w="12" h="387">
                    <a:moveTo>
                      <a:pt x="0" y="387"/>
                    </a:moveTo>
                    <a:lnTo>
                      <a:pt x="0" y="0"/>
                    </a:lnTo>
                    <a:lnTo>
                      <a:pt x="0" y="0"/>
                    </a:lnTo>
                    <a:lnTo>
                      <a:pt x="0" y="0"/>
                    </a:lnTo>
                    <a:lnTo>
                      <a:pt x="12" y="0"/>
                    </a:lnTo>
                    <a:lnTo>
                      <a:pt x="12" y="387"/>
                    </a:lnTo>
                    <a:lnTo>
                      <a:pt x="0" y="387"/>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53" name="Freeform 165"/>
              <p:cNvSpPr>
                <a:spLocks noChangeAspect="1"/>
              </p:cNvSpPr>
              <p:nvPr/>
            </p:nvSpPr>
            <p:spPr bwMode="auto">
              <a:xfrm>
                <a:off x="822" y="987"/>
                <a:ext cx="374" cy="337"/>
              </a:xfrm>
              <a:custGeom>
                <a:avLst/>
                <a:gdLst>
                  <a:gd name="T0" fmla="*/ 187 w 374"/>
                  <a:gd name="T1" fmla="*/ 12 h 337"/>
                  <a:gd name="T2" fmla="*/ 349 w 374"/>
                  <a:gd name="T3" fmla="*/ 0 h 337"/>
                  <a:gd name="T4" fmla="*/ 374 w 374"/>
                  <a:gd name="T5" fmla="*/ 12 h 337"/>
                  <a:gd name="T6" fmla="*/ 374 w 374"/>
                  <a:gd name="T7" fmla="*/ 37 h 337"/>
                  <a:gd name="T8" fmla="*/ 374 w 374"/>
                  <a:gd name="T9" fmla="*/ 174 h 337"/>
                  <a:gd name="T10" fmla="*/ 374 w 374"/>
                  <a:gd name="T11" fmla="*/ 312 h 337"/>
                  <a:gd name="T12" fmla="*/ 374 w 374"/>
                  <a:gd name="T13" fmla="*/ 324 h 337"/>
                  <a:gd name="T14" fmla="*/ 349 w 374"/>
                  <a:gd name="T15" fmla="*/ 337 h 337"/>
                  <a:gd name="T16" fmla="*/ 187 w 374"/>
                  <a:gd name="T17" fmla="*/ 337 h 337"/>
                  <a:gd name="T18" fmla="*/ 25 w 374"/>
                  <a:gd name="T19" fmla="*/ 337 h 337"/>
                  <a:gd name="T20" fmla="*/ 0 w 374"/>
                  <a:gd name="T21" fmla="*/ 324 h 337"/>
                  <a:gd name="T22" fmla="*/ 0 w 374"/>
                  <a:gd name="T23" fmla="*/ 299 h 337"/>
                  <a:gd name="T24" fmla="*/ 0 w 374"/>
                  <a:gd name="T25" fmla="*/ 174 h 337"/>
                  <a:gd name="T26" fmla="*/ 0 w 374"/>
                  <a:gd name="T27" fmla="*/ 50 h 337"/>
                  <a:gd name="T28" fmla="*/ 13 w 374"/>
                  <a:gd name="T29" fmla="*/ 25 h 337"/>
                  <a:gd name="T30" fmla="*/ 38 w 374"/>
                  <a:gd name="T31" fmla="*/ 25 h 337"/>
                  <a:gd name="T32" fmla="*/ 187 w 374"/>
                  <a:gd name="T33" fmla="*/ 12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4" h="337">
                    <a:moveTo>
                      <a:pt x="187" y="12"/>
                    </a:moveTo>
                    <a:lnTo>
                      <a:pt x="349" y="0"/>
                    </a:lnTo>
                    <a:lnTo>
                      <a:pt x="374" y="12"/>
                    </a:lnTo>
                    <a:lnTo>
                      <a:pt x="374" y="37"/>
                    </a:lnTo>
                    <a:lnTo>
                      <a:pt x="374" y="174"/>
                    </a:lnTo>
                    <a:lnTo>
                      <a:pt x="374" y="312"/>
                    </a:lnTo>
                    <a:lnTo>
                      <a:pt x="374" y="324"/>
                    </a:lnTo>
                    <a:lnTo>
                      <a:pt x="349" y="337"/>
                    </a:lnTo>
                    <a:lnTo>
                      <a:pt x="187" y="337"/>
                    </a:lnTo>
                    <a:lnTo>
                      <a:pt x="25" y="337"/>
                    </a:lnTo>
                    <a:lnTo>
                      <a:pt x="0" y="324"/>
                    </a:lnTo>
                    <a:lnTo>
                      <a:pt x="0" y="299"/>
                    </a:lnTo>
                    <a:lnTo>
                      <a:pt x="0" y="174"/>
                    </a:lnTo>
                    <a:lnTo>
                      <a:pt x="0" y="50"/>
                    </a:lnTo>
                    <a:lnTo>
                      <a:pt x="13" y="25"/>
                    </a:lnTo>
                    <a:lnTo>
                      <a:pt x="38" y="25"/>
                    </a:lnTo>
                    <a:lnTo>
                      <a:pt x="187" y="12"/>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54" name="Freeform 166"/>
              <p:cNvSpPr>
                <a:spLocks noChangeAspect="1"/>
              </p:cNvSpPr>
              <p:nvPr/>
            </p:nvSpPr>
            <p:spPr bwMode="auto">
              <a:xfrm>
                <a:off x="822" y="987"/>
                <a:ext cx="386" cy="349"/>
              </a:xfrm>
              <a:custGeom>
                <a:avLst/>
                <a:gdLst>
                  <a:gd name="T0" fmla="*/ 349 w 386"/>
                  <a:gd name="T1" fmla="*/ 0 h 349"/>
                  <a:gd name="T2" fmla="*/ 349 w 386"/>
                  <a:gd name="T3" fmla="*/ 0 h 349"/>
                  <a:gd name="T4" fmla="*/ 386 w 386"/>
                  <a:gd name="T5" fmla="*/ 12 h 349"/>
                  <a:gd name="T6" fmla="*/ 386 w 386"/>
                  <a:gd name="T7" fmla="*/ 37 h 349"/>
                  <a:gd name="T8" fmla="*/ 386 w 386"/>
                  <a:gd name="T9" fmla="*/ 37 h 349"/>
                  <a:gd name="T10" fmla="*/ 386 w 386"/>
                  <a:gd name="T11" fmla="*/ 174 h 349"/>
                  <a:gd name="T12" fmla="*/ 386 w 386"/>
                  <a:gd name="T13" fmla="*/ 312 h 349"/>
                  <a:gd name="T14" fmla="*/ 386 w 386"/>
                  <a:gd name="T15" fmla="*/ 312 h 349"/>
                  <a:gd name="T16" fmla="*/ 374 w 386"/>
                  <a:gd name="T17" fmla="*/ 337 h 349"/>
                  <a:gd name="T18" fmla="*/ 349 w 386"/>
                  <a:gd name="T19" fmla="*/ 349 h 349"/>
                  <a:gd name="T20" fmla="*/ 349 w 386"/>
                  <a:gd name="T21" fmla="*/ 349 h 349"/>
                  <a:gd name="T22" fmla="*/ 187 w 386"/>
                  <a:gd name="T23" fmla="*/ 349 h 349"/>
                  <a:gd name="T24" fmla="*/ 25 w 386"/>
                  <a:gd name="T25" fmla="*/ 349 h 349"/>
                  <a:gd name="T26" fmla="*/ 25 w 386"/>
                  <a:gd name="T27" fmla="*/ 349 h 349"/>
                  <a:gd name="T28" fmla="*/ 0 w 386"/>
                  <a:gd name="T29" fmla="*/ 324 h 349"/>
                  <a:gd name="T30" fmla="*/ 0 w 386"/>
                  <a:gd name="T31" fmla="*/ 299 h 349"/>
                  <a:gd name="T32" fmla="*/ 0 w 386"/>
                  <a:gd name="T33" fmla="*/ 299 h 349"/>
                  <a:gd name="T34" fmla="*/ 0 w 386"/>
                  <a:gd name="T35" fmla="*/ 174 h 349"/>
                  <a:gd name="T36" fmla="*/ 0 w 386"/>
                  <a:gd name="T37" fmla="*/ 50 h 349"/>
                  <a:gd name="T38" fmla="*/ 0 w 386"/>
                  <a:gd name="T39" fmla="*/ 50 h 349"/>
                  <a:gd name="T40" fmla="*/ 13 w 386"/>
                  <a:gd name="T41" fmla="*/ 25 h 349"/>
                  <a:gd name="T42" fmla="*/ 38 w 386"/>
                  <a:gd name="T43" fmla="*/ 25 h 349"/>
                  <a:gd name="T44" fmla="*/ 38 w 386"/>
                  <a:gd name="T45" fmla="*/ 25 h 349"/>
                  <a:gd name="T46" fmla="*/ 187 w 386"/>
                  <a:gd name="T47" fmla="*/ 12 h 349"/>
                  <a:gd name="T48" fmla="*/ 187 w 386"/>
                  <a:gd name="T49" fmla="*/ 25 h 349"/>
                  <a:gd name="T50" fmla="*/ 38 w 386"/>
                  <a:gd name="T51" fmla="*/ 37 h 349"/>
                  <a:gd name="T52" fmla="*/ 13 w 386"/>
                  <a:gd name="T53" fmla="*/ 37 h 349"/>
                  <a:gd name="T54" fmla="*/ 25 w 386"/>
                  <a:gd name="T55" fmla="*/ 25 h 349"/>
                  <a:gd name="T56" fmla="*/ 13 w 386"/>
                  <a:gd name="T57" fmla="*/ 50 h 349"/>
                  <a:gd name="T58" fmla="*/ 13 w 386"/>
                  <a:gd name="T59" fmla="*/ 174 h 349"/>
                  <a:gd name="T60" fmla="*/ 13 w 386"/>
                  <a:gd name="T61" fmla="*/ 174 h 349"/>
                  <a:gd name="T62" fmla="*/ 13 w 386"/>
                  <a:gd name="T63" fmla="*/ 299 h 349"/>
                  <a:gd name="T64" fmla="*/ 13 w 386"/>
                  <a:gd name="T65" fmla="*/ 324 h 349"/>
                  <a:gd name="T66" fmla="*/ 0 w 386"/>
                  <a:gd name="T67" fmla="*/ 324 h 349"/>
                  <a:gd name="T68" fmla="*/ 25 w 386"/>
                  <a:gd name="T69" fmla="*/ 337 h 349"/>
                  <a:gd name="T70" fmla="*/ 187 w 386"/>
                  <a:gd name="T71" fmla="*/ 337 h 349"/>
                  <a:gd name="T72" fmla="*/ 187 w 386"/>
                  <a:gd name="T73" fmla="*/ 337 h 349"/>
                  <a:gd name="T74" fmla="*/ 349 w 386"/>
                  <a:gd name="T75" fmla="*/ 337 h 349"/>
                  <a:gd name="T76" fmla="*/ 374 w 386"/>
                  <a:gd name="T77" fmla="*/ 324 h 349"/>
                  <a:gd name="T78" fmla="*/ 374 w 386"/>
                  <a:gd name="T79" fmla="*/ 324 h 349"/>
                  <a:gd name="T80" fmla="*/ 374 w 386"/>
                  <a:gd name="T81" fmla="*/ 312 h 349"/>
                  <a:gd name="T82" fmla="*/ 374 w 386"/>
                  <a:gd name="T83" fmla="*/ 174 h 349"/>
                  <a:gd name="T84" fmla="*/ 374 w 386"/>
                  <a:gd name="T85" fmla="*/ 174 h 349"/>
                  <a:gd name="T86" fmla="*/ 374 w 386"/>
                  <a:gd name="T87" fmla="*/ 37 h 349"/>
                  <a:gd name="T88" fmla="*/ 374 w 386"/>
                  <a:gd name="T89" fmla="*/ 12 h 349"/>
                  <a:gd name="T90" fmla="*/ 374 w 386"/>
                  <a:gd name="T91" fmla="*/ 25 h 349"/>
                  <a:gd name="T92" fmla="*/ 349 w 386"/>
                  <a:gd name="T93" fmla="*/ 12 h 349"/>
                  <a:gd name="T94" fmla="*/ 187 w 386"/>
                  <a:gd name="T95" fmla="*/ 25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6" h="349">
                    <a:moveTo>
                      <a:pt x="187" y="12"/>
                    </a:moveTo>
                    <a:lnTo>
                      <a:pt x="349" y="0"/>
                    </a:lnTo>
                    <a:lnTo>
                      <a:pt x="349" y="0"/>
                    </a:lnTo>
                    <a:lnTo>
                      <a:pt x="349" y="0"/>
                    </a:lnTo>
                    <a:lnTo>
                      <a:pt x="374" y="12"/>
                    </a:lnTo>
                    <a:lnTo>
                      <a:pt x="386" y="12"/>
                    </a:lnTo>
                    <a:lnTo>
                      <a:pt x="386" y="12"/>
                    </a:lnTo>
                    <a:lnTo>
                      <a:pt x="386" y="37"/>
                    </a:lnTo>
                    <a:lnTo>
                      <a:pt x="386" y="37"/>
                    </a:lnTo>
                    <a:lnTo>
                      <a:pt x="386" y="37"/>
                    </a:lnTo>
                    <a:lnTo>
                      <a:pt x="386" y="174"/>
                    </a:lnTo>
                    <a:lnTo>
                      <a:pt x="386" y="174"/>
                    </a:lnTo>
                    <a:lnTo>
                      <a:pt x="386" y="174"/>
                    </a:lnTo>
                    <a:lnTo>
                      <a:pt x="386" y="312"/>
                    </a:lnTo>
                    <a:lnTo>
                      <a:pt x="386" y="312"/>
                    </a:lnTo>
                    <a:lnTo>
                      <a:pt x="386" y="312"/>
                    </a:lnTo>
                    <a:lnTo>
                      <a:pt x="386" y="324"/>
                    </a:lnTo>
                    <a:lnTo>
                      <a:pt x="374" y="337"/>
                    </a:lnTo>
                    <a:lnTo>
                      <a:pt x="374" y="337"/>
                    </a:lnTo>
                    <a:lnTo>
                      <a:pt x="349" y="349"/>
                    </a:lnTo>
                    <a:lnTo>
                      <a:pt x="349" y="349"/>
                    </a:lnTo>
                    <a:lnTo>
                      <a:pt x="349" y="349"/>
                    </a:lnTo>
                    <a:lnTo>
                      <a:pt x="187" y="349"/>
                    </a:lnTo>
                    <a:lnTo>
                      <a:pt x="187" y="349"/>
                    </a:lnTo>
                    <a:lnTo>
                      <a:pt x="187" y="349"/>
                    </a:lnTo>
                    <a:lnTo>
                      <a:pt x="25" y="349"/>
                    </a:lnTo>
                    <a:lnTo>
                      <a:pt x="25" y="349"/>
                    </a:lnTo>
                    <a:lnTo>
                      <a:pt x="25" y="349"/>
                    </a:lnTo>
                    <a:lnTo>
                      <a:pt x="0" y="337"/>
                    </a:lnTo>
                    <a:lnTo>
                      <a:pt x="0" y="324"/>
                    </a:lnTo>
                    <a:lnTo>
                      <a:pt x="0" y="324"/>
                    </a:lnTo>
                    <a:lnTo>
                      <a:pt x="0" y="299"/>
                    </a:lnTo>
                    <a:lnTo>
                      <a:pt x="0" y="299"/>
                    </a:lnTo>
                    <a:lnTo>
                      <a:pt x="0" y="299"/>
                    </a:lnTo>
                    <a:lnTo>
                      <a:pt x="0" y="174"/>
                    </a:lnTo>
                    <a:lnTo>
                      <a:pt x="0" y="174"/>
                    </a:lnTo>
                    <a:lnTo>
                      <a:pt x="0" y="174"/>
                    </a:lnTo>
                    <a:lnTo>
                      <a:pt x="0" y="50"/>
                    </a:lnTo>
                    <a:lnTo>
                      <a:pt x="0" y="50"/>
                    </a:lnTo>
                    <a:lnTo>
                      <a:pt x="0" y="50"/>
                    </a:lnTo>
                    <a:lnTo>
                      <a:pt x="13" y="25"/>
                    </a:lnTo>
                    <a:lnTo>
                      <a:pt x="13" y="25"/>
                    </a:lnTo>
                    <a:lnTo>
                      <a:pt x="13" y="25"/>
                    </a:lnTo>
                    <a:lnTo>
                      <a:pt x="38" y="25"/>
                    </a:lnTo>
                    <a:lnTo>
                      <a:pt x="38" y="25"/>
                    </a:lnTo>
                    <a:lnTo>
                      <a:pt x="38" y="25"/>
                    </a:lnTo>
                    <a:lnTo>
                      <a:pt x="187" y="12"/>
                    </a:lnTo>
                    <a:lnTo>
                      <a:pt x="187" y="12"/>
                    </a:lnTo>
                    <a:lnTo>
                      <a:pt x="187" y="25"/>
                    </a:lnTo>
                    <a:lnTo>
                      <a:pt x="187" y="25"/>
                    </a:lnTo>
                    <a:lnTo>
                      <a:pt x="38" y="37"/>
                    </a:lnTo>
                    <a:lnTo>
                      <a:pt x="38" y="37"/>
                    </a:lnTo>
                    <a:lnTo>
                      <a:pt x="38" y="37"/>
                    </a:lnTo>
                    <a:lnTo>
                      <a:pt x="13" y="37"/>
                    </a:lnTo>
                    <a:lnTo>
                      <a:pt x="13" y="37"/>
                    </a:lnTo>
                    <a:lnTo>
                      <a:pt x="25" y="25"/>
                    </a:lnTo>
                    <a:lnTo>
                      <a:pt x="13" y="50"/>
                    </a:lnTo>
                    <a:lnTo>
                      <a:pt x="13" y="50"/>
                    </a:lnTo>
                    <a:lnTo>
                      <a:pt x="13" y="50"/>
                    </a:lnTo>
                    <a:lnTo>
                      <a:pt x="13" y="174"/>
                    </a:lnTo>
                    <a:lnTo>
                      <a:pt x="13" y="174"/>
                    </a:lnTo>
                    <a:lnTo>
                      <a:pt x="13" y="174"/>
                    </a:lnTo>
                    <a:lnTo>
                      <a:pt x="13" y="299"/>
                    </a:lnTo>
                    <a:lnTo>
                      <a:pt x="13" y="299"/>
                    </a:lnTo>
                    <a:lnTo>
                      <a:pt x="13" y="299"/>
                    </a:lnTo>
                    <a:lnTo>
                      <a:pt x="13" y="324"/>
                    </a:lnTo>
                    <a:lnTo>
                      <a:pt x="13" y="324"/>
                    </a:lnTo>
                    <a:lnTo>
                      <a:pt x="0" y="324"/>
                    </a:lnTo>
                    <a:lnTo>
                      <a:pt x="25" y="337"/>
                    </a:lnTo>
                    <a:lnTo>
                      <a:pt x="25" y="337"/>
                    </a:lnTo>
                    <a:lnTo>
                      <a:pt x="25" y="337"/>
                    </a:lnTo>
                    <a:lnTo>
                      <a:pt x="187" y="337"/>
                    </a:lnTo>
                    <a:lnTo>
                      <a:pt x="187" y="337"/>
                    </a:lnTo>
                    <a:lnTo>
                      <a:pt x="187" y="337"/>
                    </a:lnTo>
                    <a:lnTo>
                      <a:pt x="349" y="337"/>
                    </a:lnTo>
                    <a:lnTo>
                      <a:pt x="349" y="337"/>
                    </a:lnTo>
                    <a:lnTo>
                      <a:pt x="349" y="337"/>
                    </a:lnTo>
                    <a:lnTo>
                      <a:pt x="374" y="324"/>
                    </a:lnTo>
                    <a:lnTo>
                      <a:pt x="374" y="324"/>
                    </a:lnTo>
                    <a:lnTo>
                      <a:pt x="374" y="324"/>
                    </a:lnTo>
                    <a:lnTo>
                      <a:pt x="374" y="312"/>
                    </a:lnTo>
                    <a:lnTo>
                      <a:pt x="374" y="312"/>
                    </a:lnTo>
                    <a:lnTo>
                      <a:pt x="374" y="312"/>
                    </a:lnTo>
                    <a:lnTo>
                      <a:pt x="374" y="174"/>
                    </a:lnTo>
                    <a:lnTo>
                      <a:pt x="374" y="174"/>
                    </a:lnTo>
                    <a:lnTo>
                      <a:pt x="374" y="174"/>
                    </a:lnTo>
                    <a:lnTo>
                      <a:pt x="374" y="37"/>
                    </a:lnTo>
                    <a:lnTo>
                      <a:pt x="374" y="37"/>
                    </a:lnTo>
                    <a:lnTo>
                      <a:pt x="374" y="37"/>
                    </a:lnTo>
                    <a:lnTo>
                      <a:pt x="374" y="12"/>
                    </a:lnTo>
                    <a:lnTo>
                      <a:pt x="374" y="12"/>
                    </a:lnTo>
                    <a:lnTo>
                      <a:pt x="374" y="25"/>
                    </a:lnTo>
                    <a:lnTo>
                      <a:pt x="349" y="12"/>
                    </a:lnTo>
                    <a:lnTo>
                      <a:pt x="349" y="12"/>
                    </a:lnTo>
                    <a:lnTo>
                      <a:pt x="349" y="12"/>
                    </a:lnTo>
                    <a:lnTo>
                      <a:pt x="187" y="25"/>
                    </a:lnTo>
                    <a:lnTo>
                      <a:pt x="187" y="12"/>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55" name="Freeform 167"/>
              <p:cNvSpPr>
                <a:spLocks noChangeAspect="1"/>
              </p:cNvSpPr>
              <p:nvPr/>
            </p:nvSpPr>
            <p:spPr bwMode="auto">
              <a:xfrm>
                <a:off x="1009" y="999"/>
                <a:ext cx="1" cy="13"/>
              </a:xfrm>
              <a:custGeom>
                <a:avLst/>
                <a:gdLst>
                  <a:gd name="T0" fmla="*/ 0 h 13"/>
                  <a:gd name="T1" fmla="*/ 0 h 13"/>
                  <a:gd name="T2" fmla="*/ 0 h 13"/>
                  <a:gd name="T3" fmla="*/ 13 h 13"/>
                  <a:gd name="T4" fmla="*/ 13 h 13"/>
                  <a:gd name="T5" fmla="*/ 13 h 13"/>
                  <a:gd name="T6" fmla="*/ 0 h 13"/>
                </a:gdLst>
                <a:ahLst/>
                <a:cxnLst>
                  <a:cxn ang="0">
                    <a:pos x="0" y="T0"/>
                  </a:cxn>
                  <a:cxn ang="0">
                    <a:pos x="0" y="T1"/>
                  </a:cxn>
                  <a:cxn ang="0">
                    <a:pos x="0" y="T2"/>
                  </a:cxn>
                  <a:cxn ang="0">
                    <a:pos x="0" y="T3"/>
                  </a:cxn>
                  <a:cxn ang="0">
                    <a:pos x="0" y="T4"/>
                  </a:cxn>
                  <a:cxn ang="0">
                    <a:pos x="0" y="T5"/>
                  </a:cxn>
                  <a:cxn ang="0">
                    <a:pos x="0" y="T6"/>
                  </a:cxn>
                </a:cxnLst>
                <a:rect l="0" t="0" r="r" b="b"/>
                <a:pathLst>
                  <a:path h="13">
                    <a:moveTo>
                      <a:pt x="0" y="0"/>
                    </a:moveTo>
                    <a:lnTo>
                      <a:pt x="0" y="0"/>
                    </a:lnTo>
                    <a:lnTo>
                      <a:pt x="0" y="0"/>
                    </a:lnTo>
                    <a:lnTo>
                      <a:pt x="0" y="13"/>
                    </a:lnTo>
                    <a:lnTo>
                      <a:pt x="0" y="13"/>
                    </a:lnTo>
                    <a:lnTo>
                      <a:pt x="0" y="13"/>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56" name="Freeform 168"/>
              <p:cNvSpPr>
                <a:spLocks noChangeAspect="1"/>
              </p:cNvSpPr>
              <p:nvPr/>
            </p:nvSpPr>
            <p:spPr bwMode="auto">
              <a:xfrm>
                <a:off x="847" y="999"/>
                <a:ext cx="349" cy="312"/>
              </a:xfrm>
              <a:custGeom>
                <a:avLst/>
                <a:gdLst>
                  <a:gd name="T0" fmla="*/ 13 w 349"/>
                  <a:gd name="T1" fmla="*/ 25 h 312"/>
                  <a:gd name="T2" fmla="*/ 37 w 349"/>
                  <a:gd name="T3" fmla="*/ 13 h 312"/>
                  <a:gd name="T4" fmla="*/ 174 w 349"/>
                  <a:gd name="T5" fmla="*/ 13 h 312"/>
                  <a:gd name="T6" fmla="*/ 311 w 349"/>
                  <a:gd name="T7" fmla="*/ 0 h 312"/>
                  <a:gd name="T8" fmla="*/ 336 w 349"/>
                  <a:gd name="T9" fmla="*/ 13 h 312"/>
                  <a:gd name="T10" fmla="*/ 349 w 349"/>
                  <a:gd name="T11" fmla="*/ 38 h 312"/>
                  <a:gd name="T12" fmla="*/ 349 w 349"/>
                  <a:gd name="T13" fmla="*/ 150 h 312"/>
                  <a:gd name="T14" fmla="*/ 349 w 349"/>
                  <a:gd name="T15" fmla="*/ 275 h 312"/>
                  <a:gd name="T16" fmla="*/ 336 w 349"/>
                  <a:gd name="T17" fmla="*/ 300 h 312"/>
                  <a:gd name="T18" fmla="*/ 311 w 349"/>
                  <a:gd name="T19" fmla="*/ 312 h 312"/>
                  <a:gd name="T20" fmla="*/ 174 w 349"/>
                  <a:gd name="T21" fmla="*/ 312 h 312"/>
                  <a:gd name="T22" fmla="*/ 25 w 349"/>
                  <a:gd name="T23" fmla="*/ 312 h 312"/>
                  <a:gd name="T24" fmla="*/ 0 w 349"/>
                  <a:gd name="T25" fmla="*/ 300 h 312"/>
                  <a:gd name="T26" fmla="*/ 0 w 349"/>
                  <a:gd name="T27" fmla="*/ 275 h 312"/>
                  <a:gd name="T28" fmla="*/ 0 w 349"/>
                  <a:gd name="T29" fmla="*/ 162 h 312"/>
                  <a:gd name="T30" fmla="*/ 0 w 349"/>
                  <a:gd name="T31" fmla="*/ 50 h 312"/>
                  <a:gd name="T32" fmla="*/ 13 w 349"/>
                  <a:gd name="T33" fmla="*/ 2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9" h="312">
                    <a:moveTo>
                      <a:pt x="13" y="25"/>
                    </a:moveTo>
                    <a:lnTo>
                      <a:pt x="37" y="13"/>
                    </a:lnTo>
                    <a:lnTo>
                      <a:pt x="174" y="13"/>
                    </a:lnTo>
                    <a:lnTo>
                      <a:pt x="311" y="0"/>
                    </a:lnTo>
                    <a:lnTo>
                      <a:pt x="336" y="13"/>
                    </a:lnTo>
                    <a:lnTo>
                      <a:pt x="349" y="38"/>
                    </a:lnTo>
                    <a:lnTo>
                      <a:pt x="349" y="150"/>
                    </a:lnTo>
                    <a:lnTo>
                      <a:pt x="349" y="275"/>
                    </a:lnTo>
                    <a:lnTo>
                      <a:pt x="336" y="300"/>
                    </a:lnTo>
                    <a:lnTo>
                      <a:pt x="311" y="312"/>
                    </a:lnTo>
                    <a:lnTo>
                      <a:pt x="174" y="312"/>
                    </a:lnTo>
                    <a:lnTo>
                      <a:pt x="25" y="312"/>
                    </a:lnTo>
                    <a:lnTo>
                      <a:pt x="0" y="300"/>
                    </a:lnTo>
                    <a:lnTo>
                      <a:pt x="0" y="275"/>
                    </a:lnTo>
                    <a:lnTo>
                      <a:pt x="0" y="162"/>
                    </a:lnTo>
                    <a:lnTo>
                      <a:pt x="0" y="50"/>
                    </a:lnTo>
                    <a:lnTo>
                      <a:pt x="13" y="25"/>
                    </a:lnTo>
                    <a:close/>
                  </a:path>
                </a:pathLst>
              </a:cu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57" name="Freeform 169"/>
              <p:cNvSpPr>
                <a:spLocks noChangeAspect="1"/>
              </p:cNvSpPr>
              <p:nvPr/>
            </p:nvSpPr>
            <p:spPr bwMode="auto">
              <a:xfrm>
                <a:off x="847" y="999"/>
                <a:ext cx="361" cy="325"/>
              </a:xfrm>
              <a:custGeom>
                <a:avLst/>
                <a:gdLst>
                  <a:gd name="T0" fmla="*/ 37 w 361"/>
                  <a:gd name="T1" fmla="*/ 13 h 325"/>
                  <a:gd name="T2" fmla="*/ 37 w 361"/>
                  <a:gd name="T3" fmla="*/ 13 h 325"/>
                  <a:gd name="T4" fmla="*/ 174 w 361"/>
                  <a:gd name="T5" fmla="*/ 13 h 325"/>
                  <a:gd name="T6" fmla="*/ 311 w 361"/>
                  <a:gd name="T7" fmla="*/ 0 h 325"/>
                  <a:gd name="T8" fmla="*/ 311 w 361"/>
                  <a:gd name="T9" fmla="*/ 0 h 325"/>
                  <a:gd name="T10" fmla="*/ 349 w 361"/>
                  <a:gd name="T11" fmla="*/ 13 h 325"/>
                  <a:gd name="T12" fmla="*/ 361 w 361"/>
                  <a:gd name="T13" fmla="*/ 38 h 325"/>
                  <a:gd name="T14" fmla="*/ 361 w 361"/>
                  <a:gd name="T15" fmla="*/ 38 h 325"/>
                  <a:gd name="T16" fmla="*/ 361 w 361"/>
                  <a:gd name="T17" fmla="*/ 150 h 325"/>
                  <a:gd name="T18" fmla="*/ 361 w 361"/>
                  <a:gd name="T19" fmla="*/ 275 h 325"/>
                  <a:gd name="T20" fmla="*/ 361 w 361"/>
                  <a:gd name="T21" fmla="*/ 275 h 325"/>
                  <a:gd name="T22" fmla="*/ 336 w 361"/>
                  <a:gd name="T23" fmla="*/ 312 h 325"/>
                  <a:gd name="T24" fmla="*/ 311 w 361"/>
                  <a:gd name="T25" fmla="*/ 325 h 325"/>
                  <a:gd name="T26" fmla="*/ 311 w 361"/>
                  <a:gd name="T27" fmla="*/ 325 h 325"/>
                  <a:gd name="T28" fmla="*/ 174 w 361"/>
                  <a:gd name="T29" fmla="*/ 325 h 325"/>
                  <a:gd name="T30" fmla="*/ 25 w 361"/>
                  <a:gd name="T31" fmla="*/ 325 h 325"/>
                  <a:gd name="T32" fmla="*/ 25 w 361"/>
                  <a:gd name="T33" fmla="*/ 325 h 325"/>
                  <a:gd name="T34" fmla="*/ 0 w 361"/>
                  <a:gd name="T35" fmla="*/ 300 h 325"/>
                  <a:gd name="T36" fmla="*/ 0 w 361"/>
                  <a:gd name="T37" fmla="*/ 275 h 325"/>
                  <a:gd name="T38" fmla="*/ 0 w 361"/>
                  <a:gd name="T39" fmla="*/ 275 h 325"/>
                  <a:gd name="T40" fmla="*/ 0 w 361"/>
                  <a:gd name="T41" fmla="*/ 162 h 325"/>
                  <a:gd name="T42" fmla="*/ 0 w 361"/>
                  <a:gd name="T43" fmla="*/ 50 h 325"/>
                  <a:gd name="T44" fmla="*/ 0 w 361"/>
                  <a:gd name="T45" fmla="*/ 50 h 325"/>
                  <a:gd name="T46" fmla="*/ 13 w 361"/>
                  <a:gd name="T47" fmla="*/ 25 h 325"/>
                  <a:gd name="T48" fmla="*/ 25 w 361"/>
                  <a:gd name="T49" fmla="*/ 25 h 325"/>
                  <a:gd name="T50" fmla="*/ 13 w 361"/>
                  <a:gd name="T51" fmla="*/ 50 h 325"/>
                  <a:gd name="T52" fmla="*/ 13 w 361"/>
                  <a:gd name="T53" fmla="*/ 162 h 325"/>
                  <a:gd name="T54" fmla="*/ 13 w 361"/>
                  <a:gd name="T55" fmla="*/ 162 h 325"/>
                  <a:gd name="T56" fmla="*/ 13 w 361"/>
                  <a:gd name="T57" fmla="*/ 275 h 325"/>
                  <a:gd name="T58" fmla="*/ 13 w 361"/>
                  <a:gd name="T59" fmla="*/ 300 h 325"/>
                  <a:gd name="T60" fmla="*/ 0 w 361"/>
                  <a:gd name="T61" fmla="*/ 300 h 325"/>
                  <a:gd name="T62" fmla="*/ 25 w 361"/>
                  <a:gd name="T63" fmla="*/ 312 h 325"/>
                  <a:gd name="T64" fmla="*/ 174 w 361"/>
                  <a:gd name="T65" fmla="*/ 312 h 325"/>
                  <a:gd name="T66" fmla="*/ 174 w 361"/>
                  <a:gd name="T67" fmla="*/ 312 h 325"/>
                  <a:gd name="T68" fmla="*/ 311 w 361"/>
                  <a:gd name="T69" fmla="*/ 312 h 325"/>
                  <a:gd name="T70" fmla="*/ 336 w 361"/>
                  <a:gd name="T71" fmla="*/ 300 h 325"/>
                  <a:gd name="T72" fmla="*/ 336 w 361"/>
                  <a:gd name="T73" fmla="*/ 300 h 325"/>
                  <a:gd name="T74" fmla="*/ 349 w 361"/>
                  <a:gd name="T75" fmla="*/ 275 h 325"/>
                  <a:gd name="T76" fmla="*/ 349 w 361"/>
                  <a:gd name="T77" fmla="*/ 150 h 325"/>
                  <a:gd name="T78" fmla="*/ 349 w 361"/>
                  <a:gd name="T79" fmla="*/ 150 h 325"/>
                  <a:gd name="T80" fmla="*/ 349 w 361"/>
                  <a:gd name="T81" fmla="*/ 38 h 325"/>
                  <a:gd name="T82" fmla="*/ 336 w 361"/>
                  <a:gd name="T83" fmla="*/ 13 h 325"/>
                  <a:gd name="T84" fmla="*/ 336 w 361"/>
                  <a:gd name="T85" fmla="*/ 25 h 325"/>
                  <a:gd name="T86" fmla="*/ 311 w 361"/>
                  <a:gd name="T87" fmla="*/ 13 h 325"/>
                  <a:gd name="T88" fmla="*/ 174 w 361"/>
                  <a:gd name="T89" fmla="*/ 25 h 325"/>
                  <a:gd name="T90" fmla="*/ 174 w 361"/>
                  <a:gd name="T91" fmla="*/ 25 h 325"/>
                  <a:gd name="T92" fmla="*/ 37 w 361"/>
                  <a:gd name="T93" fmla="*/ 25 h 325"/>
                  <a:gd name="T94" fmla="*/ 13 w 361"/>
                  <a:gd name="T95" fmla="*/ 38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61" h="325">
                    <a:moveTo>
                      <a:pt x="13" y="25"/>
                    </a:moveTo>
                    <a:lnTo>
                      <a:pt x="37" y="13"/>
                    </a:lnTo>
                    <a:lnTo>
                      <a:pt x="37" y="13"/>
                    </a:lnTo>
                    <a:lnTo>
                      <a:pt x="37" y="13"/>
                    </a:lnTo>
                    <a:lnTo>
                      <a:pt x="174" y="13"/>
                    </a:lnTo>
                    <a:lnTo>
                      <a:pt x="174" y="13"/>
                    </a:lnTo>
                    <a:lnTo>
                      <a:pt x="174" y="13"/>
                    </a:lnTo>
                    <a:lnTo>
                      <a:pt x="311" y="0"/>
                    </a:lnTo>
                    <a:lnTo>
                      <a:pt x="311" y="0"/>
                    </a:lnTo>
                    <a:lnTo>
                      <a:pt x="311" y="0"/>
                    </a:lnTo>
                    <a:lnTo>
                      <a:pt x="336" y="13"/>
                    </a:lnTo>
                    <a:lnTo>
                      <a:pt x="349" y="13"/>
                    </a:lnTo>
                    <a:lnTo>
                      <a:pt x="349" y="13"/>
                    </a:lnTo>
                    <a:lnTo>
                      <a:pt x="361" y="38"/>
                    </a:lnTo>
                    <a:lnTo>
                      <a:pt x="361" y="38"/>
                    </a:lnTo>
                    <a:lnTo>
                      <a:pt x="361" y="38"/>
                    </a:lnTo>
                    <a:lnTo>
                      <a:pt x="361" y="150"/>
                    </a:lnTo>
                    <a:lnTo>
                      <a:pt x="361" y="150"/>
                    </a:lnTo>
                    <a:lnTo>
                      <a:pt x="361" y="150"/>
                    </a:lnTo>
                    <a:lnTo>
                      <a:pt x="361" y="275"/>
                    </a:lnTo>
                    <a:lnTo>
                      <a:pt x="361" y="275"/>
                    </a:lnTo>
                    <a:lnTo>
                      <a:pt x="361" y="275"/>
                    </a:lnTo>
                    <a:lnTo>
                      <a:pt x="349" y="300"/>
                    </a:lnTo>
                    <a:lnTo>
                      <a:pt x="336" y="312"/>
                    </a:lnTo>
                    <a:lnTo>
                      <a:pt x="336" y="312"/>
                    </a:lnTo>
                    <a:lnTo>
                      <a:pt x="311" y="325"/>
                    </a:lnTo>
                    <a:lnTo>
                      <a:pt x="311" y="325"/>
                    </a:lnTo>
                    <a:lnTo>
                      <a:pt x="311" y="325"/>
                    </a:lnTo>
                    <a:lnTo>
                      <a:pt x="174" y="325"/>
                    </a:lnTo>
                    <a:lnTo>
                      <a:pt x="174" y="325"/>
                    </a:lnTo>
                    <a:lnTo>
                      <a:pt x="174" y="325"/>
                    </a:lnTo>
                    <a:lnTo>
                      <a:pt x="25" y="325"/>
                    </a:lnTo>
                    <a:lnTo>
                      <a:pt x="25" y="325"/>
                    </a:lnTo>
                    <a:lnTo>
                      <a:pt x="25" y="325"/>
                    </a:lnTo>
                    <a:lnTo>
                      <a:pt x="0" y="312"/>
                    </a:lnTo>
                    <a:lnTo>
                      <a:pt x="0" y="300"/>
                    </a:lnTo>
                    <a:lnTo>
                      <a:pt x="0" y="300"/>
                    </a:lnTo>
                    <a:lnTo>
                      <a:pt x="0" y="275"/>
                    </a:lnTo>
                    <a:lnTo>
                      <a:pt x="0" y="275"/>
                    </a:lnTo>
                    <a:lnTo>
                      <a:pt x="0" y="275"/>
                    </a:lnTo>
                    <a:lnTo>
                      <a:pt x="0" y="162"/>
                    </a:lnTo>
                    <a:lnTo>
                      <a:pt x="0" y="162"/>
                    </a:lnTo>
                    <a:lnTo>
                      <a:pt x="0" y="162"/>
                    </a:lnTo>
                    <a:lnTo>
                      <a:pt x="0" y="50"/>
                    </a:lnTo>
                    <a:lnTo>
                      <a:pt x="0" y="50"/>
                    </a:lnTo>
                    <a:lnTo>
                      <a:pt x="0" y="50"/>
                    </a:lnTo>
                    <a:lnTo>
                      <a:pt x="13" y="25"/>
                    </a:lnTo>
                    <a:lnTo>
                      <a:pt x="13" y="25"/>
                    </a:lnTo>
                    <a:lnTo>
                      <a:pt x="25" y="25"/>
                    </a:lnTo>
                    <a:lnTo>
                      <a:pt x="25" y="25"/>
                    </a:lnTo>
                    <a:lnTo>
                      <a:pt x="13" y="50"/>
                    </a:lnTo>
                    <a:lnTo>
                      <a:pt x="13" y="50"/>
                    </a:lnTo>
                    <a:lnTo>
                      <a:pt x="13" y="50"/>
                    </a:lnTo>
                    <a:lnTo>
                      <a:pt x="13" y="162"/>
                    </a:lnTo>
                    <a:lnTo>
                      <a:pt x="13" y="162"/>
                    </a:lnTo>
                    <a:lnTo>
                      <a:pt x="13" y="162"/>
                    </a:lnTo>
                    <a:lnTo>
                      <a:pt x="13" y="275"/>
                    </a:lnTo>
                    <a:lnTo>
                      <a:pt x="13" y="275"/>
                    </a:lnTo>
                    <a:lnTo>
                      <a:pt x="13" y="275"/>
                    </a:lnTo>
                    <a:lnTo>
                      <a:pt x="13" y="300"/>
                    </a:lnTo>
                    <a:lnTo>
                      <a:pt x="13" y="300"/>
                    </a:lnTo>
                    <a:lnTo>
                      <a:pt x="0" y="300"/>
                    </a:lnTo>
                    <a:lnTo>
                      <a:pt x="25" y="312"/>
                    </a:lnTo>
                    <a:lnTo>
                      <a:pt x="25" y="312"/>
                    </a:lnTo>
                    <a:lnTo>
                      <a:pt x="25" y="312"/>
                    </a:lnTo>
                    <a:lnTo>
                      <a:pt x="174" y="312"/>
                    </a:lnTo>
                    <a:lnTo>
                      <a:pt x="174" y="312"/>
                    </a:lnTo>
                    <a:lnTo>
                      <a:pt x="174" y="312"/>
                    </a:lnTo>
                    <a:lnTo>
                      <a:pt x="311" y="312"/>
                    </a:lnTo>
                    <a:lnTo>
                      <a:pt x="311" y="312"/>
                    </a:lnTo>
                    <a:lnTo>
                      <a:pt x="311" y="312"/>
                    </a:lnTo>
                    <a:lnTo>
                      <a:pt x="336" y="300"/>
                    </a:lnTo>
                    <a:lnTo>
                      <a:pt x="336" y="300"/>
                    </a:lnTo>
                    <a:lnTo>
                      <a:pt x="336" y="300"/>
                    </a:lnTo>
                    <a:lnTo>
                      <a:pt x="349" y="275"/>
                    </a:lnTo>
                    <a:lnTo>
                      <a:pt x="349" y="275"/>
                    </a:lnTo>
                    <a:lnTo>
                      <a:pt x="349" y="275"/>
                    </a:lnTo>
                    <a:lnTo>
                      <a:pt x="349" y="150"/>
                    </a:lnTo>
                    <a:lnTo>
                      <a:pt x="349" y="150"/>
                    </a:lnTo>
                    <a:lnTo>
                      <a:pt x="349" y="150"/>
                    </a:lnTo>
                    <a:lnTo>
                      <a:pt x="349" y="38"/>
                    </a:lnTo>
                    <a:lnTo>
                      <a:pt x="349" y="38"/>
                    </a:lnTo>
                    <a:lnTo>
                      <a:pt x="349" y="38"/>
                    </a:lnTo>
                    <a:lnTo>
                      <a:pt x="336" y="13"/>
                    </a:lnTo>
                    <a:lnTo>
                      <a:pt x="336" y="13"/>
                    </a:lnTo>
                    <a:lnTo>
                      <a:pt x="336" y="25"/>
                    </a:lnTo>
                    <a:lnTo>
                      <a:pt x="311" y="13"/>
                    </a:lnTo>
                    <a:lnTo>
                      <a:pt x="311" y="13"/>
                    </a:lnTo>
                    <a:lnTo>
                      <a:pt x="311" y="13"/>
                    </a:lnTo>
                    <a:lnTo>
                      <a:pt x="174" y="25"/>
                    </a:lnTo>
                    <a:lnTo>
                      <a:pt x="174" y="25"/>
                    </a:lnTo>
                    <a:lnTo>
                      <a:pt x="174" y="25"/>
                    </a:lnTo>
                    <a:lnTo>
                      <a:pt x="37" y="25"/>
                    </a:lnTo>
                    <a:lnTo>
                      <a:pt x="37" y="25"/>
                    </a:lnTo>
                    <a:lnTo>
                      <a:pt x="37" y="25"/>
                    </a:lnTo>
                    <a:lnTo>
                      <a:pt x="13" y="38"/>
                    </a:lnTo>
                    <a:lnTo>
                      <a:pt x="13" y="25"/>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58" name="Freeform 170"/>
              <p:cNvSpPr>
                <a:spLocks noChangeAspect="1"/>
              </p:cNvSpPr>
              <p:nvPr/>
            </p:nvSpPr>
            <p:spPr bwMode="auto">
              <a:xfrm>
                <a:off x="860" y="1024"/>
                <a:ext cx="12" cy="13"/>
              </a:xfrm>
              <a:custGeom>
                <a:avLst/>
                <a:gdLst>
                  <a:gd name="T0" fmla="*/ 0 w 12"/>
                  <a:gd name="T1" fmla="*/ 0 h 13"/>
                  <a:gd name="T2" fmla="*/ 0 w 12"/>
                  <a:gd name="T3" fmla="*/ 0 h 13"/>
                  <a:gd name="T4" fmla="*/ 0 w 12"/>
                  <a:gd name="T5" fmla="*/ 0 h 13"/>
                  <a:gd name="T6" fmla="*/ 0 w 12"/>
                  <a:gd name="T7" fmla="*/ 13 h 13"/>
                  <a:gd name="T8" fmla="*/ 12 w 12"/>
                  <a:gd name="T9" fmla="*/ 0 h 13"/>
                  <a:gd name="T10" fmla="*/ 12 w 12"/>
                  <a:gd name="T11" fmla="*/ 0 h 13"/>
                  <a:gd name="T12" fmla="*/ 0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0" y="0"/>
                    </a:moveTo>
                    <a:lnTo>
                      <a:pt x="0" y="0"/>
                    </a:lnTo>
                    <a:lnTo>
                      <a:pt x="0" y="0"/>
                    </a:lnTo>
                    <a:lnTo>
                      <a:pt x="0" y="13"/>
                    </a:lnTo>
                    <a:lnTo>
                      <a:pt x="12" y="0"/>
                    </a:lnTo>
                    <a:lnTo>
                      <a:pt x="12" y="0"/>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59" name="Freeform 171"/>
              <p:cNvSpPr>
                <a:spLocks noChangeAspect="1"/>
              </p:cNvSpPr>
              <p:nvPr/>
            </p:nvSpPr>
            <p:spPr bwMode="auto">
              <a:xfrm>
                <a:off x="1233" y="949"/>
                <a:ext cx="87" cy="412"/>
              </a:xfrm>
              <a:custGeom>
                <a:avLst/>
                <a:gdLst>
                  <a:gd name="T0" fmla="*/ 87 w 87"/>
                  <a:gd name="T1" fmla="*/ 38 h 412"/>
                  <a:gd name="T2" fmla="*/ 50 w 87"/>
                  <a:gd name="T3" fmla="*/ 13 h 412"/>
                  <a:gd name="T4" fmla="*/ 0 w 87"/>
                  <a:gd name="T5" fmla="*/ 0 h 412"/>
                  <a:gd name="T6" fmla="*/ 0 w 87"/>
                  <a:gd name="T7" fmla="*/ 412 h 412"/>
                  <a:gd name="T8" fmla="*/ 50 w 87"/>
                  <a:gd name="T9" fmla="*/ 412 h 412"/>
                  <a:gd name="T10" fmla="*/ 87 w 87"/>
                  <a:gd name="T11" fmla="*/ 400 h 412"/>
                  <a:gd name="T12" fmla="*/ 87 w 87"/>
                  <a:gd name="T13" fmla="*/ 38 h 412"/>
                </a:gdLst>
                <a:ahLst/>
                <a:cxnLst>
                  <a:cxn ang="0">
                    <a:pos x="T0" y="T1"/>
                  </a:cxn>
                  <a:cxn ang="0">
                    <a:pos x="T2" y="T3"/>
                  </a:cxn>
                  <a:cxn ang="0">
                    <a:pos x="T4" y="T5"/>
                  </a:cxn>
                  <a:cxn ang="0">
                    <a:pos x="T6" y="T7"/>
                  </a:cxn>
                  <a:cxn ang="0">
                    <a:pos x="T8" y="T9"/>
                  </a:cxn>
                  <a:cxn ang="0">
                    <a:pos x="T10" y="T11"/>
                  </a:cxn>
                  <a:cxn ang="0">
                    <a:pos x="T12" y="T13"/>
                  </a:cxn>
                </a:cxnLst>
                <a:rect l="0" t="0" r="r" b="b"/>
                <a:pathLst>
                  <a:path w="87" h="412">
                    <a:moveTo>
                      <a:pt x="87" y="38"/>
                    </a:moveTo>
                    <a:lnTo>
                      <a:pt x="50" y="13"/>
                    </a:lnTo>
                    <a:lnTo>
                      <a:pt x="0" y="0"/>
                    </a:lnTo>
                    <a:lnTo>
                      <a:pt x="0" y="412"/>
                    </a:lnTo>
                    <a:lnTo>
                      <a:pt x="50" y="412"/>
                    </a:lnTo>
                    <a:lnTo>
                      <a:pt x="87" y="400"/>
                    </a:lnTo>
                    <a:lnTo>
                      <a:pt x="87" y="38"/>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60" name="Freeform 172"/>
              <p:cNvSpPr>
                <a:spLocks noChangeAspect="1"/>
              </p:cNvSpPr>
              <p:nvPr/>
            </p:nvSpPr>
            <p:spPr bwMode="auto">
              <a:xfrm>
                <a:off x="1233" y="949"/>
                <a:ext cx="100" cy="50"/>
              </a:xfrm>
              <a:custGeom>
                <a:avLst/>
                <a:gdLst>
                  <a:gd name="T0" fmla="*/ 87 w 100"/>
                  <a:gd name="T1" fmla="*/ 50 h 50"/>
                  <a:gd name="T2" fmla="*/ 50 w 100"/>
                  <a:gd name="T3" fmla="*/ 25 h 50"/>
                  <a:gd name="T4" fmla="*/ 50 w 100"/>
                  <a:gd name="T5" fmla="*/ 13 h 50"/>
                  <a:gd name="T6" fmla="*/ 50 w 100"/>
                  <a:gd name="T7" fmla="*/ 25 h 50"/>
                  <a:gd name="T8" fmla="*/ 0 w 100"/>
                  <a:gd name="T9" fmla="*/ 13 h 50"/>
                  <a:gd name="T10" fmla="*/ 0 w 100"/>
                  <a:gd name="T11" fmla="*/ 0 h 50"/>
                  <a:gd name="T12" fmla="*/ 0 w 100"/>
                  <a:gd name="T13" fmla="*/ 0 h 50"/>
                  <a:gd name="T14" fmla="*/ 0 w 100"/>
                  <a:gd name="T15" fmla="*/ 0 h 50"/>
                  <a:gd name="T16" fmla="*/ 50 w 100"/>
                  <a:gd name="T17" fmla="*/ 13 h 50"/>
                  <a:gd name="T18" fmla="*/ 50 w 100"/>
                  <a:gd name="T19" fmla="*/ 13 h 50"/>
                  <a:gd name="T20" fmla="*/ 62 w 100"/>
                  <a:gd name="T21" fmla="*/ 13 h 50"/>
                  <a:gd name="T22" fmla="*/ 100 w 100"/>
                  <a:gd name="T23" fmla="*/ 38 h 50"/>
                  <a:gd name="T24" fmla="*/ 87 w 100"/>
                  <a:gd name="T25"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50">
                    <a:moveTo>
                      <a:pt x="87" y="50"/>
                    </a:moveTo>
                    <a:lnTo>
                      <a:pt x="50" y="25"/>
                    </a:lnTo>
                    <a:lnTo>
                      <a:pt x="50" y="13"/>
                    </a:lnTo>
                    <a:lnTo>
                      <a:pt x="50" y="25"/>
                    </a:lnTo>
                    <a:lnTo>
                      <a:pt x="0" y="13"/>
                    </a:lnTo>
                    <a:lnTo>
                      <a:pt x="0" y="0"/>
                    </a:lnTo>
                    <a:lnTo>
                      <a:pt x="0" y="0"/>
                    </a:lnTo>
                    <a:lnTo>
                      <a:pt x="0" y="0"/>
                    </a:lnTo>
                    <a:lnTo>
                      <a:pt x="50" y="13"/>
                    </a:lnTo>
                    <a:lnTo>
                      <a:pt x="50" y="13"/>
                    </a:lnTo>
                    <a:lnTo>
                      <a:pt x="62" y="13"/>
                    </a:lnTo>
                    <a:lnTo>
                      <a:pt x="100" y="38"/>
                    </a:lnTo>
                    <a:lnTo>
                      <a:pt x="87" y="5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61" name="Rectangle 173"/>
              <p:cNvSpPr>
                <a:spLocks noChangeAspect="1" noChangeArrowheads="1"/>
              </p:cNvSpPr>
              <p:nvPr/>
            </p:nvSpPr>
            <p:spPr bwMode="auto">
              <a:xfrm>
                <a:off x="1233" y="949"/>
                <a:ext cx="12" cy="42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062" name="Freeform 174"/>
              <p:cNvSpPr>
                <a:spLocks noChangeAspect="1"/>
              </p:cNvSpPr>
              <p:nvPr/>
            </p:nvSpPr>
            <p:spPr bwMode="auto">
              <a:xfrm>
                <a:off x="1233" y="987"/>
                <a:ext cx="100" cy="387"/>
              </a:xfrm>
              <a:custGeom>
                <a:avLst/>
                <a:gdLst>
                  <a:gd name="T0" fmla="*/ 0 w 100"/>
                  <a:gd name="T1" fmla="*/ 374 h 387"/>
                  <a:gd name="T2" fmla="*/ 50 w 100"/>
                  <a:gd name="T3" fmla="*/ 374 h 387"/>
                  <a:gd name="T4" fmla="*/ 50 w 100"/>
                  <a:gd name="T5" fmla="*/ 387 h 387"/>
                  <a:gd name="T6" fmla="*/ 50 w 100"/>
                  <a:gd name="T7" fmla="*/ 374 h 387"/>
                  <a:gd name="T8" fmla="*/ 87 w 100"/>
                  <a:gd name="T9" fmla="*/ 362 h 387"/>
                  <a:gd name="T10" fmla="*/ 100 w 100"/>
                  <a:gd name="T11" fmla="*/ 362 h 387"/>
                  <a:gd name="T12" fmla="*/ 87 w 100"/>
                  <a:gd name="T13" fmla="*/ 362 h 387"/>
                  <a:gd name="T14" fmla="*/ 87 w 100"/>
                  <a:gd name="T15" fmla="*/ 0 h 387"/>
                  <a:gd name="T16" fmla="*/ 100 w 100"/>
                  <a:gd name="T17" fmla="*/ 0 h 387"/>
                  <a:gd name="T18" fmla="*/ 100 w 100"/>
                  <a:gd name="T19" fmla="*/ 0 h 387"/>
                  <a:gd name="T20" fmla="*/ 100 w 100"/>
                  <a:gd name="T21" fmla="*/ 0 h 387"/>
                  <a:gd name="T22" fmla="*/ 100 w 100"/>
                  <a:gd name="T23" fmla="*/ 362 h 387"/>
                  <a:gd name="T24" fmla="*/ 100 w 100"/>
                  <a:gd name="T25" fmla="*/ 374 h 387"/>
                  <a:gd name="T26" fmla="*/ 87 w 100"/>
                  <a:gd name="T27" fmla="*/ 374 h 387"/>
                  <a:gd name="T28" fmla="*/ 50 w 100"/>
                  <a:gd name="T29" fmla="*/ 387 h 387"/>
                  <a:gd name="T30" fmla="*/ 50 w 100"/>
                  <a:gd name="T31" fmla="*/ 387 h 387"/>
                  <a:gd name="T32" fmla="*/ 50 w 100"/>
                  <a:gd name="T33" fmla="*/ 387 h 387"/>
                  <a:gd name="T34" fmla="*/ 0 w 100"/>
                  <a:gd name="T35" fmla="*/ 387 h 387"/>
                  <a:gd name="T36" fmla="*/ 0 w 100"/>
                  <a:gd name="T37" fmla="*/ 374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0" h="387">
                    <a:moveTo>
                      <a:pt x="0" y="374"/>
                    </a:moveTo>
                    <a:lnTo>
                      <a:pt x="50" y="374"/>
                    </a:lnTo>
                    <a:lnTo>
                      <a:pt x="50" y="387"/>
                    </a:lnTo>
                    <a:lnTo>
                      <a:pt x="50" y="374"/>
                    </a:lnTo>
                    <a:lnTo>
                      <a:pt x="87" y="362"/>
                    </a:lnTo>
                    <a:lnTo>
                      <a:pt x="100" y="362"/>
                    </a:lnTo>
                    <a:lnTo>
                      <a:pt x="87" y="362"/>
                    </a:lnTo>
                    <a:lnTo>
                      <a:pt x="87" y="0"/>
                    </a:lnTo>
                    <a:lnTo>
                      <a:pt x="100" y="0"/>
                    </a:lnTo>
                    <a:lnTo>
                      <a:pt x="100" y="0"/>
                    </a:lnTo>
                    <a:lnTo>
                      <a:pt x="100" y="0"/>
                    </a:lnTo>
                    <a:lnTo>
                      <a:pt x="100" y="362"/>
                    </a:lnTo>
                    <a:lnTo>
                      <a:pt x="100" y="374"/>
                    </a:lnTo>
                    <a:lnTo>
                      <a:pt x="87" y="374"/>
                    </a:lnTo>
                    <a:lnTo>
                      <a:pt x="50" y="387"/>
                    </a:lnTo>
                    <a:lnTo>
                      <a:pt x="50" y="387"/>
                    </a:lnTo>
                    <a:lnTo>
                      <a:pt x="50" y="387"/>
                    </a:lnTo>
                    <a:lnTo>
                      <a:pt x="0" y="387"/>
                    </a:lnTo>
                    <a:lnTo>
                      <a:pt x="0" y="374"/>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63" name="Rectangle 175"/>
              <p:cNvSpPr>
                <a:spLocks noChangeAspect="1" noChangeArrowheads="1"/>
              </p:cNvSpPr>
              <p:nvPr/>
            </p:nvSpPr>
            <p:spPr bwMode="auto">
              <a:xfrm>
                <a:off x="1283" y="974"/>
                <a:ext cx="12" cy="38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064" name="Freeform 176"/>
              <p:cNvSpPr>
                <a:spLocks noChangeAspect="1"/>
              </p:cNvSpPr>
              <p:nvPr/>
            </p:nvSpPr>
            <p:spPr bwMode="auto">
              <a:xfrm>
                <a:off x="1233" y="1349"/>
                <a:ext cx="112" cy="87"/>
              </a:xfrm>
              <a:custGeom>
                <a:avLst/>
                <a:gdLst>
                  <a:gd name="T0" fmla="*/ 0 w 112"/>
                  <a:gd name="T1" fmla="*/ 50 h 87"/>
                  <a:gd name="T2" fmla="*/ 0 w 112"/>
                  <a:gd name="T3" fmla="*/ 87 h 87"/>
                  <a:gd name="T4" fmla="*/ 112 w 112"/>
                  <a:gd name="T5" fmla="*/ 37 h 87"/>
                  <a:gd name="T6" fmla="*/ 112 w 112"/>
                  <a:gd name="T7" fmla="*/ 0 h 87"/>
                  <a:gd name="T8" fmla="*/ 0 w 112"/>
                  <a:gd name="T9" fmla="*/ 50 h 87"/>
                </a:gdLst>
                <a:ahLst/>
                <a:cxnLst>
                  <a:cxn ang="0">
                    <a:pos x="T0" y="T1"/>
                  </a:cxn>
                  <a:cxn ang="0">
                    <a:pos x="T2" y="T3"/>
                  </a:cxn>
                  <a:cxn ang="0">
                    <a:pos x="T4" y="T5"/>
                  </a:cxn>
                  <a:cxn ang="0">
                    <a:pos x="T6" y="T7"/>
                  </a:cxn>
                  <a:cxn ang="0">
                    <a:pos x="T8" y="T9"/>
                  </a:cxn>
                </a:cxnLst>
                <a:rect l="0" t="0" r="r" b="b"/>
                <a:pathLst>
                  <a:path w="112" h="87">
                    <a:moveTo>
                      <a:pt x="0" y="50"/>
                    </a:moveTo>
                    <a:lnTo>
                      <a:pt x="0" y="87"/>
                    </a:lnTo>
                    <a:lnTo>
                      <a:pt x="112" y="37"/>
                    </a:lnTo>
                    <a:lnTo>
                      <a:pt x="112" y="0"/>
                    </a:lnTo>
                    <a:lnTo>
                      <a:pt x="0" y="50"/>
                    </a:lnTo>
                    <a:close/>
                  </a:path>
                </a:pathLst>
              </a:custGeom>
              <a:blipFill dpi="0" rotWithShape="0">
                <a:blip r:embed="rId7"/>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65" name="Freeform 177"/>
              <p:cNvSpPr>
                <a:spLocks noChangeAspect="1"/>
              </p:cNvSpPr>
              <p:nvPr/>
            </p:nvSpPr>
            <p:spPr bwMode="auto">
              <a:xfrm>
                <a:off x="1233" y="1349"/>
                <a:ext cx="125" cy="100"/>
              </a:xfrm>
              <a:custGeom>
                <a:avLst/>
                <a:gdLst>
                  <a:gd name="T0" fmla="*/ 12 w 125"/>
                  <a:gd name="T1" fmla="*/ 50 h 100"/>
                  <a:gd name="T2" fmla="*/ 12 w 125"/>
                  <a:gd name="T3" fmla="*/ 87 h 100"/>
                  <a:gd name="T4" fmla="*/ 0 w 125"/>
                  <a:gd name="T5" fmla="*/ 100 h 100"/>
                  <a:gd name="T6" fmla="*/ 0 w 125"/>
                  <a:gd name="T7" fmla="*/ 87 h 100"/>
                  <a:gd name="T8" fmla="*/ 112 w 125"/>
                  <a:gd name="T9" fmla="*/ 37 h 100"/>
                  <a:gd name="T10" fmla="*/ 125 w 125"/>
                  <a:gd name="T11" fmla="*/ 37 h 100"/>
                  <a:gd name="T12" fmla="*/ 112 w 125"/>
                  <a:gd name="T13" fmla="*/ 37 h 100"/>
                  <a:gd name="T14" fmla="*/ 112 w 125"/>
                  <a:gd name="T15" fmla="*/ 0 h 100"/>
                  <a:gd name="T16" fmla="*/ 112 w 125"/>
                  <a:gd name="T17" fmla="*/ 0 h 100"/>
                  <a:gd name="T18" fmla="*/ 125 w 125"/>
                  <a:gd name="T19" fmla="*/ 0 h 100"/>
                  <a:gd name="T20" fmla="*/ 125 w 125"/>
                  <a:gd name="T21" fmla="*/ 0 h 100"/>
                  <a:gd name="T22" fmla="*/ 125 w 125"/>
                  <a:gd name="T23" fmla="*/ 37 h 100"/>
                  <a:gd name="T24" fmla="*/ 125 w 125"/>
                  <a:gd name="T25" fmla="*/ 50 h 100"/>
                  <a:gd name="T26" fmla="*/ 112 w 125"/>
                  <a:gd name="T27" fmla="*/ 50 h 100"/>
                  <a:gd name="T28" fmla="*/ 0 w 125"/>
                  <a:gd name="T29" fmla="*/ 100 h 100"/>
                  <a:gd name="T30" fmla="*/ 0 w 125"/>
                  <a:gd name="T31" fmla="*/ 100 h 100"/>
                  <a:gd name="T32" fmla="*/ 0 w 125"/>
                  <a:gd name="T33" fmla="*/ 87 h 100"/>
                  <a:gd name="T34" fmla="*/ 0 w 125"/>
                  <a:gd name="T35" fmla="*/ 50 h 100"/>
                  <a:gd name="T36" fmla="*/ 12 w 125"/>
                  <a:gd name="T37" fmla="*/ 5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5" h="100">
                    <a:moveTo>
                      <a:pt x="12" y="50"/>
                    </a:moveTo>
                    <a:lnTo>
                      <a:pt x="12" y="87"/>
                    </a:lnTo>
                    <a:lnTo>
                      <a:pt x="0" y="100"/>
                    </a:lnTo>
                    <a:lnTo>
                      <a:pt x="0" y="87"/>
                    </a:lnTo>
                    <a:lnTo>
                      <a:pt x="112" y="37"/>
                    </a:lnTo>
                    <a:lnTo>
                      <a:pt x="125" y="37"/>
                    </a:lnTo>
                    <a:lnTo>
                      <a:pt x="112" y="37"/>
                    </a:lnTo>
                    <a:lnTo>
                      <a:pt x="112" y="0"/>
                    </a:lnTo>
                    <a:lnTo>
                      <a:pt x="112" y="0"/>
                    </a:lnTo>
                    <a:lnTo>
                      <a:pt x="125" y="0"/>
                    </a:lnTo>
                    <a:lnTo>
                      <a:pt x="125" y="0"/>
                    </a:lnTo>
                    <a:lnTo>
                      <a:pt x="125" y="37"/>
                    </a:lnTo>
                    <a:lnTo>
                      <a:pt x="125" y="50"/>
                    </a:lnTo>
                    <a:lnTo>
                      <a:pt x="112" y="50"/>
                    </a:lnTo>
                    <a:lnTo>
                      <a:pt x="0" y="100"/>
                    </a:lnTo>
                    <a:lnTo>
                      <a:pt x="0" y="100"/>
                    </a:lnTo>
                    <a:lnTo>
                      <a:pt x="0" y="87"/>
                    </a:lnTo>
                    <a:lnTo>
                      <a:pt x="0" y="50"/>
                    </a:lnTo>
                    <a:lnTo>
                      <a:pt x="12" y="5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66" name="Freeform 178"/>
              <p:cNvSpPr>
                <a:spLocks noChangeAspect="1"/>
              </p:cNvSpPr>
              <p:nvPr/>
            </p:nvSpPr>
            <p:spPr bwMode="auto">
              <a:xfrm>
                <a:off x="1233" y="1349"/>
                <a:ext cx="112" cy="62"/>
              </a:xfrm>
              <a:custGeom>
                <a:avLst/>
                <a:gdLst>
                  <a:gd name="T0" fmla="*/ 112 w 112"/>
                  <a:gd name="T1" fmla="*/ 12 h 62"/>
                  <a:gd name="T2" fmla="*/ 0 w 112"/>
                  <a:gd name="T3" fmla="*/ 62 h 62"/>
                  <a:gd name="T4" fmla="*/ 0 w 112"/>
                  <a:gd name="T5" fmla="*/ 50 h 62"/>
                  <a:gd name="T6" fmla="*/ 0 w 112"/>
                  <a:gd name="T7" fmla="*/ 50 h 62"/>
                  <a:gd name="T8" fmla="*/ 0 w 112"/>
                  <a:gd name="T9" fmla="*/ 50 h 62"/>
                  <a:gd name="T10" fmla="*/ 112 w 112"/>
                  <a:gd name="T11" fmla="*/ 0 h 62"/>
                  <a:gd name="T12" fmla="*/ 112 w 112"/>
                  <a:gd name="T13" fmla="*/ 12 h 62"/>
                </a:gdLst>
                <a:ahLst/>
                <a:cxnLst>
                  <a:cxn ang="0">
                    <a:pos x="T0" y="T1"/>
                  </a:cxn>
                  <a:cxn ang="0">
                    <a:pos x="T2" y="T3"/>
                  </a:cxn>
                  <a:cxn ang="0">
                    <a:pos x="T4" y="T5"/>
                  </a:cxn>
                  <a:cxn ang="0">
                    <a:pos x="T6" y="T7"/>
                  </a:cxn>
                  <a:cxn ang="0">
                    <a:pos x="T8" y="T9"/>
                  </a:cxn>
                  <a:cxn ang="0">
                    <a:pos x="T10" y="T11"/>
                  </a:cxn>
                  <a:cxn ang="0">
                    <a:pos x="T12" y="T13"/>
                  </a:cxn>
                </a:cxnLst>
                <a:rect l="0" t="0" r="r" b="b"/>
                <a:pathLst>
                  <a:path w="112" h="62">
                    <a:moveTo>
                      <a:pt x="112" y="12"/>
                    </a:moveTo>
                    <a:lnTo>
                      <a:pt x="0" y="62"/>
                    </a:lnTo>
                    <a:lnTo>
                      <a:pt x="0" y="50"/>
                    </a:lnTo>
                    <a:lnTo>
                      <a:pt x="0" y="50"/>
                    </a:lnTo>
                    <a:lnTo>
                      <a:pt x="0" y="50"/>
                    </a:lnTo>
                    <a:lnTo>
                      <a:pt x="112" y="0"/>
                    </a:lnTo>
                    <a:lnTo>
                      <a:pt x="112" y="12"/>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67" name="Freeform 179"/>
              <p:cNvSpPr>
                <a:spLocks noChangeAspect="1"/>
              </p:cNvSpPr>
              <p:nvPr/>
            </p:nvSpPr>
            <p:spPr bwMode="auto">
              <a:xfrm>
                <a:off x="810" y="1386"/>
                <a:ext cx="423" cy="50"/>
              </a:xfrm>
              <a:custGeom>
                <a:avLst/>
                <a:gdLst>
                  <a:gd name="T0" fmla="*/ 423 w 423"/>
                  <a:gd name="T1" fmla="*/ 13 h 50"/>
                  <a:gd name="T2" fmla="*/ 0 w 423"/>
                  <a:gd name="T3" fmla="*/ 0 h 50"/>
                  <a:gd name="T4" fmla="*/ 0 w 423"/>
                  <a:gd name="T5" fmla="*/ 38 h 50"/>
                  <a:gd name="T6" fmla="*/ 423 w 423"/>
                  <a:gd name="T7" fmla="*/ 50 h 50"/>
                  <a:gd name="T8" fmla="*/ 423 w 423"/>
                  <a:gd name="T9" fmla="*/ 13 h 50"/>
                </a:gdLst>
                <a:ahLst/>
                <a:cxnLst>
                  <a:cxn ang="0">
                    <a:pos x="T0" y="T1"/>
                  </a:cxn>
                  <a:cxn ang="0">
                    <a:pos x="T2" y="T3"/>
                  </a:cxn>
                  <a:cxn ang="0">
                    <a:pos x="T4" y="T5"/>
                  </a:cxn>
                  <a:cxn ang="0">
                    <a:pos x="T6" y="T7"/>
                  </a:cxn>
                  <a:cxn ang="0">
                    <a:pos x="T8" y="T9"/>
                  </a:cxn>
                </a:cxnLst>
                <a:rect l="0" t="0" r="r" b="b"/>
                <a:pathLst>
                  <a:path w="423" h="50">
                    <a:moveTo>
                      <a:pt x="423" y="13"/>
                    </a:moveTo>
                    <a:lnTo>
                      <a:pt x="0" y="0"/>
                    </a:lnTo>
                    <a:lnTo>
                      <a:pt x="0" y="38"/>
                    </a:lnTo>
                    <a:lnTo>
                      <a:pt x="423" y="50"/>
                    </a:lnTo>
                    <a:lnTo>
                      <a:pt x="423" y="13"/>
                    </a:lnTo>
                    <a:close/>
                  </a:path>
                </a:pathLst>
              </a:custGeom>
              <a:blipFill dpi="0" rotWithShape="0">
                <a:blip r:embed="rId7"/>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68" name="Freeform 180"/>
              <p:cNvSpPr>
                <a:spLocks noChangeAspect="1"/>
              </p:cNvSpPr>
              <p:nvPr/>
            </p:nvSpPr>
            <p:spPr bwMode="auto">
              <a:xfrm>
                <a:off x="810" y="1386"/>
                <a:ext cx="435" cy="63"/>
              </a:xfrm>
              <a:custGeom>
                <a:avLst/>
                <a:gdLst>
                  <a:gd name="T0" fmla="*/ 423 w 435"/>
                  <a:gd name="T1" fmla="*/ 25 h 63"/>
                  <a:gd name="T2" fmla="*/ 0 w 435"/>
                  <a:gd name="T3" fmla="*/ 13 h 63"/>
                  <a:gd name="T4" fmla="*/ 0 w 435"/>
                  <a:gd name="T5" fmla="*/ 0 h 63"/>
                  <a:gd name="T6" fmla="*/ 12 w 435"/>
                  <a:gd name="T7" fmla="*/ 0 h 63"/>
                  <a:gd name="T8" fmla="*/ 12 w 435"/>
                  <a:gd name="T9" fmla="*/ 38 h 63"/>
                  <a:gd name="T10" fmla="*/ 0 w 435"/>
                  <a:gd name="T11" fmla="*/ 50 h 63"/>
                  <a:gd name="T12" fmla="*/ 0 w 435"/>
                  <a:gd name="T13" fmla="*/ 38 h 63"/>
                  <a:gd name="T14" fmla="*/ 423 w 435"/>
                  <a:gd name="T15" fmla="*/ 50 h 63"/>
                  <a:gd name="T16" fmla="*/ 435 w 435"/>
                  <a:gd name="T17" fmla="*/ 50 h 63"/>
                  <a:gd name="T18" fmla="*/ 435 w 435"/>
                  <a:gd name="T19" fmla="*/ 63 h 63"/>
                  <a:gd name="T20" fmla="*/ 423 w 435"/>
                  <a:gd name="T21" fmla="*/ 63 h 63"/>
                  <a:gd name="T22" fmla="*/ 0 w 435"/>
                  <a:gd name="T23" fmla="*/ 50 h 63"/>
                  <a:gd name="T24" fmla="*/ 0 w 435"/>
                  <a:gd name="T25" fmla="*/ 50 h 63"/>
                  <a:gd name="T26" fmla="*/ 0 w 435"/>
                  <a:gd name="T27" fmla="*/ 38 h 63"/>
                  <a:gd name="T28" fmla="*/ 0 w 435"/>
                  <a:gd name="T29" fmla="*/ 0 h 63"/>
                  <a:gd name="T30" fmla="*/ 0 w 435"/>
                  <a:gd name="T31" fmla="*/ 0 h 63"/>
                  <a:gd name="T32" fmla="*/ 0 w 435"/>
                  <a:gd name="T33" fmla="*/ 0 h 63"/>
                  <a:gd name="T34" fmla="*/ 423 w 435"/>
                  <a:gd name="T35" fmla="*/ 13 h 63"/>
                  <a:gd name="T36" fmla="*/ 423 w 435"/>
                  <a:gd name="T37" fmla="*/ 2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5" h="63">
                    <a:moveTo>
                      <a:pt x="423" y="25"/>
                    </a:moveTo>
                    <a:lnTo>
                      <a:pt x="0" y="13"/>
                    </a:lnTo>
                    <a:lnTo>
                      <a:pt x="0" y="0"/>
                    </a:lnTo>
                    <a:lnTo>
                      <a:pt x="12" y="0"/>
                    </a:lnTo>
                    <a:lnTo>
                      <a:pt x="12" y="38"/>
                    </a:lnTo>
                    <a:lnTo>
                      <a:pt x="0" y="50"/>
                    </a:lnTo>
                    <a:lnTo>
                      <a:pt x="0" y="38"/>
                    </a:lnTo>
                    <a:lnTo>
                      <a:pt x="423" y="50"/>
                    </a:lnTo>
                    <a:lnTo>
                      <a:pt x="435" y="50"/>
                    </a:lnTo>
                    <a:lnTo>
                      <a:pt x="435" y="63"/>
                    </a:lnTo>
                    <a:lnTo>
                      <a:pt x="423" y="63"/>
                    </a:lnTo>
                    <a:lnTo>
                      <a:pt x="0" y="50"/>
                    </a:lnTo>
                    <a:lnTo>
                      <a:pt x="0" y="50"/>
                    </a:lnTo>
                    <a:lnTo>
                      <a:pt x="0" y="38"/>
                    </a:lnTo>
                    <a:lnTo>
                      <a:pt x="0" y="0"/>
                    </a:lnTo>
                    <a:lnTo>
                      <a:pt x="0" y="0"/>
                    </a:lnTo>
                    <a:lnTo>
                      <a:pt x="0" y="0"/>
                    </a:lnTo>
                    <a:lnTo>
                      <a:pt x="423" y="13"/>
                    </a:lnTo>
                    <a:lnTo>
                      <a:pt x="423" y="25"/>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69" name="Freeform 181"/>
              <p:cNvSpPr>
                <a:spLocks noChangeAspect="1"/>
              </p:cNvSpPr>
              <p:nvPr/>
            </p:nvSpPr>
            <p:spPr bwMode="auto">
              <a:xfrm>
                <a:off x="1233" y="1399"/>
                <a:ext cx="12" cy="37"/>
              </a:xfrm>
              <a:custGeom>
                <a:avLst/>
                <a:gdLst>
                  <a:gd name="T0" fmla="*/ 0 w 12"/>
                  <a:gd name="T1" fmla="*/ 37 h 37"/>
                  <a:gd name="T2" fmla="*/ 0 w 12"/>
                  <a:gd name="T3" fmla="*/ 0 h 37"/>
                  <a:gd name="T4" fmla="*/ 0 w 12"/>
                  <a:gd name="T5" fmla="*/ 0 h 37"/>
                  <a:gd name="T6" fmla="*/ 12 w 12"/>
                  <a:gd name="T7" fmla="*/ 0 h 37"/>
                  <a:gd name="T8" fmla="*/ 12 w 12"/>
                  <a:gd name="T9" fmla="*/ 0 h 37"/>
                  <a:gd name="T10" fmla="*/ 12 w 12"/>
                  <a:gd name="T11" fmla="*/ 37 h 37"/>
                  <a:gd name="T12" fmla="*/ 0 w 1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12" h="37">
                    <a:moveTo>
                      <a:pt x="0" y="37"/>
                    </a:moveTo>
                    <a:lnTo>
                      <a:pt x="0" y="0"/>
                    </a:lnTo>
                    <a:lnTo>
                      <a:pt x="0" y="0"/>
                    </a:lnTo>
                    <a:lnTo>
                      <a:pt x="12" y="0"/>
                    </a:lnTo>
                    <a:lnTo>
                      <a:pt x="12" y="0"/>
                    </a:lnTo>
                    <a:lnTo>
                      <a:pt x="12" y="37"/>
                    </a:lnTo>
                    <a:lnTo>
                      <a:pt x="0" y="37"/>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70" name="Freeform 182"/>
              <p:cNvSpPr>
                <a:spLocks noChangeAspect="1"/>
              </p:cNvSpPr>
              <p:nvPr/>
            </p:nvSpPr>
            <p:spPr bwMode="auto">
              <a:xfrm>
                <a:off x="810" y="1424"/>
                <a:ext cx="423" cy="87"/>
              </a:xfrm>
              <a:custGeom>
                <a:avLst/>
                <a:gdLst>
                  <a:gd name="T0" fmla="*/ 423 w 423"/>
                  <a:gd name="T1" fmla="*/ 12 h 87"/>
                  <a:gd name="T2" fmla="*/ 0 w 423"/>
                  <a:gd name="T3" fmla="*/ 0 h 87"/>
                  <a:gd name="T4" fmla="*/ 0 w 423"/>
                  <a:gd name="T5" fmla="*/ 62 h 87"/>
                  <a:gd name="T6" fmla="*/ 423 w 423"/>
                  <a:gd name="T7" fmla="*/ 87 h 87"/>
                  <a:gd name="T8" fmla="*/ 423 w 423"/>
                  <a:gd name="T9" fmla="*/ 12 h 87"/>
                </a:gdLst>
                <a:ahLst/>
                <a:cxnLst>
                  <a:cxn ang="0">
                    <a:pos x="T0" y="T1"/>
                  </a:cxn>
                  <a:cxn ang="0">
                    <a:pos x="T2" y="T3"/>
                  </a:cxn>
                  <a:cxn ang="0">
                    <a:pos x="T4" y="T5"/>
                  </a:cxn>
                  <a:cxn ang="0">
                    <a:pos x="T6" y="T7"/>
                  </a:cxn>
                  <a:cxn ang="0">
                    <a:pos x="T8" y="T9"/>
                  </a:cxn>
                </a:cxnLst>
                <a:rect l="0" t="0" r="r" b="b"/>
                <a:pathLst>
                  <a:path w="423" h="87">
                    <a:moveTo>
                      <a:pt x="423" y="12"/>
                    </a:moveTo>
                    <a:lnTo>
                      <a:pt x="0" y="0"/>
                    </a:lnTo>
                    <a:lnTo>
                      <a:pt x="0" y="62"/>
                    </a:lnTo>
                    <a:lnTo>
                      <a:pt x="423" y="87"/>
                    </a:lnTo>
                    <a:lnTo>
                      <a:pt x="423" y="12"/>
                    </a:lnTo>
                    <a:close/>
                  </a:path>
                </a:pathLst>
              </a:custGeom>
              <a:blipFill dpi="0" rotWithShape="0">
                <a:blip r:embed="rId7"/>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71" name="Freeform 183"/>
              <p:cNvSpPr>
                <a:spLocks noChangeAspect="1"/>
              </p:cNvSpPr>
              <p:nvPr/>
            </p:nvSpPr>
            <p:spPr bwMode="auto">
              <a:xfrm>
                <a:off x="810" y="1424"/>
                <a:ext cx="435" cy="100"/>
              </a:xfrm>
              <a:custGeom>
                <a:avLst/>
                <a:gdLst>
                  <a:gd name="T0" fmla="*/ 423 w 435"/>
                  <a:gd name="T1" fmla="*/ 25 h 100"/>
                  <a:gd name="T2" fmla="*/ 0 w 435"/>
                  <a:gd name="T3" fmla="*/ 12 h 100"/>
                  <a:gd name="T4" fmla="*/ 0 w 435"/>
                  <a:gd name="T5" fmla="*/ 0 h 100"/>
                  <a:gd name="T6" fmla="*/ 12 w 435"/>
                  <a:gd name="T7" fmla="*/ 0 h 100"/>
                  <a:gd name="T8" fmla="*/ 12 w 435"/>
                  <a:gd name="T9" fmla="*/ 62 h 100"/>
                  <a:gd name="T10" fmla="*/ 0 w 435"/>
                  <a:gd name="T11" fmla="*/ 75 h 100"/>
                  <a:gd name="T12" fmla="*/ 0 w 435"/>
                  <a:gd name="T13" fmla="*/ 62 h 100"/>
                  <a:gd name="T14" fmla="*/ 423 w 435"/>
                  <a:gd name="T15" fmla="*/ 87 h 100"/>
                  <a:gd name="T16" fmla="*/ 435 w 435"/>
                  <a:gd name="T17" fmla="*/ 87 h 100"/>
                  <a:gd name="T18" fmla="*/ 435 w 435"/>
                  <a:gd name="T19" fmla="*/ 100 h 100"/>
                  <a:gd name="T20" fmla="*/ 423 w 435"/>
                  <a:gd name="T21" fmla="*/ 100 h 100"/>
                  <a:gd name="T22" fmla="*/ 0 w 435"/>
                  <a:gd name="T23" fmla="*/ 75 h 100"/>
                  <a:gd name="T24" fmla="*/ 0 w 435"/>
                  <a:gd name="T25" fmla="*/ 75 h 100"/>
                  <a:gd name="T26" fmla="*/ 0 w 435"/>
                  <a:gd name="T27" fmla="*/ 62 h 100"/>
                  <a:gd name="T28" fmla="*/ 0 w 435"/>
                  <a:gd name="T29" fmla="*/ 0 h 100"/>
                  <a:gd name="T30" fmla="*/ 0 w 435"/>
                  <a:gd name="T31" fmla="*/ 0 h 100"/>
                  <a:gd name="T32" fmla="*/ 0 w 435"/>
                  <a:gd name="T33" fmla="*/ 0 h 100"/>
                  <a:gd name="T34" fmla="*/ 423 w 435"/>
                  <a:gd name="T35" fmla="*/ 12 h 100"/>
                  <a:gd name="T36" fmla="*/ 423 w 435"/>
                  <a:gd name="T37" fmla="*/ 25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5" h="100">
                    <a:moveTo>
                      <a:pt x="423" y="25"/>
                    </a:moveTo>
                    <a:lnTo>
                      <a:pt x="0" y="12"/>
                    </a:lnTo>
                    <a:lnTo>
                      <a:pt x="0" y="0"/>
                    </a:lnTo>
                    <a:lnTo>
                      <a:pt x="12" y="0"/>
                    </a:lnTo>
                    <a:lnTo>
                      <a:pt x="12" y="62"/>
                    </a:lnTo>
                    <a:lnTo>
                      <a:pt x="0" y="75"/>
                    </a:lnTo>
                    <a:lnTo>
                      <a:pt x="0" y="62"/>
                    </a:lnTo>
                    <a:lnTo>
                      <a:pt x="423" y="87"/>
                    </a:lnTo>
                    <a:lnTo>
                      <a:pt x="435" y="87"/>
                    </a:lnTo>
                    <a:lnTo>
                      <a:pt x="435" y="100"/>
                    </a:lnTo>
                    <a:lnTo>
                      <a:pt x="423" y="100"/>
                    </a:lnTo>
                    <a:lnTo>
                      <a:pt x="0" y="75"/>
                    </a:lnTo>
                    <a:lnTo>
                      <a:pt x="0" y="75"/>
                    </a:lnTo>
                    <a:lnTo>
                      <a:pt x="0" y="62"/>
                    </a:lnTo>
                    <a:lnTo>
                      <a:pt x="0" y="0"/>
                    </a:lnTo>
                    <a:lnTo>
                      <a:pt x="0" y="0"/>
                    </a:lnTo>
                    <a:lnTo>
                      <a:pt x="0" y="0"/>
                    </a:lnTo>
                    <a:lnTo>
                      <a:pt x="423" y="12"/>
                    </a:lnTo>
                    <a:lnTo>
                      <a:pt x="423" y="25"/>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72" name="Freeform 184"/>
              <p:cNvSpPr>
                <a:spLocks noChangeAspect="1"/>
              </p:cNvSpPr>
              <p:nvPr/>
            </p:nvSpPr>
            <p:spPr bwMode="auto">
              <a:xfrm>
                <a:off x="1233" y="1436"/>
                <a:ext cx="12" cy="75"/>
              </a:xfrm>
              <a:custGeom>
                <a:avLst/>
                <a:gdLst>
                  <a:gd name="T0" fmla="*/ 0 w 12"/>
                  <a:gd name="T1" fmla="*/ 75 h 75"/>
                  <a:gd name="T2" fmla="*/ 0 w 12"/>
                  <a:gd name="T3" fmla="*/ 0 h 75"/>
                  <a:gd name="T4" fmla="*/ 0 w 12"/>
                  <a:gd name="T5" fmla="*/ 0 h 75"/>
                  <a:gd name="T6" fmla="*/ 12 w 12"/>
                  <a:gd name="T7" fmla="*/ 0 h 75"/>
                  <a:gd name="T8" fmla="*/ 12 w 12"/>
                  <a:gd name="T9" fmla="*/ 0 h 75"/>
                  <a:gd name="T10" fmla="*/ 12 w 12"/>
                  <a:gd name="T11" fmla="*/ 75 h 75"/>
                  <a:gd name="T12" fmla="*/ 0 w 12"/>
                  <a:gd name="T13" fmla="*/ 75 h 75"/>
                </a:gdLst>
                <a:ahLst/>
                <a:cxnLst>
                  <a:cxn ang="0">
                    <a:pos x="T0" y="T1"/>
                  </a:cxn>
                  <a:cxn ang="0">
                    <a:pos x="T2" y="T3"/>
                  </a:cxn>
                  <a:cxn ang="0">
                    <a:pos x="T4" y="T5"/>
                  </a:cxn>
                  <a:cxn ang="0">
                    <a:pos x="T6" y="T7"/>
                  </a:cxn>
                  <a:cxn ang="0">
                    <a:pos x="T8" y="T9"/>
                  </a:cxn>
                  <a:cxn ang="0">
                    <a:pos x="T10" y="T11"/>
                  </a:cxn>
                  <a:cxn ang="0">
                    <a:pos x="T12" y="T13"/>
                  </a:cxn>
                </a:cxnLst>
                <a:rect l="0" t="0" r="r" b="b"/>
                <a:pathLst>
                  <a:path w="12" h="75">
                    <a:moveTo>
                      <a:pt x="0" y="75"/>
                    </a:moveTo>
                    <a:lnTo>
                      <a:pt x="0" y="0"/>
                    </a:lnTo>
                    <a:lnTo>
                      <a:pt x="0" y="0"/>
                    </a:lnTo>
                    <a:lnTo>
                      <a:pt x="12" y="0"/>
                    </a:lnTo>
                    <a:lnTo>
                      <a:pt x="12" y="0"/>
                    </a:lnTo>
                    <a:lnTo>
                      <a:pt x="12" y="75"/>
                    </a:lnTo>
                    <a:lnTo>
                      <a:pt x="0" y="75"/>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73" name="Freeform 185"/>
              <p:cNvSpPr>
                <a:spLocks noChangeAspect="1"/>
              </p:cNvSpPr>
              <p:nvPr/>
            </p:nvSpPr>
            <p:spPr bwMode="auto">
              <a:xfrm>
                <a:off x="1233" y="1399"/>
                <a:ext cx="112" cy="112"/>
              </a:xfrm>
              <a:custGeom>
                <a:avLst/>
                <a:gdLst>
                  <a:gd name="T0" fmla="*/ 0 w 112"/>
                  <a:gd name="T1" fmla="*/ 37 h 112"/>
                  <a:gd name="T2" fmla="*/ 0 w 112"/>
                  <a:gd name="T3" fmla="*/ 112 h 112"/>
                  <a:gd name="T4" fmla="*/ 112 w 112"/>
                  <a:gd name="T5" fmla="*/ 50 h 112"/>
                  <a:gd name="T6" fmla="*/ 112 w 112"/>
                  <a:gd name="T7" fmla="*/ 0 h 112"/>
                  <a:gd name="T8" fmla="*/ 0 w 112"/>
                  <a:gd name="T9" fmla="*/ 37 h 112"/>
                </a:gdLst>
                <a:ahLst/>
                <a:cxnLst>
                  <a:cxn ang="0">
                    <a:pos x="T0" y="T1"/>
                  </a:cxn>
                  <a:cxn ang="0">
                    <a:pos x="T2" y="T3"/>
                  </a:cxn>
                  <a:cxn ang="0">
                    <a:pos x="T4" y="T5"/>
                  </a:cxn>
                  <a:cxn ang="0">
                    <a:pos x="T6" y="T7"/>
                  </a:cxn>
                  <a:cxn ang="0">
                    <a:pos x="T8" y="T9"/>
                  </a:cxn>
                </a:cxnLst>
                <a:rect l="0" t="0" r="r" b="b"/>
                <a:pathLst>
                  <a:path w="112" h="112">
                    <a:moveTo>
                      <a:pt x="0" y="37"/>
                    </a:moveTo>
                    <a:lnTo>
                      <a:pt x="0" y="112"/>
                    </a:lnTo>
                    <a:lnTo>
                      <a:pt x="112" y="50"/>
                    </a:lnTo>
                    <a:lnTo>
                      <a:pt x="112" y="0"/>
                    </a:lnTo>
                    <a:lnTo>
                      <a:pt x="0" y="37"/>
                    </a:lnTo>
                    <a:close/>
                  </a:path>
                </a:pathLst>
              </a:custGeom>
              <a:blipFill dpi="0" rotWithShape="0">
                <a:blip r:embed="rId7"/>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74" name="Freeform 186"/>
              <p:cNvSpPr>
                <a:spLocks noChangeAspect="1"/>
              </p:cNvSpPr>
              <p:nvPr/>
            </p:nvSpPr>
            <p:spPr bwMode="auto">
              <a:xfrm>
                <a:off x="1233" y="1399"/>
                <a:ext cx="125" cy="125"/>
              </a:xfrm>
              <a:custGeom>
                <a:avLst/>
                <a:gdLst>
                  <a:gd name="T0" fmla="*/ 12 w 125"/>
                  <a:gd name="T1" fmla="*/ 37 h 125"/>
                  <a:gd name="T2" fmla="*/ 12 w 125"/>
                  <a:gd name="T3" fmla="*/ 112 h 125"/>
                  <a:gd name="T4" fmla="*/ 0 w 125"/>
                  <a:gd name="T5" fmla="*/ 125 h 125"/>
                  <a:gd name="T6" fmla="*/ 0 w 125"/>
                  <a:gd name="T7" fmla="*/ 112 h 125"/>
                  <a:gd name="T8" fmla="*/ 112 w 125"/>
                  <a:gd name="T9" fmla="*/ 50 h 125"/>
                  <a:gd name="T10" fmla="*/ 125 w 125"/>
                  <a:gd name="T11" fmla="*/ 50 h 125"/>
                  <a:gd name="T12" fmla="*/ 112 w 125"/>
                  <a:gd name="T13" fmla="*/ 50 h 125"/>
                  <a:gd name="T14" fmla="*/ 112 w 125"/>
                  <a:gd name="T15" fmla="*/ 0 h 125"/>
                  <a:gd name="T16" fmla="*/ 112 w 125"/>
                  <a:gd name="T17" fmla="*/ 0 h 125"/>
                  <a:gd name="T18" fmla="*/ 125 w 125"/>
                  <a:gd name="T19" fmla="*/ 0 h 125"/>
                  <a:gd name="T20" fmla="*/ 125 w 125"/>
                  <a:gd name="T21" fmla="*/ 0 h 125"/>
                  <a:gd name="T22" fmla="*/ 125 w 125"/>
                  <a:gd name="T23" fmla="*/ 50 h 125"/>
                  <a:gd name="T24" fmla="*/ 125 w 125"/>
                  <a:gd name="T25" fmla="*/ 50 h 125"/>
                  <a:gd name="T26" fmla="*/ 112 w 125"/>
                  <a:gd name="T27" fmla="*/ 62 h 125"/>
                  <a:gd name="T28" fmla="*/ 0 w 125"/>
                  <a:gd name="T29" fmla="*/ 125 h 125"/>
                  <a:gd name="T30" fmla="*/ 0 w 125"/>
                  <a:gd name="T31" fmla="*/ 125 h 125"/>
                  <a:gd name="T32" fmla="*/ 0 w 125"/>
                  <a:gd name="T33" fmla="*/ 112 h 125"/>
                  <a:gd name="T34" fmla="*/ 0 w 125"/>
                  <a:gd name="T35" fmla="*/ 37 h 125"/>
                  <a:gd name="T36" fmla="*/ 12 w 125"/>
                  <a:gd name="T37" fmla="*/ 3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5" h="125">
                    <a:moveTo>
                      <a:pt x="12" y="37"/>
                    </a:moveTo>
                    <a:lnTo>
                      <a:pt x="12" y="112"/>
                    </a:lnTo>
                    <a:lnTo>
                      <a:pt x="0" y="125"/>
                    </a:lnTo>
                    <a:lnTo>
                      <a:pt x="0" y="112"/>
                    </a:lnTo>
                    <a:lnTo>
                      <a:pt x="112" y="50"/>
                    </a:lnTo>
                    <a:lnTo>
                      <a:pt x="125" y="50"/>
                    </a:lnTo>
                    <a:lnTo>
                      <a:pt x="112" y="50"/>
                    </a:lnTo>
                    <a:lnTo>
                      <a:pt x="112" y="0"/>
                    </a:lnTo>
                    <a:lnTo>
                      <a:pt x="112" y="0"/>
                    </a:lnTo>
                    <a:lnTo>
                      <a:pt x="125" y="0"/>
                    </a:lnTo>
                    <a:lnTo>
                      <a:pt x="125" y="0"/>
                    </a:lnTo>
                    <a:lnTo>
                      <a:pt x="125" y="50"/>
                    </a:lnTo>
                    <a:lnTo>
                      <a:pt x="125" y="50"/>
                    </a:lnTo>
                    <a:lnTo>
                      <a:pt x="112" y="62"/>
                    </a:lnTo>
                    <a:lnTo>
                      <a:pt x="0" y="125"/>
                    </a:lnTo>
                    <a:lnTo>
                      <a:pt x="0" y="125"/>
                    </a:lnTo>
                    <a:lnTo>
                      <a:pt x="0" y="112"/>
                    </a:lnTo>
                    <a:lnTo>
                      <a:pt x="0" y="37"/>
                    </a:lnTo>
                    <a:lnTo>
                      <a:pt x="12" y="37"/>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75" name="Freeform 187"/>
              <p:cNvSpPr>
                <a:spLocks noChangeAspect="1"/>
              </p:cNvSpPr>
              <p:nvPr/>
            </p:nvSpPr>
            <p:spPr bwMode="auto">
              <a:xfrm>
                <a:off x="1233" y="1399"/>
                <a:ext cx="112" cy="50"/>
              </a:xfrm>
              <a:custGeom>
                <a:avLst/>
                <a:gdLst>
                  <a:gd name="T0" fmla="*/ 112 w 112"/>
                  <a:gd name="T1" fmla="*/ 12 h 50"/>
                  <a:gd name="T2" fmla="*/ 0 w 112"/>
                  <a:gd name="T3" fmla="*/ 50 h 50"/>
                  <a:gd name="T4" fmla="*/ 0 w 112"/>
                  <a:gd name="T5" fmla="*/ 37 h 50"/>
                  <a:gd name="T6" fmla="*/ 0 w 112"/>
                  <a:gd name="T7" fmla="*/ 37 h 50"/>
                  <a:gd name="T8" fmla="*/ 0 w 112"/>
                  <a:gd name="T9" fmla="*/ 37 h 50"/>
                  <a:gd name="T10" fmla="*/ 112 w 112"/>
                  <a:gd name="T11" fmla="*/ 0 h 50"/>
                  <a:gd name="T12" fmla="*/ 112 w 112"/>
                  <a:gd name="T13" fmla="*/ 12 h 50"/>
                </a:gdLst>
                <a:ahLst/>
                <a:cxnLst>
                  <a:cxn ang="0">
                    <a:pos x="T0" y="T1"/>
                  </a:cxn>
                  <a:cxn ang="0">
                    <a:pos x="T2" y="T3"/>
                  </a:cxn>
                  <a:cxn ang="0">
                    <a:pos x="T4" y="T5"/>
                  </a:cxn>
                  <a:cxn ang="0">
                    <a:pos x="T6" y="T7"/>
                  </a:cxn>
                  <a:cxn ang="0">
                    <a:pos x="T8" y="T9"/>
                  </a:cxn>
                  <a:cxn ang="0">
                    <a:pos x="T10" y="T11"/>
                  </a:cxn>
                  <a:cxn ang="0">
                    <a:pos x="T12" y="T13"/>
                  </a:cxn>
                </a:cxnLst>
                <a:rect l="0" t="0" r="r" b="b"/>
                <a:pathLst>
                  <a:path w="112" h="50">
                    <a:moveTo>
                      <a:pt x="112" y="12"/>
                    </a:moveTo>
                    <a:lnTo>
                      <a:pt x="0" y="50"/>
                    </a:lnTo>
                    <a:lnTo>
                      <a:pt x="0" y="37"/>
                    </a:lnTo>
                    <a:lnTo>
                      <a:pt x="0" y="37"/>
                    </a:lnTo>
                    <a:lnTo>
                      <a:pt x="0" y="37"/>
                    </a:lnTo>
                    <a:lnTo>
                      <a:pt x="112" y="0"/>
                    </a:lnTo>
                    <a:lnTo>
                      <a:pt x="112" y="12"/>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76" name="Freeform 188"/>
              <p:cNvSpPr>
                <a:spLocks noChangeAspect="1"/>
              </p:cNvSpPr>
              <p:nvPr/>
            </p:nvSpPr>
            <p:spPr bwMode="auto">
              <a:xfrm>
                <a:off x="810" y="1424"/>
                <a:ext cx="50" cy="1"/>
              </a:xfrm>
              <a:custGeom>
                <a:avLst/>
                <a:gdLst>
                  <a:gd name="T0" fmla="*/ 0 w 50"/>
                  <a:gd name="T1" fmla="*/ 50 w 50"/>
                  <a:gd name="T2" fmla="*/ 50 w 50"/>
                  <a:gd name="T3" fmla="*/ 12 w 50"/>
                  <a:gd name="T4" fmla="*/ 0 w 50"/>
                </a:gdLst>
                <a:ahLst/>
                <a:cxnLst>
                  <a:cxn ang="0">
                    <a:pos x="T0" y="0"/>
                  </a:cxn>
                  <a:cxn ang="0">
                    <a:pos x="T1" y="0"/>
                  </a:cxn>
                  <a:cxn ang="0">
                    <a:pos x="T2" y="0"/>
                  </a:cxn>
                  <a:cxn ang="0">
                    <a:pos x="T3" y="0"/>
                  </a:cxn>
                  <a:cxn ang="0">
                    <a:pos x="T4" y="0"/>
                  </a:cxn>
                </a:cxnLst>
                <a:rect l="0" t="0" r="r" b="b"/>
                <a:pathLst>
                  <a:path w="50">
                    <a:moveTo>
                      <a:pt x="0" y="0"/>
                    </a:moveTo>
                    <a:lnTo>
                      <a:pt x="50" y="0"/>
                    </a:lnTo>
                    <a:lnTo>
                      <a:pt x="50" y="0"/>
                    </a:lnTo>
                    <a:lnTo>
                      <a:pt x="12" y="0"/>
                    </a:lnTo>
                    <a:lnTo>
                      <a:pt x="0"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77" name="Freeform 189"/>
              <p:cNvSpPr>
                <a:spLocks noChangeAspect="1"/>
              </p:cNvSpPr>
              <p:nvPr/>
            </p:nvSpPr>
            <p:spPr bwMode="auto">
              <a:xfrm>
                <a:off x="810" y="1424"/>
                <a:ext cx="50" cy="12"/>
              </a:xfrm>
              <a:custGeom>
                <a:avLst/>
                <a:gdLst>
                  <a:gd name="T0" fmla="*/ 0 w 50"/>
                  <a:gd name="T1" fmla="*/ 0 h 12"/>
                  <a:gd name="T2" fmla="*/ 50 w 50"/>
                  <a:gd name="T3" fmla="*/ 0 h 12"/>
                  <a:gd name="T4" fmla="*/ 50 w 50"/>
                  <a:gd name="T5" fmla="*/ 12 h 12"/>
                  <a:gd name="T6" fmla="*/ 50 w 50"/>
                  <a:gd name="T7" fmla="*/ 12 h 12"/>
                  <a:gd name="T8" fmla="*/ 0 w 50"/>
                  <a:gd name="T9" fmla="*/ 12 h 12"/>
                  <a:gd name="T10" fmla="*/ 0 w 50"/>
                  <a:gd name="T11" fmla="*/ 0 h 12"/>
                  <a:gd name="T12" fmla="*/ 0 w 50"/>
                  <a:gd name="T13" fmla="*/ 12 h 12"/>
                  <a:gd name="T14" fmla="*/ 0 w 50"/>
                  <a:gd name="T15" fmla="*/ 0 h 12"/>
                  <a:gd name="T16" fmla="*/ 50 w 50"/>
                  <a:gd name="T17" fmla="*/ 0 h 12"/>
                  <a:gd name="T18" fmla="*/ 50 w 50"/>
                  <a:gd name="T19" fmla="*/ 0 h 12"/>
                  <a:gd name="T20" fmla="*/ 50 w 50"/>
                  <a:gd name="T21" fmla="*/ 12 h 12"/>
                  <a:gd name="T22" fmla="*/ 0 w 50"/>
                  <a:gd name="T23" fmla="*/ 12 h 12"/>
                  <a:gd name="T24" fmla="*/ 0 w 50"/>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12">
                    <a:moveTo>
                      <a:pt x="0" y="0"/>
                    </a:moveTo>
                    <a:lnTo>
                      <a:pt x="50" y="0"/>
                    </a:lnTo>
                    <a:lnTo>
                      <a:pt x="50" y="12"/>
                    </a:lnTo>
                    <a:lnTo>
                      <a:pt x="50" y="12"/>
                    </a:lnTo>
                    <a:lnTo>
                      <a:pt x="0" y="12"/>
                    </a:lnTo>
                    <a:lnTo>
                      <a:pt x="0" y="0"/>
                    </a:lnTo>
                    <a:lnTo>
                      <a:pt x="0" y="12"/>
                    </a:lnTo>
                    <a:lnTo>
                      <a:pt x="0" y="0"/>
                    </a:lnTo>
                    <a:lnTo>
                      <a:pt x="50" y="0"/>
                    </a:lnTo>
                    <a:lnTo>
                      <a:pt x="50" y="0"/>
                    </a:lnTo>
                    <a:lnTo>
                      <a:pt x="50" y="12"/>
                    </a:lnTo>
                    <a:lnTo>
                      <a:pt x="0" y="12"/>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78" name="Freeform 190"/>
              <p:cNvSpPr>
                <a:spLocks noChangeAspect="1"/>
              </p:cNvSpPr>
              <p:nvPr/>
            </p:nvSpPr>
            <p:spPr bwMode="auto">
              <a:xfrm>
                <a:off x="1233" y="1386"/>
                <a:ext cx="112" cy="50"/>
              </a:xfrm>
              <a:custGeom>
                <a:avLst/>
                <a:gdLst>
                  <a:gd name="T0" fmla="*/ 0 w 112"/>
                  <a:gd name="T1" fmla="*/ 50 h 50"/>
                  <a:gd name="T2" fmla="*/ 112 w 112"/>
                  <a:gd name="T3" fmla="*/ 0 h 50"/>
                  <a:gd name="T4" fmla="*/ 112 w 112"/>
                  <a:gd name="T5" fmla="*/ 13 h 50"/>
                  <a:gd name="T6" fmla="*/ 0 w 112"/>
                  <a:gd name="T7" fmla="*/ 50 h 50"/>
                </a:gdLst>
                <a:ahLst/>
                <a:cxnLst>
                  <a:cxn ang="0">
                    <a:pos x="T0" y="T1"/>
                  </a:cxn>
                  <a:cxn ang="0">
                    <a:pos x="T2" y="T3"/>
                  </a:cxn>
                  <a:cxn ang="0">
                    <a:pos x="T4" y="T5"/>
                  </a:cxn>
                  <a:cxn ang="0">
                    <a:pos x="T6" y="T7"/>
                  </a:cxn>
                </a:cxnLst>
                <a:rect l="0" t="0" r="r" b="b"/>
                <a:pathLst>
                  <a:path w="112" h="50">
                    <a:moveTo>
                      <a:pt x="0" y="50"/>
                    </a:moveTo>
                    <a:lnTo>
                      <a:pt x="112" y="0"/>
                    </a:lnTo>
                    <a:lnTo>
                      <a:pt x="112" y="13"/>
                    </a:lnTo>
                    <a:lnTo>
                      <a:pt x="0" y="5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79" name="Freeform 191"/>
              <p:cNvSpPr>
                <a:spLocks noChangeAspect="1"/>
              </p:cNvSpPr>
              <p:nvPr/>
            </p:nvSpPr>
            <p:spPr bwMode="auto">
              <a:xfrm>
                <a:off x="1233" y="1386"/>
                <a:ext cx="125" cy="63"/>
              </a:xfrm>
              <a:custGeom>
                <a:avLst/>
                <a:gdLst>
                  <a:gd name="T0" fmla="*/ 0 w 125"/>
                  <a:gd name="T1" fmla="*/ 50 h 63"/>
                  <a:gd name="T2" fmla="*/ 112 w 125"/>
                  <a:gd name="T3" fmla="*/ 0 h 63"/>
                  <a:gd name="T4" fmla="*/ 125 w 125"/>
                  <a:gd name="T5" fmla="*/ 0 h 63"/>
                  <a:gd name="T6" fmla="*/ 125 w 125"/>
                  <a:gd name="T7" fmla="*/ 0 h 63"/>
                  <a:gd name="T8" fmla="*/ 125 w 125"/>
                  <a:gd name="T9" fmla="*/ 13 h 63"/>
                  <a:gd name="T10" fmla="*/ 125 w 125"/>
                  <a:gd name="T11" fmla="*/ 25 h 63"/>
                  <a:gd name="T12" fmla="*/ 112 w 125"/>
                  <a:gd name="T13" fmla="*/ 25 h 63"/>
                  <a:gd name="T14" fmla="*/ 0 w 125"/>
                  <a:gd name="T15" fmla="*/ 63 h 63"/>
                  <a:gd name="T16" fmla="*/ 0 w 125"/>
                  <a:gd name="T17" fmla="*/ 50 h 63"/>
                  <a:gd name="T18" fmla="*/ 0 w 125"/>
                  <a:gd name="T19" fmla="*/ 63 h 63"/>
                  <a:gd name="T20" fmla="*/ 0 w 125"/>
                  <a:gd name="T21" fmla="*/ 50 h 63"/>
                  <a:gd name="T22" fmla="*/ 112 w 125"/>
                  <a:gd name="T23" fmla="*/ 13 h 63"/>
                  <a:gd name="T24" fmla="*/ 112 w 125"/>
                  <a:gd name="T25" fmla="*/ 25 h 63"/>
                  <a:gd name="T26" fmla="*/ 112 w 125"/>
                  <a:gd name="T27" fmla="*/ 13 h 63"/>
                  <a:gd name="T28" fmla="*/ 112 w 125"/>
                  <a:gd name="T29" fmla="*/ 0 h 63"/>
                  <a:gd name="T30" fmla="*/ 125 w 125"/>
                  <a:gd name="T31" fmla="*/ 0 h 63"/>
                  <a:gd name="T32" fmla="*/ 112 w 125"/>
                  <a:gd name="T33" fmla="*/ 13 h 63"/>
                  <a:gd name="T34" fmla="*/ 0 w 125"/>
                  <a:gd name="T35" fmla="*/ 63 h 63"/>
                  <a:gd name="T36" fmla="*/ 0 w 125"/>
                  <a:gd name="T37" fmla="*/ 5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5" h="63">
                    <a:moveTo>
                      <a:pt x="0" y="50"/>
                    </a:moveTo>
                    <a:lnTo>
                      <a:pt x="112" y="0"/>
                    </a:lnTo>
                    <a:lnTo>
                      <a:pt x="125" y="0"/>
                    </a:lnTo>
                    <a:lnTo>
                      <a:pt x="125" y="0"/>
                    </a:lnTo>
                    <a:lnTo>
                      <a:pt x="125" y="13"/>
                    </a:lnTo>
                    <a:lnTo>
                      <a:pt x="125" y="25"/>
                    </a:lnTo>
                    <a:lnTo>
                      <a:pt x="112" y="25"/>
                    </a:lnTo>
                    <a:lnTo>
                      <a:pt x="0" y="63"/>
                    </a:lnTo>
                    <a:lnTo>
                      <a:pt x="0" y="50"/>
                    </a:lnTo>
                    <a:lnTo>
                      <a:pt x="0" y="63"/>
                    </a:lnTo>
                    <a:lnTo>
                      <a:pt x="0" y="50"/>
                    </a:lnTo>
                    <a:lnTo>
                      <a:pt x="112" y="13"/>
                    </a:lnTo>
                    <a:lnTo>
                      <a:pt x="112" y="25"/>
                    </a:lnTo>
                    <a:lnTo>
                      <a:pt x="112" y="13"/>
                    </a:lnTo>
                    <a:lnTo>
                      <a:pt x="112" y="0"/>
                    </a:lnTo>
                    <a:lnTo>
                      <a:pt x="125" y="0"/>
                    </a:lnTo>
                    <a:lnTo>
                      <a:pt x="112" y="13"/>
                    </a:lnTo>
                    <a:lnTo>
                      <a:pt x="0" y="63"/>
                    </a:lnTo>
                    <a:lnTo>
                      <a:pt x="0" y="5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80" name="Freeform 192"/>
              <p:cNvSpPr>
                <a:spLocks noChangeAspect="1"/>
              </p:cNvSpPr>
              <p:nvPr/>
            </p:nvSpPr>
            <p:spPr bwMode="auto">
              <a:xfrm>
                <a:off x="1183" y="1436"/>
                <a:ext cx="50" cy="1"/>
              </a:xfrm>
              <a:custGeom>
                <a:avLst/>
                <a:gdLst>
                  <a:gd name="T0" fmla="*/ 0 w 50"/>
                  <a:gd name="T1" fmla="*/ 13 w 50"/>
                  <a:gd name="T2" fmla="*/ 50 w 50"/>
                  <a:gd name="T3" fmla="*/ 50 w 50"/>
                  <a:gd name="T4" fmla="*/ 0 w 50"/>
                </a:gdLst>
                <a:ahLst/>
                <a:cxnLst>
                  <a:cxn ang="0">
                    <a:pos x="T0" y="0"/>
                  </a:cxn>
                  <a:cxn ang="0">
                    <a:pos x="T1" y="0"/>
                  </a:cxn>
                  <a:cxn ang="0">
                    <a:pos x="T2" y="0"/>
                  </a:cxn>
                  <a:cxn ang="0">
                    <a:pos x="T3" y="0"/>
                  </a:cxn>
                  <a:cxn ang="0">
                    <a:pos x="T4" y="0"/>
                  </a:cxn>
                </a:cxnLst>
                <a:rect l="0" t="0" r="r" b="b"/>
                <a:pathLst>
                  <a:path w="50">
                    <a:moveTo>
                      <a:pt x="0" y="0"/>
                    </a:moveTo>
                    <a:lnTo>
                      <a:pt x="13" y="0"/>
                    </a:lnTo>
                    <a:lnTo>
                      <a:pt x="50" y="0"/>
                    </a:lnTo>
                    <a:lnTo>
                      <a:pt x="50" y="0"/>
                    </a:lnTo>
                    <a:lnTo>
                      <a:pt x="0"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81" name="Freeform 193"/>
              <p:cNvSpPr>
                <a:spLocks noChangeAspect="1"/>
              </p:cNvSpPr>
              <p:nvPr/>
            </p:nvSpPr>
            <p:spPr bwMode="auto">
              <a:xfrm>
                <a:off x="1183" y="1436"/>
                <a:ext cx="50" cy="13"/>
              </a:xfrm>
              <a:custGeom>
                <a:avLst/>
                <a:gdLst>
                  <a:gd name="T0" fmla="*/ 0 w 50"/>
                  <a:gd name="T1" fmla="*/ 0 h 13"/>
                  <a:gd name="T2" fmla="*/ 50 w 50"/>
                  <a:gd name="T3" fmla="*/ 0 h 13"/>
                  <a:gd name="T4" fmla="*/ 50 w 50"/>
                  <a:gd name="T5" fmla="*/ 13 h 13"/>
                  <a:gd name="T6" fmla="*/ 50 w 50"/>
                  <a:gd name="T7" fmla="*/ 13 h 13"/>
                  <a:gd name="T8" fmla="*/ 0 w 50"/>
                  <a:gd name="T9" fmla="*/ 13 h 13"/>
                  <a:gd name="T10" fmla="*/ 0 w 50"/>
                  <a:gd name="T11" fmla="*/ 0 h 13"/>
                  <a:gd name="T12" fmla="*/ 0 w 50"/>
                  <a:gd name="T13" fmla="*/ 13 h 13"/>
                  <a:gd name="T14" fmla="*/ 0 w 50"/>
                  <a:gd name="T15" fmla="*/ 0 h 13"/>
                  <a:gd name="T16" fmla="*/ 50 w 50"/>
                  <a:gd name="T17" fmla="*/ 0 h 13"/>
                  <a:gd name="T18" fmla="*/ 50 w 50"/>
                  <a:gd name="T19" fmla="*/ 0 h 13"/>
                  <a:gd name="T20" fmla="*/ 50 w 50"/>
                  <a:gd name="T21" fmla="*/ 13 h 13"/>
                  <a:gd name="T22" fmla="*/ 0 w 50"/>
                  <a:gd name="T23" fmla="*/ 13 h 13"/>
                  <a:gd name="T24" fmla="*/ 0 w 50"/>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13">
                    <a:moveTo>
                      <a:pt x="0" y="0"/>
                    </a:moveTo>
                    <a:lnTo>
                      <a:pt x="50" y="0"/>
                    </a:lnTo>
                    <a:lnTo>
                      <a:pt x="50" y="13"/>
                    </a:lnTo>
                    <a:lnTo>
                      <a:pt x="50" y="13"/>
                    </a:lnTo>
                    <a:lnTo>
                      <a:pt x="0" y="13"/>
                    </a:lnTo>
                    <a:lnTo>
                      <a:pt x="0" y="0"/>
                    </a:lnTo>
                    <a:lnTo>
                      <a:pt x="0" y="13"/>
                    </a:lnTo>
                    <a:lnTo>
                      <a:pt x="0" y="0"/>
                    </a:lnTo>
                    <a:lnTo>
                      <a:pt x="50" y="0"/>
                    </a:lnTo>
                    <a:lnTo>
                      <a:pt x="50" y="0"/>
                    </a:lnTo>
                    <a:lnTo>
                      <a:pt x="50" y="13"/>
                    </a:lnTo>
                    <a:lnTo>
                      <a:pt x="0" y="13"/>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82" name="Freeform 194"/>
              <p:cNvSpPr>
                <a:spLocks noChangeAspect="1"/>
              </p:cNvSpPr>
              <p:nvPr/>
            </p:nvSpPr>
            <p:spPr bwMode="auto">
              <a:xfrm>
                <a:off x="860" y="1424"/>
                <a:ext cx="323" cy="12"/>
              </a:xfrm>
              <a:custGeom>
                <a:avLst/>
                <a:gdLst>
                  <a:gd name="T0" fmla="*/ 0 w 323"/>
                  <a:gd name="T1" fmla="*/ 0 h 12"/>
                  <a:gd name="T2" fmla="*/ 12 w 323"/>
                  <a:gd name="T3" fmla="*/ 0 h 12"/>
                  <a:gd name="T4" fmla="*/ 186 w 323"/>
                  <a:gd name="T5" fmla="*/ 0 h 12"/>
                  <a:gd name="T6" fmla="*/ 273 w 323"/>
                  <a:gd name="T7" fmla="*/ 12 h 12"/>
                  <a:gd name="T8" fmla="*/ 323 w 323"/>
                  <a:gd name="T9" fmla="*/ 12 h 12"/>
                  <a:gd name="T10" fmla="*/ 323 w 323"/>
                  <a:gd name="T11" fmla="*/ 12 h 12"/>
                  <a:gd name="T12" fmla="*/ 323 w 323"/>
                  <a:gd name="T13" fmla="*/ 12 h 12"/>
                  <a:gd name="T14" fmla="*/ 323 w 323"/>
                  <a:gd name="T15" fmla="*/ 12 h 12"/>
                  <a:gd name="T16" fmla="*/ 186 w 323"/>
                  <a:gd name="T17" fmla="*/ 12 h 12"/>
                  <a:gd name="T18" fmla="*/ 24 w 323"/>
                  <a:gd name="T19" fmla="*/ 12 h 12"/>
                  <a:gd name="T20" fmla="*/ 0 w 323"/>
                  <a:gd name="T2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3" h="12">
                    <a:moveTo>
                      <a:pt x="0" y="0"/>
                    </a:moveTo>
                    <a:lnTo>
                      <a:pt x="12" y="0"/>
                    </a:lnTo>
                    <a:lnTo>
                      <a:pt x="186" y="0"/>
                    </a:lnTo>
                    <a:lnTo>
                      <a:pt x="273" y="12"/>
                    </a:lnTo>
                    <a:lnTo>
                      <a:pt x="323" y="12"/>
                    </a:lnTo>
                    <a:lnTo>
                      <a:pt x="323" y="12"/>
                    </a:lnTo>
                    <a:lnTo>
                      <a:pt x="323" y="12"/>
                    </a:lnTo>
                    <a:lnTo>
                      <a:pt x="323" y="12"/>
                    </a:lnTo>
                    <a:lnTo>
                      <a:pt x="186" y="12"/>
                    </a:lnTo>
                    <a:lnTo>
                      <a:pt x="24" y="12"/>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83" name="Freeform 195"/>
              <p:cNvSpPr>
                <a:spLocks noChangeAspect="1"/>
              </p:cNvSpPr>
              <p:nvPr/>
            </p:nvSpPr>
            <p:spPr bwMode="auto">
              <a:xfrm>
                <a:off x="860" y="1424"/>
                <a:ext cx="323" cy="25"/>
              </a:xfrm>
              <a:custGeom>
                <a:avLst/>
                <a:gdLst>
                  <a:gd name="T0" fmla="*/ 0 w 323"/>
                  <a:gd name="T1" fmla="*/ 0 h 25"/>
                  <a:gd name="T2" fmla="*/ 186 w 323"/>
                  <a:gd name="T3" fmla="*/ 0 h 25"/>
                  <a:gd name="T4" fmla="*/ 186 w 323"/>
                  <a:gd name="T5" fmla="*/ 0 h 25"/>
                  <a:gd name="T6" fmla="*/ 186 w 323"/>
                  <a:gd name="T7" fmla="*/ 0 h 25"/>
                  <a:gd name="T8" fmla="*/ 273 w 323"/>
                  <a:gd name="T9" fmla="*/ 12 h 25"/>
                  <a:gd name="T10" fmla="*/ 273 w 323"/>
                  <a:gd name="T11" fmla="*/ 25 h 25"/>
                  <a:gd name="T12" fmla="*/ 273 w 323"/>
                  <a:gd name="T13" fmla="*/ 12 h 25"/>
                  <a:gd name="T14" fmla="*/ 323 w 323"/>
                  <a:gd name="T15" fmla="*/ 12 h 25"/>
                  <a:gd name="T16" fmla="*/ 323 w 323"/>
                  <a:gd name="T17" fmla="*/ 25 h 25"/>
                  <a:gd name="T18" fmla="*/ 323 w 323"/>
                  <a:gd name="T19" fmla="*/ 25 h 25"/>
                  <a:gd name="T20" fmla="*/ 24 w 323"/>
                  <a:gd name="T21" fmla="*/ 25 h 25"/>
                  <a:gd name="T22" fmla="*/ 24 w 323"/>
                  <a:gd name="T23" fmla="*/ 25 h 25"/>
                  <a:gd name="T24" fmla="*/ 24 w 323"/>
                  <a:gd name="T25" fmla="*/ 25 h 25"/>
                  <a:gd name="T26" fmla="*/ 0 w 323"/>
                  <a:gd name="T27" fmla="*/ 12 h 25"/>
                  <a:gd name="T28" fmla="*/ 0 w 323"/>
                  <a:gd name="T29" fmla="*/ 0 h 25"/>
                  <a:gd name="T30" fmla="*/ 0 w 323"/>
                  <a:gd name="T31" fmla="*/ 12 h 25"/>
                  <a:gd name="T32" fmla="*/ 0 w 323"/>
                  <a:gd name="T33" fmla="*/ 0 h 25"/>
                  <a:gd name="T34" fmla="*/ 24 w 323"/>
                  <a:gd name="T35" fmla="*/ 12 h 25"/>
                  <a:gd name="T36" fmla="*/ 24 w 323"/>
                  <a:gd name="T37" fmla="*/ 25 h 25"/>
                  <a:gd name="T38" fmla="*/ 24 w 323"/>
                  <a:gd name="T39" fmla="*/ 12 h 25"/>
                  <a:gd name="T40" fmla="*/ 323 w 323"/>
                  <a:gd name="T41" fmla="*/ 12 h 25"/>
                  <a:gd name="T42" fmla="*/ 323 w 323"/>
                  <a:gd name="T43" fmla="*/ 12 h 25"/>
                  <a:gd name="T44" fmla="*/ 323 w 323"/>
                  <a:gd name="T45" fmla="*/ 25 h 25"/>
                  <a:gd name="T46" fmla="*/ 273 w 323"/>
                  <a:gd name="T47" fmla="*/ 25 h 25"/>
                  <a:gd name="T48" fmla="*/ 273 w 323"/>
                  <a:gd name="T49" fmla="*/ 25 h 25"/>
                  <a:gd name="T50" fmla="*/ 273 w 323"/>
                  <a:gd name="T51" fmla="*/ 25 h 25"/>
                  <a:gd name="T52" fmla="*/ 186 w 323"/>
                  <a:gd name="T53" fmla="*/ 12 h 25"/>
                  <a:gd name="T54" fmla="*/ 186 w 323"/>
                  <a:gd name="T55" fmla="*/ 0 h 25"/>
                  <a:gd name="T56" fmla="*/ 186 w 323"/>
                  <a:gd name="T57" fmla="*/ 12 h 25"/>
                  <a:gd name="T58" fmla="*/ 0 w 323"/>
                  <a:gd name="T59" fmla="*/ 12 h 25"/>
                  <a:gd name="T60" fmla="*/ 0 w 323"/>
                  <a:gd name="T61"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23" h="25">
                    <a:moveTo>
                      <a:pt x="0" y="0"/>
                    </a:moveTo>
                    <a:lnTo>
                      <a:pt x="186" y="0"/>
                    </a:lnTo>
                    <a:lnTo>
                      <a:pt x="186" y="0"/>
                    </a:lnTo>
                    <a:lnTo>
                      <a:pt x="186" y="0"/>
                    </a:lnTo>
                    <a:lnTo>
                      <a:pt x="273" y="12"/>
                    </a:lnTo>
                    <a:lnTo>
                      <a:pt x="273" y="25"/>
                    </a:lnTo>
                    <a:lnTo>
                      <a:pt x="273" y="12"/>
                    </a:lnTo>
                    <a:lnTo>
                      <a:pt x="323" y="12"/>
                    </a:lnTo>
                    <a:lnTo>
                      <a:pt x="323" y="25"/>
                    </a:lnTo>
                    <a:lnTo>
                      <a:pt x="323" y="25"/>
                    </a:lnTo>
                    <a:lnTo>
                      <a:pt x="24" y="25"/>
                    </a:lnTo>
                    <a:lnTo>
                      <a:pt x="24" y="25"/>
                    </a:lnTo>
                    <a:lnTo>
                      <a:pt x="24" y="25"/>
                    </a:lnTo>
                    <a:lnTo>
                      <a:pt x="0" y="12"/>
                    </a:lnTo>
                    <a:lnTo>
                      <a:pt x="0" y="0"/>
                    </a:lnTo>
                    <a:lnTo>
                      <a:pt x="0" y="12"/>
                    </a:lnTo>
                    <a:lnTo>
                      <a:pt x="0" y="0"/>
                    </a:lnTo>
                    <a:lnTo>
                      <a:pt x="24" y="12"/>
                    </a:lnTo>
                    <a:lnTo>
                      <a:pt x="24" y="25"/>
                    </a:lnTo>
                    <a:lnTo>
                      <a:pt x="24" y="12"/>
                    </a:lnTo>
                    <a:lnTo>
                      <a:pt x="323" y="12"/>
                    </a:lnTo>
                    <a:lnTo>
                      <a:pt x="323" y="12"/>
                    </a:lnTo>
                    <a:lnTo>
                      <a:pt x="323" y="25"/>
                    </a:lnTo>
                    <a:lnTo>
                      <a:pt x="273" y="25"/>
                    </a:lnTo>
                    <a:lnTo>
                      <a:pt x="273" y="25"/>
                    </a:lnTo>
                    <a:lnTo>
                      <a:pt x="273" y="25"/>
                    </a:lnTo>
                    <a:lnTo>
                      <a:pt x="186" y="12"/>
                    </a:lnTo>
                    <a:lnTo>
                      <a:pt x="186" y="0"/>
                    </a:lnTo>
                    <a:lnTo>
                      <a:pt x="186" y="12"/>
                    </a:lnTo>
                    <a:lnTo>
                      <a:pt x="0" y="12"/>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84" name="Freeform 196"/>
              <p:cNvSpPr>
                <a:spLocks noChangeAspect="1"/>
              </p:cNvSpPr>
              <p:nvPr/>
            </p:nvSpPr>
            <p:spPr bwMode="auto">
              <a:xfrm>
                <a:off x="1196" y="1474"/>
                <a:ext cx="1" cy="1"/>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85" name="Freeform 197"/>
              <p:cNvSpPr>
                <a:spLocks noChangeAspect="1"/>
              </p:cNvSpPr>
              <p:nvPr/>
            </p:nvSpPr>
            <p:spPr bwMode="auto">
              <a:xfrm>
                <a:off x="1196" y="1474"/>
                <a:ext cx="12" cy="1"/>
              </a:xfrm>
              <a:custGeom>
                <a:avLst/>
                <a:gdLst>
                  <a:gd name="T0" fmla="*/ 12 w 12"/>
                  <a:gd name="T1" fmla="*/ 12 w 12"/>
                  <a:gd name="T2" fmla="*/ 12 w 12"/>
                  <a:gd name="T3" fmla="*/ 12 w 12"/>
                  <a:gd name="T4" fmla="*/ 12 w 12"/>
                  <a:gd name="T5" fmla="*/ 12 w 12"/>
                  <a:gd name="T6" fmla="*/ 12 w 12"/>
                  <a:gd name="T7" fmla="*/ 12 w 12"/>
                  <a:gd name="T8" fmla="*/ 12 w 12"/>
                  <a:gd name="T9" fmla="*/ 12 w 12"/>
                  <a:gd name="T10" fmla="*/ 12 w 12"/>
                  <a:gd name="T11" fmla="*/ 12 w 12"/>
                  <a:gd name="T12" fmla="*/ 12 w 12"/>
                  <a:gd name="T13" fmla="*/ 12 w 12"/>
                  <a:gd name="T14" fmla="*/ 12 w 12"/>
                  <a:gd name="T15" fmla="*/ 12 w 12"/>
                  <a:gd name="T16" fmla="*/ 12 w 12"/>
                  <a:gd name="T17" fmla="*/ 12 w 12"/>
                  <a:gd name="T18" fmla="*/ 12 w 12"/>
                  <a:gd name="T19" fmla="*/ 12 w 12"/>
                  <a:gd name="T20" fmla="*/ 12 w 12"/>
                  <a:gd name="T21" fmla="*/ 12 w 12"/>
                  <a:gd name="T22" fmla="*/ 12 w 12"/>
                  <a:gd name="T23" fmla="*/ 12 w 12"/>
                  <a:gd name="T24" fmla="*/ 0 w 12"/>
                  <a:gd name="T25" fmla="*/ 0 w 12"/>
                  <a:gd name="T26" fmla="*/ 0 w 12"/>
                  <a:gd name="T27" fmla="*/ 0 w 12"/>
                  <a:gd name="T28" fmla="*/ 0 w 12"/>
                  <a:gd name="T29" fmla="*/ 0 w 12"/>
                  <a:gd name="T30" fmla="*/ 0 w 12"/>
                  <a:gd name="T31" fmla="*/ 0 w 12"/>
                  <a:gd name="T32" fmla="*/ 0 w 12"/>
                  <a:gd name="T33" fmla="*/ 0 w 12"/>
                  <a:gd name="T34" fmla="*/ 0 w 12"/>
                  <a:gd name="T35" fmla="*/ 0 w 12"/>
                  <a:gd name="T36" fmla="*/ 0 w 12"/>
                  <a:gd name="T37" fmla="*/ 0 w 12"/>
                  <a:gd name="T38" fmla="*/ 0 w 12"/>
                  <a:gd name="T39" fmla="*/ 0 w 12"/>
                  <a:gd name="T40" fmla="*/ 0 w 12"/>
                  <a:gd name="T41" fmla="*/ 0 w 12"/>
                  <a:gd name="T42" fmla="*/ 0 w 12"/>
                  <a:gd name="T43" fmla="*/ 0 w 12"/>
                  <a:gd name="T44" fmla="*/ 0 w 12"/>
                  <a:gd name="T45" fmla="*/ 0 w 12"/>
                  <a:gd name="T46" fmla="*/ 0 w 12"/>
                  <a:gd name="T47" fmla="*/ 0 w 12"/>
                  <a:gd name="T48" fmla="*/ 12 w 12"/>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 ang="0">
                    <a:pos x="T30" y="0"/>
                  </a:cxn>
                  <a:cxn ang="0">
                    <a:pos x="T31" y="0"/>
                  </a:cxn>
                  <a:cxn ang="0">
                    <a:pos x="T32" y="0"/>
                  </a:cxn>
                  <a:cxn ang="0">
                    <a:pos x="T33" y="0"/>
                  </a:cxn>
                  <a:cxn ang="0">
                    <a:pos x="T34" y="0"/>
                  </a:cxn>
                  <a:cxn ang="0">
                    <a:pos x="T35" y="0"/>
                  </a:cxn>
                  <a:cxn ang="0">
                    <a:pos x="T36" y="0"/>
                  </a:cxn>
                  <a:cxn ang="0">
                    <a:pos x="T37" y="0"/>
                  </a:cxn>
                  <a:cxn ang="0">
                    <a:pos x="T38" y="0"/>
                  </a:cxn>
                  <a:cxn ang="0">
                    <a:pos x="T39" y="0"/>
                  </a:cxn>
                  <a:cxn ang="0">
                    <a:pos x="T40" y="0"/>
                  </a:cxn>
                  <a:cxn ang="0">
                    <a:pos x="T41" y="0"/>
                  </a:cxn>
                  <a:cxn ang="0">
                    <a:pos x="T42" y="0"/>
                  </a:cxn>
                  <a:cxn ang="0">
                    <a:pos x="T43" y="0"/>
                  </a:cxn>
                  <a:cxn ang="0">
                    <a:pos x="T44" y="0"/>
                  </a:cxn>
                  <a:cxn ang="0">
                    <a:pos x="T45" y="0"/>
                  </a:cxn>
                  <a:cxn ang="0">
                    <a:pos x="T46" y="0"/>
                  </a:cxn>
                  <a:cxn ang="0">
                    <a:pos x="T47" y="0"/>
                  </a:cxn>
                  <a:cxn ang="0">
                    <a:pos x="T48" y="0"/>
                  </a:cxn>
                </a:cxnLst>
                <a:rect l="0" t="0" r="r" b="b"/>
                <a:pathLst>
                  <a:path w="12">
                    <a:moveTo>
                      <a:pt x="12" y="0"/>
                    </a:moveTo>
                    <a:lnTo>
                      <a:pt x="12" y="0"/>
                    </a:lnTo>
                    <a:lnTo>
                      <a:pt x="12" y="0"/>
                    </a:lnTo>
                    <a:lnTo>
                      <a:pt x="12" y="0"/>
                    </a:lnTo>
                    <a:lnTo>
                      <a:pt x="12" y="0"/>
                    </a:lnTo>
                    <a:lnTo>
                      <a:pt x="12" y="0"/>
                    </a:lnTo>
                    <a:lnTo>
                      <a:pt x="12" y="0"/>
                    </a:lnTo>
                    <a:lnTo>
                      <a:pt x="12" y="0"/>
                    </a:lnTo>
                    <a:lnTo>
                      <a:pt x="12" y="0"/>
                    </a:lnTo>
                    <a:lnTo>
                      <a:pt x="12" y="0"/>
                    </a:lnTo>
                    <a:lnTo>
                      <a:pt x="12" y="0"/>
                    </a:lnTo>
                    <a:lnTo>
                      <a:pt x="12" y="0"/>
                    </a:lnTo>
                    <a:lnTo>
                      <a:pt x="12" y="0"/>
                    </a:lnTo>
                    <a:lnTo>
                      <a:pt x="12" y="0"/>
                    </a:lnTo>
                    <a:lnTo>
                      <a:pt x="12" y="0"/>
                    </a:lnTo>
                    <a:lnTo>
                      <a:pt x="12" y="0"/>
                    </a:lnTo>
                    <a:lnTo>
                      <a:pt x="12" y="0"/>
                    </a:lnTo>
                    <a:lnTo>
                      <a:pt x="12" y="0"/>
                    </a:lnTo>
                    <a:lnTo>
                      <a:pt x="12" y="0"/>
                    </a:lnTo>
                    <a:lnTo>
                      <a:pt x="12" y="0"/>
                    </a:lnTo>
                    <a:lnTo>
                      <a:pt x="12" y="0"/>
                    </a:lnTo>
                    <a:lnTo>
                      <a:pt x="12" y="0"/>
                    </a:lnTo>
                    <a:lnTo>
                      <a:pt x="12" y="0"/>
                    </a:lnTo>
                    <a:lnTo>
                      <a:pt x="12"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12"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86" name="Freeform 198"/>
              <p:cNvSpPr>
                <a:spLocks noChangeAspect="1"/>
              </p:cNvSpPr>
              <p:nvPr/>
            </p:nvSpPr>
            <p:spPr bwMode="auto">
              <a:xfrm>
                <a:off x="1196" y="1474"/>
                <a:ext cx="12" cy="1"/>
              </a:xfrm>
              <a:custGeom>
                <a:avLst/>
                <a:gdLst>
                  <a:gd name="T0" fmla="*/ 12 w 12"/>
                  <a:gd name="T1" fmla="*/ 12 w 12"/>
                  <a:gd name="T2" fmla="*/ 12 w 12"/>
                  <a:gd name="T3" fmla="*/ 0 w 12"/>
                  <a:gd name="T4" fmla="*/ 0 w 12"/>
                  <a:gd name="T5" fmla="*/ 0 w 12"/>
                  <a:gd name="T6" fmla="*/ 12 w 12"/>
                </a:gdLst>
                <a:ahLst/>
                <a:cxnLst>
                  <a:cxn ang="0">
                    <a:pos x="T0" y="0"/>
                  </a:cxn>
                  <a:cxn ang="0">
                    <a:pos x="T1" y="0"/>
                  </a:cxn>
                  <a:cxn ang="0">
                    <a:pos x="T2" y="0"/>
                  </a:cxn>
                  <a:cxn ang="0">
                    <a:pos x="T3" y="0"/>
                  </a:cxn>
                  <a:cxn ang="0">
                    <a:pos x="T4" y="0"/>
                  </a:cxn>
                  <a:cxn ang="0">
                    <a:pos x="T5" y="0"/>
                  </a:cxn>
                  <a:cxn ang="0">
                    <a:pos x="T6" y="0"/>
                  </a:cxn>
                </a:cxnLst>
                <a:rect l="0" t="0" r="r" b="b"/>
                <a:pathLst>
                  <a:path w="12">
                    <a:moveTo>
                      <a:pt x="12" y="0"/>
                    </a:moveTo>
                    <a:lnTo>
                      <a:pt x="12" y="0"/>
                    </a:lnTo>
                    <a:lnTo>
                      <a:pt x="12" y="0"/>
                    </a:lnTo>
                    <a:lnTo>
                      <a:pt x="0" y="0"/>
                    </a:lnTo>
                    <a:lnTo>
                      <a:pt x="0" y="0"/>
                    </a:lnTo>
                    <a:lnTo>
                      <a:pt x="0" y="0"/>
                    </a:lnTo>
                    <a:lnTo>
                      <a:pt x="12"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87" name="Freeform 199"/>
              <p:cNvSpPr>
                <a:spLocks noChangeAspect="1"/>
              </p:cNvSpPr>
              <p:nvPr/>
            </p:nvSpPr>
            <p:spPr bwMode="auto">
              <a:xfrm>
                <a:off x="1245" y="1411"/>
                <a:ext cx="50" cy="88"/>
              </a:xfrm>
              <a:custGeom>
                <a:avLst/>
                <a:gdLst>
                  <a:gd name="T0" fmla="*/ 0 w 50"/>
                  <a:gd name="T1" fmla="*/ 25 h 88"/>
                  <a:gd name="T2" fmla="*/ 0 w 50"/>
                  <a:gd name="T3" fmla="*/ 88 h 88"/>
                  <a:gd name="T4" fmla="*/ 50 w 50"/>
                  <a:gd name="T5" fmla="*/ 63 h 88"/>
                  <a:gd name="T6" fmla="*/ 50 w 50"/>
                  <a:gd name="T7" fmla="*/ 0 h 88"/>
                  <a:gd name="T8" fmla="*/ 0 w 50"/>
                  <a:gd name="T9" fmla="*/ 25 h 88"/>
                </a:gdLst>
                <a:ahLst/>
                <a:cxnLst>
                  <a:cxn ang="0">
                    <a:pos x="T0" y="T1"/>
                  </a:cxn>
                  <a:cxn ang="0">
                    <a:pos x="T2" y="T3"/>
                  </a:cxn>
                  <a:cxn ang="0">
                    <a:pos x="T4" y="T5"/>
                  </a:cxn>
                  <a:cxn ang="0">
                    <a:pos x="T6" y="T7"/>
                  </a:cxn>
                  <a:cxn ang="0">
                    <a:pos x="T8" y="T9"/>
                  </a:cxn>
                </a:cxnLst>
                <a:rect l="0" t="0" r="r" b="b"/>
                <a:pathLst>
                  <a:path w="50" h="88">
                    <a:moveTo>
                      <a:pt x="0" y="25"/>
                    </a:moveTo>
                    <a:lnTo>
                      <a:pt x="0" y="88"/>
                    </a:lnTo>
                    <a:lnTo>
                      <a:pt x="50" y="63"/>
                    </a:lnTo>
                    <a:lnTo>
                      <a:pt x="50" y="0"/>
                    </a:lnTo>
                    <a:lnTo>
                      <a:pt x="0" y="25"/>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88" name="Freeform 200"/>
              <p:cNvSpPr>
                <a:spLocks noChangeAspect="1"/>
              </p:cNvSpPr>
              <p:nvPr/>
            </p:nvSpPr>
            <p:spPr bwMode="auto">
              <a:xfrm>
                <a:off x="1245" y="1399"/>
                <a:ext cx="63" cy="112"/>
              </a:xfrm>
              <a:custGeom>
                <a:avLst/>
                <a:gdLst>
                  <a:gd name="T0" fmla="*/ 13 w 63"/>
                  <a:gd name="T1" fmla="*/ 37 h 112"/>
                  <a:gd name="T2" fmla="*/ 13 w 63"/>
                  <a:gd name="T3" fmla="*/ 100 h 112"/>
                  <a:gd name="T4" fmla="*/ 0 w 63"/>
                  <a:gd name="T5" fmla="*/ 112 h 112"/>
                  <a:gd name="T6" fmla="*/ 0 w 63"/>
                  <a:gd name="T7" fmla="*/ 100 h 112"/>
                  <a:gd name="T8" fmla="*/ 50 w 63"/>
                  <a:gd name="T9" fmla="*/ 75 h 112"/>
                  <a:gd name="T10" fmla="*/ 63 w 63"/>
                  <a:gd name="T11" fmla="*/ 75 h 112"/>
                  <a:gd name="T12" fmla="*/ 50 w 63"/>
                  <a:gd name="T13" fmla="*/ 75 h 112"/>
                  <a:gd name="T14" fmla="*/ 50 w 63"/>
                  <a:gd name="T15" fmla="*/ 12 h 112"/>
                  <a:gd name="T16" fmla="*/ 50 w 63"/>
                  <a:gd name="T17" fmla="*/ 12 h 112"/>
                  <a:gd name="T18" fmla="*/ 63 w 63"/>
                  <a:gd name="T19" fmla="*/ 0 h 112"/>
                  <a:gd name="T20" fmla="*/ 63 w 63"/>
                  <a:gd name="T21" fmla="*/ 12 h 112"/>
                  <a:gd name="T22" fmla="*/ 63 w 63"/>
                  <a:gd name="T23" fmla="*/ 75 h 112"/>
                  <a:gd name="T24" fmla="*/ 63 w 63"/>
                  <a:gd name="T25" fmla="*/ 75 h 112"/>
                  <a:gd name="T26" fmla="*/ 50 w 63"/>
                  <a:gd name="T27" fmla="*/ 87 h 112"/>
                  <a:gd name="T28" fmla="*/ 0 w 63"/>
                  <a:gd name="T29" fmla="*/ 112 h 112"/>
                  <a:gd name="T30" fmla="*/ 0 w 63"/>
                  <a:gd name="T31" fmla="*/ 112 h 112"/>
                  <a:gd name="T32" fmla="*/ 0 w 63"/>
                  <a:gd name="T33" fmla="*/ 100 h 112"/>
                  <a:gd name="T34" fmla="*/ 0 w 63"/>
                  <a:gd name="T35" fmla="*/ 37 h 112"/>
                  <a:gd name="T36" fmla="*/ 13 w 63"/>
                  <a:gd name="T37" fmla="*/ 3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 h="112">
                    <a:moveTo>
                      <a:pt x="13" y="37"/>
                    </a:moveTo>
                    <a:lnTo>
                      <a:pt x="13" y="100"/>
                    </a:lnTo>
                    <a:lnTo>
                      <a:pt x="0" y="112"/>
                    </a:lnTo>
                    <a:lnTo>
                      <a:pt x="0" y="100"/>
                    </a:lnTo>
                    <a:lnTo>
                      <a:pt x="50" y="75"/>
                    </a:lnTo>
                    <a:lnTo>
                      <a:pt x="63" y="75"/>
                    </a:lnTo>
                    <a:lnTo>
                      <a:pt x="50" y="75"/>
                    </a:lnTo>
                    <a:lnTo>
                      <a:pt x="50" y="12"/>
                    </a:lnTo>
                    <a:lnTo>
                      <a:pt x="50" y="12"/>
                    </a:lnTo>
                    <a:lnTo>
                      <a:pt x="63" y="0"/>
                    </a:lnTo>
                    <a:lnTo>
                      <a:pt x="63" y="12"/>
                    </a:lnTo>
                    <a:lnTo>
                      <a:pt x="63" y="75"/>
                    </a:lnTo>
                    <a:lnTo>
                      <a:pt x="63" y="75"/>
                    </a:lnTo>
                    <a:lnTo>
                      <a:pt x="50" y="87"/>
                    </a:lnTo>
                    <a:lnTo>
                      <a:pt x="0" y="112"/>
                    </a:lnTo>
                    <a:lnTo>
                      <a:pt x="0" y="112"/>
                    </a:lnTo>
                    <a:lnTo>
                      <a:pt x="0" y="100"/>
                    </a:lnTo>
                    <a:lnTo>
                      <a:pt x="0" y="37"/>
                    </a:lnTo>
                    <a:lnTo>
                      <a:pt x="13" y="37"/>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89" name="Freeform 201"/>
              <p:cNvSpPr>
                <a:spLocks noChangeAspect="1"/>
              </p:cNvSpPr>
              <p:nvPr/>
            </p:nvSpPr>
            <p:spPr bwMode="auto">
              <a:xfrm>
                <a:off x="1245" y="1411"/>
                <a:ext cx="50" cy="38"/>
              </a:xfrm>
              <a:custGeom>
                <a:avLst/>
                <a:gdLst>
                  <a:gd name="T0" fmla="*/ 50 w 50"/>
                  <a:gd name="T1" fmla="*/ 13 h 38"/>
                  <a:gd name="T2" fmla="*/ 0 w 50"/>
                  <a:gd name="T3" fmla="*/ 38 h 38"/>
                  <a:gd name="T4" fmla="*/ 0 w 50"/>
                  <a:gd name="T5" fmla="*/ 25 h 38"/>
                  <a:gd name="T6" fmla="*/ 0 w 50"/>
                  <a:gd name="T7" fmla="*/ 25 h 38"/>
                  <a:gd name="T8" fmla="*/ 0 w 50"/>
                  <a:gd name="T9" fmla="*/ 25 h 38"/>
                  <a:gd name="T10" fmla="*/ 50 w 50"/>
                  <a:gd name="T11" fmla="*/ 0 h 38"/>
                  <a:gd name="T12" fmla="*/ 50 w 50"/>
                  <a:gd name="T13" fmla="*/ 13 h 38"/>
                </a:gdLst>
                <a:ahLst/>
                <a:cxnLst>
                  <a:cxn ang="0">
                    <a:pos x="T0" y="T1"/>
                  </a:cxn>
                  <a:cxn ang="0">
                    <a:pos x="T2" y="T3"/>
                  </a:cxn>
                  <a:cxn ang="0">
                    <a:pos x="T4" y="T5"/>
                  </a:cxn>
                  <a:cxn ang="0">
                    <a:pos x="T6" y="T7"/>
                  </a:cxn>
                  <a:cxn ang="0">
                    <a:pos x="T8" y="T9"/>
                  </a:cxn>
                  <a:cxn ang="0">
                    <a:pos x="T10" y="T11"/>
                  </a:cxn>
                  <a:cxn ang="0">
                    <a:pos x="T12" y="T13"/>
                  </a:cxn>
                </a:cxnLst>
                <a:rect l="0" t="0" r="r" b="b"/>
                <a:pathLst>
                  <a:path w="50" h="38">
                    <a:moveTo>
                      <a:pt x="50" y="13"/>
                    </a:moveTo>
                    <a:lnTo>
                      <a:pt x="0" y="38"/>
                    </a:lnTo>
                    <a:lnTo>
                      <a:pt x="0" y="25"/>
                    </a:lnTo>
                    <a:lnTo>
                      <a:pt x="0" y="25"/>
                    </a:lnTo>
                    <a:lnTo>
                      <a:pt x="0" y="25"/>
                    </a:lnTo>
                    <a:lnTo>
                      <a:pt x="50" y="0"/>
                    </a:lnTo>
                    <a:lnTo>
                      <a:pt x="50" y="13"/>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90" name="Freeform 202"/>
              <p:cNvSpPr>
                <a:spLocks noChangeAspect="1"/>
              </p:cNvSpPr>
              <p:nvPr/>
            </p:nvSpPr>
            <p:spPr bwMode="auto">
              <a:xfrm>
                <a:off x="1245" y="1436"/>
                <a:ext cx="50" cy="25"/>
              </a:xfrm>
              <a:custGeom>
                <a:avLst/>
                <a:gdLst>
                  <a:gd name="T0" fmla="*/ 0 w 50"/>
                  <a:gd name="T1" fmla="*/ 13 h 25"/>
                  <a:gd name="T2" fmla="*/ 50 w 50"/>
                  <a:gd name="T3" fmla="*/ 0 h 25"/>
                  <a:gd name="T4" fmla="*/ 50 w 50"/>
                  <a:gd name="T5" fmla="*/ 0 h 25"/>
                  <a:gd name="T6" fmla="*/ 25 w 50"/>
                  <a:gd name="T7" fmla="*/ 13 h 25"/>
                  <a:gd name="T8" fmla="*/ 25 w 50"/>
                  <a:gd name="T9" fmla="*/ 13 h 25"/>
                  <a:gd name="T10" fmla="*/ 25 w 50"/>
                  <a:gd name="T11" fmla="*/ 25 h 25"/>
                  <a:gd name="T12" fmla="*/ 25 w 50"/>
                  <a:gd name="T13" fmla="*/ 13 h 25"/>
                  <a:gd name="T14" fmla="*/ 0 w 50"/>
                  <a:gd name="T15" fmla="*/ 25 h 25"/>
                  <a:gd name="T16" fmla="*/ 0 w 50"/>
                  <a:gd name="T17"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25">
                    <a:moveTo>
                      <a:pt x="0" y="13"/>
                    </a:moveTo>
                    <a:lnTo>
                      <a:pt x="50" y="0"/>
                    </a:lnTo>
                    <a:lnTo>
                      <a:pt x="50" y="0"/>
                    </a:lnTo>
                    <a:lnTo>
                      <a:pt x="25" y="13"/>
                    </a:lnTo>
                    <a:lnTo>
                      <a:pt x="25" y="13"/>
                    </a:lnTo>
                    <a:lnTo>
                      <a:pt x="25" y="25"/>
                    </a:lnTo>
                    <a:lnTo>
                      <a:pt x="25" y="13"/>
                    </a:lnTo>
                    <a:lnTo>
                      <a:pt x="0" y="25"/>
                    </a:lnTo>
                    <a:lnTo>
                      <a:pt x="0" y="13"/>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91" name="Freeform 203"/>
              <p:cNvSpPr>
                <a:spLocks noChangeAspect="1"/>
              </p:cNvSpPr>
              <p:nvPr/>
            </p:nvSpPr>
            <p:spPr bwMode="auto">
              <a:xfrm>
                <a:off x="1245" y="1436"/>
                <a:ext cx="50" cy="38"/>
              </a:xfrm>
              <a:custGeom>
                <a:avLst/>
                <a:gdLst>
                  <a:gd name="T0" fmla="*/ 0 w 50"/>
                  <a:gd name="T1" fmla="*/ 13 h 38"/>
                  <a:gd name="T2" fmla="*/ 50 w 50"/>
                  <a:gd name="T3" fmla="*/ 0 h 38"/>
                  <a:gd name="T4" fmla="*/ 50 w 50"/>
                  <a:gd name="T5" fmla="*/ 13 h 38"/>
                  <a:gd name="T6" fmla="*/ 50 w 50"/>
                  <a:gd name="T7" fmla="*/ 13 h 38"/>
                  <a:gd name="T8" fmla="*/ 25 w 50"/>
                  <a:gd name="T9" fmla="*/ 25 h 38"/>
                  <a:gd name="T10" fmla="*/ 25 w 50"/>
                  <a:gd name="T11" fmla="*/ 13 h 38"/>
                  <a:gd name="T12" fmla="*/ 38 w 50"/>
                  <a:gd name="T13" fmla="*/ 13 h 38"/>
                  <a:gd name="T14" fmla="*/ 38 w 50"/>
                  <a:gd name="T15" fmla="*/ 25 h 38"/>
                  <a:gd name="T16" fmla="*/ 25 w 50"/>
                  <a:gd name="T17" fmla="*/ 25 h 38"/>
                  <a:gd name="T18" fmla="*/ 25 w 50"/>
                  <a:gd name="T19" fmla="*/ 25 h 38"/>
                  <a:gd name="T20" fmla="*/ 25 w 50"/>
                  <a:gd name="T21" fmla="*/ 13 h 38"/>
                  <a:gd name="T22" fmla="*/ 25 w 50"/>
                  <a:gd name="T23" fmla="*/ 13 h 38"/>
                  <a:gd name="T24" fmla="*/ 25 w 50"/>
                  <a:gd name="T25" fmla="*/ 25 h 38"/>
                  <a:gd name="T26" fmla="*/ 0 w 50"/>
                  <a:gd name="T27" fmla="*/ 38 h 38"/>
                  <a:gd name="T28" fmla="*/ 0 w 50"/>
                  <a:gd name="T29" fmla="*/ 38 h 38"/>
                  <a:gd name="T30" fmla="*/ 0 w 50"/>
                  <a:gd name="T31" fmla="*/ 25 h 38"/>
                  <a:gd name="T32" fmla="*/ 0 w 50"/>
                  <a:gd name="T33" fmla="*/ 13 h 38"/>
                  <a:gd name="T34" fmla="*/ 0 w 50"/>
                  <a:gd name="T35" fmla="*/ 13 h 38"/>
                  <a:gd name="T36" fmla="*/ 0 w 50"/>
                  <a:gd name="T37" fmla="*/ 13 h 38"/>
                  <a:gd name="T38" fmla="*/ 13 w 50"/>
                  <a:gd name="T39" fmla="*/ 13 h 38"/>
                  <a:gd name="T40" fmla="*/ 13 w 50"/>
                  <a:gd name="T41" fmla="*/ 25 h 38"/>
                  <a:gd name="T42" fmla="*/ 0 w 50"/>
                  <a:gd name="T43" fmla="*/ 25 h 38"/>
                  <a:gd name="T44" fmla="*/ 0 w 50"/>
                  <a:gd name="T45" fmla="*/ 25 h 38"/>
                  <a:gd name="T46" fmla="*/ 25 w 50"/>
                  <a:gd name="T47" fmla="*/ 13 h 38"/>
                  <a:gd name="T48" fmla="*/ 38 w 50"/>
                  <a:gd name="T49" fmla="*/ 0 h 38"/>
                  <a:gd name="T50" fmla="*/ 38 w 50"/>
                  <a:gd name="T51" fmla="*/ 13 h 38"/>
                  <a:gd name="T52" fmla="*/ 38 w 50"/>
                  <a:gd name="T53" fmla="*/ 25 h 38"/>
                  <a:gd name="T54" fmla="*/ 38 w 50"/>
                  <a:gd name="T55" fmla="*/ 25 h 38"/>
                  <a:gd name="T56" fmla="*/ 25 w 50"/>
                  <a:gd name="T57" fmla="*/ 25 h 38"/>
                  <a:gd name="T58" fmla="*/ 25 w 50"/>
                  <a:gd name="T59" fmla="*/ 13 h 38"/>
                  <a:gd name="T60" fmla="*/ 25 w 50"/>
                  <a:gd name="T61" fmla="*/ 13 h 38"/>
                  <a:gd name="T62" fmla="*/ 25 w 50"/>
                  <a:gd name="T63" fmla="*/ 13 h 38"/>
                  <a:gd name="T64" fmla="*/ 50 w 50"/>
                  <a:gd name="T65" fmla="*/ 0 h 38"/>
                  <a:gd name="T66" fmla="*/ 50 w 50"/>
                  <a:gd name="T67" fmla="*/ 0 h 38"/>
                  <a:gd name="T68" fmla="*/ 50 w 50"/>
                  <a:gd name="T69" fmla="*/ 13 h 38"/>
                  <a:gd name="T70" fmla="*/ 0 w 50"/>
                  <a:gd name="T71" fmla="*/ 25 h 38"/>
                  <a:gd name="T72" fmla="*/ 0 w 50"/>
                  <a:gd name="T73" fmla="*/ 1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 h="38">
                    <a:moveTo>
                      <a:pt x="0" y="13"/>
                    </a:moveTo>
                    <a:lnTo>
                      <a:pt x="50" y="0"/>
                    </a:lnTo>
                    <a:lnTo>
                      <a:pt x="50" y="13"/>
                    </a:lnTo>
                    <a:lnTo>
                      <a:pt x="50" y="13"/>
                    </a:lnTo>
                    <a:lnTo>
                      <a:pt x="25" y="25"/>
                    </a:lnTo>
                    <a:lnTo>
                      <a:pt x="25" y="13"/>
                    </a:lnTo>
                    <a:lnTo>
                      <a:pt x="38" y="13"/>
                    </a:lnTo>
                    <a:lnTo>
                      <a:pt x="38" y="25"/>
                    </a:lnTo>
                    <a:lnTo>
                      <a:pt x="25" y="25"/>
                    </a:lnTo>
                    <a:lnTo>
                      <a:pt x="25" y="25"/>
                    </a:lnTo>
                    <a:lnTo>
                      <a:pt x="25" y="13"/>
                    </a:lnTo>
                    <a:lnTo>
                      <a:pt x="25" y="13"/>
                    </a:lnTo>
                    <a:lnTo>
                      <a:pt x="25" y="25"/>
                    </a:lnTo>
                    <a:lnTo>
                      <a:pt x="0" y="38"/>
                    </a:lnTo>
                    <a:lnTo>
                      <a:pt x="0" y="38"/>
                    </a:lnTo>
                    <a:lnTo>
                      <a:pt x="0" y="25"/>
                    </a:lnTo>
                    <a:lnTo>
                      <a:pt x="0" y="13"/>
                    </a:lnTo>
                    <a:lnTo>
                      <a:pt x="0" y="13"/>
                    </a:lnTo>
                    <a:lnTo>
                      <a:pt x="0" y="13"/>
                    </a:lnTo>
                    <a:lnTo>
                      <a:pt x="13" y="13"/>
                    </a:lnTo>
                    <a:lnTo>
                      <a:pt x="13" y="25"/>
                    </a:lnTo>
                    <a:lnTo>
                      <a:pt x="0" y="25"/>
                    </a:lnTo>
                    <a:lnTo>
                      <a:pt x="0" y="25"/>
                    </a:lnTo>
                    <a:lnTo>
                      <a:pt x="25" y="13"/>
                    </a:lnTo>
                    <a:lnTo>
                      <a:pt x="38" y="0"/>
                    </a:lnTo>
                    <a:lnTo>
                      <a:pt x="38" y="13"/>
                    </a:lnTo>
                    <a:lnTo>
                      <a:pt x="38" y="25"/>
                    </a:lnTo>
                    <a:lnTo>
                      <a:pt x="38" y="25"/>
                    </a:lnTo>
                    <a:lnTo>
                      <a:pt x="25" y="25"/>
                    </a:lnTo>
                    <a:lnTo>
                      <a:pt x="25" y="13"/>
                    </a:lnTo>
                    <a:lnTo>
                      <a:pt x="25" y="13"/>
                    </a:lnTo>
                    <a:lnTo>
                      <a:pt x="25" y="13"/>
                    </a:lnTo>
                    <a:lnTo>
                      <a:pt x="50" y="0"/>
                    </a:lnTo>
                    <a:lnTo>
                      <a:pt x="50" y="0"/>
                    </a:lnTo>
                    <a:lnTo>
                      <a:pt x="50" y="13"/>
                    </a:lnTo>
                    <a:lnTo>
                      <a:pt x="0" y="25"/>
                    </a:lnTo>
                    <a:lnTo>
                      <a:pt x="0" y="13"/>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92" name="Freeform 204"/>
              <p:cNvSpPr>
                <a:spLocks noChangeAspect="1"/>
              </p:cNvSpPr>
              <p:nvPr/>
            </p:nvSpPr>
            <p:spPr bwMode="auto">
              <a:xfrm>
                <a:off x="1270" y="1449"/>
                <a:ext cx="1" cy="12"/>
              </a:xfrm>
              <a:custGeom>
                <a:avLst/>
                <a:gdLst>
                  <a:gd name="T0" fmla="*/ 12 h 12"/>
                  <a:gd name="T1" fmla="*/ 12 h 12"/>
                  <a:gd name="T2" fmla="*/ 12 h 12"/>
                  <a:gd name="T3" fmla="*/ 0 h 12"/>
                  <a:gd name="T4" fmla="*/ 12 h 12"/>
                </a:gdLst>
                <a:ahLst/>
                <a:cxnLst>
                  <a:cxn ang="0">
                    <a:pos x="0" y="T0"/>
                  </a:cxn>
                  <a:cxn ang="0">
                    <a:pos x="0" y="T1"/>
                  </a:cxn>
                  <a:cxn ang="0">
                    <a:pos x="0" y="T2"/>
                  </a:cxn>
                  <a:cxn ang="0">
                    <a:pos x="0" y="T3"/>
                  </a:cxn>
                  <a:cxn ang="0">
                    <a:pos x="0" y="T4"/>
                  </a:cxn>
                </a:cxnLst>
                <a:rect l="0" t="0" r="r" b="b"/>
                <a:pathLst>
                  <a:path h="12">
                    <a:moveTo>
                      <a:pt x="0" y="12"/>
                    </a:moveTo>
                    <a:lnTo>
                      <a:pt x="0" y="12"/>
                    </a:lnTo>
                    <a:lnTo>
                      <a:pt x="0" y="12"/>
                    </a:lnTo>
                    <a:lnTo>
                      <a:pt x="0" y="0"/>
                    </a:lnTo>
                    <a:lnTo>
                      <a:pt x="0" y="12"/>
                    </a:lnTo>
                    <a:close/>
                  </a:path>
                </a:pathLst>
              </a:cu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93" name="Freeform 205"/>
              <p:cNvSpPr>
                <a:spLocks noChangeAspect="1"/>
              </p:cNvSpPr>
              <p:nvPr/>
            </p:nvSpPr>
            <p:spPr bwMode="auto">
              <a:xfrm>
                <a:off x="1270" y="1449"/>
                <a:ext cx="13" cy="12"/>
              </a:xfrm>
              <a:custGeom>
                <a:avLst/>
                <a:gdLst>
                  <a:gd name="T0" fmla="*/ 13 w 13"/>
                  <a:gd name="T1" fmla="*/ 12 h 12"/>
                  <a:gd name="T2" fmla="*/ 13 w 13"/>
                  <a:gd name="T3" fmla="*/ 12 h 12"/>
                  <a:gd name="T4" fmla="*/ 0 w 13"/>
                  <a:gd name="T5" fmla="*/ 12 h 12"/>
                  <a:gd name="T6" fmla="*/ 0 w 13"/>
                  <a:gd name="T7" fmla="*/ 12 h 12"/>
                  <a:gd name="T8" fmla="*/ 0 w 13"/>
                  <a:gd name="T9" fmla="*/ 0 h 12"/>
                  <a:gd name="T10" fmla="*/ 13 w 13"/>
                  <a:gd name="T11" fmla="*/ 0 h 12"/>
                  <a:gd name="T12" fmla="*/ 13 w 13"/>
                  <a:gd name="T13" fmla="*/ 0 h 12"/>
                  <a:gd name="T14" fmla="*/ 13 w 13"/>
                  <a:gd name="T15" fmla="*/ 12 h 12"/>
                  <a:gd name="T16" fmla="*/ 0 w 13"/>
                  <a:gd name="T17" fmla="*/ 12 h 12"/>
                  <a:gd name="T18" fmla="*/ 0 w 13"/>
                  <a:gd name="T19" fmla="*/ 12 h 12"/>
                  <a:gd name="T20" fmla="*/ 0 w 13"/>
                  <a:gd name="T21" fmla="*/ 12 h 12"/>
                  <a:gd name="T22" fmla="*/ 0 w 13"/>
                  <a:gd name="T23" fmla="*/ 0 h 12"/>
                  <a:gd name="T24" fmla="*/ 0 w 13"/>
                  <a:gd name="T25" fmla="*/ 0 h 12"/>
                  <a:gd name="T26" fmla="*/ 13 w 13"/>
                  <a:gd name="T27" fmla="*/ 0 h 12"/>
                  <a:gd name="T28" fmla="*/ 13 w 13"/>
                  <a:gd name="T29" fmla="*/ 12 h 12"/>
                  <a:gd name="T30" fmla="*/ 13 w 13"/>
                  <a:gd name="T31" fmla="*/ 12 h 12"/>
                  <a:gd name="T32" fmla="*/ 0 w 13"/>
                  <a:gd name="T33" fmla="*/ 12 h 12"/>
                  <a:gd name="T34" fmla="*/ 0 w 13"/>
                  <a:gd name="T35" fmla="*/ 12 h 12"/>
                  <a:gd name="T36" fmla="*/ 13 w 13"/>
                  <a:gd name="T3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 h="12">
                    <a:moveTo>
                      <a:pt x="13" y="12"/>
                    </a:moveTo>
                    <a:lnTo>
                      <a:pt x="13" y="12"/>
                    </a:lnTo>
                    <a:lnTo>
                      <a:pt x="0" y="12"/>
                    </a:lnTo>
                    <a:lnTo>
                      <a:pt x="0" y="12"/>
                    </a:lnTo>
                    <a:lnTo>
                      <a:pt x="0" y="0"/>
                    </a:lnTo>
                    <a:lnTo>
                      <a:pt x="13" y="0"/>
                    </a:lnTo>
                    <a:lnTo>
                      <a:pt x="13" y="0"/>
                    </a:lnTo>
                    <a:lnTo>
                      <a:pt x="13" y="12"/>
                    </a:lnTo>
                    <a:lnTo>
                      <a:pt x="0" y="12"/>
                    </a:lnTo>
                    <a:lnTo>
                      <a:pt x="0" y="12"/>
                    </a:lnTo>
                    <a:lnTo>
                      <a:pt x="0" y="12"/>
                    </a:lnTo>
                    <a:lnTo>
                      <a:pt x="0" y="0"/>
                    </a:lnTo>
                    <a:lnTo>
                      <a:pt x="0" y="0"/>
                    </a:lnTo>
                    <a:lnTo>
                      <a:pt x="13" y="0"/>
                    </a:lnTo>
                    <a:lnTo>
                      <a:pt x="13" y="12"/>
                    </a:lnTo>
                    <a:lnTo>
                      <a:pt x="13" y="12"/>
                    </a:lnTo>
                    <a:lnTo>
                      <a:pt x="0" y="12"/>
                    </a:lnTo>
                    <a:lnTo>
                      <a:pt x="0" y="12"/>
                    </a:lnTo>
                    <a:lnTo>
                      <a:pt x="13" y="12"/>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094" name="Rectangle 206"/>
              <p:cNvSpPr>
                <a:spLocks noChangeAspect="1" noChangeArrowheads="1"/>
              </p:cNvSpPr>
              <p:nvPr/>
            </p:nvSpPr>
            <p:spPr bwMode="auto">
              <a:xfrm>
                <a:off x="1171" y="1511"/>
                <a:ext cx="62" cy="13"/>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095" name="Rectangle 207"/>
              <p:cNvSpPr>
                <a:spLocks noChangeAspect="1" noChangeArrowheads="1"/>
              </p:cNvSpPr>
              <p:nvPr/>
            </p:nvSpPr>
            <p:spPr bwMode="auto">
              <a:xfrm>
                <a:off x="1233" y="1511"/>
                <a:ext cx="12" cy="2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096" name="Rectangle 208"/>
              <p:cNvSpPr>
                <a:spLocks noChangeAspect="1" noChangeArrowheads="1"/>
              </p:cNvSpPr>
              <p:nvPr/>
            </p:nvSpPr>
            <p:spPr bwMode="auto">
              <a:xfrm>
                <a:off x="1171" y="1524"/>
                <a:ext cx="62" cy="12"/>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097" name="Rectangle 209"/>
              <p:cNvSpPr>
                <a:spLocks noChangeAspect="1" noChangeArrowheads="1"/>
              </p:cNvSpPr>
              <p:nvPr/>
            </p:nvSpPr>
            <p:spPr bwMode="auto">
              <a:xfrm>
                <a:off x="1171" y="1511"/>
                <a:ext cx="12" cy="13"/>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098" name="Rectangle 210"/>
              <p:cNvSpPr>
                <a:spLocks noChangeAspect="1" noChangeArrowheads="1"/>
              </p:cNvSpPr>
              <p:nvPr/>
            </p:nvSpPr>
            <p:spPr bwMode="auto">
              <a:xfrm>
                <a:off x="1171" y="1511"/>
                <a:ext cx="74" cy="13"/>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099" name="Freeform 211"/>
              <p:cNvSpPr>
                <a:spLocks noChangeAspect="1"/>
              </p:cNvSpPr>
              <p:nvPr/>
            </p:nvSpPr>
            <p:spPr bwMode="auto">
              <a:xfrm>
                <a:off x="1233" y="1499"/>
                <a:ext cx="12" cy="25"/>
              </a:xfrm>
              <a:custGeom>
                <a:avLst/>
                <a:gdLst>
                  <a:gd name="T0" fmla="*/ 0 w 12"/>
                  <a:gd name="T1" fmla="*/ 25 h 25"/>
                  <a:gd name="T2" fmla="*/ 0 w 12"/>
                  <a:gd name="T3" fmla="*/ 12 h 25"/>
                  <a:gd name="T4" fmla="*/ 12 w 12"/>
                  <a:gd name="T5" fmla="*/ 0 h 25"/>
                  <a:gd name="T6" fmla="*/ 12 w 12"/>
                  <a:gd name="T7" fmla="*/ 12 h 25"/>
                  <a:gd name="T8" fmla="*/ 0 w 12"/>
                  <a:gd name="T9" fmla="*/ 25 h 25"/>
                </a:gdLst>
                <a:ahLst/>
                <a:cxnLst>
                  <a:cxn ang="0">
                    <a:pos x="T0" y="T1"/>
                  </a:cxn>
                  <a:cxn ang="0">
                    <a:pos x="T2" y="T3"/>
                  </a:cxn>
                  <a:cxn ang="0">
                    <a:pos x="T4" y="T5"/>
                  </a:cxn>
                  <a:cxn ang="0">
                    <a:pos x="T6" y="T7"/>
                  </a:cxn>
                  <a:cxn ang="0">
                    <a:pos x="T8" y="T9"/>
                  </a:cxn>
                </a:cxnLst>
                <a:rect l="0" t="0" r="r" b="b"/>
                <a:pathLst>
                  <a:path w="12" h="25">
                    <a:moveTo>
                      <a:pt x="0" y="25"/>
                    </a:moveTo>
                    <a:lnTo>
                      <a:pt x="0" y="12"/>
                    </a:lnTo>
                    <a:lnTo>
                      <a:pt x="12" y="0"/>
                    </a:lnTo>
                    <a:lnTo>
                      <a:pt x="12" y="12"/>
                    </a:lnTo>
                    <a:lnTo>
                      <a:pt x="0" y="25"/>
                    </a:lnTo>
                    <a:close/>
                  </a:path>
                </a:pathLst>
              </a:custGeom>
              <a:blipFill dpi="0" rotWithShape="0">
                <a:blip r:embed="rId8"/>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00" name="Freeform 212"/>
              <p:cNvSpPr>
                <a:spLocks noChangeAspect="1"/>
              </p:cNvSpPr>
              <p:nvPr/>
            </p:nvSpPr>
            <p:spPr bwMode="auto">
              <a:xfrm>
                <a:off x="1233" y="1486"/>
                <a:ext cx="25" cy="38"/>
              </a:xfrm>
              <a:custGeom>
                <a:avLst/>
                <a:gdLst>
                  <a:gd name="T0" fmla="*/ 0 w 25"/>
                  <a:gd name="T1" fmla="*/ 38 h 38"/>
                  <a:gd name="T2" fmla="*/ 0 w 25"/>
                  <a:gd name="T3" fmla="*/ 25 h 38"/>
                  <a:gd name="T4" fmla="*/ 0 w 25"/>
                  <a:gd name="T5" fmla="*/ 25 h 38"/>
                  <a:gd name="T6" fmla="*/ 0 w 25"/>
                  <a:gd name="T7" fmla="*/ 25 h 38"/>
                  <a:gd name="T8" fmla="*/ 12 w 25"/>
                  <a:gd name="T9" fmla="*/ 13 h 38"/>
                  <a:gd name="T10" fmla="*/ 25 w 25"/>
                  <a:gd name="T11" fmla="*/ 0 h 38"/>
                  <a:gd name="T12" fmla="*/ 25 w 25"/>
                  <a:gd name="T13" fmla="*/ 13 h 38"/>
                  <a:gd name="T14" fmla="*/ 25 w 25"/>
                  <a:gd name="T15" fmla="*/ 25 h 38"/>
                  <a:gd name="T16" fmla="*/ 25 w 25"/>
                  <a:gd name="T17" fmla="*/ 38 h 38"/>
                  <a:gd name="T18" fmla="*/ 25 w 25"/>
                  <a:gd name="T19" fmla="*/ 38 h 38"/>
                  <a:gd name="T20" fmla="*/ 12 w 25"/>
                  <a:gd name="T21" fmla="*/ 25 h 38"/>
                  <a:gd name="T22" fmla="*/ 12 w 25"/>
                  <a:gd name="T23" fmla="*/ 13 h 38"/>
                  <a:gd name="T24" fmla="*/ 25 w 25"/>
                  <a:gd name="T25" fmla="*/ 13 h 38"/>
                  <a:gd name="T26" fmla="*/ 25 w 25"/>
                  <a:gd name="T27" fmla="*/ 25 h 38"/>
                  <a:gd name="T28" fmla="*/ 12 w 25"/>
                  <a:gd name="T29" fmla="*/ 38 h 38"/>
                  <a:gd name="T30" fmla="*/ 0 w 25"/>
                  <a:gd name="T31" fmla="*/ 25 h 38"/>
                  <a:gd name="T32" fmla="*/ 12 w 25"/>
                  <a:gd name="T33" fmla="*/ 25 h 38"/>
                  <a:gd name="T34" fmla="*/ 12 w 25"/>
                  <a:gd name="T35" fmla="*/ 38 h 38"/>
                  <a:gd name="T36" fmla="*/ 0 w 25"/>
                  <a:gd name="T3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38">
                    <a:moveTo>
                      <a:pt x="0" y="38"/>
                    </a:moveTo>
                    <a:lnTo>
                      <a:pt x="0" y="25"/>
                    </a:lnTo>
                    <a:lnTo>
                      <a:pt x="0" y="25"/>
                    </a:lnTo>
                    <a:lnTo>
                      <a:pt x="0" y="25"/>
                    </a:lnTo>
                    <a:lnTo>
                      <a:pt x="12" y="13"/>
                    </a:lnTo>
                    <a:lnTo>
                      <a:pt x="25" y="0"/>
                    </a:lnTo>
                    <a:lnTo>
                      <a:pt x="25" y="13"/>
                    </a:lnTo>
                    <a:lnTo>
                      <a:pt x="25" y="25"/>
                    </a:lnTo>
                    <a:lnTo>
                      <a:pt x="25" y="38"/>
                    </a:lnTo>
                    <a:lnTo>
                      <a:pt x="25" y="38"/>
                    </a:lnTo>
                    <a:lnTo>
                      <a:pt x="12" y="25"/>
                    </a:lnTo>
                    <a:lnTo>
                      <a:pt x="12" y="13"/>
                    </a:lnTo>
                    <a:lnTo>
                      <a:pt x="25" y="13"/>
                    </a:lnTo>
                    <a:lnTo>
                      <a:pt x="25" y="25"/>
                    </a:lnTo>
                    <a:lnTo>
                      <a:pt x="12" y="38"/>
                    </a:lnTo>
                    <a:lnTo>
                      <a:pt x="0" y="25"/>
                    </a:lnTo>
                    <a:lnTo>
                      <a:pt x="12" y="25"/>
                    </a:lnTo>
                    <a:lnTo>
                      <a:pt x="12" y="38"/>
                    </a:lnTo>
                    <a:lnTo>
                      <a:pt x="0" y="38"/>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01" name="Freeform 213"/>
              <p:cNvSpPr>
                <a:spLocks noChangeAspect="1"/>
              </p:cNvSpPr>
              <p:nvPr/>
            </p:nvSpPr>
            <p:spPr bwMode="auto">
              <a:xfrm>
                <a:off x="1233" y="1511"/>
                <a:ext cx="25" cy="37"/>
              </a:xfrm>
              <a:custGeom>
                <a:avLst/>
                <a:gdLst>
                  <a:gd name="T0" fmla="*/ 25 w 25"/>
                  <a:gd name="T1" fmla="*/ 13 h 37"/>
                  <a:gd name="T2" fmla="*/ 12 w 25"/>
                  <a:gd name="T3" fmla="*/ 25 h 37"/>
                  <a:gd name="T4" fmla="*/ 0 w 25"/>
                  <a:gd name="T5" fmla="*/ 37 h 37"/>
                  <a:gd name="T6" fmla="*/ 0 w 25"/>
                  <a:gd name="T7" fmla="*/ 13 h 37"/>
                  <a:gd name="T8" fmla="*/ 0 w 25"/>
                  <a:gd name="T9" fmla="*/ 13 h 37"/>
                  <a:gd name="T10" fmla="*/ 12 w 25"/>
                  <a:gd name="T11" fmla="*/ 0 h 37"/>
                  <a:gd name="T12" fmla="*/ 25 w 25"/>
                  <a:gd name="T13" fmla="*/ 13 h 37"/>
                </a:gdLst>
                <a:ahLst/>
                <a:cxnLst>
                  <a:cxn ang="0">
                    <a:pos x="T0" y="T1"/>
                  </a:cxn>
                  <a:cxn ang="0">
                    <a:pos x="T2" y="T3"/>
                  </a:cxn>
                  <a:cxn ang="0">
                    <a:pos x="T4" y="T5"/>
                  </a:cxn>
                  <a:cxn ang="0">
                    <a:pos x="T6" y="T7"/>
                  </a:cxn>
                  <a:cxn ang="0">
                    <a:pos x="T8" y="T9"/>
                  </a:cxn>
                  <a:cxn ang="0">
                    <a:pos x="T10" y="T11"/>
                  </a:cxn>
                  <a:cxn ang="0">
                    <a:pos x="T12" y="T13"/>
                  </a:cxn>
                </a:cxnLst>
                <a:rect l="0" t="0" r="r" b="b"/>
                <a:pathLst>
                  <a:path w="25" h="37">
                    <a:moveTo>
                      <a:pt x="25" y="13"/>
                    </a:moveTo>
                    <a:lnTo>
                      <a:pt x="12" y="25"/>
                    </a:lnTo>
                    <a:lnTo>
                      <a:pt x="0" y="37"/>
                    </a:lnTo>
                    <a:lnTo>
                      <a:pt x="0" y="13"/>
                    </a:lnTo>
                    <a:lnTo>
                      <a:pt x="0" y="13"/>
                    </a:lnTo>
                    <a:lnTo>
                      <a:pt x="12" y="0"/>
                    </a:lnTo>
                    <a:lnTo>
                      <a:pt x="25" y="13"/>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02" name="Freeform 214"/>
              <p:cNvSpPr>
                <a:spLocks noChangeAspect="1"/>
              </p:cNvSpPr>
              <p:nvPr/>
            </p:nvSpPr>
            <p:spPr bwMode="auto">
              <a:xfrm>
                <a:off x="1171" y="1499"/>
                <a:ext cx="62" cy="12"/>
              </a:xfrm>
              <a:custGeom>
                <a:avLst/>
                <a:gdLst>
                  <a:gd name="T0" fmla="*/ 12 w 62"/>
                  <a:gd name="T1" fmla="*/ 0 h 12"/>
                  <a:gd name="T2" fmla="*/ 62 w 62"/>
                  <a:gd name="T3" fmla="*/ 12 h 12"/>
                  <a:gd name="T4" fmla="*/ 62 w 62"/>
                  <a:gd name="T5" fmla="*/ 12 h 12"/>
                  <a:gd name="T6" fmla="*/ 0 w 62"/>
                  <a:gd name="T7" fmla="*/ 12 h 12"/>
                  <a:gd name="T8" fmla="*/ 12 w 62"/>
                  <a:gd name="T9" fmla="*/ 0 h 12"/>
                </a:gdLst>
                <a:ahLst/>
                <a:cxnLst>
                  <a:cxn ang="0">
                    <a:pos x="T0" y="T1"/>
                  </a:cxn>
                  <a:cxn ang="0">
                    <a:pos x="T2" y="T3"/>
                  </a:cxn>
                  <a:cxn ang="0">
                    <a:pos x="T4" y="T5"/>
                  </a:cxn>
                  <a:cxn ang="0">
                    <a:pos x="T6" y="T7"/>
                  </a:cxn>
                  <a:cxn ang="0">
                    <a:pos x="T8" y="T9"/>
                  </a:cxn>
                </a:cxnLst>
                <a:rect l="0" t="0" r="r" b="b"/>
                <a:pathLst>
                  <a:path w="62" h="12">
                    <a:moveTo>
                      <a:pt x="12" y="0"/>
                    </a:moveTo>
                    <a:lnTo>
                      <a:pt x="62" y="12"/>
                    </a:lnTo>
                    <a:lnTo>
                      <a:pt x="62" y="12"/>
                    </a:lnTo>
                    <a:lnTo>
                      <a:pt x="0" y="12"/>
                    </a:lnTo>
                    <a:lnTo>
                      <a:pt x="12"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03" name="Freeform 215"/>
              <p:cNvSpPr>
                <a:spLocks noChangeAspect="1"/>
              </p:cNvSpPr>
              <p:nvPr/>
            </p:nvSpPr>
            <p:spPr bwMode="auto">
              <a:xfrm>
                <a:off x="1158" y="1499"/>
                <a:ext cx="75" cy="25"/>
              </a:xfrm>
              <a:custGeom>
                <a:avLst/>
                <a:gdLst>
                  <a:gd name="T0" fmla="*/ 25 w 75"/>
                  <a:gd name="T1" fmla="*/ 0 h 25"/>
                  <a:gd name="T2" fmla="*/ 75 w 75"/>
                  <a:gd name="T3" fmla="*/ 12 h 25"/>
                  <a:gd name="T4" fmla="*/ 75 w 75"/>
                  <a:gd name="T5" fmla="*/ 25 h 25"/>
                  <a:gd name="T6" fmla="*/ 75 w 75"/>
                  <a:gd name="T7" fmla="*/ 25 h 25"/>
                  <a:gd name="T8" fmla="*/ 13 w 75"/>
                  <a:gd name="T9" fmla="*/ 25 h 25"/>
                  <a:gd name="T10" fmla="*/ 0 w 75"/>
                  <a:gd name="T11" fmla="*/ 25 h 25"/>
                  <a:gd name="T12" fmla="*/ 13 w 75"/>
                  <a:gd name="T13" fmla="*/ 12 h 25"/>
                  <a:gd name="T14" fmla="*/ 25 w 75"/>
                  <a:gd name="T15" fmla="*/ 0 h 25"/>
                  <a:gd name="T16" fmla="*/ 25 w 75"/>
                  <a:gd name="T17" fmla="*/ 0 h 25"/>
                  <a:gd name="T18" fmla="*/ 25 w 75"/>
                  <a:gd name="T19" fmla="*/ 0 h 25"/>
                  <a:gd name="T20" fmla="*/ 38 w 75"/>
                  <a:gd name="T21" fmla="*/ 12 h 25"/>
                  <a:gd name="T22" fmla="*/ 25 w 75"/>
                  <a:gd name="T23" fmla="*/ 25 h 25"/>
                  <a:gd name="T24" fmla="*/ 13 w 75"/>
                  <a:gd name="T25" fmla="*/ 12 h 25"/>
                  <a:gd name="T26" fmla="*/ 13 w 75"/>
                  <a:gd name="T27" fmla="*/ 12 h 25"/>
                  <a:gd name="T28" fmla="*/ 75 w 75"/>
                  <a:gd name="T29" fmla="*/ 12 h 25"/>
                  <a:gd name="T30" fmla="*/ 75 w 75"/>
                  <a:gd name="T31" fmla="*/ 12 h 25"/>
                  <a:gd name="T32" fmla="*/ 75 w 75"/>
                  <a:gd name="T33" fmla="*/ 25 h 25"/>
                  <a:gd name="T34" fmla="*/ 25 w 75"/>
                  <a:gd name="T35" fmla="*/ 12 h 25"/>
                  <a:gd name="T36" fmla="*/ 25 w 75"/>
                  <a:gd name="T3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 h="25">
                    <a:moveTo>
                      <a:pt x="25" y="0"/>
                    </a:moveTo>
                    <a:lnTo>
                      <a:pt x="75" y="12"/>
                    </a:lnTo>
                    <a:lnTo>
                      <a:pt x="75" y="25"/>
                    </a:lnTo>
                    <a:lnTo>
                      <a:pt x="75" y="25"/>
                    </a:lnTo>
                    <a:lnTo>
                      <a:pt x="13" y="25"/>
                    </a:lnTo>
                    <a:lnTo>
                      <a:pt x="0" y="25"/>
                    </a:lnTo>
                    <a:lnTo>
                      <a:pt x="13" y="12"/>
                    </a:lnTo>
                    <a:lnTo>
                      <a:pt x="25" y="0"/>
                    </a:lnTo>
                    <a:lnTo>
                      <a:pt x="25" y="0"/>
                    </a:lnTo>
                    <a:lnTo>
                      <a:pt x="25" y="0"/>
                    </a:lnTo>
                    <a:lnTo>
                      <a:pt x="38" y="12"/>
                    </a:lnTo>
                    <a:lnTo>
                      <a:pt x="25" y="25"/>
                    </a:lnTo>
                    <a:lnTo>
                      <a:pt x="13" y="12"/>
                    </a:lnTo>
                    <a:lnTo>
                      <a:pt x="13" y="12"/>
                    </a:lnTo>
                    <a:lnTo>
                      <a:pt x="75" y="12"/>
                    </a:lnTo>
                    <a:lnTo>
                      <a:pt x="75" y="12"/>
                    </a:lnTo>
                    <a:lnTo>
                      <a:pt x="75" y="25"/>
                    </a:lnTo>
                    <a:lnTo>
                      <a:pt x="25" y="12"/>
                    </a:lnTo>
                    <a:lnTo>
                      <a:pt x="25"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04" name="Freeform 216"/>
              <p:cNvSpPr>
                <a:spLocks noChangeAspect="1"/>
              </p:cNvSpPr>
              <p:nvPr/>
            </p:nvSpPr>
            <p:spPr bwMode="auto">
              <a:xfrm>
                <a:off x="1233" y="1499"/>
                <a:ext cx="12" cy="12"/>
              </a:xfrm>
              <a:custGeom>
                <a:avLst/>
                <a:gdLst>
                  <a:gd name="T0" fmla="*/ 0 w 12"/>
                  <a:gd name="T1" fmla="*/ 12 h 12"/>
                  <a:gd name="T2" fmla="*/ 12 w 12"/>
                  <a:gd name="T3" fmla="*/ 0 h 12"/>
                  <a:gd name="T4" fmla="*/ 12 w 12"/>
                  <a:gd name="T5" fmla="*/ 0 h 12"/>
                  <a:gd name="T6" fmla="*/ 0 w 12"/>
                  <a:gd name="T7" fmla="*/ 12 h 12"/>
                </a:gdLst>
                <a:ahLst/>
                <a:cxnLst>
                  <a:cxn ang="0">
                    <a:pos x="T0" y="T1"/>
                  </a:cxn>
                  <a:cxn ang="0">
                    <a:pos x="T2" y="T3"/>
                  </a:cxn>
                  <a:cxn ang="0">
                    <a:pos x="T4" y="T5"/>
                  </a:cxn>
                  <a:cxn ang="0">
                    <a:pos x="T6" y="T7"/>
                  </a:cxn>
                </a:cxnLst>
                <a:rect l="0" t="0" r="r" b="b"/>
                <a:pathLst>
                  <a:path w="12" h="12">
                    <a:moveTo>
                      <a:pt x="0" y="12"/>
                    </a:moveTo>
                    <a:lnTo>
                      <a:pt x="12" y="0"/>
                    </a:lnTo>
                    <a:lnTo>
                      <a:pt x="12" y="0"/>
                    </a:lnTo>
                    <a:lnTo>
                      <a:pt x="0" y="12"/>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05" name="Freeform 217"/>
              <p:cNvSpPr>
                <a:spLocks noChangeAspect="1"/>
              </p:cNvSpPr>
              <p:nvPr/>
            </p:nvSpPr>
            <p:spPr bwMode="auto">
              <a:xfrm>
                <a:off x="1233" y="1499"/>
                <a:ext cx="25" cy="25"/>
              </a:xfrm>
              <a:custGeom>
                <a:avLst/>
                <a:gdLst>
                  <a:gd name="T0" fmla="*/ 0 w 25"/>
                  <a:gd name="T1" fmla="*/ 12 h 25"/>
                  <a:gd name="T2" fmla="*/ 12 w 25"/>
                  <a:gd name="T3" fmla="*/ 0 h 25"/>
                  <a:gd name="T4" fmla="*/ 25 w 25"/>
                  <a:gd name="T5" fmla="*/ 12 h 25"/>
                  <a:gd name="T6" fmla="*/ 25 w 25"/>
                  <a:gd name="T7" fmla="*/ 12 h 25"/>
                  <a:gd name="T8" fmla="*/ 12 w 25"/>
                  <a:gd name="T9" fmla="*/ 25 h 25"/>
                  <a:gd name="T10" fmla="*/ 0 w 25"/>
                  <a:gd name="T11" fmla="*/ 12 h 25"/>
                  <a:gd name="T12" fmla="*/ 12 w 25"/>
                  <a:gd name="T13" fmla="*/ 25 h 25"/>
                  <a:gd name="T14" fmla="*/ 0 w 25"/>
                  <a:gd name="T15" fmla="*/ 12 h 25"/>
                  <a:gd name="T16" fmla="*/ 12 w 25"/>
                  <a:gd name="T17" fmla="*/ 0 h 25"/>
                  <a:gd name="T18" fmla="*/ 12 w 25"/>
                  <a:gd name="T19" fmla="*/ 0 h 25"/>
                  <a:gd name="T20" fmla="*/ 25 w 25"/>
                  <a:gd name="T21" fmla="*/ 12 h 25"/>
                  <a:gd name="T22" fmla="*/ 12 w 25"/>
                  <a:gd name="T23" fmla="*/ 25 h 25"/>
                  <a:gd name="T24" fmla="*/ 0 w 25"/>
                  <a:gd name="T25"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0" y="12"/>
                    </a:moveTo>
                    <a:lnTo>
                      <a:pt x="12" y="0"/>
                    </a:lnTo>
                    <a:lnTo>
                      <a:pt x="25" y="12"/>
                    </a:lnTo>
                    <a:lnTo>
                      <a:pt x="25" y="12"/>
                    </a:lnTo>
                    <a:lnTo>
                      <a:pt x="12" y="25"/>
                    </a:lnTo>
                    <a:lnTo>
                      <a:pt x="0" y="12"/>
                    </a:lnTo>
                    <a:lnTo>
                      <a:pt x="12" y="25"/>
                    </a:lnTo>
                    <a:lnTo>
                      <a:pt x="0" y="12"/>
                    </a:lnTo>
                    <a:lnTo>
                      <a:pt x="12" y="0"/>
                    </a:lnTo>
                    <a:lnTo>
                      <a:pt x="12" y="0"/>
                    </a:lnTo>
                    <a:lnTo>
                      <a:pt x="25" y="12"/>
                    </a:lnTo>
                    <a:lnTo>
                      <a:pt x="12" y="25"/>
                    </a:lnTo>
                    <a:lnTo>
                      <a:pt x="0" y="12"/>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06" name="Freeform 218"/>
              <p:cNvSpPr>
                <a:spLocks noChangeAspect="1"/>
              </p:cNvSpPr>
              <p:nvPr/>
            </p:nvSpPr>
            <p:spPr bwMode="auto">
              <a:xfrm>
                <a:off x="810" y="1486"/>
                <a:ext cx="50" cy="25"/>
              </a:xfrm>
              <a:custGeom>
                <a:avLst/>
                <a:gdLst>
                  <a:gd name="T0" fmla="*/ 50 w 50"/>
                  <a:gd name="T1" fmla="*/ 13 h 25"/>
                  <a:gd name="T2" fmla="*/ 50 w 50"/>
                  <a:gd name="T3" fmla="*/ 25 h 25"/>
                  <a:gd name="T4" fmla="*/ 0 w 50"/>
                  <a:gd name="T5" fmla="*/ 13 h 25"/>
                  <a:gd name="T6" fmla="*/ 0 w 50"/>
                  <a:gd name="T7" fmla="*/ 0 h 25"/>
                  <a:gd name="T8" fmla="*/ 50 w 50"/>
                  <a:gd name="T9" fmla="*/ 13 h 25"/>
                </a:gdLst>
                <a:ahLst/>
                <a:cxnLst>
                  <a:cxn ang="0">
                    <a:pos x="T0" y="T1"/>
                  </a:cxn>
                  <a:cxn ang="0">
                    <a:pos x="T2" y="T3"/>
                  </a:cxn>
                  <a:cxn ang="0">
                    <a:pos x="T4" y="T5"/>
                  </a:cxn>
                  <a:cxn ang="0">
                    <a:pos x="T6" y="T7"/>
                  </a:cxn>
                  <a:cxn ang="0">
                    <a:pos x="T8" y="T9"/>
                  </a:cxn>
                </a:cxnLst>
                <a:rect l="0" t="0" r="r" b="b"/>
                <a:pathLst>
                  <a:path w="50" h="25">
                    <a:moveTo>
                      <a:pt x="50" y="13"/>
                    </a:moveTo>
                    <a:lnTo>
                      <a:pt x="50" y="25"/>
                    </a:lnTo>
                    <a:lnTo>
                      <a:pt x="0" y="13"/>
                    </a:lnTo>
                    <a:lnTo>
                      <a:pt x="0" y="0"/>
                    </a:lnTo>
                    <a:lnTo>
                      <a:pt x="50" y="13"/>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07" name="Freeform 219"/>
              <p:cNvSpPr>
                <a:spLocks noChangeAspect="1"/>
              </p:cNvSpPr>
              <p:nvPr/>
            </p:nvSpPr>
            <p:spPr bwMode="auto">
              <a:xfrm>
                <a:off x="810" y="1486"/>
                <a:ext cx="62" cy="38"/>
              </a:xfrm>
              <a:custGeom>
                <a:avLst/>
                <a:gdLst>
                  <a:gd name="T0" fmla="*/ 62 w 62"/>
                  <a:gd name="T1" fmla="*/ 13 h 38"/>
                  <a:gd name="T2" fmla="*/ 62 w 62"/>
                  <a:gd name="T3" fmla="*/ 25 h 38"/>
                  <a:gd name="T4" fmla="*/ 62 w 62"/>
                  <a:gd name="T5" fmla="*/ 38 h 38"/>
                  <a:gd name="T6" fmla="*/ 50 w 62"/>
                  <a:gd name="T7" fmla="*/ 38 h 38"/>
                  <a:gd name="T8" fmla="*/ 0 w 62"/>
                  <a:gd name="T9" fmla="*/ 25 h 38"/>
                  <a:gd name="T10" fmla="*/ 0 w 62"/>
                  <a:gd name="T11" fmla="*/ 25 h 38"/>
                  <a:gd name="T12" fmla="*/ 0 w 62"/>
                  <a:gd name="T13" fmla="*/ 13 h 38"/>
                  <a:gd name="T14" fmla="*/ 0 w 62"/>
                  <a:gd name="T15" fmla="*/ 0 h 38"/>
                  <a:gd name="T16" fmla="*/ 0 w 62"/>
                  <a:gd name="T17" fmla="*/ 0 h 38"/>
                  <a:gd name="T18" fmla="*/ 0 w 62"/>
                  <a:gd name="T19" fmla="*/ 0 h 38"/>
                  <a:gd name="T20" fmla="*/ 12 w 62"/>
                  <a:gd name="T21" fmla="*/ 0 h 38"/>
                  <a:gd name="T22" fmla="*/ 12 w 62"/>
                  <a:gd name="T23" fmla="*/ 13 h 38"/>
                  <a:gd name="T24" fmla="*/ 0 w 62"/>
                  <a:gd name="T25" fmla="*/ 13 h 38"/>
                  <a:gd name="T26" fmla="*/ 0 w 62"/>
                  <a:gd name="T27" fmla="*/ 13 h 38"/>
                  <a:gd name="T28" fmla="*/ 50 w 62"/>
                  <a:gd name="T29" fmla="*/ 25 h 38"/>
                  <a:gd name="T30" fmla="*/ 50 w 62"/>
                  <a:gd name="T31" fmla="*/ 38 h 38"/>
                  <a:gd name="T32" fmla="*/ 50 w 62"/>
                  <a:gd name="T33" fmla="*/ 25 h 38"/>
                  <a:gd name="T34" fmla="*/ 50 w 62"/>
                  <a:gd name="T35" fmla="*/ 13 h 38"/>
                  <a:gd name="T36" fmla="*/ 62 w 62"/>
                  <a:gd name="T37" fmla="*/ 13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38">
                    <a:moveTo>
                      <a:pt x="62" y="13"/>
                    </a:moveTo>
                    <a:lnTo>
                      <a:pt x="62" y="25"/>
                    </a:lnTo>
                    <a:lnTo>
                      <a:pt x="62" y="38"/>
                    </a:lnTo>
                    <a:lnTo>
                      <a:pt x="50" y="38"/>
                    </a:lnTo>
                    <a:lnTo>
                      <a:pt x="0" y="25"/>
                    </a:lnTo>
                    <a:lnTo>
                      <a:pt x="0" y="25"/>
                    </a:lnTo>
                    <a:lnTo>
                      <a:pt x="0" y="13"/>
                    </a:lnTo>
                    <a:lnTo>
                      <a:pt x="0" y="0"/>
                    </a:lnTo>
                    <a:lnTo>
                      <a:pt x="0" y="0"/>
                    </a:lnTo>
                    <a:lnTo>
                      <a:pt x="0" y="0"/>
                    </a:lnTo>
                    <a:lnTo>
                      <a:pt x="12" y="0"/>
                    </a:lnTo>
                    <a:lnTo>
                      <a:pt x="12" y="13"/>
                    </a:lnTo>
                    <a:lnTo>
                      <a:pt x="0" y="13"/>
                    </a:lnTo>
                    <a:lnTo>
                      <a:pt x="0" y="13"/>
                    </a:lnTo>
                    <a:lnTo>
                      <a:pt x="50" y="25"/>
                    </a:lnTo>
                    <a:lnTo>
                      <a:pt x="50" y="38"/>
                    </a:lnTo>
                    <a:lnTo>
                      <a:pt x="50" y="25"/>
                    </a:lnTo>
                    <a:lnTo>
                      <a:pt x="50" y="13"/>
                    </a:lnTo>
                    <a:lnTo>
                      <a:pt x="62" y="13"/>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08" name="Freeform 220"/>
              <p:cNvSpPr>
                <a:spLocks noChangeAspect="1"/>
              </p:cNvSpPr>
              <p:nvPr/>
            </p:nvSpPr>
            <p:spPr bwMode="auto">
              <a:xfrm>
                <a:off x="810" y="1486"/>
                <a:ext cx="62" cy="25"/>
              </a:xfrm>
              <a:custGeom>
                <a:avLst/>
                <a:gdLst>
                  <a:gd name="T0" fmla="*/ 0 w 62"/>
                  <a:gd name="T1" fmla="*/ 0 h 25"/>
                  <a:gd name="T2" fmla="*/ 50 w 62"/>
                  <a:gd name="T3" fmla="*/ 13 h 25"/>
                  <a:gd name="T4" fmla="*/ 62 w 62"/>
                  <a:gd name="T5" fmla="*/ 13 h 25"/>
                  <a:gd name="T6" fmla="*/ 62 w 62"/>
                  <a:gd name="T7" fmla="*/ 13 h 25"/>
                  <a:gd name="T8" fmla="*/ 50 w 62"/>
                  <a:gd name="T9" fmla="*/ 25 h 25"/>
                  <a:gd name="T10" fmla="*/ 0 w 62"/>
                  <a:gd name="T11" fmla="*/ 13 h 25"/>
                  <a:gd name="T12" fmla="*/ 0 w 62"/>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62" h="25">
                    <a:moveTo>
                      <a:pt x="0" y="0"/>
                    </a:moveTo>
                    <a:lnTo>
                      <a:pt x="50" y="13"/>
                    </a:lnTo>
                    <a:lnTo>
                      <a:pt x="62" y="13"/>
                    </a:lnTo>
                    <a:lnTo>
                      <a:pt x="62" y="13"/>
                    </a:lnTo>
                    <a:lnTo>
                      <a:pt x="50" y="25"/>
                    </a:lnTo>
                    <a:lnTo>
                      <a:pt x="0" y="13"/>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09" name="Freeform 221"/>
              <p:cNvSpPr>
                <a:spLocks noChangeAspect="1"/>
              </p:cNvSpPr>
              <p:nvPr/>
            </p:nvSpPr>
            <p:spPr bwMode="auto">
              <a:xfrm>
                <a:off x="860" y="1486"/>
                <a:ext cx="24" cy="25"/>
              </a:xfrm>
              <a:custGeom>
                <a:avLst/>
                <a:gdLst>
                  <a:gd name="T0" fmla="*/ 0 w 24"/>
                  <a:gd name="T1" fmla="*/ 25 h 25"/>
                  <a:gd name="T2" fmla="*/ 0 w 24"/>
                  <a:gd name="T3" fmla="*/ 13 h 25"/>
                  <a:gd name="T4" fmla="*/ 24 w 24"/>
                  <a:gd name="T5" fmla="*/ 0 h 25"/>
                  <a:gd name="T6" fmla="*/ 24 w 24"/>
                  <a:gd name="T7" fmla="*/ 0 h 25"/>
                  <a:gd name="T8" fmla="*/ 24 w 24"/>
                  <a:gd name="T9" fmla="*/ 13 h 25"/>
                  <a:gd name="T10" fmla="*/ 0 w 24"/>
                  <a:gd name="T11" fmla="*/ 25 h 25"/>
                </a:gdLst>
                <a:ahLst/>
                <a:cxnLst>
                  <a:cxn ang="0">
                    <a:pos x="T0" y="T1"/>
                  </a:cxn>
                  <a:cxn ang="0">
                    <a:pos x="T2" y="T3"/>
                  </a:cxn>
                  <a:cxn ang="0">
                    <a:pos x="T4" y="T5"/>
                  </a:cxn>
                  <a:cxn ang="0">
                    <a:pos x="T6" y="T7"/>
                  </a:cxn>
                  <a:cxn ang="0">
                    <a:pos x="T8" y="T9"/>
                  </a:cxn>
                  <a:cxn ang="0">
                    <a:pos x="T10" y="T11"/>
                  </a:cxn>
                </a:cxnLst>
                <a:rect l="0" t="0" r="r" b="b"/>
                <a:pathLst>
                  <a:path w="24" h="25">
                    <a:moveTo>
                      <a:pt x="0" y="25"/>
                    </a:moveTo>
                    <a:lnTo>
                      <a:pt x="0" y="13"/>
                    </a:lnTo>
                    <a:lnTo>
                      <a:pt x="24" y="0"/>
                    </a:lnTo>
                    <a:lnTo>
                      <a:pt x="24" y="0"/>
                    </a:lnTo>
                    <a:lnTo>
                      <a:pt x="24" y="13"/>
                    </a:lnTo>
                    <a:lnTo>
                      <a:pt x="0" y="25"/>
                    </a:lnTo>
                    <a:close/>
                  </a:path>
                </a:pathLst>
              </a:custGeom>
              <a:blipFill dpi="0" rotWithShape="0">
                <a:blip r:embed="rId8"/>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10" name="Freeform 222"/>
              <p:cNvSpPr>
                <a:spLocks noChangeAspect="1"/>
              </p:cNvSpPr>
              <p:nvPr/>
            </p:nvSpPr>
            <p:spPr bwMode="auto">
              <a:xfrm>
                <a:off x="860" y="1474"/>
                <a:ext cx="37" cy="50"/>
              </a:xfrm>
              <a:custGeom>
                <a:avLst/>
                <a:gdLst>
                  <a:gd name="T0" fmla="*/ 0 w 37"/>
                  <a:gd name="T1" fmla="*/ 37 h 50"/>
                  <a:gd name="T2" fmla="*/ 0 w 37"/>
                  <a:gd name="T3" fmla="*/ 25 h 50"/>
                  <a:gd name="T4" fmla="*/ 0 w 37"/>
                  <a:gd name="T5" fmla="*/ 25 h 50"/>
                  <a:gd name="T6" fmla="*/ 0 w 37"/>
                  <a:gd name="T7" fmla="*/ 25 h 50"/>
                  <a:gd name="T8" fmla="*/ 24 w 37"/>
                  <a:gd name="T9" fmla="*/ 12 h 50"/>
                  <a:gd name="T10" fmla="*/ 37 w 37"/>
                  <a:gd name="T11" fmla="*/ 0 h 50"/>
                  <a:gd name="T12" fmla="*/ 37 w 37"/>
                  <a:gd name="T13" fmla="*/ 12 h 50"/>
                  <a:gd name="T14" fmla="*/ 37 w 37"/>
                  <a:gd name="T15" fmla="*/ 25 h 50"/>
                  <a:gd name="T16" fmla="*/ 37 w 37"/>
                  <a:gd name="T17" fmla="*/ 25 h 50"/>
                  <a:gd name="T18" fmla="*/ 24 w 37"/>
                  <a:gd name="T19" fmla="*/ 37 h 50"/>
                  <a:gd name="T20" fmla="*/ 0 w 37"/>
                  <a:gd name="T21" fmla="*/ 50 h 50"/>
                  <a:gd name="T22" fmla="*/ 0 w 37"/>
                  <a:gd name="T23" fmla="*/ 50 h 50"/>
                  <a:gd name="T24" fmla="*/ 0 w 37"/>
                  <a:gd name="T25" fmla="*/ 37 h 50"/>
                  <a:gd name="T26" fmla="*/ 0 w 37"/>
                  <a:gd name="T27" fmla="*/ 37 h 50"/>
                  <a:gd name="T28" fmla="*/ 24 w 37"/>
                  <a:gd name="T29" fmla="*/ 25 h 50"/>
                  <a:gd name="T30" fmla="*/ 24 w 37"/>
                  <a:gd name="T31" fmla="*/ 37 h 50"/>
                  <a:gd name="T32" fmla="*/ 24 w 37"/>
                  <a:gd name="T33" fmla="*/ 25 h 50"/>
                  <a:gd name="T34" fmla="*/ 24 w 37"/>
                  <a:gd name="T35" fmla="*/ 12 h 50"/>
                  <a:gd name="T36" fmla="*/ 37 w 37"/>
                  <a:gd name="T37" fmla="*/ 12 h 50"/>
                  <a:gd name="T38" fmla="*/ 24 w 37"/>
                  <a:gd name="T39" fmla="*/ 25 h 50"/>
                  <a:gd name="T40" fmla="*/ 0 w 37"/>
                  <a:gd name="T41" fmla="*/ 37 h 50"/>
                  <a:gd name="T42" fmla="*/ 0 w 37"/>
                  <a:gd name="T43" fmla="*/ 25 h 50"/>
                  <a:gd name="T44" fmla="*/ 12 w 37"/>
                  <a:gd name="T45" fmla="*/ 25 h 50"/>
                  <a:gd name="T46" fmla="*/ 12 w 37"/>
                  <a:gd name="T47" fmla="*/ 37 h 50"/>
                  <a:gd name="T48" fmla="*/ 0 w 37"/>
                  <a:gd name="T49" fmla="*/ 3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7" h="50">
                    <a:moveTo>
                      <a:pt x="0" y="37"/>
                    </a:moveTo>
                    <a:lnTo>
                      <a:pt x="0" y="25"/>
                    </a:lnTo>
                    <a:lnTo>
                      <a:pt x="0" y="25"/>
                    </a:lnTo>
                    <a:lnTo>
                      <a:pt x="0" y="25"/>
                    </a:lnTo>
                    <a:lnTo>
                      <a:pt x="24" y="12"/>
                    </a:lnTo>
                    <a:lnTo>
                      <a:pt x="37" y="0"/>
                    </a:lnTo>
                    <a:lnTo>
                      <a:pt x="37" y="12"/>
                    </a:lnTo>
                    <a:lnTo>
                      <a:pt x="37" y="25"/>
                    </a:lnTo>
                    <a:lnTo>
                      <a:pt x="37" y="25"/>
                    </a:lnTo>
                    <a:lnTo>
                      <a:pt x="24" y="37"/>
                    </a:lnTo>
                    <a:lnTo>
                      <a:pt x="0" y="50"/>
                    </a:lnTo>
                    <a:lnTo>
                      <a:pt x="0" y="50"/>
                    </a:lnTo>
                    <a:lnTo>
                      <a:pt x="0" y="37"/>
                    </a:lnTo>
                    <a:lnTo>
                      <a:pt x="0" y="37"/>
                    </a:lnTo>
                    <a:lnTo>
                      <a:pt x="24" y="25"/>
                    </a:lnTo>
                    <a:lnTo>
                      <a:pt x="24" y="37"/>
                    </a:lnTo>
                    <a:lnTo>
                      <a:pt x="24" y="25"/>
                    </a:lnTo>
                    <a:lnTo>
                      <a:pt x="24" y="12"/>
                    </a:lnTo>
                    <a:lnTo>
                      <a:pt x="37" y="12"/>
                    </a:lnTo>
                    <a:lnTo>
                      <a:pt x="24" y="25"/>
                    </a:lnTo>
                    <a:lnTo>
                      <a:pt x="0" y="37"/>
                    </a:lnTo>
                    <a:lnTo>
                      <a:pt x="0" y="25"/>
                    </a:lnTo>
                    <a:lnTo>
                      <a:pt x="12" y="25"/>
                    </a:lnTo>
                    <a:lnTo>
                      <a:pt x="12" y="37"/>
                    </a:lnTo>
                    <a:lnTo>
                      <a:pt x="0" y="37"/>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11" name="Freeform 223"/>
              <p:cNvSpPr>
                <a:spLocks noChangeAspect="1"/>
              </p:cNvSpPr>
              <p:nvPr/>
            </p:nvSpPr>
            <p:spPr bwMode="auto">
              <a:xfrm>
                <a:off x="810" y="1486"/>
                <a:ext cx="50" cy="13"/>
              </a:xfrm>
              <a:custGeom>
                <a:avLst/>
                <a:gdLst>
                  <a:gd name="T0" fmla="*/ 0 w 50"/>
                  <a:gd name="T1" fmla="*/ 0 h 13"/>
                  <a:gd name="T2" fmla="*/ 0 w 50"/>
                  <a:gd name="T3" fmla="*/ 0 h 13"/>
                  <a:gd name="T4" fmla="*/ 50 w 50"/>
                  <a:gd name="T5" fmla="*/ 0 h 13"/>
                  <a:gd name="T6" fmla="*/ 50 w 50"/>
                  <a:gd name="T7" fmla="*/ 13 h 13"/>
                  <a:gd name="T8" fmla="*/ 0 w 50"/>
                  <a:gd name="T9" fmla="*/ 0 h 13"/>
                </a:gdLst>
                <a:ahLst/>
                <a:cxnLst>
                  <a:cxn ang="0">
                    <a:pos x="T0" y="T1"/>
                  </a:cxn>
                  <a:cxn ang="0">
                    <a:pos x="T2" y="T3"/>
                  </a:cxn>
                  <a:cxn ang="0">
                    <a:pos x="T4" y="T5"/>
                  </a:cxn>
                  <a:cxn ang="0">
                    <a:pos x="T6" y="T7"/>
                  </a:cxn>
                  <a:cxn ang="0">
                    <a:pos x="T8" y="T9"/>
                  </a:cxn>
                </a:cxnLst>
                <a:rect l="0" t="0" r="r" b="b"/>
                <a:pathLst>
                  <a:path w="50" h="13">
                    <a:moveTo>
                      <a:pt x="0" y="0"/>
                    </a:moveTo>
                    <a:lnTo>
                      <a:pt x="0" y="0"/>
                    </a:lnTo>
                    <a:lnTo>
                      <a:pt x="50" y="0"/>
                    </a:lnTo>
                    <a:lnTo>
                      <a:pt x="50" y="13"/>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12" name="Rectangle 224"/>
              <p:cNvSpPr>
                <a:spLocks noChangeAspect="1" noChangeArrowheads="1"/>
              </p:cNvSpPr>
              <p:nvPr/>
            </p:nvSpPr>
            <p:spPr bwMode="auto">
              <a:xfrm>
                <a:off x="810" y="1486"/>
                <a:ext cx="12" cy="13"/>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113" name="Rectangle 225"/>
              <p:cNvSpPr>
                <a:spLocks noChangeAspect="1" noChangeArrowheads="1"/>
              </p:cNvSpPr>
              <p:nvPr/>
            </p:nvSpPr>
            <p:spPr bwMode="auto">
              <a:xfrm>
                <a:off x="810" y="1486"/>
                <a:ext cx="62" cy="13"/>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114" name="Freeform 226"/>
              <p:cNvSpPr>
                <a:spLocks noChangeAspect="1"/>
              </p:cNvSpPr>
              <p:nvPr/>
            </p:nvSpPr>
            <p:spPr bwMode="auto">
              <a:xfrm>
                <a:off x="810" y="1486"/>
                <a:ext cx="62" cy="25"/>
              </a:xfrm>
              <a:custGeom>
                <a:avLst/>
                <a:gdLst>
                  <a:gd name="T0" fmla="*/ 62 w 62"/>
                  <a:gd name="T1" fmla="*/ 0 h 25"/>
                  <a:gd name="T2" fmla="*/ 62 w 62"/>
                  <a:gd name="T3" fmla="*/ 13 h 25"/>
                  <a:gd name="T4" fmla="*/ 62 w 62"/>
                  <a:gd name="T5" fmla="*/ 25 h 25"/>
                  <a:gd name="T6" fmla="*/ 50 w 62"/>
                  <a:gd name="T7" fmla="*/ 25 h 25"/>
                  <a:gd name="T8" fmla="*/ 0 w 62"/>
                  <a:gd name="T9" fmla="*/ 13 h 25"/>
                  <a:gd name="T10" fmla="*/ 0 w 62"/>
                  <a:gd name="T11" fmla="*/ 0 h 25"/>
                  <a:gd name="T12" fmla="*/ 50 w 62"/>
                  <a:gd name="T13" fmla="*/ 13 h 25"/>
                  <a:gd name="T14" fmla="*/ 0 w 62"/>
                  <a:gd name="T15" fmla="*/ 0 h 25"/>
                  <a:gd name="T16" fmla="*/ 50 w 62"/>
                  <a:gd name="T17" fmla="*/ 13 h 25"/>
                  <a:gd name="T18" fmla="*/ 50 w 62"/>
                  <a:gd name="T19" fmla="*/ 25 h 25"/>
                  <a:gd name="T20" fmla="*/ 50 w 62"/>
                  <a:gd name="T21" fmla="*/ 13 h 25"/>
                  <a:gd name="T22" fmla="*/ 50 w 62"/>
                  <a:gd name="T23" fmla="*/ 0 h 25"/>
                  <a:gd name="T24" fmla="*/ 62 w 62"/>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25">
                    <a:moveTo>
                      <a:pt x="62" y="0"/>
                    </a:moveTo>
                    <a:lnTo>
                      <a:pt x="62" y="13"/>
                    </a:lnTo>
                    <a:lnTo>
                      <a:pt x="62" y="25"/>
                    </a:lnTo>
                    <a:lnTo>
                      <a:pt x="50" y="25"/>
                    </a:lnTo>
                    <a:lnTo>
                      <a:pt x="0" y="13"/>
                    </a:lnTo>
                    <a:lnTo>
                      <a:pt x="0" y="0"/>
                    </a:lnTo>
                    <a:lnTo>
                      <a:pt x="50" y="13"/>
                    </a:lnTo>
                    <a:lnTo>
                      <a:pt x="0" y="0"/>
                    </a:lnTo>
                    <a:lnTo>
                      <a:pt x="50" y="13"/>
                    </a:lnTo>
                    <a:lnTo>
                      <a:pt x="50" y="25"/>
                    </a:lnTo>
                    <a:lnTo>
                      <a:pt x="50" y="13"/>
                    </a:lnTo>
                    <a:lnTo>
                      <a:pt x="50" y="0"/>
                    </a:lnTo>
                    <a:lnTo>
                      <a:pt x="62"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15" name="Freeform 227"/>
              <p:cNvSpPr>
                <a:spLocks noChangeAspect="1"/>
              </p:cNvSpPr>
              <p:nvPr/>
            </p:nvSpPr>
            <p:spPr bwMode="auto">
              <a:xfrm>
                <a:off x="860" y="1486"/>
                <a:ext cx="24" cy="13"/>
              </a:xfrm>
              <a:custGeom>
                <a:avLst/>
                <a:gdLst>
                  <a:gd name="T0" fmla="*/ 0 w 24"/>
                  <a:gd name="T1" fmla="*/ 13 h 13"/>
                  <a:gd name="T2" fmla="*/ 24 w 24"/>
                  <a:gd name="T3" fmla="*/ 0 h 13"/>
                  <a:gd name="T4" fmla="*/ 0 w 24"/>
                  <a:gd name="T5" fmla="*/ 0 h 13"/>
                  <a:gd name="T6" fmla="*/ 0 w 24"/>
                  <a:gd name="T7" fmla="*/ 13 h 13"/>
                </a:gdLst>
                <a:ahLst/>
                <a:cxnLst>
                  <a:cxn ang="0">
                    <a:pos x="T0" y="T1"/>
                  </a:cxn>
                  <a:cxn ang="0">
                    <a:pos x="T2" y="T3"/>
                  </a:cxn>
                  <a:cxn ang="0">
                    <a:pos x="T4" y="T5"/>
                  </a:cxn>
                  <a:cxn ang="0">
                    <a:pos x="T6" y="T7"/>
                  </a:cxn>
                </a:cxnLst>
                <a:rect l="0" t="0" r="r" b="b"/>
                <a:pathLst>
                  <a:path w="24" h="13">
                    <a:moveTo>
                      <a:pt x="0" y="13"/>
                    </a:moveTo>
                    <a:lnTo>
                      <a:pt x="24" y="0"/>
                    </a:lnTo>
                    <a:lnTo>
                      <a:pt x="0" y="0"/>
                    </a:lnTo>
                    <a:lnTo>
                      <a:pt x="0" y="13"/>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16" name="Freeform 228"/>
              <p:cNvSpPr>
                <a:spLocks noChangeAspect="1"/>
              </p:cNvSpPr>
              <p:nvPr/>
            </p:nvSpPr>
            <p:spPr bwMode="auto">
              <a:xfrm>
                <a:off x="860" y="1486"/>
                <a:ext cx="24" cy="25"/>
              </a:xfrm>
              <a:custGeom>
                <a:avLst/>
                <a:gdLst>
                  <a:gd name="T0" fmla="*/ 0 w 24"/>
                  <a:gd name="T1" fmla="*/ 13 h 25"/>
                  <a:gd name="T2" fmla="*/ 24 w 24"/>
                  <a:gd name="T3" fmla="*/ 0 h 25"/>
                  <a:gd name="T4" fmla="*/ 24 w 24"/>
                  <a:gd name="T5" fmla="*/ 13 h 25"/>
                  <a:gd name="T6" fmla="*/ 24 w 24"/>
                  <a:gd name="T7" fmla="*/ 0 h 25"/>
                  <a:gd name="T8" fmla="*/ 24 w 24"/>
                  <a:gd name="T9" fmla="*/ 13 h 25"/>
                  <a:gd name="T10" fmla="*/ 0 w 24"/>
                  <a:gd name="T11" fmla="*/ 25 h 25"/>
                  <a:gd name="T12" fmla="*/ 0 w 24"/>
                  <a:gd name="T13" fmla="*/ 13 h 25"/>
                </a:gdLst>
                <a:ahLst/>
                <a:cxnLst>
                  <a:cxn ang="0">
                    <a:pos x="T0" y="T1"/>
                  </a:cxn>
                  <a:cxn ang="0">
                    <a:pos x="T2" y="T3"/>
                  </a:cxn>
                  <a:cxn ang="0">
                    <a:pos x="T4" y="T5"/>
                  </a:cxn>
                  <a:cxn ang="0">
                    <a:pos x="T6" y="T7"/>
                  </a:cxn>
                  <a:cxn ang="0">
                    <a:pos x="T8" y="T9"/>
                  </a:cxn>
                  <a:cxn ang="0">
                    <a:pos x="T10" y="T11"/>
                  </a:cxn>
                  <a:cxn ang="0">
                    <a:pos x="T12" y="T13"/>
                  </a:cxn>
                </a:cxnLst>
                <a:rect l="0" t="0" r="r" b="b"/>
                <a:pathLst>
                  <a:path w="24" h="25">
                    <a:moveTo>
                      <a:pt x="0" y="13"/>
                    </a:moveTo>
                    <a:lnTo>
                      <a:pt x="24" y="0"/>
                    </a:lnTo>
                    <a:lnTo>
                      <a:pt x="24" y="13"/>
                    </a:lnTo>
                    <a:lnTo>
                      <a:pt x="24" y="0"/>
                    </a:lnTo>
                    <a:lnTo>
                      <a:pt x="24" y="13"/>
                    </a:lnTo>
                    <a:lnTo>
                      <a:pt x="0" y="25"/>
                    </a:lnTo>
                    <a:lnTo>
                      <a:pt x="0" y="13"/>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17" name="Rectangle 229"/>
              <p:cNvSpPr>
                <a:spLocks noChangeAspect="1" noChangeArrowheads="1"/>
              </p:cNvSpPr>
              <p:nvPr/>
            </p:nvSpPr>
            <p:spPr bwMode="auto">
              <a:xfrm>
                <a:off x="860" y="1486"/>
                <a:ext cx="24" cy="13"/>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118" name="Freeform 230"/>
              <p:cNvSpPr>
                <a:spLocks noChangeAspect="1"/>
              </p:cNvSpPr>
              <p:nvPr/>
            </p:nvSpPr>
            <p:spPr bwMode="auto">
              <a:xfrm>
                <a:off x="860" y="1486"/>
                <a:ext cx="12" cy="25"/>
              </a:xfrm>
              <a:custGeom>
                <a:avLst/>
                <a:gdLst>
                  <a:gd name="T0" fmla="*/ 12 w 12"/>
                  <a:gd name="T1" fmla="*/ 0 h 25"/>
                  <a:gd name="T2" fmla="*/ 12 w 12"/>
                  <a:gd name="T3" fmla="*/ 13 h 25"/>
                  <a:gd name="T4" fmla="*/ 0 w 12"/>
                  <a:gd name="T5" fmla="*/ 25 h 25"/>
                  <a:gd name="T6" fmla="*/ 0 w 12"/>
                  <a:gd name="T7" fmla="*/ 25 h 25"/>
                  <a:gd name="T8" fmla="*/ 0 w 12"/>
                  <a:gd name="T9" fmla="*/ 13 h 25"/>
                  <a:gd name="T10" fmla="*/ 0 w 12"/>
                  <a:gd name="T11" fmla="*/ 0 h 25"/>
                  <a:gd name="T12" fmla="*/ 12 w 12"/>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12" h="25">
                    <a:moveTo>
                      <a:pt x="12" y="0"/>
                    </a:moveTo>
                    <a:lnTo>
                      <a:pt x="12" y="13"/>
                    </a:lnTo>
                    <a:lnTo>
                      <a:pt x="0" y="25"/>
                    </a:lnTo>
                    <a:lnTo>
                      <a:pt x="0" y="25"/>
                    </a:lnTo>
                    <a:lnTo>
                      <a:pt x="0" y="13"/>
                    </a:lnTo>
                    <a:lnTo>
                      <a:pt x="0" y="0"/>
                    </a:lnTo>
                    <a:lnTo>
                      <a:pt x="12"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19" name="Freeform 231"/>
              <p:cNvSpPr>
                <a:spLocks noChangeAspect="1"/>
              </p:cNvSpPr>
              <p:nvPr/>
            </p:nvSpPr>
            <p:spPr bwMode="auto">
              <a:xfrm>
                <a:off x="1320" y="1449"/>
                <a:ext cx="25" cy="25"/>
              </a:xfrm>
              <a:custGeom>
                <a:avLst/>
                <a:gdLst>
                  <a:gd name="T0" fmla="*/ 0 w 25"/>
                  <a:gd name="T1" fmla="*/ 25 h 25"/>
                  <a:gd name="T2" fmla="*/ 0 w 25"/>
                  <a:gd name="T3" fmla="*/ 12 h 25"/>
                  <a:gd name="T4" fmla="*/ 25 w 25"/>
                  <a:gd name="T5" fmla="*/ 0 h 25"/>
                  <a:gd name="T6" fmla="*/ 25 w 25"/>
                  <a:gd name="T7" fmla="*/ 12 h 25"/>
                  <a:gd name="T8" fmla="*/ 0 w 25"/>
                  <a:gd name="T9" fmla="*/ 25 h 25"/>
                </a:gdLst>
                <a:ahLst/>
                <a:cxnLst>
                  <a:cxn ang="0">
                    <a:pos x="T0" y="T1"/>
                  </a:cxn>
                  <a:cxn ang="0">
                    <a:pos x="T2" y="T3"/>
                  </a:cxn>
                  <a:cxn ang="0">
                    <a:pos x="T4" y="T5"/>
                  </a:cxn>
                  <a:cxn ang="0">
                    <a:pos x="T6" y="T7"/>
                  </a:cxn>
                  <a:cxn ang="0">
                    <a:pos x="T8" y="T9"/>
                  </a:cxn>
                </a:cxnLst>
                <a:rect l="0" t="0" r="r" b="b"/>
                <a:pathLst>
                  <a:path w="25" h="25">
                    <a:moveTo>
                      <a:pt x="0" y="25"/>
                    </a:moveTo>
                    <a:lnTo>
                      <a:pt x="0" y="12"/>
                    </a:lnTo>
                    <a:lnTo>
                      <a:pt x="25" y="0"/>
                    </a:lnTo>
                    <a:lnTo>
                      <a:pt x="25" y="12"/>
                    </a:lnTo>
                    <a:lnTo>
                      <a:pt x="0" y="25"/>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20" name="Freeform 232"/>
              <p:cNvSpPr>
                <a:spLocks noChangeAspect="1"/>
              </p:cNvSpPr>
              <p:nvPr/>
            </p:nvSpPr>
            <p:spPr bwMode="auto">
              <a:xfrm>
                <a:off x="1320" y="1436"/>
                <a:ext cx="38" cy="38"/>
              </a:xfrm>
              <a:custGeom>
                <a:avLst/>
                <a:gdLst>
                  <a:gd name="T0" fmla="*/ 0 w 38"/>
                  <a:gd name="T1" fmla="*/ 38 h 38"/>
                  <a:gd name="T2" fmla="*/ 0 w 38"/>
                  <a:gd name="T3" fmla="*/ 25 h 38"/>
                  <a:gd name="T4" fmla="*/ 0 w 38"/>
                  <a:gd name="T5" fmla="*/ 25 h 38"/>
                  <a:gd name="T6" fmla="*/ 0 w 38"/>
                  <a:gd name="T7" fmla="*/ 25 h 38"/>
                  <a:gd name="T8" fmla="*/ 25 w 38"/>
                  <a:gd name="T9" fmla="*/ 13 h 38"/>
                  <a:gd name="T10" fmla="*/ 38 w 38"/>
                  <a:gd name="T11" fmla="*/ 0 h 38"/>
                  <a:gd name="T12" fmla="*/ 38 w 38"/>
                  <a:gd name="T13" fmla="*/ 13 h 38"/>
                  <a:gd name="T14" fmla="*/ 38 w 38"/>
                  <a:gd name="T15" fmla="*/ 25 h 38"/>
                  <a:gd name="T16" fmla="*/ 38 w 38"/>
                  <a:gd name="T17" fmla="*/ 25 h 38"/>
                  <a:gd name="T18" fmla="*/ 25 w 38"/>
                  <a:gd name="T19" fmla="*/ 38 h 38"/>
                  <a:gd name="T20" fmla="*/ 25 w 38"/>
                  <a:gd name="T21" fmla="*/ 25 h 38"/>
                  <a:gd name="T22" fmla="*/ 25 w 38"/>
                  <a:gd name="T23" fmla="*/ 13 h 38"/>
                  <a:gd name="T24" fmla="*/ 38 w 38"/>
                  <a:gd name="T25" fmla="*/ 13 h 38"/>
                  <a:gd name="T26" fmla="*/ 25 w 38"/>
                  <a:gd name="T27" fmla="*/ 25 h 38"/>
                  <a:gd name="T28" fmla="*/ 0 w 38"/>
                  <a:gd name="T29" fmla="*/ 38 h 38"/>
                  <a:gd name="T30" fmla="*/ 0 w 38"/>
                  <a:gd name="T31" fmla="*/ 25 h 38"/>
                  <a:gd name="T32" fmla="*/ 13 w 38"/>
                  <a:gd name="T33" fmla="*/ 25 h 38"/>
                  <a:gd name="T34" fmla="*/ 13 w 38"/>
                  <a:gd name="T35" fmla="*/ 38 h 38"/>
                  <a:gd name="T36" fmla="*/ 0 w 38"/>
                  <a:gd name="T3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8" h="38">
                    <a:moveTo>
                      <a:pt x="0" y="38"/>
                    </a:moveTo>
                    <a:lnTo>
                      <a:pt x="0" y="25"/>
                    </a:lnTo>
                    <a:lnTo>
                      <a:pt x="0" y="25"/>
                    </a:lnTo>
                    <a:lnTo>
                      <a:pt x="0" y="25"/>
                    </a:lnTo>
                    <a:lnTo>
                      <a:pt x="25" y="13"/>
                    </a:lnTo>
                    <a:lnTo>
                      <a:pt x="38" y="0"/>
                    </a:lnTo>
                    <a:lnTo>
                      <a:pt x="38" y="13"/>
                    </a:lnTo>
                    <a:lnTo>
                      <a:pt x="38" y="25"/>
                    </a:lnTo>
                    <a:lnTo>
                      <a:pt x="38" y="25"/>
                    </a:lnTo>
                    <a:lnTo>
                      <a:pt x="25" y="38"/>
                    </a:lnTo>
                    <a:lnTo>
                      <a:pt x="25" y="25"/>
                    </a:lnTo>
                    <a:lnTo>
                      <a:pt x="25" y="13"/>
                    </a:lnTo>
                    <a:lnTo>
                      <a:pt x="38" y="13"/>
                    </a:lnTo>
                    <a:lnTo>
                      <a:pt x="25" y="25"/>
                    </a:lnTo>
                    <a:lnTo>
                      <a:pt x="0" y="38"/>
                    </a:lnTo>
                    <a:lnTo>
                      <a:pt x="0" y="25"/>
                    </a:lnTo>
                    <a:lnTo>
                      <a:pt x="13" y="25"/>
                    </a:lnTo>
                    <a:lnTo>
                      <a:pt x="13" y="38"/>
                    </a:lnTo>
                    <a:lnTo>
                      <a:pt x="0" y="38"/>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21" name="Freeform 233"/>
              <p:cNvSpPr>
                <a:spLocks noChangeAspect="1"/>
              </p:cNvSpPr>
              <p:nvPr/>
            </p:nvSpPr>
            <p:spPr bwMode="auto">
              <a:xfrm>
                <a:off x="1320" y="1461"/>
                <a:ext cx="25" cy="25"/>
              </a:xfrm>
              <a:custGeom>
                <a:avLst/>
                <a:gdLst>
                  <a:gd name="T0" fmla="*/ 25 w 25"/>
                  <a:gd name="T1" fmla="*/ 13 h 25"/>
                  <a:gd name="T2" fmla="*/ 0 w 25"/>
                  <a:gd name="T3" fmla="*/ 25 h 25"/>
                  <a:gd name="T4" fmla="*/ 0 w 25"/>
                  <a:gd name="T5" fmla="*/ 25 h 25"/>
                  <a:gd name="T6" fmla="*/ 0 w 25"/>
                  <a:gd name="T7" fmla="*/ 13 h 25"/>
                  <a:gd name="T8" fmla="*/ 0 w 25"/>
                  <a:gd name="T9" fmla="*/ 13 h 25"/>
                  <a:gd name="T10" fmla="*/ 25 w 25"/>
                  <a:gd name="T11" fmla="*/ 0 h 25"/>
                  <a:gd name="T12" fmla="*/ 25 w 25"/>
                  <a:gd name="T13" fmla="*/ 13 h 25"/>
                </a:gdLst>
                <a:ahLst/>
                <a:cxnLst>
                  <a:cxn ang="0">
                    <a:pos x="T0" y="T1"/>
                  </a:cxn>
                  <a:cxn ang="0">
                    <a:pos x="T2" y="T3"/>
                  </a:cxn>
                  <a:cxn ang="0">
                    <a:pos x="T4" y="T5"/>
                  </a:cxn>
                  <a:cxn ang="0">
                    <a:pos x="T6" y="T7"/>
                  </a:cxn>
                  <a:cxn ang="0">
                    <a:pos x="T8" y="T9"/>
                  </a:cxn>
                  <a:cxn ang="0">
                    <a:pos x="T10" y="T11"/>
                  </a:cxn>
                  <a:cxn ang="0">
                    <a:pos x="T12" y="T13"/>
                  </a:cxn>
                </a:cxnLst>
                <a:rect l="0" t="0" r="r" b="b"/>
                <a:pathLst>
                  <a:path w="25" h="25">
                    <a:moveTo>
                      <a:pt x="25" y="13"/>
                    </a:moveTo>
                    <a:lnTo>
                      <a:pt x="0" y="25"/>
                    </a:lnTo>
                    <a:lnTo>
                      <a:pt x="0" y="25"/>
                    </a:lnTo>
                    <a:lnTo>
                      <a:pt x="0" y="13"/>
                    </a:lnTo>
                    <a:lnTo>
                      <a:pt x="0" y="13"/>
                    </a:lnTo>
                    <a:lnTo>
                      <a:pt x="25" y="0"/>
                    </a:lnTo>
                    <a:lnTo>
                      <a:pt x="25" y="13"/>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22" name="Freeform 234"/>
              <p:cNvSpPr>
                <a:spLocks noChangeAspect="1"/>
              </p:cNvSpPr>
              <p:nvPr/>
            </p:nvSpPr>
            <p:spPr bwMode="auto">
              <a:xfrm>
                <a:off x="1320" y="1449"/>
                <a:ext cx="25" cy="12"/>
              </a:xfrm>
              <a:custGeom>
                <a:avLst/>
                <a:gdLst>
                  <a:gd name="T0" fmla="*/ 25 w 25"/>
                  <a:gd name="T1" fmla="*/ 0 h 12"/>
                  <a:gd name="T2" fmla="*/ 25 w 25"/>
                  <a:gd name="T3" fmla="*/ 0 h 12"/>
                  <a:gd name="T4" fmla="*/ 0 w 25"/>
                  <a:gd name="T5" fmla="*/ 12 h 12"/>
                  <a:gd name="T6" fmla="*/ 0 w 25"/>
                  <a:gd name="T7" fmla="*/ 12 h 12"/>
                  <a:gd name="T8" fmla="*/ 25 w 25"/>
                  <a:gd name="T9" fmla="*/ 0 h 12"/>
                </a:gdLst>
                <a:ahLst/>
                <a:cxnLst>
                  <a:cxn ang="0">
                    <a:pos x="T0" y="T1"/>
                  </a:cxn>
                  <a:cxn ang="0">
                    <a:pos x="T2" y="T3"/>
                  </a:cxn>
                  <a:cxn ang="0">
                    <a:pos x="T4" y="T5"/>
                  </a:cxn>
                  <a:cxn ang="0">
                    <a:pos x="T6" y="T7"/>
                  </a:cxn>
                  <a:cxn ang="0">
                    <a:pos x="T8" y="T9"/>
                  </a:cxn>
                </a:cxnLst>
                <a:rect l="0" t="0" r="r" b="b"/>
                <a:pathLst>
                  <a:path w="25" h="12">
                    <a:moveTo>
                      <a:pt x="25" y="0"/>
                    </a:moveTo>
                    <a:lnTo>
                      <a:pt x="25" y="0"/>
                    </a:lnTo>
                    <a:lnTo>
                      <a:pt x="0" y="12"/>
                    </a:lnTo>
                    <a:lnTo>
                      <a:pt x="0" y="12"/>
                    </a:lnTo>
                    <a:lnTo>
                      <a:pt x="25"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23" name="Freeform 235"/>
              <p:cNvSpPr>
                <a:spLocks noChangeAspect="1"/>
              </p:cNvSpPr>
              <p:nvPr/>
            </p:nvSpPr>
            <p:spPr bwMode="auto">
              <a:xfrm>
                <a:off x="1320" y="1449"/>
                <a:ext cx="50" cy="25"/>
              </a:xfrm>
              <a:custGeom>
                <a:avLst/>
                <a:gdLst>
                  <a:gd name="T0" fmla="*/ 38 w 50"/>
                  <a:gd name="T1" fmla="*/ 0 h 25"/>
                  <a:gd name="T2" fmla="*/ 38 w 50"/>
                  <a:gd name="T3" fmla="*/ 0 h 25"/>
                  <a:gd name="T4" fmla="*/ 38 w 50"/>
                  <a:gd name="T5" fmla="*/ 0 h 25"/>
                  <a:gd name="T6" fmla="*/ 25 w 50"/>
                  <a:gd name="T7" fmla="*/ 12 h 25"/>
                  <a:gd name="T8" fmla="*/ 0 w 50"/>
                  <a:gd name="T9" fmla="*/ 25 h 25"/>
                  <a:gd name="T10" fmla="*/ 0 w 50"/>
                  <a:gd name="T11" fmla="*/ 12 h 25"/>
                  <a:gd name="T12" fmla="*/ 0 w 50"/>
                  <a:gd name="T13" fmla="*/ 12 h 25"/>
                  <a:gd name="T14" fmla="*/ 25 w 50"/>
                  <a:gd name="T15" fmla="*/ 0 h 25"/>
                  <a:gd name="T16" fmla="*/ 25 w 50"/>
                  <a:gd name="T17" fmla="*/ 12 h 25"/>
                  <a:gd name="T18" fmla="*/ 50 w 50"/>
                  <a:gd name="T19" fmla="*/ 0 h 25"/>
                  <a:gd name="T20" fmla="*/ 25 w 50"/>
                  <a:gd name="T21" fmla="*/ 12 h 25"/>
                  <a:gd name="T22" fmla="*/ 0 w 50"/>
                  <a:gd name="T23" fmla="*/ 25 h 25"/>
                  <a:gd name="T24" fmla="*/ 0 w 50"/>
                  <a:gd name="T25" fmla="*/ 25 h 25"/>
                  <a:gd name="T26" fmla="*/ 0 w 50"/>
                  <a:gd name="T27" fmla="*/ 12 h 25"/>
                  <a:gd name="T28" fmla="*/ 25 w 50"/>
                  <a:gd name="T29" fmla="*/ 0 h 25"/>
                  <a:gd name="T30" fmla="*/ 25 w 50"/>
                  <a:gd name="T31" fmla="*/ 12 h 25"/>
                  <a:gd name="T32" fmla="*/ 25 w 50"/>
                  <a:gd name="T33" fmla="*/ 0 h 25"/>
                  <a:gd name="T34" fmla="*/ 25 w 50"/>
                  <a:gd name="T35" fmla="*/ 0 h 25"/>
                  <a:gd name="T36" fmla="*/ 38 w 50"/>
                  <a:gd name="T3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25">
                    <a:moveTo>
                      <a:pt x="38" y="0"/>
                    </a:moveTo>
                    <a:lnTo>
                      <a:pt x="38" y="0"/>
                    </a:lnTo>
                    <a:lnTo>
                      <a:pt x="38" y="0"/>
                    </a:lnTo>
                    <a:lnTo>
                      <a:pt x="25" y="12"/>
                    </a:lnTo>
                    <a:lnTo>
                      <a:pt x="0" y="25"/>
                    </a:lnTo>
                    <a:lnTo>
                      <a:pt x="0" y="12"/>
                    </a:lnTo>
                    <a:lnTo>
                      <a:pt x="0" y="12"/>
                    </a:lnTo>
                    <a:lnTo>
                      <a:pt x="25" y="0"/>
                    </a:lnTo>
                    <a:lnTo>
                      <a:pt x="25" y="12"/>
                    </a:lnTo>
                    <a:lnTo>
                      <a:pt x="50" y="0"/>
                    </a:lnTo>
                    <a:lnTo>
                      <a:pt x="25" y="12"/>
                    </a:lnTo>
                    <a:lnTo>
                      <a:pt x="0" y="25"/>
                    </a:lnTo>
                    <a:lnTo>
                      <a:pt x="0" y="25"/>
                    </a:lnTo>
                    <a:lnTo>
                      <a:pt x="0" y="12"/>
                    </a:lnTo>
                    <a:lnTo>
                      <a:pt x="25" y="0"/>
                    </a:lnTo>
                    <a:lnTo>
                      <a:pt x="25" y="12"/>
                    </a:lnTo>
                    <a:lnTo>
                      <a:pt x="25" y="0"/>
                    </a:lnTo>
                    <a:lnTo>
                      <a:pt x="25" y="0"/>
                    </a:lnTo>
                    <a:lnTo>
                      <a:pt x="38"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24" name="Freeform 236"/>
              <p:cNvSpPr>
                <a:spLocks noChangeAspect="1"/>
              </p:cNvSpPr>
              <p:nvPr/>
            </p:nvSpPr>
            <p:spPr bwMode="auto">
              <a:xfrm>
                <a:off x="1308" y="1461"/>
                <a:ext cx="12" cy="13"/>
              </a:xfrm>
              <a:custGeom>
                <a:avLst/>
                <a:gdLst>
                  <a:gd name="T0" fmla="*/ 12 w 12"/>
                  <a:gd name="T1" fmla="*/ 13 h 13"/>
                  <a:gd name="T2" fmla="*/ 0 w 12"/>
                  <a:gd name="T3" fmla="*/ 0 h 13"/>
                  <a:gd name="T4" fmla="*/ 12 w 12"/>
                  <a:gd name="T5" fmla="*/ 0 h 13"/>
                  <a:gd name="T6" fmla="*/ 12 w 12"/>
                  <a:gd name="T7" fmla="*/ 0 h 13"/>
                  <a:gd name="T8" fmla="*/ 12 w 12"/>
                  <a:gd name="T9" fmla="*/ 13 h 13"/>
                </a:gdLst>
                <a:ahLst/>
                <a:cxnLst>
                  <a:cxn ang="0">
                    <a:pos x="T0" y="T1"/>
                  </a:cxn>
                  <a:cxn ang="0">
                    <a:pos x="T2" y="T3"/>
                  </a:cxn>
                  <a:cxn ang="0">
                    <a:pos x="T4" y="T5"/>
                  </a:cxn>
                  <a:cxn ang="0">
                    <a:pos x="T6" y="T7"/>
                  </a:cxn>
                  <a:cxn ang="0">
                    <a:pos x="T8" y="T9"/>
                  </a:cxn>
                </a:cxnLst>
                <a:rect l="0" t="0" r="r" b="b"/>
                <a:pathLst>
                  <a:path w="12" h="13">
                    <a:moveTo>
                      <a:pt x="12" y="13"/>
                    </a:moveTo>
                    <a:lnTo>
                      <a:pt x="0" y="0"/>
                    </a:lnTo>
                    <a:lnTo>
                      <a:pt x="12" y="0"/>
                    </a:lnTo>
                    <a:lnTo>
                      <a:pt x="12" y="0"/>
                    </a:lnTo>
                    <a:lnTo>
                      <a:pt x="12" y="13"/>
                    </a:lnTo>
                    <a:close/>
                  </a:path>
                </a:pathLst>
              </a:custGeom>
              <a:blipFill dpi="0" rotWithShape="0">
                <a:blip r:embed="rId8"/>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25" name="Freeform 237"/>
              <p:cNvSpPr>
                <a:spLocks noChangeAspect="1"/>
              </p:cNvSpPr>
              <p:nvPr/>
            </p:nvSpPr>
            <p:spPr bwMode="auto">
              <a:xfrm>
                <a:off x="1295" y="1461"/>
                <a:ext cx="38" cy="25"/>
              </a:xfrm>
              <a:custGeom>
                <a:avLst/>
                <a:gdLst>
                  <a:gd name="T0" fmla="*/ 25 w 38"/>
                  <a:gd name="T1" fmla="*/ 25 h 25"/>
                  <a:gd name="T2" fmla="*/ 13 w 38"/>
                  <a:gd name="T3" fmla="*/ 13 h 25"/>
                  <a:gd name="T4" fmla="*/ 0 w 38"/>
                  <a:gd name="T5" fmla="*/ 0 h 25"/>
                  <a:gd name="T6" fmla="*/ 13 w 38"/>
                  <a:gd name="T7" fmla="*/ 0 h 25"/>
                  <a:gd name="T8" fmla="*/ 25 w 38"/>
                  <a:gd name="T9" fmla="*/ 0 h 25"/>
                  <a:gd name="T10" fmla="*/ 38 w 38"/>
                  <a:gd name="T11" fmla="*/ 13 h 25"/>
                  <a:gd name="T12" fmla="*/ 25 w 38"/>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38" h="25">
                    <a:moveTo>
                      <a:pt x="25" y="25"/>
                    </a:moveTo>
                    <a:lnTo>
                      <a:pt x="13" y="13"/>
                    </a:lnTo>
                    <a:lnTo>
                      <a:pt x="0" y="0"/>
                    </a:lnTo>
                    <a:lnTo>
                      <a:pt x="13" y="0"/>
                    </a:lnTo>
                    <a:lnTo>
                      <a:pt x="25" y="0"/>
                    </a:lnTo>
                    <a:lnTo>
                      <a:pt x="38" y="13"/>
                    </a:lnTo>
                    <a:lnTo>
                      <a:pt x="25" y="25"/>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26" name="Rectangle 238"/>
              <p:cNvSpPr>
                <a:spLocks noChangeAspect="1" noChangeArrowheads="1"/>
              </p:cNvSpPr>
              <p:nvPr/>
            </p:nvSpPr>
            <p:spPr bwMode="auto">
              <a:xfrm>
                <a:off x="1308" y="1461"/>
                <a:ext cx="25" cy="13"/>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127" name="Freeform 239"/>
              <p:cNvSpPr>
                <a:spLocks noChangeAspect="1"/>
              </p:cNvSpPr>
              <p:nvPr/>
            </p:nvSpPr>
            <p:spPr bwMode="auto">
              <a:xfrm>
                <a:off x="1320" y="1461"/>
                <a:ext cx="13" cy="38"/>
              </a:xfrm>
              <a:custGeom>
                <a:avLst/>
                <a:gdLst>
                  <a:gd name="T0" fmla="*/ 13 w 13"/>
                  <a:gd name="T1" fmla="*/ 0 h 38"/>
                  <a:gd name="T2" fmla="*/ 13 w 13"/>
                  <a:gd name="T3" fmla="*/ 13 h 38"/>
                  <a:gd name="T4" fmla="*/ 13 w 13"/>
                  <a:gd name="T5" fmla="*/ 38 h 38"/>
                  <a:gd name="T6" fmla="*/ 0 w 13"/>
                  <a:gd name="T7" fmla="*/ 25 h 38"/>
                  <a:gd name="T8" fmla="*/ 0 w 13"/>
                  <a:gd name="T9" fmla="*/ 13 h 38"/>
                  <a:gd name="T10" fmla="*/ 0 w 13"/>
                  <a:gd name="T11" fmla="*/ 0 h 38"/>
                  <a:gd name="T12" fmla="*/ 13 w 13"/>
                  <a:gd name="T13" fmla="*/ 0 h 38"/>
                </a:gdLst>
                <a:ahLst/>
                <a:cxnLst>
                  <a:cxn ang="0">
                    <a:pos x="T0" y="T1"/>
                  </a:cxn>
                  <a:cxn ang="0">
                    <a:pos x="T2" y="T3"/>
                  </a:cxn>
                  <a:cxn ang="0">
                    <a:pos x="T4" y="T5"/>
                  </a:cxn>
                  <a:cxn ang="0">
                    <a:pos x="T6" y="T7"/>
                  </a:cxn>
                  <a:cxn ang="0">
                    <a:pos x="T8" y="T9"/>
                  </a:cxn>
                  <a:cxn ang="0">
                    <a:pos x="T10" y="T11"/>
                  </a:cxn>
                  <a:cxn ang="0">
                    <a:pos x="T12" y="T13"/>
                  </a:cxn>
                </a:cxnLst>
                <a:rect l="0" t="0" r="r" b="b"/>
                <a:pathLst>
                  <a:path w="13" h="38">
                    <a:moveTo>
                      <a:pt x="13" y="0"/>
                    </a:moveTo>
                    <a:lnTo>
                      <a:pt x="13" y="13"/>
                    </a:lnTo>
                    <a:lnTo>
                      <a:pt x="13" y="38"/>
                    </a:lnTo>
                    <a:lnTo>
                      <a:pt x="0" y="25"/>
                    </a:lnTo>
                    <a:lnTo>
                      <a:pt x="0" y="13"/>
                    </a:lnTo>
                    <a:lnTo>
                      <a:pt x="0" y="0"/>
                    </a:lnTo>
                    <a:lnTo>
                      <a:pt x="13"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28" name="Freeform 240"/>
              <p:cNvSpPr>
                <a:spLocks noChangeAspect="1"/>
              </p:cNvSpPr>
              <p:nvPr/>
            </p:nvSpPr>
            <p:spPr bwMode="auto">
              <a:xfrm>
                <a:off x="1320" y="1461"/>
                <a:ext cx="1" cy="1"/>
              </a:xfrm>
              <a:custGeom>
                <a:avLst/>
                <a:gdLst/>
                <a:ahLst/>
                <a:cxnLst>
                  <a:cxn ang="0">
                    <a:pos x="0" y="0"/>
                  </a:cxn>
                  <a:cxn ang="0">
                    <a:pos x="0" y="0"/>
                  </a:cxn>
                  <a:cxn ang="0">
                    <a:pos x="0" y="0"/>
                  </a:cxn>
                </a:cxnLst>
                <a:rect l="0" t="0" r="r" b="b"/>
                <a:pathLst>
                  <a:path>
                    <a:moveTo>
                      <a:pt x="0" y="0"/>
                    </a:moveTo>
                    <a:lnTo>
                      <a:pt x="0" y="0"/>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29" name="Freeform 241"/>
              <p:cNvSpPr>
                <a:spLocks noChangeAspect="1"/>
              </p:cNvSpPr>
              <p:nvPr/>
            </p:nvSpPr>
            <p:spPr bwMode="auto">
              <a:xfrm>
                <a:off x="1320" y="1461"/>
                <a:ext cx="13" cy="1"/>
              </a:xfrm>
              <a:custGeom>
                <a:avLst/>
                <a:gdLst>
                  <a:gd name="T0" fmla="*/ 13 w 13"/>
                  <a:gd name="T1" fmla="*/ 13 w 13"/>
                  <a:gd name="T2" fmla="*/ 0 w 13"/>
                  <a:gd name="T3" fmla="*/ 0 w 13"/>
                  <a:gd name="T4" fmla="*/ 0 w 13"/>
                  <a:gd name="T5" fmla="*/ 0 w 13"/>
                  <a:gd name="T6" fmla="*/ 13 w 13"/>
                </a:gdLst>
                <a:ahLst/>
                <a:cxnLst>
                  <a:cxn ang="0">
                    <a:pos x="T0" y="0"/>
                  </a:cxn>
                  <a:cxn ang="0">
                    <a:pos x="T1" y="0"/>
                  </a:cxn>
                  <a:cxn ang="0">
                    <a:pos x="T2" y="0"/>
                  </a:cxn>
                  <a:cxn ang="0">
                    <a:pos x="T3" y="0"/>
                  </a:cxn>
                  <a:cxn ang="0">
                    <a:pos x="T4" y="0"/>
                  </a:cxn>
                  <a:cxn ang="0">
                    <a:pos x="T5" y="0"/>
                  </a:cxn>
                  <a:cxn ang="0">
                    <a:pos x="T6" y="0"/>
                  </a:cxn>
                </a:cxnLst>
                <a:rect l="0" t="0" r="r" b="b"/>
                <a:pathLst>
                  <a:path w="13">
                    <a:moveTo>
                      <a:pt x="13" y="0"/>
                    </a:moveTo>
                    <a:lnTo>
                      <a:pt x="13" y="0"/>
                    </a:lnTo>
                    <a:lnTo>
                      <a:pt x="0" y="0"/>
                    </a:lnTo>
                    <a:lnTo>
                      <a:pt x="0" y="0"/>
                    </a:lnTo>
                    <a:lnTo>
                      <a:pt x="0" y="0"/>
                    </a:lnTo>
                    <a:lnTo>
                      <a:pt x="0" y="0"/>
                    </a:lnTo>
                    <a:lnTo>
                      <a:pt x="13"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30" name="Rectangle 242"/>
              <p:cNvSpPr>
                <a:spLocks noChangeAspect="1" noChangeArrowheads="1"/>
              </p:cNvSpPr>
              <p:nvPr/>
            </p:nvSpPr>
            <p:spPr bwMode="auto">
              <a:xfrm>
                <a:off x="75" y="650"/>
                <a:ext cx="358"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latin typeface="Arial" panose="020B0604020202090204" pitchFamily="34" charset="0"/>
                  </a:rPr>
                  <a:t>Client</a:t>
                </a:r>
                <a:endParaRPr lang="en-US" b="1">
                  <a:latin typeface="Arial" panose="020B0604020202090204" pitchFamily="34" charset="0"/>
                </a:endParaRPr>
              </a:p>
            </p:txBody>
          </p:sp>
          <p:sp>
            <p:nvSpPr>
              <p:cNvPr id="38131" name="Rectangle 243"/>
              <p:cNvSpPr>
                <a:spLocks noChangeAspect="1" noChangeArrowheads="1"/>
              </p:cNvSpPr>
              <p:nvPr/>
            </p:nvSpPr>
            <p:spPr bwMode="auto">
              <a:xfrm>
                <a:off x="873" y="1099"/>
                <a:ext cx="35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latin typeface="Arial" panose="020B0604020202090204" pitchFamily="34" charset="0"/>
                  </a:rPr>
                  <a:t>Client</a:t>
                </a:r>
                <a:endParaRPr lang="en-US" b="1">
                  <a:latin typeface="Arial" panose="020B0604020202090204" pitchFamily="34" charset="0"/>
                </a:endParaRPr>
              </a:p>
            </p:txBody>
          </p:sp>
          <p:sp>
            <p:nvSpPr>
              <p:cNvPr id="38132" name="Rectangle 244"/>
              <p:cNvSpPr>
                <a:spLocks noChangeAspect="1" noChangeArrowheads="1"/>
              </p:cNvSpPr>
              <p:nvPr/>
            </p:nvSpPr>
            <p:spPr bwMode="auto">
              <a:xfrm>
                <a:off x="1233" y="338"/>
                <a:ext cx="1" cy="12"/>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133" name="Rectangle 245"/>
              <p:cNvSpPr>
                <a:spLocks noChangeAspect="1" noChangeArrowheads="1"/>
              </p:cNvSpPr>
              <p:nvPr/>
            </p:nvSpPr>
            <p:spPr bwMode="auto">
              <a:xfrm>
                <a:off x="1046" y="700"/>
                <a:ext cx="411" cy="224"/>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134" name="Rectangle 246"/>
              <p:cNvSpPr>
                <a:spLocks noChangeAspect="1" noChangeArrowheads="1"/>
              </p:cNvSpPr>
              <p:nvPr/>
            </p:nvSpPr>
            <p:spPr bwMode="auto">
              <a:xfrm>
                <a:off x="1046" y="700"/>
                <a:ext cx="424" cy="12"/>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135" name="Rectangle 247"/>
              <p:cNvSpPr>
                <a:spLocks noChangeAspect="1" noChangeArrowheads="1"/>
              </p:cNvSpPr>
              <p:nvPr/>
            </p:nvSpPr>
            <p:spPr bwMode="auto">
              <a:xfrm>
                <a:off x="1457" y="700"/>
                <a:ext cx="13" cy="237"/>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136" name="Rectangle 248"/>
              <p:cNvSpPr>
                <a:spLocks noChangeAspect="1" noChangeArrowheads="1"/>
              </p:cNvSpPr>
              <p:nvPr/>
            </p:nvSpPr>
            <p:spPr bwMode="auto">
              <a:xfrm>
                <a:off x="1046" y="924"/>
                <a:ext cx="411" cy="13"/>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137" name="Rectangle 249"/>
              <p:cNvSpPr>
                <a:spLocks noChangeAspect="1" noChangeArrowheads="1"/>
              </p:cNvSpPr>
              <p:nvPr/>
            </p:nvSpPr>
            <p:spPr bwMode="auto">
              <a:xfrm>
                <a:off x="1046" y="700"/>
                <a:ext cx="13" cy="224"/>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138" name="Rectangle 250"/>
              <p:cNvSpPr>
                <a:spLocks noChangeAspect="1" noChangeArrowheads="1"/>
              </p:cNvSpPr>
              <p:nvPr/>
            </p:nvSpPr>
            <p:spPr bwMode="auto">
              <a:xfrm>
                <a:off x="1644" y="1149"/>
                <a:ext cx="12" cy="225"/>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139" name="Freeform 251"/>
              <p:cNvSpPr>
                <a:spLocks noChangeAspect="1"/>
              </p:cNvSpPr>
              <p:nvPr/>
            </p:nvSpPr>
            <p:spPr bwMode="auto">
              <a:xfrm>
                <a:off x="822" y="375"/>
                <a:ext cx="311" cy="50"/>
              </a:xfrm>
              <a:custGeom>
                <a:avLst/>
                <a:gdLst>
                  <a:gd name="T0" fmla="*/ 311 w 311"/>
                  <a:gd name="T1" fmla="*/ 25 h 50"/>
                  <a:gd name="T2" fmla="*/ 262 w 311"/>
                  <a:gd name="T3" fmla="*/ 12 h 50"/>
                  <a:gd name="T4" fmla="*/ 150 w 311"/>
                  <a:gd name="T5" fmla="*/ 0 h 50"/>
                  <a:gd name="T6" fmla="*/ 38 w 311"/>
                  <a:gd name="T7" fmla="*/ 12 h 50"/>
                  <a:gd name="T8" fmla="*/ 0 w 311"/>
                  <a:gd name="T9" fmla="*/ 25 h 50"/>
                  <a:gd name="T10" fmla="*/ 38 w 311"/>
                  <a:gd name="T11" fmla="*/ 37 h 50"/>
                  <a:gd name="T12" fmla="*/ 150 w 311"/>
                  <a:gd name="T13" fmla="*/ 50 h 50"/>
                  <a:gd name="T14" fmla="*/ 262 w 311"/>
                  <a:gd name="T15" fmla="*/ 37 h 50"/>
                  <a:gd name="T16" fmla="*/ 311 w 311"/>
                  <a:gd name="T17"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1" h="50">
                    <a:moveTo>
                      <a:pt x="311" y="25"/>
                    </a:moveTo>
                    <a:lnTo>
                      <a:pt x="262" y="12"/>
                    </a:lnTo>
                    <a:lnTo>
                      <a:pt x="150" y="0"/>
                    </a:lnTo>
                    <a:lnTo>
                      <a:pt x="38" y="12"/>
                    </a:lnTo>
                    <a:lnTo>
                      <a:pt x="0" y="25"/>
                    </a:lnTo>
                    <a:lnTo>
                      <a:pt x="38" y="37"/>
                    </a:lnTo>
                    <a:lnTo>
                      <a:pt x="150" y="50"/>
                    </a:lnTo>
                    <a:lnTo>
                      <a:pt x="262" y="37"/>
                    </a:lnTo>
                    <a:lnTo>
                      <a:pt x="311" y="25"/>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40" name="Freeform 252"/>
              <p:cNvSpPr>
                <a:spLocks noChangeAspect="1"/>
              </p:cNvSpPr>
              <p:nvPr/>
            </p:nvSpPr>
            <p:spPr bwMode="auto">
              <a:xfrm>
                <a:off x="822" y="375"/>
                <a:ext cx="311" cy="62"/>
              </a:xfrm>
              <a:custGeom>
                <a:avLst/>
                <a:gdLst>
                  <a:gd name="T0" fmla="*/ 311 w 311"/>
                  <a:gd name="T1" fmla="*/ 37 h 62"/>
                  <a:gd name="T2" fmla="*/ 262 w 311"/>
                  <a:gd name="T3" fmla="*/ 25 h 62"/>
                  <a:gd name="T4" fmla="*/ 262 w 311"/>
                  <a:gd name="T5" fmla="*/ 25 h 62"/>
                  <a:gd name="T6" fmla="*/ 262 w 311"/>
                  <a:gd name="T7" fmla="*/ 25 h 62"/>
                  <a:gd name="T8" fmla="*/ 150 w 311"/>
                  <a:gd name="T9" fmla="*/ 12 h 62"/>
                  <a:gd name="T10" fmla="*/ 150 w 311"/>
                  <a:gd name="T11" fmla="*/ 12 h 62"/>
                  <a:gd name="T12" fmla="*/ 150 w 311"/>
                  <a:gd name="T13" fmla="*/ 12 h 62"/>
                  <a:gd name="T14" fmla="*/ 38 w 311"/>
                  <a:gd name="T15" fmla="*/ 25 h 62"/>
                  <a:gd name="T16" fmla="*/ 38 w 311"/>
                  <a:gd name="T17" fmla="*/ 25 h 62"/>
                  <a:gd name="T18" fmla="*/ 38 w 311"/>
                  <a:gd name="T19" fmla="*/ 25 h 62"/>
                  <a:gd name="T20" fmla="*/ 0 w 311"/>
                  <a:gd name="T21" fmla="*/ 37 h 62"/>
                  <a:gd name="T22" fmla="*/ 0 w 311"/>
                  <a:gd name="T23" fmla="*/ 25 h 62"/>
                  <a:gd name="T24" fmla="*/ 0 w 311"/>
                  <a:gd name="T25" fmla="*/ 25 h 62"/>
                  <a:gd name="T26" fmla="*/ 38 w 311"/>
                  <a:gd name="T27" fmla="*/ 37 h 62"/>
                  <a:gd name="T28" fmla="*/ 38 w 311"/>
                  <a:gd name="T29" fmla="*/ 37 h 62"/>
                  <a:gd name="T30" fmla="*/ 38 w 311"/>
                  <a:gd name="T31" fmla="*/ 37 h 62"/>
                  <a:gd name="T32" fmla="*/ 150 w 311"/>
                  <a:gd name="T33" fmla="*/ 50 h 62"/>
                  <a:gd name="T34" fmla="*/ 150 w 311"/>
                  <a:gd name="T35" fmla="*/ 50 h 62"/>
                  <a:gd name="T36" fmla="*/ 150 w 311"/>
                  <a:gd name="T37" fmla="*/ 50 h 62"/>
                  <a:gd name="T38" fmla="*/ 262 w 311"/>
                  <a:gd name="T39" fmla="*/ 37 h 62"/>
                  <a:gd name="T40" fmla="*/ 262 w 311"/>
                  <a:gd name="T41" fmla="*/ 37 h 62"/>
                  <a:gd name="T42" fmla="*/ 262 w 311"/>
                  <a:gd name="T43" fmla="*/ 37 h 62"/>
                  <a:gd name="T44" fmla="*/ 311 w 311"/>
                  <a:gd name="T45" fmla="*/ 25 h 62"/>
                  <a:gd name="T46" fmla="*/ 311 w 311"/>
                  <a:gd name="T47" fmla="*/ 25 h 62"/>
                  <a:gd name="T48" fmla="*/ 311 w 311"/>
                  <a:gd name="T49" fmla="*/ 37 h 62"/>
                  <a:gd name="T50" fmla="*/ 311 w 311"/>
                  <a:gd name="T51" fmla="*/ 37 h 62"/>
                  <a:gd name="T52" fmla="*/ 262 w 311"/>
                  <a:gd name="T53" fmla="*/ 50 h 62"/>
                  <a:gd name="T54" fmla="*/ 262 w 311"/>
                  <a:gd name="T55" fmla="*/ 50 h 62"/>
                  <a:gd name="T56" fmla="*/ 262 w 311"/>
                  <a:gd name="T57" fmla="*/ 50 h 62"/>
                  <a:gd name="T58" fmla="*/ 150 w 311"/>
                  <a:gd name="T59" fmla="*/ 62 h 62"/>
                  <a:gd name="T60" fmla="*/ 150 w 311"/>
                  <a:gd name="T61" fmla="*/ 62 h 62"/>
                  <a:gd name="T62" fmla="*/ 150 w 311"/>
                  <a:gd name="T63" fmla="*/ 62 h 62"/>
                  <a:gd name="T64" fmla="*/ 38 w 311"/>
                  <a:gd name="T65" fmla="*/ 50 h 62"/>
                  <a:gd name="T66" fmla="*/ 38 w 311"/>
                  <a:gd name="T67" fmla="*/ 50 h 62"/>
                  <a:gd name="T68" fmla="*/ 38 w 311"/>
                  <a:gd name="T69" fmla="*/ 50 h 62"/>
                  <a:gd name="T70" fmla="*/ 0 w 311"/>
                  <a:gd name="T71" fmla="*/ 37 h 62"/>
                  <a:gd name="T72" fmla="*/ 0 w 311"/>
                  <a:gd name="T73" fmla="*/ 37 h 62"/>
                  <a:gd name="T74" fmla="*/ 0 w 311"/>
                  <a:gd name="T75" fmla="*/ 25 h 62"/>
                  <a:gd name="T76" fmla="*/ 38 w 311"/>
                  <a:gd name="T77" fmla="*/ 12 h 62"/>
                  <a:gd name="T78" fmla="*/ 38 w 311"/>
                  <a:gd name="T79" fmla="*/ 12 h 62"/>
                  <a:gd name="T80" fmla="*/ 38 w 311"/>
                  <a:gd name="T81" fmla="*/ 12 h 62"/>
                  <a:gd name="T82" fmla="*/ 150 w 311"/>
                  <a:gd name="T83" fmla="*/ 0 h 62"/>
                  <a:gd name="T84" fmla="*/ 150 w 311"/>
                  <a:gd name="T85" fmla="*/ 0 h 62"/>
                  <a:gd name="T86" fmla="*/ 150 w 311"/>
                  <a:gd name="T87" fmla="*/ 0 h 62"/>
                  <a:gd name="T88" fmla="*/ 262 w 311"/>
                  <a:gd name="T89" fmla="*/ 12 h 62"/>
                  <a:gd name="T90" fmla="*/ 262 w 311"/>
                  <a:gd name="T91" fmla="*/ 12 h 62"/>
                  <a:gd name="T92" fmla="*/ 262 w 311"/>
                  <a:gd name="T93" fmla="*/ 12 h 62"/>
                  <a:gd name="T94" fmla="*/ 311 w 311"/>
                  <a:gd name="T95" fmla="*/ 25 h 62"/>
                  <a:gd name="T96" fmla="*/ 311 w 311"/>
                  <a:gd name="T97" fmla="*/ 3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11" h="62">
                    <a:moveTo>
                      <a:pt x="311" y="37"/>
                    </a:moveTo>
                    <a:lnTo>
                      <a:pt x="262" y="25"/>
                    </a:lnTo>
                    <a:lnTo>
                      <a:pt x="262" y="25"/>
                    </a:lnTo>
                    <a:lnTo>
                      <a:pt x="262" y="25"/>
                    </a:lnTo>
                    <a:lnTo>
                      <a:pt x="150" y="12"/>
                    </a:lnTo>
                    <a:lnTo>
                      <a:pt x="150" y="12"/>
                    </a:lnTo>
                    <a:lnTo>
                      <a:pt x="150" y="12"/>
                    </a:lnTo>
                    <a:lnTo>
                      <a:pt x="38" y="25"/>
                    </a:lnTo>
                    <a:lnTo>
                      <a:pt x="38" y="25"/>
                    </a:lnTo>
                    <a:lnTo>
                      <a:pt x="38" y="25"/>
                    </a:lnTo>
                    <a:lnTo>
                      <a:pt x="0" y="37"/>
                    </a:lnTo>
                    <a:lnTo>
                      <a:pt x="0" y="25"/>
                    </a:lnTo>
                    <a:lnTo>
                      <a:pt x="0" y="25"/>
                    </a:lnTo>
                    <a:lnTo>
                      <a:pt x="38" y="37"/>
                    </a:lnTo>
                    <a:lnTo>
                      <a:pt x="38" y="37"/>
                    </a:lnTo>
                    <a:lnTo>
                      <a:pt x="38" y="37"/>
                    </a:lnTo>
                    <a:lnTo>
                      <a:pt x="150" y="50"/>
                    </a:lnTo>
                    <a:lnTo>
                      <a:pt x="150" y="50"/>
                    </a:lnTo>
                    <a:lnTo>
                      <a:pt x="150" y="50"/>
                    </a:lnTo>
                    <a:lnTo>
                      <a:pt x="262" y="37"/>
                    </a:lnTo>
                    <a:lnTo>
                      <a:pt x="262" y="37"/>
                    </a:lnTo>
                    <a:lnTo>
                      <a:pt x="262" y="37"/>
                    </a:lnTo>
                    <a:lnTo>
                      <a:pt x="311" y="25"/>
                    </a:lnTo>
                    <a:lnTo>
                      <a:pt x="311" y="25"/>
                    </a:lnTo>
                    <a:lnTo>
                      <a:pt x="311" y="37"/>
                    </a:lnTo>
                    <a:lnTo>
                      <a:pt x="311" y="37"/>
                    </a:lnTo>
                    <a:lnTo>
                      <a:pt x="262" y="50"/>
                    </a:lnTo>
                    <a:lnTo>
                      <a:pt x="262" y="50"/>
                    </a:lnTo>
                    <a:lnTo>
                      <a:pt x="262" y="50"/>
                    </a:lnTo>
                    <a:lnTo>
                      <a:pt x="150" y="62"/>
                    </a:lnTo>
                    <a:lnTo>
                      <a:pt x="150" y="62"/>
                    </a:lnTo>
                    <a:lnTo>
                      <a:pt x="150" y="62"/>
                    </a:lnTo>
                    <a:lnTo>
                      <a:pt x="38" y="50"/>
                    </a:lnTo>
                    <a:lnTo>
                      <a:pt x="38" y="50"/>
                    </a:lnTo>
                    <a:lnTo>
                      <a:pt x="38" y="50"/>
                    </a:lnTo>
                    <a:lnTo>
                      <a:pt x="0" y="37"/>
                    </a:lnTo>
                    <a:lnTo>
                      <a:pt x="0" y="37"/>
                    </a:lnTo>
                    <a:lnTo>
                      <a:pt x="0" y="25"/>
                    </a:lnTo>
                    <a:lnTo>
                      <a:pt x="38" y="12"/>
                    </a:lnTo>
                    <a:lnTo>
                      <a:pt x="38" y="12"/>
                    </a:lnTo>
                    <a:lnTo>
                      <a:pt x="38" y="12"/>
                    </a:lnTo>
                    <a:lnTo>
                      <a:pt x="150" y="0"/>
                    </a:lnTo>
                    <a:lnTo>
                      <a:pt x="150" y="0"/>
                    </a:lnTo>
                    <a:lnTo>
                      <a:pt x="150" y="0"/>
                    </a:lnTo>
                    <a:lnTo>
                      <a:pt x="262" y="12"/>
                    </a:lnTo>
                    <a:lnTo>
                      <a:pt x="262" y="12"/>
                    </a:lnTo>
                    <a:lnTo>
                      <a:pt x="262" y="12"/>
                    </a:lnTo>
                    <a:lnTo>
                      <a:pt x="311" y="25"/>
                    </a:lnTo>
                    <a:lnTo>
                      <a:pt x="311" y="37"/>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41" name="Freeform 253"/>
              <p:cNvSpPr>
                <a:spLocks noChangeAspect="1"/>
              </p:cNvSpPr>
              <p:nvPr/>
            </p:nvSpPr>
            <p:spPr bwMode="auto">
              <a:xfrm>
                <a:off x="1133" y="400"/>
                <a:ext cx="1" cy="12"/>
              </a:xfrm>
              <a:custGeom>
                <a:avLst/>
                <a:gdLst>
                  <a:gd name="T0" fmla="*/ 0 h 12"/>
                  <a:gd name="T1" fmla="*/ 0 h 12"/>
                  <a:gd name="T2" fmla="*/ 12 h 12"/>
                  <a:gd name="T3" fmla="*/ 0 h 12"/>
                  <a:gd name="T4" fmla="*/ 12 h 12"/>
                  <a:gd name="T5" fmla="*/ 12 h 12"/>
                  <a:gd name="T6" fmla="*/ 0 h 12"/>
                </a:gdLst>
                <a:ahLst/>
                <a:cxnLst>
                  <a:cxn ang="0">
                    <a:pos x="0" y="T0"/>
                  </a:cxn>
                  <a:cxn ang="0">
                    <a:pos x="0" y="T1"/>
                  </a:cxn>
                  <a:cxn ang="0">
                    <a:pos x="0" y="T2"/>
                  </a:cxn>
                  <a:cxn ang="0">
                    <a:pos x="0" y="T3"/>
                  </a:cxn>
                  <a:cxn ang="0">
                    <a:pos x="0" y="T4"/>
                  </a:cxn>
                  <a:cxn ang="0">
                    <a:pos x="0" y="T5"/>
                  </a:cxn>
                  <a:cxn ang="0">
                    <a:pos x="0" y="T6"/>
                  </a:cxn>
                </a:cxnLst>
                <a:rect l="0" t="0" r="r" b="b"/>
                <a:pathLst>
                  <a:path h="12">
                    <a:moveTo>
                      <a:pt x="0" y="0"/>
                    </a:moveTo>
                    <a:lnTo>
                      <a:pt x="0" y="0"/>
                    </a:lnTo>
                    <a:lnTo>
                      <a:pt x="0" y="12"/>
                    </a:lnTo>
                    <a:lnTo>
                      <a:pt x="0" y="0"/>
                    </a:lnTo>
                    <a:lnTo>
                      <a:pt x="0" y="12"/>
                    </a:lnTo>
                    <a:lnTo>
                      <a:pt x="0" y="12"/>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42" name="Freeform 254"/>
              <p:cNvSpPr>
                <a:spLocks noChangeAspect="1"/>
              </p:cNvSpPr>
              <p:nvPr/>
            </p:nvSpPr>
            <p:spPr bwMode="auto">
              <a:xfrm>
                <a:off x="698" y="375"/>
                <a:ext cx="523" cy="50"/>
              </a:xfrm>
              <a:custGeom>
                <a:avLst/>
                <a:gdLst>
                  <a:gd name="T0" fmla="*/ 149 w 523"/>
                  <a:gd name="T1" fmla="*/ 0 h 50"/>
                  <a:gd name="T2" fmla="*/ 0 w 523"/>
                  <a:gd name="T3" fmla="*/ 37 h 50"/>
                  <a:gd name="T4" fmla="*/ 411 w 523"/>
                  <a:gd name="T5" fmla="*/ 50 h 50"/>
                  <a:gd name="T6" fmla="*/ 523 w 523"/>
                  <a:gd name="T7" fmla="*/ 12 h 50"/>
                  <a:gd name="T8" fmla="*/ 149 w 523"/>
                  <a:gd name="T9" fmla="*/ 0 h 50"/>
                </a:gdLst>
                <a:ahLst/>
                <a:cxnLst>
                  <a:cxn ang="0">
                    <a:pos x="T0" y="T1"/>
                  </a:cxn>
                  <a:cxn ang="0">
                    <a:pos x="T2" y="T3"/>
                  </a:cxn>
                  <a:cxn ang="0">
                    <a:pos x="T4" y="T5"/>
                  </a:cxn>
                  <a:cxn ang="0">
                    <a:pos x="T6" y="T7"/>
                  </a:cxn>
                  <a:cxn ang="0">
                    <a:pos x="T8" y="T9"/>
                  </a:cxn>
                </a:cxnLst>
                <a:rect l="0" t="0" r="r" b="b"/>
                <a:pathLst>
                  <a:path w="523" h="50">
                    <a:moveTo>
                      <a:pt x="149" y="0"/>
                    </a:moveTo>
                    <a:lnTo>
                      <a:pt x="0" y="37"/>
                    </a:lnTo>
                    <a:lnTo>
                      <a:pt x="411" y="50"/>
                    </a:lnTo>
                    <a:lnTo>
                      <a:pt x="523" y="12"/>
                    </a:lnTo>
                    <a:lnTo>
                      <a:pt x="149" y="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43" name="Freeform 255"/>
              <p:cNvSpPr>
                <a:spLocks noChangeAspect="1"/>
              </p:cNvSpPr>
              <p:nvPr/>
            </p:nvSpPr>
            <p:spPr bwMode="auto">
              <a:xfrm>
                <a:off x="698" y="375"/>
                <a:ext cx="523" cy="62"/>
              </a:xfrm>
              <a:custGeom>
                <a:avLst/>
                <a:gdLst>
                  <a:gd name="T0" fmla="*/ 149 w 523"/>
                  <a:gd name="T1" fmla="*/ 12 h 62"/>
                  <a:gd name="T2" fmla="*/ 0 w 523"/>
                  <a:gd name="T3" fmla="*/ 50 h 62"/>
                  <a:gd name="T4" fmla="*/ 0 w 523"/>
                  <a:gd name="T5" fmla="*/ 37 h 62"/>
                  <a:gd name="T6" fmla="*/ 0 w 523"/>
                  <a:gd name="T7" fmla="*/ 37 h 62"/>
                  <a:gd name="T8" fmla="*/ 411 w 523"/>
                  <a:gd name="T9" fmla="*/ 50 h 62"/>
                  <a:gd name="T10" fmla="*/ 411 w 523"/>
                  <a:gd name="T11" fmla="*/ 62 h 62"/>
                  <a:gd name="T12" fmla="*/ 411 w 523"/>
                  <a:gd name="T13" fmla="*/ 50 h 62"/>
                  <a:gd name="T14" fmla="*/ 523 w 523"/>
                  <a:gd name="T15" fmla="*/ 12 h 62"/>
                  <a:gd name="T16" fmla="*/ 523 w 523"/>
                  <a:gd name="T17" fmla="*/ 25 h 62"/>
                  <a:gd name="T18" fmla="*/ 523 w 523"/>
                  <a:gd name="T19" fmla="*/ 12 h 62"/>
                  <a:gd name="T20" fmla="*/ 523 w 523"/>
                  <a:gd name="T21" fmla="*/ 25 h 62"/>
                  <a:gd name="T22" fmla="*/ 411 w 523"/>
                  <a:gd name="T23" fmla="*/ 62 h 62"/>
                  <a:gd name="T24" fmla="*/ 411 w 523"/>
                  <a:gd name="T25" fmla="*/ 62 h 62"/>
                  <a:gd name="T26" fmla="*/ 411 w 523"/>
                  <a:gd name="T27" fmla="*/ 62 h 62"/>
                  <a:gd name="T28" fmla="*/ 0 w 523"/>
                  <a:gd name="T29" fmla="*/ 50 h 62"/>
                  <a:gd name="T30" fmla="*/ 0 w 523"/>
                  <a:gd name="T31" fmla="*/ 50 h 62"/>
                  <a:gd name="T32" fmla="*/ 0 w 523"/>
                  <a:gd name="T33" fmla="*/ 37 h 62"/>
                  <a:gd name="T34" fmla="*/ 149 w 523"/>
                  <a:gd name="T35" fmla="*/ 0 h 62"/>
                  <a:gd name="T36" fmla="*/ 149 w 523"/>
                  <a:gd name="T37" fmla="*/ 1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23" h="62">
                    <a:moveTo>
                      <a:pt x="149" y="12"/>
                    </a:moveTo>
                    <a:lnTo>
                      <a:pt x="0" y="50"/>
                    </a:lnTo>
                    <a:lnTo>
                      <a:pt x="0" y="37"/>
                    </a:lnTo>
                    <a:lnTo>
                      <a:pt x="0" y="37"/>
                    </a:lnTo>
                    <a:lnTo>
                      <a:pt x="411" y="50"/>
                    </a:lnTo>
                    <a:lnTo>
                      <a:pt x="411" y="62"/>
                    </a:lnTo>
                    <a:lnTo>
                      <a:pt x="411" y="50"/>
                    </a:lnTo>
                    <a:lnTo>
                      <a:pt x="523" y="12"/>
                    </a:lnTo>
                    <a:lnTo>
                      <a:pt x="523" y="25"/>
                    </a:lnTo>
                    <a:lnTo>
                      <a:pt x="523" y="12"/>
                    </a:lnTo>
                    <a:lnTo>
                      <a:pt x="523" y="25"/>
                    </a:lnTo>
                    <a:lnTo>
                      <a:pt x="411" y="62"/>
                    </a:lnTo>
                    <a:lnTo>
                      <a:pt x="411" y="62"/>
                    </a:lnTo>
                    <a:lnTo>
                      <a:pt x="411" y="62"/>
                    </a:lnTo>
                    <a:lnTo>
                      <a:pt x="0" y="50"/>
                    </a:lnTo>
                    <a:lnTo>
                      <a:pt x="0" y="50"/>
                    </a:lnTo>
                    <a:lnTo>
                      <a:pt x="0" y="37"/>
                    </a:lnTo>
                    <a:lnTo>
                      <a:pt x="149" y="0"/>
                    </a:lnTo>
                    <a:lnTo>
                      <a:pt x="149" y="12"/>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44" name="Freeform 256"/>
              <p:cNvSpPr>
                <a:spLocks noChangeAspect="1"/>
              </p:cNvSpPr>
              <p:nvPr/>
            </p:nvSpPr>
            <p:spPr bwMode="auto">
              <a:xfrm>
                <a:off x="847" y="375"/>
                <a:ext cx="374" cy="25"/>
              </a:xfrm>
              <a:custGeom>
                <a:avLst/>
                <a:gdLst>
                  <a:gd name="T0" fmla="*/ 374 w 374"/>
                  <a:gd name="T1" fmla="*/ 25 h 25"/>
                  <a:gd name="T2" fmla="*/ 0 w 374"/>
                  <a:gd name="T3" fmla="*/ 12 h 25"/>
                  <a:gd name="T4" fmla="*/ 0 w 374"/>
                  <a:gd name="T5" fmla="*/ 0 h 25"/>
                  <a:gd name="T6" fmla="*/ 0 w 374"/>
                  <a:gd name="T7" fmla="*/ 0 h 25"/>
                  <a:gd name="T8" fmla="*/ 0 w 374"/>
                  <a:gd name="T9" fmla="*/ 0 h 25"/>
                  <a:gd name="T10" fmla="*/ 374 w 374"/>
                  <a:gd name="T11" fmla="*/ 12 h 25"/>
                  <a:gd name="T12" fmla="*/ 374 w 374"/>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374" h="25">
                    <a:moveTo>
                      <a:pt x="374" y="25"/>
                    </a:moveTo>
                    <a:lnTo>
                      <a:pt x="0" y="12"/>
                    </a:lnTo>
                    <a:lnTo>
                      <a:pt x="0" y="0"/>
                    </a:lnTo>
                    <a:lnTo>
                      <a:pt x="0" y="0"/>
                    </a:lnTo>
                    <a:lnTo>
                      <a:pt x="0" y="0"/>
                    </a:lnTo>
                    <a:lnTo>
                      <a:pt x="374" y="12"/>
                    </a:lnTo>
                    <a:lnTo>
                      <a:pt x="374" y="25"/>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45" name="Freeform 257"/>
              <p:cNvSpPr>
                <a:spLocks noChangeAspect="1"/>
              </p:cNvSpPr>
              <p:nvPr/>
            </p:nvSpPr>
            <p:spPr bwMode="auto">
              <a:xfrm>
                <a:off x="835" y="400"/>
                <a:ext cx="286" cy="12"/>
              </a:xfrm>
              <a:custGeom>
                <a:avLst/>
                <a:gdLst>
                  <a:gd name="T0" fmla="*/ 286 w 286"/>
                  <a:gd name="T1" fmla="*/ 0 h 12"/>
                  <a:gd name="T2" fmla="*/ 236 w 286"/>
                  <a:gd name="T3" fmla="*/ 12 h 12"/>
                  <a:gd name="T4" fmla="*/ 137 w 286"/>
                  <a:gd name="T5" fmla="*/ 12 h 12"/>
                  <a:gd name="T6" fmla="*/ 37 w 286"/>
                  <a:gd name="T7" fmla="*/ 12 h 12"/>
                  <a:gd name="T8" fmla="*/ 0 w 286"/>
                  <a:gd name="T9" fmla="*/ 0 h 12"/>
                  <a:gd name="T10" fmla="*/ 74 w 286"/>
                  <a:gd name="T11" fmla="*/ 0 h 12"/>
                  <a:gd name="T12" fmla="*/ 137 w 286"/>
                  <a:gd name="T13" fmla="*/ 0 h 12"/>
                  <a:gd name="T14" fmla="*/ 211 w 286"/>
                  <a:gd name="T15" fmla="*/ 0 h 12"/>
                  <a:gd name="T16" fmla="*/ 286 w 286"/>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6" h="12">
                    <a:moveTo>
                      <a:pt x="286" y="0"/>
                    </a:moveTo>
                    <a:lnTo>
                      <a:pt x="236" y="12"/>
                    </a:lnTo>
                    <a:lnTo>
                      <a:pt x="137" y="12"/>
                    </a:lnTo>
                    <a:lnTo>
                      <a:pt x="37" y="12"/>
                    </a:lnTo>
                    <a:lnTo>
                      <a:pt x="0" y="0"/>
                    </a:lnTo>
                    <a:lnTo>
                      <a:pt x="74" y="0"/>
                    </a:lnTo>
                    <a:lnTo>
                      <a:pt x="137" y="0"/>
                    </a:lnTo>
                    <a:lnTo>
                      <a:pt x="211" y="0"/>
                    </a:lnTo>
                    <a:lnTo>
                      <a:pt x="286"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46" name="Freeform 258"/>
              <p:cNvSpPr>
                <a:spLocks noChangeAspect="1"/>
              </p:cNvSpPr>
              <p:nvPr/>
            </p:nvSpPr>
            <p:spPr bwMode="auto">
              <a:xfrm>
                <a:off x="972" y="400"/>
                <a:ext cx="149" cy="25"/>
              </a:xfrm>
              <a:custGeom>
                <a:avLst/>
                <a:gdLst>
                  <a:gd name="T0" fmla="*/ 149 w 149"/>
                  <a:gd name="T1" fmla="*/ 12 h 25"/>
                  <a:gd name="T2" fmla="*/ 99 w 149"/>
                  <a:gd name="T3" fmla="*/ 25 h 25"/>
                  <a:gd name="T4" fmla="*/ 99 w 149"/>
                  <a:gd name="T5" fmla="*/ 25 h 25"/>
                  <a:gd name="T6" fmla="*/ 99 w 149"/>
                  <a:gd name="T7" fmla="*/ 25 h 25"/>
                  <a:gd name="T8" fmla="*/ 0 w 149"/>
                  <a:gd name="T9" fmla="*/ 25 h 25"/>
                  <a:gd name="T10" fmla="*/ 0 w 149"/>
                  <a:gd name="T11" fmla="*/ 25 h 25"/>
                  <a:gd name="T12" fmla="*/ 0 w 149"/>
                  <a:gd name="T13" fmla="*/ 12 h 25"/>
                  <a:gd name="T14" fmla="*/ 0 w 149"/>
                  <a:gd name="T15" fmla="*/ 12 h 25"/>
                  <a:gd name="T16" fmla="*/ 99 w 149"/>
                  <a:gd name="T17" fmla="*/ 12 h 25"/>
                  <a:gd name="T18" fmla="*/ 99 w 149"/>
                  <a:gd name="T19" fmla="*/ 12 h 25"/>
                  <a:gd name="T20" fmla="*/ 99 w 149"/>
                  <a:gd name="T21" fmla="*/ 12 h 25"/>
                  <a:gd name="T22" fmla="*/ 149 w 149"/>
                  <a:gd name="T23" fmla="*/ 0 h 25"/>
                  <a:gd name="T24" fmla="*/ 149 w 149"/>
                  <a:gd name="T25"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 h="25">
                    <a:moveTo>
                      <a:pt x="149" y="12"/>
                    </a:moveTo>
                    <a:lnTo>
                      <a:pt x="99" y="25"/>
                    </a:lnTo>
                    <a:lnTo>
                      <a:pt x="99" y="25"/>
                    </a:lnTo>
                    <a:lnTo>
                      <a:pt x="99" y="25"/>
                    </a:lnTo>
                    <a:lnTo>
                      <a:pt x="0" y="25"/>
                    </a:lnTo>
                    <a:lnTo>
                      <a:pt x="0" y="25"/>
                    </a:lnTo>
                    <a:lnTo>
                      <a:pt x="0" y="12"/>
                    </a:lnTo>
                    <a:lnTo>
                      <a:pt x="0" y="12"/>
                    </a:lnTo>
                    <a:lnTo>
                      <a:pt x="99" y="12"/>
                    </a:lnTo>
                    <a:lnTo>
                      <a:pt x="99" y="12"/>
                    </a:lnTo>
                    <a:lnTo>
                      <a:pt x="99" y="12"/>
                    </a:lnTo>
                    <a:lnTo>
                      <a:pt x="149" y="0"/>
                    </a:lnTo>
                    <a:lnTo>
                      <a:pt x="149" y="12"/>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47" name="Freeform 259"/>
              <p:cNvSpPr>
                <a:spLocks noChangeAspect="1"/>
              </p:cNvSpPr>
              <p:nvPr/>
            </p:nvSpPr>
            <p:spPr bwMode="auto">
              <a:xfrm>
                <a:off x="872" y="412"/>
                <a:ext cx="100" cy="13"/>
              </a:xfrm>
              <a:custGeom>
                <a:avLst/>
                <a:gdLst>
                  <a:gd name="T0" fmla="*/ 100 w 100"/>
                  <a:gd name="T1" fmla="*/ 13 h 13"/>
                  <a:gd name="T2" fmla="*/ 0 w 100"/>
                  <a:gd name="T3" fmla="*/ 13 h 13"/>
                  <a:gd name="T4" fmla="*/ 0 w 100"/>
                  <a:gd name="T5" fmla="*/ 13 h 13"/>
                  <a:gd name="T6" fmla="*/ 0 w 100"/>
                  <a:gd name="T7" fmla="*/ 0 h 13"/>
                  <a:gd name="T8" fmla="*/ 0 w 100"/>
                  <a:gd name="T9" fmla="*/ 0 h 13"/>
                  <a:gd name="T10" fmla="*/ 100 w 100"/>
                  <a:gd name="T11" fmla="*/ 0 h 13"/>
                  <a:gd name="T12" fmla="*/ 100 w 100"/>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00" h="13">
                    <a:moveTo>
                      <a:pt x="100" y="13"/>
                    </a:moveTo>
                    <a:lnTo>
                      <a:pt x="0" y="13"/>
                    </a:lnTo>
                    <a:lnTo>
                      <a:pt x="0" y="13"/>
                    </a:lnTo>
                    <a:lnTo>
                      <a:pt x="0" y="0"/>
                    </a:lnTo>
                    <a:lnTo>
                      <a:pt x="0" y="0"/>
                    </a:lnTo>
                    <a:lnTo>
                      <a:pt x="100" y="0"/>
                    </a:lnTo>
                    <a:lnTo>
                      <a:pt x="100" y="13"/>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48" name="Freeform 260"/>
              <p:cNvSpPr>
                <a:spLocks noChangeAspect="1"/>
              </p:cNvSpPr>
              <p:nvPr/>
            </p:nvSpPr>
            <p:spPr bwMode="auto">
              <a:xfrm>
                <a:off x="835" y="400"/>
                <a:ext cx="37" cy="25"/>
              </a:xfrm>
              <a:custGeom>
                <a:avLst/>
                <a:gdLst>
                  <a:gd name="T0" fmla="*/ 37 w 37"/>
                  <a:gd name="T1" fmla="*/ 25 h 25"/>
                  <a:gd name="T2" fmla="*/ 37 w 37"/>
                  <a:gd name="T3" fmla="*/ 12 h 25"/>
                  <a:gd name="T4" fmla="*/ 0 w 37"/>
                  <a:gd name="T5" fmla="*/ 0 h 25"/>
                  <a:gd name="T6" fmla="*/ 0 w 37"/>
                  <a:gd name="T7" fmla="*/ 12 h 25"/>
                  <a:gd name="T8" fmla="*/ 37 w 37"/>
                  <a:gd name="T9" fmla="*/ 25 h 25"/>
                </a:gdLst>
                <a:ahLst/>
                <a:cxnLst>
                  <a:cxn ang="0">
                    <a:pos x="T0" y="T1"/>
                  </a:cxn>
                  <a:cxn ang="0">
                    <a:pos x="T2" y="T3"/>
                  </a:cxn>
                  <a:cxn ang="0">
                    <a:pos x="T4" y="T5"/>
                  </a:cxn>
                  <a:cxn ang="0">
                    <a:pos x="T6" y="T7"/>
                  </a:cxn>
                  <a:cxn ang="0">
                    <a:pos x="T8" y="T9"/>
                  </a:cxn>
                </a:cxnLst>
                <a:rect l="0" t="0" r="r" b="b"/>
                <a:pathLst>
                  <a:path w="37" h="25">
                    <a:moveTo>
                      <a:pt x="37" y="25"/>
                    </a:moveTo>
                    <a:lnTo>
                      <a:pt x="37" y="12"/>
                    </a:lnTo>
                    <a:lnTo>
                      <a:pt x="0" y="0"/>
                    </a:lnTo>
                    <a:lnTo>
                      <a:pt x="0" y="12"/>
                    </a:lnTo>
                    <a:lnTo>
                      <a:pt x="37" y="25"/>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49" name="Freeform 261"/>
              <p:cNvSpPr>
                <a:spLocks noChangeAspect="1"/>
              </p:cNvSpPr>
              <p:nvPr/>
            </p:nvSpPr>
            <p:spPr bwMode="auto">
              <a:xfrm>
                <a:off x="835" y="363"/>
                <a:ext cx="274" cy="49"/>
              </a:xfrm>
              <a:custGeom>
                <a:avLst/>
                <a:gdLst>
                  <a:gd name="T0" fmla="*/ 274 w 274"/>
                  <a:gd name="T1" fmla="*/ 24 h 49"/>
                  <a:gd name="T2" fmla="*/ 236 w 274"/>
                  <a:gd name="T3" fmla="*/ 12 h 49"/>
                  <a:gd name="T4" fmla="*/ 137 w 274"/>
                  <a:gd name="T5" fmla="*/ 0 h 49"/>
                  <a:gd name="T6" fmla="*/ 37 w 274"/>
                  <a:gd name="T7" fmla="*/ 12 h 49"/>
                  <a:gd name="T8" fmla="*/ 0 w 274"/>
                  <a:gd name="T9" fmla="*/ 24 h 49"/>
                  <a:gd name="T10" fmla="*/ 37 w 274"/>
                  <a:gd name="T11" fmla="*/ 37 h 49"/>
                  <a:gd name="T12" fmla="*/ 137 w 274"/>
                  <a:gd name="T13" fmla="*/ 49 h 49"/>
                  <a:gd name="T14" fmla="*/ 236 w 274"/>
                  <a:gd name="T15" fmla="*/ 37 h 49"/>
                  <a:gd name="T16" fmla="*/ 274 w 274"/>
                  <a:gd name="T17" fmla="*/ 2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 h="49">
                    <a:moveTo>
                      <a:pt x="274" y="24"/>
                    </a:moveTo>
                    <a:lnTo>
                      <a:pt x="236" y="12"/>
                    </a:lnTo>
                    <a:lnTo>
                      <a:pt x="137" y="0"/>
                    </a:lnTo>
                    <a:lnTo>
                      <a:pt x="37" y="12"/>
                    </a:lnTo>
                    <a:lnTo>
                      <a:pt x="0" y="24"/>
                    </a:lnTo>
                    <a:lnTo>
                      <a:pt x="37" y="37"/>
                    </a:lnTo>
                    <a:lnTo>
                      <a:pt x="137" y="49"/>
                    </a:lnTo>
                    <a:lnTo>
                      <a:pt x="236" y="37"/>
                    </a:lnTo>
                    <a:lnTo>
                      <a:pt x="274" y="24"/>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50" name="Freeform 262"/>
              <p:cNvSpPr>
                <a:spLocks noChangeAspect="1"/>
              </p:cNvSpPr>
              <p:nvPr/>
            </p:nvSpPr>
            <p:spPr bwMode="auto">
              <a:xfrm>
                <a:off x="835" y="363"/>
                <a:ext cx="274" cy="62"/>
              </a:xfrm>
              <a:custGeom>
                <a:avLst/>
                <a:gdLst>
                  <a:gd name="T0" fmla="*/ 274 w 274"/>
                  <a:gd name="T1" fmla="*/ 37 h 62"/>
                  <a:gd name="T2" fmla="*/ 236 w 274"/>
                  <a:gd name="T3" fmla="*/ 24 h 62"/>
                  <a:gd name="T4" fmla="*/ 236 w 274"/>
                  <a:gd name="T5" fmla="*/ 24 h 62"/>
                  <a:gd name="T6" fmla="*/ 236 w 274"/>
                  <a:gd name="T7" fmla="*/ 24 h 62"/>
                  <a:gd name="T8" fmla="*/ 137 w 274"/>
                  <a:gd name="T9" fmla="*/ 12 h 62"/>
                  <a:gd name="T10" fmla="*/ 137 w 274"/>
                  <a:gd name="T11" fmla="*/ 12 h 62"/>
                  <a:gd name="T12" fmla="*/ 137 w 274"/>
                  <a:gd name="T13" fmla="*/ 12 h 62"/>
                  <a:gd name="T14" fmla="*/ 37 w 274"/>
                  <a:gd name="T15" fmla="*/ 24 h 62"/>
                  <a:gd name="T16" fmla="*/ 37 w 274"/>
                  <a:gd name="T17" fmla="*/ 24 h 62"/>
                  <a:gd name="T18" fmla="*/ 37 w 274"/>
                  <a:gd name="T19" fmla="*/ 24 h 62"/>
                  <a:gd name="T20" fmla="*/ 0 w 274"/>
                  <a:gd name="T21" fmla="*/ 37 h 62"/>
                  <a:gd name="T22" fmla="*/ 0 w 274"/>
                  <a:gd name="T23" fmla="*/ 24 h 62"/>
                  <a:gd name="T24" fmla="*/ 0 w 274"/>
                  <a:gd name="T25" fmla="*/ 24 h 62"/>
                  <a:gd name="T26" fmla="*/ 37 w 274"/>
                  <a:gd name="T27" fmla="*/ 37 h 62"/>
                  <a:gd name="T28" fmla="*/ 37 w 274"/>
                  <a:gd name="T29" fmla="*/ 37 h 62"/>
                  <a:gd name="T30" fmla="*/ 37 w 274"/>
                  <a:gd name="T31" fmla="*/ 37 h 62"/>
                  <a:gd name="T32" fmla="*/ 137 w 274"/>
                  <a:gd name="T33" fmla="*/ 49 h 62"/>
                  <a:gd name="T34" fmla="*/ 137 w 274"/>
                  <a:gd name="T35" fmla="*/ 49 h 62"/>
                  <a:gd name="T36" fmla="*/ 137 w 274"/>
                  <a:gd name="T37" fmla="*/ 49 h 62"/>
                  <a:gd name="T38" fmla="*/ 236 w 274"/>
                  <a:gd name="T39" fmla="*/ 37 h 62"/>
                  <a:gd name="T40" fmla="*/ 236 w 274"/>
                  <a:gd name="T41" fmla="*/ 37 h 62"/>
                  <a:gd name="T42" fmla="*/ 236 w 274"/>
                  <a:gd name="T43" fmla="*/ 37 h 62"/>
                  <a:gd name="T44" fmla="*/ 274 w 274"/>
                  <a:gd name="T45" fmla="*/ 24 h 62"/>
                  <a:gd name="T46" fmla="*/ 274 w 274"/>
                  <a:gd name="T47" fmla="*/ 24 h 62"/>
                  <a:gd name="T48" fmla="*/ 274 w 274"/>
                  <a:gd name="T49" fmla="*/ 37 h 62"/>
                  <a:gd name="T50" fmla="*/ 274 w 274"/>
                  <a:gd name="T51" fmla="*/ 37 h 62"/>
                  <a:gd name="T52" fmla="*/ 236 w 274"/>
                  <a:gd name="T53" fmla="*/ 49 h 62"/>
                  <a:gd name="T54" fmla="*/ 236 w 274"/>
                  <a:gd name="T55" fmla="*/ 49 h 62"/>
                  <a:gd name="T56" fmla="*/ 236 w 274"/>
                  <a:gd name="T57" fmla="*/ 49 h 62"/>
                  <a:gd name="T58" fmla="*/ 137 w 274"/>
                  <a:gd name="T59" fmla="*/ 62 h 62"/>
                  <a:gd name="T60" fmla="*/ 137 w 274"/>
                  <a:gd name="T61" fmla="*/ 62 h 62"/>
                  <a:gd name="T62" fmla="*/ 137 w 274"/>
                  <a:gd name="T63" fmla="*/ 62 h 62"/>
                  <a:gd name="T64" fmla="*/ 37 w 274"/>
                  <a:gd name="T65" fmla="*/ 49 h 62"/>
                  <a:gd name="T66" fmla="*/ 37 w 274"/>
                  <a:gd name="T67" fmla="*/ 49 h 62"/>
                  <a:gd name="T68" fmla="*/ 37 w 274"/>
                  <a:gd name="T69" fmla="*/ 49 h 62"/>
                  <a:gd name="T70" fmla="*/ 0 w 274"/>
                  <a:gd name="T71" fmla="*/ 37 h 62"/>
                  <a:gd name="T72" fmla="*/ 0 w 274"/>
                  <a:gd name="T73" fmla="*/ 37 h 62"/>
                  <a:gd name="T74" fmla="*/ 0 w 274"/>
                  <a:gd name="T75" fmla="*/ 24 h 62"/>
                  <a:gd name="T76" fmla="*/ 37 w 274"/>
                  <a:gd name="T77" fmla="*/ 12 h 62"/>
                  <a:gd name="T78" fmla="*/ 37 w 274"/>
                  <a:gd name="T79" fmla="*/ 12 h 62"/>
                  <a:gd name="T80" fmla="*/ 37 w 274"/>
                  <a:gd name="T81" fmla="*/ 12 h 62"/>
                  <a:gd name="T82" fmla="*/ 137 w 274"/>
                  <a:gd name="T83" fmla="*/ 0 h 62"/>
                  <a:gd name="T84" fmla="*/ 137 w 274"/>
                  <a:gd name="T85" fmla="*/ 0 h 62"/>
                  <a:gd name="T86" fmla="*/ 137 w 274"/>
                  <a:gd name="T87" fmla="*/ 0 h 62"/>
                  <a:gd name="T88" fmla="*/ 236 w 274"/>
                  <a:gd name="T89" fmla="*/ 12 h 62"/>
                  <a:gd name="T90" fmla="*/ 236 w 274"/>
                  <a:gd name="T91" fmla="*/ 12 h 62"/>
                  <a:gd name="T92" fmla="*/ 236 w 274"/>
                  <a:gd name="T93" fmla="*/ 12 h 62"/>
                  <a:gd name="T94" fmla="*/ 274 w 274"/>
                  <a:gd name="T95" fmla="*/ 24 h 62"/>
                  <a:gd name="T96" fmla="*/ 274 w 274"/>
                  <a:gd name="T97" fmla="*/ 3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74" h="62">
                    <a:moveTo>
                      <a:pt x="274" y="37"/>
                    </a:moveTo>
                    <a:lnTo>
                      <a:pt x="236" y="24"/>
                    </a:lnTo>
                    <a:lnTo>
                      <a:pt x="236" y="24"/>
                    </a:lnTo>
                    <a:lnTo>
                      <a:pt x="236" y="24"/>
                    </a:lnTo>
                    <a:lnTo>
                      <a:pt x="137" y="12"/>
                    </a:lnTo>
                    <a:lnTo>
                      <a:pt x="137" y="12"/>
                    </a:lnTo>
                    <a:lnTo>
                      <a:pt x="137" y="12"/>
                    </a:lnTo>
                    <a:lnTo>
                      <a:pt x="37" y="24"/>
                    </a:lnTo>
                    <a:lnTo>
                      <a:pt x="37" y="24"/>
                    </a:lnTo>
                    <a:lnTo>
                      <a:pt x="37" y="24"/>
                    </a:lnTo>
                    <a:lnTo>
                      <a:pt x="0" y="37"/>
                    </a:lnTo>
                    <a:lnTo>
                      <a:pt x="0" y="24"/>
                    </a:lnTo>
                    <a:lnTo>
                      <a:pt x="0" y="24"/>
                    </a:lnTo>
                    <a:lnTo>
                      <a:pt x="37" y="37"/>
                    </a:lnTo>
                    <a:lnTo>
                      <a:pt x="37" y="37"/>
                    </a:lnTo>
                    <a:lnTo>
                      <a:pt x="37" y="37"/>
                    </a:lnTo>
                    <a:lnTo>
                      <a:pt x="137" y="49"/>
                    </a:lnTo>
                    <a:lnTo>
                      <a:pt x="137" y="49"/>
                    </a:lnTo>
                    <a:lnTo>
                      <a:pt x="137" y="49"/>
                    </a:lnTo>
                    <a:lnTo>
                      <a:pt x="236" y="37"/>
                    </a:lnTo>
                    <a:lnTo>
                      <a:pt x="236" y="37"/>
                    </a:lnTo>
                    <a:lnTo>
                      <a:pt x="236" y="37"/>
                    </a:lnTo>
                    <a:lnTo>
                      <a:pt x="274" y="24"/>
                    </a:lnTo>
                    <a:lnTo>
                      <a:pt x="274" y="24"/>
                    </a:lnTo>
                    <a:lnTo>
                      <a:pt x="274" y="37"/>
                    </a:lnTo>
                    <a:lnTo>
                      <a:pt x="274" y="37"/>
                    </a:lnTo>
                    <a:lnTo>
                      <a:pt x="236" y="49"/>
                    </a:lnTo>
                    <a:lnTo>
                      <a:pt x="236" y="49"/>
                    </a:lnTo>
                    <a:lnTo>
                      <a:pt x="236" y="49"/>
                    </a:lnTo>
                    <a:lnTo>
                      <a:pt x="137" y="62"/>
                    </a:lnTo>
                    <a:lnTo>
                      <a:pt x="137" y="62"/>
                    </a:lnTo>
                    <a:lnTo>
                      <a:pt x="137" y="62"/>
                    </a:lnTo>
                    <a:lnTo>
                      <a:pt x="37" y="49"/>
                    </a:lnTo>
                    <a:lnTo>
                      <a:pt x="37" y="49"/>
                    </a:lnTo>
                    <a:lnTo>
                      <a:pt x="37" y="49"/>
                    </a:lnTo>
                    <a:lnTo>
                      <a:pt x="0" y="37"/>
                    </a:lnTo>
                    <a:lnTo>
                      <a:pt x="0" y="37"/>
                    </a:lnTo>
                    <a:lnTo>
                      <a:pt x="0" y="24"/>
                    </a:lnTo>
                    <a:lnTo>
                      <a:pt x="37" y="12"/>
                    </a:lnTo>
                    <a:lnTo>
                      <a:pt x="37" y="12"/>
                    </a:lnTo>
                    <a:lnTo>
                      <a:pt x="37" y="12"/>
                    </a:lnTo>
                    <a:lnTo>
                      <a:pt x="137" y="0"/>
                    </a:lnTo>
                    <a:lnTo>
                      <a:pt x="137" y="0"/>
                    </a:lnTo>
                    <a:lnTo>
                      <a:pt x="137" y="0"/>
                    </a:lnTo>
                    <a:lnTo>
                      <a:pt x="236" y="12"/>
                    </a:lnTo>
                    <a:lnTo>
                      <a:pt x="236" y="12"/>
                    </a:lnTo>
                    <a:lnTo>
                      <a:pt x="236" y="12"/>
                    </a:lnTo>
                    <a:lnTo>
                      <a:pt x="274" y="24"/>
                    </a:lnTo>
                    <a:lnTo>
                      <a:pt x="274" y="37"/>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51" name="Freeform 263"/>
              <p:cNvSpPr>
                <a:spLocks noChangeAspect="1"/>
              </p:cNvSpPr>
              <p:nvPr/>
            </p:nvSpPr>
            <p:spPr bwMode="auto">
              <a:xfrm>
                <a:off x="1109" y="387"/>
                <a:ext cx="1" cy="13"/>
              </a:xfrm>
              <a:custGeom>
                <a:avLst/>
                <a:gdLst>
                  <a:gd name="T0" fmla="*/ 0 h 13"/>
                  <a:gd name="T1" fmla="*/ 0 h 13"/>
                  <a:gd name="T2" fmla="*/ 13 h 13"/>
                  <a:gd name="T3" fmla="*/ 0 h 13"/>
                  <a:gd name="T4" fmla="*/ 13 h 13"/>
                  <a:gd name="T5" fmla="*/ 13 h 13"/>
                  <a:gd name="T6" fmla="*/ 0 h 13"/>
                </a:gdLst>
                <a:ahLst/>
                <a:cxnLst>
                  <a:cxn ang="0">
                    <a:pos x="0" y="T0"/>
                  </a:cxn>
                  <a:cxn ang="0">
                    <a:pos x="0" y="T1"/>
                  </a:cxn>
                  <a:cxn ang="0">
                    <a:pos x="0" y="T2"/>
                  </a:cxn>
                  <a:cxn ang="0">
                    <a:pos x="0" y="T3"/>
                  </a:cxn>
                  <a:cxn ang="0">
                    <a:pos x="0" y="T4"/>
                  </a:cxn>
                  <a:cxn ang="0">
                    <a:pos x="0" y="T5"/>
                  </a:cxn>
                  <a:cxn ang="0">
                    <a:pos x="0" y="T6"/>
                  </a:cxn>
                </a:cxnLst>
                <a:rect l="0" t="0" r="r" b="b"/>
                <a:pathLst>
                  <a:path h="13">
                    <a:moveTo>
                      <a:pt x="0" y="0"/>
                    </a:moveTo>
                    <a:lnTo>
                      <a:pt x="0" y="0"/>
                    </a:lnTo>
                    <a:lnTo>
                      <a:pt x="0" y="13"/>
                    </a:lnTo>
                    <a:lnTo>
                      <a:pt x="0" y="0"/>
                    </a:lnTo>
                    <a:lnTo>
                      <a:pt x="0" y="13"/>
                    </a:lnTo>
                    <a:lnTo>
                      <a:pt x="0" y="13"/>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52" name="Freeform 264"/>
              <p:cNvSpPr>
                <a:spLocks noChangeAspect="1"/>
              </p:cNvSpPr>
              <p:nvPr/>
            </p:nvSpPr>
            <p:spPr bwMode="auto">
              <a:xfrm>
                <a:off x="1009" y="400"/>
                <a:ext cx="25" cy="1"/>
              </a:xfrm>
              <a:custGeom>
                <a:avLst/>
                <a:gdLst>
                  <a:gd name="T0" fmla="*/ 25 w 25"/>
                  <a:gd name="T1" fmla="*/ 12 w 25"/>
                  <a:gd name="T2" fmla="*/ 0 w 25"/>
                  <a:gd name="T3" fmla="*/ 12 w 25"/>
                  <a:gd name="T4" fmla="*/ 25 w 25"/>
                  <a:gd name="T5" fmla="*/ 25 w 25"/>
                  <a:gd name="T6" fmla="*/ 25 w 25"/>
                </a:gdLst>
                <a:ahLst/>
                <a:cxnLst>
                  <a:cxn ang="0">
                    <a:pos x="T0" y="0"/>
                  </a:cxn>
                  <a:cxn ang="0">
                    <a:pos x="T1" y="0"/>
                  </a:cxn>
                  <a:cxn ang="0">
                    <a:pos x="T2" y="0"/>
                  </a:cxn>
                  <a:cxn ang="0">
                    <a:pos x="T3" y="0"/>
                  </a:cxn>
                  <a:cxn ang="0">
                    <a:pos x="T4" y="0"/>
                  </a:cxn>
                  <a:cxn ang="0">
                    <a:pos x="T5" y="0"/>
                  </a:cxn>
                  <a:cxn ang="0">
                    <a:pos x="T6" y="0"/>
                  </a:cxn>
                </a:cxnLst>
                <a:rect l="0" t="0" r="r" b="b"/>
                <a:pathLst>
                  <a:path w="25">
                    <a:moveTo>
                      <a:pt x="25" y="0"/>
                    </a:moveTo>
                    <a:lnTo>
                      <a:pt x="12" y="0"/>
                    </a:lnTo>
                    <a:lnTo>
                      <a:pt x="0" y="0"/>
                    </a:lnTo>
                    <a:lnTo>
                      <a:pt x="12" y="0"/>
                    </a:lnTo>
                    <a:lnTo>
                      <a:pt x="25" y="0"/>
                    </a:lnTo>
                    <a:lnTo>
                      <a:pt x="25" y="0"/>
                    </a:lnTo>
                    <a:lnTo>
                      <a:pt x="25"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53" name="Freeform 265"/>
              <p:cNvSpPr>
                <a:spLocks noChangeAspect="1"/>
              </p:cNvSpPr>
              <p:nvPr/>
            </p:nvSpPr>
            <p:spPr bwMode="auto">
              <a:xfrm>
                <a:off x="1021" y="400"/>
                <a:ext cx="13" cy="12"/>
              </a:xfrm>
              <a:custGeom>
                <a:avLst/>
                <a:gdLst>
                  <a:gd name="T0" fmla="*/ 13 w 13"/>
                  <a:gd name="T1" fmla="*/ 12 h 12"/>
                  <a:gd name="T2" fmla="*/ 13 w 13"/>
                  <a:gd name="T3" fmla="*/ 0 h 12"/>
                  <a:gd name="T4" fmla="*/ 0 w 13"/>
                  <a:gd name="T5" fmla="*/ 0 h 12"/>
                  <a:gd name="T6" fmla="*/ 0 w 13"/>
                  <a:gd name="T7" fmla="*/ 0 h 12"/>
                  <a:gd name="T8" fmla="*/ 0 w 13"/>
                  <a:gd name="T9" fmla="*/ 12 h 12"/>
                  <a:gd name="T10" fmla="*/ 0 w 13"/>
                  <a:gd name="T11" fmla="*/ 12 h 12"/>
                  <a:gd name="T12" fmla="*/ 13 w 13"/>
                  <a:gd name="T13" fmla="*/ 12 h 12"/>
                </a:gdLst>
                <a:ahLst/>
                <a:cxnLst>
                  <a:cxn ang="0">
                    <a:pos x="T0" y="T1"/>
                  </a:cxn>
                  <a:cxn ang="0">
                    <a:pos x="T2" y="T3"/>
                  </a:cxn>
                  <a:cxn ang="0">
                    <a:pos x="T4" y="T5"/>
                  </a:cxn>
                  <a:cxn ang="0">
                    <a:pos x="T6" y="T7"/>
                  </a:cxn>
                  <a:cxn ang="0">
                    <a:pos x="T8" y="T9"/>
                  </a:cxn>
                  <a:cxn ang="0">
                    <a:pos x="T10" y="T11"/>
                  </a:cxn>
                  <a:cxn ang="0">
                    <a:pos x="T12" y="T13"/>
                  </a:cxn>
                </a:cxnLst>
                <a:rect l="0" t="0" r="r" b="b"/>
                <a:pathLst>
                  <a:path w="13" h="12">
                    <a:moveTo>
                      <a:pt x="13" y="12"/>
                    </a:moveTo>
                    <a:lnTo>
                      <a:pt x="13" y="0"/>
                    </a:lnTo>
                    <a:lnTo>
                      <a:pt x="0" y="0"/>
                    </a:lnTo>
                    <a:lnTo>
                      <a:pt x="0" y="0"/>
                    </a:lnTo>
                    <a:lnTo>
                      <a:pt x="0" y="12"/>
                    </a:lnTo>
                    <a:lnTo>
                      <a:pt x="0" y="12"/>
                    </a:lnTo>
                    <a:lnTo>
                      <a:pt x="13" y="12"/>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54" name="Rectangle 266"/>
              <p:cNvSpPr>
                <a:spLocks noChangeAspect="1" noChangeArrowheads="1"/>
              </p:cNvSpPr>
              <p:nvPr/>
            </p:nvSpPr>
            <p:spPr bwMode="auto">
              <a:xfrm>
                <a:off x="1009" y="400"/>
                <a:ext cx="12" cy="12"/>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155" name="Freeform 267"/>
              <p:cNvSpPr>
                <a:spLocks noChangeAspect="1"/>
              </p:cNvSpPr>
              <p:nvPr/>
            </p:nvSpPr>
            <p:spPr bwMode="auto">
              <a:xfrm>
                <a:off x="1196" y="88"/>
                <a:ext cx="62" cy="262"/>
              </a:xfrm>
              <a:custGeom>
                <a:avLst/>
                <a:gdLst>
                  <a:gd name="T0" fmla="*/ 62 w 62"/>
                  <a:gd name="T1" fmla="*/ 25 h 262"/>
                  <a:gd name="T2" fmla="*/ 0 w 62"/>
                  <a:gd name="T3" fmla="*/ 0 h 262"/>
                  <a:gd name="T4" fmla="*/ 0 w 62"/>
                  <a:gd name="T5" fmla="*/ 262 h 262"/>
                  <a:gd name="T6" fmla="*/ 62 w 62"/>
                  <a:gd name="T7" fmla="*/ 225 h 262"/>
                  <a:gd name="T8" fmla="*/ 62 w 62"/>
                  <a:gd name="T9" fmla="*/ 25 h 262"/>
                </a:gdLst>
                <a:ahLst/>
                <a:cxnLst>
                  <a:cxn ang="0">
                    <a:pos x="T0" y="T1"/>
                  </a:cxn>
                  <a:cxn ang="0">
                    <a:pos x="T2" y="T3"/>
                  </a:cxn>
                  <a:cxn ang="0">
                    <a:pos x="T4" y="T5"/>
                  </a:cxn>
                  <a:cxn ang="0">
                    <a:pos x="T6" y="T7"/>
                  </a:cxn>
                  <a:cxn ang="0">
                    <a:pos x="T8" y="T9"/>
                  </a:cxn>
                </a:cxnLst>
                <a:rect l="0" t="0" r="r" b="b"/>
                <a:pathLst>
                  <a:path w="62" h="262">
                    <a:moveTo>
                      <a:pt x="62" y="25"/>
                    </a:moveTo>
                    <a:lnTo>
                      <a:pt x="0" y="0"/>
                    </a:lnTo>
                    <a:lnTo>
                      <a:pt x="0" y="262"/>
                    </a:lnTo>
                    <a:lnTo>
                      <a:pt x="62" y="225"/>
                    </a:lnTo>
                    <a:lnTo>
                      <a:pt x="62" y="25"/>
                    </a:lnTo>
                    <a:close/>
                  </a:path>
                </a:pathLst>
              </a:custGeom>
              <a:blipFill dpi="0" rotWithShape="0">
                <a:blip r:embed="rId7"/>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56" name="Freeform 268"/>
              <p:cNvSpPr>
                <a:spLocks noChangeAspect="1"/>
              </p:cNvSpPr>
              <p:nvPr/>
            </p:nvSpPr>
            <p:spPr bwMode="auto">
              <a:xfrm>
                <a:off x="1196" y="88"/>
                <a:ext cx="74" cy="287"/>
              </a:xfrm>
              <a:custGeom>
                <a:avLst/>
                <a:gdLst>
                  <a:gd name="T0" fmla="*/ 62 w 74"/>
                  <a:gd name="T1" fmla="*/ 37 h 287"/>
                  <a:gd name="T2" fmla="*/ 0 w 74"/>
                  <a:gd name="T3" fmla="*/ 12 h 287"/>
                  <a:gd name="T4" fmla="*/ 0 w 74"/>
                  <a:gd name="T5" fmla="*/ 0 h 287"/>
                  <a:gd name="T6" fmla="*/ 12 w 74"/>
                  <a:gd name="T7" fmla="*/ 0 h 287"/>
                  <a:gd name="T8" fmla="*/ 12 w 74"/>
                  <a:gd name="T9" fmla="*/ 262 h 287"/>
                  <a:gd name="T10" fmla="*/ 12 w 74"/>
                  <a:gd name="T11" fmla="*/ 275 h 287"/>
                  <a:gd name="T12" fmla="*/ 0 w 74"/>
                  <a:gd name="T13" fmla="*/ 262 h 287"/>
                  <a:gd name="T14" fmla="*/ 62 w 74"/>
                  <a:gd name="T15" fmla="*/ 225 h 287"/>
                  <a:gd name="T16" fmla="*/ 74 w 74"/>
                  <a:gd name="T17" fmla="*/ 225 h 287"/>
                  <a:gd name="T18" fmla="*/ 74 w 74"/>
                  <a:gd name="T19" fmla="*/ 237 h 287"/>
                  <a:gd name="T20" fmla="*/ 74 w 74"/>
                  <a:gd name="T21" fmla="*/ 237 h 287"/>
                  <a:gd name="T22" fmla="*/ 12 w 74"/>
                  <a:gd name="T23" fmla="*/ 275 h 287"/>
                  <a:gd name="T24" fmla="*/ 0 w 74"/>
                  <a:gd name="T25" fmla="*/ 287 h 287"/>
                  <a:gd name="T26" fmla="*/ 0 w 74"/>
                  <a:gd name="T27" fmla="*/ 262 h 287"/>
                  <a:gd name="T28" fmla="*/ 0 w 74"/>
                  <a:gd name="T29" fmla="*/ 0 h 287"/>
                  <a:gd name="T30" fmla="*/ 0 w 74"/>
                  <a:gd name="T31" fmla="*/ 0 h 287"/>
                  <a:gd name="T32" fmla="*/ 0 w 74"/>
                  <a:gd name="T33" fmla="*/ 0 h 287"/>
                  <a:gd name="T34" fmla="*/ 62 w 74"/>
                  <a:gd name="T35" fmla="*/ 25 h 287"/>
                  <a:gd name="T36" fmla="*/ 62 w 74"/>
                  <a:gd name="T37" fmla="*/ 37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4" h="287">
                    <a:moveTo>
                      <a:pt x="62" y="37"/>
                    </a:moveTo>
                    <a:lnTo>
                      <a:pt x="0" y="12"/>
                    </a:lnTo>
                    <a:lnTo>
                      <a:pt x="0" y="0"/>
                    </a:lnTo>
                    <a:lnTo>
                      <a:pt x="12" y="0"/>
                    </a:lnTo>
                    <a:lnTo>
                      <a:pt x="12" y="262"/>
                    </a:lnTo>
                    <a:lnTo>
                      <a:pt x="12" y="275"/>
                    </a:lnTo>
                    <a:lnTo>
                      <a:pt x="0" y="262"/>
                    </a:lnTo>
                    <a:lnTo>
                      <a:pt x="62" y="225"/>
                    </a:lnTo>
                    <a:lnTo>
                      <a:pt x="74" y="225"/>
                    </a:lnTo>
                    <a:lnTo>
                      <a:pt x="74" y="237"/>
                    </a:lnTo>
                    <a:lnTo>
                      <a:pt x="74" y="237"/>
                    </a:lnTo>
                    <a:lnTo>
                      <a:pt x="12" y="275"/>
                    </a:lnTo>
                    <a:lnTo>
                      <a:pt x="0" y="287"/>
                    </a:lnTo>
                    <a:lnTo>
                      <a:pt x="0" y="262"/>
                    </a:lnTo>
                    <a:lnTo>
                      <a:pt x="0" y="0"/>
                    </a:lnTo>
                    <a:lnTo>
                      <a:pt x="0" y="0"/>
                    </a:lnTo>
                    <a:lnTo>
                      <a:pt x="0" y="0"/>
                    </a:lnTo>
                    <a:lnTo>
                      <a:pt x="62" y="25"/>
                    </a:lnTo>
                    <a:lnTo>
                      <a:pt x="62" y="37"/>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57" name="Freeform 269"/>
              <p:cNvSpPr>
                <a:spLocks noChangeAspect="1"/>
              </p:cNvSpPr>
              <p:nvPr/>
            </p:nvSpPr>
            <p:spPr bwMode="auto">
              <a:xfrm>
                <a:off x="1258" y="113"/>
                <a:ext cx="12" cy="200"/>
              </a:xfrm>
              <a:custGeom>
                <a:avLst/>
                <a:gdLst>
                  <a:gd name="T0" fmla="*/ 0 w 12"/>
                  <a:gd name="T1" fmla="*/ 200 h 200"/>
                  <a:gd name="T2" fmla="*/ 0 w 12"/>
                  <a:gd name="T3" fmla="*/ 0 h 200"/>
                  <a:gd name="T4" fmla="*/ 0 w 12"/>
                  <a:gd name="T5" fmla="*/ 0 h 200"/>
                  <a:gd name="T6" fmla="*/ 12 w 12"/>
                  <a:gd name="T7" fmla="*/ 0 h 200"/>
                  <a:gd name="T8" fmla="*/ 12 w 12"/>
                  <a:gd name="T9" fmla="*/ 0 h 200"/>
                  <a:gd name="T10" fmla="*/ 12 w 12"/>
                  <a:gd name="T11" fmla="*/ 200 h 200"/>
                  <a:gd name="T12" fmla="*/ 0 w 12"/>
                  <a:gd name="T13" fmla="*/ 200 h 200"/>
                </a:gdLst>
                <a:ahLst/>
                <a:cxnLst>
                  <a:cxn ang="0">
                    <a:pos x="T0" y="T1"/>
                  </a:cxn>
                  <a:cxn ang="0">
                    <a:pos x="T2" y="T3"/>
                  </a:cxn>
                  <a:cxn ang="0">
                    <a:pos x="T4" y="T5"/>
                  </a:cxn>
                  <a:cxn ang="0">
                    <a:pos x="T6" y="T7"/>
                  </a:cxn>
                  <a:cxn ang="0">
                    <a:pos x="T8" y="T9"/>
                  </a:cxn>
                  <a:cxn ang="0">
                    <a:pos x="T10" y="T11"/>
                  </a:cxn>
                  <a:cxn ang="0">
                    <a:pos x="T12" y="T13"/>
                  </a:cxn>
                </a:cxnLst>
                <a:rect l="0" t="0" r="r" b="b"/>
                <a:pathLst>
                  <a:path w="12" h="200">
                    <a:moveTo>
                      <a:pt x="0" y="200"/>
                    </a:moveTo>
                    <a:lnTo>
                      <a:pt x="0" y="0"/>
                    </a:lnTo>
                    <a:lnTo>
                      <a:pt x="0" y="0"/>
                    </a:lnTo>
                    <a:lnTo>
                      <a:pt x="12" y="0"/>
                    </a:lnTo>
                    <a:lnTo>
                      <a:pt x="12" y="0"/>
                    </a:lnTo>
                    <a:lnTo>
                      <a:pt x="12" y="200"/>
                    </a:lnTo>
                    <a:lnTo>
                      <a:pt x="0" y="20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58" name="Freeform 270"/>
              <p:cNvSpPr>
                <a:spLocks noChangeAspect="1"/>
              </p:cNvSpPr>
              <p:nvPr/>
            </p:nvSpPr>
            <p:spPr bwMode="auto">
              <a:xfrm>
                <a:off x="673" y="0"/>
                <a:ext cx="448" cy="400"/>
              </a:xfrm>
              <a:custGeom>
                <a:avLst/>
                <a:gdLst>
                  <a:gd name="T0" fmla="*/ 0 w 448"/>
                  <a:gd name="T1" fmla="*/ 25 h 400"/>
                  <a:gd name="T2" fmla="*/ 448 w 448"/>
                  <a:gd name="T3" fmla="*/ 0 h 400"/>
                  <a:gd name="T4" fmla="*/ 448 w 448"/>
                  <a:gd name="T5" fmla="*/ 400 h 400"/>
                  <a:gd name="T6" fmla="*/ 0 w 448"/>
                  <a:gd name="T7" fmla="*/ 387 h 400"/>
                  <a:gd name="T8" fmla="*/ 0 w 448"/>
                  <a:gd name="T9" fmla="*/ 25 h 400"/>
                </a:gdLst>
                <a:ahLst/>
                <a:cxnLst>
                  <a:cxn ang="0">
                    <a:pos x="T0" y="T1"/>
                  </a:cxn>
                  <a:cxn ang="0">
                    <a:pos x="T2" y="T3"/>
                  </a:cxn>
                  <a:cxn ang="0">
                    <a:pos x="T4" y="T5"/>
                  </a:cxn>
                  <a:cxn ang="0">
                    <a:pos x="T6" y="T7"/>
                  </a:cxn>
                  <a:cxn ang="0">
                    <a:pos x="T8" y="T9"/>
                  </a:cxn>
                </a:cxnLst>
                <a:rect l="0" t="0" r="r" b="b"/>
                <a:pathLst>
                  <a:path w="448" h="400">
                    <a:moveTo>
                      <a:pt x="0" y="25"/>
                    </a:moveTo>
                    <a:lnTo>
                      <a:pt x="448" y="0"/>
                    </a:lnTo>
                    <a:lnTo>
                      <a:pt x="448" y="400"/>
                    </a:lnTo>
                    <a:lnTo>
                      <a:pt x="0" y="387"/>
                    </a:lnTo>
                    <a:lnTo>
                      <a:pt x="0" y="25"/>
                    </a:lnTo>
                    <a:close/>
                  </a:path>
                </a:pathLst>
              </a:custGeom>
              <a:blipFill dpi="0" rotWithShape="0">
                <a:blip r:embed="rId7"/>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59" name="Freeform 271"/>
              <p:cNvSpPr>
                <a:spLocks noChangeAspect="1"/>
              </p:cNvSpPr>
              <p:nvPr/>
            </p:nvSpPr>
            <p:spPr bwMode="auto">
              <a:xfrm>
                <a:off x="673" y="0"/>
                <a:ext cx="460" cy="412"/>
              </a:xfrm>
              <a:custGeom>
                <a:avLst/>
                <a:gdLst>
                  <a:gd name="T0" fmla="*/ 0 w 460"/>
                  <a:gd name="T1" fmla="*/ 25 h 412"/>
                  <a:gd name="T2" fmla="*/ 448 w 460"/>
                  <a:gd name="T3" fmla="*/ 0 h 412"/>
                  <a:gd name="T4" fmla="*/ 460 w 460"/>
                  <a:gd name="T5" fmla="*/ 0 h 412"/>
                  <a:gd name="T6" fmla="*/ 460 w 460"/>
                  <a:gd name="T7" fmla="*/ 0 h 412"/>
                  <a:gd name="T8" fmla="*/ 460 w 460"/>
                  <a:gd name="T9" fmla="*/ 400 h 412"/>
                  <a:gd name="T10" fmla="*/ 460 w 460"/>
                  <a:gd name="T11" fmla="*/ 412 h 412"/>
                  <a:gd name="T12" fmla="*/ 448 w 460"/>
                  <a:gd name="T13" fmla="*/ 412 h 412"/>
                  <a:gd name="T14" fmla="*/ 0 w 460"/>
                  <a:gd name="T15" fmla="*/ 400 h 412"/>
                  <a:gd name="T16" fmla="*/ 0 w 460"/>
                  <a:gd name="T17" fmla="*/ 400 h 412"/>
                  <a:gd name="T18" fmla="*/ 0 w 460"/>
                  <a:gd name="T19" fmla="*/ 387 h 412"/>
                  <a:gd name="T20" fmla="*/ 0 w 460"/>
                  <a:gd name="T21" fmla="*/ 387 h 412"/>
                  <a:gd name="T22" fmla="*/ 448 w 460"/>
                  <a:gd name="T23" fmla="*/ 400 h 412"/>
                  <a:gd name="T24" fmla="*/ 448 w 460"/>
                  <a:gd name="T25" fmla="*/ 412 h 412"/>
                  <a:gd name="T26" fmla="*/ 448 w 460"/>
                  <a:gd name="T27" fmla="*/ 400 h 412"/>
                  <a:gd name="T28" fmla="*/ 448 w 460"/>
                  <a:gd name="T29" fmla="*/ 0 h 412"/>
                  <a:gd name="T30" fmla="*/ 460 w 460"/>
                  <a:gd name="T31" fmla="*/ 0 h 412"/>
                  <a:gd name="T32" fmla="*/ 448 w 460"/>
                  <a:gd name="T33" fmla="*/ 13 h 412"/>
                  <a:gd name="T34" fmla="*/ 0 w 460"/>
                  <a:gd name="T35" fmla="*/ 38 h 412"/>
                  <a:gd name="T36" fmla="*/ 0 w 460"/>
                  <a:gd name="T37" fmla="*/ 25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60" h="412">
                    <a:moveTo>
                      <a:pt x="0" y="25"/>
                    </a:moveTo>
                    <a:lnTo>
                      <a:pt x="448" y="0"/>
                    </a:lnTo>
                    <a:lnTo>
                      <a:pt x="460" y="0"/>
                    </a:lnTo>
                    <a:lnTo>
                      <a:pt x="460" y="0"/>
                    </a:lnTo>
                    <a:lnTo>
                      <a:pt x="460" y="400"/>
                    </a:lnTo>
                    <a:lnTo>
                      <a:pt x="460" y="412"/>
                    </a:lnTo>
                    <a:lnTo>
                      <a:pt x="448" y="412"/>
                    </a:lnTo>
                    <a:lnTo>
                      <a:pt x="0" y="400"/>
                    </a:lnTo>
                    <a:lnTo>
                      <a:pt x="0" y="400"/>
                    </a:lnTo>
                    <a:lnTo>
                      <a:pt x="0" y="387"/>
                    </a:lnTo>
                    <a:lnTo>
                      <a:pt x="0" y="387"/>
                    </a:lnTo>
                    <a:lnTo>
                      <a:pt x="448" y="400"/>
                    </a:lnTo>
                    <a:lnTo>
                      <a:pt x="448" y="412"/>
                    </a:lnTo>
                    <a:lnTo>
                      <a:pt x="448" y="400"/>
                    </a:lnTo>
                    <a:lnTo>
                      <a:pt x="448" y="0"/>
                    </a:lnTo>
                    <a:lnTo>
                      <a:pt x="460" y="0"/>
                    </a:lnTo>
                    <a:lnTo>
                      <a:pt x="448" y="13"/>
                    </a:lnTo>
                    <a:lnTo>
                      <a:pt x="0" y="38"/>
                    </a:lnTo>
                    <a:lnTo>
                      <a:pt x="0" y="25"/>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60" name="Freeform 272"/>
              <p:cNvSpPr>
                <a:spLocks noChangeAspect="1"/>
              </p:cNvSpPr>
              <p:nvPr/>
            </p:nvSpPr>
            <p:spPr bwMode="auto">
              <a:xfrm>
                <a:off x="673" y="25"/>
                <a:ext cx="12" cy="362"/>
              </a:xfrm>
              <a:custGeom>
                <a:avLst/>
                <a:gdLst>
                  <a:gd name="T0" fmla="*/ 0 w 12"/>
                  <a:gd name="T1" fmla="*/ 362 h 362"/>
                  <a:gd name="T2" fmla="*/ 0 w 12"/>
                  <a:gd name="T3" fmla="*/ 0 h 362"/>
                  <a:gd name="T4" fmla="*/ 0 w 12"/>
                  <a:gd name="T5" fmla="*/ 0 h 362"/>
                  <a:gd name="T6" fmla="*/ 0 w 12"/>
                  <a:gd name="T7" fmla="*/ 0 h 362"/>
                  <a:gd name="T8" fmla="*/ 12 w 12"/>
                  <a:gd name="T9" fmla="*/ 0 h 362"/>
                  <a:gd name="T10" fmla="*/ 12 w 12"/>
                  <a:gd name="T11" fmla="*/ 362 h 362"/>
                  <a:gd name="T12" fmla="*/ 0 w 12"/>
                  <a:gd name="T13" fmla="*/ 362 h 362"/>
                </a:gdLst>
                <a:ahLst/>
                <a:cxnLst>
                  <a:cxn ang="0">
                    <a:pos x="T0" y="T1"/>
                  </a:cxn>
                  <a:cxn ang="0">
                    <a:pos x="T2" y="T3"/>
                  </a:cxn>
                  <a:cxn ang="0">
                    <a:pos x="T4" y="T5"/>
                  </a:cxn>
                  <a:cxn ang="0">
                    <a:pos x="T6" y="T7"/>
                  </a:cxn>
                  <a:cxn ang="0">
                    <a:pos x="T8" y="T9"/>
                  </a:cxn>
                  <a:cxn ang="0">
                    <a:pos x="T10" y="T11"/>
                  </a:cxn>
                  <a:cxn ang="0">
                    <a:pos x="T12" y="T13"/>
                  </a:cxn>
                </a:cxnLst>
                <a:rect l="0" t="0" r="r" b="b"/>
                <a:pathLst>
                  <a:path w="12" h="362">
                    <a:moveTo>
                      <a:pt x="0" y="362"/>
                    </a:moveTo>
                    <a:lnTo>
                      <a:pt x="0" y="0"/>
                    </a:lnTo>
                    <a:lnTo>
                      <a:pt x="0" y="0"/>
                    </a:lnTo>
                    <a:lnTo>
                      <a:pt x="0" y="0"/>
                    </a:lnTo>
                    <a:lnTo>
                      <a:pt x="12" y="0"/>
                    </a:lnTo>
                    <a:lnTo>
                      <a:pt x="12" y="362"/>
                    </a:lnTo>
                    <a:lnTo>
                      <a:pt x="0" y="362"/>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61" name="Freeform 273"/>
              <p:cNvSpPr>
                <a:spLocks noChangeAspect="1"/>
              </p:cNvSpPr>
              <p:nvPr/>
            </p:nvSpPr>
            <p:spPr bwMode="auto">
              <a:xfrm>
                <a:off x="710" y="38"/>
                <a:ext cx="374" cy="312"/>
              </a:xfrm>
              <a:custGeom>
                <a:avLst/>
                <a:gdLst>
                  <a:gd name="T0" fmla="*/ 187 w 374"/>
                  <a:gd name="T1" fmla="*/ 0 h 312"/>
                  <a:gd name="T2" fmla="*/ 336 w 374"/>
                  <a:gd name="T3" fmla="*/ 0 h 312"/>
                  <a:gd name="T4" fmla="*/ 361 w 374"/>
                  <a:gd name="T5" fmla="*/ 0 h 312"/>
                  <a:gd name="T6" fmla="*/ 374 w 374"/>
                  <a:gd name="T7" fmla="*/ 25 h 312"/>
                  <a:gd name="T8" fmla="*/ 374 w 374"/>
                  <a:gd name="T9" fmla="*/ 162 h 312"/>
                  <a:gd name="T10" fmla="*/ 374 w 374"/>
                  <a:gd name="T11" fmla="*/ 287 h 312"/>
                  <a:gd name="T12" fmla="*/ 361 w 374"/>
                  <a:gd name="T13" fmla="*/ 312 h 312"/>
                  <a:gd name="T14" fmla="*/ 336 w 374"/>
                  <a:gd name="T15" fmla="*/ 312 h 312"/>
                  <a:gd name="T16" fmla="*/ 174 w 374"/>
                  <a:gd name="T17" fmla="*/ 312 h 312"/>
                  <a:gd name="T18" fmla="*/ 25 w 374"/>
                  <a:gd name="T19" fmla="*/ 312 h 312"/>
                  <a:gd name="T20" fmla="*/ 0 w 374"/>
                  <a:gd name="T21" fmla="*/ 312 h 312"/>
                  <a:gd name="T22" fmla="*/ 0 w 374"/>
                  <a:gd name="T23" fmla="*/ 287 h 312"/>
                  <a:gd name="T24" fmla="*/ 0 w 374"/>
                  <a:gd name="T25" fmla="*/ 162 h 312"/>
                  <a:gd name="T26" fmla="*/ 0 w 374"/>
                  <a:gd name="T27" fmla="*/ 37 h 312"/>
                  <a:gd name="T28" fmla="*/ 0 w 374"/>
                  <a:gd name="T29" fmla="*/ 25 h 312"/>
                  <a:gd name="T30" fmla="*/ 37 w 374"/>
                  <a:gd name="T31" fmla="*/ 12 h 312"/>
                  <a:gd name="T32" fmla="*/ 187 w 374"/>
                  <a:gd name="T33" fmla="*/ 0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74" h="312">
                    <a:moveTo>
                      <a:pt x="187" y="0"/>
                    </a:moveTo>
                    <a:lnTo>
                      <a:pt x="336" y="0"/>
                    </a:lnTo>
                    <a:lnTo>
                      <a:pt x="361" y="0"/>
                    </a:lnTo>
                    <a:lnTo>
                      <a:pt x="374" y="25"/>
                    </a:lnTo>
                    <a:lnTo>
                      <a:pt x="374" y="162"/>
                    </a:lnTo>
                    <a:lnTo>
                      <a:pt x="374" y="287"/>
                    </a:lnTo>
                    <a:lnTo>
                      <a:pt x="361" y="312"/>
                    </a:lnTo>
                    <a:lnTo>
                      <a:pt x="336" y="312"/>
                    </a:lnTo>
                    <a:lnTo>
                      <a:pt x="174" y="312"/>
                    </a:lnTo>
                    <a:lnTo>
                      <a:pt x="25" y="312"/>
                    </a:lnTo>
                    <a:lnTo>
                      <a:pt x="0" y="312"/>
                    </a:lnTo>
                    <a:lnTo>
                      <a:pt x="0" y="287"/>
                    </a:lnTo>
                    <a:lnTo>
                      <a:pt x="0" y="162"/>
                    </a:lnTo>
                    <a:lnTo>
                      <a:pt x="0" y="37"/>
                    </a:lnTo>
                    <a:lnTo>
                      <a:pt x="0" y="25"/>
                    </a:lnTo>
                    <a:lnTo>
                      <a:pt x="37" y="12"/>
                    </a:lnTo>
                    <a:lnTo>
                      <a:pt x="187"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62" name="Freeform 274"/>
              <p:cNvSpPr>
                <a:spLocks noChangeAspect="1"/>
              </p:cNvSpPr>
              <p:nvPr/>
            </p:nvSpPr>
            <p:spPr bwMode="auto">
              <a:xfrm>
                <a:off x="710" y="38"/>
                <a:ext cx="386" cy="325"/>
              </a:xfrm>
              <a:custGeom>
                <a:avLst/>
                <a:gdLst>
                  <a:gd name="T0" fmla="*/ 336 w 386"/>
                  <a:gd name="T1" fmla="*/ 0 h 325"/>
                  <a:gd name="T2" fmla="*/ 336 w 386"/>
                  <a:gd name="T3" fmla="*/ 0 h 325"/>
                  <a:gd name="T4" fmla="*/ 374 w 386"/>
                  <a:gd name="T5" fmla="*/ 0 h 325"/>
                  <a:gd name="T6" fmla="*/ 386 w 386"/>
                  <a:gd name="T7" fmla="*/ 25 h 325"/>
                  <a:gd name="T8" fmla="*/ 386 w 386"/>
                  <a:gd name="T9" fmla="*/ 25 h 325"/>
                  <a:gd name="T10" fmla="*/ 386 w 386"/>
                  <a:gd name="T11" fmla="*/ 162 h 325"/>
                  <a:gd name="T12" fmla="*/ 386 w 386"/>
                  <a:gd name="T13" fmla="*/ 287 h 325"/>
                  <a:gd name="T14" fmla="*/ 386 w 386"/>
                  <a:gd name="T15" fmla="*/ 287 h 325"/>
                  <a:gd name="T16" fmla="*/ 361 w 386"/>
                  <a:gd name="T17" fmla="*/ 325 h 325"/>
                  <a:gd name="T18" fmla="*/ 336 w 386"/>
                  <a:gd name="T19" fmla="*/ 325 h 325"/>
                  <a:gd name="T20" fmla="*/ 336 w 386"/>
                  <a:gd name="T21" fmla="*/ 325 h 325"/>
                  <a:gd name="T22" fmla="*/ 174 w 386"/>
                  <a:gd name="T23" fmla="*/ 325 h 325"/>
                  <a:gd name="T24" fmla="*/ 25 w 386"/>
                  <a:gd name="T25" fmla="*/ 325 h 325"/>
                  <a:gd name="T26" fmla="*/ 25 w 386"/>
                  <a:gd name="T27" fmla="*/ 325 h 325"/>
                  <a:gd name="T28" fmla="*/ 0 w 386"/>
                  <a:gd name="T29" fmla="*/ 312 h 325"/>
                  <a:gd name="T30" fmla="*/ 0 w 386"/>
                  <a:gd name="T31" fmla="*/ 287 h 325"/>
                  <a:gd name="T32" fmla="*/ 0 w 386"/>
                  <a:gd name="T33" fmla="*/ 287 h 325"/>
                  <a:gd name="T34" fmla="*/ 0 w 386"/>
                  <a:gd name="T35" fmla="*/ 162 h 325"/>
                  <a:gd name="T36" fmla="*/ 0 w 386"/>
                  <a:gd name="T37" fmla="*/ 37 h 325"/>
                  <a:gd name="T38" fmla="*/ 0 w 386"/>
                  <a:gd name="T39" fmla="*/ 37 h 325"/>
                  <a:gd name="T40" fmla="*/ 0 w 386"/>
                  <a:gd name="T41" fmla="*/ 25 h 325"/>
                  <a:gd name="T42" fmla="*/ 37 w 386"/>
                  <a:gd name="T43" fmla="*/ 12 h 325"/>
                  <a:gd name="T44" fmla="*/ 37 w 386"/>
                  <a:gd name="T45" fmla="*/ 12 h 325"/>
                  <a:gd name="T46" fmla="*/ 187 w 386"/>
                  <a:gd name="T47" fmla="*/ 0 h 325"/>
                  <a:gd name="T48" fmla="*/ 187 w 386"/>
                  <a:gd name="T49" fmla="*/ 12 h 325"/>
                  <a:gd name="T50" fmla="*/ 37 w 386"/>
                  <a:gd name="T51" fmla="*/ 25 h 325"/>
                  <a:gd name="T52" fmla="*/ 0 w 386"/>
                  <a:gd name="T53" fmla="*/ 37 h 325"/>
                  <a:gd name="T54" fmla="*/ 13 w 386"/>
                  <a:gd name="T55" fmla="*/ 25 h 325"/>
                  <a:gd name="T56" fmla="*/ 13 w 386"/>
                  <a:gd name="T57" fmla="*/ 37 h 325"/>
                  <a:gd name="T58" fmla="*/ 13 w 386"/>
                  <a:gd name="T59" fmla="*/ 162 h 325"/>
                  <a:gd name="T60" fmla="*/ 13 w 386"/>
                  <a:gd name="T61" fmla="*/ 162 h 325"/>
                  <a:gd name="T62" fmla="*/ 13 w 386"/>
                  <a:gd name="T63" fmla="*/ 287 h 325"/>
                  <a:gd name="T64" fmla="*/ 13 w 386"/>
                  <a:gd name="T65" fmla="*/ 312 h 325"/>
                  <a:gd name="T66" fmla="*/ 0 w 386"/>
                  <a:gd name="T67" fmla="*/ 312 h 325"/>
                  <a:gd name="T68" fmla="*/ 25 w 386"/>
                  <a:gd name="T69" fmla="*/ 312 h 325"/>
                  <a:gd name="T70" fmla="*/ 174 w 386"/>
                  <a:gd name="T71" fmla="*/ 312 h 325"/>
                  <a:gd name="T72" fmla="*/ 174 w 386"/>
                  <a:gd name="T73" fmla="*/ 312 h 325"/>
                  <a:gd name="T74" fmla="*/ 336 w 386"/>
                  <a:gd name="T75" fmla="*/ 312 h 325"/>
                  <a:gd name="T76" fmla="*/ 361 w 386"/>
                  <a:gd name="T77" fmla="*/ 312 h 325"/>
                  <a:gd name="T78" fmla="*/ 361 w 386"/>
                  <a:gd name="T79" fmla="*/ 312 h 325"/>
                  <a:gd name="T80" fmla="*/ 374 w 386"/>
                  <a:gd name="T81" fmla="*/ 287 h 325"/>
                  <a:gd name="T82" fmla="*/ 374 w 386"/>
                  <a:gd name="T83" fmla="*/ 162 h 325"/>
                  <a:gd name="T84" fmla="*/ 374 w 386"/>
                  <a:gd name="T85" fmla="*/ 162 h 325"/>
                  <a:gd name="T86" fmla="*/ 374 w 386"/>
                  <a:gd name="T87" fmla="*/ 25 h 325"/>
                  <a:gd name="T88" fmla="*/ 361 w 386"/>
                  <a:gd name="T89" fmla="*/ 0 h 325"/>
                  <a:gd name="T90" fmla="*/ 361 w 386"/>
                  <a:gd name="T91" fmla="*/ 12 h 325"/>
                  <a:gd name="T92" fmla="*/ 336 w 386"/>
                  <a:gd name="T93" fmla="*/ 12 h 325"/>
                  <a:gd name="T94" fmla="*/ 187 w 386"/>
                  <a:gd name="T95" fmla="*/ 12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6" h="325">
                    <a:moveTo>
                      <a:pt x="187" y="0"/>
                    </a:moveTo>
                    <a:lnTo>
                      <a:pt x="336" y="0"/>
                    </a:lnTo>
                    <a:lnTo>
                      <a:pt x="336" y="0"/>
                    </a:lnTo>
                    <a:lnTo>
                      <a:pt x="336" y="0"/>
                    </a:lnTo>
                    <a:lnTo>
                      <a:pt x="361" y="0"/>
                    </a:lnTo>
                    <a:lnTo>
                      <a:pt x="374" y="0"/>
                    </a:lnTo>
                    <a:lnTo>
                      <a:pt x="374" y="0"/>
                    </a:lnTo>
                    <a:lnTo>
                      <a:pt x="386" y="25"/>
                    </a:lnTo>
                    <a:lnTo>
                      <a:pt x="386" y="25"/>
                    </a:lnTo>
                    <a:lnTo>
                      <a:pt x="386" y="25"/>
                    </a:lnTo>
                    <a:lnTo>
                      <a:pt x="386" y="162"/>
                    </a:lnTo>
                    <a:lnTo>
                      <a:pt x="386" y="162"/>
                    </a:lnTo>
                    <a:lnTo>
                      <a:pt x="386" y="162"/>
                    </a:lnTo>
                    <a:lnTo>
                      <a:pt x="386" y="287"/>
                    </a:lnTo>
                    <a:lnTo>
                      <a:pt x="386" y="287"/>
                    </a:lnTo>
                    <a:lnTo>
                      <a:pt x="386" y="287"/>
                    </a:lnTo>
                    <a:lnTo>
                      <a:pt x="374" y="312"/>
                    </a:lnTo>
                    <a:lnTo>
                      <a:pt x="361" y="325"/>
                    </a:lnTo>
                    <a:lnTo>
                      <a:pt x="361" y="325"/>
                    </a:lnTo>
                    <a:lnTo>
                      <a:pt x="336" y="325"/>
                    </a:lnTo>
                    <a:lnTo>
                      <a:pt x="336" y="325"/>
                    </a:lnTo>
                    <a:lnTo>
                      <a:pt x="336" y="325"/>
                    </a:lnTo>
                    <a:lnTo>
                      <a:pt x="174" y="325"/>
                    </a:lnTo>
                    <a:lnTo>
                      <a:pt x="174" y="325"/>
                    </a:lnTo>
                    <a:lnTo>
                      <a:pt x="174" y="325"/>
                    </a:lnTo>
                    <a:lnTo>
                      <a:pt x="25" y="325"/>
                    </a:lnTo>
                    <a:lnTo>
                      <a:pt x="25" y="325"/>
                    </a:lnTo>
                    <a:lnTo>
                      <a:pt x="25" y="325"/>
                    </a:lnTo>
                    <a:lnTo>
                      <a:pt x="0" y="325"/>
                    </a:lnTo>
                    <a:lnTo>
                      <a:pt x="0" y="312"/>
                    </a:lnTo>
                    <a:lnTo>
                      <a:pt x="0" y="312"/>
                    </a:lnTo>
                    <a:lnTo>
                      <a:pt x="0" y="287"/>
                    </a:lnTo>
                    <a:lnTo>
                      <a:pt x="0" y="287"/>
                    </a:lnTo>
                    <a:lnTo>
                      <a:pt x="0" y="287"/>
                    </a:lnTo>
                    <a:lnTo>
                      <a:pt x="0" y="162"/>
                    </a:lnTo>
                    <a:lnTo>
                      <a:pt x="0" y="162"/>
                    </a:lnTo>
                    <a:lnTo>
                      <a:pt x="0" y="162"/>
                    </a:lnTo>
                    <a:lnTo>
                      <a:pt x="0" y="37"/>
                    </a:lnTo>
                    <a:lnTo>
                      <a:pt x="0" y="37"/>
                    </a:lnTo>
                    <a:lnTo>
                      <a:pt x="0" y="37"/>
                    </a:lnTo>
                    <a:lnTo>
                      <a:pt x="0" y="25"/>
                    </a:lnTo>
                    <a:lnTo>
                      <a:pt x="0" y="25"/>
                    </a:lnTo>
                    <a:lnTo>
                      <a:pt x="0" y="25"/>
                    </a:lnTo>
                    <a:lnTo>
                      <a:pt x="37" y="12"/>
                    </a:lnTo>
                    <a:lnTo>
                      <a:pt x="37" y="12"/>
                    </a:lnTo>
                    <a:lnTo>
                      <a:pt x="37" y="12"/>
                    </a:lnTo>
                    <a:lnTo>
                      <a:pt x="187" y="0"/>
                    </a:lnTo>
                    <a:lnTo>
                      <a:pt x="187" y="0"/>
                    </a:lnTo>
                    <a:lnTo>
                      <a:pt x="187" y="12"/>
                    </a:lnTo>
                    <a:lnTo>
                      <a:pt x="187" y="12"/>
                    </a:lnTo>
                    <a:lnTo>
                      <a:pt x="37" y="25"/>
                    </a:lnTo>
                    <a:lnTo>
                      <a:pt x="37" y="25"/>
                    </a:lnTo>
                    <a:lnTo>
                      <a:pt x="37" y="25"/>
                    </a:lnTo>
                    <a:lnTo>
                      <a:pt x="0" y="37"/>
                    </a:lnTo>
                    <a:lnTo>
                      <a:pt x="0" y="37"/>
                    </a:lnTo>
                    <a:lnTo>
                      <a:pt x="13" y="25"/>
                    </a:lnTo>
                    <a:lnTo>
                      <a:pt x="13" y="37"/>
                    </a:lnTo>
                    <a:lnTo>
                      <a:pt x="13" y="37"/>
                    </a:lnTo>
                    <a:lnTo>
                      <a:pt x="13" y="37"/>
                    </a:lnTo>
                    <a:lnTo>
                      <a:pt x="13" y="162"/>
                    </a:lnTo>
                    <a:lnTo>
                      <a:pt x="13" y="162"/>
                    </a:lnTo>
                    <a:lnTo>
                      <a:pt x="13" y="162"/>
                    </a:lnTo>
                    <a:lnTo>
                      <a:pt x="13" y="287"/>
                    </a:lnTo>
                    <a:lnTo>
                      <a:pt x="13" y="287"/>
                    </a:lnTo>
                    <a:lnTo>
                      <a:pt x="13" y="287"/>
                    </a:lnTo>
                    <a:lnTo>
                      <a:pt x="13" y="312"/>
                    </a:lnTo>
                    <a:lnTo>
                      <a:pt x="13" y="312"/>
                    </a:lnTo>
                    <a:lnTo>
                      <a:pt x="0" y="312"/>
                    </a:lnTo>
                    <a:lnTo>
                      <a:pt x="25" y="312"/>
                    </a:lnTo>
                    <a:lnTo>
                      <a:pt x="25" y="312"/>
                    </a:lnTo>
                    <a:lnTo>
                      <a:pt x="25" y="312"/>
                    </a:lnTo>
                    <a:lnTo>
                      <a:pt x="174" y="312"/>
                    </a:lnTo>
                    <a:lnTo>
                      <a:pt x="174" y="312"/>
                    </a:lnTo>
                    <a:lnTo>
                      <a:pt x="174" y="312"/>
                    </a:lnTo>
                    <a:lnTo>
                      <a:pt x="336" y="312"/>
                    </a:lnTo>
                    <a:lnTo>
                      <a:pt x="336" y="312"/>
                    </a:lnTo>
                    <a:lnTo>
                      <a:pt x="336" y="312"/>
                    </a:lnTo>
                    <a:lnTo>
                      <a:pt x="361" y="312"/>
                    </a:lnTo>
                    <a:lnTo>
                      <a:pt x="361" y="312"/>
                    </a:lnTo>
                    <a:lnTo>
                      <a:pt x="361" y="312"/>
                    </a:lnTo>
                    <a:lnTo>
                      <a:pt x="374" y="287"/>
                    </a:lnTo>
                    <a:lnTo>
                      <a:pt x="374" y="287"/>
                    </a:lnTo>
                    <a:lnTo>
                      <a:pt x="374" y="287"/>
                    </a:lnTo>
                    <a:lnTo>
                      <a:pt x="374" y="162"/>
                    </a:lnTo>
                    <a:lnTo>
                      <a:pt x="374" y="162"/>
                    </a:lnTo>
                    <a:lnTo>
                      <a:pt x="374" y="162"/>
                    </a:lnTo>
                    <a:lnTo>
                      <a:pt x="374" y="25"/>
                    </a:lnTo>
                    <a:lnTo>
                      <a:pt x="374" y="25"/>
                    </a:lnTo>
                    <a:lnTo>
                      <a:pt x="374" y="25"/>
                    </a:lnTo>
                    <a:lnTo>
                      <a:pt x="361" y="0"/>
                    </a:lnTo>
                    <a:lnTo>
                      <a:pt x="361" y="0"/>
                    </a:lnTo>
                    <a:lnTo>
                      <a:pt x="361" y="12"/>
                    </a:lnTo>
                    <a:lnTo>
                      <a:pt x="336" y="12"/>
                    </a:lnTo>
                    <a:lnTo>
                      <a:pt x="336" y="12"/>
                    </a:lnTo>
                    <a:lnTo>
                      <a:pt x="336" y="12"/>
                    </a:lnTo>
                    <a:lnTo>
                      <a:pt x="187" y="12"/>
                    </a:lnTo>
                    <a:lnTo>
                      <a:pt x="187"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63" name="Freeform 275"/>
              <p:cNvSpPr>
                <a:spLocks noChangeAspect="1"/>
              </p:cNvSpPr>
              <p:nvPr/>
            </p:nvSpPr>
            <p:spPr bwMode="auto">
              <a:xfrm>
                <a:off x="897" y="38"/>
                <a:ext cx="1" cy="12"/>
              </a:xfrm>
              <a:custGeom>
                <a:avLst/>
                <a:gdLst>
                  <a:gd name="T0" fmla="*/ 0 h 12"/>
                  <a:gd name="T1" fmla="*/ 0 h 12"/>
                  <a:gd name="T2" fmla="*/ 0 h 12"/>
                  <a:gd name="T3" fmla="*/ 12 h 12"/>
                  <a:gd name="T4" fmla="*/ 12 h 12"/>
                  <a:gd name="T5" fmla="*/ 12 h 12"/>
                  <a:gd name="T6" fmla="*/ 0 h 12"/>
                </a:gdLst>
                <a:ahLst/>
                <a:cxnLst>
                  <a:cxn ang="0">
                    <a:pos x="0" y="T0"/>
                  </a:cxn>
                  <a:cxn ang="0">
                    <a:pos x="0" y="T1"/>
                  </a:cxn>
                  <a:cxn ang="0">
                    <a:pos x="0" y="T2"/>
                  </a:cxn>
                  <a:cxn ang="0">
                    <a:pos x="0" y="T3"/>
                  </a:cxn>
                  <a:cxn ang="0">
                    <a:pos x="0" y="T4"/>
                  </a:cxn>
                  <a:cxn ang="0">
                    <a:pos x="0" y="T5"/>
                  </a:cxn>
                  <a:cxn ang="0">
                    <a:pos x="0" y="T6"/>
                  </a:cxn>
                </a:cxnLst>
                <a:rect l="0" t="0" r="r" b="b"/>
                <a:pathLst>
                  <a:path h="12">
                    <a:moveTo>
                      <a:pt x="0" y="0"/>
                    </a:moveTo>
                    <a:lnTo>
                      <a:pt x="0" y="0"/>
                    </a:lnTo>
                    <a:lnTo>
                      <a:pt x="0" y="0"/>
                    </a:lnTo>
                    <a:lnTo>
                      <a:pt x="0" y="12"/>
                    </a:lnTo>
                    <a:lnTo>
                      <a:pt x="0" y="12"/>
                    </a:lnTo>
                    <a:lnTo>
                      <a:pt x="0" y="12"/>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64" name="Freeform 276"/>
              <p:cNvSpPr>
                <a:spLocks noChangeAspect="1"/>
              </p:cNvSpPr>
              <p:nvPr/>
            </p:nvSpPr>
            <p:spPr bwMode="auto">
              <a:xfrm>
                <a:off x="735" y="38"/>
                <a:ext cx="336" cy="312"/>
              </a:xfrm>
              <a:custGeom>
                <a:avLst/>
                <a:gdLst>
                  <a:gd name="T0" fmla="*/ 0 w 336"/>
                  <a:gd name="T1" fmla="*/ 25 h 312"/>
                  <a:gd name="T2" fmla="*/ 37 w 336"/>
                  <a:gd name="T3" fmla="*/ 25 h 312"/>
                  <a:gd name="T4" fmla="*/ 162 w 336"/>
                  <a:gd name="T5" fmla="*/ 12 h 312"/>
                  <a:gd name="T6" fmla="*/ 299 w 336"/>
                  <a:gd name="T7" fmla="*/ 0 h 312"/>
                  <a:gd name="T8" fmla="*/ 324 w 336"/>
                  <a:gd name="T9" fmla="*/ 12 h 312"/>
                  <a:gd name="T10" fmla="*/ 336 w 336"/>
                  <a:gd name="T11" fmla="*/ 37 h 312"/>
                  <a:gd name="T12" fmla="*/ 336 w 336"/>
                  <a:gd name="T13" fmla="*/ 150 h 312"/>
                  <a:gd name="T14" fmla="*/ 336 w 336"/>
                  <a:gd name="T15" fmla="*/ 275 h 312"/>
                  <a:gd name="T16" fmla="*/ 324 w 336"/>
                  <a:gd name="T17" fmla="*/ 300 h 312"/>
                  <a:gd name="T18" fmla="*/ 299 w 336"/>
                  <a:gd name="T19" fmla="*/ 312 h 312"/>
                  <a:gd name="T20" fmla="*/ 162 w 336"/>
                  <a:gd name="T21" fmla="*/ 312 h 312"/>
                  <a:gd name="T22" fmla="*/ 25 w 336"/>
                  <a:gd name="T23" fmla="*/ 312 h 312"/>
                  <a:gd name="T24" fmla="*/ 0 w 336"/>
                  <a:gd name="T25" fmla="*/ 300 h 312"/>
                  <a:gd name="T26" fmla="*/ 0 w 336"/>
                  <a:gd name="T27" fmla="*/ 275 h 312"/>
                  <a:gd name="T28" fmla="*/ 0 w 336"/>
                  <a:gd name="T29" fmla="*/ 162 h 312"/>
                  <a:gd name="T30" fmla="*/ 0 w 336"/>
                  <a:gd name="T31" fmla="*/ 50 h 312"/>
                  <a:gd name="T32" fmla="*/ 0 w 336"/>
                  <a:gd name="T33" fmla="*/ 25 h 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6" h="312">
                    <a:moveTo>
                      <a:pt x="0" y="25"/>
                    </a:moveTo>
                    <a:lnTo>
                      <a:pt x="37" y="25"/>
                    </a:lnTo>
                    <a:lnTo>
                      <a:pt x="162" y="12"/>
                    </a:lnTo>
                    <a:lnTo>
                      <a:pt x="299" y="0"/>
                    </a:lnTo>
                    <a:lnTo>
                      <a:pt x="324" y="12"/>
                    </a:lnTo>
                    <a:lnTo>
                      <a:pt x="336" y="37"/>
                    </a:lnTo>
                    <a:lnTo>
                      <a:pt x="336" y="150"/>
                    </a:lnTo>
                    <a:lnTo>
                      <a:pt x="336" y="275"/>
                    </a:lnTo>
                    <a:lnTo>
                      <a:pt x="324" y="300"/>
                    </a:lnTo>
                    <a:lnTo>
                      <a:pt x="299" y="312"/>
                    </a:lnTo>
                    <a:lnTo>
                      <a:pt x="162" y="312"/>
                    </a:lnTo>
                    <a:lnTo>
                      <a:pt x="25" y="312"/>
                    </a:lnTo>
                    <a:lnTo>
                      <a:pt x="0" y="300"/>
                    </a:lnTo>
                    <a:lnTo>
                      <a:pt x="0" y="275"/>
                    </a:lnTo>
                    <a:lnTo>
                      <a:pt x="0" y="162"/>
                    </a:lnTo>
                    <a:lnTo>
                      <a:pt x="0" y="50"/>
                    </a:lnTo>
                    <a:lnTo>
                      <a:pt x="0" y="25"/>
                    </a:lnTo>
                    <a:close/>
                  </a:path>
                </a:pathLst>
              </a:cu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65" name="Freeform 277"/>
              <p:cNvSpPr>
                <a:spLocks noChangeAspect="1"/>
              </p:cNvSpPr>
              <p:nvPr/>
            </p:nvSpPr>
            <p:spPr bwMode="auto">
              <a:xfrm>
                <a:off x="735" y="38"/>
                <a:ext cx="349" cy="325"/>
              </a:xfrm>
              <a:custGeom>
                <a:avLst/>
                <a:gdLst>
                  <a:gd name="T0" fmla="*/ 37 w 349"/>
                  <a:gd name="T1" fmla="*/ 25 h 325"/>
                  <a:gd name="T2" fmla="*/ 37 w 349"/>
                  <a:gd name="T3" fmla="*/ 25 h 325"/>
                  <a:gd name="T4" fmla="*/ 162 w 349"/>
                  <a:gd name="T5" fmla="*/ 12 h 325"/>
                  <a:gd name="T6" fmla="*/ 299 w 349"/>
                  <a:gd name="T7" fmla="*/ 0 h 325"/>
                  <a:gd name="T8" fmla="*/ 299 w 349"/>
                  <a:gd name="T9" fmla="*/ 0 h 325"/>
                  <a:gd name="T10" fmla="*/ 336 w 349"/>
                  <a:gd name="T11" fmla="*/ 12 h 325"/>
                  <a:gd name="T12" fmla="*/ 349 w 349"/>
                  <a:gd name="T13" fmla="*/ 37 h 325"/>
                  <a:gd name="T14" fmla="*/ 349 w 349"/>
                  <a:gd name="T15" fmla="*/ 37 h 325"/>
                  <a:gd name="T16" fmla="*/ 349 w 349"/>
                  <a:gd name="T17" fmla="*/ 150 h 325"/>
                  <a:gd name="T18" fmla="*/ 349 w 349"/>
                  <a:gd name="T19" fmla="*/ 275 h 325"/>
                  <a:gd name="T20" fmla="*/ 349 w 349"/>
                  <a:gd name="T21" fmla="*/ 275 h 325"/>
                  <a:gd name="T22" fmla="*/ 324 w 349"/>
                  <a:gd name="T23" fmla="*/ 312 h 325"/>
                  <a:gd name="T24" fmla="*/ 299 w 349"/>
                  <a:gd name="T25" fmla="*/ 325 h 325"/>
                  <a:gd name="T26" fmla="*/ 299 w 349"/>
                  <a:gd name="T27" fmla="*/ 325 h 325"/>
                  <a:gd name="T28" fmla="*/ 162 w 349"/>
                  <a:gd name="T29" fmla="*/ 325 h 325"/>
                  <a:gd name="T30" fmla="*/ 25 w 349"/>
                  <a:gd name="T31" fmla="*/ 325 h 325"/>
                  <a:gd name="T32" fmla="*/ 25 w 349"/>
                  <a:gd name="T33" fmla="*/ 325 h 325"/>
                  <a:gd name="T34" fmla="*/ 0 w 349"/>
                  <a:gd name="T35" fmla="*/ 300 h 325"/>
                  <a:gd name="T36" fmla="*/ 0 w 349"/>
                  <a:gd name="T37" fmla="*/ 275 h 325"/>
                  <a:gd name="T38" fmla="*/ 0 w 349"/>
                  <a:gd name="T39" fmla="*/ 275 h 325"/>
                  <a:gd name="T40" fmla="*/ 0 w 349"/>
                  <a:gd name="T41" fmla="*/ 162 h 325"/>
                  <a:gd name="T42" fmla="*/ 0 w 349"/>
                  <a:gd name="T43" fmla="*/ 50 h 325"/>
                  <a:gd name="T44" fmla="*/ 0 w 349"/>
                  <a:gd name="T45" fmla="*/ 50 h 325"/>
                  <a:gd name="T46" fmla="*/ 0 w 349"/>
                  <a:gd name="T47" fmla="*/ 25 h 325"/>
                  <a:gd name="T48" fmla="*/ 12 w 349"/>
                  <a:gd name="T49" fmla="*/ 25 h 325"/>
                  <a:gd name="T50" fmla="*/ 12 w 349"/>
                  <a:gd name="T51" fmla="*/ 50 h 325"/>
                  <a:gd name="T52" fmla="*/ 12 w 349"/>
                  <a:gd name="T53" fmla="*/ 162 h 325"/>
                  <a:gd name="T54" fmla="*/ 12 w 349"/>
                  <a:gd name="T55" fmla="*/ 162 h 325"/>
                  <a:gd name="T56" fmla="*/ 12 w 349"/>
                  <a:gd name="T57" fmla="*/ 275 h 325"/>
                  <a:gd name="T58" fmla="*/ 12 w 349"/>
                  <a:gd name="T59" fmla="*/ 300 h 325"/>
                  <a:gd name="T60" fmla="*/ 0 w 349"/>
                  <a:gd name="T61" fmla="*/ 300 h 325"/>
                  <a:gd name="T62" fmla="*/ 25 w 349"/>
                  <a:gd name="T63" fmla="*/ 312 h 325"/>
                  <a:gd name="T64" fmla="*/ 162 w 349"/>
                  <a:gd name="T65" fmla="*/ 312 h 325"/>
                  <a:gd name="T66" fmla="*/ 162 w 349"/>
                  <a:gd name="T67" fmla="*/ 312 h 325"/>
                  <a:gd name="T68" fmla="*/ 299 w 349"/>
                  <a:gd name="T69" fmla="*/ 312 h 325"/>
                  <a:gd name="T70" fmla="*/ 324 w 349"/>
                  <a:gd name="T71" fmla="*/ 300 h 325"/>
                  <a:gd name="T72" fmla="*/ 324 w 349"/>
                  <a:gd name="T73" fmla="*/ 300 h 325"/>
                  <a:gd name="T74" fmla="*/ 336 w 349"/>
                  <a:gd name="T75" fmla="*/ 275 h 325"/>
                  <a:gd name="T76" fmla="*/ 336 w 349"/>
                  <a:gd name="T77" fmla="*/ 150 h 325"/>
                  <a:gd name="T78" fmla="*/ 336 w 349"/>
                  <a:gd name="T79" fmla="*/ 150 h 325"/>
                  <a:gd name="T80" fmla="*/ 336 w 349"/>
                  <a:gd name="T81" fmla="*/ 37 h 325"/>
                  <a:gd name="T82" fmla="*/ 324 w 349"/>
                  <a:gd name="T83" fmla="*/ 12 h 325"/>
                  <a:gd name="T84" fmla="*/ 324 w 349"/>
                  <a:gd name="T85" fmla="*/ 25 h 325"/>
                  <a:gd name="T86" fmla="*/ 299 w 349"/>
                  <a:gd name="T87" fmla="*/ 12 h 325"/>
                  <a:gd name="T88" fmla="*/ 162 w 349"/>
                  <a:gd name="T89" fmla="*/ 25 h 325"/>
                  <a:gd name="T90" fmla="*/ 162 w 349"/>
                  <a:gd name="T91" fmla="*/ 25 h 325"/>
                  <a:gd name="T92" fmla="*/ 37 w 349"/>
                  <a:gd name="T93" fmla="*/ 37 h 325"/>
                  <a:gd name="T94" fmla="*/ 0 w 349"/>
                  <a:gd name="T95" fmla="*/ 37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9" h="325">
                    <a:moveTo>
                      <a:pt x="0" y="25"/>
                    </a:moveTo>
                    <a:lnTo>
                      <a:pt x="37" y="25"/>
                    </a:lnTo>
                    <a:lnTo>
                      <a:pt x="37" y="25"/>
                    </a:lnTo>
                    <a:lnTo>
                      <a:pt x="37" y="25"/>
                    </a:lnTo>
                    <a:lnTo>
                      <a:pt x="162" y="12"/>
                    </a:lnTo>
                    <a:lnTo>
                      <a:pt x="162" y="12"/>
                    </a:lnTo>
                    <a:lnTo>
                      <a:pt x="162" y="12"/>
                    </a:lnTo>
                    <a:lnTo>
                      <a:pt x="299" y="0"/>
                    </a:lnTo>
                    <a:lnTo>
                      <a:pt x="299" y="0"/>
                    </a:lnTo>
                    <a:lnTo>
                      <a:pt x="299" y="0"/>
                    </a:lnTo>
                    <a:lnTo>
                      <a:pt x="324" y="12"/>
                    </a:lnTo>
                    <a:lnTo>
                      <a:pt x="336" y="12"/>
                    </a:lnTo>
                    <a:lnTo>
                      <a:pt x="336" y="12"/>
                    </a:lnTo>
                    <a:lnTo>
                      <a:pt x="349" y="37"/>
                    </a:lnTo>
                    <a:lnTo>
                      <a:pt x="349" y="37"/>
                    </a:lnTo>
                    <a:lnTo>
                      <a:pt x="349" y="37"/>
                    </a:lnTo>
                    <a:lnTo>
                      <a:pt x="349" y="150"/>
                    </a:lnTo>
                    <a:lnTo>
                      <a:pt x="349" y="150"/>
                    </a:lnTo>
                    <a:lnTo>
                      <a:pt x="349" y="150"/>
                    </a:lnTo>
                    <a:lnTo>
                      <a:pt x="349" y="275"/>
                    </a:lnTo>
                    <a:lnTo>
                      <a:pt x="349" y="275"/>
                    </a:lnTo>
                    <a:lnTo>
                      <a:pt x="349" y="275"/>
                    </a:lnTo>
                    <a:lnTo>
                      <a:pt x="336" y="300"/>
                    </a:lnTo>
                    <a:lnTo>
                      <a:pt x="324" y="312"/>
                    </a:lnTo>
                    <a:lnTo>
                      <a:pt x="324" y="312"/>
                    </a:lnTo>
                    <a:lnTo>
                      <a:pt x="299" y="325"/>
                    </a:lnTo>
                    <a:lnTo>
                      <a:pt x="299" y="325"/>
                    </a:lnTo>
                    <a:lnTo>
                      <a:pt x="299" y="325"/>
                    </a:lnTo>
                    <a:lnTo>
                      <a:pt x="162" y="325"/>
                    </a:lnTo>
                    <a:lnTo>
                      <a:pt x="162" y="325"/>
                    </a:lnTo>
                    <a:lnTo>
                      <a:pt x="162" y="325"/>
                    </a:lnTo>
                    <a:lnTo>
                      <a:pt x="25" y="325"/>
                    </a:lnTo>
                    <a:lnTo>
                      <a:pt x="25" y="325"/>
                    </a:lnTo>
                    <a:lnTo>
                      <a:pt x="25" y="325"/>
                    </a:lnTo>
                    <a:lnTo>
                      <a:pt x="0" y="312"/>
                    </a:lnTo>
                    <a:lnTo>
                      <a:pt x="0" y="300"/>
                    </a:lnTo>
                    <a:lnTo>
                      <a:pt x="0" y="300"/>
                    </a:lnTo>
                    <a:lnTo>
                      <a:pt x="0" y="275"/>
                    </a:lnTo>
                    <a:lnTo>
                      <a:pt x="0" y="275"/>
                    </a:lnTo>
                    <a:lnTo>
                      <a:pt x="0" y="275"/>
                    </a:lnTo>
                    <a:lnTo>
                      <a:pt x="0" y="162"/>
                    </a:lnTo>
                    <a:lnTo>
                      <a:pt x="0" y="162"/>
                    </a:lnTo>
                    <a:lnTo>
                      <a:pt x="0" y="162"/>
                    </a:lnTo>
                    <a:lnTo>
                      <a:pt x="0" y="50"/>
                    </a:lnTo>
                    <a:lnTo>
                      <a:pt x="0" y="50"/>
                    </a:lnTo>
                    <a:lnTo>
                      <a:pt x="0" y="50"/>
                    </a:lnTo>
                    <a:lnTo>
                      <a:pt x="0" y="25"/>
                    </a:lnTo>
                    <a:lnTo>
                      <a:pt x="0" y="25"/>
                    </a:lnTo>
                    <a:lnTo>
                      <a:pt x="12" y="25"/>
                    </a:lnTo>
                    <a:lnTo>
                      <a:pt x="12" y="25"/>
                    </a:lnTo>
                    <a:lnTo>
                      <a:pt x="12" y="50"/>
                    </a:lnTo>
                    <a:lnTo>
                      <a:pt x="12" y="50"/>
                    </a:lnTo>
                    <a:lnTo>
                      <a:pt x="12" y="50"/>
                    </a:lnTo>
                    <a:lnTo>
                      <a:pt x="12" y="162"/>
                    </a:lnTo>
                    <a:lnTo>
                      <a:pt x="12" y="162"/>
                    </a:lnTo>
                    <a:lnTo>
                      <a:pt x="12" y="162"/>
                    </a:lnTo>
                    <a:lnTo>
                      <a:pt x="12" y="275"/>
                    </a:lnTo>
                    <a:lnTo>
                      <a:pt x="12" y="275"/>
                    </a:lnTo>
                    <a:lnTo>
                      <a:pt x="12" y="275"/>
                    </a:lnTo>
                    <a:lnTo>
                      <a:pt x="12" y="300"/>
                    </a:lnTo>
                    <a:lnTo>
                      <a:pt x="12" y="300"/>
                    </a:lnTo>
                    <a:lnTo>
                      <a:pt x="0" y="300"/>
                    </a:lnTo>
                    <a:lnTo>
                      <a:pt x="25" y="312"/>
                    </a:lnTo>
                    <a:lnTo>
                      <a:pt x="25" y="312"/>
                    </a:lnTo>
                    <a:lnTo>
                      <a:pt x="25" y="312"/>
                    </a:lnTo>
                    <a:lnTo>
                      <a:pt x="162" y="312"/>
                    </a:lnTo>
                    <a:lnTo>
                      <a:pt x="162" y="312"/>
                    </a:lnTo>
                    <a:lnTo>
                      <a:pt x="162" y="312"/>
                    </a:lnTo>
                    <a:lnTo>
                      <a:pt x="299" y="312"/>
                    </a:lnTo>
                    <a:lnTo>
                      <a:pt x="299" y="312"/>
                    </a:lnTo>
                    <a:lnTo>
                      <a:pt x="299" y="312"/>
                    </a:lnTo>
                    <a:lnTo>
                      <a:pt x="324" y="300"/>
                    </a:lnTo>
                    <a:lnTo>
                      <a:pt x="324" y="300"/>
                    </a:lnTo>
                    <a:lnTo>
                      <a:pt x="324" y="300"/>
                    </a:lnTo>
                    <a:lnTo>
                      <a:pt x="336" y="275"/>
                    </a:lnTo>
                    <a:lnTo>
                      <a:pt x="336" y="275"/>
                    </a:lnTo>
                    <a:lnTo>
                      <a:pt x="336" y="275"/>
                    </a:lnTo>
                    <a:lnTo>
                      <a:pt x="336" y="150"/>
                    </a:lnTo>
                    <a:lnTo>
                      <a:pt x="336" y="150"/>
                    </a:lnTo>
                    <a:lnTo>
                      <a:pt x="336" y="150"/>
                    </a:lnTo>
                    <a:lnTo>
                      <a:pt x="336" y="37"/>
                    </a:lnTo>
                    <a:lnTo>
                      <a:pt x="336" y="37"/>
                    </a:lnTo>
                    <a:lnTo>
                      <a:pt x="336" y="37"/>
                    </a:lnTo>
                    <a:lnTo>
                      <a:pt x="324" y="12"/>
                    </a:lnTo>
                    <a:lnTo>
                      <a:pt x="324" y="12"/>
                    </a:lnTo>
                    <a:lnTo>
                      <a:pt x="324" y="25"/>
                    </a:lnTo>
                    <a:lnTo>
                      <a:pt x="299" y="12"/>
                    </a:lnTo>
                    <a:lnTo>
                      <a:pt x="299" y="12"/>
                    </a:lnTo>
                    <a:lnTo>
                      <a:pt x="299" y="12"/>
                    </a:lnTo>
                    <a:lnTo>
                      <a:pt x="162" y="25"/>
                    </a:lnTo>
                    <a:lnTo>
                      <a:pt x="162" y="25"/>
                    </a:lnTo>
                    <a:lnTo>
                      <a:pt x="162" y="25"/>
                    </a:lnTo>
                    <a:lnTo>
                      <a:pt x="37" y="37"/>
                    </a:lnTo>
                    <a:lnTo>
                      <a:pt x="37" y="37"/>
                    </a:lnTo>
                    <a:lnTo>
                      <a:pt x="37" y="37"/>
                    </a:lnTo>
                    <a:lnTo>
                      <a:pt x="0" y="37"/>
                    </a:lnTo>
                    <a:lnTo>
                      <a:pt x="0" y="25"/>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66" name="Freeform 278"/>
              <p:cNvSpPr>
                <a:spLocks noChangeAspect="1"/>
              </p:cNvSpPr>
              <p:nvPr/>
            </p:nvSpPr>
            <p:spPr bwMode="auto">
              <a:xfrm>
                <a:off x="735" y="63"/>
                <a:ext cx="12" cy="12"/>
              </a:xfrm>
              <a:custGeom>
                <a:avLst/>
                <a:gdLst>
                  <a:gd name="T0" fmla="*/ 0 w 12"/>
                  <a:gd name="T1" fmla="*/ 0 h 12"/>
                  <a:gd name="T2" fmla="*/ 0 w 12"/>
                  <a:gd name="T3" fmla="*/ 0 h 12"/>
                  <a:gd name="T4" fmla="*/ 0 w 12"/>
                  <a:gd name="T5" fmla="*/ 0 h 12"/>
                  <a:gd name="T6" fmla="*/ 0 w 12"/>
                  <a:gd name="T7" fmla="*/ 12 h 12"/>
                  <a:gd name="T8" fmla="*/ 12 w 12"/>
                  <a:gd name="T9" fmla="*/ 0 h 12"/>
                  <a:gd name="T10" fmla="*/ 12 w 12"/>
                  <a:gd name="T11" fmla="*/ 0 h 12"/>
                  <a:gd name="T12" fmla="*/ 0 w 12"/>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12" h="12">
                    <a:moveTo>
                      <a:pt x="0" y="0"/>
                    </a:moveTo>
                    <a:lnTo>
                      <a:pt x="0" y="0"/>
                    </a:lnTo>
                    <a:lnTo>
                      <a:pt x="0" y="0"/>
                    </a:lnTo>
                    <a:lnTo>
                      <a:pt x="0" y="12"/>
                    </a:lnTo>
                    <a:lnTo>
                      <a:pt x="12" y="0"/>
                    </a:lnTo>
                    <a:lnTo>
                      <a:pt x="12" y="0"/>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67" name="Freeform 279"/>
              <p:cNvSpPr>
                <a:spLocks noChangeAspect="1"/>
              </p:cNvSpPr>
              <p:nvPr/>
            </p:nvSpPr>
            <p:spPr bwMode="auto">
              <a:xfrm>
                <a:off x="1121" y="0"/>
                <a:ext cx="75" cy="400"/>
              </a:xfrm>
              <a:custGeom>
                <a:avLst/>
                <a:gdLst>
                  <a:gd name="T0" fmla="*/ 75 w 75"/>
                  <a:gd name="T1" fmla="*/ 38 h 400"/>
                  <a:gd name="T2" fmla="*/ 37 w 75"/>
                  <a:gd name="T3" fmla="*/ 13 h 400"/>
                  <a:gd name="T4" fmla="*/ 0 w 75"/>
                  <a:gd name="T5" fmla="*/ 0 h 400"/>
                  <a:gd name="T6" fmla="*/ 0 w 75"/>
                  <a:gd name="T7" fmla="*/ 400 h 400"/>
                  <a:gd name="T8" fmla="*/ 37 w 75"/>
                  <a:gd name="T9" fmla="*/ 400 h 400"/>
                  <a:gd name="T10" fmla="*/ 75 w 75"/>
                  <a:gd name="T11" fmla="*/ 375 h 400"/>
                  <a:gd name="T12" fmla="*/ 75 w 75"/>
                  <a:gd name="T13" fmla="*/ 38 h 400"/>
                </a:gdLst>
                <a:ahLst/>
                <a:cxnLst>
                  <a:cxn ang="0">
                    <a:pos x="T0" y="T1"/>
                  </a:cxn>
                  <a:cxn ang="0">
                    <a:pos x="T2" y="T3"/>
                  </a:cxn>
                  <a:cxn ang="0">
                    <a:pos x="T4" y="T5"/>
                  </a:cxn>
                  <a:cxn ang="0">
                    <a:pos x="T6" y="T7"/>
                  </a:cxn>
                  <a:cxn ang="0">
                    <a:pos x="T8" y="T9"/>
                  </a:cxn>
                  <a:cxn ang="0">
                    <a:pos x="T10" y="T11"/>
                  </a:cxn>
                  <a:cxn ang="0">
                    <a:pos x="T12" y="T13"/>
                  </a:cxn>
                </a:cxnLst>
                <a:rect l="0" t="0" r="r" b="b"/>
                <a:pathLst>
                  <a:path w="75" h="400">
                    <a:moveTo>
                      <a:pt x="75" y="38"/>
                    </a:moveTo>
                    <a:lnTo>
                      <a:pt x="37" y="13"/>
                    </a:lnTo>
                    <a:lnTo>
                      <a:pt x="0" y="0"/>
                    </a:lnTo>
                    <a:lnTo>
                      <a:pt x="0" y="400"/>
                    </a:lnTo>
                    <a:lnTo>
                      <a:pt x="37" y="400"/>
                    </a:lnTo>
                    <a:lnTo>
                      <a:pt x="75" y="375"/>
                    </a:lnTo>
                    <a:lnTo>
                      <a:pt x="75" y="38"/>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68" name="Freeform 280"/>
              <p:cNvSpPr>
                <a:spLocks noChangeAspect="1"/>
              </p:cNvSpPr>
              <p:nvPr/>
            </p:nvSpPr>
            <p:spPr bwMode="auto">
              <a:xfrm>
                <a:off x="1121" y="0"/>
                <a:ext cx="87" cy="50"/>
              </a:xfrm>
              <a:custGeom>
                <a:avLst/>
                <a:gdLst>
                  <a:gd name="T0" fmla="*/ 75 w 87"/>
                  <a:gd name="T1" fmla="*/ 50 h 50"/>
                  <a:gd name="T2" fmla="*/ 37 w 87"/>
                  <a:gd name="T3" fmla="*/ 25 h 50"/>
                  <a:gd name="T4" fmla="*/ 37 w 87"/>
                  <a:gd name="T5" fmla="*/ 13 h 50"/>
                  <a:gd name="T6" fmla="*/ 37 w 87"/>
                  <a:gd name="T7" fmla="*/ 25 h 50"/>
                  <a:gd name="T8" fmla="*/ 0 w 87"/>
                  <a:gd name="T9" fmla="*/ 13 h 50"/>
                  <a:gd name="T10" fmla="*/ 0 w 87"/>
                  <a:gd name="T11" fmla="*/ 0 h 50"/>
                  <a:gd name="T12" fmla="*/ 0 w 87"/>
                  <a:gd name="T13" fmla="*/ 0 h 50"/>
                  <a:gd name="T14" fmla="*/ 0 w 87"/>
                  <a:gd name="T15" fmla="*/ 0 h 50"/>
                  <a:gd name="T16" fmla="*/ 37 w 87"/>
                  <a:gd name="T17" fmla="*/ 13 h 50"/>
                  <a:gd name="T18" fmla="*/ 75 w 87"/>
                  <a:gd name="T19" fmla="*/ 25 h 50"/>
                  <a:gd name="T20" fmla="*/ 50 w 87"/>
                  <a:gd name="T21" fmla="*/ 13 h 50"/>
                  <a:gd name="T22" fmla="*/ 87 w 87"/>
                  <a:gd name="T23" fmla="*/ 38 h 50"/>
                  <a:gd name="T24" fmla="*/ 75 w 87"/>
                  <a:gd name="T25" fmla="*/ 5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50">
                    <a:moveTo>
                      <a:pt x="75" y="50"/>
                    </a:moveTo>
                    <a:lnTo>
                      <a:pt x="37" y="25"/>
                    </a:lnTo>
                    <a:lnTo>
                      <a:pt x="37" y="13"/>
                    </a:lnTo>
                    <a:lnTo>
                      <a:pt x="37" y="25"/>
                    </a:lnTo>
                    <a:lnTo>
                      <a:pt x="0" y="13"/>
                    </a:lnTo>
                    <a:lnTo>
                      <a:pt x="0" y="0"/>
                    </a:lnTo>
                    <a:lnTo>
                      <a:pt x="0" y="0"/>
                    </a:lnTo>
                    <a:lnTo>
                      <a:pt x="0" y="0"/>
                    </a:lnTo>
                    <a:lnTo>
                      <a:pt x="37" y="13"/>
                    </a:lnTo>
                    <a:lnTo>
                      <a:pt x="75" y="25"/>
                    </a:lnTo>
                    <a:lnTo>
                      <a:pt x="50" y="13"/>
                    </a:lnTo>
                    <a:lnTo>
                      <a:pt x="87" y="38"/>
                    </a:lnTo>
                    <a:lnTo>
                      <a:pt x="75" y="5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69" name="Rectangle 281"/>
              <p:cNvSpPr>
                <a:spLocks noChangeAspect="1" noChangeArrowheads="1"/>
              </p:cNvSpPr>
              <p:nvPr/>
            </p:nvSpPr>
            <p:spPr bwMode="auto">
              <a:xfrm>
                <a:off x="1121" y="0"/>
                <a:ext cx="12" cy="412"/>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170" name="Freeform 282"/>
              <p:cNvSpPr>
                <a:spLocks noChangeAspect="1"/>
              </p:cNvSpPr>
              <p:nvPr/>
            </p:nvSpPr>
            <p:spPr bwMode="auto">
              <a:xfrm>
                <a:off x="1121" y="38"/>
                <a:ext cx="87" cy="374"/>
              </a:xfrm>
              <a:custGeom>
                <a:avLst/>
                <a:gdLst>
                  <a:gd name="T0" fmla="*/ 0 w 87"/>
                  <a:gd name="T1" fmla="*/ 362 h 374"/>
                  <a:gd name="T2" fmla="*/ 37 w 87"/>
                  <a:gd name="T3" fmla="*/ 362 h 374"/>
                  <a:gd name="T4" fmla="*/ 50 w 87"/>
                  <a:gd name="T5" fmla="*/ 374 h 374"/>
                  <a:gd name="T6" fmla="*/ 37 w 87"/>
                  <a:gd name="T7" fmla="*/ 362 h 374"/>
                  <a:gd name="T8" fmla="*/ 75 w 87"/>
                  <a:gd name="T9" fmla="*/ 337 h 374"/>
                  <a:gd name="T10" fmla="*/ 87 w 87"/>
                  <a:gd name="T11" fmla="*/ 337 h 374"/>
                  <a:gd name="T12" fmla="*/ 75 w 87"/>
                  <a:gd name="T13" fmla="*/ 337 h 374"/>
                  <a:gd name="T14" fmla="*/ 75 w 87"/>
                  <a:gd name="T15" fmla="*/ 0 h 374"/>
                  <a:gd name="T16" fmla="*/ 87 w 87"/>
                  <a:gd name="T17" fmla="*/ 0 h 374"/>
                  <a:gd name="T18" fmla="*/ 87 w 87"/>
                  <a:gd name="T19" fmla="*/ 0 h 374"/>
                  <a:gd name="T20" fmla="*/ 87 w 87"/>
                  <a:gd name="T21" fmla="*/ 0 h 374"/>
                  <a:gd name="T22" fmla="*/ 87 w 87"/>
                  <a:gd name="T23" fmla="*/ 337 h 374"/>
                  <a:gd name="T24" fmla="*/ 87 w 87"/>
                  <a:gd name="T25" fmla="*/ 349 h 374"/>
                  <a:gd name="T26" fmla="*/ 87 w 87"/>
                  <a:gd name="T27" fmla="*/ 349 h 374"/>
                  <a:gd name="T28" fmla="*/ 50 w 87"/>
                  <a:gd name="T29" fmla="*/ 374 h 374"/>
                  <a:gd name="T30" fmla="*/ 50 w 87"/>
                  <a:gd name="T31" fmla="*/ 374 h 374"/>
                  <a:gd name="T32" fmla="*/ 37 w 87"/>
                  <a:gd name="T33" fmla="*/ 374 h 374"/>
                  <a:gd name="T34" fmla="*/ 0 w 87"/>
                  <a:gd name="T35" fmla="*/ 374 h 374"/>
                  <a:gd name="T36" fmla="*/ 0 w 87"/>
                  <a:gd name="T37" fmla="*/ 362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7" h="374">
                    <a:moveTo>
                      <a:pt x="0" y="362"/>
                    </a:moveTo>
                    <a:lnTo>
                      <a:pt x="37" y="362"/>
                    </a:lnTo>
                    <a:lnTo>
                      <a:pt x="50" y="374"/>
                    </a:lnTo>
                    <a:lnTo>
                      <a:pt x="37" y="362"/>
                    </a:lnTo>
                    <a:lnTo>
                      <a:pt x="75" y="337"/>
                    </a:lnTo>
                    <a:lnTo>
                      <a:pt x="87" y="337"/>
                    </a:lnTo>
                    <a:lnTo>
                      <a:pt x="75" y="337"/>
                    </a:lnTo>
                    <a:lnTo>
                      <a:pt x="75" y="0"/>
                    </a:lnTo>
                    <a:lnTo>
                      <a:pt x="87" y="0"/>
                    </a:lnTo>
                    <a:lnTo>
                      <a:pt x="87" y="0"/>
                    </a:lnTo>
                    <a:lnTo>
                      <a:pt x="87" y="0"/>
                    </a:lnTo>
                    <a:lnTo>
                      <a:pt x="87" y="337"/>
                    </a:lnTo>
                    <a:lnTo>
                      <a:pt x="87" y="349"/>
                    </a:lnTo>
                    <a:lnTo>
                      <a:pt x="87" y="349"/>
                    </a:lnTo>
                    <a:lnTo>
                      <a:pt x="50" y="374"/>
                    </a:lnTo>
                    <a:lnTo>
                      <a:pt x="50" y="374"/>
                    </a:lnTo>
                    <a:lnTo>
                      <a:pt x="37" y="374"/>
                    </a:lnTo>
                    <a:lnTo>
                      <a:pt x="0" y="374"/>
                    </a:lnTo>
                    <a:lnTo>
                      <a:pt x="0" y="362"/>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71" name="Rectangle 283"/>
              <p:cNvSpPr>
                <a:spLocks noChangeAspect="1" noChangeArrowheads="1"/>
              </p:cNvSpPr>
              <p:nvPr/>
            </p:nvSpPr>
            <p:spPr bwMode="auto">
              <a:xfrm>
                <a:off x="1158" y="13"/>
                <a:ext cx="13" cy="387"/>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172" name="Freeform 284"/>
              <p:cNvSpPr>
                <a:spLocks noChangeAspect="1"/>
              </p:cNvSpPr>
              <p:nvPr/>
            </p:nvSpPr>
            <p:spPr bwMode="auto">
              <a:xfrm>
                <a:off x="1109" y="387"/>
                <a:ext cx="112" cy="75"/>
              </a:xfrm>
              <a:custGeom>
                <a:avLst/>
                <a:gdLst>
                  <a:gd name="T0" fmla="*/ 0 w 112"/>
                  <a:gd name="T1" fmla="*/ 38 h 75"/>
                  <a:gd name="T2" fmla="*/ 0 w 112"/>
                  <a:gd name="T3" fmla="*/ 75 h 75"/>
                  <a:gd name="T4" fmla="*/ 112 w 112"/>
                  <a:gd name="T5" fmla="*/ 25 h 75"/>
                  <a:gd name="T6" fmla="*/ 112 w 112"/>
                  <a:gd name="T7" fmla="*/ 0 h 75"/>
                  <a:gd name="T8" fmla="*/ 0 w 112"/>
                  <a:gd name="T9" fmla="*/ 38 h 75"/>
                </a:gdLst>
                <a:ahLst/>
                <a:cxnLst>
                  <a:cxn ang="0">
                    <a:pos x="T0" y="T1"/>
                  </a:cxn>
                  <a:cxn ang="0">
                    <a:pos x="T2" y="T3"/>
                  </a:cxn>
                  <a:cxn ang="0">
                    <a:pos x="T4" y="T5"/>
                  </a:cxn>
                  <a:cxn ang="0">
                    <a:pos x="T6" y="T7"/>
                  </a:cxn>
                  <a:cxn ang="0">
                    <a:pos x="T8" y="T9"/>
                  </a:cxn>
                </a:cxnLst>
                <a:rect l="0" t="0" r="r" b="b"/>
                <a:pathLst>
                  <a:path w="112" h="75">
                    <a:moveTo>
                      <a:pt x="0" y="38"/>
                    </a:moveTo>
                    <a:lnTo>
                      <a:pt x="0" y="75"/>
                    </a:lnTo>
                    <a:lnTo>
                      <a:pt x="112" y="25"/>
                    </a:lnTo>
                    <a:lnTo>
                      <a:pt x="112" y="0"/>
                    </a:lnTo>
                    <a:lnTo>
                      <a:pt x="0" y="38"/>
                    </a:lnTo>
                    <a:close/>
                  </a:path>
                </a:pathLst>
              </a:custGeom>
              <a:blipFill dpi="0" rotWithShape="0">
                <a:blip r:embed="rId7"/>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73" name="Freeform 285"/>
              <p:cNvSpPr>
                <a:spLocks noChangeAspect="1"/>
              </p:cNvSpPr>
              <p:nvPr/>
            </p:nvSpPr>
            <p:spPr bwMode="auto">
              <a:xfrm>
                <a:off x="1109" y="387"/>
                <a:ext cx="124" cy="88"/>
              </a:xfrm>
              <a:custGeom>
                <a:avLst/>
                <a:gdLst>
                  <a:gd name="T0" fmla="*/ 12 w 124"/>
                  <a:gd name="T1" fmla="*/ 38 h 88"/>
                  <a:gd name="T2" fmla="*/ 12 w 124"/>
                  <a:gd name="T3" fmla="*/ 75 h 88"/>
                  <a:gd name="T4" fmla="*/ 0 w 124"/>
                  <a:gd name="T5" fmla="*/ 88 h 88"/>
                  <a:gd name="T6" fmla="*/ 0 w 124"/>
                  <a:gd name="T7" fmla="*/ 75 h 88"/>
                  <a:gd name="T8" fmla="*/ 112 w 124"/>
                  <a:gd name="T9" fmla="*/ 25 h 88"/>
                  <a:gd name="T10" fmla="*/ 124 w 124"/>
                  <a:gd name="T11" fmla="*/ 25 h 88"/>
                  <a:gd name="T12" fmla="*/ 112 w 124"/>
                  <a:gd name="T13" fmla="*/ 25 h 88"/>
                  <a:gd name="T14" fmla="*/ 112 w 124"/>
                  <a:gd name="T15" fmla="*/ 0 h 88"/>
                  <a:gd name="T16" fmla="*/ 112 w 124"/>
                  <a:gd name="T17" fmla="*/ 0 h 88"/>
                  <a:gd name="T18" fmla="*/ 124 w 124"/>
                  <a:gd name="T19" fmla="*/ 0 h 88"/>
                  <a:gd name="T20" fmla="*/ 124 w 124"/>
                  <a:gd name="T21" fmla="*/ 0 h 88"/>
                  <a:gd name="T22" fmla="*/ 124 w 124"/>
                  <a:gd name="T23" fmla="*/ 25 h 88"/>
                  <a:gd name="T24" fmla="*/ 124 w 124"/>
                  <a:gd name="T25" fmla="*/ 38 h 88"/>
                  <a:gd name="T26" fmla="*/ 112 w 124"/>
                  <a:gd name="T27" fmla="*/ 38 h 88"/>
                  <a:gd name="T28" fmla="*/ 0 w 124"/>
                  <a:gd name="T29" fmla="*/ 88 h 88"/>
                  <a:gd name="T30" fmla="*/ 0 w 124"/>
                  <a:gd name="T31" fmla="*/ 88 h 88"/>
                  <a:gd name="T32" fmla="*/ 0 w 124"/>
                  <a:gd name="T33" fmla="*/ 75 h 88"/>
                  <a:gd name="T34" fmla="*/ 0 w 124"/>
                  <a:gd name="T35" fmla="*/ 38 h 88"/>
                  <a:gd name="T36" fmla="*/ 12 w 124"/>
                  <a:gd name="T37" fmla="*/ 3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4" h="88">
                    <a:moveTo>
                      <a:pt x="12" y="38"/>
                    </a:moveTo>
                    <a:lnTo>
                      <a:pt x="12" y="75"/>
                    </a:lnTo>
                    <a:lnTo>
                      <a:pt x="0" y="88"/>
                    </a:lnTo>
                    <a:lnTo>
                      <a:pt x="0" y="75"/>
                    </a:lnTo>
                    <a:lnTo>
                      <a:pt x="112" y="25"/>
                    </a:lnTo>
                    <a:lnTo>
                      <a:pt x="124" y="25"/>
                    </a:lnTo>
                    <a:lnTo>
                      <a:pt x="112" y="25"/>
                    </a:lnTo>
                    <a:lnTo>
                      <a:pt x="112" y="0"/>
                    </a:lnTo>
                    <a:lnTo>
                      <a:pt x="112" y="0"/>
                    </a:lnTo>
                    <a:lnTo>
                      <a:pt x="124" y="0"/>
                    </a:lnTo>
                    <a:lnTo>
                      <a:pt x="124" y="0"/>
                    </a:lnTo>
                    <a:lnTo>
                      <a:pt x="124" y="25"/>
                    </a:lnTo>
                    <a:lnTo>
                      <a:pt x="124" y="38"/>
                    </a:lnTo>
                    <a:lnTo>
                      <a:pt x="112" y="38"/>
                    </a:lnTo>
                    <a:lnTo>
                      <a:pt x="0" y="88"/>
                    </a:lnTo>
                    <a:lnTo>
                      <a:pt x="0" y="88"/>
                    </a:lnTo>
                    <a:lnTo>
                      <a:pt x="0" y="75"/>
                    </a:lnTo>
                    <a:lnTo>
                      <a:pt x="0" y="38"/>
                    </a:lnTo>
                    <a:lnTo>
                      <a:pt x="12" y="38"/>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74" name="Freeform 286"/>
              <p:cNvSpPr>
                <a:spLocks noChangeAspect="1"/>
              </p:cNvSpPr>
              <p:nvPr/>
            </p:nvSpPr>
            <p:spPr bwMode="auto">
              <a:xfrm>
                <a:off x="1109" y="387"/>
                <a:ext cx="112" cy="50"/>
              </a:xfrm>
              <a:custGeom>
                <a:avLst/>
                <a:gdLst>
                  <a:gd name="T0" fmla="*/ 112 w 112"/>
                  <a:gd name="T1" fmla="*/ 13 h 50"/>
                  <a:gd name="T2" fmla="*/ 0 w 112"/>
                  <a:gd name="T3" fmla="*/ 50 h 50"/>
                  <a:gd name="T4" fmla="*/ 0 w 112"/>
                  <a:gd name="T5" fmla="*/ 38 h 50"/>
                  <a:gd name="T6" fmla="*/ 0 w 112"/>
                  <a:gd name="T7" fmla="*/ 38 h 50"/>
                  <a:gd name="T8" fmla="*/ 0 w 112"/>
                  <a:gd name="T9" fmla="*/ 38 h 50"/>
                  <a:gd name="T10" fmla="*/ 112 w 112"/>
                  <a:gd name="T11" fmla="*/ 0 h 50"/>
                  <a:gd name="T12" fmla="*/ 112 w 112"/>
                  <a:gd name="T13" fmla="*/ 13 h 50"/>
                </a:gdLst>
                <a:ahLst/>
                <a:cxnLst>
                  <a:cxn ang="0">
                    <a:pos x="T0" y="T1"/>
                  </a:cxn>
                  <a:cxn ang="0">
                    <a:pos x="T2" y="T3"/>
                  </a:cxn>
                  <a:cxn ang="0">
                    <a:pos x="T4" y="T5"/>
                  </a:cxn>
                  <a:cxn ang="0">
                    <a:pos x="T6" y="T7"/>
                  </a:cxn>
                  <a:cxn ang="0">
                    <a:pos x="T8" y="T9"/>
                  </a:cxn>
                  <a:cxn ang="0">
                    <a:pos x="T10" y="T11"/>
                  </a:cxn>
                  <a:cxn ang="0">
                    <a:pos x="T12" y="T13"/>
                  </a:cxn>
                </a:cxnLst>
                <a:rect l="0" t="0" r="r" b="b"/>
                <a:pathLst>
                  <a:path w="112" h="50">
                    <a:moveTo>
                      <a:pt x="112" y="13"/>
                    </a:moveTo>
                    <a:lnTo>
                      <a:pt x="0" y="50"/>
                    </a:lnTo>
                    <a:lnTo>
                      <a:pt x="0" y="38"/>
                    </a:lnTo>
                    <a:lnTo>
                      <a:pt x="0" y="38"/>
                    </a:lnTo>
                    <a:lnTo>
                      <a:pt x="0" y="38"/>
                    </a:lnTo>
                    <a:lnTo>
                      <a:pt x="112" y="0"/>
                    </a:lnTo>
                    <a:lnTo>
                      <a:pt x="112" y="13"/>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75" name="Freeform 287"/>
              <p:cNvSpPr>
                <a:spLocks noChangeAspect="1"/>
              </p:cNvSpPr>
              <p:nvPr/>
            </p:nvSpPr>
            <p:spPr bwMode="auto">
              <a:xfrm>
                <a:off x="698" y="412"/>
                <a:ext cx="411" cy="50"/>
              </a:xfrm>
              <a:custGeom>
                <a:avLst/>
                <a:gdLst>
                  <a:gd name="T0" fmla="*/ 411 w 411"/>
                  <a:gd name="T1" fmla="*/ 13 h 50"/>
                  <a:gd name="T2" fmla="*/ 0 w 411"/>
                  <a:gd name="T3" fmla="*/ 0 h 50"/>
                  <a:gd name="T4" fmla="*/ 0 w 411"/>
                  <a:gd name="T5" fmla="*/ 38 h 50"/>
                  <a:gd name="T6" fmla="*/ 411 w 411"/>
                  <a:gd name="T7" fmla="*/ 50 h 50"/>
                  <a:gd name="T8" fmla="*/ 411 w 411"/>
                  <a:gd name="T9" fmla="*/ 13 h 50"/>
                </a:gdLst>
                <a:ahLst/>
                <a:cxnLst>
                  <a:cxn ang="0">
                    <a:pos x="T0" y="T1"/>
                  </a:cxn>
                  <a:cxn ang="0">
                    <a:pos x="T2" y="T3"/>
                  </a:cxn>
                  <a:cxn ang="0">
                    <a:pos x="T4" y="T5"/>
                  </a:cxn>
                  <a:cxn ang="0">
                    <a:pos x="T6" y="T7"/>
                  </a:cxn>
                  <a:cxn ang="0">
                    <a:pos x="T8" y="T9"/>
                  </a:cxn>
                </a:cxnLst>
                <a:rect l="0" t="0" r="r" b="b"/>
                <a:pathLst>
                  <a:path w="411" h="50">
                    <a:moveTo>
                      <a:pt x="411" y="13"/>
                    </a:moveTo>
                    <a:lnTo>
                      <a:pt x="0" y="0"/>
                    </a:lnTo>
                    <a:lnTo>
                      <a:pt x="0" y="38"/>
                    </a:lnTo>
                    <a:lnTo>
                      <a:pt x="411" y="50"/>
                    </a:lnTo>
                    <a:lnTo>
                      <a:pt x="411" y="13"/>
                    </a:lnTo>
                    <a:close/>
                  </a:path>
                </a:pathLst>
              </a:custGeom>
              <a:blipFill dpi="0" rotWithShape="0">
                <a:blip r:embed="rId7"/>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76" name="Freeform 288"/>
              <p:cNvSpPr>
                <a:spLocks noChangeAspect="1"/>
              </p:cNvSpPr>
              <p:nvPr/>
            </p:nvSpPr>
            <p:spPr bwMode="auto">
              <a:xfrm>
                <a:off x="698" y="412"/>
                <a:ext cx="423" cy="63"/>
              </a:xfrm>
              <a:custGeom>
                <a:avLst/>
                <a:gdLst>
                  <a:gd name="T0" fmla="*/ 411 w 423"/>
                  <a:gd name="T1" fmla="*/ 25 h 63"/>
                  <a:gd name="T2" fmla="*/ 0 w 423"/>
                  <a:gd name="T3" fmla="*/ 13 h 63"/>
                  <a:gd name="T4" fmla="*/ 0 w 423"/>
                  <a:gd name="T5" fmla="*/ 0 h 63"/>
                  <a:gd name="T6" fmla="*/ 12 w 423"/>
                  <a:gd name="T7" fmla="*/ 0 h 63"/>
                  <a:gd name="T8" fmla="*/ 12 w 423"/>
                  <a:gd name="T9" fmla="*/ 38 h 63"/>
                  <a:gd name="T10" fmla="*/ 0 w 423"/>
                  <a:gd name="T11" fmla="*/ 50 h 63"/>
                  <a:gd name="T12" fmla="*/ 0 w 423"/>
                  <a:gd name="T13" fmla="*/ 38 h 63"/>
                  <a:gd name="T14" fmla="*/ 411 w 423"/>
                  <a:gd name="T15" fmla="*/ 50 h 63"/>
                  <a:gd name="T16" fmla="*/ 423 w 423"/>
                  <a:gd name="T17" fmla="*/ 50 h 63"/>
                  <a:gd name="T18" fmla="*/ 423 w 423"/>
                  <a:gd name="T19" fmla="*/ 63 h 63"/>
                  <a:gd name="T20" fmla="*/ 411 w 423"/>
                  <a:gd name="T21" fmla="*/ 63 h 63"/>
                  <a:gd name="T22" fmla="*/ 0 w 423"/>
                  <a:gd name="T23" fmla="*/ 50 h 63"/>
                  <a:gd name="T24" fmla="*/ 0 w 423"/>
                  <a:gd name="T25" fmla="*/ 50 h 63"/>
                  <a:gd name="T26" fmla="*/ 0 w 423"/>
                  <a:gd name="T27" fmla="*/ 38 h 63"/>
                  <a:gd name="T28" fmla="*/ 0 w 423"/>
                  <a:gd name="T29" fmla="*/ 0 h 63"/>
                  <a:gd name="T30" fmla="*/ 0 w 423"/>
                  <a:gd name="T31" fmla="*/ 0 h 63"/>
                  <a:gd name="T32" fmla="*/ 0 w 423"/>
                  <a:gd name="T33" fmla="*/ 0 h 63"/>
                  <a:gd name="T34" fmla="*/ 411 w 423"/>
                  <a:gd name="T35" fmla="*/ 13 h 63"/>
                  <a:gd name="T36" fmla="*/ 411 w 423"/>
                  <a:gd name="T37" fmla="*/ 2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63">
                    <a:moveTo>
                      <a:pt x="411" y="25"/>
                    </a:moveTo>
                    <a:lnTo>
                      <a:pt x="0" y="13"/>
                    </a:lnTo>
                    <a:lnTo>
                      <a:pt x="0" y="0"/>
                    </a:lnTo>
                    <a:lnTo>
                      <a:pt x="12" y="0"/>
                    </a:lnTo>
                    <a:lnTo>
                      <a:pt x="12" y="38"/>
                    </a:lnTo>
                    <a:lnTo>
                      <a:pt x="0" y="50"/>
                    </a:lnTo>
                    <a:lnTo>
                      <a:pt x="0" y="38"/>
                    </a:lnTo>
                    <a:lnTo>
                      <a:pt x="411" y="50"/>
                    </a:lnTo>
                    <a:lnTo>
                      <a:pt x="423" y="50"/>
                    </a:lnTo>
                    <a:lnTo>
                      <a:pt x="423" y="63"/>
                    </a:lnTo>
                    <a:lnTo>
                      <a:pt x="411" y="63"/>
                    </a:lnTo>
                    <a:lnTo>
                      <a:pt x="0" y="50"/>
                    </a:lnTo>
                    <a:lnTo>
                      <a:pt x="0" y="50"/>
                    </a:lnTo>
                    <a:lnTo>
                      <a:pt x="0" y="38"/>
                    </a:lnTo>
                    <a:lnTo>
                      <a:pt x="0" y="0"/>
                    </a:lnTo>
                    <a:lnTo>
                      <a:pt x="0" y="0"/>
                    </a:lnTo>
                    <a:lnTo>
                      <a:pt x="0" y="0"/>
                    </a:lnTo>
                    <a:lnTo>
                      <a:pt x="411" y="13"/>
                    </a:lnTo>
                    <a:lnTo>
                      <a:pt x="411" y="25"/>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77" name="Freeform 289"/>
              <p:cNvSpPr>
                <a:spLocks noChangeAspect="1"/>
              </p:cNvSpPr>
              <p:nvPr/>
            </p:nvSpPr>
            <p:spPr bwMode="auto">
              <a:xfrm>
                <a:off x="1109" y="425"/>
                <a:ext cx="12" cy="37"/>
              </a:xfrm>
              <a:custGeom>
                <a:avLst/>
                <a:gdLst>
                  <a:gd name="T0" fmla="*/ 0 w 12"/>
                  <a:gd name="T1" fmla="*/ 37 h 37"/>
                  <a:gd name="T2" fmla="*/ 0 w 12"/>
                  <a:gd name="T3" fmla="*/ 0 h 37"/>
                  <a:gd name="T4" fmla="*/ 0 w 12"/>
                  <a:gd name="T5" fmla="*/ 0 h 37"/>
                  <a:gd name="T6" fmla="*/ 12 w 12"/>
                  <a:gd name="T7" fmla="*/ 0 h 37"/>
                  <a:gd name="T8" fmla="*/ 12 w 12"/>
                  <a:gd name="T9" fmla="*/ 0 h 37"/>
                  <a:gd name="T10" fmla="*/ 12 w 12"/>
                  <a:gd name="T11" fmla="*/ 37 h 37"/>
                  <a:gd name="T12" fmla="*/ 0 w 12"/>
                  <a:gd name="T13" fmla="*/ 37 h 37"/>
                </a:gdLst>
                <a:ahLst/>
                <a:cxnLst>
                  <a:cxn ang="0">
                    <a:pos x="T0" y="T1"/>
                  </a:cxn>
                  <a:cxn ang="0">
                    <a:pos x="T2" y="T3"/>
                  </a:cxn>
                  <a:cxn ang="0">
                    <a:pos x="T4" y="T5"/>
                  </a:cxn>
                  <a:cxn ang="0">
                    <a:pos x="T6" y="T7"/>
                  </a:cxn>
                  <a:cxn ang="0">
                    <a:pos x="T8" y="T9"/>
                  </a:cxn>
                  <a:cxn ang="0">
                    <a:pos x="T10" y="T11"/>
                  </a:cxn>
                  <a:cxn ang="0">
                    <a:pos x="T12" y="T13"/>
                  </a:cxn>
                </a:cxnLst>
                <a:rect l="0" t="0" r="r" b="b"/>
                <a:pathLst>
                  <a:path w="12" h="37">
                    <a:moveTo>
                      <a:pt x="0" y="37"/>
                    </a:moveTo>
                    <a:lnTo>
                      <a:pt x="0" y="0"/>
                    </a:lnTo>
                    <a:lnTo>
                      <a:pt x="0" y="0"/>
                    </a:lnTo>
                    <a:lnTo>
                      <a:pt x="12" y="0"/>
                    </a:lnTo>
                    <a:lnTo>
                      <a:pt x="12" y="0"/>
                    </a:lnTo>
                    <a:lnTo>
                      <a:pt x="12" y="37"/>
                    </a:lnTo>
                    <a:lnTo>
                      <a:pt x="0" y="37"/>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78" name="Freeform 290"/>
              <p:cNvSpPr>
                <a:spLocks noChangeAspect="1"/>
              </p:cNvSpPr>
              <p:nvPr/>
            </p:nvSpPr>
            <p:spPr bwMode="auto">
              <a:xfrm>
                <a:off x="698" y="462"/>
                <a:ext cx="411" cy="75"/>
              </a:xfrm>
              <a:custGeom>
                <a:avLst/>
                <a:gdLst>
                  <a:gd name="T0" fmla="*/ 411 w 411"/>
                  <a:gd name="T1" fmla="*/ 13 h 75"/>
                  <a:gd name="T2" fmla="*/ 0 w 411"/>
                  <a:gd name="T3" fmla="*/ 0 h 75"/>
                  <a:gd name="T4" fmla="*/ 0 w 411"/>
                  <a:gd name="T5" fmla="*/ 50 h 75"/>
                  <a:gd name="T6" fmla="*/ 411 w 411"/>
                  <a:gd name="T7" fmla="*/ 75 h 75"/>
                  <a:gd name="T8" fmla="*/ 411 w 411"/>
                  <a:gd name="T9" fmla="*/ 13 h 75"/>
                </a:gdLst>
                <a:ahLst/>
                <a:cxnLst>
                  <a:cxn ang="0">
                    <a:pos x="T0" y="T1"/>
                  </a:cxn>
                  <a:cxn ang="0">
                    <a:pos x="T2" y="T3"/>
                  </a:cxn>
                  <a:cxn ang="0">
                    <a:pos x="T4" y="T5"/>
                  </a:cxn>
                  <a:cxn ang="0">
                    <a:pos x="T6" y="T7"/>
                  </a:cxn>
                  <a:cxn ang="0">
                    <a:pos x="T8" y="T9"/>
                  </a:cxn>
                </a:cxnLst>
                <a:rect l="0" t="0" r="r" b="b"/>
                <a:pathLst>
                  <a:path w="411" h="75">
                    <a:moveTo>
                      <a:pt x="411" y="13"/>
                    </a:moveTo>
                    <a:lnTo>
                      <a:pt x="0" y="0"/>
                    </a:lnTo>
                    <a:lnTo>
                      <a:pt x="0" y="50"/>
                    </a:lnTo>
                    <a:lnTo>
                      <a:pt x="411" y="75"/>
                    </a:lnTo>
                    <a:lnTo>
                      <a:pt x="411" y="13"/>
                    </a:lnTo>
                    <a:close/>
                  </a:path>
                </a:pathLst>
              </a:custGeom>
              <a:blipFill dpi="0" rotWithShape="0">
                <a:blip r:embed="rId7"/>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79" name="Freeform 291"/>
              <p:cNvSpPr>
                <a:spLocks noChangeAspect="1"/>
              </p:cNvSpPr>
              <p:nvPr/>
            </p:nvSpPr>
            <p:spPr bwMode="auto">
              <a:xfrm>
                <a:off x="698" y="462"/>
                <a:ext cx="423" cy="88"/>
              </a:xfrm>
              <a:custGeom>
                <a:avLst/>
                <a:gdLst>
                  <a:gd name="T0" fmla="*/ 411 w 423"/>
                  <a:gd name="T1" fmla="*/ 25 h 88"/>
                  <a:gd name="T2" fmla="*/ 0 w 423"/>
                  <a:gd name="T3" fmla="*/ 13 h 88"/>
                  <a:gd name="T4" fmla="*/ 0 w 423"/>
                  <a:gd name="T5" fmla="*/ 0 h 88"/>
                  <a:gd name="T6" fmla="*/ 12 w 423"/>
                  <a:gd name="T7" fmla="*/ 0 h 88"/>
                  <a:gd name="T8" fmla="*/ 12 w 423"/>
                  <a:gd name="T9" fmla="*/ 50 h 88"/>
                  <a:gd name="T10" fmla="*/ 0 w 423"/>
                  <a:gd name="T11" fmla="*/ 63 h 88"/>
                  <a:gd name="T12" fmla="*/ 0 w 423"/>
                  <a:gd name="T13" fmla="*/ 50 h 88"/>
                  <a:gd name="T14" fmla="*/ 411 w 423"/>
                  <a:gd name="T15" fmla="*/ 75 h 88"/>
                  <a:gd name="T16" fmla="*/ 423 w 423"/>
                  <a:gd name="T17" fmla="*/ 75 h 88"/>
                  <a:gd name="T18" fmla="*/ 423 w 423"/>
                  <a:gd name="T19" fmla="*/ 88 h 88"/>
                  <a:gd name="T20" fmla="*/ 411 w 423"/>
                  <a:gd name="T21" fmla="*/ 88 h 88"/>
                  <a:gd name="T22" fmla="*/ 0 w 423"/>
                  <a:gd name="T23" fmla="*/ 63 h 88"/>
                  <a:gd name="T24" fmla="*/ 0 w 423"/>
                  <a:gd name="T25" fmla="*/ 63 h 88"/>
                  <a:gd name="T26" fmla="*/ 0 w 423"/>
                  <a:gd name="T27" fmla="*/ 50 h 88"/>
                  <a:gd name="T28" fmla="*/ 0 w 423"/>
                  <a:gd name="T29" fmla="*/ 0 h 88"/>
                  <a:gd name="T30" fmla="*/ 0 w 423"/>
                  <a:gd name="T31" fmla="*/ 0 h 88"/>
                  <a:gd name="T32" fmla="*/ 0 w 423"/>
                  <a:gd name="T33" fmla="*/ 0 h 88"/>
                  <a:gd name="T34" fmla="*/ 411 w 423"/>
                  <a:gd name="T35" fmla="*/ 13 h 88"/>
                  <a:gd name="T36" fmla="*/ 411 w 423"/>
                  <a:gd name="T37" fmla="*/ 2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3" h="88">
                    <a:moveTo>
                      <a:pt x="411" y="25"/>
                    </a:moveTo>
                    <a:lnTo>
                      <a:pt x="0" y="13"/>
                    </a:lnTo>
                    <a:lnTo>
                      <a:pt x="0" y="0"/>
                    </a:lnTo>
                    <a:lnTo>
                      <a:pt x="12" y="0"/>
                    </a:lnTo>
                    <a:lnTo>
                      <a:pt x="12" y="50"/>
                    </a:lnTo>
                    <a:lnTo>
                      <a:pt x="0" y="63"/>
                    </a:lnTo>
                    <a:lnTo>
                      <a:pt x="0" y="50"/>
                    </a:lnTo>
                    <a:lnTo>
                      <a:pt x="411" y="75"/>
                    </a:lnTo>
                    <a:lnTo>
                      <a:pt x="423" y="75"/>
                    </a:lnTo>
                    <a:lnTo>
                      <a:pt x="423" y="88"/>
                    </a:lnTo>
                    <a:lnTo>
                      <a:pt x="411" y="88"/>
                    </a:lnTo>
                    <a:lnTo>
                      <a:pt x="0" y="63"/>
                    </a:lnTo>
                    <a:lnTo>
                      <a:pt x="0" y="63"/>
                    </a:lnTo>
                    <a:lnTo>
                      <a:pt x="0" y="50"/>
                    </a:lnTo>
                    <a:lnTo>
                      <a:pt x="0" y="0"/>
                    </a:lnTo>
                    <a:lnTo>
                      <a:pt x="0" y="0"/>
                    </a:lnTo>
                    <a:lnTo>
                      <a:pt x="0" y="0"/>
                    </a:lnTo>
                    <a:lnTo>
                      <a:pt x="411" y="13"/>
                    </a:lnTo>
                    <a:lnTo>
                      <a:pt x="411" y="25"/>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80" name="Freeform 292"/>
              <p:cNvSpPr>
                <a:spLocks noChangeAspect="1"/>
              </p:cNvSpPr>
              <p:nvPr/>
            </p:nvSpPr>
            <p:spPr bwMode="auto">
              <a:xfrm>
                <a:off x="1109" y="475"/>
                <a:ext cx="12" cy="62"/>
              </a:xfrm>
              <a:custGeom>
                <a:avLst/>
                <a:gdLst>
                  <a:gd name="T0" fmla="*/ 0 w 12"/>
                  <a:gd name="T1" fmla="*/ 62 h 62"/>
                  <a:gd name="T2" fmla="*/ 0 w 12"/>
                  <a:gd name="T3" fmla="*/ 0 h 62"/>
                  <a:gd name="T4" fmla="*/ 0 w 12"/>
                  <a:gd name="T5" fmla="*/ 0 h 62"/>
                  <a:gd name="T6" fmla="*/ 12 w 12"/>
                  <a:gd name="T7" fmla="*/ 0 h 62"/>
                  <a:gd name="T8" fmla="*/ 12 w 12"/>
                  <a:gd name="T9" fmla="*/ 0 h 62"/>
                  <a:gd name="T10" fmla="*/ 12 w 12"/>
                  <a:gd name="T11" fmla="*/ 62 h 62"/>
                  <a:gd name="T12" fmla="*/ 0 w 12"/>
                  <a:gd name="T13" fmla="*/ 62 h 62"/>
                </a:gdLst>
                <a:ahLst/>
                <a:cxnLst>
                  <a:cxn ang="0">
                    <a:pos x="T0" y="T1"/>
                  </a:cxn>
                  <a:cxn ang="0">
                    <a:pos x="T2" y="T3"/>
                  </a:cxn>
                  <a:cxn ang="0">
                    <a:pos x="T4" y="T5"/>
                  </a:cxn>
                  <a:cxn ang="0">
                    <a:pos x="T6" y="T7"/>
                  </a:cxn>
                  <a:cxn ang="0">
                    <a:pos x="T8" y="T9"/>
                  </a:cxn>
                  <a:cxn ang="0">
                    <a:pos x="T10" y="T11"/>
                  </a:cxn>
                  <a:cxn ang="0">
                    <a:pos x="T12" y="T13"/>
                  </a:cxn>
                </a:cxnLst>
                <a:rect l="0" t="0" r="r" b="b"/>
                <a:pathLst>
                  <a:path w="12" h="62">
                    <a:moveTo>
                      <a:pt x="0" y="62"/>
                    </a:moveTo>
                    <a:lnTo>
                      <a:pt x="0" y="0"/>
                    </a:lnTo>
                    <a:lnTo>
                      <a:pt x="0" y="0"/>
                    </a:lnTo>
                    <a:lnTo>
                      <a:pt x="12" y="0"/>
                    </a:lnTo>
                    <a:lnTo>
                      <a:pt x="12" y="0"/>
                    </a:lnTo>
                    <a:lnTo>
                      <a:pt x="12" y="62"/>
                    </a:lnTo>
                    <a:lnTo>
                      <a:pt x="0" y="62"/>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81" name="Freeform 293"/>
              <p:cNvSpPr>
                <a:spLocks noChangeAspect="1"/>
              </p:cNvSpPr>
              <p:nvPr/>
            </p:nvSpPr>
            <p:spPr bwMode="auto">
              <a:xfrm>
                <a:off x="1109" y="425"/>
                <a:ext cx="112" cy="112"/>
              </a:xfrm>
              <a:custGeom>
                <a:avLst/>
                <a:gdLst>
                  <a:gd name="T0" fmla="*/ 0 w 112"/>
                  <a:gd name="T1" fmla="*/ 50 h 112"/>
                  <a:gd name="T2" fmla="*/ 0 w 112"/>
                  <a:gd name="T3" fmla="*/ 112 h 112"/>
                  <a:gd name="T4" fmla="*/ 112 w 112"/>
                  <a:gd name="T5" fmla="*/ 50 h 112"/>
                  <a:gd name="T6" fmla="*/ 112 w 112"/>
                  <a:gd name="T7" fmla="*/ 0 h 112"/>
                  <a:gd name="T8" fmla="*/ 0 w 112"/>
                  <a:gd name="T9" fmla="*/ 50 h 112"/>
                </a:gdLst>
                <a:ahLst/>
                <a:cxnLst>
                  <a:cxn ang="0">
                    <a:pos x="T0" y="T1"/>
                  </a:cxn>
                  <a:cxn ang="0">
                    <a:pos x="T2" y="T3"/>
                  </a:cxn>
                  <a:cxn ang="0">
                    <a:pos x="T4" y="T5"/>
                  </a:cxn>
                  <a:cxn ang="0">
                    <a:pos x="T6" y="T7"/>
                  </a:cxn>
                  <a:cxn ang="0">
                    <a:pos x="T8" y="T9"/>
                  </a:cxn>
                </a:cxnLst>
                <a:rect l="0" t="0" r="r" b="b"/>
                <a:pathLst>
                  <a:path w="112" h="112">
                    <a:moveTo>
                      <a:pt x="0" y="50"/>
                    </a:moveTo>
                    <a:lnTo>
                      <a:pt x="0" y="112"/>
                    </a:lnTo>
                    <a:lnTo>
                      <a:pt x="112" y="50"/>
                    </a:lnTo>
                    <a:lnTo>
                      <a:pt x="112" y="0"/>
                    </a:lnTo>
                    <a:lnTo>
                      <a:pt x="0" y="50"/>
                    </a:lnTo>
                    <a:close/>
                  </a:path>
                </a:pathLst>
              </a:custGeom>
              <a:blipFill dpi="0" rotWithShape="0">
                <a:blip r:embed="rId7"/>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82" name="Freeform 294"/>
              <p:cNvSpPr>
                <a:spLocks noChangeAspect="1"/>
              </p:cNvSpPr>
              <p:nvPr/>
            </p:nvSpPr>
            <p:spPr bwMode="auto">
              <a:xfrm>
                <a:off x="1109" y="425"/>
                <a:ext cx="124" cy="125"/>
              </a:xfrm>
              <a:custGeom>
                <a:avLst/>
                <a:gdLst>
                  <a:gd name="T0" fmla="*/ 12 w 124"/>
                  <a:gd name="T1" fmla="*/ 50 h 125"/>
                  <a:gd name="T2" fmla="*/ 12 w 124"/>
                  <a:gd name="T3" fmla="*/ 112 h 125"/>
                  <a:gd name="T4" fmla="*/ 0 w 124"/>
                  <a:gd name="T5" fmla="*/ 125 h 125"/>
                  <a:gd name="T6" fmla="*/ 0 w 124"/>
                  <a:gd name="T7" fmla="*/ 112 h 125"/>
                  <a:gd name="T8" fmla="*/ 112 w 124"/>
                  <a:gd name="T9" fmla="*/ 50 h 125"/>
                  <a:gd name="T10" fmla="*/ 124 w 124"/>
                  <a:gd name="T11" fmla="*/ 50 h 125"/>
                  <a:gd name="T12" fmla="*/ 112 w 124"/>
                  <a:gd name="T13" fmla="*/ 50 h 125"/>
                  <a:gd name="T14" fmla="*/ 112 w 124"/>
                  <a:gd name="T15" fmla="*/ 0 h 125"/>
                  <a:gd name="T16" fmla="*/ 112 w 124"/>
                  <a:gd name="T17" fmla="*/ 0 h 125"/>
                  <a:gd name="T18" fmla="*/ 124 w 124"/>
                  <a:gd name="T19" fmla="*/ 0 h 125"/>
                  <a:gd name="T20" fmla="*/ 124 w 124"/>
                  <a:gd name="T21" fmla="*/ 0 h 125"/>
                  <a:gd name="T22" fmla="*/ 124 w 124"/>
                  <a:gd name="T23" fmla="*/ 50 h 125"/>
                  <a:gd name="T24" fmla="*/ 124 w 124"/>
                  <a:gd name="T25" fmla="*/ 50 h 125"/>
                  <a:gd name="T26" fmla="*/ 112 w 124"/>
                  <a:gd name="T27" fmla="*/ 62 h 125"/>
                  <a:gd name="T28" fmla="*/ 0 w 124"/>
                  <a:gd name="T29" fmla="*/ 125 h 125"/>
                  <a:gd name="T30" fmla="*/ 0 w 124"/>
                  <a:gd name="T31" fmla="*/ 125 h 125"/>
                  <a:gd name="T32" fmla="*/ 0 w 124"/>
                  <a:gd name="T33" fmla="*/ 112 h 125"/>
                  <a:gd name="T34" fmla="*/ 0 w 124"/>
                  <a:gd name="T35" fmla="*/ 50 h 125"/>
                  <a:gd name="T36" fmla="*/ 12 w 124"/>
                  <a:gd name="T37" fmla="*/ 5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4" h="125">
                    <a:moveTo>
                      <a:pt x="12" y="50"/>
                    </a:moveTo>
                    <a:lnTo>
                      <a:pt x="12" y="112"/>
                    </a:lnTo>
                    <a:lnTo>
                      <a:pt x="0" y="125"/>
                    </a:lnTo>
                    <a:lnTo>
                      <a:pt x="0" y="112"/>
                    </a:lnTo>
                    <a:lnTo>
                      <a:pt x="112" y="50"/>
                    </a:lnTo>
                    <a:lnTo>
                      <a:pt x="124" y="50"/>
                    </a:lnTo>
                    <a:lnTo>
                      <a:pt x="112" y="50"/>
                    </a:lnTo>
                    <a:lnTo>
                      <a:pt x="112" y="0"/>
                    </a:lnTo>
                    <a:lnTo>
                      <a:pt x="112" y="0"/>
                    </a:lnTo>
                    <a:lnTo>
                      <a:pt x="124" y="0"/>
                    </a:lnTo>
                    <a:lnTo>
                      <a:pt x="124" y="0"/>
                    </a:lnTo>
                    <a:lnTo>
                      <a:pt x="124" y="50"/>
                    </a:lnTo>
                    <a:lnTo>
                      <a:pt x="124" y="50"/>
                    </a:lnTo>
                    <a:lnTo>
                      <a:pt x="112" y="62"/>
                    </a:lnTo>
                    <a:lnTo>
                      <a:pt x="0" y="125"/>
                    </a:lnTo>
                    <a:lnTo>
                      <a:pt x="0" y="125"/>
                    </a:lnTo>
                    <a:lnTo>
                      <a:pt x="0" y="112"/>
                    </a:lnTo>
                    <a:lnTo>
                      <a:pt x="0" y="50"/>
                    </a:lnTo>
                    <a:lnTo>
                      <a:pt x="12" y="5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83" name="Freeform 295"/>
              <p:cNvSpPr>
                <a:spLocks noChangeAspect="1"/>
              </p:cNvSpPr>
              <p:nvPr/>
            </p:nvSpPr>
            <p:spPr bwMode="auto">
              <a:xfrm>
                <a:off x="1109" y="425"/>
                <a:ext cx="112" cy="62"/>
              </a:xfrm>
              <a:custGeom>
                <a:avLst/>
                <a:gdLst>
                  <a:gd name="T0" fmla="*/ 112 w 112"/>
                  <a:gd name="T1" fmla="*/ 12 h 62"/>
                  <a:gd name="T2" fmla="*/ 0 w 112"/>
                  <a:gd name="T3" fmla="*/ 62 h 62"/>
                  <a:gd name="T4" fmla="*/ 0 w 112"/>
                  <a:gd name="T5" fmla="*/ 50 h 62"/>
                  <a:gd name="T6" fmla="*/ 0 w 112"/>
                  <a:gd name="T7" fmla="*/ 50 h 62"/>
                  <a:gd name="T8" fmla="*/ 0 w 112"/>
                  <a:gd name="T9" fmla="*/ 50 h 62"/>
                  <a:gd name="T10" fmla="*/ 112 w 112"/>
                  <a:gd name="T11" fmla="*/ 0 h 62"/>
                  <a:gd name="T12" fmla="*/ 112 w 112"/>
                  <a:gd name="T13" fmla="*/ 12 h 62"/>
                </a:gdLst>
                <a:ahLst/>
                <a:cxnLst>
                  <a:cxn ang="0">
                    <a:pos x="T0" y="T1"/>
                  </a:cxn>
                  <a:cxn ang="0">
                    <a:pos x="T2" y="T3"/>
                  </a:cxn>
                  <a:cxn ang="0">
                    <a:pos x="T4" y="T5"/>
                  </a:cxn>
                  <a:cxn ang="0">
                    <a:pos x="T6" y="T7"/>
                  </a:cxn>
                  <a:cxn ang="0">
                    <a:pos x="T8" y="T9"/>
                  </a:cxn>
                  <a:cxn ang="0">
                    <a:pos x="T10" y="T11"/>
                  </a:cxn>
                  <a:cxn ang="0">
                    <a:pos x="T12" y="T13"/>
                  </a:cxn>
                </a:cxnLst>
                <a:rect l="0" t="0" r="r" b="b"/>
                <a:pathLst>
                  <a:path w="112" h="62">
                    <a:moveTo>
                      <a:pt x="112" y="12"/>
                    </a:moveTo>
                    <a:lnTo>
                      <a:pt x="0" y="62"/>
                    </a:lnTo>
                    <a:lnTo>
                      <a:pt x="0" y="50"/>
                    </a:lnTo>
                    <a:lnTo>
                      <a:pt x="0" y="50"/>
                    </a:lnTo>
                    <a:lnTo>
                      <a:pt x="0" y="50"/>
                    </a:lnTo>
                    <a:lnTo>
                      <a:pt x="112" y="0"/>
                    </a:lnTo>
                    <a:lnTo>
                      <a:pt x="112" y="12"/>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84" name="Freeform 296"/>
              <p:cNvSpPr>
                <a:spLocks noChangeAspect="1"/>
              </p:cNvSpPr>
              <p:nvPr/>
            </p:nvSpPr>
            <p:spPr bwMode="auto">
              <a:xfrm>
                <a:off x="698" y="450"/>
                <a:ext cx="37" cy="12"/>
              </a:xfrm>
              <a:custGeom>
                <a:avLst/>
                <a:gdLst>
                  <a:gd name="T0" fmla="*/ 0 w 37"/>
                  <a:gd name="T1" fmla="*/ 0 h 12"/>
                  <a:gd name="T2" fmla="*/ 37 w 37"/>
                  <a:gd name="T3" fmla="*/ 0 h 12"/>
                  <a:gd name="T4" fmla="*/ 37 w 37"/>
                  <a:gd name="T5" fmla="*/ 12 h 12"/>
                  <a:gd name="T6" fmla="*/ 12 w 37"/>
                  <a:gd name="T7" fmla="*/ 12 h 12"/>
                  <a:gd name="T8" fmla="*/ 0 w 37"/>
                  <a:gd name="T9" fmla="*/ 12 h 12"/>
                  <a:gd name="T10" fmla="*/ 0 w 37"/>
                  <a:gd name="T11" fmla="*/ 0 h 12"/>
                </a:gdLst>
                <a:ahLst/>
                <a:cxnLst>
                  <a:cxn ang="0">
                    <a:pos x="T0" y="T1"/>
                  </a:cxn>
                  <a:cxn ang="0">
                    <a:pos x="T2" y="T3"/>
                  </a:cxn>
                  <a:cxn ang="0">
                    <a:pos x="T4" y="T5"/>
                  </a:cxn>
                  <a:cxn ang="0">
                    <a:pos x="T6" y="T7"/>
                  </a:cxn>
                  <a:cxn ang="0">
                    <a:pos x="T8" y="T9"/>
                  </a:cxn>
                  <a:cxn ang="0">
                    <a:pos x="T10" y="T11"/>
                  </a:cxn>
                </a:cxnLst>
                <a:rect l="0" t="0" r="r" b="b"/>
                <a:pathLst>
                  <a:path w="37" h="12">
                    <a:moveTo>
                      <a:pt x="0" y="0"/>
                    </a:moveTo>
                    <a:lnTo>
                      <a:pt x="37" y="0"/>
                    </a:lnTo>
                    <a:lnTo>
                      <a:pt x="37" y="12"/>
                    </a:lnTo>
                    <a:lnTo>
                      <a:pt x="12" y="12"/>
                    </a:lnTo>
                    <a:lnTo>
                      <a:pt x="0" y="12"/>
                    </a:lnTo>
                    <a:lnTo>
                      <a:pt x="0"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85" name="Rectangle 297"/>
              <p:cNvSpPr>
                <a:spLocks noChangeAspect="1" noChangeArrowheads="1"/>
              </p:cNvSpPr>
              <p:nvPr/>
            </p:nvSpPr>
            <p:spPr bwMode="auto">
              <a:xfrm>
                <a:off x="698" y="450"/>
                <a:ext cx="49" cy="12"/>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186" name="Rectangle 298"/>
              <p:cNvSpPr>
                <a:spLocks noChangeAspect="1" noChangeArrowheads="1"/>
              </p:cNvSpPr>
              <p:nvPr/>
            </p:nvSpPr>
            <p:spPr bwMode="auto">
              <a:xfrm>
                <a:off x="735" y="450"/>
                <a:ext cx="12" cy="2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187" name="Rectangle 299"/>
              <p:cNvSpPr>
                <a:spLocks noChangeAspect="1" noChangeArrowheads="1"/>
              </p:cNvSpPr>
              <p:nvPr/>
            </p:nvSpPr>
            <p:spPr bwMode="auto">
              <a:xfrm>
                <a:off x="698" y="462"/>
                <a:ext cx="37" cy="13"/>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188" name="Rectangle 300"/>
              <p:cNvSpPr>
                <a:spLocks noChangeAspect="1" noChangeArrowheads="1"/>
              </p:cNvSpPr>
              <p:nvPr/>
            </p:nvSpPr>
            <p:spPr bwMode="auto">
              <a:xfrm>
                <a:off x="698" y="450"/>
                <a:ext cx="12" cy="12"/>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189" name="Freeform 301"/>
              <p:cNvSpPr>
                <a:spLocks noChangeAspect="1"/>
              </p:cNvSpPr>
              <p:nvPr/>
            </p:nvSpPr>
            <p:spPr bwMode="auto">
              <a:xfrm>
                <a:off x="1109" y="412"/>
                <a:ext cx="112" cy="63"/>
              </a:xfrm>
              <a:custGeom>
                <a:avLst/>
                <a:gdLst>
                  <a:gd name="T0" fmla="*/ 0 w 112"/>
                  <a:gd name="T1" fmla="*/ 50 h 63"/>
                  <a:gd name="T2" fmla="*/ 112 w 112"/>
                  <a:gd name="T3" fmla="*/ 0 h 63"/>
                  <a:gd name="T4" fmla="*/ 112 w 112"/>
                  <a:gd name="T5" fmla="*/ 13 h 63"/>
                  <a:gd name="T6" fmla="*/ 0 w 112"/>
                  <a:gd name="T7" fmla="*/ 63 h 63"/>
                  <a:gd name="T8" fmla="*/ 0 w 112"/>
                  <a:gd name="T9" fmla="*/ 50 h 63"/>
                </a:gdLst>
                <a:ahLst/>
                <a:cxnLst>
                  <a:cxn ang="0">
                    <a:pos x="T0" y="T1"/>
                  </a:cxn>
                  <a:cxn ang="0">
                    <a:pos x="T2" y="T3"/>
                  </a:cxn>
                  <a:cxn ang="0">
                    <a:pos x="T4" y="T5"/>
                  </a:cxn>
                  <a:cxn ang="0">
                    <a:pos x="T6" y="T7"/>
                  </a:cxn>
                  <a:cxn ang="0">
                    <a:pos x="T8" y="T9"/>
                  </a:cxn>
                </a:cxnLst>
                <a:rect l="0" t="0" r="r" b="b"/>
                <a:pathLst>
                  <a:path w="112" h="63">
                    <a:moveTo>
                      <a:pt x="0" y="50"/>
                    </a:moveTo>
                    <a:lnTo>
                      <a:pt x="112" y="0"/>
                    </a:lnTo>
                    <a:lnTo>
                      <a:pt x="112" y="13"/>
                    </a:lnTo>
                    <a:lnTo>
                      <a:pt x="0" y="63"/>
                    </a:lnTo>
                    <a:lnTo>
                      <a:pt x="0" y="50"/>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90" name="Freeform 302"/>
              <p:cNvSpPr>
                <a:spLocks noChangeAspect="1"/>
              </p:cNvSpPr>
              <p:nvPr/>
            </p:nvSpPr>
            <p:spPr bwMode="auto">
              <a:xfrm>
                <a:off x="1109" y="412"/>
                <a:ext cx="124" cy="75"/>
              </a:xfrm>
              <a:custGeom>
                <a:avLst/>
                <a:gdLst>
                  <a:gd name="T0" fmla="*/ 0 w 124"/>
                  <a:gd name="T1" fmla="*/ 50 h 75"/>
                  <a:gd name="T2" fmla="*/ 112 w 124"/>
                  <a:gd name="T3" fmla="*/ 0 h 75"/>
                  <a:gd name="T4" fmla="*/ 124 w 124"/>
                  <a:gd name="T5" fmla="*/ 0 h 75"/>
                  <a:gd name="T6" fmla="*/ 124 w 124"/>
                  <a:gd name="T7" fmla="*/ 0 h 75"/>
                  <a:gd name="T8" fmla="*/ 124 w 124"/>
                  <a:gd name="T9" fmla="*/ 13 h 75"/>
                  <a:gd name="T10" fmla="*/ 124 w 124"/>
                  <a:gd name="T11" fmla="*/ 25 h 75"/>
                  <a:gd name="T12" fmla="*/ 112 w 124"/>
                  <a:gd name="T13" fmla="*/ 25 h 75"/>
                  <a:gd name="T14" fmla="*/ 0 w 124"/>
                  <a:gd name="T15" fmla="*/ 75 h 75"/>
                  <a:gd name="T16" fmla="*/ 0 w 124"/>
                  <a:gd name="T17" fmla="*/ 75 h 75"/>
                  <a:gd name="T18" fmla="*/ 0 w 124"/>
                  <a:gd name="T19" fmla="*/ 63 h 75"/>
                  <a:gd name="T20" fmla="*/ 0 w 124"/>
                  <a:gd name="T21" fmla="*/ 63 h 75"/>
                  <a:gd name="T22" fmla="*/ 112 w 124"/>
                  <a:gd name="T23" fmla="*/ 13 h 75"/>
                  <a:gd name="T24" fmla="*/ 112 w 124"/>
                  <a:gd name="T25" fmla="*/ 25 h 75"/>
                  <a:gd name="T26" fmla="*/ 112 w 124"/>
                  <a:gd name="T27" fmla="*/ 13 h 75"/>
                  <a:gd name="T28" fmla="*/ 112 w 124"/>
                  <a:gd name="T29" fmla="*/ 0 h 75"/>
                  <a:gd name="T30" fmla="*/ 124 w 124"/>
                  <a:gd name="T31" fmla="*/ 0 h 75"/>
                  <a:gd name="T32" fmla="*/ 112 w 124"/>
                  <a:gd name="T33" fmla="*/ 13 h 75"/>
                  <a:gd name="T34" fmla="*/ 0 w 124"/>
                  <a:gd name="T35" fmla="*/ 63 h 75"/>
                  <a:gd name="T36" fmla="*/ 0 w 124"/>
                  <a:gd name="T37" fmla="*/ 5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4" h="75">
                    <a:moveTo>
                      <a:pt x="0" y="50"/>
                    </a:moveTo>
                    <a:lnTo>
                      <a:pt x="112" y="0"/>
                    </a:lnTo>
                    <a:lnTo>
                      <a:pt x="124" y="0"/>
                    </a:lnTo>
                    <a:lnTo>
                      <a:pt x="124" y="0"/>
                    </a:lnTo>
                    <a:lnTo>
                      <a:pt x="124" y="13"/>
                    </a:lnTo>
                    <a:lnTo>
                      <a:pt x="124" y="25"/>
                    </a:lnTo>
                    <a:lnTo>
                      <a:pt x="112" y="25"/>
                    </a:lnTo>
                    <a:lnTo>
                      <a:pt x="0" y="75"/>
                    </a:lnTo>
                    <a:lnTo>
                      <a:pt x="0" y="75"/>
                    </a:lnTo>
                    <a:lnTo>
                      <a:pt x="0" y="63"/>
                    </a:lnTo>
                    <a:lnTo>
                      <a:pt x="0" y="63"/>
                    </a:lnTo>
                    <a:lnTo>
                      <a:pt x="112" y="13"/>
                    </a:lnTo>
                    <a:lnTo>
                      <a:pt x="112" y="25"/>
                    </a:lnTo>
                    <a:lnTo>
                      <a:pt x="112" y="13"/>
                    </a:lnTo>
                    <a:lnTo>
                      <a:pt x="112" y="0"/>
                    </a:lnTo>
                    <a:lnTo>
                      <a:pt x="124" y="0"/>
                    </a:lnTo>
                    <a:lnTo>
                      <a:pt x="112" y="13"/>
                    </a:lnTo>
                    <a:lnTo>
                      <a:pt x="0" y="63"/>
                    </a:lnTo>
                    <a:lnTo>
                      <a:pt x="0" y="5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91" name="Freeform 303"/>
              <p:cNvSpPr>
                <a:spLocks noChangeAspect="1"/>
              </p:cNvSpPr>
              <p:nvPr/>
            </p:nvSpPr>
            <p:spPr bwMode="auto">
              <a:xfrm>
                <a:off x="1109" y="462"/>
                <a:ext cx="12" cy="13"/>
              </a:xfrm>
              <a:custGeom>
                <a:avLst/>
                <a:gdLst>
                  <a:gd name="T0" fmla="*/ 0 w 12"/>
                  <a:gd name="T1" fmla="*/ 13 h 13"/>
                  <a:gd name="T2" fmla="*/ 0 w 12"/>
                  <a:gd name="T3" fmla="*/ 0 h 13"/>
                  <a:gd name="T4" fmla="*/ 0 w 12"/>
                  <a:gd name="T5" fmla="*/ 0 h 13"/>
                  <a:gd name="T6" fmla="*/ 0 w 12"/>
                  <a:gd name="T7" fmla="*/ 0 h 13"/>
                  <a:gd name="T8" fmla="*/ 12 w 12"/>
                  <a:gd name="T9" fmla="*/ 0 h 13"/>
                  <a:gd name="T10" fmla="*/ 12 w 12"/>
                  <a:gd name="T11" fmla="*/ 13 h 13"/>
                  <a:gd name="T12" fmla="*/ 0 w 12"/>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0" y="13"/>
                    </a:moveTo>
                    <a:lnTo>
                      <a:pt x="0" y="0"/>
                    </a:lnTo>
                    <a:lnTo>
                      <a:pt x="0" y="0"/>
                    </a:lnTo>
                    <a:lnTo>
                      <a:pt x="0" y="0"/>
                    </a:lnTo>
                    <a:lnTo>
                      <a:pt x="12" y="0"/>
                    </a:lnTo>
                    <a:lnTo>
                      <a:pt x="12" y="13"/>
                    </a:lnTo>
                    <a:lnTo>
                      <a:pt x="0" y="13"/>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92" name="Freeform 304"/>
              <p:cNvSpPr>
                <a:spLocks noChangeAspect="1"/>
              </p:cNvSpPr>
              <p:nvPr/>
            </p:nvSpPr>
            <p:spPr bwMode="auto">
              <a:xfrm>
                <a:off x="1071" y="462"/>
                <a:ext cx="38" cy="13"/>
              </a:xfrm>
              <a:custGeom>
                <a:avLst/>
                <a:gdLst>
                  <a:gd name="T0" fmla="*/ 0 w 38"/>
                  <a:gd name="T1" fmla="*/ 0 h 13"/>
                  <a:gd name="T2" fmla="*/ 0 w 38"/>
                  <a:gd name="T3" fmla="*/ 0 h 13"/>
                  <a:gd name="T4" fmla="*/ 38 w 38"/>
                  <a:gd name="T5" fmla="*/ 0 h 13"/>
                  <a:gd name="T6" fmla="*/ 38 w 38"/>
                  <a:gd name="T7" fmla="*/ 13 h 13"/>
                  <a:gd name="T8" fmla="*/ 0 w 38"/>
                  <a:gd name="T9" fmla="*/ 13 h 13"/>
                  <a:gd name="T10" fmla="*/ 0 w 38"/>
                  <a:gd name="T11" fmla="*/ 0 h 13"/>
                </a:gdLst>
                <a:ahLst/>
                <a:cxnLst>
                  <a:cxn ang="0">
                    <a:pos x="T0" y="T1"/>
                  </a:cxn>
                  <a:cxn ang="0">
                    <a:pos x="T2" y="T3"/>
                  </a:cxn>
                  <a:cxn ang="0">
                    <a:pos x="T4" y="T5"/>
                  </a:cxn>
                  <a:cxn ang="0">
                    <a:pos x="T6" y="T7"/>
                  </a:cxn>
                  <a:cxn ang="0">
                    <a:pos x="T8" y="T9"/>
                  </a:cxn>
                  <a:cxn ang="0">
                    <a:pos x="T10" y="T11"/>
                  </a:cxn>
                </a:cxnLst>
                <a:rect l="0" t="0" r="r" b="b"/>
                <a:pathLst>
                  <a:path w="38" h="13">
                    <a:moveTo>
                      <a:pt x="0" y="0"/>
                    </a:moveTo>
                    <a:lnTo>
                      <a:pt x="0" y="0"/>
                    </a:lnTo>
                    <a:lnTo>
                      <a:pt x="38" y="0"/>
                    </a:lnTo>
                    <a:lnTo>
                      <a:pt x="38" y="13"/>
                    </a:lnTo>
                    <a:lnTo>
                      <a:pt x="0" y="13"/>
                    </a:lnTo>
                    <a:lnTo>
                      <a:pt x="0" y="0"/>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93" name="Rectangle 305"/>
              <p:cNvSpPr>
                <a:spLocks noChangeAspect="1" noChangeArrowheads="1"/>
              </p:cNvSpPr>
              <p:nvPr/>
            </p:nvSpPr>
            <p:spPr bwMode="auto">
              <a:xfrm>
                <a:off x="1071" y="462"/>
                <a:ext cx="13" cy="13"/>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194" name="Rectangle 306"/>
              <p:cNvSpPr>
                <a:spLocks noChangeAspect="1" noChangeArrowheads="1"/>
              </p:cNvSpPr>
              <p:nvPr/>
            </p:nvSpPr>
            <p:spPr bwMode="auto">
              <a:xfrm>
                <a:off x="1071" y="462"/>
                <a:ext cx="50" cy="13"/>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195" name="Rectangle 307"/>
              <p:cNvSpPr>
                <a:spLocks noChangeAspect="1" noChangeArrowheads="1"/>
              </p:cNvSpPr>
              <p:nvPr/>
            </p:nvSpPr>
            <p:spPr bwMode="auto">
              <a:xfrm>
                <a:off x="1109" y="462"/>
                <a:ext cx="12" cy="2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196" name="Rectangle 308"/>
              <p:cNvSpPr>
                <a:spLocks noChangeAspect="1" noChangeArrowheads="1"/>
              </p:cNvSpPr>
              <p:nvPr/>
            </p:nvSpPr>
            <p:spPr bwMode="auto">
              <a:xfrm>
                <a:off x="1071" y="475"/>
                <a:ext cx="38" cy="12"/>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197" name="Freeform 309"/>
              <p:cNvSpPr>
                <a:spLocks noChangeAspect="1"/>
              </p:cNvSpPr>
              <p:nvPr/>
            </p:nvSpPr>
            <p:spPr bwMode="auto">
              <a:xfrm>
                <a:off x="1071" y="462"/>
                <a:ext cx="13" cy="13"/>
              </a:xfrm>
              <a:custGeom>
                <a:avLst/>
                <a:gdLst>
                  <a:gd name="T0" fmla="*/ 0 w 13"/>
                  <a:gd name="T1" fmla="*/ 13 h 13"/>
                  <a:gd name="T2" fmla="*/ 0 w 13"/>
                  <a:gd name="T3" fmla="*/ 0 h 13"/>
                  <a:gd name="T4" fmla="*/ 13 w 13"/>
                  <a:gd name="T5" fmla="*/ 0 h 13"/>
                  <a:gd name="T6" fmla="*/ 13 w 13"/>
                  <a:gd name="T7" fmla="*/ 0 h 13"/>
                  <a:gd name="T8" fmla="*/ 13 w 13"/>
                  <a:gd name="T9" fmla="*/ 0 h 13"/>
                  <a:gd name="T10" fmla="*/ 13 w 13"/>
                  <a:gd name="T11" fmla="*/ 13 h 13"/>
                  <a:gd name="T12" fmla="*/ 0 w 13"/>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3" h="13">
                    <a:moveTo>
                      <a:pt x="0" y="13"/>
                    </a:moveTo>
                    <a:lnTo>
                      <a:pt x="0" y="0"/>
                    </a:lnTo>
                    <a:lnTo>
                      <a:pt x="13" y="0"/>
                    </a:lnTo>
                    <a:lnTo>
                      <a:pt x="13" y="0"/>
                    </a:lnTo>
                    <a:lnTo>
                      <a:pt x="13" y="0"/>
                    </a:lnTo>
                    <a:lnTo>
                      <a:pt x="13" y="13"/>
                    </a:lnTo>
                    <a:lnTo>
                      <a:pt x="0" y="13"/>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98" name="Freeform 310"/>
              <p:cNvSpPr>
                <a:spLocks noChangeAspect="1"/>
              </p:cNvSpPr>
              <p:nvPr/>
            </p:nvSpPr>
            <p:spPr bwMode="auto">
              <a:xfrm>
                <a:off x="735" y="450"/>
                <a:ext cx="336" cy="25"/>
              </a:xfrm>
              <a:custGeom>
                <a:avLst/>
                <a:gdLst>
                  <a:gd name="T0" fmla="*/ 0 w 336"/>
                  <a:gd name="T1" fmla="*/ 0 h 25"/>
                  <a:gd name="T2" fmla="*/ 25 w 336"/>
                  <a:gd name="T3" fmla="*/ 0 h 25"/>
                  <a:gd name="T4" fmla="*/ 199 w 336"/>
                  <a:gd name="T5" fmla="*/ 12 h 25"/>
                  <a:gd name="T6" fmla="*/ 286 w 336"/>
                  <a:gd name="T7" fmla="*/ 12 h 25"/>
                  <a:gd name="T8" fmla="*/ 324 w 336"/>
                  <a:gd name="T9" fmla="*/ 12 h 25"/>
                  <a:gd name="T10" fmla="*/ 336 w 336"/>
                  <a:gd name="T11" fmla="*/ 12 h 25"/>
                  <a:gd name="T12" fmla="*/ 336 w 336"/>
                  <a:gd name="T13" fmla="*/ 25 h 25"/>
                  <a:gd name="T14" fmla="*/ 324 w 336"/>
                  <a:gd name="T15" fmla="*/ 25 h 25"/>
                  <a:gd name="T16" fmla="*/ 187 w 336"/>
                  <a:gd name="T17" fmla="*/ 12 h 25"/>
                  <a:gd name="T18" fmla="*/ 37 w 336"/>
                  <a:gd name="T19" fmla="*/ 12 h 25"/>
                  <a:gd name="T20" fmla="*/ 0 w 336"/>
                  <a:gd name="T21" fmla="*/ 12 h 25"/>
                  <a:gd name="T22" fmla="*/ 0 w 336"/>
                  <a:gd name="T23"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6" h="25">
                    <a:moveTo>
                      <a:pt x="0" y="0"/>
                    </a:moveTo>
                    <a:lnTo>
                      <a:pt x="25" y="0"/>
                    </a:lnTo>
                    <a:lnTo>
                      <a:pt x="199" y="12"/>
                    </a:lnTo>
                    <a:lnTo>
                      <a:pt x="286" y="12"/>
                    </a:lnTo>
                    <a:lnTo>
                      <a:pt x="324" y="12"/>
                    </a:lnTo>
                    <a:lnTo>
                      <a:pt x="336" y="12"/>
                    </a:lnTo>
                    <a:lnTo>
                      <a:pt x="336" y="25"/>
                    </a:lnTo>
                    <a:lnTo>
                      <a:pt x="324" y="25"/>
                    </a:lnTo>
                    <a:lnTo>
                      <a:pt x="187" y="12"/>
                    </a:lnTo>
                    <a:lnTo>
                      <a:pt x="37" y="12"/>
                    </a:lnTo>
                    <a:lnTo>
                      <a:pt x="0" y="12"/>
                    </a:lnTo>
                    <a:lnTo>
                      <a:pt x="0"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199" name="Freeform 311"/>
              <p:cNvSpPr>
                <a:spLocks noChangeAspect="1"/>
              </p:cNvSpPr>
              <p:nvPr/>
            </p:nvSpPr>
            <p:spPr bwMode="auto">
              <a:xfrm>
                <a:off x="735" y="450"/>
                <a:ext cx="199" cy="25"/>
              </a:xfrm>
              <a:custGeom>
                <a:avLst/>
                <a:gdLst>
                  <a:gd name="T0" fmla="*/ 0 w 199"/>
                  <a:gd name="T1" fmla="*/ 0 h 25"/>
                  <a:gd name="T2" fmla="*/ 25 w 199"/>
                  <a:gd name="T3" fmla="*/ 0 h 25"/>
                  <a:gd name="T4" fmla="*/ 25 w 199"/>
                  <a:gd name="T5" fmla="*/ 0 h 25"/>
                  <a:gd name="T6" fmla="*/ 25 w 199"/>
                  <a:gd name="T7" fmla="*/ 0 h 25"/>
                  <a:gd name="T8" fmla="*/ 199 w 199"/>
                  <a:gd name="T9" fmla="*/ 12 h 25"/>
                  <a:gd name="T10" fmla="*/ 199 w 199"/>
                  <a:gd name="T11" fmla="*/ 25 h 25"/>
                  <a:gd name="T12" fmla="*/ 199 w 199"/>
                  <a:gd name="T13" fmla="*/ 25 h 25"/>
                  <a:gd name="T14" fmla="*/ 199 w 199"/>
                  <a:gd name="T15" fmla="*/ 25 h 25"/>
                  <a:gd name="T16" fmla="*/ 25 w 199"/>
                  <a:gd name="T17" fmla="*/ 12 h 25"/>
                  <a:gd name="T18" fmla="*/ 25 w 199"/>
                  <a:gd name="T19" fmla="*/ 0 h 25"/>
                  <a:gd name="T20" fmla="*/ 25 w 199"/>
                  <a:gd name="T21" fmla="*/ 12 h 25"/>
                  <a:gd name="T22" fmla="*/ 0 w 199"/>
                  <a:gd name="T23" fmla="*/ 12 h 25"/>
                  <a:gd name="T24" fmla="*/ 0 w 199"/>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9" h="25">
                    <a:moveTo>
                      <a:pt x="0" y="0"/>
                    </a:moveTo>
                    <a:lnTo>
                      <a:pt x="25" y="0"/>
                    </a:lnTo>
                    <a:lnTo>
                      <a:pt x="25" y="0"/>
                    </a:lnTo>
                    <a:lnTo>
                      <a:pt x="25" y="0"/>
                    </a:lnTo>
                    <a:lnTo>
                      <a:pt x="199" y="12"/>
                    </a:lnTo>
                    <a:lnTo>
                      <a:pt x="199" y="25"/>
                    </a:lnTo>
                    <a:lnTo>
                      <a:pt x="199" y="25"/>
                    </a:lnTo>
                    <a:lnTo>
                      <a:pt x="199" y="25"/>
                    </a:lnTo>
                    <a:lnTo>
                      <a:pt x="25" y="12"/>
                    </a:lnTo>
                    <a:lnTo>
                      <a:pt x="25" y="0"/>
                    </a:lnTo>
                    <a:lnTo>
                      <a:pt x="25" y="12"/>
                    </a:lnTo>
                    <a:lnTo>
                      <a:pt x="0" y="12"/>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200" name="Rectangle 312"/>
              <p:cNvSpPr>
                <a:spLocks noChangeAspect="1" noChangeArrowheads="1"/>
              </p:cNvSpPr>
              <p:nvPr/>
            </p:nvSpPr>
            <p:spPr bwMode="auto">
              <a:xfrm>
                <a:off x="934" y="462"/>
                <a:ext cx="150" cy="13"/>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201" name="Rectangle 313"/>
              <p:cNvSpPr>
                <a:spLocks noChangeAspect="1" noChangeArrowheads="1"/>
              </p:cNvSpPr>
              <p:nvPr/>
            </p:nvSpPr>
            <p:spPr bwMode="auto">
              <a:xfrm>
                <a:off x="1071" y="462"/>
                <a:ext cx="13" cy="2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202" name="Freeform 314"/>
              <p:cNvSpPr>
                <a:spLocks noChangeAspect="1"/>
              </p:cNvSpPr>
              <p:nvPr/>
            </p:nvSpPr>
            <p:spPr bwMode="auto">
              <a:xfrm>
                <a:off x="922" y="462"/>
                <a:ext cx="149" cy="25"/>
              </a:xfrm>
              <a:custGeom>
                <a:avLst/>
                <a:gdLst>
                  <a:gd name="T0" fmla="*/ 149 w 149"/>
                  <a:gd name="T1" fmla="*/ 25 h 25"/>
                  <a:gd name="T2" fmla="*/ 137 w 149"/>
                  <a:gd name="T3" fmla="*/ 25 h 25"/>
                  <a:gd name="T4" fmla="*/ 137 w 149"/>
                  <a:gd name="T5" fmla="*/ 25 h 25"/>
                  <a:gd name="T6" fmla="*/ 137 w 149"/>
                  <a:gd name="T7" fmla="*/ 25 h 25"/>
                  <a:gd name="T8" fmla="*/ 0 w 149"/>
                  <a:gd name="T9" fmla="*/ 13 h 25"/>
                  <a:gd name="T10" fmla="*/ 0 w 149"/>
                  <a:gd name="T11" fmla="*/ 0 h 25"/>
                  <a:gd name="T12" fmla="*/ 0 w 149"/>
                  <a:gd name="T13" fmla="*/ 0 h 25"/>
                  <a:gd name="T14" fmla="*/ 0 w 149"/>
                  <a:gd name="T15" fmla="*/ 0 h 25"/>
                  <a:gd name="T16" fmla="*/ 137 w 149"/>
                  <a:gd name="T17" fmla="*/ 13 h 25"/>
                  <a:gd name="T18" fmla="*/ 137 w 149"/>
                  <a:gd name="T19" fmla="*/ 25 h 25"/>
                  <a:gd name="T20" fmla="*/ 137 w 149"/>
                  <a:gd name="T21" fmla="*/ 13 h 25"/>
                  <a:gd name="T22" fmla="*/ 149 w 149"/>
                  <a:gd name="T23" fmla="*/ 13 h 25"/>
                  <a:gd name="T24" fmla="*/ 149 w 149"/>
                  <a:gd name="T25"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9" h="25">
                    <a:moveTo>
                      <a:pt x="149" y="25"/>
                    </a:moveTo>
                    <a:lnTo>
                      <a:pt x="137" y="25"/>
                    </a:lnTo>
                    <a:lnTo>
                      <a:pt x="137" y="25"/>
                    </a:lnTo>
                    <a:lnTo>
                      <a:pt x="137" y="25"/>
                    </a:lnTo>
                    <a:lnTo>
                      <a:pt x="0" y="13"/>
                    </a:lnTo>
                    <a:lnTo>
                      <a:pt x="0" y="0"/>
                    </a:lnTo>
                    <a:lnTo>
                      <a:pt x="0" y="0"/>
                    </a:lnTo>
                    <a:lnTo>
                      <a:pt x="0" y="0"/>
                    </a:lnTo>
                    <a:lnTo>
                      <a:pt x="137" y="13"/>
                    </a:lnTo>
                    <a:lnTo>
                      <a:pt x="137" y="25"/>
                    </a:lnTo>
                    <a:lnTo>
                      <a:pt x="137" y="13"/>
                    </a:lnTo>
                    <a:lnTo>
                      <a:pt x="149" y="13"/>
                    </a:lnTo>
                    <a:lnTo>
                      <a:pt x="149" y="25"/>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203" name="Rectangle 315"/>
              <p:cNvSpPr>
                <a:spLocks noChangeAspect="1" noChangeArrowheads="1"/>
              </p:cNvSpPr>
              <p:nvPr/>
            </p:nvSpPr>
            <p:spPr bwMode="auto">
              <a:xfrm>
                <a:off x="735" y="462"/>
                <a:ext cx="187" cy="13"/>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204" name="Rectangle 316"/>
              <p:cNvSpPr>
                <a:spLocks noChangeAspect="1" noChangeArrowheads="1"/>
              </p:cNvSpPr>
              <p:nvPr/>
            </p:nvSpPr>
            <p:spPr bwMode="auto">
              <a:xfrm>
                <a:off x="735" y="450"/>
                <a:ext cx="12" cy="12"/>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205" name="Freeform 317"/>
              <p:cNvSpPr>
                <a:spLocks noChangeAspect="1"/>
              </p:cNvSpPr>
              <p:nvPr/>
            </p:nvSpPr>
            <p:spPr bwMode="auto">
              <a:xfrm>
                <a:off x="1071" y="500"/>
                <a:ext cx="13" cy="12"/>
              </a:xfrm>
              <a:custGeom>
                <a:avLst/>
                <a:gdLst>
                  <a:gd name="T0" fmla="*/ 13 w 13"/>
                  <a:gd name="T1" fmla="*/ 0 h 12"/>
                  <a:gd name="T2" fmla="*/ 13 w 13"/>
                  <a:gd name="T3" fmla="*/ 0 h 12"/>
                  <a:gd name="T4" fmla="*/ 0 w 13"/>
                  <a:gd name="T5" fmla="*/ 0 h 12"/>
                  <a:gd name="T6" fmla="*/ 0 w 13"/>
                  <a:gd name="T7" fmla="*/ 0 h 12"/>
                  <a:gd name="T8" fmla="*/ 0 w 13"/>
                  <a:gd name="T9" fmla="*/ 0 h 12"/>
                  <a:gd name="T10" fmla="*/ 0 w 13"/>
                  <a:gd name="T11" fmla="*/ 12 h 12"/>
                  <a:gd name="T12" fmla="*/ 0 w 13"/>
                  <a:gd name="T13" fmla="*/ 12 h 12"/>
                  <a:gd name="T14" fmla="*/ 13 w 13"/>
                  <a:gd name="T15" fmla="*/ 12 h 12"/>
                  <a:gd name="T16" fmla="*/ 13 w 13"/>
                  <a:gd name="T17"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 h="12">
                    <a:moveTo>
                      <a:pt x="13" y="0"/>
                    </a:moveTo>
                    <a:lnTo>
                      <a:pt x="13" y="0"/>
                    </a:lnTo>
                    <a:lnTo>
                      <a:pt x="0" y="0"/>
                    </a:lnTo>
                    <a:lnTo>
                      <a:pt x="0" y="0"/>
                    </a:lnTo>
                    <a:lnTo>
                      <a:pt x="0" y="0"/>
                    </a:lnTo>
                    <a:lnTo>
                      <a:pt x="0" y="12"/>
                    </a:lnTo>
                    <a:lnTo>
                      <a:pt x="0" y="12"/>
                    </a:lnTo>
                    <a:lnTo>
                      <a:pt x="13" y="12"/>
                    </a:lnTo>
                    <a:lnTo>
                      <a:pt x="13"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206" name="Freeform 318"/>
              <p:cNvSpPr>
                <a:spLocks noChangeAspect="1"/>
              </p:cNvSpPr>
              <p:nvPr/>
            </p:nvSpPr>
            <p:spPr bwMode="auto">
              <a:xfrm>
                <a:off x="1071" y="500"/>
                <a:ext cx="25" cy="25"/>
              </a:xfrm>
              <a:custGeom>
                <a:avLst/>
                <a:gdLst>
                  <a:gd name="T0" fmla="*/ 25 w 25"/>
                  <a:gd name="T1" fmla="*/ 0 h 25"/>
                  <a:gd name="T2" fmla="*/ 25 w 25"/>
                  <a:gd name="T3" fmla="*/ 0 h 25"/>
                  <a:gd name="T4" fmla="*/ 13 w 25"/>
                  <a:gd name="T5" fmla="*/ 12 h 25"/>
                  <a:gd name="T6" fmla="*/ 13 w 25"/>
                  <a:gd name="T7" fmla="*/ 12 h 25"/>
                  <a:gd name="T8" fmla="*/ 0 w 25"/>
                  <a:gd name="T9" fmla="*/ 12 h 25"/>
                  <a:gd name="T10" fmla="*/ 0 w 25"/>
                  <a:gd name="T11" fmla="*/ 12 h 25"/>
                  <a:gd name="T12" fmla="*/ 0 w 25"/>
                  <a:gd name="T13" fmla="*/ 12 h 25"/>
                  <a:gd name="T14" fmla="*/ 0 w 25"/>
                  <a:gd name="T15" fmla="*/ 12 h 25"/>
                  <a:gd name="T16" fmla="*/ 0 w 25"/>
                  <a:gd name="T17" fmla="*/ 12 h 25"/>
                  <a:gd name="T18" fmla="*/ 0 w 25"/>
                  <a:gd name="T19" fmla="*/ 12 h 25"/>
                  <a:gd name="T20" fmla="*/ 0 w 25"/>
                  <a:gd name="T21" fmla="*/ 12 h 25"/>
                  <a:gd name="T22" fmla="*/ 13 w 25"/>
                  <a:gd name="T23" fmla="*/ 0 h 25"/>
                  <a:gd name="T24" fmla="*/ 13 w 25"/>
                  <a:gd name="T25" fmla="*/ 0 h 25"/>
                  <a:gd name="T26" fmla="*/ 13 w 25"/>
                  <a:gd name="T27" fmla="*/ 12 h 25"/>
                  <a:gd name="T28" fmla="*/ 13 w 25"/>
                  <a:gd name="T29" fmla="*/ 12 h 25"/>
                  <a:gd name="T30" fmla="*/ 13 w 25"/>
                  <a:gd name="T31" fmla="*/ 12 h 25"/>
                  <a:gd name="T32" fmla="*/ 13 w 25"/>
                  <a:gd name="T33" fmla="*/ 12 h 25"/>
                  <a:gd name="T34" fmla="*/ 0 w 25"/>
                  <a:gd name="T35" fmla="*/ 12 h 25"/>
                  <a:gd name="T36" fmla="*/ 0 w 25"/>
                  <a:gd name="T37" fmla="*/ 12 h 25"/>
                  <a:gd name="T38" fmla="*/ 13 w 25"/>
                  <a:gd name="T39" fmla="*/ 12 h 25"/>
                  <a:gd name="T40" fmla="*/ 13 w 25"/>
                  <a:gd name="T41" fmla="*/ 12 h 25"/>
                  <a:gd name="T42" fmla="*/ 13 w 25"/>
                  <a:gd name="T43" fmla="*/ 12 h 25"/>
                  <a:gd name="T44" fmla="*/ 13 w 25"/>
                  <a:gd name="T45" fmla="*/ 0 h 25"/>
                  <a:gd name="T46" fmla="*/ 13 w 25"/>
                  <a:gd name="T47" fmla="*/ 0 h 25"/>
                  <a:gd name="T48" fmla="*/ 25 w 25"/>
                  <a:gd name="T49" fmla="*/ 0 h 25"/>
                  <a:gd name="T50" fmla="*/ 25 w 25"/>
                  <a:gd name="T51" fmla="*/ 0 h 25"/>
                  <a:gd name="T52" fmla="*/ 25 w 25"/>
                  <a:gd name="T53" fmla="*/ 12 h 25"/>
                  <a:gd name="T54" fmla="*/ 25 w 25"/>
                  <a:gd name="T55" fmla="*/ 12 h 25"/>
                  <a:gd name="T56" fmla="*/ 13 w 25"/>
                  <a:gd name="T57" fmla="*/ 25 h 25"/>
                  <a:gd name="T58" fmla="*/ 0 w 25"/>
                  <a:gd name="T59" fmla="*/ 25 h 25"/>
                  <a:gd name="T60" fmla="*/ 0 w 25"/>
                  <a:gd name="T61" fmla="*/ 25 h 25"/>
                  <a:gd name="T62" fmla="*/ 0 w 25"/>
                  <a:gd name="T63" fmla="*/ 12 h 25"/>
                  <a:gd name="T64" fmla="*/ 0 w 25"/>
                  <a:gd name="T65" fmla="*/ 12 h 25"/>
                  <a:gd name="T66" fmla="*/ 0 w 25"/>
                  <a:gd name="T67" fmla="*/ 12 h 25"/>
                  <a:gd name="T68" fmla="*/ 0 w 25"/>
                  <a:gd name="T69" fmla="*/ 12 h 25"/>
                  <a:gd name="T70" fmla="*/ 0 w 25"/>
                  <a:gd name="T71" fmla="*/ 0 h 25"/>
                  <a:gd name="T72" fmla="*/ 0 w 25"/>
                  <a:gd name="T73" fmla="*/ 0 h 25"/>
                  <a:gd name="T74" fmla="*/ 0 w 25"/>
                  <a:gd name="T75" fmla="*/ 0 h 25"/>
                  <a:gd name="T76" fmla="*/ 0 w 25"/>
                  <a:gd name="T77" fmla="*/ 0 h 25"/>
                  <a:gd name="T78" fmla="*/ 0 w 25"/>
                  <a:gd name="T79" fmla="*/ 0 h 25"/>
                  <a:gd name="T80" fmla="*/ 0 w 25"/>
                  <a:gd name="T81" fmla="*/ 0 h 25"/>
                  <a:gd name="T82" fmla="*/ 0 w 25"/>
                  <a:gd name="T83" fmla="*/ 0 h 25"/>
                  <a:gd name="T84" fmla="*/ 0 w 25"/>
                  <a:gd name="T85" fmla="*/ 0 h 25"/>
                  <a:gd name="T86" fmla="*/ 0 w 25"/>
                  <a:gd name="T87" fmla="*/ 0 h 25"/>
                  <a:gd name="T88" fmla="*/ 13 w 25"/>
                  <a:gd name="T89" fmla="*/ 0 h 25"/>
                  <a:gd name="T90" fmla="*/ 13 w 25"/>
                  <a:gd name="T91" fmla="*/ 0 h 25"/>
                  <a:gd name="T92" fmla="*/ 13 w 25"/>
                  <a:gd name="T93" fmla="*/ 0 h 25"/>
                  <a:gd name="T94" fmla="*/ 13 w 25"/>
                  <a:gd name="T95" fmla="*/ 0 h 25"/>
                  <a:gd name="T96" fmla="*/ 25 w 25"/>
                  <a:gd name="T9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 h="25">
                    <a:moveTo>
                      <a:pt x="25" y="0"/>
                    </a:moveTo>
                    <a:lnTo>
                      <a:pt x="25" y="0"/>
                    </a:lnTo>
                    <a:lnTo>
                      <a:pt x="13" y="12"/>
                    </a:lnTo>
                    <a:lnTo>
                      <a:pt x="13" y="12"/>
                    </a:lnTo>
                    <a:lnTo>
                      <a:pt x="0" y="12"/>
                    </a:lnTo>
                    <a:lnTo>
                      <a:pt x="0" y="12"/>
                    </a:lnTo>
                    <a:lnTo>
                      <a:pt x="0" y="12"/>
                    </a:lnTo>
                    <a:lnTo>
                      <a:pt x="0" y="12"/>
                    </a:lnTo>
                    <a:lnTo>
                      <a:pt x="0" y="12"/>
                    </a:lnTo>
                    <a:lnTo>
                      <a:pt x="0" y="12"/>
                    </a:lnTo>
                    <a:lnTo>
                      <a:pt x="0" y="12"/>
                    </a:lnTo>
                    <a:lnTo>
                      <a:pt x="13" y="0"/>
                    </a:lnTo>
                    <a:lnTo>
                      <a:pt x="13" y="0"/>
                    </a:lnTo>
                    <a:lnTo>
                      <a:pt x="13" y="12"/>
                    </a:lnTo>
                    <a:lnTo>
                      <a:pt x="13" y="12"/>
                    </a:lnTo>
                    <a:lnTo>
                      <a:pt x="13" y="12"/>
                    </a:lnTo>
                    <a:lnTo>
                      <a:pt x="13" y="12"/>
                    </a:lnTo>
                    <a:lnTo>
                      <a:pt x="0" y="12"/>
                    </a:lnTo>
                    <a:lnTo>
                      <a:pt x="0" y="12"/>
                    </a:lnTo>
                    <a:lnTo>
                      <a:pt x="13" y="12"/>
                    </a:lnTo>
                    <a:lnTo>
                      <a:pt x="13" y="12"/>
                    </a:lnTo>
                    <a:lnTo>
                      <a:pt x="13" y="12"/>
                    </a:lnTo>
                    <a:lnTo>
                      <a:pt x="13" y="0"/>
                    </a:lnTo>
                    <a:lnTo>
                      <a:pt x="13" y="0"/>
                    </a:lnTo>
                    <a:lnTo>
                      <a:pt x="25" y="0"/>
                    </a:lnTo>
                    <a:lnTo>
                      <a:pt x="25" y="0"/>
                    </a:lnTo>
                    <a:lnTo>
                      <a:pt x="25" y="12"/>
                    </a:lnTo>
                    <a:lnTo>
                      <a:pt x="25" y="12"/>
                    </a:lnTo>
                    <a:lnTo>
                      <a:pt x="13" y="25"/>
                    </a:lnTo>
                    <a:lnTo>
                      <a:pt x="0" y="25"/>
                    </a:lnTo>
                    <a:lnTo>
                      <a:pt x="0" y="25"/>
                    </a:lnTo>
                    <a:lnTo>
                      <a:pt x="0" y="12"/>
                    </a:lnTo>
                    <a:lnTo>
                      <a:pt x="0" y="12"/>
                    </a:lnTo>
                    <a:lnTo>
                      <a:pt x="0" y="12"/>
                    </a:lnTo>
                    <a:lnTo>
                      <a:pt x="0" y="12"/>
                    </a:lnTo>
                    <a:lnTo>
                      <a:pt x="0" y="0"/>
                    </a:lnTo>
                    <a:lnTo>
                      <a:pt x="0" y="0"/>
                    </a:lnTo>
                    <a:lnTo>
                      <a:pt x="0" y="0"/>
                    </a:lnTo>
                    <a:lnTo>
                      <a:pt x="0" y="0"/>
                    </a:lnTo>
                    <a:lnTo>
                      <a:pt x="0" y="0"/>
                    </a:lnTo>
                    <a:lnTo>
                      <a:pt x="0" y="0"/>
                    </a:lnTo>
                    <a:lnTo>
                      <a:pt x="0" y="0"/>
                    </a:lnTo>
                    <a:lnTo>
                      <a:pt x="0" y="0"/>
                    </a:lnTo>
                    <a:lnTo>
                      <a:pt x="0" y="0"/>
                    </a:lnTo>
                    <a:lnTo>
                      <a:pt x="13" y="0"/>
                    </a:lnTo>
                    <a:lnTo>
                      <a:pt x="13" y="0"/>
                    </a:lnTo>
                    <a:lnTo>
                      <a:pt x="13" y="0"/>
                    </a:lnTo>
                    <a:lnTo>
                      <a:pt x="13" y="0"/>
                    </a:lnTo>
                    <a:lnTo>
                      <a:pt x="25"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207" name="Freeform 319"/>
              <p:cNvSpPr>
                <a:spLocks noChangeAspect="1"/>
              </p:cNvSpPr>
              <p:nvPr/>
            </p:nvSpPr>
            <p:spPr bwMode="auto">
              <a:xfrm>
                <a:off x="1084" y="500"/>
                <a:ext cx="12" cy="1"/>
              </a:xfrm>
              <a:custGeom>
                <a:avLst/>
                <a:gdLst>
                  <a:gd name="T0" fmla="*/ 0 w 12"/>
                  <a:gd name="T1" fmla="*/ 0 w 12"/>
                  <a:gd name="T2" fmla="*/ 0 w 12"/>
                  <a:gd name="T3" fmla="*/ 12 w 12"/>
                  <a:gd name="T4" fmla="*/ 12 w 12"/>
                  <a:gd name="T5" fmla="*/ 12 w 12"/>
                  <a:gd name="T6" fmla="*/ 0 w 12"/>
                </a:gdLst>
                <a:ahLst/>
                <a:cxnLst>
                  <a:cxn ang="0">
                    <a:pos x="T0" y="0"/>
                  </a:cxn>
                  <a:cxn ang="0">
                    <a:pos x="T1" y="0"/>
                  </a:cxn>
                  <a:cxn ang="0">
                    <a:pos x="T2" y="0"/>
                  </a:cxn>
                  <a:cxn ang="0">
                    <a:pos x="T3" y="0"/>
                  </a:cxn>
                  <a:cxn ang="0">
                    <a:pos x="T4" y="0"/>
                  </a:cxn>
                  <a:cxn ang="0">
                    <a:pos x="T5" y="0"/>
                  </a:cxn>
                  <a:cxn ang="0">
                    <a:pos x="T6" y="0"/>
                  </a:cxn>
                </a:cxnLst>
                <a:rect l="0" t="0" r="r" b="b"/>
                <a:pathLst>
                  <a:path w="12">
                    <a:moveTo>
                      <a:pt x="0" y="0"/>
                    </a:moveTo>
                    <a:lnTo>
                      <a:pt x="0" y="0"/>
                    </a:lnTo>
                    <a:lnTo>
                      <a:pt x="0" y="0"/>
                    </a:lnTo>
                    <a:lnTo>
                      <a:pt x="12" y="0"/>
                    </a:lnTo>
                    <a:lnTo>
                      <a:pt x="12" y="0"/>
                    </a:lnTo>
                    <a:lnTo>
                      <a:pt x="12" y="0"/>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208" name="Freeform 320"/>
              <p:cNvSpPr>
                <a:spLocks noChangeAspect="1"/>
              </p:cNvSpPr>
              <p:nvPr/>
            </p:nvSpPr>
            <p:spPr bwMode="auto">
              <a:xfrm>
                <a:off x="1121" y="450"/>
                <a:ext cx="50" cy="75"/>
              </a:xfrm>
              <a:custGeom>
                <a:avLst/>
                <a:gdLst>
                  <a:gd name="T0" fmla="*/ 0 w 50"/>
                  <a:gd name="T1" fmla="*/ 12 h 75"/>
                  <a:gd name="T2" fmla="*/ 0 w 50"/>
                  <a:gd name="T3" fmla="*/ 75 h 75"/>
                  <a:gd name="T4" fmla="*/ 50 w 50"/>
                  <a:gd name="T5" fmla="*/ 50 h 75"/>
                  <a:gd name="T6" fmla="*/ 50 w 50"/>
                  <a:gd name="T7" fmla="*/ 0 h 75"/>
                  <a:gd name="T8" fmla="*/ 0 w 50"/>
                  <a:gd name="T9" fmla="*/ 12 h 75"/>
                </a:gdLst>
                <a:ahLst/>
                <a:cxnLst>
                  <a:cxn ang="0">
                    <a:pos x="T0" y="T1"/>
                  </a:cxn>
                  <a:cxn ang="0">
                    <a:pos x="T2" y="T3"/>
                  </a:cxn>
                  <a:cxn ang="0">
                    <a:pos x="T4" y="T5"/>
                  </a:cxn>
                  <a:cxn ang="0">
                    <a:pos x="T6" y="T7"/>
                  </a:cxn>
                  <a:cxn ang="0">
                    <a:pos x="T8" y="T9"/>
                  </a:cxn>
                </a:cxnLst>
                <a:rect l="0" t="0" r="r" b="b"/>
                <a:pathLst>
                  <a:path w="50" h="75">
                    <a:moveTo>
                      <a:pt x="0" y="12"/>
                    </a:moveTo>
                    <a:lnTo>
                      <a:pt x="0" y="75"/>
                    </a:lnTo>
                    <a:lnTo>
                      <a:pt x="50" y="50"/>
                    </a:lnTo>
                    <a:lnTo>
                      <a:pt x="50" y="0"/>
                    </a:lnTo>
                    <a:lnTo>
                      <a:pt x="0" y="12"/>
                    </a:ln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209" name="Freeform 321"/>
              <p:cNvSpPr>
                <a:spLocks noChangeAspect="1"/>
              </p:cNvSpPr>
              <p:nvPr/>
            </p:nvSpPr>
            <p:spPr bwMode="auto">
              <a:xfrm>
                <a:off x="1121" y="450"/>
                <a:ext cx="62" cy="87"/>
              </a:xfrm>
              <a:custGeom>
                <a:avLst/>
                <a:gdLst>
                  <a:gd name="T0" fmla="*/ 12 w 62"/>
                  <a:gd name="T1" fmla="*/ 12 h 87"/>
                  <a:gd name="T2" fmla="*/ 12 w 62"/>
                  <a:gd name="T3" fmla="*/ 75 h 87"/>
                  <a:gd name="T4" fmla="*/ 0 w 62"/>
                  <a:gd name="T5" fmla="*/ 87 h 87"/>
                  <a:gd name="T6" fmla="*/ 0 w 62"/>
                  <a:gd name="T7" fmla="*/ 75 h 87"/>
                  <a:gd name="T8" fmla="*/ 50 w 62"/>
                  <a:gd name="T9" fmla="*/ 50 h 87"/>
                  <a:gd name="T10" fmla="*/ 62 w 62"/>
                  <a:gd name="T11" fmla="*/ 50 h 87"/>
                  <a:gd name="T12" fmla="*/ 50 w 62"/>
                  <a:gd name="T13" fmla="*/ 50 h 87"/>
                  <a:gd name="T14" fmla="*/ 50 w 62"/>
                  <a:gd name="T15" fmla="*/ 0 h 87"/>
                  <a:gd name="T16" fmla="*/ 50 w 62"/>
                  <a:gd name="T17" fmla="*/ 0 h 87"/>
                  <a:gd name="T18" fmla="*/ 62 w 62"/>
                  <a:gd name="T19" fmla="*/ 0 h 87"/>
                  <a:gd name="T20" fmla="*/ 62 w 62"/>
                  <a:gd name="T21" fmla="*/ 0 h 87"/>
                  <a:gd name="T22" fmla="*/ 62 w 62"/>
                  <a:gd name="T23" fmla="*/ 50 h 87"/>
                  <a:gd name="T24" fmla="*/ 62 w 62"/>
                  <a:gd name="T25" fmla="*/ 50 h 87"/>
                  <a:gd name="T26" fmla="*/ 50 w 62"/>
                  <a:gd name="T27" fmla="*/ 62 h 87"/>
                  <a:gd name="T28" fmla="*/ 0 w 62"/>
                  <a:gd name="T29" fmla="*/ 87 h 87"/>
                  <a:gd name="T30" fmla="*/ 0 w 62"/>
                  <a:gd name="T31" fmla="*/ 87 h 87"/>
                  <a:gd name="T32" fmla="*/ 0 w 62"/>
                  <a:gd name="T33" fmla="*/ 75 h 87"/>
                  <a:gd name="T34" fmla="*/ 0 w 62"/>
                  <a:gd name="T35" fmla="*/ 12 h 87"/>
                  <a:gd name="T36" fmla="*/ 12 w 62"/>
                  <a:gd name="T37" fmla="*/ 12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 h="87">
                    <a:moveTo>
                      <a:pt x="12" y="12"/>
                    </a:moveTo>
                    <a:lnTo>
                      <a:pt x="12" y="75"/>
                    </a:lnTo>
                    <a:lnTo>
                      <a:pt x="0" y="87"/>
                    </a:lnTo>
                    <a:lnTo>
                      <a:pt x="0" y="75"/>
                    </a:lnTo>
                    <a:lnTo>
                      <a:pt x="50" y="50"/>
                    </a:lnTo>
                    <a:lnTo>
                      <a:pt x="62" y="50"/>
                    </a:lnTo>
                    <a:lnTo>
                      <a:pt x="50" y="50"/>
                    </a:lnTo>
                    <a:lnTo>
                      <a:pt x="50" y="0"/>
                    </a:lnTo>
                    <a:lnTo>
                      <a:pt x="50" y="0"/>
                    </a:lnTo>
                    <a:lnTo>
                      <a:pt x="62" y="0"/>
                    </a:lnTo>
                    <a:lnTo>
                      <a:pt x="62" y="0"/>
                    </a:lnTo>
                    <a:lnTo>
                      <a:pt x="62" y="50"/>
                    </a:lnTo>
                    <a:lnTo>
                      <a:pt x="62" y="50"/>
                    </a:lnTo>
                    <a:lnTo>
                      <a:pt x="50" y="62"/>
                    </a:lnTo>
                    <a:lnTo>
                      <a:pt x="0" y="87"/>
                    </a:lnTo>
                    <a:lnTo>
                      <a:pt x="0" y="87"/>
                    </a:lnTo>
                    <a:lnTo>
                      <a:pt x="0" y="75"/>
                    </a:lnTo>
                    <a:lnTo>
                      <a:pt x="0" y="12"/>
                    </a:lnTo>
                    <a:lnTo>
                      <a:pt x="12" y="12"/>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210" name="Freeform 322"/>
              <p:cNvSpPr>
                <a:spLocks noChangeAspect="1"/>
              </p:cNvSpPr>
              <p:nvPr/>
            </p:nvSpPr>
            <p:spPr bwMode="auto">
              <a:xfrm>
                <a:off x="1121" y="450"/>
                <a:ext cx="50" cy="25"/>
              </a:xfrm>
              <a:custGeom>
                <a:avLst/>
                <a:gdLst>
                  <a:gd name="T0" fmla="*/ 50 w 50"/>
                  <a:gd name="T1" fmla="*/ 12 h 25"/>
                  <a:gd name="T2" fmla="*/ 0 w 50"/>
                  <a:gd name="T3" fmla="*/ 25 h 25"/>
                  <a:gd name="T4" fmla="*/ 0 w 50"/>
                  <a:gd name="T5" fmla="*/ 12 h 25"/>
                  <a:gd name="T6" fmla="*/ 0 w 50"/>
                  <a:gd name="T7" fmla="*/ 12 h 25"/>
                  <a:gd name="T8" fmla="*/ 0 w 50"/>
                  <a:gd name="T9" fmla="*/ 12 h 25"/>
                  <a:gd name="T10" fmla="*/ 50 w 50"/>
                  <a:gd name="T11" fmla="*/ 0 h 25"/>
                  <a:gd name="T12" fmla="*/ 50 w 50"/>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50" h="25">
                    <a:moveTo>
                      <a:pt x="50" y="12"/>
                    </a:moveTo>
                    <a:lnTo>
                      <a:pt x="0" y="25"/>
                    </a:lnTo>
                    <a:lnTo>
                      <a:pt x="0" y="12"/>
                    </a:lnTo>
                    <a:lnTo>
                      <a:pt x="0" y="12"/>
                    </a:lnTo>
                    <a:lnTo>
                      <a:pt x="0" y="12"/>
                    </a:lnTo>
                    <a:lnTo>
                      <a:pt x="50" y="0"/>
                    </a:lnTo>
                    <a:lnTo>
                      <a:pt x="50" y="12"/>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211" name="Freeform 323"/>
              <p:cNvSpPr>
                <a:spLocks noChangeAspect="1"/>
              </p:cNvSpPr>
              <p:nvPr/>
            </p:nvSpPr>
            <p:spPr bwMode="auto">
              <a:xfrm>
                <a:off x="1133" y="462"/>
                <a:ext cx="38" cy="25"/>
              </a:xfrm>
              <a:custGeom>
                <a:avLst/>
                <a:gdLst>
                  <a:gd name="T0" fmla="*/ 0 w 38"/>
                  <a:gd name="T1" fmla="*/ 13 h 25"/>
                  <a:gd name="T2" fmla="*/ 38 w 38"/>
                  <a:gd name="T3" fmla="*/ 0 h 25"/>
                  <a:gd name="T4" fmla="*/ 38 w 38"/>
                  <a:gd name="T5" fmla="*/ 13 h 25"/>
                  <a:gd name="T6" fmla="*/ 25 w 38"/>
                  <a:gd name="T7" fmla="*/ 13 h 25"/>
                  <a:gd name="T8" fmla="*/ 25 w 38"/>
                  <a:gd name="T9" fmla="*/ 25 h 25"/>
                  <a:gd name="T10" fmla="*/ 13 w 38"/>
                  <a:gd name="T11" fmla="*/ 25 h 25"/>
                  <a:gd name="T12" fmla="*/ 13 w 38"/>
                  <a:gd name="T13" fmla="*/ 13 h 25"/>
                  <a:gd name="T14" fmla="*/ 0 w 38"/>
                  <a:gd name="T15" fmla="*/ 25 h 25"/>
                  <a:gd name="T16" fmla="*/ 0 w 38"/>
                  <a:gd name="T17"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25">
                    <a:moveTo>
                      <a:pt x="0" y="13"/>
                    </a:moveTo>
                    <a:lnTo>
                      <a:pt x="38" y="0"/>
                    </a:lnTo>
                    <a:lnTo>
                      <a:pt x="38" y="13"/>
                    </a:lnTo>
                    <a:lnTo>
                      <a:pt x="25" y="13"/>
                    </a:lnTo>
                    <a:lnTo>
                      <a:pt x="25" y="25"/>
                    </a:lnTo>
                    <a:lnTo>
                      <a:pt x="13" y="25"/>
                    </a:lnTo>
                    <a:lnTo>
                      <a:pt x="13" y="13"/>
                    </a:lnTo>
                    <a:lnTo>
                      <a:pt x="0" y="25"/>
                    </a:lnTo>
                    <a:lnTo>
                      <a:pt x="0" y="13"/>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212" name="Freeform 324"/>
              <p:cNvSpPr>
                <a:spLocks noChangeAspect="1"/>
              </p:cNvSpPr>
              <p:nvPr/>
            </p:nvSpPr>
            <p:spPr bwMode="auto">
              <a:xfrm>
                <a:off x="1133" y="462"/>
                <a:ext cx="50" cy="25"/>
              </a:xfrm>
              <a:custGeom>
                <a:avLst/>
                <a:gdLst>
                  <a:gd name="T0" fmla="*/ 0 w 50"/>
                  <a:gd name="T1" fmla="*/ 13 h 25"/>
                  <a:gd name="T2" fmla="*/ 38 w 50"/>
                  <a:gd name="T3" fmla="*/ 0 h 25"/>
                  <a:gd name="T4" fmla="*/ 50 w 50"/>
                  <a:gd name="T5" fmla="*/ 0 h 25"/>
                  <a:gd name="T6" fmla="*/ 50 w 50"/>
                  <a:gd name="T7" fmla="*/ 0 h 25"/>
                  <a:gd name="T8" fmla="*/ 38 w 50"/>
                  <a:gd name="T9" fmla="*/ 13 h 25"/>
                  <a:gd name="T10" fmla="*/ 0 w 50"/>
                  <a:gd name="T11" fmla="*/ 25 h 25"/>
                  <a:gd name="T12" fmla="*/ 0 w 50"/>
                  <a:gd name="T13" fmla="*/ 13 h 25"/>
                </a:gdLst>
                <a:ahLst/>
                <a:cxnLst>
                  <a:cxn ang="0">
                    <a:pos x="T0" y="T1"/>
                  </a:cxn>
                  <a:cxn ang="0">
                    <a:pos x="T2" y="T3"/>
                  </a:cxn>
                  <a:cxn ang="0">
                    <a:pos x="T4" y="T5"/>
                  </a:cxn>
                  <a:cxn ang="0">
                    <a:pos x="T6" y="T7"/>
                  </a:cxn>
                  <a:cxn ang="0">
                    <a:pos x="T8" y="T9"/>
                  </a:cxn>
                  <a:cxn ang="0">
                    <a:pos x="T10" y="T11"/>
                  </a:cxn>
                  <a:cxn ang="0">
                    <a:pos x="T12" y="T13"/>
                  </a:cxn>
                </a:cxnLst>
                <a:rect l="0" t="0" r="r" b="b"/>
                <a:pathLst>
                  <a:path w="50" h="25">
                    <a:moveTo>
                      <a:pt x="0" y="13"/>
                    </a:moveTo>
                    <a:lnTo>
                      <a:pt x="38" y="0"/>
                    </a:lnTo>
                    <a:lnTo>
                      <a:pt x="50" y="0"/>
                    </a:lnTo>
                    <a:lnTo>
                      <a:pt x="50" y="0"/>
                    </a:lnTo>
                    <a:lnTo>
                      <a:pt x="38" y="13"/>
                    </a:lnTo>
                    <a:lnTo>
                      <a:pt x="0" y="25"/>
                    </a:lnTo>
                    <a:lnTo>
                      <a:pt x="0" y="13"/>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213" name="Rectangle 325"/>
              <p:cNvSpPr>
                <a:spLocks noChangeAspect="1" noChangeArrowheads="1"/>
              </p:cNvSpPr>
              <p:nvPr/>
            </p:nvSpPr>
            <p:spPr bwMode="auto">
              <a:xfrm>
                <a:off x="1171" y="462"/>
                <a:ext cx="12" cy="2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214" name="Rectangle 326"/>
              <p:cNvSpPr>
                <a:spLocks noChangeAspect="1" noChangeArrowheads="1"/>
              </p:cNvSpPr>
              <p:nvPr/>
            </p:nvSpPr>
            <p:spPr bwMode="auto">
              <a:xfrm>
                <a:off x="1158" y="475"/>
                <a:ext cx="13" cy="12"/>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215" name="Rectangle 327"/>
              <p:cNvSpPr>
                <a:spLocks noChangeAspect="1" noChangeArrowheads="1"/>
              </p:cNvSpPr>
              <p:nvPr/>
            </p:nvSpPr>
            <p:spPr bwMode="auto">
              <a:xfrm>
                <a:off x="1158" y="475"/>
                <a:ext cx="13" cy="2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216" name="Rectangle 328"/>
              <p:cNvSpPr>
                <a:spLocks noChangeAspect="1" noChangeArrowheads="1"/>
              </p:cNvSpPr>
              <p:nvPr/>
            </p:nvSpPr>
            <p:spPr bwMode="auto">
              <a:xfrm>
                <a:off x="1146" y="487"/>
                <a:ext cx="12" cy="13"/>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217" name="Freeform 329"/>
              <p:cNvSpPr>
                <a:spLocks noChangeAspect="1"/>
              </p:cNvSpPr>
              <p:nvPr/>
            </p:nvSpPr>
            <p:spPr bwMode="auto">
              <a:xfrm>
                <a:off x="1133" y="462"/>
                <a:ext cx="25" cy="50"/>
              </a:xfrm>
              <a:custGeom>
                <a:avLst/>
                <a:gdLst>
                  <a:gd name="T0" fmla="*/ 13 w 25"/>
                  <a:gd name="T1" fmla="*/ 25 h 50"/>
                  <a:gd name="T2" fmla="*/ 13 w 25"/>
                  <a:gd name="T3" fmla="*/ 13 h 50"/>
                  <a:gd name="T4" fmla="*/ 13 w 25"/>
                  <a:gd name="T5" fmla="*/ 13 h 50"/>
                  <a:gd name="T6" fmla="*/ 25 w 25"/>
                  <a:gd name="T7" fmla="*/ 25 h 50"/>
                  <a:gd name="T8" fmla="*/ 13 w 25"/>
                  <a:gd name="T9" fmla="*/ 38 h 50"/>
                  <a:gd name="T10" fmla="*/ 0 w 25"/>
                  <a:gd name="T11" fmla="*/ 50 h 50"/>
                  <a:gd name="T12" fmla="*/ 0 w 25"/>
                  <a:gd name="T13" fmla="*/ 25 h 50"/>
                  <a:gd name="T14" fmla="*/ 0 w 25"/>
                  <a:gd name="T15" fmla="*/ 13 h 50"/>
                  <a:gd name="T16" fmla="*/ 0 w 25"/>
                  <a:gd name="T17" fmla="*/ 13 h 50"/>
                  <a:gd name="T18" fmla="*/ 0 w 25"/>
                  <a:gd name="T19" fmla="*/ 13 h 50"/>
                  <a:gd name="T20" fmla="*/ 13 w 25"/>
                  <a:gd name="T21" fmla="*/ 13 h 50"/>
                  <a:gd name="T22" fmla="*/ 13 w 25"/>
                  <a:gd name="T23" fmla="*/ 25 h 50"/>
                  <a:gd name="T24" fmla="*/ 0 w 25"/>
                  <a:gd name="T25" fmla="*/ 25 h 50"/>
                  <a:gd name="T26" fmla="*/ 0 w 25"/>
                  <a:gd name="T27" fmla="*/ 25 h 50"/>
                  <a:gd name="T28" fmla="*/ 13 w 25"/>
                  <a:gd name="T29" fmla="*/ 13 h 50"/>
                  <a:gd name="T30" fmla="*/ 25 w 25"/>
                  <a:gd name="T31" fmla="*/ 0 h 50"/>
                  <a:gd name="T32" fmla="*/ 25 w 25"/>
                  <a:gd name="T33" fmla="*/ 13 h 50"/>
                  <a:gd name="T34" fmla="*/ 25 w 25"/>
                  <a:gd name="T35" fmla="*/ 25 h 50"/>
                  <a:gd name="T36" fmla="*/ 13 w 25"/>
                  <a:gd name="T37" fmla="*/ 2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 h="50">
                    <a:moveTo>
                      <a:pt x="13" y="25"/>
                    </a:moveTo>
                    <a:lnTo>
                      <a:pt x="13" y="13"/>
                    </a:lnTo>
                    <a:lnTo>
                      <a:pt x="13" y="13"/>
                    </a:lnTo>
                    <a:lnTo>
                      <a:pt x="25" y="25"/>
                    </a:lnTo>
                    <a:lnTo>
                      <a:pt x="13" y="38"/>
                    </a:lnTo>
                    <a:lnTo>
                      <a:pt x="0" y="50"/>
                    </a:lnTo>
                    <a:lnTo>
                      <a:pt x="0" y="25"/>
                    </a:lnTo>
                    <a:lnTo>
                      <a:pt x="0" y="13"/>
                    </a:lnTo>
                    <a:lnTo>
                      <a:pt x="0" y="13"/>
                    </a:lnTo>
                    <a:lnTo>
                      <a:pt x="0" y="13"/>
                    </a:lnTo>
                    <a:lnTo>
                      <a:pt x="13" y="13"/>
                    </a:lnTo>
                    <a:lnTo>
                      <a:pt x="13" y="25"/>
                    </a:lnTo>
                    <a:lnTo>
                      <a:pt x="0" y="25"/>
                    </a:lnTo>
                    <a:lnTo>
                      <a:pt x="0" y="25"/>
                    </a:lnTo>
                    <a:lnTo>
                      <a:pt x="13" y="13"/>
                    </a:lnTo>
                    <a:lnTo>
                      <a:pt x="25" y="0"/>
                    </a:lnTo>
                    <a:lnTo>
                      <a:pt x="25" y="13"/>
                    </a:lnTo>
                    <a:lnTo>
                      <a:pt x="25" y="25"/>
                    </a:lnTo>
                    <a:lnTo>
                      <a:pt x="13" y="25"/>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218" name="Rectangle 330"/>
              <p:cNvSpPr>
                <a:spLocks noChangeAspect="1" noChangeArrowheads="1"/>
              </p:cNvSpPr>
              <p:nvPr/>
            </p:nvSpPr>
            <p:spPr bwMode="auto">
              <a:xfrm>
                <a:off x="1146" y="487"/>
                <a:ext cx="12" cy="1"/>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219" name="Rectangle 331"/>
              <p:cNvSpPr>
                <a:spLocks noChangeAspect="1" noChangeArrowheads="1"/>
              </p:cNvSpPr>
              <p:nvPr/>
            </p:nvSpPr>
            <p:spPr bwMode="auto">
              <a:xfrm>
                <a:off x="1146" y="487"/>
                <a:ext cx="12" cy="13"/>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220" name="Freeform 332"/>
              <p:cNvSpPr>
                <a:spLocks noChangeAspect="1"/>
              </p:cNvSpPr>
              <p:nvPr/>
            </p:nvSpPr>
            <p:spPr bwMode="auto">
              <a:xfrm>
                <a:off x="1146" y="487"/>
                <a:ext cx="12" cy="13"/>
              </a:xfrm>
              <a:custGeom>
                <a:avLst/>
                <a:gdLst>
                  <a:gd name="T0" fmla="*/ 0 w 12"/>
                  <a:gd name="T1" fmla="*/ 0 h 13"/>
                  <a:gd name="T2" fmla="*/ 12 w 12"/>
                  <a:gd name="T3" fmla="*/ 0 h 13"/>
                  <a:gd name="T4" fmla="*/ 12 w 12"/>
                  <a:gd name="T5" fmla="*/ 13 h 13"/>
                  <a:gd name="T6" fmla="*/ 12 w 12"/>
                  <a:gd name="T7" fmla="*/ 13 h 13"/>
                  <a:gd name="T8" fmla="*/ 0 w 12"/>
                  <a:gd name="T9" fmla="*/ 13 h 13"/>
                  <a:gd name="T10" fmla="*/ 0 w 12"/>
                  <a:gd name="T11" fmla="*/ 0 h 13"/>
                  <a:gd name="T12" fmla="*/ 0 w 12"/>
                  <a:gd name="T13" fmla="*/ 0 h 13"/>
                  <a:gd name="T14" fmla="*/ 0 w 12"/>
                  <a:gd name="T15" fmla="*/ 0 h 13"/>
                  <a:gd name="T16" fmla="*/ 12 w 12"/>
                  <a:gd name="T17" fmla="*/ 0 h 13"/>
                  <a:gd name="T18" fmla="*/ 12 w 12"/>
                  <a:gd name="T19" fmla="*/ 0 h 13"/>
                  <a:gd name="T20" fmla="*/ 12 w 12"/>
                  <a:gd name="T21" fmla="*/ 13 h 13"/>
                  <a:gd name="T22" fmla="*/ 0 w 12"/>
                  <a:gd name="T23" fmla="*/ 13 h 13"/>
                  <a:gd name="T24" fmla="*/ 0 w 12"/>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 h="13">
                    <a:moveTo>
                      <a:pt x="0" y="0"/>
                    </a:moveTo>
                    <a:lnTo>
                      <a:pt x="12" y="0"/>
                    </a:lnTo>
                    <a:lnTo>
                      <a:pt x="12" y="13"/>
                    </a:lnTo>
                    <a:lnTo>
                      <a:pt x="12" y="13"/>
                    </a:lnTo>
                    <a:lnTo>
                      <a:pt x="0" y="13"/>
                    </a:lnTo>
                    <a:lnTo>
                      <a:pt x="0" y="0"/>
                    </a:lnTo>
                    <a:lnTo>
                      <a:pt x="0" y="0"/>
                    </a:lnTo>
                    <a:lnTo>
                      <a:pt x="0" y="0"/>
                    </a:lnTo>
                    <a:lnTo>
                      <a:pt x="12" y="0"/>
                    </a:lnTo>
                    <a:lnTo>
                      <a:pt x="12" y="0"/>
                    </a:lnTo>
                    <a:lnTo>
                      <a:pt x="12" y="13"/>
                    </a:lnTo>
                    <a:lnTo>
                      <a:pt x="0" y="13"/>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221" name="Rectangle 333"/>
              <p:cNvSpPr>
                <a:spLocks noChangeAspect="1" noChangeArrowheads="1"/>
              </p:cNvSpPr>
              <p:nvPr/>
            </p:nvSpPr>
            <p:spPr bwMode="auto">
              <a:xfrm>
                <a:off x="1059" y="537"/>
                <a:ext cx="50" cy="13"/>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222" name="Rectangle 334"/>
              <p:cNvSpPr>
                <a:spLocks noChangeAspect="1" noChangeArrowheads="1"/>
              </p:cNvSpPr>
              <p:nvPr/>
            </p:nvSpPr>
            <p:spPr bwMode="auto">
              <a:xfrm>
                <a:off x="1109" y="537"/>
                <a:ext cx="12" cy="2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223" name="Rectangle 335"/>
              <p:cNvSpPr>
                <a:spLocks noChangeAspect="1" noChangeArrowheads="1"/>
              </p:cNvSpPr>
              <p:nvPr/>
            </p:nvSpPr>
            <p:spPr bwMode="auto">
              <a:xfrm>
                <a:off x="1059" y="550"/>
                <a:ext cx="50" cy="12"/>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224" name="Rectangle 336"/>
              <p:cNvSpPr>
                <a:spLocks noChangeAspect="1" noChangeArrowheads="1"/>
              </p:cNvSpPr>
              <p:nvPr/>
            </p:nvSpPr>
            <p:spPr bwMode="auto">
              <a:xfrm>
                <a:off x="1059" y="537"/>
                <a:ext cx="12" cy="13"/>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225" name="Rectangle 337"/>
              <p:cNvSpPr>
                <a:spLocks noChangeAspect="1" noChangeArrowheads="1"/>
              </p:cNvSpPr>
              <p:nvPr/>
            </p:nvSpPr>
            <p:spPr bwMode="auto">
              <a:xfrm>
                <a:off x="1059" y="537"/>
                <a:ext cx="62" cy="13"/>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226" name="Freeform 338"/>
              <p:cNvSpPr>
                <a:spLocks noChangeAspect="1"/>
              </p:cNvSpPr>
              <p:nvPr/>
            </p:nvSpPr>
            <p:spPr bwMode="auto">
              <a:xfrm>
                <a:off x="1109" y="525"/>
                <a:ext cx="12" cy="25"/>
              </a:xfrm>
              <a:custGeom>
                <a:avLst/>
                <a:gdLst>
                  <a:gd name="T0" fmla="*/ 0 w 12"/>
                  <a:gd name="T1" fmla="*/ 25 h 25"/>
                  <a:gd name="T2" fmla="*/ 0 w 12"/>
                  <a:gd name="T3" fmla="*/ 12 h 25"/>
                  <a:gd name="T4" fmla="*/ 12 w 12"/>
                  <a:gd name="T5" fmla="*/ 0 h 25"/>
                  <a:gd name="T6" fmla="*/ 12 w 12"/>
                  <a:gd name="T7" fmla="*/ 12 h 25"/>
                  <a:gd name="T8" fmla="*/ 0 w 12"/>
                  <a:gd name="T9" fmla="*/ 25 h 25"/>
                </a:gdLst>
                <a:ahLst/>
                <a:cxnLst>
                  <a:cxn ang="0">
                    <a:pos x="T0" y="T1"/>
                  </a:cxn>
                  <a:cxn ang="0">
                    <a:pos x="T2" y="T3"/>
                  </a:cxn>
                  <a:cxn ang="0">
                    <a:pos x="T4" y="T5"/>
                  </a:cxn>
                  <a:cxn ang="0">
                    <a:pos x="T6" y="T7"/>
                  </a:cxn>
                  <a:cxn ang="0">
                    <a:pos x="T8" y="T9"/>
                  </a:cxn>
                </a:cxnLst>
                <a:rect l="0" t="0" r="r" b="b"/>
                <a:pathLst>
                  <a:path w="12" h="25">
                    <a:moveTo>
                      <a:pt x="0" y="25"/>
                    </a:moveTo>
                    <a:lnTo>
                      <a:pt x="0" y="12"/>
                    </a:lnTo>
                    <a:lnTo>
                      <a:pt x="12" y="0"/>
                    </a:lnTo>
                    <a:lnTo>
                      <a:pt x="12" y="12"/>
                    </a:lnTo>
                    <a:lnTo>
                      <a:pt x="0" y="25"/>
                    </a:lnTo>
                    <a:close/>
                  </a:path>
                </a:pathLst>
              </a:custGeom>
              <a:blipFill dpi="0" rotWithShape="0">
                <a:blip r:embed="rId8"/>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227" name="Freeform 339"/>
              <p:cNvSpPr>
                <a:spLocks noChangeAspect="1"/>
              </p:cNvSpPr>
              <p:nvPr/>
            </p:nvSpPr>
            <p:spPr bwMode="auto">
              <a:xfrm>
                <a:off x="1109" y="512"/>
                <a:ext cx="24" cy="38"/>
              </a:xfrm>
              <a:custGeom>
                <a:avLst/>
                <a:gdLst>
                  <a:gd name="T0" fmla="*/ 0 w 24"/>
                  <a:gd name="T1" fmla="*/ 38 h 38"/>
                  <a:gd name="T2" fmla="*/ 0 w 24"/>
                  <a:gd name="T3" fmla="*/ 25 h 38"/>
                  <a:gd name="T4" fmla="*/ 0 w 24"/>
                  <a:gd name="T5" fmla="*/ 25 h 38"/>
                  <a:gd name="T6" fmla="*/ 0 w 24"/>
                  <a:gd name="T7" fmla="*/ 25 h 38"/>
                  <a:gd name="T8" fmla="*/ 12 w 24"/>
                  <a:gd name="T9" fmla="*/ 13 h 38"/>
                  <a:gd name="T10" fmla="*/ 24 w 24"/>
                  <a:gd name="T11" fmla="*/ 0 h 38"/>
                  <a:gd name="T12" fmla="*/ 24 w 24"/>
                  <a:gd name="T13" fmla="*/ 13 h 38"/>
                  <a:gd name="T14" fmla="*/ 24 w 24"/>
                  <a:gd name="T15" fmla="*/ 25 h 38"/>
                  <a:gd name="T16" fmla="*/ 24 w 24"/>
                  <a:gd name="T17" fmla="*/ 38 h 38"/>
                  <a:gd name="T18" fmla="*/ 24 w 24"/>
                  <a:gd name="T19" fmla="*/ 38 h 38"/>
                  <a:gd name="T20" fmla="*/ 12 w 24"/>
                  <a:gd name="T21" fmla="*/ 25 h 38"/>
                  <a:gd name="T22" fmla="*/ 12 w 24"/>
                  <a:gd name="T23" fmla="*/ 13 h 38"/>
                  <a:gd name="T24" fmla="*/ 24 w 24"/>
                  <a:gd name="T25" fmla="*/ 13 h 38"/>
                  <a:gd name="T26" fmla="*/ 24 w 24"/>
                  <a:gd name="T27" fmla="*/ 25 h 38"/>
                  <a:gd name="T28" fmla="*/ 12 w 24"/>
                  <a:gd name="T29" fmla="*/ 38 h 38"/>
                  <a:gd name="T30" fmla="*/ 0 w 24"/>
                  <a:gd name="T31" fmla="*/ 25 h 38"/>
                  <a:gd name="T32" fmla="*/ 12 w 24"/>
                  <a:gd name="T33" fmla="*/ 25 h 38"/>
                  <a:gd name="T34" fmla="*/ 12 w 24"/>
                  <a:gd name="T35" fmla="*/ 38 h 38"/>
                  <a:gd name="T36" fmla="*/ 0 w 24"/>
                  <a:gd name="T3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 h="38">
                    <a:moveTo>
                      <a:pt x="0" y="38"/>
                    </a:moveTo>
                    <a:lnTo>
                      <a:pt x="0" y="25"/>
                    </a:lnTo>
                    <a:lnTo>
                      <a:pt x="0" y="25"/>
                    </a:lnTo>
                    <a:lnTo>
                      <a:pt x="0" y="25"/>
                    </a:lnTo>
                    <a:lnTo>
                      <a:pt x="12" y="13"/>
                    </a:lnTo>
                    <a:lnTo>
                      <a:pt x="24" y="0"/>
                    </a:lnTo>
                    <a:lnTo>
                      <a:pt x="24" y="13"/>
                    </a:lnTo>
                    <a:lnTo>
                      <a:pt x="24" y="25"/>
                    </a:lnTo>
                    <a:lnTo>
                      <a:pt x="24" y="38"/>
                    </a:lnTo>
                    <a:lnTo>
                      <a:pt x="24" y="38"/>
                    </a:lnTo>
                    <a:lnTo>
                      <a:pt x="12" y="25"/>
                    </a:lnTo>
                    <a:lnTo>
                      <a:pt x="12" y="13"/>
                    </a:lnTo>
                    <a:lnTo>
                      <a:pt x="24" y="13"/>
                    </a:lnTo>
                    <a:lnTo>
                      <a:pt x="24" y="25"/>
                    </a:lnTo>
                    <a:lnTo>
                      <a:pt x="12" y="38"/>
                    </a:lnTo>
                    <a:lnTo>
                      <a:pt x="0" y="25"/>
                    </a:lnTo>
                    <a:lnTo>
                      <a:pt x="12" y="25"/>
                    </a:lnTo>
                    <a:lnTo>
                      <a:pt x="12" y="38"/>
                    </a:lnTo>
                    <a:lnTo>
                      <a:pt x="0" y="38"/>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228" name="Freeform 340"/>
              <p:cNvSpPr>
                <a:spLocks noChangeAspect="1"/>
              </p:cNvSpPr>
              <p:nvPr/>
            </p:nvSpPr>
            <p:spPr bwMode="auto">
              <a:xfrm>
                <a:off x="1109" y="537"/>
                <a:ext cx="24" cy="38"/>
              </a:xfrm>
              <a:custGeom>
                <a:avLst/>
                <a:gdLst>
                  <a:gd name="T0" fmla="*/ 24 w 24"/>
                  <a:gd name="T1" fmla="*/ 13 h 38"/>
                  <a:gd name="T2" fmla="*/ 12 w 24"/>
                  <a:gd name="T3" fmla="*/ 25 h 38"/>
                  <a:gd name="T4" fmla="*/ 0 w 24"/>
                  <a:gd name="T5" fmla="*/ 38 h 38"/>
                  <a:gd name="T6" fmla="*/ 0 w 24"/>
                  <a:gd name="T7" fmla="*/ 13 h 38"/>
                  <a:gd name="T8" fmla="*/ 0 w 24"/>
                  <a:gd name="T9" fmla="*/ 13 h 38"/>
                  <a:gd name="T10" fmla="*/ 12 w 24"/>
                  <a:gd name="T11" fmla="*/ 0 h 38"/>
                  <a:gd name="T12" fmla="*/ 24 w 24"/>
                  <a:gd name="T13" fmla="*/ 13 h 38"/>
                </a:gdLst>
                <a:ahLst/>
                <a:cxnLst>
                  <a:cxn ang="0">
                    <a:pos x="T0" y="T1"/>
                  </a:cxn>
                  <a:cxn ang="0">
                    <a:pos x="T2" y="T3"/>
                  </a:cxn>
                  <a:cxn ang="0">
                    <a:pos x="T4" y="T5"/>
                  </a:cxn>
                  <a:cxn ang="0">
                    <a:pos x="T6" y="T7"/>
                  </a:cxn>
                  <a:cxn ang="0">
                    <a:pos x="T8" y="T9"/>
                  </a:cxn>
                  <a:cxn ang="0">
                    <a:pos x="T10" y="T11"/>
                  </a:cxn>
                  <a:cxn ang="0">
                    <a:pos x="T12" y="T13"/>
                  </a:cxn>
                </a:cxnLst>
                <a:rect l="0" t="0" r="r" b="b"/>
                <a:pathLst>
                  <a:path w="24" h="38">
                    <a:moveTo>
                      <a:pt x="24" y="13"/>
                    </a:moveTo>
                    <a:lnTo>
                      <a:pt x="12" y="25"/>
                    </a:lnTo>
                    <a:lnTo>
                      <a:pt x="0" y="38"/>
                    </a:lnTo>
                    <a:lnTo>
                      <a:pt x="0" y="13"/>
                    </a:lnTo>
                    <a:lnTo>
                      <a:pt x="0" y="13"/>
                    </a:lnTo>
                    <a:lnTo>
                      <a:pt x="12" y="0"/>
                    </a:lnTo>
                    <a:lnTo>
                      <a:pt x="24" y="13"/>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229" name="Freeform 341"/>
              <p:cNvSpPr>
                <a:spLocks noChangeAspect="1"/>
              </p:cNvSpPr>
              <p:nvPr/>
            </p:nvSpPr>
            <p:spPr bwMode="auto">
              <a:xfrm>
                <a:off x="1059" y="537"/>
                <a:ext cx="50" cy="13"/>
              </a:xfrm>
              <a:custGeom>
                <a:avLst/>
                <a:gdLst>
                  <a:gd name="T0" fmla="*/ 0 w 50"/>
                  <a:gd name="T1" fmla="*/ 0 h 13"/>
                  <a:gd name="T2" fmla="*/ 50 w 50"/>
                  <a:gd name="T3" fmla="*/ 0 h 13"/>
                  <a:gd name="T4" fmla="*/ 50 w 50"/>
                  <a:gd name="T5" fmla="*/ 13 h 13"/>
                  <a:gd name="T6" fmla="*/ 50 w 50"/>
                  <a:gd name="T7" fmla="*/ 13 h 13"/>
                  <a:gd name="T8" fmla="*/ 0 w 50"/>
                  <a:gd name="T9" fmla="*/ 13 h 13"/>
                  <a:gd name="T10" fmla="*/ 0 w 50"/>
                  <a:gd name="T11" fmla="*/ 0 h 13"/>
                  <a:gd name="T12" fmla="*/ 0 w 50"/>
                  <a:gd name="T13" fmla="*/ 13 h 13"/>
                  <a:gd name="T14" fmla="*/ 0 w 50"/>
                  <a:gd name="T15" fmla="*/ 0 h 13"/>
                  <a:gd name="T16" fmla="*/ 50 w 50"/>
                  <a:gd name="T17" fmla="*/ 0 h 13"/>
                  <a:gd name="T18" fmla="*/ 50 w 50"/>
                  <a:gd name="T19" fmla="*/ 0 h 13"/>
                  <a:gd name="T20" fmla="*/ 50 w 50"/>
                  <a:gd name="T21" fmla="*/ 13 h 13"/>
                  <a:gd name="T22" fmla="*/ 0 w 50"/>
                  <a:gd name="T23" fmla="*/ 13 h 13"/>
                  <a:gd name="T24" fmla="*/ 0 w 50"/>
                  <a:gd name="T25"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 h="13">
                    <a:moveTo>
                      <a:pt x="0" y="0"/>
                    </a:moveTo>
                    <a:lnTo>
                      <a:pt x="50" y="0"/>
                    </a:lnTo>
                    <a:lnTo>
                      <a:pt x="50" y="13"/>
                    </a:lnTo>
                    <a:lnTo>
                      <a:pt x="50" y="13"/>
                    </a:lnTo>
                    <a:lnTo>
                      <a:pt x="0" y="13"/>
                    </a:lnTo>
                    <a:lnTo>
                      <a:pt x="0" y="0"/>
                    </a:lnTo>
                    <a:lnTo>
                      <a:pt x="0" y="13"/>
                    </a:lnTo>
                    <a:lnTo>
                      <a:pt x="0" y="0"/>
                    </a:lnTo>
                    <a:lnTo>
                      <a:pt x="50" y="0"/>
                    </a:lnTo>
                    <a:lnTo>
                      <a:pt x="50" y="0"/>
                    </a:lnTo>
                    <a:lnTo>
                      <a:pt x="50" y="13"/>
                    </a:lnTo>
                    <a:lnTo>
                      <a:pt x="0" y="13"/>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230" name="Freeform 342"/>
              <p:cNvSpPr>
                <a:spLocks noChangeAspect="1"/>
              </p:cNvSpPr>
              <p:nvPr/>
            </p:nvSpPr>
            <p:spPr bwMode="auto">
              <a:xfrm>
                <a:off x="1109" y="525"/>
                <a:ext cx="12" cy="12"/>
              </a:xfrm>
              <a:custGeom>
                <a:avLst/>
                <a:gdLst>
                  <a:gd name="T0" fmla="*/ 0 w 12"/>
                  <a:gd name="T1" fmla="*/ 12 h 12"/>
                  <a:gd name="T2" fmla="*/ 12 w 12"/>
                  <a:gd name="T3" fmla="*/ 0 h 12"/>
                  <a:gd name="T4" fmla="*/ 12 w 12"/>
                  <a:gd name="T5" fmla="*/ 0 h 12"/>
                  <a:gd name="T6" fmla="*/ 0 w 12"/>
                  <a:gd name="T7" fmla="*/ 12 h 12"/>
                </a:gdLst>
                <a:ahLst/>
                <a:cxnLst>
                  <a:cxn ang="0">
                    <a:pos x="T0" y="T1"/>
                  </a:cxn>
                  <a:cxn ang="0">
                    <a:pos x="T2" y="T3"/>
                  </a:cxn>
                  <a:cxn ang="0">
                    <a:pos x="T4" y="T5"/>
                  </a:cxn>
                  <a:cxn ang="0">
                    <a:pos x="T6" y="T7"/>
                  </a:cxn>
                </a:cxnLst>
                <a:rect l="0" t="0" r="r" b="b"/>
                <a:pathLst>
                  <a:path w="12" h="12">
                    <a:moveTo>
                      <a:pt x="0" y="12"/>
                    </a:moveTo>
                    <a:lnTo>
                      <a:pt x="12" y="0"/>
                    </a:lnTo>
                    <a:lnTo>
                      <a:pt x="12" y="0"/>
                    </a:lnTo>
                    <a:lnTo>
                      <a:pt x="0" y="12"/>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231" name="Freeform 343"/>
              <p:cNvSpPr>
                <a:spLocks noChangeAspect="1"/>
              </p:cNvSpPr>
              <p:nvPr/>
            </p:nvSpPr>
            <p:spPr bwMode="auto">
              <a:xfrm>
                <a:off x="1109" y="525"/>
                <a:ext cx="24" cy="25"/>
              </a:xfrm>
              <a:custGeom>
                <a:avLst/>
                <a:gdLst>
                  <a:gd name="T0" fmla="*/ 0 w 24"/>
                  <a:gd name="T1" fmla="*/ 12 h 25"/>
                  <a:gd name="T2" fmla="*/ 12 w 24"/>
                  <a:gd name="T3" fmla="*/ 0 h 25"/>
                  <a:gd name="T4" fmla="*/ 24 w 24"/>
                  <a:gd name="T5" fmla="*/ 12 h 25"/>
                  <a:gd name="T6" fmla="*/ 24 w 24"/>
                  <a:gd name="T7" fmla="*/ 12 h 25"/>
                  <a:gd name="T8" fmla="*/ 12 w 24"/>
                  <a:gd name="T9" fmla="*/ 25 h 25"/>
                  <a:gd name="T10" fmla="*/ 0 w 24"/>
                  <a:gd name="T11" fmla="*/ 12 h 25"/>
                  <a:gd name="T12" fmla="*/ 12 w 24"/>
                  <a:gd name="T13" fmla="*/ 25 h 25"/>
                  <a:gd name="T14" fmla="*/ 0 w 24"/>
                  <a:gd name="T15" fmla="*/ 12 h 25"/>
                  <a:gd name="T16" fmla="*/ 12 w 24"/>
                  <a:gd name="T17" fmla="*/ 0 h 25"/>
                  <a:gd name="T18" fmla="*/ 12 w 24"/>
                  <a:gd name="T19" fmla="*/ 0 h 25"/>
                  <a:gd name="T20" fmla="*/ 24 w 24"/>
                  <a:gd name="T21" fmla="*/ 12 h 25"/>
                  <a:gd name="T22" fmla="*/ 12 w 24"/>
                  <a:gd name="T23" fmla="*/ 25 h 25"/>
                  <a:gd name="T24" fmla="*/ 0 w 24"/>
                  <a:gd name="T25" fmla="*/ 12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 h="25">
                    <a:moveTo>
                      <a:pt x="0" y="12"/>
                    </a:moveTo>
                    <a:lnTo>
                      <a:pt x="12" y="0"/>
                    </a:lnTo>
                    <a:lnTo>
                      <a:pt x="24" y="12"/>
                    </a:lnTo>
                    <a:lnTo>
                      <a:pt x="24" y="12"/>
                    </a:lnTo>
                    <a:lnTo>
                      <a:pt x="12" y="25"/>
                    </a:lnTo>
                    <a:lnTo>
                      <a:pt x="0" y="12"/>
                    </a:lnTo>
                    <a:lnTo>
                      <a:pt x="12" y="25"/>
                    </a:lnTo>
                    <a:lnTo>
                      <a:pt x="0" y="12"/>
                    </a:lnTo>
                    <a:lnTo>
                      <a:pt x="12" y="0"/>
                    </a:lnTo>
                    <a:lnTo>
                      <a:pt x="12" y="0"/>
                    </a:lnTo>
                    <a:lnTo>
                      <a:pt x="24" y="12"/>
                    </a:lnTo>
                    <a:lnTo>
                      <a:pt x="12" y="25"/>
                    </a:lnTo>
                    <a:lnTo>
                      <a:pt x="0" y="12"/>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232" name="Rectangle 344"/>
              <p:cNvSpPr>
                <a:spLocks noChangeAspect="1" noChangeArrowheads="1"/>
              </p:cNvSpPr>
              <p:nvPr/>
            </p:nvSpPr>
            <p:spPr bwMode="auto">
              <a:xfrm>
                <a:off x="698" y="525"/>
                <a:ext cx="49" cy="12"/>
              </a:xfrm>
              <a:prstGeom prst="rect">
                <a:avLst/>
              </a:pr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233" name="Rectangle 345"/>
              <p:cNvSpPr>
                <a:spLocks noChangeAspect="1" noChangeArrowheads="1"/>
              </p:cNvSpPr>
              <p:nvPr/>
            </p:nvSpPr>
            <p:spPr bwMode="auto">
              <a:xfrm>
                <a:off x="747" y="525"/>
                <a:ext cx="13" cy="2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234" name="Rectangle 346"/>
              <p:cNvSpPr>
                <a:spLocks noChangeAspect="1" noChangeArrowheads="1"/>
              </p:cNvSpPr>
              <p:nvPr/>
            </p:nvSpPr>
            <p:spPr bwMode="auto">
              <a:xfrm>
                <a:off x="698" y="537"/>
                <a:ext cx="49" cy="13"/>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235" name="Rectangle 347"/>
              <p:cNvSpPr>
                <a:spLocks noChangeAspect="1" noChangeArrowheads="1"/>
              </p:cNvSpPr>
              <p:nvPr/>
            </p:nvSpPr>
            <p:spPr bwMode="auto">
              <a:xfrm>
                <a:off x="698" y="525"/>
                <a:ext cx="12" cy="12"/>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236" name="Rectangle 348"/>
              <p:cNvSpPr>
                <a:spLocks noChangeAspect="1" noChangeArrowheads="1"/>
              </p:cNvSpPr>
              <p:nvPr/>
            </p:nvSpPr>
            <p:spPr bwMode="auto">
              <a:xfrm>
                <a:off x="698" y="525"/>
                <a:ext cx="62" cy="12"/>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237" name="Freeform 349"/>
              <p:cNvSpPr>
                <a:spLocks noChangeAspect="1"/>
              </p:cNvSpPr>
              <p:nvPr/>
            </p:nvSpPr>
            <p:spPr bwMode="auto">
              <a:xfrm>
                <a:off x="747" y="525"/>
                <a:ext cx="25" cy="12"/>
              </a:xfrm>
              <a:custGeom>
                <a:avLst/>
                <a:gdLst>
                  <a:gd name="T0" fmla="*/ 0 w 25"/>
                  <a:gd name="T1" fmla="*/ 12 h 12"/>
                  <a:gd name="T2" fmla="*/ 0 w 25"/>
                  <a:gd name="T3" fmla="*/ 0 h 12"/>
                  <a:gd name="T4" fmla="*/ 13 w 25"/>
                  <a:gd name="T5" fmla="*/ 0 h 12"/>
                  <a:gd name="T6" fmla="*/ 25 w 25"/>
                  <a:gd name="T7" fmla="*/ 0 h 12"/>
                  <a:gd name="T8" fmla="*/ 25 w 25"/>
                  <a:gd name="T9" fmla="*/ 0 h 12"/>
                  <a:gd name="T10" fmla="*/ 0 w 25"/>
                  <a:gd name="T11" fmla="*/ 12 h 12"/>
                </a:gdLst>
                <a:ahLst/>
                <a:cxnLst>
                  <a:cxn ang="0">
                    <a:pos x="T0" y="T1"/>
                  </a:cxn>
                  <a:cxn ang="0">
                    <a:pos x="T2" y="T3"/>
                  </a:cxn>
                  <a:cxn ang="0">
                    <a:pos x="T4" y="T5"/>
                  </a:cxn>
                  <a:cxn ang="0">
                    <a:pos x="T6" y="T7"/>
                  </a:cxn>
                  <a:cxn ang="0">
                    <a:pos x="T8" y="T9"/>
                  </a:cxn>
                  <a:cxn ang="0">
                    <a:pos x="T10" y="T11"/>
                  </a:cxn>
                </a:cxnLst>
                <a:rect l="0" t="0" r="r" b="b"/>
                <a:pathLst>
                  <a:path w="25" h="12">
                    <a:moveTo>
                      <a:pt x="0" y="12"/>
                    </a:moveTo>
                    <a:lnTo>
                      <a:pt x="0" y="0"/>
                    </a:lnTo>
                    <a:lnTo>
                      <a:pt x="13" y="0"/>
                    </a:lnTo>
                    <a:lnTo>
                      <a:pt x="25" y="0"/>
                    </a:lnTo>
                    <a:lnTo>
                      <a:pt x="25" y="0"/>
                    </a:lnTo>
                    <a:lnTo>
                      <a:pt x="0" y="12"/>
                    </a:lnTo>
                    <a:close/>
                  </a:path>
                </a:pathLst>
              </a:custGeom>
              <a:blipFill dpi="0" rotWithShape="0">
                <a:blip r:embed="rId8"/>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238" name="Rectangle 350"/>
              <p:cNvSpPr>
                <a:spLocks noChangeAspect="1" noChangeArrowheads="1"/>
              </p:cNvSpPr>
              <p:nvPr/>
            </p:nvSpPr>
            <p:spPr bwMode="auto">
              <a:xfrm>
                <a:off x="747" y="525"/>
                <a:ext cx="13" cy="12"/>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239" name="Freeform 351"/>
              <p:cNvSpPr>
                <a:spLocks noChangeAspect="1"/>
              </p:cNvSpPr>
              <p:nvPr/>
            </p:nvSpPr>
            <p:spPr bwMode="auto">
              <a:xfrm>
                <a:off x="747" y="525"/>
                <a:ext cx="25" cy="25"/>
              </a:xfrm>
              <a:custGeom>
                <a:avLst/>
                <a:gdLst>
                  <a:gd name="T0" fmla="*/ 0 w 25"/>
                  <a:gd name="T1" fmla="*/ 0 h 25"/>
                  <a:gd name="T2" fmla="*/ 25 w 25"/>
                  <a:gd name="T3" fmla="*/ 0 h 25"/>
                  <a:gd name="T4" fmla="*/ 25 w 25"/>
                  <a:gd name="T5" fmla="*/ 12 h 25"/>
                  <a:gd name="T6" fmla="*/ 25 w 25"/>
                  <a:gd name="T7" fmla="*/ 12 h 25"/>
                  <a:gd name="T8" fmla="*/ 0 w 25"/>
                  <a:gd name="T9" fmla="*/ 25 h 25"/>
                  <a:gd name="T10" fmla="*/ 0 w 25"/>
                  <a:gd name="T11" fmla="*/ 25 h 25"/>
                  <a:gd name="T12" fmla="*/ 0 w 25"/>
                  <a:gd name="T13" fmla="*/ 12 h 25"/>
                  <a:gd name="T14" fmla="*/ 0 w 25"/>
                  <a:gd name="T15" fmla="*/ 12 h 25"/>
                  <a:gd name="T16" fmla="*/ 25 w 25"/>
                  <a:gd name="T17" fmla="*/ 0 h 25"/>
                  <a:gd name="T18" fmla="*/ 25 w 25"/>
                  <a:gd name="T19" fmla="*/ 0 h 25"/>
                  <a:gd name="T20" fmla="*/ 25 w 25"/>
                  <a:gd name="T21" fmla="*/ 12 h 25"/>
                  <a:gd name="T22" fmla="*/ 0 w 25"/>
                  <a:gd name="T23" fmla="*/ 12 h 25"/>
                  <a:gd name="T24" fmla="*/ 0 w 25"/>
                  <a:gd name="T25"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 h="25">
                    <a:moveTo>
                      <a:pt x="0" y="0"/>
                    </a:moveTo>
                    <a:lnTo>
                      <a:pt x="25" y="0"/>
                    </a:lnTo>
                    <a:lnTo>
                      <a:pt x="25" y="12"/>
                    </a:lnTo>
                    <a:lnTo>
                      <a:pt x="25" y="12"/>
                    </a:lnTo>
                    <a:lnTo>
                      <a:pt x="0" y="25"/>
                    </a:lnTo>
                    <a:lnTo>
                      <a:pt x="0" y="25"/>
                    </a:lnTo>
                    <a:lnTo>
                      <a:pt x="0" y="12"/>
                    </a:lnTo>
                    <a:lnTo>
                      <a:pt x="0" y="12"/>
                    </a:lnTo>
                    <a:lnTo>
                      <a:pt x="25" y="0"/>
                    </a:lnTo>
                    <a:lnTo>
                      <a:pt x="25" y="0"/>
                    </a:lnTo>
                    <a:lnTo>
                      <a:pt x="25" y="12"/>
                    </a:lnTo>
                    <a:lnTo>
                      <a:pt x="0" y="12"/>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240" name="Freeform 352"/>
              <p:cNvSpPr>
                <a:spLocks noChangeAspect="1"/>
              </p:cNvSpPr>
              <p:nvPr/>
            </p:nvSpPr>
            <p:spPr bwMode="auto">
              <a:xfrm>
                <a:off x="698" y="512"/>
                <a:ext cx="49" cy="13"/>
              </a:xfrm>
              <a:custGeom>
                <a:avLst/>
                <a:gdLst>
                  <a:gd name="T0" fmla="*/ 0 w 49"/>
                  <a:gd name="T1" fmla="*/ 13 h 13"/>
                  <a:gd name="T2" fmla="*/ 0 w 49"/>
                  <a:gd name="T3" fmla="*/ 0 h 13"/>
                  <a:gd name="T4" fmla="*/ 49 w 49"/>
                  <a:gd name="T5" fmla="*/ 13 h 13"/>
                  <a:gd name="T6" fmla="*/ 49 w 49"/>
                  <a:gd name="T7" fmla="*/ 13 h 13"/>
                  <a:gd name="T8" fmla="*/ 0 w 49"/>
                  <a:gd name="T9" fmla="*/ 13 h 13"/>
                </a:gdLst>
                <a:ahLst/>
                <a:cxnLst>
                  <a:cxn ang="0">
                    <a:pos x="T0" y="T1"/>
                  </a:cxn>
                  <a:cxn ang="0">
                    <a:pos x="T2" y="T3"/>
                  </a:cxn>
                  <a:cxn ang="0">
                    <a:pos x="T4" y="T5"/>
                  </a:cxn>
                  <a:cxn ang="0">
                    <a:pos x="T6" y="T7"/>
                  </a:cxn>
                  <a:cxn ang="0">
                    <a:pos x="T8" y="T9"/>
                  </a:cxn>
                </a:cxnLst>
                <a:rect l="0" t="0" r="r" b="b"/>
                <a:pathLst>
                  <a:path w="49" h="13">
                    <a:moveTo>
                      <a:pt x="0" y="13"/>
                    </a:moveTo>
                    <a:lnTo>
                      <a:pt x="0" y="0"/>
                    </a:lnTo>
                    <a:lnTo>
                      <a:pt x="49" y="13"/>
                    </a:lnTo>
                    <a:lnTo>
                      <a:pt x="49" y="13"/>
                    </a:lnTo>
                    <a:lnTo>
                      <a:pt x="0" y="13"/>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241" name="Freeform 353"/>
              <p:cNvSpPr>
                <a:spLocks noChangeAspect="1"/>
              </p:cNvSpPr>
              <p:nvPr/>
            </p:nvSpPr>
            <p:spPr bwMode="auto">
              <a:xfrm>
                <a:off x="698" y="512"/>
                <a:ext cx="49" cy="25"/>
              </a:xfrm>
              <a:custGeom>
                <a:avLst/>
                <a:gdLst>
                  <a:gd name="T0" fmla="*/ 0 w 49"/>
                  <a:gd name="T1" fmla="*/ 13 h 25"/>
                  <a:gd name="T2" fmla="*/ 0 w 49"/>
                  <a:gd name="T3" fmla="*/ 0 h 25"/>
                  <a:gd name="T4" fmla="*/ 0 w 49"/>
                  <a:gd name="T5" fmla="*/ 0 h 25"/>
                  <a:gd name="T6" fmla="*/ 0 w 49"/>
                  <a:gd name="T7" fmla="*/ 0 h 25"/>
                  <a:gd name="T8" fmla="*/ 49 w 49"/>
                  <a:gd name="T9" fmla="*/ 13 h 25"/>
                  <a:gd name="T10" fmla="*/ 49 w 49"/>
                  <a:gd name="T11" fmla="*/ 25 h 25"/>
                  <a:gd name="T12" fmla="*/ 49 w 49"/>
                  <a:gd name="T13" fmla="*/ 13 h 25"/>
                  <a:gd name="T14" fmla="*/ 49 w 49"/>
                  <a:gd name="T15" fmla="*/ 25 h 25"/>
                  <a:gd name="T16" fmla="*/ 0 w 49"/>
                  <a:gd name="T17" fmla="*/ 13 h 25"/>
                  <a:gd name="T18" fmla="*/ 0 w 49"/>
                  <a:gd name="T19" fmla="*/ 0 h 25"/>
                  <a:gd name="T20" fmla="*/ 12 w 49"/>
                  <a:gd name="T21" fmla="*/ 0 h 25"/>
                  <a:gd name="T22" fmla="*/ 12 w 49"/>
                  <a:gd name="T23" fmla="*/ 13 h 25"/>
                  <a:gd name="T24" fmla="*/ 0 w 49"/>
                  <a:gd name="T25"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25">
                    <a:moveTo>
                      <a:pt x="0" y="13"/>
                    </a:moveTo>
                    <a:lnTo>
                      <a:pt x="0" y="0"/>
                    </a:lnTo>
                    <a:lnTo>
                      <a:pt x="0" y="0"/>
                    </a:lnTo>
                    <a:lnTo>
                      <a:pt x="0" y="0"/>
                    </a:lnTo>
                    <a:lnTo>
                      <a:pt x="49" y="13"/>
                    </a:lnTo>
                    <a:lnTo>
                      <a:pt x="49" y="25"/>
                    </a:lnTo>
                    <a:lnTo>
                      <a:pt x="49" y="13"/>
                    </a:lnTo>
                    <a:lnTo>
                      <a:pt x="49" y="25"/>
                    </a:lnTo>
                    <a:lnTo>
                      <a:pt x="0" y="13"/>
                    </a:lnTo>
                    <a:lnTo>
                      <a:pt x="0" y="0"/>
                    </a:lnTo>
                    <a:lnTo>
                      <a:pt x="12" y="0"/>
                    </a:lnTo>
                    <a:lnTo>
                      <a:pt x="12" y="13"/>
                    </a:lnTo>
                    <a:lnTo>
                      <a:pt x="0" y="13"/>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242" name="Rectangle 354"/>
              <p:cNvSpPr>
                <a:spLocks noChangeAspect="1" noChangeArrowheads="1"/>
              </p:cNvSpPr>
              <p:nvPr/>
            </p:nvSpPr>
            <p:spPr bwMode="auto">
              <a:xfrm>
                <a:off x="698" y="525"/>
                <a:ext cx="49" cy="12"/>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243" name="Freeform 355"/>
              <p:cNvSpPr>
                <a:spLocks noChangeAspect="1"/>
              </p:cNvSpPr>
              <p:nvPr/>
            </p:nvSpPr>
            <p:spPr bwMode="auto">
              <a:xfrm>
                <a:off x="747" y="525"/>
                <a:ext cx="13" cy="1"/>
              </a:xfrm>
              <a:custGeom>
                <a:avLst/>
                <a:gdLst>
                  <a:gd name="T0" fmla="*/ 0 w 13"/>
                  <a:gd name="T1" fmla="*/ 13 w 13"/>
                  <a:gd name="T2" fmla="*/ 0 w 13"/>
                </a:gdLst>
                <a:ahLst/>
                <a:cxnLst>
                  <a:cxn ang="0">
                    <a:pos x="T0" y="0"/>
                  </a:cxn>
                  <a:cxn ang="0">
                    <a:pos x="T1" y="0"/>
                  </a:cxn>
                  <a:cxn ang="0">
                    <a:pos x="T2" y="0"/>
                  </a:cxn>
                </a:cxnLst>
                <a:rect l="0" t="0" r="r" b="b"/>
                <a:pathLst>
                  <a:path w="13">
                    <a:moveTo>
                      <a:pt x="0" y="0"/>
                    </a:moveTo>
                    <a:lnTo>
                      <a:pt x="13" y="0"/>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244" name="Freeform 356"/>
              <p:cNvSpPr>
                <a:spLocks noChangeAspect="1"/>
              </p:cNvSpPr>
              <p:nvPr/>
            </p:nvSpPr>
            <p:spPr bwMode="auto">
              <a:xfrm>
                <a:off x="747" y="525"/>
                <a:ext cx="13" cy="12"/>
              </a:xfrm>
              <a:custGeom>
                <a:avLst/>
                <a:gdLst>
                  <a:gd name="T0" fmla="*/ 0 w 13"/>
                  <a:gd name="T1" fmla="*/ 0 h 12"/>
                  <a:gd name="T2" fmla="*/ 13 w 13"/>
                  <a:gd name="T3" fmla="*/ 0 h 12"/>
                  <a:gd name="T4" fmla="*/ 13 w 13"/>
                  <a:gd name="T5" fmla="*/ 12 h 12"/>
                  <a:gd name="T6" fmla="*/ 13 w 13"/>
                  <a:gd name="T7" fmla="*/ 12 h 12"/>
                  <a:gd name="T8" fmla="*/ 0 w 13"/>
                  <a:gd name="T9" fmla="*/ 12 h 12"/>
                  <a:gd name="T10" fmla="*/ 0 w 13"/>
                  <a:gd name="T11" fmla="*/ 0 h 12"/>
                  <a:gd name="T12" fmla="*/ 0 w 13"/>
                  <a:gd name="T13" fmla="*/ 12 h 12"/>
                  <a:gd name="T14" fmla="*/ 0 w 13"/>
                  <a:gd name="T15" fmla="*/ 0 h 12"/>
                  <a:gd name="T16" fmla="*/ 13 w 13"/>
                  <a:gd name="T17" fmla="*/ 0 h 12"/>
                  <a:gd name="T18" fmla="*/ 13 w 13"/>
                  <a:gd name="T19" fmla="*/ 0 h 12"/>
                  <a:gd name="T20" fmla="*/ 13 w 13"/>
                  <a:gd name="T21" fmla="*/ 12 h 12"/>
                  <a:gd name="T22" fmla="*/ 0 w 13"/>
                  <a:gd name="T23" fmla="*/ 12 h 12"/>
                  <a:gd name="T24" fmla="*/ 0 w 13"/>
                  <a:gd name="T2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2">
                    <a:moveTo>
                      <a:pt x="0" y="0"/>
                    </a:moveTo>
                    <a:lnTo>
                      <a:pt x="13" y="0"/>
                    </a:lnTo>
                    <a:lnTo>
                      <a:pt x="13" y="12"/>
                    </a:lnTo>
                    <a:lnTo>
                      <a:pt x="13" y="12"/>
                    </a:lnTo>
                    <a:lnTo>
                      <a:pt x="0" y="12"/>
                    </a:lnTo>
                    <a:lnTo>
                      <a:pt x="0" y="0"/>
                    </a:lnTo>
                    <a:lnTo>
                      <a:pt x="0" y="12"/>
                    </a:lnTo>
                    <a:lnTo>
                      <a:pt x="0" y="0"/>
                    </a:lnTo>
                    <a:lnTo>
                      <a:pt x="13" y="0"/>
                    </a:lnTo>
                    <a:lnTo>
                      <a:pt x="13" y="0"/>
                    </a:lnTo>
                    <a:lnTo>
                      <a:pt x="13" y="12"/>
                    </a:lnTo>
                    <a:lnTo>
                      <a:pt x="0" y="12"/>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245" name="Freeform 357"/>
              <p:cNvSpPr>
                <a:spLocks noChangeAspect="1"/>
              </p:cNvSpPr>
              <p:nvPr/>
            </p:nvSpPr>
            <p:spPr bwMode="auto">
              <a:xfrm>
                <a:off x="1196" y="475"/>
                <a:ext cx="25" cy="25"/>
              </a:xfrm>
              <a:custGeom>
                <a:avLst/>
                <a:gdLst>
                  <a:gd name="T0" fmla="*/ 0 w 25"/>
                  <a:gd name="T1" fmla="*/ 25 h 25"/>
                  <a:gd name="T2" fmla="*/ 0 w 25"/>
                  <a:gd name="T3" fmla="*/ 12 h 25"/>
                  <a:gd name="T4" fmla="*/ 25 w 25"/>
                  <a:gd name="T5" fmla="*/ 0 h 25"/>
                  <a:gd name="T6" fmla="*/ 25 w 25"/>
                  <a:gd name="T7" fmla="*/ 12 h 25"/>
                  <a:gd name="T8" fmla="*/ 0 w 25"/>
                  <a:gd name="T9" fmla="*/ 25 h 25"/>
                </a:gdLst>
                <a:ahLst/>
                <a:cxnLst>
                  <a:cxn ang="0">
                    <a:pos x="T0" y="T1"/>
                  </a:cxn>
                  <a:cxn ang="0">
                    <a:pos x="T2" y="T3"/>
                  </a:cxn>
                  <a:cxn ang="0">
                    <a:pos x="T4" y="T5"/>
                  </a:cxn>
                  <a:cxn ang="0">
                    <a:pos x="T6" y="T7"/>
                  </a:cxn>
                  <a:cxn ang="0">
                    <a:pos x="T8" y="T9"/>
                  </a:cxn>
                </a:cxnLst>
                <a:rect l="0" t="0" r="r" b="b"/>
                <a:pathLst>
                  <a:path w="25" h="25">
                    <a:moveTo>
                      <a:pt x="0" y="25"/>
                    </a:moveTo>
                    <a:lnTo>
                      <a:pt x="0" y="12"/>
                    </a:lnTo>
                    <a:lnTo>
                      <a:pt x="25" y="0"/>
                    </a:lnTo>
                    <a:lnTo>
                      <a:pt x="25" y="12"/>
                    </a:lnTo>
                    <a:lnTo>
                      <a:pt x="0" y="25"/>
                    </a:lnTo>
                    <a:close/>
                  </a:path>
                </a:pathLst>
              </a:custGeom>
              <a:blipFill dpi="0" rotWithShape="0">
                <a:blip r:embed="rId6"/>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246" name="Freeform 358"/>
              <p:cNvSpPr>
                <a:spLocks noChangeAspect="1"/>
              </p:cNvSpPr>
              <p:nvPr/>
            </p:nvSpPr>
            <p:spPr bwMode="auto">
              <a:xfrm>
                <a:off x="1196" y="462"/>
                <a:ext cx="37" cy="38"/>
              </a:xfrm>
              <a:custGeom>
                <a:avLst/>
                <a:gdLst>
                  <a:gd name="T0" fmla="*/ 0 w 37"/>
                  <a:gd name="T1" fmla="*/ 38 h 38"/>
                  <a:gd name="T2" fmla="*/ 0 w 37"/>
                  <a:gd name="T3" fmla="*/ 25 h 38"/>
                  <a:gd name="T4" fmla="*/ 0 w 37"/>
                  <a:gd name="T5" fmla="*/ 25 h 38"/>
                  <a:gd name="T6" fmla="*/ 0 w 37"/>
                  <a:gd name="T7" fmla="*/ 25 h 38"/>
                  <a:gd name="T8" fmla="*/ 25 w 37"/>
                  <a:gd name="T9" fmla="*/ 13 h 38"/>
                  <a:gd name="T10" fmla="*/ 37 w 37"/>
                  <a:gd name="T11" fmla="*/ 0 h 38"/>
                  <a:gd name="T12" fmla="*/ 37 w 37"/>
                  <a:gd name="T13" fmla="*/ 13 h 38"/>
                  <a:gd name="T14" fmla="*/ 37 w 37"/>
                  <a:gd name="T15" fmla="*/ 25 h 38"/>
                  <a:gd name="T16" fmla="*/ 37 w 37"/>
                  <a:gd name="T17" fmla="*/ 25 h 38"/>
                  <a:gd name="T18" fmla="*/ 25 w 37"/>
                  <a:gd name="T19" fmla="*/ 38 h 38"/>
                  <a:gd name="T20" fmla="*/ 25 w 37"/>
                  <a:gd name="T21" fmla="*/ 25 h 38"/>
                  <a:gd name="T22" fmla="*/ 25 w 37"/>
                  <a:gd name="T23" fmla="*/ 13 h 38"/>
                  <a:gd name="T24" fmla="*/ 37 w 37"/>
                  <a:gd name="T25" fmla="*/ 13 h 38"/>
                  <a:gd name="T26" fmla="*/ 25 w 37"/>
                  <a:gd name="T27" fmla="*/ 25 h 38"/>
                  <a:gd name="T28" fmla="*/ 0 w 37"/>
                  <a:gd name="T29" fmla="*/ 38 h 38"/>
                  <a:gd name="T30" fmla="*/ 0 w 37"/>
                  <a:gd name="T31" fmla="*/ 25 h 38"/>
                  <a:gd name="T32" fmla="*/ 12 w 37"/>
                  <a:gd name="T33" fmla="*/ 25 h 38"/>
                  <a:gd name="T34" fmla="*/ 12 w 37"/>
                  <a:gd name="T35" fmla="*/ 38 h 38"/>
                  <a:gd name="T36" fmla="*/ 0 w 37"/>
                  <a:gd name="T3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7" h="38">
                    <a:moveTo>
                      <a:pt x="0" y="38"/>
                    </a:moveTo>
                    <a:lnTo>
                      <a:pt x="0" y="25"/>
                    </a:lnTo>
                    <a:lnTo>
                      <a:pt x="0" y="25"/>
                    </a:lnTo>
                    <a:lnTo>
                      <a:pt x="0" y="25"/>
                    </a:lnTo>
                    <a:lnTo>
                      <a:pt x="25" y="13"/>
                    </a:lnTo>
                    <a:lnTo>
                      <a:pt x="37" y="0"/>
                    </a:lnTo>
                    <a:lnTo>
                      <a:pt x="37" y="13"/>
                    </a:lnTo>
                    <a:lnTo>
                      <a:pt x="37" y="25"/>
                    </a:lnTo>
                    <a:lnTo>
                      <a:pt x="37" y="25"/>
                    </a:lnTo>
                    <a:lnTo>
                      <a:pt x="25" y="38"/>
                    </a:lnTo>
                    <a:lnTo>
                      <a:pt x="25" y="25"/>
                    </a:lnTo>
                    <a:lnTo>
                      <a:pt x="25" y="13"/>
                    </a:lnTo>
                    <a:lnTo>
                      <a:pt x="37" y="13"/>
                    </a:lnTo>
                    <a:lnTo>
                      <a:pt x="25" y="25"/>
                    </a:lnTo>
                    <a:lnTo>
                      <a:pt x="0" y="38"/>
                    </a:lnTo>
                    <a:lnTo>
                      <a:pt x="0" y="25"/>
                    </a:lnTo>
                    <a:lnTo>
                      <a:pt x="12" y="25"/>
                    </a:lnTo>
                    <a:lnTo>
                      <a:pt x="12" y="38"/>
                    </a:lnTo>
                    <a:lnTo>
                      <a:pt x="0" y="38"/>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247" name="Freeform 359"/>
              <p:cNvSpPr>
                <a:spLocks noChangeAspect="1"/>
              </p:cNvSpPr>
              <p:nvPr/>
            </p:nvSpPr>
            <p:spPr bwMode="auto">
              <a:xfrm>
                <a:off x="1196" y="487"/>
                <a:ext cx="25" cy="25"/>
              </a:xfrm>
              <a:custGeom>
                <a:avLst/>
                <a:gdLst>
                  <a:gd name="T0" fmla="*/ 25 w 25"/>
                  <a:gd name="T1" fmla="*/ 13 h 25"/>
                  <a:gd name="T2" fmla="*/ 0 w 25"/>
                  <a:gd name="T3" fmla="*/ 25 h 25"/>
                  <a:gd name="T4" fmla="*/ 0 w 25"/>
                  <a:gd name="T5" fmla="*/ 25 h 25"/>
                  <a:gd name="T6" fmla="*/ 0 w 25"/>
                  <a:gd name="T7" fmla="*/ 13 h 25"/>
                  <a:gd name="T8" fmla="*/ 0 w 25"/>
                  <a:gd name="T9" fmla="*/ 13 h 25"/>
                  <a:gd name="T10" fmla="*/ 25 w 25"/>
                  <a:gd name="T11" fmla="*/ 0 h 25"/>
                  <a:gd name="T12" fmla="*/ 25 w 25"/>
                  <a:gd name="T13" fmla="*/ 13 h 25"/>
                </a:gdLst>
                <a:ahLst/>
                <a:cxnLst>
                  <a:cxn ang="0">
                    <a:pos x="T0" y="T1"/>
                  </a:cxn>
                  <a:cxn ang="0">
                    <a:pos x="T2" y="T3"/>
                  </a:cxn>
                  <a:cxn ang="0">
                    <a:pos x="T4" y="T5"/>
                  </a:cxn>
                  <a:cxn ang="0">
                    <a:pos x="T6" y="T7"/>
                  </a:cxn>
                  <a:cxn ang="0">
                    <a:pos x="T8" y="T9"/>
                  </a:cxn>
                  <a:cxn ang="0">
                    <a:pos x="T10" y="T11"/>
                  </a:cxn>
                  <a:cxn ang="0">
                    <a:pos x="T12" y="T13"/>
                  </a:cxn>
                </a:cxnLst>
                <a:rect l="0" t="0" r="r" b="b"/>
                <a:pathLst>
                  <a:path w="25" h="25">
                    <a:moveTo>
                      <a:pt x="25" y="13"/>
                    </a:moveTo>
                    <a:lnTo>
                      <a:pt x="0" y="25"/>
                    </a:lnTo>
                    <a:lnTo>
                      <a:pt x="0" y="25"/>
                    </a:lnTo>
                    <a:lnTo>
                      <a:pt x="0" y="13"/>
                    </a:lnTo>
                    <a:lnTo>
                      <a:pt x="0" y="13"/>
                    </a:lnTo>
                    <a:lnTo>
                      <a:pt x="25" y="0"/>
                    </a:lnTo>
                    <a:lnTo>
                      <a:pt x="25" y="13"/>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248" name="Freeform 360"/>
              <p:cNvSpPr>
                <a:spLocks noChangeAspect="1"/>
              </p:cNvSpPr>
              <p:nvPr/>
            </p:nvSpPr>
            <p:spPr bwMode="auto">
              <a:xfrm>
                <a:off x="1196" y="475"/>
                <a:ext cx="25" cy="12"/>
              </a:xfrm>
              <a:custGeom>
                <a:avLst/>
                <a:gdLst>
                  <a:gd name="T0" fmla="*/ 25 w 25"/>
                  <a:gd name="T1" fmla="*/ 0 h 12"/>
                  <a:gd name="T2" fmla="*/ 25 w 25"/>
                  <a:gd name="T3" fmla="*/ 0 h 12"/>
                  <a:gd name="T4" fmla="*/ 0 w 25"/>
                  <a:gd name="T5" fmla="*/ 12 h 12"/>
                  <a:gd name="T6" fmla="*/ 0 w 25"/>
                  <a:gd name="T7" fmla="*/ 12 h 12"/>
                  <a:gd name="T8" fmla="*/ 25 w 25"/>
                  <a:gd name="T9" fmla="*/ 0 h 12"/>
                </a:gdLst>
                <a:ahLst/>
                <a:cxnLst>
                  <a:cxn ang="0">
                    <a:pos x="T0" y="T1"/>
                  </a:cxn>
                  <a:cxn ang="0">
                    <a:pos x="T2" y="T3"/>
                  </a:cxn>
                  <a:cxn ang="0">
                    <a:pos x="T4" y="T5"/>
                  </a:cxn>
                  <a:cxn ang="0">
                    <a:pos x="T6" y="T7"/>
                  </a:cxn>
                  <a:cxn ang="0">
                    <a:pos x="T8" y="T9"/>
                  </a:cxn>
                </a:cxnLst>
                <a:rect l="0" t="0" r="r" b="b"/>
                <a:pathLst>
                  <a:path w="25" h="12">
                    <a:moveTo>
                      <a:pt x="25" y="0"/>
                    </a:moveTo>
                    <a:lnTo>
                      <a:pt x="25" y="0"/>
                    </a:lnTo>
                    <a:lnTo>
                      <a:pt x="0" y="12"/>
                    </a:lnTo>
                    <a:lnTo>
                      <a:pt x="0" y="12"/>
                    </a:lnTo>
                    <a:lnTo>
                      <a:pt x="25" y="0"/>
                    </a:lnTo>
                    <a:close/>
                  </a:path>
                </a:pathLst>
              </a:cu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249" name="Freeform 361"/>
              <p:cNvSpPr>
                <a:spLocks noChangeAspect="1"/>
              </p:cNvSpPr>
              <p:nvPr/>
            </p:nvSpPr>
            <p:spPr bwMode="auto">
              <a:xfrm>
                <a:off x="1196" y="475"/>
                <a:ext cx="49" cy="25"/>
              </a:xfrm>
              <a:custGeom>
                <a:avLst/>
                <a:gdLst>
                  <a:gd name="T0" fmla="*/ 37 w 49"/>
                  <a:gd name="T1" fmla="*/ 0 h 25"/>
                  <a:gd name="T2" fmla="*/ 37 w 49"/>
                  <a:gd name="T3" fmla="*/ 0 h 25"/>
                  <a:gd name="T4" fmla="*/ 37 w 49"/>
                  <a:gd name="T5" fmla="*/ 0 h 25"/>
                  <a:gd name="T6" fmla="*/ 25 w 49"/>
                  <a:gd name="T7" fmla="*/ 12 h 25"/>
                  <a:gd name="T8" fmla="*/ 0 w 49"/>
                  <a:gd name="T9" fmla="*/ 25 h 25"/>
                  <a:gd name="T10" fmla="*/ 0 w 49"/>
                  <a:gd name="T11" fmla="*/ 12 h 25"/>
                  <a:gd name="T12" fmla="*/ 0 w 49"/>
                  <a:gd name="T13" fmla="*/ 12 h 25"/>
                  <a:gd name="T14" fmla="*/ 25 w 49"/>
                  <a:gd name="T15" fmla="*/ 0 h 25"/>
                  <a:gd name="T16" fmla="*/ 25 w 49"/>
                  <a:gd name="T17" fmla="*/ 12 h 25"/>
                  <a:gd name="T18" fmla="*/ 49 w 49"/>
                  <a:gd name="T19" fmla="*/ 0 h 25"/>
                  <a:gd name="T20" fmla="*/ 25 w 49"/>
                  <a:gd name="T21" fmla="*/ 12 h 25"/>
                  <a:gd name="T22" fmla="*/ 0 w 49"/>
                  <a:gd name="T23" fmla="*/ 25 h 25"/>
                  <a:gd name="T24" fmla="*/ 0 w 49"/>
                  <a:gd name="T25" fmla="*/ 25 h 25"/>
                  <a:gd name="T26" fmla="*/ 0 w 49"/>
                  <a:gd name="T27" fmla="*/ 12 h 25"/>
                  <a:gd name="T28" fmla="*/ 25 w 49"/>
                  <a:gd name="T29" fmla="*/ 0 h 25"/>
                  <a:gd name="T30" fmla="*/ 25 w 49"/>
                  <a:gd name="T31" fmla="*/ 12 h 25"/>
                  <a:gd name="T32" fmla="*/ 25 w 49"/>
                  <a:gd name="T33" fmla="*/ 0 h 25"/>
                  <a:gd name="T34" fmla="*/ 25 w 49"/>
                  <a:gd name="T35" fmla="*/ 0 h 25"/>
                  <a:gd name="T36" fmla="*/ 37 w 49"/>
                  <a:gd name="T3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25">
                    <a:moveTo>
                      <a:pt x="37" y="0"/>
                    </a:moveTo>
                    <a:lnTo>
                      <a:pt x="37" y="0"/>
                    </a:lnTo>
                    <a:lnTo>
                      <a:pt x="37" y="0"/>
                    </a:lnTo>
                    <a:lnTo>
                      <a:pt x="25" y="12"/>
                    </a:lnTo>
                    <a:lnTo>
                      <a:pt x="0" y="25"/>
                    </a:lnTo>
                    <a:lnTo>
                      <a:pt x="0" y="12"/>
                    </a:lnTo>
                    <a:lnTo>
                      <a:pt x="0" y="12"/>
                    </a:lnTo>
                    <a:lnTo>
                      <a:pt x="25" y="0"/>
                    </a:lnTo>
                    <a:lnTo>
                      <a:pt x="25" y="12"/>
                    </a:lnTo>
                    <a:lnTo>
                      <a:pt x="49" y="0"/>
                    </a:lnTo>
                    <a:lnTo>
                      <a:pt x="25" y="12"/>
                    </a:lnTo>
                    <a:lnTo>
                      <a:pt x="0" y="25"/>
                    </a:lnTo>
                    <a:lnTo>
                      <a:pt x="0" y="25"/>
                    </a:lnTo>
                    <a:lnTo>
                      <a:pt x="0" y="12"/>
                    </a:lnTo>
                    <a:lnTo>
                      <a:pt x="25" y="0"/>
                    </a:lnTo>
                    <a:lnTo>
                      <a:pt x="25" y="12"/>
                    </a:lnTo>
                    <a:lnTo>
                      <a:pt x="25" y="0"/>
                    </a:lnTo>
                    <a:lnTo>
                      <a:pt x="25" y="0"/>
                    </a:lnTo>
                    <a:lnTo>
                      <a:pt x="37"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250" name="Freeform 362"/>
              <p:cNvSpPr>
                <a:spLocks noChangeAspect="1"/>
              </p:cNvSpPr>
              <p:nvPr/>
            </p:nvSpPr>
            <p:spPr bwMode="auto">
              <a:xfrm>
                <a:off x="1183" y="487"/>
                <a:ext cx="13" cy="13"/>
              </a:xfrm>
              <a:custGeom>
                <a:avLst/>
                <a:gdLst>
                  <a:gd name="T0" fmla="*/ 13 w 13"/>
                  <a:gd name="T1" fmla="*/ 13 h 13"/>
                  <a:gd name="T2" fmla="*/ 0 w 13"/>
                  <a:gd name="T3" fmla="*/ 13 h 13"/>
                  <a:gd name="T4" fmla="*/ 13 w 13"/>
                  <a:gd name="T5" fmla="*/ 0 h 13"/>
                  <a:gd name="T6" fmla="*/ 13 w 13"/>
                  <a:gd name="T7" fmla="*/ 0 h 13"/>
                  <a:gd name="T8" fmla="*/ 13 w 13"/>
                  <a:gd name="T9" fmla="*/ 13 h 13"/>
                </a:gdLst>
                <a:ahLst/>
                <a:cxnLst>
                  <a:cxn ang="0">
                    <a:pos x="T0" y="T1"/>
                  </a:cxn>
                  <a:cxn ang="0">
                    <a:pos x="T2" y="T3"/>
                  </a:cxn>
                  <a:cxn ang="0">
                    <a:pos x="T4" y="T5"/>
                  </a:cxn>
                  <a:cxn ang="0">
                    <a:pos x="T6" y="T7"/>
                  </a:cxn>
                  <a:cxn ang="0">
                    <a:pos x="T8" y="T9"/>
                  </a:cxn>
                </a:cxnLst>
                <a:rect l="0" t="0" r="r" b="b"/>
                <a:pathLst>
                  <a:path w="13" h="13">
                    <a:moveTo>
                      <a:pt x="13" y="13"/>
                    </a:moveTo>
                    <a:lnTo>
                      <a:pt x="0" y="13"/>
                    </a:lnTo>
                    <a:lnTo>
                      <a:pt x="13" y="0"/>
                    </a:lnTo>
                    <a:lnTo>
                      <a:pt x="13" y="0"/>
                    </a:lnTo>
                    <a:lnTo>
                      <a:pt x="13" y="13"/>
                    </a:lnTo>
                    <a:close/>
                  </a:path>
                </a:pathLst>
              </a:custGeom>
              <a:blipFill dpi="0" rotWithShape="0">
                <a:blip r:embed="rId8"/>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251" name="Freeform 363"/>
              <p:cNvSpPr>
                <a:spLocks noChangeAspect="1"/>
              </p:cNvSpPr>
              <p:nvPr/>
            </p:nvSpPr>
            <p:spPr bwMode="auto">
              <a:xfrm>
                <a:off x="1171" y="475"/>
                <a:ext cx="37" cy="37"/>
              </a:xfrm>
              <a:custGeom>
                <a:avLst/>
                <a:gdLst>
                  <a:gd name="T0" fmla="*/ 25 w 37"/>
                  <a:gd name="T1" fmla="*/ 37 h 37"/>
                  <a:gd name="T2" fmla="*/ 12 w 37"/>
                  <a:gd name="T3" fmla="*/ 37 h 37"/>
                  <a:gd name="T4" fmla="*/ 0 w 37"/>
                  <a:gd name="T5" fmla="*/ 37 h 37"/>
                  <a:gd name="T6" fmla="*/ 12 w 37"/>
                  <a:gd name="T7" fmla="*/ 25 h 37"/>
                  <a:gd name="T8" fmla="*/ 25 w 37"/>
                  <a:gd name="T9" fmla="*/ 12 h 37"/>
                  <a:gd name="T10" fmla="*/ 37 w 37"/>
                  <a:gd name="T11" fmla="*/ 0 h 37"/>
                  <a:gd name="T12" fmla="*/ 37 w 37"/>
                  <a:gd name="T13" fmla="*/ 12 h 37"/>
                  <a:gd name="T14" fmla="*/ 37 w 37"/>
                  <a:gd name="T15" fmla="*/ 25 h 37"/>
                  <a:gd name="T16" fmla="*/ 25 w 37"/>
                  <a:gd name="T17" fmla="*/ 37 h 37"/>
                  <a:gd name="T18" fmla="*/ 12 w 37"/>
                  <a:gd name="T19" fmla="*/ 25 h 37"/>
                  <a:gd name="T20" fmla="*/ 12 w 37"/>
                  <a:gd name="T21" fmla="*/ 25 h 37"/>
                  <a:gd name="T22" fmla="*/ 25 w 37"/>
                  <a:gd name="T23" fmla="*/ 25 h 37"/>
                  <a:gd name="T24" fmla="*/ 25 w 37"/>
                  <a:gd name="T25"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 h="37">
                    <a:moveTo>
                      <a:pt x="25" y="37"/>
                    </a:moveTo>
                    <a:lnTo>
                      <a:pt x="12" y="37"/>
                    </a:lnTo>
                    <a:lnTo>
                      <a:pt x="0" y="37"/>
                    </a:lnTo>
                    <a:lnTo>
                      <a:pt x="12" y="25"/>
                    </a:lnTo>
                    <a:lnTo>
                      <a:pt x="25" y="12"/>
                    </a:lnTo>
                    <a:lnTo>
                      <a:pt x="37" y="0"/>
                    </a:lnTo>
                    <a:lnTo>
                      <a:pt x="37" y="12"/>
                    </a:lnTo>
                    <a:lnTo>
                      <a:pt x="37" y="25"/>
                    </a:lnTo>
                    <a:lnTo>
                      <a:pt x="25" y="37"/>
                    </a:lnTo>
                    <a:lnTo>
                      <a:pt x="12" y="25"/>
                    </a:lnTo>
                    <a:lnTo>
                      <a:pt x="12" y="25"/>
                    </a:lnTo>
                    <a:lnTo>
                      <a:pt x="25" y="25"/>
                    </a:lnTo>
                    <a:lnTo>
                      <a:pt x="25" y="37"/>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252" name="Rectangle 364"/>
              <p:cNvSpPr>
                <a:spLocks noChangeAspect="1" noChangeArrowheads="1"/>
              </p:cNvSpPr>
              <p:nvPr/>
            </p:nvSpPr>
            <p:spPr bwMode="auto">
              <a:xfrm>
                <a:off x="1196" y="487"/>
                <a:ext cx="12" cy="25"/>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253" name="Freeform 365"/>
              <p:cNvSpPr>
                <a:spLocks noChangeAspect="1"/>
              </p:cNvSpPr>
              <p:nvPr/>
            </p:nvSpPr>
            <p:spPr bwMode="auto">
              <a:xfrm>
                <a:off x="1196" y="487"/>
                <a:ext cx="1" cy="1"/>
              </a:xfrm>
              <a:custGeom>
                <a:avLst/>
                <a:gdLst/>
                <a:ahLst/>
                <a:cxnLst>
                  <a:cxn ang="0">
                    <a:pos x="0" y="0"/>
                  </a:cxn>
                  <a:cxn ang="0">
                    <a:pos x="0" y="0"/>
                  </a:cxn>
                  <a:cxn ang="0">
                    <a:pos x="0" y="0"/>
                  </a:cxn>
                </a:cxnLst>
                <a:rect l="0" t="0" r="r" b="b"/>
                <a:pathLst>
                  <a:path>
                    <a:moveTo>
                      <a:pt x="0" y="0"/>
                    </a:moveTo>
                    <a:lnTo>
                      <a:pt x="0" y="0"/>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254" name="Freeform 366"/>
              <p:cNvSpPr>
                <a:spLocks noChangeAspect="1"/>
              </p:cNvSpPr>
              <p:nvPr/>
            </p:nvSpPr>
            <p:spPr bwMode="auto">
              <a:xfrm>
                <a:off x="1196" y="487"/>
                <a:ext cx="12" cy="1"/>
              </a:xfrm>
              <a:custGeom>
                <a:avLst/>
                <a:gdLst>
                  <a:gd name="T0" fmla="*/ 12 w 12"/>
                  <a:gd name="T1" fmla="*/ 12 w 12"/>
                  <a:gd name="T2" fmla="*/ 0 w 12"/>
                  <a:gd name="T3" fmla="*/ 0 w 12"/>
                  <a:gd name="T4" fmla="*/ 0 w 12"/>
                  <a:gd name="T5" fmla="*/ 0 w 12"/>
                  <a:gd name="T6" fmla="*/ 12 w 12"/>
                </a:gdLst>
                <a:ahLst/>
                <a:cxnLst>
                  <a:cxn ang="0">
                    <a:pos x="T0" y="0"/>
                  </a:cxn>
                  <a:cxn ang="0">
                    <a:pos x="T1" y="0"/>
                  </a:cxn>
                  <a:cxn ang="0">
                    <a:pos x="T2" y="0"/>
                  </a:cxn>
                  <a:cxn ang="0">
                    <a:pos x="T3" y="0"/>
                  </a:cxn>
                  <a:cxn ang="0">
                    <a:pos x="T4" y="0"/>
                  </a:cxn>
                  <a:cxn ang="0">
                    <a:pos x="T5" y="0"/>
                  </a:cxn>
                  <a:cxn ang="0">
                    <a:pos x="T6" y="0"/>
                  </a:cxn>
                </a:cxnLst>
                <a:rect l="0" t="0" r="r" b="b"/>
                <a:pathLst>
                  <a:path w="12">
                    <a:moveTo>
                      <a:pt x="12" y="0"/>
                    </a:moveTo>
                    <a:lnTo>
                      <a:pt x="12" y="0"/>
                    </a:lnTo>
                    <a:lnTo>
                      <a:pt x="0" y="0"/>
                    </a:lnTo>
                    <a:lnTo>
                      <a:pt x="0" y="0"/>
                    </a:lnTo>
                    <a:lnTo>
                      <a:pt x="0" y="0"/>
                    </a:lnTo>
                    <a:lnTo>
                      <a:pt x="0" y="0"/>
                    </a:lnTo>
                    <a:lnTo>
                      <a:pt x="12"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255" name="Rectangle 367"/>
              <p:cNvSpPr>
                <a:spLocks noChangeAspect="1" noChangeArrowheads="1"/>
              </p:cNvSpPr>
              <p:nvPr/>
            </p:nvSpPr>
            <p:spPr bwMode="auto">
              <a:xfrm>
                <a:off x="748" y="125"/>
                <a:ext cx="35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000000"/>
                    </a:solidFill>
                    <a:latin typeface="Arial" panose="020B0604020202090204" pitchFamily="34" charset="0"/>
                  </a:rPr>
                  <a:t>Client</a:t>
                </a:r>
                <a:endParaRPr lang="en-US" b="1">
                  <a:latin typeface="Arial" panose="020B0604020202090204" pitchFamily="34" charset="0"/>
                </a:endParaRPr>
              </a:p>
            </p:txBody>
          </p:sp>
          <p:sp>
            <p:nvSpPr>
              <p:cNvPr id="38256" name="Line 368"/>
              <p:cNvSpPr>
                <a:spLocks noChangeAspect="1" noChangeShapeType="1"/>
              </p:cNvSpPr>
              <p:nvPr/>
            </p:nvSpPr>
            <p:spPr bwMode="auto">
              <a:xfrm>
                <a:off x="1269" y="248"/>
                <a:ext cx="1075" cy="614"/>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38257" name="Line 369"/>
              <p:cNvSpPr>
                <a:spLocks noChangeAspect="1" noChangeShapeType="1"/>
              </p:cNvSpPr>
              <p:nvPr/>
            </p:nvSpPr>
            <p:spPr bwMode="auto">
              <a:xfrm>
                <a:off x="590" y="773"/>
                <a:ext cx="1536" cy="185"/>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38258" name="Line 370"/>
              <p:cNvSpPr>
                <a:spLocks noChangeAspect="1" noChangeShapeType="1"/>
              </p:cNvSpPr>
              <p:nvPr/>
            </p:nvSpPr>
            <p:spPr bwMode="auto">
              <a:xfrm flipV="1">
                <a:off x="1365" y="1067"/>
                <a:ext cx="1446" cy="346"/>
              </a:xfrm>
              <a:prstGeom prst="line">
                <a:avLst/>
              </a:prstGeom>
              <a:noFill/>
              <a:ln w="190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38259" name="Rectangle 371"/>
              <p:cNvSpPr>
                <a:spLocks noChangeAspect="1" noChangeArrowheads="1"/>
              </p:cNvSpPr>
              <p:nvPr/>
            </p:nvSpPr>
            <p:spPr bwMode="auto">
              <a:xfrm>
                <a:off x="916" y="645"/>
                <a:ext cx="692" cy="3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400">
                    <a:solidFill>
                      <a:srgbClr val="000000"/>
                    </a:solidFill>
                    <a:latin typeface="Arial" panose="020B0604020202090204" pitchFamily="34" charset="0"/>
                  </a:rPr>
                  <a:t>HTTP GET</a:t>
                </a:r>
                <a:endParaRPr lang="en-US" sz="1400">
                  <a:solidFill>
                    <a:srgbClr val="000000"/>
                  </a:solidFill>
                  <a:latin typeface="Arial" panose="020B0604020202090204" pitchFamily="34" charset="0"/>
                </a:endParaRPr>
              </a:p>
              <a:p>
                <a:pPr algn="ctr" eaLnBrk="0" hangingPunct="0"/>
                <a:r>
                  <a:rPr lang="en-US" sz="1400">
                    <a:solidFill>
                      <a:srgbClr val="000000"/>
                    </a:solidFill>
                    <a:latin typeface="Arial" panose="020B0604020202090204" pitchFamily="34" charset="0"/>
                  </a:rPr>
                  <a:t>request</a:t>
                </a:r>
                <a:endParaRPr lang="en-US" sz="1400" b="1">
                  <a:latin typeface="Arial" panose="020B0604020202090204" pitchFamily="34" charset="0"/>
                </a:endParaRPr>
              </a:p>
            </p:txBody>
          </p:sp>
          <p:sp>
            <p:nvSpPr>
              <p:cNvPr id="38260" name="Rectangle 372"/>
              <p:cNvSpPr>
                <a:spLocks noChangeAspect="1" noChangeArrowheads="1"/>
              </p:cNvSpPr>
              <p:nvPr/>
            </p:nvSpPr>
            <p:spPr bwMode="auto">
              <a:xfrm>
                <a:off x="1610" y="1137"/>
                <a:ext cx="520" cy="3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400">
                    <a:solidFill>
                      <a:srgbClr val="000000"/>
                    </a:solidFill>
                    <a:latin typeface="Arial" panose="020B0604020202090204" pitchFamily="34" charset="0"/>
                  </a:rPr>
                  <a:t>Connect</a:t>
                </a:r>
                <a:endParaRPr lang="en-US" sz="1400">
                  <a:solidFill>
                    <a:srgbClr val="000000"/>
                  </a:solidFill>
                  <a:latin typeface="Arial" panose="020B0604020202090204" pitchFamily="34" charset="0"/>
                </a:endParaRPr>
              </a:p>
              <a:p>
                <a:pPr algn="ctr" eaLnBrk="0" hangingPunct="0"/>
                <a:r>
                  <a:rPr lang="en-US" sz="1400">
                    <a:solidFill>
                      <a:srgbClr val="000000"/>
                    </a:solidFill>
                    <a:latin typeface="Arial" panose="020B0604020202090204" pitchFamily="34" charset="0"/>
                  </a:rPr>
                  <a:t>request</a:t>
                </a:r>
                <a:endParaRPr lang="en-US" b="1">
                  <a:latin typeface="Arial" panose="020B0604020202090204" pitchFamily="34" charset="0"/>
                </a:endParaRPr>
              </a:p>
            </p:txBody>
          </p:sp>
          <p:sp>
            <p:nvSpPr>
              <p:cNvPr id="38261" name="Rectangle 373"/>
              <p:cNvSpPr>
                <a:spLocks noChangeAspect="1" noChangeArrowheads="1"/>
              </p:cNvSpPr>
              <p:nvPr/>
            </p:nvSpPr>
            <p:spPr bwMode="auto">
              <a:xfrm>
                <a:off x="1294" y="331"/>
                <a:ext cx="691" cy="33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400">
                    <a:solidFill>
                      <a:srgbClr val="000000"/>
                    </a:solidFill>
                    <a:latin typeface="Arial" panose="020B0604020202090204" pitchFamily="34" charset="0"/>
                  </a:rPr>
                  <a:t>HTTP GET</a:t>
                </a:r>
                <a:endParaRPr lang="en-US" sz="1400">
                  <a:solidFill>
                    <a:srgbClr val="000000"/>
                  </a:solidFill>
                  <a:latin typeface="Arial" panose="020B0604020202090204" pitchFamily="34" charset="0"/>
                </a:endParaRPr>
              </a:p>
              <a:p>
                <a:pPr algn="ctr" eaLnBrk="0" hangingPunct="0"/>
                <a:r>
                  <a:rPr lang="en-US" sz="1400">
                    <a:solidFill>
                      <a:srgbClr val="000000"/>
                    </a:solidFill>
                    <a:latin typeface="Arial" panose="020B0604020202090204" pitchFamily="34" charset="0"/>
                  </a:rPr>
                  <a:t>request</a:t>
                </a:r>
                <a:endParaRPr lang="en-US" sz="1400" b="1">
                  <a:latin typeface="Arial" panose="020B0604020202090204" pitchFamily="34" charset="0"/>
                </a:endParaRPr>
              </a:p>
            </p:txBody>
          </p:sp>
          <p:sp>
            <p:nvSpPr>
              <p:cNvPr id="38262" name="Rectangle 374"/>
              <p:cNvSpPr>
                <a:spLocks noChangeAspect="1" noChangeArrowheads="1"/>
              </p:cNvSpPr>
              <p:nvPr/>
            </p:nvSpPr>
            <p:spPr bwMode="auto">
              <a:xfrm>
                <a:off x="2113" y="363"/>
                <a:ext cx="790"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eaLnBrk="0" hangingPunct="0"/>
                <a:r>
                  <a:rPr lang="en-US" sz="1400" b="1">
                    <a:solidFill>
                      <a:srgbClr val="000000"/>
                    </a:solidFill>
                    <a:latin typeface="Arial" panose="020B0604020202090204" pitchFamily="34" charset="0"/>
                  </a:rPr>
                  <a:t>Web Server</a:t>
                </a:r>
                <a:endParaRPr lang="en-US" b="1">
                  <a:latin typeface="Arial" panose="020B0604020202090204" pitchFamily="34" charset="0"/>
                </a:endParaRPr>
              </a:p>
            </p:txBody>
          </p:sp>
        </p:grpSp>
      </p:grpSp>
      <p:grpSp>
        <p:nvGrpSpPr>
          <p:cNvPr id="38263" name="Group 375"/>
          <p:cNvGrpSpPr/>
          <p:nvPr/>
        </p:nvGrpSpPr>
        <p:grpSpPr bwMode="auto">
          <a:xfrm>
            <a:off x="12700" y="2001838"/>
            <a:ext cx="7450138" cy="1190625"/>
            <a:chOff x="0" y="0"/>
            <a:chExt cx="4693" cy="750"/>
          </a:xfrm>
        </p:grpSpPr>
        <p:grpSp>
          <p:nvGrpSpPr>
            <p:cNvPr id="38264" name="Group 376"/>
            <p:cNvGrpSpPr>
              <a:grpSpLocks noChangeAspect="1"/>
            </p:cNvGrpSpPr>
            <p:nvPr/>
          </p:nvGrpSpPr>
          <p:grpSpPr bwMode="auto">
            <a:xfrm>
              <a:off x="4105" y="93"/>
              <a:ext cx="588" cy="363"/>
              <a:chOff x="0" y="0"/>
              <a:chExt cx="735" cy="454"/>
            </a:xfrm>
          </p:grpSpPr>
          <p:sp>
            <p:nvSpPr>
              <p:cNvPr id="38265" name="Rectangle 377"/>
              <p:cNvSpPr>
                <a:spLocks noChangeAspect="1" noChangeArrowheads="1"/>
              </p:cNvSpPr>
              <p:nvPr/>
            </p:nvSpPr>
            <p:spPr bwMode="auto">
              <a:xfrm>
                <a:off x="289" y="0"/>
                <a:ext cx="4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eaLnBrk="0" hangingPunct="0"/>
                <a:r>
                  <a:rPr lang="en-US" sz="1200">
                    <a:solidFill>
                      <a:srgbClr val="000000"/>
                    </a:solidFill>
                    <a:latin typeface="Arial" panose="020B0604020202090204" pitchFamily="34" charset="0"/>
                  </a:rPr>
                  <a:t>Socket </a:t>
                </a:r>
                <a:endParaRPr lang="en-US" sz="1200">
                  <a:solidFill>
                    <a:srgbClr val="000000"/>
                  </a:solidFill>
                  <a:latin typeface="Arial" panose="020B0604020202090204" pitchFamily="34" charset="0"/>
                </a:endParaRPr>
              </a:p>
              <a:p>
                <a:pPr algn="ctr" eaLnBrk="0" hangingPunct="0"/>
                <a:r>
                  <a:rPr lang="en-US" sz="1200">
                    <a:solidFill>
                      <a:srgbClr val="000000"/>
                    </a:solidFill>
                    <a:latin typeface="Arial" panose="020B0604020202090204" pitchFamily="34" charset="0"/>
                  </a:rPr>
                  <a:t>Handles</a:t>
                </a:r>
                <a:endParaRPr lang="en-US" sz="1200" b="1">
                  <a:latin typeface="Arial" panose="020B0604020202090204" pitchFamily="34" charset="0"/>
                </a:endParaRPr>
              </a:p>
            </p:txBody>
          </p:sp>
          <p:grpSp>
            <p:nvGrpSpPr>
              <p:cNvPr id="38266" name="Group 378"/>
              <p:cNvGrpSpPr>
                <a:grpSpLocks noChangeAspect="1"/>
              </p:cNvGrpSpPr>
              <p:nvPr/>
            </p:nvGrpSpPr>
            <p:grpSpPr bwMode="auto">
              <a:xfrm>
                <a:off x="0" y="306"/>
                <a:ext cx="735" cy="148"/>
                <a:chOff x="0" y="0"/>
                <a:chExt cx="735" cy="148"/>
              </a:xfrm>
            </p:grpSpPr>
            <p:sp>
              <p:nvSpPr>
                <p:cNvPr id="38267" name="Rectangle 379"/>
                <p:cNvSpPr>
                  <a:spLocks noChangeAspect="1" noChangeArrowheads="1"/>
                </p:cNvSpPr>
                <p:nvPr/>
              </p:nvSpPr>
              <p:spPr bwMode="auto">
                <a:xfrm>
                  <a:off x="0" y="0"/>
                  <a:ext cx="147" cy="148"/>
                </a:xfrm>
                <a:prstGeom prst="rect">
                  <a:avLst/>
                </a:prstGeom>
                <a:solidFill>
                  <a:schemeClr val="accent1"/>
                </a:solidFill>
                <a:ln w="127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38268" name="Rectangle 380"/>
                <p:cNvSpPr>
                  <a:spLocks noChangeAspect="1" noChangeArrowheads="1"/>
                </p:cNvSpPr>
                <p:nvPr/>
              </p:nvSpPr>
              <p:spPr bwMode="auto">
                <a:xfrm>
                  <a:off x="147" y="0"/>
                  <a:ext cx="147" cy="148"/>
                </a:xfrm>
                <a:prstGeom prst="rect">
                  <a:avLst/>
                </a:prstGeom>
                <a:solidFill>
                  <a:schemeClr val="accent1"/>
                </a:solidFill>
                <a:ln w="127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38269" name="Rectangle 381"/>
                <p:cNvSpPr>
                  <a:spLocks noChangeAspect="1" noChangeArrowheads="1"/>
                </p:cNvSpPr>
                <p:nvPr/>
              </p:nvSpPr>
              <p:spPr bwMode="auto">
                <a:xfrm>
                  <a:off x="294" y="0"/>
                  <a:ext cx="147" cy="148"/>
                </a:xfrm>
                <a:prstGeom prst="rect">
                  <a:avLst/>
                </a:prstGeom>
                <a:solidFill>
                  <a:schemeClr val="accent1"/>
                </a:solidFill>
                <a:ln w="127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38270" name="Rectangle 382"/>
                <p:cNvSpPr>
                  <a:spLocks noChangeAspect="1" noChangeArrowheads="1"/>
                </p:cNvSpPr>
                <p:nvPr/>
              </p:nvSpPr>
              <p:spPr bwMode="auto">
                <a:xfrm>
                  <a:off x="441" y="0"/>
                  <a:ext cx="147" cy="148"/>
                </a:xfrm>
                <a:prstGeom prst="rect">
                  <a:avLst/>
                </a:prstGeom>
                <a:solidFill>
                  <a:schemeClr val="accent1"/>
                </a:solidFill>
                <a:ln w="127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38271" name="Rectangle 383"/>
                <p:cNvSpPr>
                  <a:spLocks noChangeAspect="1" noChangeArrowheads="1"/>
                </p:cNvSpPr>
                <p:nvPr/>
              </p:nvSpPr>
              <p:spPr bwMode="auto">
                <a:xfrm>
                  <a:off x="588" y="0"/>
                  <a:ext cx="147" cy="148"/>
                </a:xfrm>
                <a:prstGeom prst="rect">
                  <a:avLst/>
                </a:prstGeom>
                <a:solidFill>
                  <a:schemeClr val="accent1"/>
                </a:solidFill>
                <a:ln w="127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grpSp>
        </p:grpSp>
        <p:sp>
          <p:nvSpPr>
            <p:cNvPr id="38272" name="Rectangle 384"/>
            <p:cNvSpPr>
              <a:spLocks noChangeArrowheads="1"/>
            </p:cNvSpPr>
            <p:nvPr/>
          </p:nvSpPr>
          <p:spPr bwMode="auto">
            <a:xfrm>
              <a:off x="0" y="0"/>
              <a:ext cx="2321" cy="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11125" indent="-111125" eaLnBrk="0" hangingPunct="0">
                <a:lnSpc>
                  <a:spcPct val="90000"/>
                </a:lnSpc>
                <a:buFont typeface="Arial" panose="020B0604020202090204" pitchFamily="34" charset="0"/>
                <a:buChar char="•"/>
              </a:pPr>
              <a:r>
                <a:rPr lang="en-US" sz="2000">
                  <a:solidFill>
                    <a:schemeClr val="tx1"/>
                  </a:solidFill>
                  <a:latin typeface="Arial" panose="020B0604020202090204" pitchFamily="34" charset="0"/>
                </a:rPr>
                <a:t>They must demux &amp; process multiple types of indication events arriving from clients concurrently</a:t>
              </a:r>
              <a:endParaRPr lang="en-US" sz="2000">
                <a:solidFill>
                  <a:schemeClr val="tx1"/>
                </a:solidFill>
                <a:latin typeface="Arial" panose="020B0604020202090204" pitchFamily="34" charset="0"/>
              </a:endParaRPr>
            </a:p>
          </p:txBody>
        </p:sp>
      </p:grpSp>
      <p:grpSp>
        <p:nvGrpSpPr>
          <p:cNvPr id="38273" name="Group 385"/>
          <p:cNvGrpSpPr/>
          <p:nvPr/>
        </p:nvGrpSpPr>
        <p:grpSpPr bwMode="auto">
          <a:xfrm>
            <a:off x="-47625" y="1063625"/>
            <a:ext cx="9139238" cy="2668588"/>
            <a:chOff x="0" y="0"/>
            <a:chExt cx="5757" cy="1681"/>
          </a:xfrm>
        </p:grpSpPr>
        <p:grpSp>
          <p:nvGrpSpPr>
            <p:cNvPr id="38274" name="Group 386"/>
            <p:cNvGrpSpPr>
              <a:grpSpLocks noChangeAspect="1"/>
            </p:cNvGrpSpPr>
            <p:nvPr/>
          </p:nvGrpSpPr>
          <p:grpSpPr bwMode="auto">
            <a:xfrm>
              <a:off x="4607" y="0"/>
              <a:ext cx="1150" cy="676"/>
              <a:chOff x="0" y="0"/>
              <a:chExt cx="1150" cy="676"/>
            </a:xfrm>
          </p:grpSpPr>
          <p:graphicFrame>
            <p:nvGraphicFramePr>
              <p:cNvPr id="38275" name="Object 387"/>
              <p:cNvGraphicFramePr>
                <a:graphicFrameLocks noChangeAspect="1"/>
              </p:cNvGraphicFramePr>
              <p:nvPr/>
            </p:nvGraphicFramePr>
            <p:xfrm>
              <a:off x="0" y="104"/>
              <a:ext cx="760" cy="339"/>
            </p:xfrm>
            <a:graphic>
              <a:graphicData uri="http://schemas.openxmlformats.org/presentationml/2006/ole">
                <mc:AlternateContent xmlns:mc="http://schemas.openxmlformats.org/markup-compatibility/2006">
                  <mc:Choice xmlns:v="urn:schemas-microsoft-com:vml" Requires="v">
                    <p:oleObj spid="_x0000_s1033" name="" r:id="rId9" imgW="2035810" imgH="908050" progId="">
                      <p:embed/>
                    </p:oleObj>
                  </mc:Choice>
                  <mc:Fallback>
                    <p:oleObj name="" r:id="rId9" imgW="2035810" imgH="908050" progId="">
                      <p:embed/>
                      <p:pic>
                        <p:nvPicPr>
                          <p:cNvPr id="0" name="Object 38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104"/>
                            <a:ext cx="760" cy="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8276" name="Group 388"/>
              <p:cNvGrpSpPr>
                <a:grpSpLocks noChangeAspect="1"/>
              </p:cNvGrpSpPr>
              <p:nvPr/>
            </p:nvGrpSpPr>
            <p:grpSpPr bwMode="auto">
              <a:xfrm>
                <a:off x="240" y="0"/>
                <a:ext cx="910" cy="676"/>
                <a:chOff x="0" y="0"/>
                <a:chExt cx="910" cy="676"/>
              </a:xfrm>
            </p:grpSpPr>
            <p:sp>
              <p:nvSpPr>
                <p:cNvPr id="38277" name="Rectangle 389"/>
                <p:cNvSpPr>
                  <a:spLocks noChangeAspect="1" noChangeArrowheads="1"/>
                </p:cNvSpPr>
                <p:nvPr/>
              </p:nvSpPr>
              <p:spPr bwMode="auto">
                <a:xfrm>
                  <a:off x="0" y="0"/>
                  <a:ext cx="910" cy="676"/>
                </a:xfrm>
                <a:prstGeom prst="rect">
                  <a:avLst/>
                </a:prstGeom>
                <a:solidFill>
                  <a:schemeClr val="accent1"/>
                </a:solidFill>
                <a:ln w="127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38278" name="Rectangle 390"/>
                <p:cNvSpPr>
                  <a:spLocks noChangeAspect="1" noChangeArrowheads="1"/>
                </p:cNvSpPr>
                <p:nvPr/>
              </p:nvSpPr>
              <p:spPr bwMode="auto">
                <a:xfrm>
                  <a:off x="73" y="44"/>
                  <a:ext cx="78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b="1">
                      <a:solidFill>
                        <a:srgbClr val="000000"/>
                      </a:solidFill>
                      <a:latin typeface="Arial" panose="020B0604020202090204" pitchFamily="34" charset="0"/>
                    </a:rPr>
                    <a:t>Event Dispatcher</a:t>
                  </a:r>
                  <a:endParaRPr lang="en-US" sz="1400" b="1">
                    <a:latin typeface="Arial" panose="020B0604020202090204" pitchFamily="34" charset="0"/>
                  </a:endParaRPr>
                </a:p>
              </p:txBody>
            </p:sp>
            <p:grpSp>
              <p:nvGrpSpPr>
                <p:cNvPr id="38279" name="Group 391"/>
                <p:cNvGrpSpPr>
                  <a:grpSpLocks noChangeAspect="1"/>
                </p:cNvGrpSpPr>
                <p:nvPr/>
              </p:nvGrpSpPr>
              <p:grpSpPr bwMode="auto">
                <a:xfrm>
                  <a:off x="82" y="332"/>
                  <a:ext cx="730" cy="166"/>
                  <a:chOff x="0" y="0"/>
                  <a:chExt cx="1234" cy="281"/>
                </a:xfrm>
              </p:grpSpPr>
              <p:sp>
                <p:nvSpPr>
                  <p:cNvPr id="38280" name="Rectangle 392"/>
                  <p:cNvSpPr>
                    <a:spLocks noChangeAspect="1" noChangeArrowheads="1"/>
                  </p:cNvSpPr>
                  <p:nvPr/>
                </p:nvSpPr>
                <p:spPr bwMode="auto">
                  <a:xfrm>
                    <a:off x="0" y="261"/>
                    <a:ext cx="1234" cy="2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281" name="Rectangle 393"/>
                  <p:cNvSpPr>
                    <a:spLocks noChangeAspect="1" noChangeArrowheads="1"/>
                  </p:cNvSpPr>
                  <p:nvPr/>
                </p:nvSpPr>
                <p:spPr bwMode="auto">
                  <a:xfrm>
                    <a:off x="248" y="40"/>
                    <a:ext cx="18" cy="79"/>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282" name="Freeform 394"/>
                  <p:cNvSpPr>
                    <a:spLocks noChangeAspect="1"/>
                  </p:cNvSpPr>
                  <p:nvPr/>
                </p:nvSpPr>
                <p:spPr bwMode="auto">
                  <a:xfrm>
                    <a:off x="213" y="20"/>
                    <a:ext cx="53" cy="99"/>
                  </a:xfrm>
                  <a:custGeom>
                    <a:avLst/>
                    <a:gdLst>
                      <a:gd name="T0" fmla="*/ 0 w 48"/>
                      <a:gd name="T1" fmla="*/ 79 h 79"/>
                      <a:gd name="T2" fmla="*/ 16 w 48"/>
                      <a:gd name="T3" fmla="*/ 79 h 79"/>
                      <a:gd name="T4" fmla="*/ 48 w 48"/>
                      <a:gd name="T5" fmla="*/ 16 h 79"/>
                      <a:gd name="T6" fmla="*/ 48 w 48"/>
                      <a:gd name="T7" fmla="*/ 0 h 79"/>
                      <a:gd name="T8" fmla="*/ 48 w 48"/>
                      <a:gd name="T9" fmla="*/ 0 h 79"/>
                      <a:gd name="T10" fmla="*/ 32 w 48"/>
                      <a:gd name="T11" fmla="*/ 16 h 79"/>
                      <a:gd name="T12" fmla="*/ 0 w 48"/>
                      <a:gd name="T13" fmla="*/ 79 h 79"/>
                    </a:gdLst>
                    <a:ahLst/>
                    <a:cxnLst>
                      <a:cxn ang="0">
                        <a:pos x="T0" y="T1"/>
                      </a:cxn>
                      <a:cxn ang="0">
                        <a:pos x="T2" y="T3"/>
                      </a:cxn>
                      <a:cxn ang="0">
                        <a:pos x="T4" y="T5"/>
                      </a:cxn>
                      <a:cxn ang="0">
                        <a:pos x="T6" y="T7"/>
                      </a:cxn>
                      <a:cxn ang="0">
                        <a:pos x="T8" y="T9"/>
                      </a:cxn>
                      <a:cxn ang="0">
                        <a:pos x="T10" y="T11"/>
                      </a:cxn>
                      <a:cxn ang="0">
                        <a:pos x="T12" y="T13"/>
                      </a:cxn>
                    </a:cxnLst>
                    <a:rect l="0" t="0" r="r" b="b"/>
                    <a:pathLst>
                      <a:path w="48" h="79">
                        <a:moveTo>
                          <a:pt x="0" y="79"/>
                        </a:moveTo>
                        <a:lnTo>
                          <a:pt x="16" y="79"/>
                        </a:lnTo>
                        <a:lnTo>
                          <a:pt x="48" y="16"/>
                        </a:lnTo>
                        <a:lnTo>
                          <a:pt x="48" y="0"/>
                        </a:lnTo>
                        <a:lnTo>
                          <a:pt x="48" y="0"/>
                        </a:lnTo>
                        <a:lnTo>
                          <a:pt x="32" y="16"/>
                        </a:lnTo>
                        <a:lnTo>
                          <a:pt x="0" y="79"/>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283" name="Freeform 395"/>
                  <p:cNvSpPr>
                    <a:spLocks noChangeAspect="1"/>
                  </p:cNvSpPr>
                  <p:nvPr/>
                </p:nvSpPr>
                <p:spPr bwMode="auto">
                  <a:xfrm>
                    <a:off x="248" y="20"/>
                    <a:ext cx="70" cy="99"/>
                  </a:xfrm>
                  <a:custGeom>
                    <a:avLst/>
                    <a:gdLst>
                      <a:gd name="T0" fmla="*/ 16 w 64"/>
                      <a:gd name="T1" fmla="*/ 0 h 79"/>
                      <a:gd name="T2" fmla="*/ 0 w 64"/>
                      <a:gd name="T3" fmla="*/ 16 h 79"/>
                      <a:gd name="T4" fmla="*/ 48 w 64"/>
                      <a:gd name="T5" fmla="*/ 79 h 79"/>
                      <a:gd name="T6" fmla="*/ 64 w 64"/>
                      <a:gd name="T7" fmla="*/ 63 h 79"/>
                      <a:gd name="T8" fmla="*/ 16 w 64"/>
                      <a:gd name="T9" fmla="*/ 0 h 79"/>
                    </a:gdLst>
                    <a:ahLst/>
                    <a:cxnLst>
                      <a:cxn ang="0">
                        <a:pos x="T0" y="T1"/>
                      </a:cxn>
                      <a:cxn ang="0">
                        <a:pos x="T2" y="T3"/>
                      </a:cxn>
                      <a:cxn ang="0">
                        <a:pos x="T4" y="T5"/>
                      </a:cxn>
                      <a:cxn ang="0">
                        <a:pos x="T6" y="T7"/>
                      </a:cxn>
                      <a:cxn ang="0">
                        <a:pos x="T8" y="T9"/>
                      </a:cxn>
                    </a:cxnLst>
                    <a:rect l="0" t="0" r="r" b="b"/>
                    <a:pathLst>
                      <a:path w="64" h="79">
                        <a:moveTo>
                          <a:pt x="16" y="0"/>
                        </a:moveTo>
                        <a:lnTo>
                          <a:pt x="0" y="16"/>
                        </a:lnTo>
                        <a:lnTo>
                          <a:pt x="48" y="79"/>
                        </a:lnTo>
                        <a:lnTo>
                          <a:pt x="64" y="63"/>
                        </a:lnTo>
                        <a:lnTo>
                          <a:pt x="16"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284" name="Rectangle 396"/>
                  <p:cNvSpPr>
                    <a:spLocks noChangeAspect="1" noChangeArrowheads="1"/>
                  </p:cNvSpPr>
                  <p:nvPr/>
                </p:nvSpPr>
                <p:spPr bwMode="auto">
                  <a:xfrm>
                    <a:off x="230" y="160"/>
                    <a:ext cx="18" cy="81"/>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285" name="Freeform 397"/>
                  <p:cNvSpPr>
                    <a:spLocks noChangeAspect="1"/>
                  </p:cNvSpPr>
                  <p:nvPr/>
                </p:nvSpPr>
                <p:spPr bwMode="auto">
                  <a:xfrm>
                    <a:off x="230" y="160"/>
                    <a:ext cx="71" cy="121"/>
                  </a:xfrm>
                  <a:custGeom>
                    <a:avLst/>
                    <a:gdLst>
                      <a:gd name="T0" fmla="*/ 64 w 64"/>
                      <a:gd name="T1" fmla="*/ 16 h 96"/>
                      <a:gd name="T2" fmla="*/ 48 w 64"/>
                      <a:gd name="T3" fmla="*/ 0 h 96"/>
                      <a:gd name="T4" fmla="*/ 0 w 64"/>
                      <a:gd name="T5" fmla="*/ 64 h 96"/>
                      <a:gd name="T6" fmla="*/ 0 w 64"/>
                      <a:gd name="T7" fmla="*/ 64 h 96"/>
                      <a:gd name="T8" fmla="*/ 16 w 64"/>
                      <a:gd name="T9" fmla="*/ 96 h 96"/>
                      <a:gd name="T10" fmla="*/ 16 w 64"/>
                      <a:gd name="T11" fmla="*/ 80 h 96"/>
                      <a:gd name="T12" fmla="*/ 64 w 64"/>
                      <a:gd name="T13" fmla="*/ 16 h 96"/>
                    </a:gdLst>
                    <a:ahLst/>
                    <a:cxnLst>
                      <a:cxn ang="0">
                        <a:pos x="T0" y="T1"/>
                      </a:cxn>
                      <a:cxn ang="0">
                        <a:pos x="T2" y="T3"/>
                      </a:cxn>
                      <a:cxn ang="0">
                        <a:pos x="T4" y="T5"/>
                      </a:cxn>
                      <a:cxn ang="0">
                        <a:pos x="T6" y="T7"/>
                      </a:cxn>
                      <a:cxn ang="0">
                        <a:pos x="T8" y="T9"/>
                      </a:cxn>
                      <a:cxn ang="0">
                        <a:pos x="T10" y="T11"/>
                      </a:cxn>
                      <a:cxn ang="0">
                        <a:pos x="T12" y="T13"/>
                      </a:cxn>
                    </a:cxnLst>
                    <a:rect l="0" t="0" r="r" b="b"/>
                    <a:pathLst>
                      <a:path w="64" h="96">
                        <a:moveTo>
                          <a:pt x="64" y="16"/>
                        </a:moveTo>
                        <a:lnTo>
                          <a:pt x="48" y="0"/>
                        </a:lnTo>
                        <a:lnTo>
                          <a:pt x="0" y="64"/>
                        </a:lnTo>
                        <a:lnTo>
                          <a:pt x="0" y="64"/>
                        </a:lnTo>
                        <a:lnTo>
                          <a:pt x="16" y="96"/>
                        </a:lnTo>
                        <a:lnTo>
                          <a:pt x="16" y="80"/>
                        </a:lnTo>
                        <a:lnTo>
                          <a:pt x="64" y="16"/>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286" name="Freeform 398"/>
                  <p:cNvSpPr>
                    <a:spLocks noChangeAspect="1"/>
                  </p:cNvSpPr>
                  <p:nvPr/>
                </p:nvSpPr>
                <p:spPr bwMode="auto">
                  <a:xfrm>
                    <a:off x="195" y="160"/>
                    <a:ext cx="53" cy="81"/>
                  </a:xfrm>
                  <a:custGeom>
                    <a:avLst/>
                    <a:gdLst>
                      <a:gd name="T0" fmla="*/ 32 w 48"/>
                      <a:gd name="T1" fmla="*/ 64 h 64"/>
                      <a:gd name="T2" fmla="*/ 48 w 48"/>
                      <a:gd name="T3" fmla="*/ 64 h 64"/>
                      <a:gd name="T4" fmla="*/ 16 w 48"/>
                      <a:gd name="T5" fmla="*/ 0 h 64"/>
                      <a:gd name="T6" fmla="*/ 0 w 48"/>
                      <a:gd name="T7" fmla="*/ 0 h 64"/>
                      <a:gd name="T8" fmla="*/ 32 w 48"/>
                      <a:gd name="T9" fmla="*/ 64 h 64"/>
                    </a:gdLst>
                    <a:ahLst/>
                    <a:cxnLst>
                      <a:cxn ang="0">
                        <a:pos x="T0" y="T1"/>
                      </a:cxn>
                      <a:cxn ang="0">
                        <a:pos x="T2" y="T3"/>
                      </a:cxn>
                      <a:cxn ang="0">
                        <a:pos x="T4" y="T5"/>
                      </a:cxn>
                      <a:cxn ang="0">
                        <a:pos x="T6" y="T7"/>
                      </a:cxn>
                      <a:cxn ang="0">
                        <a:pos x="T8" y="T9"/>
                      </a:cxn>
                    </a:cxnLst>
                    <a:rect l="0" t="0" r="r" b="b"/>
                    <a:pathLst>
                      <a:path w="48" h="64">
                        <a:moveTo>
                          <a:pt x="32" y="64"/>
                        </a:moveTo>
                        <a:lnTo>
                          <a:pt x="48" y="64"/>
                        </a:lnTo>
                        <a:lnTo>
                          <a:pt x="16" y="0"/>
                        </a:lnTo>
                        <a:lnTo>
                          <a:pt x="0" y="0"/>
                        </a:lnTo>
                        <a:lnTo>
                          <a:pt x="32" y="64"/>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287" name="Rectangle 399"/>
                  <p:cNvSpPr>
                    <a:spLocks noChangeAspect="1" noChangeArrowheads="1"/>
                  </p:cNvSpPr>
                  <p:nvPr/>
                </p:nvSpPr>
                <p:spPr bwMode="auto">
                  <a:xfrm>
                    <a:off x="248" y="119"/>
                    <a:ext cx="18" cy="41"/>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288" name="Rectangle 400"/>
                  <p:cNvSpPr>
                    <a:spLocks noChangeAspect="1" noChangeArrowheads="1"/>
                  </p:cNvSpPr>
                  <p:nvPr/>
                </p:nvSpPr>
                <p:spPr bwMode="auto">
                  <a:xfrm>
                    <a:off x="477" y="40"/>
                    <a:ext cx="18" cy="79"/>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289" name="Freeform 401"/>
                  <p:cNvSpPr>
                    <a:spLocks noChangeAspect="1"/>
                  </p:cNvSpPr>
                  <p:nvPr/>
                </p:nvSpPr>
                <p:spPr bwMode="auto">
                  <a:xfrm>
                    <a:off x="424" y="0"/>
                    <a:ext cx="71" cy="119"/>
                  </a:xfrm>
                  <a:custGeom>
                    <a:avLst/>
                    <a:gdLst>
                      <a:gd name="T0" fmla="*/ 0 w 64"/>
                      <a:gd name="T1" fmla="*/ 79 h 95"/>
                      <a:gd name="T2" fmla="*/ 16 w 64"/>
                      <a:gd name="T3" fmla="*/ 95 h 95"/>
                      <a:gd name="T4" fmla="*/ 64 w 64"/>
                      <a:gd name="T5" fmla="*/ 32 h 95"/>
                      <a:gd name="T6" fmla="*/ 64 w 64"/>
                      <a:gd name="T7" fmla="*/ 32 h 95"/>
                      <a:gd name="T8" fmla="*/ 48 w 64"/>
                      <a:gd name="T9" fmla="*/ 0 h 95"/>
                      <a:gd name="T10" fmla="*/ 48 w 64"/>
                      <a:gd name="T11" fmla="*/ 16 h 95"/>
                      <a:gd name="T12" fmla="*/ 0 w 64"/>
                      <a:gd name="T13" fmla="*/ 79 h 95"/>
                    </a:gdLst>
                    <a:ahLst/>
                    <a:cxnLst>
                      <a:cxn ang="0">
                        <a:pos x="T0" y="T1"/>
                      </a:cxn>
                      <a:cxn ang="0">
                        <a:pos x="T2" y="T3"/>
                      </a:cxn>
                      <a:cxn ang="0">
                        <a:pos x="T4" y="T5"/>
                      </a:cxn>
                      <a:cxn ang="0">
                        <a:pos x="T6" y="T7"/>
                      </a:cxn>
                      <a:cxn ang="0">
                        <a:pos x="T8" y="T9"/>
                      </a:cxn>
                      <a:cxn ang="0">
                        <a:pos x="T10" y="T11"/>
                      </a:cxn>
                      <a:cxn ang="0">
                        <a:pos x="T12" y="T13"/>
                      </a:cxn>
                    </a:cxnLst>
                    <a:rect l="0" t="0" r="r" b="b"/>
                    <a:pathLst>
                      <a:path w="64" h="95">
                        <a:moveTo>
                          <a:pt x="0" y="79"/>
                        </a:moveTo>
                        <a:lnTo>
                          <a:pt x="16" y="95"/>
                        </a:lnTo>
                        <a:lnTo>
                          <a:pt x="64" y="32"/>
                        </a:lnTo>
                        <a:lnTo>
                          <a:pt x="64" y="32"/>
                        </a:lnTo>
                        <a:lnTo>
                          <a:pt x="48" y="0"/>
                        </a:lnTo>
                        <a:lnTo>
                          <a:pt x="48" y="16"/>
                        </a:lnTo>
                        <a:lnTo>
                          <a:pt x="0" y="79"/>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290" name="Freeform 402"/>
                  <p:cNvSpPr>
                    <a:spLocks noChangeAspect="1"/>
                  </p:cNvSpPr>
                  <p:nvPr/>
                </p:nvSpPr>
                <p:spPr bwMode="auto">
                  <a:xfrm>
                    <a:off x="477" y="40"/>
                    <a:ext cx="53" cy="79"/>
                  </a:xfrm>
                  <a:custGeom>
                    <a:avLst/>
                    <a:gdLst>
                      <a:gd name="T0" fmla="*/ 16 w 48"/>
                      <a:gd name="T1" fmla="*/ 0 h 63"/>
                      <a:gd name="T2" fmla="*/ 0 w 48"/>
                      <a:gd name="T3" fmla="*/ 0 h 63"/>
                      <a:gd name="T4" fmla="*/ 32 w 48"/>
                      <a:gd name="T5" fmla="*/ 63 h 63"/>
                      <a:gd name="T6" fmla="*/ 48 w 48"/>
                      <a:gd name="T7" fmla="*/ 63 h 63"/>
                      <a:gd name="T8" fmla="*/ 16 w 48"/>
                      <a:gd name="T9" fmla="*/ 0 h 63"/>
                    </a:gdLst>
                    <a:ahLst/>
                    <a:cxnLst>
                      <a:cxn ang="0">
                        <a:pos x="T0" y="T1"/>
                      </a:cxn>
                      <a:cxn ang="0">
                        <a:pos x="T2" y="T3"/>
                      </a:cxn>
                      <a:cxn ang="0">
                        <a:pos x="T4" y="T5"/>
                      </a:cxn>
                      <a:cxn ang="0">
                        <a:pos x="T6" y="T7"/>
                      </a:cxn>
                      <a:cxn ang="0">
                        <a:pos x="T8" y="T9"/>
                      </a:cxn>
                    </a:cxnLst>
                    <a:rect l="0" t="0" r="r" b="b"/>
                    <a:pathLst>
                      <a:path w="48" h="63">
                        <a:moveTo>
                          <a:pt x="16" y="0"/>
                        </a:moveTo>
                        <a:lnTo>
                          <a:pt x="0" y="0"/>
                        </a:lnTo>
                        <a:lnTo>
                          <a:pt x="32" y="63"/>
                        </a:lnTo>
                        <a:lnTo>
                          <a:pt x="48" y="63"/>
                        </a:lnTo>
                        <a:lnTo>
                          <a:pt x="16"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291" name="Rectangle 403"/>
                  <p:cNvSpPr>
                    <a:spLocks noChangeAspect="1" noChangeArrowheads="1"/>
                  </p:cNvSpPr>
                  <p:nvPr/>
                </p:nvSpPr>
                <p:spPr bwMode="auto">
                  <a:xfrm>
                    <a:off x="459" y="160"/>
                    <a:ext cx="18" cy="81"/>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292" name="Freeform 404"/>
                  <p:cNvSpPr>
                    <a:spLocks noChangeAspect="1"/>
                  </p:cNvSpPr>
                  <p:nvPr/>
                </p:nvSpPr>
                <p:spPr bwMode="auto">
                  <a:xfrm>
                    <a:off x="459" y="160"/>
                    <a:ext cx="53" cy="101"/>
                  </a:xfrm>
                  <a:custGeom>
                    <a:avLst/>
                    <a:gdLst>
                      <a:gd name="T0" fmla="*/ 48 w 48"/>
                      <a:gd name="T1" fmla="*/ 0 h 80"/>
                      <a:gd name="T2" fmla="*/ 32 w 48"/>
                      <a:gd name="T3" fmla="*/ 0 h 80"/>
                      <a:gd name="T4" fmla="*/ 0 w 48"/>
                      <a:gd name="T5" fmla="*/ 64 h 80"/>
                      <a:gd name="T6" fmla="*/ 0 w 48"/>
                      <a:gd name="T7" fmla="*/ 80 h 80"/>
                      <a:gd name="T8" fmla="*/ 0 w 48"/>
                      <a:gd name="T9" fmla="*/ 80 h 80"/>
                      <a:gd name="T10" fmla="*/ 16 w 48"/>
                      <a:gd name="T11" fmla="*/ 64 h 80"/>
                      <a:gd name="T12" fmla="*/ 48 w 48"/>
                      <a:gd name="T13" fmla="*/ 0 h 80"/>
                    </a:gdLst>
                    <a:ahLst/>
                    <a:cxnLst>
                      <a:cxn ang="0">
                        <a:pos x="T0" y="T1"/>
                      </a:cxn>
                      <a:cxn ang="0">
                        <a:pos x="T2" y="T3"/>
                      </a:cxn>
                      <a:cxn ang="0">
                        <a:pos x="T4" y="T5"/>
                      </a:cxn>
                      <a:cxn ang="0">
                        <a:pos x="T6" y="T7"/>
                      </a:cxn>
                      <a:cxn ang="0">
                        <a:pos x="T8" y="T9"/>
                      </a:cxn>
                      <a:cxn ang="0">
                        <a:pos x="T10" y="T11"/>
                      </a:cxn>
                      <a:cxn ang="0">
                        <a:pos x="T12" y="T13"/>
                      </a:cxn>
                    </a:cxnLst>
                    <a:rect l="0" t="0" r="r" b="b"/>
                    <a:pathLst>
                      <a:path w="48" h="80">
                        <a:moveTo>
                          <a:pt x="48" y="0"/>
                        </a:moveTo>
                        <a:lnTo>
                          <a:pt x="32" y="0"/>
                        </a:lnTo>
                        <a:lnTo>
                          <a:pt x="0" y="64"/>
                        </a:lnTo>
                        <a:lnTo>
                          <a:pt x="0" y="80"/>
                        </a:lnTo>
                        <a:lnTo>
                          <a:pt x="0" y="80"/>
                        </a:lnTo>
                        <a:lnTo>
                          <a:pt x="16" y="64"/>
                        </a:lnTo>
                        <a:lnTo>
                          <a:pt x="48"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293" name="Freeform 405"/>
                  <p:cNvSpPr>
                    <a:spLocks noChangeAspect="1"/>
                  </p:cNvSpPr>
                  <p:nvPr/>
                </p:nvSpPr>
                <p:spPr bwMode="auto">
                  <a:xfrm>
                    <a:off x="407" y="160"/>
                    <a:ext cx="70" cy="101"/>
                  </a:xfrm>
                  <a:custGeom>
                    <a:avLst/>
                    <a:gdLst>
                      <a:gd name="T0" fmla="*/ 48 w 64"/>
                      <a:gd name="T1" fmla="*/ 80 h 80"/>
                      <a:gd name="T2" fmla="*/ 64 w 64"/>
                      <a:gd name="T3" fmla="*/ 64 h 80"/>
                      <a:gd name="T4" fmla="*/ 16 w 64"/>
                      <a:gd name="T5" fmla="*/ 0 h 80"/>
                      <a:gd name="T6" fmla="*/ 0 w 64"/>
                      <a:gd name="T7" fmla="*/ 16 h 80"/>
                      <a:gd name="T8" fmla="*/ 48 w 64"/>
                      <a:gd name="T9" fmla="*/ 80 h 80"/>
                    </a:gdLst>
                    <a:ahLst/>
                    <a:cxnLst>
                      <a:cxn ang="0">
                        <a:pos x="T0" y="T1"/>
                      </a:cxn>
                      <a:cxn ang="0">
                        <a:pos x="T2" y="T3"/>
                      </a:cxn>
                      <a:cxn ang="0">
                        <a:pos x="T4" y="T5"/>
                      </a:cxn>
                      <a:cxn ang="0">
                        <a:pos x="T6" y="T7"/>
                      </a:cxn>
                      <a:cxn ang="0">
                        <a:pos x="T8" y="T9"/>
                      </a:cxn>
                    </a:cxnLst>
                    <a:rect l="0" t="0" r="r" b="b"/>
                    <a:pathLst>
                      <a:path w="64" h="80">
                        <a:moveTo>
                          <a:pt x="48" y="80"/>
                        </a:moveTo>
                        <a:lnTo>
                          <a:pt x="64" y="64"/>
                        </a:lnTo>
                        <a:lnTo>
                          <a:pt x="16" y="0"/>
                        </a:lnTo>
                        <a:lnTo>
                          <a:pt x="0" y="16"/>
                        </a:lnTo>
                        <a:lnTo>
                          <a:pt x="48" y="8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294" name="Rectangle 406"/>
                  <p:cNvSpPr>
                    <a:spLocks noChangeAspect="1" noChangeArrowheads="1"/>
                  </p:cNvSpPr>
                  <p:nvPr/>
                </p:nvSpPr>
                <p:spPr bwMode="auto">
                  <a:xfrm>
                    <a:off x="477" y="119"/>
                    <a:ext cx="18" cy="41"/>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295" name="Rectangle 407"/>
                  <p:cNvSpPr>
                    <a:spLocks noChangeAspect="1" noChangeArrowheads="1"/>
                  </p:cNvSpPr>
                  <p:nvPr/>
                </p:nvSpPr>
                <p:spPr bwMode="auto">
                  <a:xfrm>
                    <a:off x="688" y="40"/>
                    <a:ext cx="18" cy="79"/>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296" name="Freeform 408"/>
                  <p:cNvSpPr>
                    <a:spLocks noChangeAspect="1"/>
                  </p:cNvSpPr>
                  <p:nvPr/>
                </p:nvSpPr>
                <p:spPr bwMode="auto">
                  <a:xfrm>
                    <a:off x="653" y="0"/>
                    <a:ext cx="53" cy="119"/>
                  </a:xfrm>
                  <a:custGeom>
                    <a:avLst/>
                    <a:gdLst>
                      <a:gd name="T0" fmla="*/ 0 w 48"/>
                      <a:gd name="T1" fmla="*/ 95 h 95"/>
                      <a:gd name="T2" fmla="*/ 16 w 48"/>
                      <a:gd name="T3" fmla="*/ 95 h 95"/>
                      <a:gd name="T4" fmla="*/ 48 w 48"/>
                      <a:gd name="T5" fmla="*/ 32 h 95"/>
                      <a:gd name="T6" fmla="*/ 48 w 48"/>
                      <a:gd name="T7" fmla="*/ 32 h 95"/>
                      <a:gd name="T8" fmla="*/ 32 w 48"/>
                      <a:gd name="T9" fmla="*/ 0 h 95"/>
                      <a:gd name="T10" fmla="*/ 32 w 48"/>
                      <a:gd name="T11" fmla="*/ 32 h 95"/>
                      <a:gd name="T12" fmla="*/ 0 w 48"/>
                      <a:gd name="T13" fmla="*/ 95 h 95"/>
                    </a:gdLst>
                    <a:ahLst/>
                    <a:cxnLst>
                      <a:cxn ang="0">
                        <a:pos x="T0" y="T1"/>
                      </a:cxn>
                      <a:cxn ang="0">
                        <a:pos x="T2" y="T3"/>
                      </a:cxn>
                      <a:cxn ang="0">
                        <a:pos x="T4" y="T5"/>
                      </a:cxn>
                      <a:cxn ang="0">
                        <a:pos x="T6" y="T7"/>
                      </a:cxn>
                      <a:cxn ang="0">
                        <a:pos x="T8" y="T9"/>
                      </a:cxn>
                      <a:cxn ang="0">
                        <a:pos x="T10" y="T11"/>
                      </a:cxn>
                      <a:cxn ang="0">
                        <a:pos x="T12" y="T13"/>
                      </a:cxn>
                    </a:cxnLst>
                    <a:rect l="0" t="0" r="r" b="b"/>
                    <a:pathLst>
                      <a:path w="48" h="95">
                        <a:moveTo>
                          <a:pt x="0" y="95"/>
                        </a:moveTo>
                        <a:lnTo>
                          <a:pt x="16" y="95"/>
                        </a:lnTo>
                        <a:lnTo>
                          <a:pt x="48" y="32"/>
                        </a:lnTo>
                        <a:lnTo>
                          <a:pt x="48" y="32"/>
                        </a:lnTo>
                        <a:lnTo>
                          <a:pt x="32" y="0"/>
                        </a:lnTo>
                        <a:lnTo>
                          <a:pt x="32" y="32"/>
                        </a:lnTo>
                        <a:lnTo>
                          <a:pt x="0" y="95"/>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297" name="Freeform 409"/>
                  <p:cNvSpPr>
                    <a:spLocks noChangeAspect="1"/>
                  </p:cNvSpPr>
                  <p:nvPr/>
                </p:nvSpPr>
                <p:spPr bwMode="auto">
                  <a:xfrm>
                    <a:off x="688" y="40"/>
                    <a:ext cx="53" cy="79"/>
                  </a:xfrm>
                  <a:custGeom>
                    <a:avLst/>
                    <a:gdLst>
                      <a:gd name="T0" fmla="*/ 16 w 48"/>
                      <a:gd name="T1" fmla="*/ 0 h 63"/>
                      <a:gd name="T2" fmla="*/ 0 w 48"/>
                      <a:gd name="T3" fmla="*/ 0 h 63"/>
                      <a:gd name="T4" fmla="*/ 32 w 48"/>
                      <a:gd name="T5" fmla="*/ 63 h 63"/>
                      <a:gd name="T6" fmla="*/ 48 w 48"/>
                      <a:gd name="T7" fmla="*/ 63 h 63"/>
                      <a:gd name="T8" fmla="*/ 16 w 48"/>
                      <a:gd name="T9" fmla="*/ 0 h 63"/>
                    </a:gdLst>
                    <a:ahLst/>
                    <a:cxnLst>
                      <a:cxn ang="0">
                        <a:pos x="T0" y="T1"/>
                      </a:cxn>
                      <a:cxn ang="0">
                        <a:pos x="T2" y="T3"/>
                      </a:cxn>
                      <a:cxn ang="0">
                        <a:pos x="T4" y="T5"/>
                      </a:cxn>
                      <a:cxn ang="0">
                        <a:pos x="T6" y="T7"/>
                      </a:cxn>
                      <a:cxn ang="0">
                        <a:pos x="T8" y="T9"/>
                      </a:cxn>
                    </a:cxnLst>
                    <a:rect l="0" t="0" r="r" b="b"/>
                    <a:pathLst>
                      <a:path w="48" h="63">
                        <a:moveTo>
                          <a:pt x="16" y="0"/>
                        </a:moveTo>
                        <a:lnTo>
                          <a:pt x="0" y="0"/>
                        </a:lnTo>
                        <a:lnTo>
                          <a:pt x="32" y="63"/>
                        </a:lnTo>
                        <a:lnTo>
                          <a:pt x="48" y="63"/>
                        </a:lnTo>
                        <a:lnTo>
                          <a:pt x="16"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298" name="Rectangle 410"/>
                  <p:cNvSpPr>
                    <a:spLocks noChangeAspect="1" noChangeArrowheads="1"/>
                  </p:cNvSpPr>
                  <p:nvPr/>
                </p:nvSpPr>
                <p:spPr bwMode="auto">
                  <a:xfrm>
                    <a:off x="671" y="160"/>
                    <a:ext cx="17" cy="81"/>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299" name="Freeform 411"/>
                  <p:cNvSpPr>
                    <a:spLocks noChangeAspect="1"/>
                  </p:cNvSpPr>
                  <p:nvPr/>
                </p:nvSpPr>
                <p:spPr bwMode="auto">
                  <a:xfrm>
                    <a:off x="671" y="160"/>
                    <a:ext cx="53" cy="121"/>
                  </a:xfrm>
                  <a:custGeom>
                    <a:avLst/>
                    <a:gdLst>
                      <a:gd name="T0" fmla="*/ 48 w 48"/>
                      <a:gd name="T1" fmla="*/ 0 h 96"/>
                      <a:gd name="T2" fmla="*/ 32 w 48"/>
                      <a:gd name="T3" fmla="*/ 0 h 96"/>
                      <a:gd name="T4" fmla="*/ 0 w 48"/>
                      <a:gd name="T5" fmla="*/ 64 h 96"/>
                      <a:gd name="T6" fmla="*/ 0 w 48"/>
                      <a:gd name="T7" fmla="*/ 64 h 96"/>
                      <a:gd name="T8" fmla="*/ 16 w 48"/>
                      <a:gd name="T9" fmla="*/ 96 h 96"/>
                      <a:gd name="T10" fmla="*/ 16 w 48"/>
                      <a:gd name="T11" fmla="*/ 64 h 96"/>
                      <a:gd name="T12" fmla="*/ 48 w 48"/>
                      <a:gd name="T13" fmla="*/ 0 h 96"/>
                    </a:gdLst>
                    <a:ahLst/>
                    <a:cxnLst>
                      <a:cxn ang="0">
                        <a:pos x="T0" y="T1"/>
                      </a:cxn>
                      <a:cxn ang="0">
                        <a:pos x="T2" y="T3"/>
                      </a:cxn>
                      <a:cxn ang="0">
                        <a:pos x="T4" y="T5"/>
                      </a:cxn>
                      <a:cxn ang="0">
                        <a:pos x="T6" y="T7"/>
                      </a:cxn>
                      <a:cxn ang="0">
                        <a:pos x="T8" y="T9"/>
                      </a:cxn>
                      <a:cxn ang="0">
                        <a:pos x="T10" y="T11"/>
                      </a:cxn>
                      <a:cxn ang="0">
                        <a:pos x="T12" y="T13"/>
                      </a:cxn>
                    </a:cxnLst>
                    <a:rect l="0" t="0" r="r" b="b"/>
                    <a:pathLst>
                      <a:path w="48" h="96">
                        <a:moveTo>
                          <a:pt x="48" y="0"/>
                        </a:moveTo>
                        <a:lnTo>
                          <a:pt x="32" y="0"/>
                        </a:lnTo>
                        <a:lnTo>
                          <a:pt x="0" y="64"/>
                        </a:lnTo>
                        <a:lnTo>
                          <a:pt x="0" y="64"/>
                        </a:lnTo>
                        <a:lnTo>
                          <a:pt x="16" y="96"/>
                        </a:lnTo>
                        <a:lnTo>
                          <a:pt x="16" y="64"/>
                        </a:lnTo>
                        <a:lnTo>
                          <a:pt x="48"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300" name="Freeform 412"/>
                  <p:cNvSpPr>
                    <a:spLocks noChangeAspect="1"/>
                  </p:cNvSpPr>
                  <p:nvPr/>
                </p:nvSpPr>
                <p:spPr bwMode="auto">
                  <a:xfrm>
                    <a:off x="636" y="160"/>
                    <a:ext cx="52" cy="81"/>
                  </a:xfrm>
                  <a:custGeom>
                    <a:avLst/>
                    <a:gdLst>
                      <a:gd name="T0" fmla="*/ 32 w 48"/>
                      <a:gd name="T1" fmla="*/ 64 h 64"/>
                      <a:gd name="T2" fmla="*/ 48 w 48"/>
                      <a:gd name="T3" fmla="*/ 64 h 64"/>
                      <a:gd name="T4" fmla="*/ 16 w 48"/>
                      <a:gd name="T5" fmla="*/ 0 h 64"/>
                      <a:gd name="T6" fmla="*/ 0 w 48"/>
                      <a:gd name="T7" fmla="*/ 0 h 64"/>
                      <a:gd name="T8" fmla="*/ 32 w 48"/>
                      <a:gd name="T9" fmla="*/ 64 h 64"/>
                    </a:gdLst>
                    <a:ahLst/>
                    <a:cxnLst>
                      <a:cxn ang="0">
                        <a:pos x="T0" y="T1"/>
                      </a:cxn>
                      <a:cxn ang="0">
                        <a:pos x="T2" y="T3"/>
                      </a:cxn>
                      <a:cxn ang="0">
                        <a:pos x="T4" y="T5"/>
                      </a:cxn>
                      <a:cxn ang="0">
                        <a:pos x="T6" y="T7"/>
                      </a:cxn>
                      <a:cxn ang="0">
                        <a:pos x="T8" y="T9"/>
                      </a:cxn>
                    </a:cxnLst>
                    <a:rect l="0" t="0" r="r" b="b"/>
                    <a:pathLst>
                      <a:path w="48" h="64">
                        <a:moveTo>
                          <a:pt x="32" y="64"/>
                        </a:moveTo>
                        <a:lnTo>
                          <a:pt x="48" y="64"/>
                        </a:lnTo>
                        <a:lnTo>
                          <a:pt x="16" y="0"/>
                        </a:lnTo>
                        <a:lnTo>
                          <a:pt x="0" y="0"/>
                        </a:lnTo>
                        <a:lnTo>
                          <a:pt x="32" y="64"/>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301" name="Rectangle 413"/>
                  <p:cNvSpPr>
                    <a:spLocks noChangeAspect="1" noChangeArrowheads="1"/>
                  </p:cNvSpPr>
                  <p:nvPr/>
                </p:nvSpPr>
                <p:spPr bwMode="auto">
                  <a:xfrm>
                    <a:off x="688" y="119"/>
                    <a:ext cx="18" cy="41"/>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302" name="Rectangle 414"/>
                  <p:cNvSpPr>
                    <a:spLocks noChangeAspect="1" noChangeArrowheads="1"/>
                  </p:cNvSpPr>
                  <p:nvPr/>
                </p:nvSpPr>
                <p:spPr bwMode="auto">
                  <a:xfrm>
                    <a:off x="900" y="40"/>
                    <a:ext cx="17" cy="79"/>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303" name="Freeform 415"/>
                  <p:cNvSpPr>
                    <a:spLocks noChangeAspect="1"/>
                  </p:cNvSpPr>
                  <p:nvPr/>
                </p:nvSpPr>
                <p:spPr bwMode="auto">
                  <a:xfrm>
                    <a:off x="864" y="20"/>
                    <a:ext cx="53" cy="99"/>
                  </a:xfrm>
                  <a:custGeom>
                    <a:avLst/>
                    <a:gdLst>
                      <a:gd name="T0" fmla="*/ 0 w 48"/>
                      <a:gd name="T1" fmla="*/ 79 h 79"/>
                      <a:gd name="T2" fmla="*/ 16 w 48"/>
                      <a:gd name="T3" fmla="*/ 79 h 79"/>
                      <a:gd name="T4" fmla="*/ 48 w 48"/>
                      <a:gd name="T5" fmla="*/ 16 h 79"/>
                      <a:gd name="T6" fmla="*/ 48 w 48"/>
                      <a:gd name="T7" fmla="*/ 0 h 79"/>
                      <a:gd name="T8" fmla="*/ 48 w 48"/>
                      <a:gd name="T9" fmla="*/ 0 h 79"/>
                      <a:gd name="T10" fmla="*/ 32 w 48"/>
                      <a:gd name="T11" fmla="*/ 16 h 79"/>
                      <a:gd name="T12" fmla="*/ 0 w 48"/>
                      <a:gd name="T13" fmla="*/ 79 h 79"/>
                    </a:gdLst>
                    <a:ahLst/>
                    <a:cxnLst>
                      <a:cxn ang="0">
                        <a:pos x="T0" y="T1"/>
                      </a:cxn>
                      <a:cxn ang="0">
                        <a:pos x="T2" y="T3"/>
                      </a:cxn>
                      <a:cxn ang="0">
                        <a:pos x="T4" y="T5"/>
                      </a:cxn>
                      <a:cxn ang="0">
                        <a:pos x="T6" y="T7"/>
                      </a:cxn>
                      <a:cxn ang="0">
                        <a:pos x="T8" y="T9"/>
                      </a:cxn>
                      <a:cxn ang="0">
                        <a:pos x="T10" y="T11"/>
                      </a:cxn>
                      <a:cxn ang="0">
                        <a:pos x="T12" y="T13"/>
                      </a:cxn>
                    </a:cxnLst>
                    <a:rect l="0" t="0" r="r" b="b"/>
                    <a:pathLst>
                      <a:path w="48" h="79">
                        <a:moveTo>
                          <a:pt x="0" y="79"/>
                        </a:moveTo>
                        <a:lnTo>
                          <a:pt x="16" y="79"/>
                        </a:lnTo>
                        <a:lnTo>
                          <a:pt x="48" y="16"/>
                        </a:lnTo>
                        <a:lnTo>
                          <a:pt x="48" y="0"/>
                        </a:lnTo>
                        <a:lnTo>
                          <a:pt x="48" y="0"/>
                        </a:lnTo>
                        <a:lnTo>
                          <a:pt x="32" y="16"/>
                        </a:lnTo>
                        <a:lnTo>
                          <a:pt x="0" y="79"/>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304" name="Freeform 416"/>
                  <p:cNvSpPr>
                    <a:spLocks noChangeAspect="1"/>
                  </p:cNvSpPr>
                  <p:nvPr/>
                </p:nvSpPr>
                <p:spPr bwMode="auto">
                  <a:xfrm>
                    <a:off x="900" y="20"/>
                    <a:ext cx="70" cy="99"/>
                  </a:xfrm>
                  <a:custGeom>
                    <a:avLst/>
                    <a:gdLst>
                      <a:gd name="T0" fmla="*/ 16 w 64"/>
                      <a:gd name="T1" fmla="*/ 0 h 79"/>
                      <a:gd name="T2" fmla="*/ 0 w 64"/>
                      <a:gd name="T3" fmla="*/ 16 h 79"/>
                      <a:gd name="T4" fmla="*/ 48 w 64"/>
                      <a:gd name="T5" fmla="*/ 79 h 79"/>
                      <a:gd name="T6" fmla="*/ 64 w 64"/>
                      <a:gd name="T7" fmla="*/ 63 h 79"/>
                      <a:gd name="T8" fmla="*/ 16 w 64"/>
                      <a:gd name="T9" fmla="*/ 0 h 79"/>
                    </a:gdLst>
                    <a:ahLst/>
                    <a:cxnLst>
                      <a:cxn ang="0">
                        <a:pos x="T0" y="T1"/>
                      </a:cxn>
                      <a:cxn ang="0">
                        <a:pos x="T2" y="T3"/>
                      </a:cxn>
                      <a:cxn ang="0">
                        <a:pos x="T4" y="T5"/>
                      </a:cxn>
                      <a:cxn ang="0">
                        <a:pos x="T6" y="T7"/>
                      </a:cxn>
                      <a:cxn ang="0">
                        <a:pos x="T8" y="T9"/>
                      </a:cxn>
                    </a:cxnLst>
                    <a:rect l="0" t="0" r="r" b="b"/>
                    <a:pathLst>
                      <a:path w="64" h="79">
                        <a:moveTo>
                          <a:pt x="16" y="0"/>
                        </a:moveTo>
                        <a:lnTo>
                          <a:pt x="0" y="16"/>
                        </a:lnTo>
                        <a:lnTo>
                          <a:pt x="48" y="79"/>
                        </a:lnTo>
                        <a:lnTo>
                          <a:pt x="64" y="63"/>
                        </a:lnTo>
                        <a:lnTo>
                          <a:pt x="16"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305" name="Rectangle 417"/>
                  <p:cNvSpPr>
                    <a:spLocks noChangeAspect="1" noChangeArrowheads="1"/>
                  </p:cNvSpPr>
                  <p:nvPr/>
                </p:nvSpPr>
                <p:spPr bwMode="auto">
                  <a:xfrm>
                    <a:off x="882" y="160"/>
                    <a:ext cx="18" cy="81"/>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306" name="Freeform 418"/>
                  <p:cNvSpPr>
                    <a:spLocks noChangeAspect="1"/>
                  </p:cNvSpPr>
                  <p:nvPr/>
                </p:nvSpPr>
                <p:spPr bwMode="auto">
                  <a:xfrm>
                    <a:off x="882" y="160"/>
                    <a:ext cx="71" cy="121"/>
                  </a:xfrm>
                  <a:custGeom>
                    <a:avLst/>
                    <a:gdLst>
                      <a:gd name="T0" fmla="*/ 64 w 64"/>
                      <a:gd name="T1" fmla="*/ 16 h 96"/>
                      <a:gd name="T2" fmla="*/ 48 w 64"/>
                      <a:gd name="T3" fmla="*/ 0 h 96"/>
                      <a:gd name="T4" fmla="*/ 0 w 64"/>
                      <a:gd name="T5" fmla="*/ 64 h 96"/>
                      <a:gd name="T6" fmla="*/ 0 w 64"/>
                      <a:gd name="T7" fmla="*/ 64 h 96"/>
                      <a:gd name="T8" fmla="*/ 16 w 64"/>
                      <a:gd name="T9" fmla="*/ 96 h 96"/>
                      <a:gd name="T10" fmla="*/ 16 w 64"/>
                      <a:gd name="T11" fmla="*/ 80 h 96"/>
                      <a:gd name="T12" fmla="*/ 64 w 64"/>
                      <a:gd name="T13" fmla="*/ 16 h 96"/>
                    </a:gdLst>
                    <a:ahLst/>
                    <a:cxnLst>
                      <a:cxn ang="0">
                        <a:pos x="T0" y="T1"/>
                      </a:cxn>
                      <a:cxn ang="0">
                        <a:pos x="T2" y="T3"/>
                      </a:cxn>
                      <a:cxn ang="0">
                        <a:pos x="T4" y="T5"/>
                      </a:cxn>
                      <a:cxn ang="0">
                        <a:pos x="T6" y="T7"/>
                      </a:cxn>
                      <a:cxn ang="0">
                        <a:pos x="T8" y="T9"/>
                      </a:cxn>
                      <a:cxn ang="0">
                        <a:pos x="T10" y="T11"/>
                      </a:cxn>
                      <a:cxn ang="0">
                        <a:pos x="T12" y="T13"/>
                      </a:cxn>
                    </a:cxnLst>
                    <a:rect l="0" t="0" r="r" b="b"/>
                    <a:pathLst>
                      <a:path w="64" h="96">
                        <a:moveTo>
                          <a:pt x="64" y="16"/>
                        </a:moveTo>
                        <a:lnTo>
                          <a:pt x="48" y="0"/>
                        </a:lnTo>
                        <a:lnTo>
                          <a:pt x="0" y="64"/>
                        </a:lnTo>
                        <a:lnTo>
                          <a:pt x="0" y="64"/>
                        </a:lnTo>
                        <a:lnTo>
                          <a:pt x="16" y="96"/>
                        </a:lnTo>
                        <a:lnTo>
                          <a:pt x="16" y="80"/>
                        </a:lnTo>
                        <a:lnTo>
                          <a:pt x="64" y="16"/>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307" name="Freeform 419"/>
                  <p:cNvSpPr>
                    <a:spLocks noChangeAspect="1"/>
                  </p:cNvSpPr>
                  <p:nvPr/>
                </p:nvSpPr>
                <p:spPr bwMode="auto">
                  <a:xfrm>
                    <a:off x="847" y="160"/>
                    <a:ext cx="53" cy="81"/>
                  </a:xfrm>
                  <a:custGeom>
                    <a:avLst/>
                    <a:gdLst>
                      <a:gd name="T0" fmla="*/ 32 w 48"/>
                      <a:gd name="T1" fmla="*/ 64 h 64"/>
                      <a:gd name="T2" fmla="*/ 48 w 48"/>
                      <a:gd name="T3" fmla="*/ 64 h 64"/>
                      <a:gd name="T4" fmla="*/ 16 w 48"/>
                      <a:gd name="T5" fmla="*/ 0 h 64"/>
                      <a:gd name="T6" fmla="*/ 0 w 48"/>
                      <a:gd name="T7" fmla="*/ 0 h 64"/>
                      <a:gd name="T8" fmla="*/ 32 w 48"/>
                      <a:gd name="T9" fmla="*/ 64 h 64"/>
                    </a:gdLst>
                    <a:ahLst/>
                    <a:cxnLst>
                      <a:cxn ang="0">
                        <a:pos x="T0" y="T1"/>
                      </a:cxn>
                      <a:cxn ang="0">
                        <a:pos x="T2" y="T3"/>
                      </a:cxn>
                      <a:cxn ang="0">
                        <a:pos x="T4" y="T5"/>
                      </a:cxn>
                      <a:cxn ang="0">
                        <a:pos x="T6" y="T7"/>
                      </a:cxn>
                      <a:cxn ang="0">
                        <a:pos x="T8" y="T9"/>
                      </a:cxn>
                    </a:cxnLst>
                    <a:rect l="0" t="0" r="r" b="b"/>
                    <a:pathLst>
                      <a:path w="48" h="64">
                        <a:moveTo>
                          <a:pt x="32" y="64"/>
                        </a:moveTo>
                        <a:lnTo>
                          <a:pt x="48" y="64"/>
                        </a:lnTo>
                        <a:lnTo>
                          <a:pt x="16" y="0"/>
                        </a:lnTo>
                        <a:lnTo>
                          <a:pt x="0" y="0"/>
                        </a:lnTo>
                        <a:lnTo>
                          <a:pt x="32" y="64"/>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308" name="Rectangle 420"/>
                  <p:cNvSpPr>
                    <a:spLocks noChangeAspect="1" noChangeArrowheads="1"/>
                  </p:cNvSpPr>
                  <p:nvPr/>
                </p:nvSpPr>
                <p:spPr bwMode="auto">
                  <a:xfrm>
                    <a:off x="900" y="119"/>
                    <a:ext cx="17" cy="41"/>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309" name="Rectangle 421"/>
                  <p:cNvSpPr>
                    <a:spLocks noChangeAspect="1" noChangeArrowheads="1"/>
                  </p:cNvSpPr>
                  <p:nvPr/>
                </p:nvSpPr>
                <p:spPr bwMode="auto">
                  <a:xfrm>
                    <a:off x="1129" y="40"/>
                    <a:ext cx="17" cy="79"/>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310" name="Freeform 422"/>
                  <p:cNvSpPr>
                    <a:spLocks noChangeAspect="1"/>
                  </p:cNvSpPr>
                  <p:nvPr/>
                </p:nvSpPr>
                <p:spPr bwMode="auto">
                  <a:xfrm>
                    <a:off x="1076" y="0"/>
                    <a:ext cx="70" cy="119"/>
                  </a:xfrm>
                  <a:custGeom>
                    <a:avLst/>
                    <a:gdLst>
                      <a:gd name="T0" fmla="*/ 0 w 64"/>
                      <a:gd name="T1" fmla="*/ 79 h 95"/>
                      <a:gd name="T2" fmla="*/ 16 w 64"/>
                      <a:gd name="T3" fmla="*/ 95 h 95"/>
                      <a:gd name="T4" fmla="*/ 64 w 64"/>
                      <a:gd name="T5" fmla="*/ 32 h 95"/>
                      <a:gd name="T6" fmla="*/ 64 w 64"/>
                      <a:gd name="T7" fmla="*/ 32 h 95"/>
                      <a:gd name="T8" fmla="*/ 48 w 64"/>
                      <a:gd name="T9" fmla="*/ 0 h 95"/>
                      <a:gd name="T10" fmla="*/ 48 w 64"/>
                      <a:gd name="T11" fmla="*/ 16 h 95"/>
                      <a:gd name="T12" fmla="*/ 0 w 64"/>
                      <a:gd name="T13" fmla="*/ 79 h 95"/>
                    </a:gdLst>
                    <a:ahLst/>
                    <a:cxnLst>
                      <a:cxn ang="0">
                        <a:pos x="T0" y="T1"/>
                      </a:cxn>
                      <a:cxn ang="0">
                        <a:pos x="T2" y="T3"/>
                      </a:cxn>
                      <a:cxn ang="0">
                        <a:pos x="T4" y="T5"/>
                      </a:cxn>
                      <a:cxn ang="0">
                        <a:pos x="T6" y="T7"/>
                      </a:cxn>
                      <a:cxn ang="0">
                        <a:pos x="T8" y="T9"/>
                      </a:cxn>
                      <a:cxn ang="0">
                        <a:pos x="T10" y="T11"/>
                      </a:cxn>
                      <a:cxn ang="0">
                        <a:pos x="T12" y="T13"/>
                      </a:cxn>
                    </a:cxnLst>
                    <a:rect l="0" t="0" r="r" b="b"/>
                    <a:pathLst>
                      <a:path w="64" h="95">
                        <a:moveTo>
                          <a:pt x="0" y="79"/>
                        </a:moveTo>
                        <a:lnTo>
                          <a:pt x="16" y="95"/>
                        </a:lnTo>
                        <a:lnTo>
                          <a:pt x="64" y="32"/>
                        </a:lnTo>
                        <a:lnTo>
                          <a:pt x="64" y="32"/>
                        </a:lnTo>
                        <a:lnTo>
                          <a:pt x="48" y="0"/>
                        </a:lnTo>
                        <a:lnTo>
                          <a:pt x="48" y="16"/>
                        </a:lnTo>
                        <a:lnTo>
                          <a:pt x="0" y="79"/>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311" name="Freeform 423"/>
                  <p:cNvSpPr>
                    <a:spLocks noChangeAspect="1"/>
                  </p:cNvSpPr>
                  <p:nvPr/>
                </p:nvSpPr>
                <p:spPr bwMode="auto">
                  <a:xfrm>
                    <a:off x="1129" y="40"/>
                    <a:ext cx="52" cy="79"/>
                  </a:xfrm>
                  <a:custGeom>
                    <a:avLst/>
                    <a:gdLst>
                      <a:gd name="T0" fmla="*/ 16 w 48"/>
                      <a:gd name="T1" fmla="*/ 0 h 63"/>
                      <a:gd name="T2" fmla="*/ 0 w 48"/>
                      <a:gd name="T3" fmla="*/ 0 h 63"/>
                      <a:gd name="T4" fmla="*/ 32 w 48"/>
                      <a:gd name="T5" fmla="*/ 63 h 63"/>
                      <a:gd name="T6" fmla="*/ 48 w 48"/>
                      <a:gd name="T7" fmla="*/ 63 h 63"/>
                      <a:gd name="T8" fmla="*/ 16 w 48"/>
                      <a:gd name="T9" fmla="*/ 0 h 63"/>
                    </a:gdLst>
                    <a:ahLst/>
                    <a:cxnLst>
                      <a:cxn ang="0">
                        <a:pos x="T0" y="T1"/>
                      </a:cxn>
                      <a:cxn ang="0">
                        <a:pos x="T2" y="T3"/>
                      </a:cxn>
                      <a:cxn ang="0">
                        <a:pos x="T4" y="T5"/>
                      </a:cxn>
                      <a:cxn ang="0">
                        <a:pos x="T6" y="T7"/>
                      </a:cxn>
                      <a:cxn ang="0">
                        <a:pos x="T8" y="T9"/>
                      </a:cxn>
                    </a:cxnLst>
                    <a:rect l="0" t="0" r="r" b="b"/>
                    <a:pathLst>
                      <a:path w="48" h="63">
                        <a:moveTo>
                          <a:pt x="16" y="0"/>
                        </a:moveTo>
                        <a:lnTo>
                          <a:pt x="0" y="0"/>
                        </a:lnTo>
                        <a:lnTo>
                          <a:pt x="32" y="63"/>
                        </a:lnTo>
                        <a:lnTo>
                          <a:pt x="48" y="63"/>
                        </a:lnTo>
                        <a:lnTo>
                          <a:pt x="16"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312" name="Rectangle 424"/>
                  <p:cNvSpPr>
                    <a:spLocks noChangeAspect="1" noChangeArrowheads="1"/>
                  </p:cNvSpPr>
                  <p:nvPr/>
                </p:nvSpPr>
                <p:spPr bwMode="auto">
                  <a:xfrm>
                    <a:off x="1111" y="160"/>
                    <a:ext cx="18" cy="81"/>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313" name="Freeform 425"/>
                  <p:cNvSpPr>
                    <a:spLocks noChangeAspect="1"/>
                  </p:cNvSpPr>
                  <p:nvPr/>
                </p:nvSpPr>
                <p:spPr bwMode="auto">
                  <a:xfrm>
                    <a:off x="1111" y="160"/>
                    <a:ext cx="53" cy="101"/>
                  </a:xfrm>
                  <a:custGeom>
                    <a:avLst/>
                    <a:gdLst>
                      <a:gd name="T0" fmla="*/ 48 w 48"/>
                      <a:gd name="T1" fmla="*/ 0 h 80"/>
                      <a:gd name="T2" fmla="*/ 32 w 48"/>
                      <a:gd name="T3" fmla="*/ 0 h 80"/>
                      <a:gd name="T4" fmla="*/ 0 w 48"/>
                      <a:gd name="T5" fmla="*/ 64 h 80"/>
                      <a:gd name="T6" fmla="*/ 0 w 48"/>
                      <a:gd name="T7" fmla="*/ 80 h 80"/>
                      <a:gd name="T8" fmla="*/ 0 w 48"/>
                      <a:gd name="T9" fmla="*/ 80 h 80"/>
                      <a:gd name="T10" fmla="*/ 16 w 48"/>
                      <a:gd name="T11" fmla="*/ 64 h 80"/>
                      <a:gd name="T12" fmla="*/ 48 w 48"/>
                      <a:gd name="T13" fmla="*/ 0 h 80"/>
                    </a:gdLst>
                    <a:ahLst/>
                    <a:cxnLst>
                      <a:cxn ang="0">
                        <a:pos x="T0" y="T1"/>
                      </a:cxn>
                      <a:cxn ang="0">
                        <a:pos x="T2" y="T3"/>
                      </a:cxn>
                      <a:cxn ang="0">
                        <a:pos x="T4" y="T5"/>
                      </a:cxn>
                      <a:cxn ang="0">
                        <a:pos x="T6" y="T7"/>
                      </a:cxn>
                      <a:cxn ang="0">
                        <a:pos x="T8" y="T9"/>
                      </a:cxn>
                      <a:cxn ang="0">
                        <a:pos x="T10" y="T11"/>
                      </a:cxn>
                      <a:cxn ang="0">
                        <a:pos x="T12" y="T13"/>
                      </a:cxn>
                    </a:cxnLst>
                    <a:rect l="0" t="0" r="r" b="b"/>
                    <a:pathLst>
                      <a:path w="48" h="80">
                        <a:moveTo>
                          <a:pt x="48" y="0"/>
                        </a:moveTo>
                        <a:lnTo>
                          <a:pt x="32" y="0"/>
                        </a:lnTo>
                        <a:lnTo>
                          <a:pt x="0" y="64"/>
                        </a:lnTo>
                        <a:lnTo>
                          <a:pt x="0" y="80"/>
                        </a:lnTo>
                        <a:lnTo>
                          <a:pt x="0" y="80"/>
                        </a:lnTo>
                        <a:lnTo>
                          <a:pt x="16" y="64"/>
                        </a:lnTo>
                        <a:lnTo>
                          <a:pt x="48"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314" name="Freeform 426"/>
                  <p:cNvSpPr>
                    <a:spLocks noChangeAspect="1"/>
                  </p:cNvSpPr>
                  <p:nvPr/>
                </p:nvSpPr>
                <p:spPr bwMode="auto">
                  <a:xfrm>
                    <a:off x="1058" y="160"/>
                    <a:ext cx="71" cy="101"/>
                  </a:xfrm>
                  <a:custGeom>
                    <a:avLst/>
                    <a:gdLst>
                      <a:gd name="T0" fmla="*/ 48 w 64"/>
                      <a:gd name="T1" fmla="*/ 80 h 80"/>
                      <a:gd name="T2" fmla="*/ 64 w 64"/>
                      <a:gd name="T3" fmla="*/ 64 h 80"/>
                      <a:gd name="T4" fmla="*/ 16 w 64"/>
                      <a:gd name="T5" fmla="*/ 0 h 80"/>
                      <a:gd name="T6" fmla="*/ 0 w 64"/>
                      <a:gd name="T7" fmla="*/ 16 h 80"/>
                      <a:gd name="T8" fmla="*/ 48 w 64"/>
                      <a:gd name="T9" fmla="*/ 80 h 80"/>
                    </a:gdLst>
                    <a:ahLst/>
                    <a:cxnLst>
                      <a:cxn ang="0">
                        <a:pos x="T0" y="T1"/>
                      </a:cxn>
                      <a:cxn ang="0">
                        <a:pos x="T2" y="T3"/>
                      </a:cxn>
                      <a:cxn ang="0">
                        <a:pos x="T4" y="T5"/>
                      </a:cxn>
                      <a:cxn ang="0">
                        <a:pos x="T6" y="T7"/>
                      </a:cxn>
                      <a:cxn ang="0">
                        <a:pos x="T8" y="T9"/>
                      </a:cxn>
                    </a:cxnLst>
                    <a:rect l="0" t="0" r="r" b="b"/>
                    <a:pathLst>
                      <a:path w="64" h="80">
                        <a:moveTo>
                          <a:pt x="48" y="80"/>
                        </a:moveTo>
                        <a:lnTo>
                          <a:pt x="64" y="64"/>
                        </a:lnTo>
                        <a:lnTo>
                          <a:pt x="16" y="0"/>
                        </a:lnTo>
                        <a:lnTo>
                          <a:pt x="0" y="16"/>
                        </a:lnTo>
                        <a:lnTo>
                          <a:pt x="48" y="8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315" name="Rectangle 427"/>
                  <p:cNvSpPr>
                    <a:spLocks noChangeAspect="1" noChangeArrowheads="1"/>
                  </p:cNvSpPr>
                  <p:nvPr/>
                </p:nvSpPr>
                <p:spPr bwMode="auto">
                  <a:xfrm>
                    <a:off x="1129" y="119"/>
                    <a:ext cx="17" cy="41"/>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316" name="Rectangle 428"/>
                  <p:cNvSpPr>
                    <a:spLocks noChangeAspect="1" noChangeArrowheads="1"/>
                  </p:cNvSpPr>
                  <p:nvPr/>
                </p:nvSpPr>
                <p:spPr bwMode="auto">
                  <a:xfrm>
                    <a:off x="53" y="40"/>
                    <a:ext cx="18" cy="79"/>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317" name="Freeform 429"/>
                  <p:cNvSpPr>
                    <a:spLocks noChangeAspect="1"/>
                  </p:cNvSpPr>
                  <p:nvPr/>
                </p:nvSpPr>
                <p:spPr bwMode="auto">
                  <a:xfrm>
                    <a:off x="18" y="20"/>
                    <a:ext cx="53" cy="99"/>
                  </a:xfrm>
                  <a:custGeom>
                    <a:avLst/>
                    <a:gdLst>
                      <a:gd name="T0" fmla="*/ 0 w 48"/>
                      <a:gd name="T1" fmla="*/ 79 h 79"/>
                      <a:gd name="T2" fmla="*/ 16 w 48"/>
                      <a:gd name="T3" fmla="*/ 79 h 79"/>
                      <a:gd name="T4" fmla="*/ 48 w 48"/>
                      <a:gd name="T5" fmla="*/ 16 h 79"/>
                      <a:gd name="T6" fmla="*/ 48 w 48"/>
                      <a:gd name="T7" fmla="*/ 0 h 79"/>
                      <a:gd name="T8" fmla="*/ 48 w 48"/>
                      <a:gd name="T9" fmla="*/ 0 h 79"/>
                      <a:gd name="T10" fmla="*/ 32 w 48"/>
                      <a:gd name="T11" fmla="*/ 16 h 79"/>
                      <a:gd name="T12" fmla="*/ 0 w 48"/>
                      <a:gd name="T13" fmla="*/ 79 h 79"/>
                    </a:gdLst>
                    <a:ahLst/>
                    <a:cxnLst>
                      <a:cxn ang="0">
                        <a:pos x="T0" y="T1"/>
                      </a:cxn>
                      <a:cxn ang="0">
                        <a:pos x="T2" y="T3"/>
                      </a:cxn>
                      <a:cxn ang="0">
                        <a:pos x="T4" y="T5"/>
                      </a:cxn>
                      <a:cxn ang="0">
                        <a:pos x="T6" y="T7"/>
                      </a:cxn>
                      <a:cxn ang="0">
                        <a:pos x="T8" y="T9"/>
                      </a:cxn>
                      <a:cxn ang="0">
                        <a:pos x="T10" y="T11"/>
                      </a:cxn>
                      <a:cxn ang="0">
                        <a:pos x="T12" y="T13"/>
                      </a:cxn>
                    </a:cxnLst>
                    <a:rect l="0" t="0" r="r" b="b"/>
                    <a:pathLst>
                      <a:path w="48" h="79">
                        <a:moveTo>
                          <a:pt x="0" y="79"/>
                        </a:moveTo>
                        <a:lnTo>
                          <a:pt x="16" y="79"/>
                        </a:lnTo>
                        <a:lnTo>
                          <a:pt x="48" y="16"/>
                        </a:lnTo>
                        <a:lnTo>
                          <a:pt x="48" y="0"/>
                        </a:lnTo>
                        <a:lnTo>
                          <a:pt x="48" y="0"/>
                        </a:lnTo>
                        <a:lnTo>
                          <a:pt x="32" y="16"/>
                        </a:lnTo>
                        <a:lnTo>
                          <a:pt x="0" y="79"/>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318" name="Freeform 430"/>
                  <p:cNvSpPr>
                    <a:spLocks noChangeAspect="1"/>
                  </p:cNvSpPr>
                  <p:nvPr/>
                </p:nvSpPr>
                <p:spPr bwMode="auto">
                  <a:xfrm>
                    <a:off x="53" y="20"/>
                    <a:ext cx="71" cy="99"/>
                  </a:xfrm>
                  <a:custGeom>
                    <a:avLst/>
                    <a:gdLst>
                      <a:gd name="T0" fmla="*/ 16 w 64"/>
                      <a:gd name="T1" fmla="*/ 0 h 79"/>
                      <a:gd name="T2" fmla="*/ 0 w 64"/>
                      <a:gd name="T3" fmla="*/ 16 h 79"/>
                      <a:gd name="T4" fmla="*/ 48 w 64"/>
                      <a:gd name="T5" fmla="*/ 79 h 79"/>
                      <a:gd name="T6" fmla="*/ 64 w 64"/>
                      <a:gd name="T7" fmla="*/ 63 h 79"/>
                      <a:gd name="T8" fmla="*/ 16 w 64"/>
                      <a:gd name="T9" fmla="*/ 0 h 79"/>
                    </a:gdLst>
                    <a:ahLst/>
                    <a:cxnLst>
                      <a:cxn ang="0">
                        <a:pos x="T0" y="T1"/>
                      </a:cxn>
                      <a:cxn ang="0">
                        <a:pos x="T2" y="T3"/>
                      </a:cxn>
                      <a:cxn ang="0">
                        <a:pos x="T4" y="T5"/>
                      </a:cxn>
                      <a:cxn ang="0">
                        <a:pos x="T6" y="T7"/>
                      </a:cxn>
                      <a:cxn ang="0">
                        <a:pos x="T8" y="T9"/>
                      </a:cxn>
                    </a:cxnLst>
                    <a:rect l="0" t="0" r="r" b="b"/>
                    <a:pathLst>
                      <a:path w="64" h="79">
                        <a:moveTo>
                          <a:pt x="16" y="0"/>
                        </a:moveTo>
                        <a:lnTo>
                          <a:pt x="0" y="16"/>
                        </a:lnTo>
                        <a:lnTo>
                          <a:pt x="48" y="79"/>
                        </a:lnTo>
                        <a:lnTo>
                          <a:pt x="64" y="63"/>
                        </a:lnTo>
                        <a:lnTo>
                          <a:pt x="16"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319" name="Rectangle 431"/>
                  <p:cNvSpPr>
                    <a:spLocks noChangeAspect="1" noChangeArrowheads="1"/>
                  </p:cNvSpPr>
                  <p:nvPr/>
                </p:nvSpPr>
                <p:spPr bwMode="auto">
                  <a:xfrm>
                    <a:off x="36" y="160"/>
                    <a:ext cx="17" cy="81"/>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320" name="Freeform 432"/>
                  <p:cNvSpPr>
                    <a:spLocks noChangeAspect="1"/>
                  </p:cNvSpPr>
                  <p:nvPr/>
                </p:nvSpPr>
                <p:spPr bwMode="auto">
                  <a:xfrm>
                    <a:off x="36" y="160"/>
                    <a:ext cx="70" cy="121"/>
                  </a:xfrm>
                  <a:custGeom>
                    <a:avLst/>
                    <a:gdLst>
                      <a:gd name="T0" fmla="*/ 64 w 64"/>
                      <a:gd name="T1" fmla="*/ 16 h 96"/>
                      <a:gd name="T2" fmla="*/ 48 w 64"/>
                      <a:gd name="T3" fmla="*/ 0 h 96"/>
                      <a:gd name="T4" fmla="*/ 0 w 64"/>
                      <a:gd name="T5" fmla="*/ 64 h 96"/>
                      <a:gd name="T6" fmla="*/ 0 w 64"/>
                      <a:gd name="T7" fmla="*/ 64 h 96"/>
                      <a:gd name="T8" fmla="*/ 16 w 64"/>
                      <a:gd name="T9" fmla="*/ 96 h 96"/>
                      <a:gd name="T10" fmla="*/ 16 w 64"/>
                      <a:gd name="T11" fmla="*/ 80 h 96"/>
                      <a:gd name="T12" fmla="*/ 64 w 64"/>
                      <a:gd name="T13" fmla="*/ 16 h 96"/>
                    </a:gdLst>
                    <a:ahLst/>
                    <a:cxnLst>
                      <a:cxn ang="0">
                        <a:pos x="T0" y="T1"/>
                      </a:cxn>
                      <a:cxn ang="0">
                        <a:pos x="T2" y="T3"/>
                      </a:cxn>
                      <a:cxn ang="0">
                        <a:pos x="T4" y="T5"/>
                      </a:cxn>
                      <a:cxn ang="0">
                        <a:pos x="T6" y="T7"/>
                      </a:cxn>
                      <a:cxn ang="0">
                        <a:pos x="T8" y="T9"/>
                      </a:cxn>
                      <a:cxn ang="0">
                        <a:pos x="T10" y="T11"/>
                      </a:cxn>
                      <a:cxn ang="0">
                        <a:pos x="T12" y="T13"/>
                      </a:cxn>
                    </a:cxnLst>
                    <a:rect l="0" t="0" r="r" b="b"/>
                    <a:pathLst>
                      <a:path w="64" h="96">
                        <a:moveTo>
                          <a:pt x="64" y="16"/>
                        </a:moveTo>
                        <a:lnTo>
                          <a:pt x="48" y="0"/>
                        </a:lnTo>
                        <a:lnTo>
                          <a:pt x="0" y="64"/>
                        </a:lnTo>
                        <a:lnTo>
                          <a:pt x="0" y="64"/>
                        </a:lnTo>
                        <a:lnTo>
                          <a:pt x="16" y="96"/>
                        </a:lnTo>
                        <a:lnTo>
                          <a:pt x="16" y="80"/>
                        </a:lnTo>
                        <a:lnTo>
                          <a:pt x="64" y="16"/>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321" name="Freeform 433"/>
                  <p:cNvSpPr>
                    <a:spLocks noChangeAspect="1"/>
                  </p:cNvSpPr>
                  <p:nvPr/>
                </p:nvSpPr>
                <p:spPr bwMode="auto">
                  <a:xfrm>
                    <a:off x="0" y="160"/>
                    <a:ext cx="53" cy="81"/>
                  </a:xfrm>
                  <a:custGeom>
                    <a:avLst/>
                    <a:gdLst>
                      <a:gd name="T0" fmla="*/ 32 w 48"/>
                      <a:gd name="T1" fmla="*/ 64 h 64"/>
                      <a:gd name="T2" fmla="*/ 48 w 48"/>
                      <a:gd name="T3" fmla="*/ 64 h 64"/>
                      <a:gd name="T4" fmla="*/ 16 w 48"/>
                      <a:gd name="T5" fmla="*/ 0 h 64"/>
                      <a:gd name="T6" fmla="*/ 0 w 48"/>
                      <a:gd name="T7" fmla="*/ 0 h 64"/>
                      <a:gd name="T8" fmla="*/ 32 w 48"/>
                      <a:gd name="T9" fmla="*/ 64 h 64"/>
                    </a:gdLst>
                    <a:ahLst/>
                    <a:cxnLst>
                      <a:cxn ang="0">
                        <a:pos x="T0" y="T1"/>
                      </a:cxn>
                      <a:cxn ang="0">
                        <a:pos x="T2" y="T3"/>
                      </a:cxn>
                      <a:cxn ang="0">
                        <a:pos x="T4" y="T5"/>
                      </a:cxn>
                      <a:cxn ang="0">
                        <a:pos x="T6" y="T7"/>
                      </a:cxn>
                      <a:cxn ang="0">
                        <a:pos x="T8" y="T9"/>
                      </a:cxn>
                    </a:cxnLst>
                    <a:rect l="0" t="0" r="r" b="b"/>
                    <a:pathLst>
                      <a:path w="48" h="64">
                        <a:moveTo>
                          <a:pt x="32" y="64"/>
                        </a:moveTo>
                        <a:lnTo>
                          <a:pt x="48" y="64"/>
                        </a:lnTo>
                        <a:lnTo>
                          <a:pt x="16" y="0"/>
                        </a:lnTo>
                        <a:lnTo>
                          <a:pt x="0" y="0"/>
                        </a:lnTo>
                        <a:lnTo>
                          <a:pt x="32" y="64"/>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8322" name="Rectangle 434"/>
                  <p:cNvSpPr>
                    <a:spLocks noChangeAspect="1" noChangeArrowheads="1"/>
                  </p:cNvSpPr>
                  <p:nvPr/>
                </p:nvSpPr>
                <p:spPr bwMode="auto">
                  <a:xfrm>
                    <a:off x="53" y="119"/>
                    <a:ext cx="18" cy="41"/>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38323" name="Rectangle 435"/>
                <p:cNvSpPr>
                  <a:spLocks noChangeAspect="1" noChangeArrowheads="1"/>
                </p:cNvSpPr>
                <p:nvPr/>
              </p:nvSpPr>
              <p:spPr bwMode="auto">
                <a:xfrm>
                  <a:off x="267" y="514"/>
                  <a:ext cx="40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b="1">
                      <a:solidFill>
                        <a:srgbClr val="000000"/>
                      </a:solidFill>
                      <a:latin typeface="Arial" panose="020B0604020202090204" pitchFamily="34" charset="0"/>
                    </a:rPr>
                    <a:t>Sockets</a:t>
                  </a:r>
                  <a:r>
                    <a:rPr lang="en-US" sz="1600" b="1">
                      <a:solidFill>
                        <a:srgbClr val="000000"/>
                      </a:solidFill>
                      <a:latin typeface="Arial" panose="020B0604020202090204" pitchFamily="34" charset="0"/>
                    </a:rPr>
                    <a:t> </a:t>
                  </a:r>
                  <a:endParaRPr lang="en-US" b="1">
                    <a:latin typeface="Arial" panose="020B0604020202090204" pitchFamily="34" charset="0"/>
                  </a:endParaRPr>
                </a:p>
              </p:txBody>
            </p:sp>
            <p:sp>
              <p:nvSpPr>
                <p:cNvPr id="38324" name="Rectangle 436"/>
                <p:cNvSpPr>
                  <a:spLocks noChangeAspect="1" noChangeArrowheads="1"/>
                </p:cNvSpPr>
                <p:nvPr/>
              </p:nvSpPr>
              <p:spPr bwMode="auto">
                <a:xfrm>
                  <a:off x="153" y="186"/>
                  <a:ext cx="61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b="1">
                      <a:solidFill>
                        <a:srgbClr val="000000"/>
                      </a:solidFill>
                      <a:latin typeface="Courier New" panose="02070609020205090404" pitchFamily="49" charset="0"/>
                    </a:rPr>
                    <a:t>select()</a:t>
                  </a:r>
                  <a:endParaRPr lang="en-US" b="1">
                    <a:latin typeface="Courier New" panose="02070609020205090404" pitchFamily="49" charset="0"/>
                  </a:endParaRPr>
                </a:p>
              </p:txBody>
            </p:sp>
          </p:grpSp>
        </p:grpSp>
        <p:sp>
          <p:nvSpPr>
            <p:cNvPr id="38325" name="Rectangle 437"/>
            <p:cNvSpPr>
              <a:spLocks noChangeArrowheads="1"/>
            </p:cNvSpPr>
            <p:nvPr/>
          </p:nvSpPr>
          <p:spPr bwMode="auto">
            <a:xfrm>
              <a:off x="0" y="1277"/>
              <a:ext cx="2565"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11125" indent="-111125" eaLnBrk="0" hangingPunct="0">
                <a:lnSpc>
                  <a:spcPct val="90000"/>
                </a:lnSpc>
                <a:buFont typeface="Arial" panose="020B0604020202090204" pitchFamily="34" charset="0"/>
                <a:buChar char="•"/>
              </a:pPr>
              <a:r>
                <a:rPr lang="en-US" sz="2000">
                  <a:solidFill>
                    <a:schemeClr val="tx1"/>
                  </a:solidFill>
                  <a:latin typeface="Arial" panose="020B0604020202090204" pitchFamily="34" charset="0"/>
                </a:rPr>
                <a:t>A common way to demux events in a server is to use </a:t>
              </a:r>
              <a:r>
                <a:rPr lang="en-US" sz="2000" b="1">
                  <a:solidFill>
                    <a:schemeClr val="tx1"/>
                  </a:solidFill>
                  <a:latin typeface="Courier New" panose="02070609020205090404" pitchFamily="49" charset="0"/>
                </a:rPr>
                <a:t>select()</a:t>
              </a:r>
              <a:r>
                <a:rPr lang="en-US" sz="2000">
                  <a:latin typeface="Arial" panose="020B0604020202090204" pitchFamily="34" charset="0"/>
                </a:rPr>
                <a:t> </a:t>
              </a:r>
              <a:endParaRPr lang="en-US" sz="2000">
                <a:latin typeface="Arial" panose="020B0604020202090204" pitchFamily="34" charset="0"/>
              </a:endParaRPr>
            </a:p>
          </p:txBody>
        </p:sp>
      </p:grpSp>
      <p:sp>
        <p:nvSpPr>
          <p:cNvPr id="38326" name="Rectangle 438"/>
          <p:cNvSpPr>
            <a:spLocks noChangeArrowheads="1"/>
          </p:cNvSpPr>
          <p:nvPr/>
        </p:nvSpPr>
        <p:spPr bwMode="auto">
          <a:xfrm>
            <a:off x="2976563" y="3879850"/>
            <a:ext cx="2957512" cy="3667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11125" indent="-111125" eaLnBrk="0" hangingPunct="0">
              <a:lnSpc>
                <a:spcPct val="90000"/>
              </a:lnSpc>
              <a:buFont typeface="Arial" panose="020B0604020202090204" pitchFamily="34" charset="0"/>
              <a:buChar char="•"/>
            </a:pPr>
            <a:endParaRPr lang="zh-CN" altLang="en-US" sz="2000">
              <a:latin typeface="Arial" panose="020B0604020202090204" pitchFamily="34" charset="0"/>
            </a:endParaRPr>
          </a:p>
        </p:txBody>
      </p:sp>
      <p:sp>
        <p:nvSpPr>
          <p:cNvPr id="38327" name="Rectangle 439"/>
          <p:cNvSpPr>
            <a:spLocks noChangeArrowheads="1"/>
          </p:cNvSpPr>
          <p:nvPr/>
        </p:nvSpPr>
        <p:spPr bwMode="auto">
          <a:xfrm>
            <a:off x="3228975" y="5619750"/>
            <a:ext cx="5915025" cy="1190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11125" indent="-111125" eaLnBrk="0" hangingPunct="0">
              <a:lnSpc>
                <a:spcPct val="90000"/>
              </a:lnSpc>
              <a:buFont typeface="Arial" panose="020B0604020202090204" pitchFamily="34" charset="0"/>
              <a:buChar char="•"/>
            </a:pPr>
            <a:r>
              <a:rPr lang="en-US" sz="2000">
                <a:latin typeface="Arial" panose="020B0604020202090204" pitchFamily="34" charset="0"/>
              </a:rPr>
              <a:t>Thus, changes to event-demuxing &amp; connection code affects server protocol code directly &amp; may yield subtle bugs, </a:t>
            </a:r>
            <a:r>
              <a:rPr lang="en-US" sz="2000" i="1">
                <a:latin typeface="Arial" panose="020B0604020202090204" pitchFamily="34" charset="0"/>
              </a:rPr>
              <a:t>e.g.,</a:t>
            </a:r>
            <a:r>
              <a:rPr lang="en-US" sz="2000">
                <a:latin typeface="Arial" panose="020B0604020202090204" pitchFamily="34" charset="0"/>
              </a:rPr>
              <a:t> when porting to use TLI  or </a:t>
            </a:r>
            <a:r>
              <a:rPr lang="en-US" sz="2000" b="1">
                <a:latin typeface="Courier New" panose="02070609020205090404" pitchFamily="49" charset="0"/>
              </a:rPr>
              <a:t>WaitForMultipleObjects()</a:t>
            </a:r>
            <a:endParaRPr lang="en-US" sz="2000" b="1">
              <a:latin typeface="Arial" panose="020B0604020202090204" pitchFamily="34" charset="0"/>
            </a:endParaRPr>
          </a:p>
        </p:txBody>
      </p:sp>
      <p:sp>
        <p:nvSpPr>
          <p:cNvPr id="38328" name="Rectangle 440"/>
          <p:cNvSpPr>
            <a:spLocks noChangeArrowheads="1"/>
          </p:cNvSpPr>
          <p:nvPr/>
        </p:nvSpPr>
        <p:spPr bwMode="auto">
          <a:xfrm>
            <a:off x="3402013" y="3771900"/>
            <a:ext cx="5942012" cy="190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90000"/>
              </a:lnSpc>
            </a:pPr>
            <a:r>
              <a:rPr lang="zh-CN" altLang="en-US" sz="1200" b="1">
                <a:latin typeface="Courier New" panose="02070609020205090404" pitchFamily="49" charset="0"/>
              </a:rPr>
              <a:t> </a:t>
            </a:r>
            <a:r>
              <a:rPr lang="en-US" sz="1200" b="1">
                <a:latin typeface="Courier New" panose="02070609020205090404" pitchFamily="49" charset="0"/>
              </a:rPr>
              <a:t>select (width, &amp;read_handles, 0, 0, 0);</a:t>
            </a:r>
            <a:endParaRPr lang="en-US" sz="1200" b="1">
              <a:latin typeface="Courier New" panose="02070609020205090404" pitchFamily="49" charset="0"/>
            </a:endParaRPr>
          </a:p>
          <a:p>
            <a:pPr eaLnBrk="0" hangingPunct="0">
              <a:lnSpc>
                <a:spcPct val="90000"/>
              </a:lnSpc>
            </a:pPr>
            <a:r>
              <a:rPr lang="en-US" sz="1200" b="1">
                <a:latin typeface="Courier New" panose="02070609020205090404" pitchFamily="49" charset="0"/>
              </a:rPr>
              <a:t> if (FD_ISSET (acceptor,  &amp;ready_handles)) {</a:t>
            </a:r>
            <a:endParaRPr lang="en-US" sz="1200" b="1">
              <a:latin typeface="Courier New" panose="02070609020205090404" pitchFamily="49" charset="0"/>
            </a:endParaRPr>
          </a:p>
          <a:p>
            <a:pPr eaLnBrk="0" hangingPunct="0">
              <a:lnSpc>
                <a:spcPct val="90000"/>
              </a:lnSpc>
            </a:pPr>
            <a:r>
              <a:rPr lang="en-US" sz="1200" b="1">
                <a:latin typeface="Courier New" panose="02070609020205090404" pitchFamily="49" charset="0"/>
              </a:rPr>
              <a:t>    int h;</a:t>
            </a:r>
            <a:endParaRPr lang="en-US" sz="1200" b="1">
              <a:latin typeface="Courier New" panose="02070609020205090404" pitchFamily="49" charset="0"/>
            </a:endParaRPr>
          </a:p>
          <a:p>
            <a:pPr eaLnBrk="0" hangingPunct="0">
              <a:lnSpc>
                <a:spcPct val="90000"/>
              </a:lnSpc>
            </a:pPr>
            <a:endParaRPr lang="en-US" sz="1200" b="1">
              <a:latin typeface="Courier New" panose="02070609020205090404" pitchFamily="49" charset="0"/>
            </a:endParaRPr>
          </a:p>
          <a:p>
            <a:pPr eaLnBrk="0" hangingPunct="0">
              <a:lnSpc>
                <a:spcPct val="90000"/>
              </a:lnSpc>
            </a:pPr>
            <a:r>
              <a:rPr lang="en-US" sz="1200" b="1">
                <a:latin typeface="Courier New" panose="02070609020205090404" pitchFamily="49" charset="0"/>
              </a:rPr>
              <a:t>    do {</a:t>
            </a:r>
            <a:endParaRPr lang="en-US" sz="1200" b="1">
              <a:latin typeface="Courier New" panose="02070609020205090404" pitchFamily="49" charset="0"/>
            </a:endParaRPr>
          </a:p>
          <a:p>
            <a:pPr eaLnBrk="0" hangingPunct="0">
              <a:lnSpc>
                <a:spcPct val="90000"/>
              </a:lnSpc>
            </a:pPr>
            <a:r>
              <a:rPr lang="en-US" sz="1200" b="1">
                <a:latin typeface="Courier New" panose="02070609020205090404" pitchFamily="49" charset="0"/>
              </a:rPr>
              <a:t>      h = accept (acceptor, 0, 0);</a:t>
            </a:r>
            <a:endParaRPr lang="en-US" sz="1200" b="1">
              <a:latin typeface="Courier New" panose="02070609020205090404" pitchFamily="49" charset="0"/>
            </a:endParaRPr>
          </a:p>
          <a:p>
            <a:pPr eaLnBrk="0" hangingPunct="0">
              <a:lnSpc>
                <a:spcPct val="90000"/>
              </a:lnSpc>
            </a:pPr>
            <a:r>
              <a:rPr lang="en-US" sz="1200" b="1">
                <a:latin typeface="Courier New" panose="02070609020205090404" pitchFamily="49" charset="0"/>
              </a:rPr>
              <a:t>      char buf[BUFSIZ];</a:t>
            </a:r>
            <a:endParaRPr lang="en-US" sz="1200" b="1">
              <a:latin typeface="Courier New" panose="02070609020205090404" pitchFamily="49" charset="0"/>
            </a:endParaRPr>
          </a:p>
          <a:p>
            <a:pPr eaLnBrk="0" hangingPunct="0">
              <a:lnSpc>
                <a:spcPct val="90000"/>
              </a:lnSpc>
            </a:pPr>
            <a:r>
              <a:rPr lang="en-US" sz="1200" b="1">
                <a:latin typeface="Courier New" panose="02070609020205090404" pitchFamily="49" charset="0"/>
              </a:rPr>
              <a:t>      for (ssize_t i;  (i = read (h, buf, BUFSIZ)) &gt; 0; ) </a:t>
            </a:r>
            <a:endParaRPr lang="en-US" sz="1200" b="1">
              <a:latin typeface="Courier New" panose="02070609020205090404" pitchFamily="49" charset="0"/>
            </a:endParaRPr>
          </a:p>
          <a:p>
            <a:pPr eaLnBrk="0" hangingPunct="0">
              <a:lnSpc>
                <a:spcPct val="90000"/>
              </a:lnSpc>
            </a:pPr>
            <a:r>
              <a:rPr lang="en-US" sz="1200" b="1">
                <a:latin typeface="Courier New" panose="02070609020205090404" pitchFamily="49" charset="0"/>
              </a:rPr>
              <a:t>         write (1, buf, i);</a:t>
            </a:r>
            <a:endParaRPr lang="en-US" sz="1200" b="1">
              <a:latin typeface="Courier New" panose="02070609020205090404" pitchFamily="49" charset="0"/>
            </a:endParaRPr>
          </a:p>
          <a:p>
            <a:pPr eaLnBrk="0" hangingPunct="0">
              <a:lnSpc>
                <a:spcPct val="90000"/>
              </a:lnSpc>
            </a:pPr>
            <a:r>
              <a:rPr lang="en-US" sz="1200" b="1">
                <a:latin typeface="Courier New" panose="02070609020205090404" pitchFamily="49" charset="0"/>
              </a:rPr>
              <a:t>    } while (h != -1);</a:t>
            </a:r>
            <a:endParaRPr lang="en-US" sz="1200" b="1">
              <a:latin typeface="Courier New" panose="02070609020205090404" pitchFamily="49" charset="0"/>
            </a:endParaRPr>
          </a:p>
          <a:p>
            <a:pPr eaLnBrk="0" hangingPunct="0">
              <a:lnSpc>
                <a:spcPct val="90000"/>
              </a:lnSpc>
            </a:pPr>
            <a:r>
              <a:rPr lang="en-US" sz="1200" b="1">
                <a:latin typeface="Courier New" panose="02070609020205090404" pitchFamily="49" charset="0"/>
              </a:rPr>
              <a:t>      </a:t>
            </a:r>
            <a:endParaRPr lang="en-US" sz="1200" b="1">
              <a:latin typeface="Courier New" panose="02070609020205090404" pitchFamily="49" charset="0"/>
            </a:endParaRPr>
          </a:p>
        </p:txBody>
      </p:sp>
      <p:sp>
        <p:nvSpPr>
          <p:cNvPr id="38329" name="Rectangle 441"/>
          <p:cNvSpPr>
            <a:spLocks noChangeArrowheads="1"/>
          </p:cNvSpPr>
          <p:nvPr/>
        </p:nvSpPr>
        <p:spPr bwMode="auto">
          <a:xfrm>
            <a:off x="9525" y="3781425"/>
            <a:ext cx="3379788" cy="29559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11125" indent="-111125" eaLnBrk="0" hangingPunct="0">
              <a:spcBef>
                <a:spcPct val="20000"/>
              </a:spcBef>
            </a:pPr>
            <a:r>
              <a:rPr lang="en-US" sz="2000" b="1">
                <a:latin typeface="Arial" panose="020B0604020202090204" pitchFamily="34" charset="0"/>
              </a:rPr>
              <a:t>Problem</a:t>
            </a:r>
            <a:endParaRPr lang="en-US" sz="2000" b="1">
              <a:latin typeface="Arial" panose="020B0604020202090204" pitchFamily="34" charset="0"/>
            </a:endParaRPr>
          </a:p>
          <a:p>
            <a:pPr marL="111125" indent="-111125" eaLnBrk="0" hangingPunct="0">
              <a:spcBef>
                <a:spcPct val="20000"/>
              </a:spcBef>
              <a:buFont typeface="Arial" panose="020B0604020202090204" pitchFamily="34" charset="0"/>
              <a:buChar char="•"/>
            </a:pPr>
            <a:r>
              <a:rPr lang="en-US" sz="2000">
                <a:latin typeface="Arial" panose="020B0604020202090204" pitchFamily="34" charset="0"/>
              </a:rPr>
              <a:t>Developers often couple event-demuxing &amp; connection code with protocol-handling code</a:t>
            </a:r>
            <a:endParaRPr lang="en-US" sz="2000">
              <a:latin typeface="Arial" panose="020B0604020202090204" pitchFamily="34" charset="0"/>
            </a:endParaRPr>
          </a:p>
          <a:p>
            <a:pPr marL="111125" indent="-111125" eaLnBrk="0" hangingPunct="0">
              <a:spcBef>
                <a:spcPct val="20000"/>
              </a:spcBef>
              <a:buFont typeface="Arial" panose="020B0604020202090204" pitchFamily="34" charset="0"/>
              <a:buChar char="•"/>
            </a:pPr>
            <a:r>
              <a:rPr lang="en-US" sz="2000">
                <a:latin typeface="Arial" panose="020B0604020202090204" pitchFamily="34" charset="0"/>
              </a:rPr>
              <a:t>This code cannot then be reused directly by other protocols or by other middleware &amp; applications</a:t>
            </a:r>
            <a:endParaRPr lang="en-US" sz="2000">
              <a:latin typeface="Arial" panose="020B060402020209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79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82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82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38329">
                                            <p:bg/>
                                          </p:spTgt>
                                        </p:tgtEl>
                                        <p:attrNameLst>
                                          <p:attrName>style.visibility</p:attrName>
                                        </p:attrNameLst>
                                      </p:cBhvr>
                                      <p:to>
                                        <p:strVal val="visible"/>
                                      </p:to>
                                    </p:set>
                                    <p:animEffect transition="in" filter="wipe(up)">
                                      <p:cBhvr>
                                        <p:cTn id="19" dur="500"/>
                                        <p:tgtEl>
                                          <p:spTgt spid="38329">
                                            <p:bg/>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38329">
                                            <p:txEl>
                                              <p:pRg st="0" end="0"/>
                                            </p:txEl>
                                          </p:spTgt>
                                        </p:tgtEl>
                                        <p:attrNameLst>
                                          <p:attrName>style.visibility</p:attrName>
                                        </p:attrNameLst>
                                      </p:cBhvr>
                                      <p:to>
                                        <p:strVal val="visible"/>
                                      </p:to>
                                    </p:set>
                                    <p:animEffect transition="in" filter="wipe(up)">
                                      <p:cBhvr>
                                        <p:cTn id="24" dur="500"/>
                                        <p:tgtEl>
                                          <p:spTgt spid="38329">
                                            <p:txEl>
                                              <p:pRg st="0" end="0"/>
                                            </p:txEl>
                                          </p:spTgt>
                                        </p:tgtEl>
                                      </p:cBhvr>
                                    </p:animEffect>
                                  </p:childTnLst>
                                </p:cTn>
                              </p:par>
                              <p:par>
                                <p:cTn id="25" presetID="1" presetClass="entr" presetSubtype="0" fill="hold" grpId="0" nodeType="withEffect">
                                  <p:stCondLst>
                                    <p:cond delay="0"/>
                                  </p:stCondLst>
                                  <p:childTnLst>
                                    <p:set>
                                      <p:cBhvr>
                                        <p:cTn id="26" dur="1" fill="hold">
                                          <p:stCondLst>
                                            <p:cond delay="0"/>
                                          </p:stCondLst>
                                        </p:cTn>
                                        <p:tgtEl>
                                          <p:spTgt spid="38328"/>
                                        </p:tgtEl>
                                        <p:attrNameLst>
                                          <p:attrName>style.visibility</p:attrName>
                                        </p:attrNameLst>
                                      </p:cBhvr>
                                      <p:to>
                                        <p:strVal val="visible"/>
                                      </p:to>
                                    </p:set>
                                  </p:childTnLst>
                                </p:cTn>
                              </p:par>
                              <p:par>
                                <p:cTn id="27" presetID="22" presetClass="entr" presetSubtype="1" fill="hold" grpId="0" nodeType="withEffect">
                                  <p:stCondLst>
                                    <p:cond delay="0"/>
                                  </p:stCondLst>
                                  <p:childTnLst>
                                    <p:set>
                                      <p:cBhvr>
                                        <p:cTn id="28" dur="1" fill="hold">
                                          <p:stCondLst>
                                            <p:cond delay="0"/>
                                          </p:stCondLst>
                                        </p:cTn>
                                        <p:tgtEl>
                                          <p:spTgt spid="38329">
                                            <p:txEl>
                                              <p:pRg st="1" end="1"/>
                                            </p:txEl>
                                          </p:spTgt>
                                        </p:tgtEl>
                                        <p:attrNameLst>
                                          <p:attrName>style.visibility</p:attrName>
                                        </p:attrNameLst>
                                      </p:cBhvr>
                                      <p:to>
                                        <p:strVal val="visible"/>
                                      </p:to>
                                    </p:set>
                                    <p:animEffect transition="in" filter="wipe(up)">
                                      <p:cBhvr>
                                        <p:cTn id="29" dur="500"/>
                                        <p:tgtEl>
                                          <p:spTgt spid="38329">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38329">
                                            <p:txEl>
                                              <p:pRg st="2" end="2"/>
                                            </p:txEl>
                                          </p:spTgt>
                                        </p:tgtEl>
                                        <p:attrNameLst>
                                          <p:attrName>style.visibility</p:attrName>
                                        </p:attrNameLst>
                                      </p:cBhvr>
                                      <p:to>
                                        <p:strVal val="visible"/>
                                      </p:to>
                                    </p:set>
                                    <p:animEffect transition="in" filter="wipe(up)">
                                      <p:cBhvr>
                                        <p:cTn id="34" dur="500"/>
                                        <p:tgtEl>
                                          <p:spTgt spid="38329">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38327"/>
                                        </p:tgtEl>
                                        <p:attrNameLst>
                                          <p:attrName>style.visibility</p:attrName>
                                        </p:attrNameLst>
                                      </p:cBhvr>
                                      <p:to>
                                        <p:strVal val="visible"/>
                                      </p:to>
                                    </p:set>
                                    <p:animEffect transition="in" filter="wipe(up)">
                                      <p:cBhvr>
                                        <p:cTn id="39" dur="500"/>
                                        <p:tgtEl>
                                          <p:spTgt spid="38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327" grpId="0" bldLvl="0" animBg="1" autoUpdateAnimBg="0"/>
      <p:bldP spid="38328" grpId="0" bldLvl="0" animBg="1" autoUpdateAnimBg="0"/>
      <p:bldP spid="38329" grpId="0" animBg="1" autoUpdateAnimBg="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98450" y="-9525"/>
            <a:ext cx="8626475" cy="914400"/>
          </a:xfrm>
        </p:spPr>
        <p:txBody>
          <a:bodyPr/>
          <a:lstStyle/>
          <a:p>
            <a:r>
              <a:rPr lang="en-US" sz="4800"/>
              <a:t>The Reactor Pattern</a:t>
            </a:r>
            <a:endParaRPr lang="en-US" sz="4800"/>
          </a:p>
        </p:txBody>
      </p:sp>
      <p:sp>
        <p:nvSpPr>
          <p:cNvPr id="39939" name="Rectangle 3"/>
          <p:cNvSpPr>
            <a:spLocks noChangeArrowheads="1"/>
          </p:cNvSpPr>
          <p:nvPr/>
        </p:nvSpPr>
        <p:spPr bwMode="auto">
          <a:xfrm>
            <a:off x="6648450" y="2332038"/>
            <a:ext cx="19050" cy="1587"/>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40" name="Rectangle 4"/>
          <p:cNvSpPr>
            <a:spLocks noChangeArrowheads="1"/>
          </p:cNvSpPr>
          <p:nvPr/>
        </p:nvSpPr>
        <p:spPr bwMode="auto">
          <a:xfrm>
            <a:off x="8248650" y="2332038"/>
            <a:ext cx="19050" cy="1587"/>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41" name="Rectangle 5"/>
          <p:cNvSpPr>
            <a:spLocks noChangeArrowheads="1"/>
          </p:cNvSpPr>
          <p:nvPr/>
        </p:nvSpPr>
        <p:spPr bwMode="auto">
          <a:xfrm>
            <a:off x="7448550" y="2103438"/>
            <a:ext cx="19050" cy="1587"/>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42" name="Rectangle 6"/>
          <p:cNvSpPr>
            <a:spLocks noChangeArrowheads="1"/>
          </p:cNvSpPr>
          <p:nvPr/>
        </p:nvSpPr>
        <p:spPr bwMode="auto">
          <a:xfrm>
            <a:off x="6705600" y="1187450"/>
            <a:ext cx="1588" cy="19050"/>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43" name="Rectangle 7"/>
          <p:cNvSpPr>
            <a:spLocks noChangeArrowheads="1"/>
          </p:cNvSpPr>
          <p:nvPr/>
        </p:nvSpPr>
        <p:spPr bwMode="auto">
          <a:xfrm>
            <a:off x="3617913" y="1951038"/>
            <a:ext cx="19050" cy="1587"/>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44" name="Rectangle 8"/>
          <p:cNvSpPr>
            <a:spLocks noChangeArrowheads="1"/>
          </p:cNvSpPr>
          <p:nvPr/>
        </p:nvSpPr>
        <p:spPr bwMode="auto">
          <a:xfrm>
            <a:off x="3617913" y="2027238"/>
            <a:ext cx="19050" cy="1587"/>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45" name="Rectangle 9"/>
          <p:cNvSpPr>
            <a:spLocks noChangeArrowheads="1"/>
          </p:cNvSpPr>
          <p:nvPr/>
        </p:nvSpPr>
        <p:spPr bwMode="auto">
          <a:xfrm>
            <a:off x="3617913" y="2217738"/>
            <a:ext cx="19050" cy="1587"/>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46" name="Rectangle 10"/>
          <p:cNvSpPr>
            <a:spLocks noChangeArrowheads="1"/>
          </p:cNvSpPr>
          <p:nvPr/>
        </p:nvSpPr>
        <p:spPr bwMode="auto">
          <a:xfrm>
            <a:off x="3617913" y="2293938"/>
            <a:ext cx="19050" cy="1587"/>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47" name="Rectangle 11"/>
          <p:cNvSpPr>
            <a:spLocks noChangeArrowheads="1"/>
          </p:cNvSpPr>
          <p:nvPr/>
        </p:nvSpPr>
        <p:spPr bwMode="auto">
          <a:xfrm>
            <a:off x="4989513" y="1720850"/>
            <a:ext cx="1587" cy="19050"/>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48" name="Rectangle 12"/>
          <p:cNvSpPr>
            <a:spLocks noChangeArrowheads="1"/>
          </p:cNvSpPr>
          <p:nvPr/>
        </p:nvSpPr>
        <p:spPr bwMode="auto">
          <a:xfrm>
            <a:off x="6705600" y="1720850"/>
            <a:ext cx="1588" cy="19050"/>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49" name="Rectangle 13"/>
          <p:cNvSpPr>
            <a:spLocks noChangeArrowheads="1"/>
          </p:cNvSpPr>
          <p:nvPr/>
        </p:nvSpPr>
        <p:spPr bwMode="auto">
          <a:xfrm>
            <a:off x="4989513" y="2867025"/>
            <a:ext cx="1587" cy="19050"/>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50" name="Rectangle 14"/>
          <p:cNvSpPr>
            <a:spLocks noChangeArrowheads="1"/>
          </p:cNvSpPr>
          <p:nvPr/>
        </p:nvSpPr>
        <p:spPr bwMode="auto">
          <a:xfrm>
            <a:off x="5432425" y="6570663"/>
            <a:ext cx="1588" cy="19050"/>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51" name="Rectangle 15"/>
          <p:cNvSpPr>
            <a:spLocks noChangeArrowheads="1"/>
          </p:cNvSpPr>
          <p:nvPr/>
        </p:nvSpPr>
        <p:spPr bwMode="auto">
          <a:xfrm>
            <a:off x="6391275" y="6375400"/>
            <a:ext cx="1588" cy="19050"/>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52" name="Rectangle 16"/>
          <p:cNvSpPr>
            <a:spLocks noChangeArrowheads="1"/>
          </p:cNvSpPr>
          <p:nvPr/>
        </p:nvSpPr>
        <p:spPr bwMode="auto">
          <a:xfrm>
            <a:off x="5272088" y="6375400"/>
            <a:ext cx="1587" cy="19050"/>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53" name="Rectangle 17"/>
          <p:cNvSpPr>
            <a:spLocks noChangeArrowheads="1"/>
          </p:cNvSpPr>
          <p:nvPr/>
        </p:nvSpPr>
        <p:spPr bwMode="auto">
          <a:xfrm>
            <a:off x="8204200" y="4583113"/>
            <a:ext cx="17463" cy="1587"/>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54" name="Rectangle 18"/>
          <p:cNvSpPr>
            <a:spLocks noChangeArrowheads="1"/>
          </p:cNvSpPr>
          <p:nvPr/>
        </p:nvSpPr>
        <p:spPr bwMode="auto">
          <a:xfrm>
            <a:off x="8204200" y="6765925"/>
            <a:ext cx="17463" cy="1588"/>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55" name="Rectangle 19"/>
          <p:cNvSpPr>
            <a:spLocks noChangeArrowheads="1"/>
          </p:cNvSpPr>
          <p:nvPr/>
        </p:nvSpPr>
        <p:spPr bwMode="auto">
          <a:xfrm>
            <a:off x="6551613" y="4441825"/>
            <a:ext cx="17462" cy="1588"/>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56" name="Rectangle 20"/>
          <p:cNvSpPr>
            <a:spLocks noChangeArrowheads="1"/>
          </p:cNvSpPr>
          <p:nvPr/>
        </p:nvSpPr>
        <p:spPr bwMode="auto">
          <a:xfrm>
            <a:off x="6551613" y="6765925"/>
            <a:ext cx="17462" cy="1588"/>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57" name="Rectangle 21"/>
          <p:cNvSpPr>
            <a:spLocks noChangeArrowheads="1"/>
          </p:cNvSpPr>
          <p:nvPr/>
        </p:nvSpPr>
        <p:spPr bwMode="auto">
          <a:xfrm>
            <a:off x="4899025" y="4422775"/>
            <a:ext cx="17463" cy="1588"/>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58" name="Rectangle 22"/>
          <p:cNvSpPr>
            <a:spLocks noChangeArrowheads="1"/>
          </p:cNvSpPr>
          <p:nvPr/>
        </p:nvSpPr>
        <p:spPr bwMode="auto">
          <a:xfrm>
            <a:off x="4899025" y="6765925"/>
            <a:ext cx="17463" cy="1588"/>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59" name="Rectangle 23"/>
          <p:cNvSpPr>
            <a:spLocks noChangeArrowheads="1"/>
          </p:cNvSpPr>
          <p:nvPr/>
        </p:nvSpPr>
        <p:spPr bwMode="auto">
          <a:xfrm>
            <a:off x="3192463" y="4422775"/>
            <a:ext cx="17462" cy="1588"/>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60" name="Rectangle 24"/>
          <p:cNvSpPr>
            <a:spLocks noChangeArrowheads="1"/>
          </p:cNvSpPr>
          <p:nvPr/>
        </p:nvSpPr>
        <p:spPr bwMode="auto">
          <a:xfrm>
            <a:off x="3192463" y="6765925"/>
            <a:ext cx="17462" cy="1588"/>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61" name="Rectangle 25"/>
          <p:cNvSpPr>
            <a:spLocks noChangeArrowheads="1"/>
          </p:cNvSpPr>
          <p:nvPr/>
        </p:nvSpPr>
        <p:spPr bwMode="auto">
          <a:xfrm>
            <a:off x="3352800" y="5080000"/>
            <a:ext cx="1588" cy="17463"/>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62" name="Rectangle 26"/>
          <p:cNvSpPr>
            <a:spLocks noChangeArrowheads="1"/>
          </p:cNvSpPr>
          <p:nvPr/>
        </p:nvSpPr>
        <p:spPr bwMode="auto">
          <a:xfrm>
            <a:off x="6196013" y="5080000"/>
            <a:ext cx="1587" cy="17463"/>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63" name="Rectangle 27"/>
          <p:cNvSpPr>
            <a:spLocks noChangeArrowheads="1"/>
          </p:cNvSpPr>
          <p:nvPr/>
        </p:nvSpPr>
        <p:spPr bwMode="auto">
          <a:xfrm>
            <a:off x="6391275" y="5346700"/>
            <a:ext cx="1588" cy="17463"/>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64" name="Rectangle 28"/>
          <p:cNvSpPr>
            <a:spLocks noChangeArrowheads="1"/>
          </p:cNvSpPr>
          <p:nvPr/>
        </p:nvSpPr>
        <p:spPr bwMode="auto">
          <a:xfrm>
            <a:off x="5272088" y="5346700"/>
            <a:ext cx="1587" cy="17463"/>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65" name="Rectangle 29"/>
          <p:cNvSpPr>
            <a:spLocks noChangeArrowheads="1"/>
          </p:cNvSpPr>
          <p:nvPr/>
        </p:nvSpPr>
        <p:spPr bwMode="auto">
          <a:xfrm>
            <a:off x="6124575" y="5453063"/>
            <a:ext cx="1588" cy="17462"/>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66" name="Rectangle 30"/>
          <p:cNvSpPr>
            <a:spLocks noChangeArrowheads="1"/>
          </p:cNvSpPr>
          <p:nvPr/>
        </p:nvSpPr>
        <p:spPr bwMode="auto">
          <a:xfrm>
            <a:off x="6196013" y="5453063"/>
            <a:ext cx="1587" cy="17462"/>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67" name="Rectangle 31"/>
          <p:cNvSpPr>
            <a:spLocks noChangeArrowheads="1"/>
          </p:cNvSpPr>
          <p:nvPr/>
        </p:nvSpPr>
        <p:spPr bwMode="auto">
          <a:xfrm>
            <a:off x="6391275" y="5826125"/>
            <a:ext cx="1588" cy="17463"/>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68" name="Rectangle 32"/>
          <p:cNvSpPr>
            <a:spLocks noChangeArrowheads="1"/>
          </p:cNvSpPr>
          <p:nvPr/>
        </p:nvSpPr>
        <p:spPr bwMode="auto">
          <a:xfrm>
            <a:off x="3619500" y="5826125"/>
            <a:ext cx="1588" cy="17463"/>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69" name="Rectangle 33"/>
          <p:cNvSpPr>
            <a:spLocks noChangeArrowheads="1"/>
          </p:cNvSpPr>
          <p:nvPr/>
        </p:nvSpPr>
        <p:spPr bwMode="auto">
          <a:xfrm>
            <a:off x="3565525" y="5826125"/>
            <a:ext cx="1588" cy="17463"/>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70" name="Rectangle 34"/>
          <p:cNvSpPr>
            <a:spLocks noChangeArrowheads="1"/>
          </p:cNvSpPr>
          <p:nvPr/>
        </p:nvSpPr>
        <p:spPr bwMode="auto">
          <a:xfrm>
            <a:off x="7974013" y="6305550"/>
            <a:ext cx="1587" cy="17463"/>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71" name="Rectangle 35"/>
          <p:cNvSpPr>
            <a:spLocks noChangeArrowheads="1"/>
          </p:cNvSpPr>
          <p:nvPr/>
        </p:nvSpPr>
        <p:spPr bwMode="auto">
          <a:xfrm>
            <a:off x="6924675" y="6305550"/>
            <a:ext cx="1588" cy="17463"/>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72" name="Rectangle 36"/>
          <p:cNvSpPr>
            <a:spLocks noChangeArrowheads="1"/>
          </p:cNvSpPr>
          <p:nvPr/>
        </p:nvSpPr>
        <p:spPr bwMode="auto">
          <a:xfrm>
            <a:off x="3352800" y="6145213"/>
            <a:ext cx="1588" cy="17462"/>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73" name="Rectangle 37"/>
          <p:cNvSpPr>
            <a:spLocks noChangeArrowheads="1"/>
          </p:cNvSpPr>
          <p:nvPr/>
        </p:nvSpPr>
        <p:spPr bwMode="auto">
          <a:xfrm>
            <a:off x="6391275" y="6411913"/>
            <a:ext cx="17463" cy="1587"/>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74" name="Rectangle 38"/>
          <p:cNvSpPr>
            <a:spLocks noChangeArrowheads="1"/>
          </p:cNvSpPr>
          <p:nvPr/>
        </p:nvSpPr>
        <p:spPr bwMode="auto">
          <a:xfrm>
            <a:off x="6711950" y="6411913"/>
            <a:ext cx="17463" cy="1587"/>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75" name="Rectangle 39"/>
          <p:cNvSpPr>
            <a:spLocks noChangeArrowheads="1"/>
          </p:cNvSpPr>
          <p:nvPr/>
        </p:nvSpPr>
        <p:spPr bwMode="auto">
          <a:xfrm>
            <a:off x="3032125" y="6180138"/>
            <a:ext cx="17463" cy="1587"/>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76" name="Rectangle 40"/>
          <p:cNvSpPr>
            <a:spLocks noChangeArrowheads="1"/>
          </p:cNvSpPr>
          <p:nvPr/>
        </p:nvSpPr>
        <p:spPr bwMode="auto">
          <a:xfrm>
            <a:off x="3352800" y="6180138"/>
            <a:ext cx="17463" cy="1587"/>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77" name="Rectangle 41"/>
          <p:cNvSpPr>
            <a:spLocks noChangeArrowheads="1"/>
          </p:cNvSpPr>
          <p:nvPr/>
        </p:nvSpPr>
        <p:spPr bwMode="auto">
          <a:xfrm>
            <a:off x="7351713" y="6305550"/>
            <a:ext cx="1587" cy="17463"/>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78" name="Rectangle 42"/>
          <p:cNvSpPr>
            <a:spLocks noChangeArrowheads="1"/>
          </p:cNvSpPr>
          <p:nvPr/>
        </p:nvSpPr>
        <p:spPr bwMode="auto">
          <a:xfrm>
            <a:off x="7618413" y="6305550"/>
            <a:ext cx="1587" cy="17463"/>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79" name="Rectangle 43"/>
          <p:cNvSpPr>
            <a:spLocks noChangeArrowheads="1"/>
          </p:cNvSpPr>
          <p:nvPr/>
        </p:nvSpPr>
        <p:spPr bwMode="auto">
          <a:xfrm>
            <a:off x="4792663" y="6589713"/>
            <a:ext cx="17462" cy="1587"/>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80" name="Rectangle 44"/>
          <p:cNvSpPr>
            <a:spLocks noChangeArrowheads="1"/>
          </p:cNvSpPr>
          <p:nvPr/>
        </p:nvSpPr>
        <p:spPr bwMode="auto">
          <a:xfrm>
            <a:off x="5111750" y="6589713"/>
            <a:ext cx="17463" cy="1587"/>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81" name="Rectangle 45"/>
          <p:cNvSpPr>
            <a:spLocks noChangeArrowheads="1"/>
          </p:cNvSpPr>
          <p:nvPr/>
        </p:nvSpPr>
        <p:spPr bwMode="auto">
          <a:xfrm>
            <a:off x="5502275" y="1931988"/>
            <a:ext cx="19050" cy="1587"/>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82" name="Rectangle 46"/>
          <p:cNvSpPr>
            <a:spLocks noChangeArrowheads="1"/>
          </p:cNvSpPr>
          <p:nvPr/>
        </p:nvSpPr>
        <p:spPr bwMode="auto">
          <a:xfrm>
            <a:off x="3660775" y="4467225"/>
            <a:ext cx="4567238" cy="1800225"/>
          </a:xfrm>
          <a:prstGeom prst="rect">
            <a:avLst/>
          </a:prstGeom>
          <a:solidFill>
            <a:srgbClr val="BBEFFF"/>
          </a:solidFill>
          <a:ln w="127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83" name="Rectangle 47"/>
          <p:cNvSpPr>
            <a:spLocks noChangeArrowheads="1"/>
          </p:cNvSpPr>
          <p:nvPr/>
        </p:nvSpPr>
        <p:spPr bwMode="auto">
          <a:xfrm>
            <a:off x="762000" y="2619375"/>
            <a:ext cx="7054850" cy="1482725"/>
          </a:xfrm>
          <a:prstGeom prst="rect">
            <a:avLst/>
          </a:prstGeom>
          <a:solidFill>
            <a:srgbClr val="BBEFFF"/>
          </a:solidFill>
          <a:ln w="127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84" name="Rectangle 48"/>
          <p:cNvSpPr>
            <a:spLocks noChangeArrowheads="1"/>
          </p:cNvSpPr>
          <p:nvPr/>
        </p:nvSpPr>
        <p:spPr bwMode="auto">
          <a:xfrm>
            <a:off x="782638" y="4357688"/>
            <a:ext cx="2814637" cy="1730375"/>
          </a:xfrm>
          <a:prstGeom prst="rect">
            <a:avLst/>
          </a:prstGeom>
          <a:solidFill>
            <a:srgbClr val="BBEFFF"/>
          </a:solidFill>
          <a:ln w="127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985" name="Rectangle 49"/>
          <p:cNvSpPr>
            <a:spLocks noChangeArrowheads="1"/>
          </p:cNvSpPr>
          <p:nvPr/>
        </p:nvSpPr>
        <p:spPr bwMode="auto">
          <a:xfrm>
            <a:off x="7639050" y="2009775"/>
            <a:ext cx="19050" cy="1588"/>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86" name="Rectangle 50"/>
          <p:cNvSpPr>
            <a:spLocks noChangeArrowheads="1"/>
          </p:cNvSpPr>
          <p:nvPr/>
        </p:nvSpPr>
        <p:spPr bwMode="auto">
          <a:xfrm>
            <a:off x="631825" y="1168400"/>
            <a:ext cx="7904163" cy="971550"/>
          </a:xfrm>
          <a:prstGeom prst="rect">
            <a:avLst/>
          </a:prstGeom>
          <a:solidFill>
            <a:srgbClr val="FFFF9F"/>
          </a:solidFill>
          <a:ln w="12700" cmpd="sng">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95000"/>
              </a:lnSpc>
            </a:pPr>
            <a:r>
              <a:rPr lang="en-US" sz="2000">
                <a:solidFill>
                  <a:schemeClr val="tx1"/>
                </a:solidFill>
                <a:latin typeface="Arial" panose="020B0604020202090204" pitchFamily="34" charset="0"/>
              </a:rPr>
              <a:t>The </a:t>
            </a:r>
            <a:r>
              <a:rPr lang="en-US" sz="2000" i="1">
                <a:solidFill>
                  <a:schemeClr val="tx1"/>
                </a:solidFill>
                <a:latin typeface="Arial" panose="020B0604020202090204" pitchFamily="34" charset="0"/>
              </a:rPr>
              <a:t>Reactor </a:t>
            </a:r>
            <a:r>
              <a:rPr lang="en-US" sz="2000">
                <a:solidFill>
                  <a:schemeClr val="tx1"/>
                </a:solidFill>
                <a:latin typeface="Arial" panose="020B0604020202090204" pitchFamily="34" charset="0"/>
              </a:rPr>
              <a:t>architectural pattern allows event-driven applications to demultiplex &amp; dispatch service requests that are delivered to an application from one or more clients</a:t>
            </a:r>
            <a:endParaRPr lang="en-US" sz="2000">
              <a:solidFill>
                <a:schemeClr val="tx1"/>
              </a:solidFill>
              <a:latin typeface="Arial" panose="020B0604020202090204" pitchFamily="34" charset="0"/>
            </a:endParaRPr>
          </a:p>
        </p:txBody>
      </p:sp>
      <p:sp>
        <p:nvSpPr>
          <p:cNvPr id="39987" name="Rectangle 51"/>
          <p:cNvSpPr>
            <a:spLocks noChangeArrowheads="1"/>
          </p:cNvSpPr>
          <p:nvPr/>
        </p:nvSpPr>
        <p:spPr bwMode="auto">
          <a:xfrm>
            <a:off x="4222750" y="4521200"/>
            <a:ext cx="47625" cy="50800"/>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9988" name="Group 52"/>
          <p:cNvGrpSpPr/>
          <p:nvPr/>
        </p:nvGrpSpPr>
        <p:grpSpPr bwMode="auto">
          <a:xfrm>
            <a:off x="842963" y="2676525"/>
            <a:ext cx="7366000" cy="3584575"/>
            <a:chOff x="0" y="0"/>
            <a:chExt cx="3684" cy="1625"/>
          </a:xfrm>
        </p:grpSpPr>
        <p:sp>
          <p:nvSpPr>
            <p:cNvPr id="39989" name="Rectangle 53"/>
            <p:cNvSpPr>
              <a:spLocks noChangeArrowheads="1"/>
            </p:cNvSpPr>
            <p:nvPr/>
          </p:nvSpPr>
          <p:spPr bwMode="auto">
            <a:xfrm>
              <a:off x="900" y="157"/>
              <a:ext cx="1" cy="12"/>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90" name="Rectangle 54"/>
            <p:cNvSpPr>
              <a:spLocks noChangeArrowheads="1"/>
            </p:cNvSpPr>
            <p:nvPr/>
          </p:nvSpPr>
          <p:spPr bwMode="auto">
            <a:xfrm>
              <a:off x="900" y="493"/>
              <a:ext cx="1" cy="12"/>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91" name="Rectangle 55"/>
            <p:cNvSpPr>
              <a:spLocks noChangeArrowheads="1"/>
            </p:cNvSpPr>
            <p:nvPr/>
          </p:nvSpPr>
          <p:spPr bwMode="auto">
            <a:xfrm>
              <a:off x="2124" y="758"/>
              <a:ext cx="12" cy="144"/>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92" name="Rectangle 56"/>
            <p:cNvSpPr>
              <a:spLocks noChangeArrowheads="1"/>
            </p:cNvSpPr>
            <p:nvPr/>
          </p:nvSpPr>
          <p:spPr bwMode="auto">
            <a:xfrm>
              <a:off x="2124" y="758"/>
              <a:ext cx="1020" cy="12"/>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93" name="Rectangle 57"/>
            <p:cNvSpPr>
              <a:spLocks noChangeArrowheads="1"/>
            </p:cNvSpPr>
            <p:nvPr/>
          </p:nvSpPr>
          <p:spPr bwMode="auto">
            <a:xfrm>
              <a:off x="3132" y="758"/>
              <a:ext cx="12" cy="144"/>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94" name="Freeform 58"/>
            <p:cNvSpPr/>
            <p:nvPr/>
          </p:nvSpPr>
          <p:spPr bwMode="auto">
            <a:xfrm>
              <a:off x="2772" y="565"/>
              <a:ext cx="168" cy="133"/>
            </a:xfrm>
            <a:custGeom>
              <a:avLst/>
              <a:gdLst>
                <a:gd name="T0" fmla="*/ 0 w 168"/>
                <a:gd name="T1" fmla="*/ 121 h 133"/>
                <a:gd name="T2" fmla="*/ 144 w 168"/>
                <a:gd name="T3" fmla="*/ 121 h 133"/>
                <a:gd name="T4" fmla="*/ 156 w 168"/>
                <a:gd name="T5" fmla="*/ 121 h 133"/>
                <a:gd name="T6" fmla="*/ 144 w 168"/>
                <a:gd name="T7" fmla="*/ 133 h 133"/>
                <a:gd name="T8" fmla="*/ 72 w 168"/>
                <a:gd name="T9" fmla="*/ 25 h 133"/>
                <a:gd name="T10" fmla="*/ 72 w 168"/>
                <a:gd name="T11" fmla="*/ 13 h 133"/>
                <a:gd name="T12" fmla="*/ 84 w 168"/>
                <a:gd name="T13" fmla="*/ 0 h 133"/>
                <a:gd name="T14" fmla="*/ 84 w 168"/>
                <a:gd name="T15" fmla="*/ 13 h 133"/>
                <a:gd name="T16" fmla="*/ 156 w 168"/>
                <a:gd name="T17" fmla="*/ 121 h 133"/>
                <a:gd name="T18" fmla="*/ 168 w 168"/>
                <a:gd name="T19" fmla="*/ 133 h 133"/>
                <a:gd name="T20" fmla="*/ 144 w 168"/>
                <a:gd name="T21" fmla="*/ 133 h 133"/>
                <a:gd name="T22" fmla="*/ 0 w 168"/>
                <a:gd name="T23" fmla="*/ 133 h 133"/>
                <a:gd name="T24" fmla="*/ 0 w 168"/>
                <a:gd name="T25" fmla="*/ 1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8" h="133">
                  <a:moveTo>
                    <a:pt x="0" y="121"/>
                  </a:moveTo>
                  <a:lnTo>
                    <a:pt x="144" y="121"/>
                  </a:lnTo>
                  <a:lnTo>
                    <a:pt x="156" y="121"/>
                  </a:lnTo>
                  <a:lnTo>
                    <a:pt x="144" y="133"/>
                  </a:lnTo>
                  <a:lnTo>
                    <a:pt x="72" y="25"/>
                  </a:lnTo>
                  <a:lnTo>
                    <a:pt x="72" y="13"/>
                  </a:lnTo>
                  <a:lnTo>
                    <a:pt x="84" y="0"/>
                  </a:lnTo>
                  <a:lnTo>
                    <a:pt x="84" y="13"/>
                  </a:lnTo>
                  <a:lnTo>
                    <a:pt x="156" y="121"/>
                  </a:lnTo>
                  <a:lnTo>
                    <a:pt x="168" y="133"/>
                  </a:lnTo>
                  <a:lnTo>
                    <a:pt x="144" y="133"/>
                  </a:lnTo>
                  <a:lnTo>
                    <a:pt x="0" y="133"/>
                  </a:lnTo>
                  <a:lnTo>
                    <a:pt x="0" y="121"/>
                  </a:lnTo>
                  <a:close/>
                </a:path>
              </a:pathLst>
            </a:cu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995" name="Freeform 59"/>
            <p:cNvSpPr/>
            <p:nvPr/>
          </p:nvSpPr>
          <p:spPr bwMode="auto">
            <a:xfrm>
              <a:off x="2760" y="578"/>
              <a:ext cx="96" cy="120"/>
            </a:xfrm>
            <a:custGeom>
              <a:avLst/>
              <a:gdLst>
                <a:gd name="T0" fmla="*/ 96 w 96"/>
                <a:gd name="T1" fmla="*/ 12 h 120"/>
                <a:gd name="T2" fmla="*/ 24 w 96"/>
                <a:gd name="T3" fmla="*/ 120 h 120"/>
                <a:gd name="T4" fmla="*/ 12 w 96"/>
                <a:gd name="T5" fmla="*/ 120 h 120"/>
                <a:gd name="T6" fmla="*/ 0 w 96"/>
                <a:gd name="T7" fmla="*/ 120 h 120"/>
                <a:gd name="T8" fmla="*/ 12 w 96"/>
                <a:gd name="T9" fmla="*/ 108 h 120"/>
                <a:gd name="T10" fmla="*/ 84 w 96"/>
                <a:gd name="T11" fmla="*/ 0 h 120"/>
                <a:gd name="T12" fmla="*/ 96 w 96"/>
                <a:gd name="T13" fmla="*/ 12 h 120"/>
              </a:gdLst>
              <a:ahLst/>
              <a:cxnLst>
                <a:cxn ang="0">
                  <a:pos x="T0" y="T1"/>
                </a:cxn>
                <a:cxn ang="0">
                  <a:pos x="T2" y="T3"/>
                </a:cxn>
                <a:cxn ang="0">
                  <a:pos x="T4" y="T5"/>
                </a:cxn>
                <a:cxn ang="0">
                  <a:pos x="T6" y="T7"/>
                </a:cxn>
                <a:cxn ang="0">
                  <a:pos x="T8" y="T9"/>
                </a:cxn>
                <a:cxn ang="0">
                  <a:pos x="T10" y="T11"/>
                </a:cxn>
                <a:cxn ang="0">
                  <a:pos x="T12" y="T13"/>
                </a:cxn>
              </a:cxnLst>
              <a:rect l="0" t="0" r="r" b="b"/>
              <a:pathLst>
                <a:path w="96" h="120">
                  <a:moveTo>
                    <a:pt x="96" y="12"/>
                  </a:moveTo>
                  <a:lnTo>
                    <a:pt x="24" y="120"/>
                  </a:lnTo>
                  <a:lnTo>
                    <a:pt x="12" y="120"/>
                  </a:lnTo>
                  <a:lnTo>
                    <a:pt x="0" y="120"/>
                  </a:lnTo>
                  <a:lnTo>
                    <a:pt x="12" y="108"/>
                  </a:lnTo>
                  <a:lnTo>
                    <a:pt x="84" y="0"/>
                  </a:lnTo>
                  <a:lnTo>
                    <a:pt x="96" y="12"/>
                  </a:lnTo>
                  <a:close/>
                </a:path>
              </a:pathLst>
            </a:cu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9996" name="Rectangle 60"/>
            <p:cNvSpPr>
              <a:spLocks noChangeArrowheads="1"/>
            </p:cNvSpPr>
            <p:nvPr/>
          </p:nvSpPr>
          <p:spPr bwMode="auto">
            <a:xfrm>
              <a:off x="2844" y="686"/>
              <a:ext cx="12" cy="72"/>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97" name="Rectangle 61"/>
            <p:cNvSpPr>
              <a:spLocks noChangeArrowheads="1"/>
            </p:cNvSpPr>
            <p:nvPr/>
          </p:nvSpPr>
          <p:spPr bwMode="auto">
            <a:xfrm>
              <a:off x="1043" y="181"/>
              <a:ext cx="1333" cy="12"/>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98" name="Rectangle 62"/>
            <p:cNvSpPr>
              <a:spLocks noChangeArrowheads="1"/>
            </p:cNvSpPr>
            <p:nvPr/>
          </p:nvSpPr>
          <p:spPr bwMode="auto">
            <a:xfrm>
              <a:off x="1295" y="409"/>
              <a:ext cx="552" cy="12"/>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99" name="Rectangle 63"/>
            <p:cNvSpPr>
              <a:spLocks noChangeArrowheads="1"/>
            </p:cNvSpPr>
            <p:nvPr/>
          </p:nvSpPr>
          <p:spPr bwMode="auto">
            <a:xfrm>
              <a:off x="1835" y="409"/>
              <a:ext cx="12" cy="229"/>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00" name="Rectangle 64"/>
            <p:cNvSpPr>
              <a:spLocks noChangeArrowheads="1"/>
            </p:cNvSpPr>
            <p:nvPr/>
          </p:nvSpPr>
          <p:spPr bwMode="auto">
            <a:xfrm>
              <a:off x="1295" y="626"/>
              <a:ext cx="540" cy="12"/>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01" name="Rectangle 65"/>
            <p:cNvSpPr>
              <a:spLocks noChangeArrowheads="1"/>
            </p:cNvSpPr>
            <p:nvPr/>
          </p:nvSpPr>
          <p:spPr bwMode="auto">
            <a:xfrm>
              <a:off x="1295" y="409"/>
              <a:ext cx="12" cy="217"/>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02" name="Rectangle 66"/>
            <p:cNvSpPr>
              <a:spLocks noChangeArrowheads="1"/>
            </p:cNvSpPr>
            <p:nvPr/>
          </p:nvSpPr>
          <p:spPr bwMode="auto">
            <a:xfrm>
              <a:off x="1367" y="457"/>
              <a:ext cx="29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b="1">
                  <a:solidFill>
                    <a:srgbClr val="000000"/>
                  </a:solidFill>
                  <a:latin typeface="Arial" panose="020B0604020202090204" pitchFamily="34" charset="0"/>
                </a:rPr>
                <a:t>Handle</a:t>
              </a:r>
              <a:endParaRPr lang="en-US" b="1">
                <a:latin typeface="Arial" panose="020B0604020202090204" pitchFamily="34" charset="0"/>
              </a:endParaRPr>
            </a:p>
          </p:txBody>
        </p:sp>
        <p:sp>
          <p:nvSpPr>
            <p:cNvPr id="40003" name="Rectangle 67"/>
            <p:cNvSpPr>
              <a:spLocks noChangeArrowheads="1"/>
            </p:cNvSpPr>
            <p:nvPr/>
          </p:nvSpPr>
          <p:spPr bwMode="auto">
            <a:xfrm>
              <a:off x="629" y="878"/>
              <a:ext cx="12" cy="121"/>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04" name="Freeform 68"/>
            <p:cNvSpPr/>
            <p:nvPr/>
          </p:nvSpPr>
          <p:spPr bwMode="auto">
            <a:xfrm>
              <a:off x="629" y="878"/>
              <a:ext cx="48" cy="157"/>
            </a:xfrm>
            <a:custGeom>
              <a:avLst/>
              <a:gdLst>
                <a:gd name="T0" fmla="*/ 48 w 48"/>
                <a:gd name="T1" fmla="*/ 0 h 157"/>
                <a:gd name="T2" fmla="*/ 36 w 48"/>
                <a:gd name="T3" fmla="*/ 0 h 157"/>
                <a:gd name="T4" fmla="*/ 0 w 48"/>
                <a:gd name="T5" fmla="*/ 121 h 157"/>
                <a:gd name="T6" fmla="*/ 0 w 48"/>
                <a:gd name="T7" fmla="*/ 121 h 157"/>
                <a:gd name="T8" fmla="*/ 12 w 48"/>
                <a:gd name="T9" fmla="*/ 157 h 157"/>
                <a:gd name="T10" fmla="*/ 12 w 48"/>
                <a:gd name="T11" fmla="*/ 121 h 157"/>
                <a:gd name="T12" fmla="*/ 48 w 48"/>
                <a:gd name="T13" fmla="*/ 0 h 157"/>
              </a:gdLst>
              <a:ahLst/>
              <a:cxnLst>
                <a:cxn ang="0">
                  <a:pos x="T0" y="T1"/>
                </a:cxn>
                <a:cxn ang="0">
                  <a:pos x="T2" y="T3"/>
                </a:cxn>
                <a:cxn ang="0">
                  <a:pos x="T4" y="T5"/>
                </a:cxn>
                <a:cxn ang="0">
                  <a:pos x="T6" y="T7"/>
                </a:cxn>
                <a:cxn ang="0">
                  <a:pos x="T8" y="T9"/>
                </a:cxn>
                <a:cxn ang="0">
                  <a:pos x="T10" y="T11"/>
                </a:cxn>
                <a:cxn ang="0">
                  <a:pos x="T12" y="T13"/>
                </a:cxn>
              </a:cxnLst>
              <a:rect l="0" t="0" r="r" b="b"/>
              <a:pathLst>
                <a:path w="48" h="157">
                  <a:moveTo>
                    <a:pt x="48" y="0"/>
                  </a:moveTo>
                  <a:lnTo>
                    <a:pt x="36" y="0"/>
                  </a:lnTo>
                  <a:lnTo>
                    <a:pt x="0" y="121"/>
                  </a:lnTo>
                  <a:lnTo>
                    <a:pt x="0" y="121"/>
                  </a:lnTo>
                  <a:lnTo>
                    <a:pt x="12" y="157"/>
                  </a:lnTo>
                  <a:lnTo>
                    <a:pt x="12" y="121"/>
                  </a:lnTo>
                  <a:lnTo>
                    <a:pt x="48" y="0"/>
                  </a:lnTo>
                  <a:close/>
                </a:path>
              </a:pathLst>
            </a:cu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0005" name="Freeform 69"/>
            <p:cNvSpPr/>
            <p:nvPr/>
          </p:nvSpPr>
          <p:spPr bwMode="auto">
            <a:xfrm>
              <a:off x="593" y="878"/>
              <a:ext cx="48" cy="121"/>
            </a:xfrm>
            <a:custGeom>
              <a:avLst/>
              <a:gdLst>
                <a:gd name="T0" fmla="*/ 36 w 48"/>
                <a:gd name="T1" fmla="*/ 121 h 121"/>
                <a:gd name="T2" fmla="*/ 48 w 48"/>
                <a:gd name="T3" fmla="*/ 121 h 121"/>
                <a:gd name="T4" fmla="*/ 12 w 48"/>
                <a:gd name="T5" fmla="*/ 0 h 121"/>
                <a:gd name="T6" fmla="*/ 0 w 48"/>
                <a:gd name="T7" fmla="*/ 0 h 121"/>
                <a:gd name="T8" fmla="*/ 36 w 48"/>
                <a:gd name="T9" fmla="*/ 121 h 121"/>
              </a:gdLst>
              <a:ahLst/>
              <a:cxnLst>
                <a:cxn ang="0">
                  <a:pos x="T0" y="T1"/>
                </a:cxn>
                <a:cxn ang="0">
                  <a:pos x="T2" y="T3"/>
                </a:cxn>
                <a:cxn ang="0">
                  <a:pos x="T4" y="T5"/>
                </a:cxn>
                <a:cxn ang="0">
                  <a:pos x="T6" y="T7"/>
                </a:cxn>
                <a:cxn ang="0">
                  <a:pos x="T8" y="T9"/>
                </a:cxn>
              </a:cxnLst>
              <a:rect l="0" t="0" r="r" b="b"/>
              <a:pathLst>
                <a:path w="48" h="121">
                  <a:moveTo>
                    <a:pt x="36" y="121"/>
                  </a:moveTo>
                  <a:lnTo>
                    <a:pt x="48" y="121"/>
                  </a:lnTo>
                  <a:lnTo>
                    <a:pt x="12" y="0"/>
                  </a:lnTo>
                  <a:lnTo>
                    <a:pt x="0" y="0"/>
                  </a:lnTo>
                  <a:lnTo>
                    <a:pt x="36" y="121"/>
                  </a:lnTo>
                  <a:close/>
                </a:path>
              </a:pathLst>
            </a:cu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0006" name="Rectangle 70"/>
            <p:cNvSpPr>
              <a:spLocks noChangeArrowheads="1"/>
            </p:cNvSpPr>
            <p:nvPr/>
          </p:nvSpPr>
          <p:spPr bwMode="auto">
            <a:xfrm>
              <a:off x="629" y="662"/>
              <a:ext cx="12" cy="48"/>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07" name="Rectangle 71"/>
            <p:cNvSpPr>
              <a:spLocks noChangeArrowheads="1"/>
            </p:cNvSpPr>
            <p:nvPr/>
          </p:nvSpPr>
          <p:spPr bwMode="auto">
            <a:xfrm>
              <a:off x="629" y="830"/>
              <a:ext cx="12" cy="48"/>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08" name="Rectangle 72"/>
            <p:cNvSpPr>
              <a:spLocks noChangeArrowheads="1"/>
            </p:cNvSpPr>
            <p:nvPr/>
          </p:nvSpPr>
          <p:spPr bwMode="auto">
            <a:xfrm>
              <a:off x="1043" y="517"/>
              <a:ext cx="252" cy="12"/>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09" name="Rectangle 73"/>
            <p:cNvSpPr>
              <a:spLocks noChangeArrowheads="1"/>
            </p:cNvSpPr>
            <p:nvPr/>
          </p:nvSpPr>
          <p:spPr bwMode="auto">
            <a:xfrm>
              <a:off x="1835" y="517"/>
              <a:ext cx="541" cy="12"/>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10" name="Rectangle 74"/>
            <p:cNvSpPr>
              <a:spLocks noChangeArrowheads="1"/>
            </p:cNvSpPr>
            <p:nvPr/>
          </p:nvSpPr>
          <p:spPr bwMode="auto">
            <a:xfrm>
              <a:off x="1871" y="397"/>
              <a:ext cx="177"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Arial" panose="020B0604020202090204" pitchFamily="34" charset="0"/>
                </a:rPr>
                <a:t>owns</a:t>
              </a:r>
              <a:endParaRPr lang="en-US" b="1">
                <a:latin typeface="Arial" panose="020B0604020202090204" pitchFamily="34" charset="0"/>
              </a:endParaRPr>
            </a:p>
          </p:txBody>
        </p:sp>
        <p:sp>
          <p:nvSpPr>
            <p:cNvPr id="40011" name="Rectangle 75"/>
            <p:cNvSpPr>
              <a:spLocks noChangeArrowheads="1"/>
            </p:cNvSpPr>
            <p:nvPr/>
          </p:nvSpPr>
          <p:spPr bwMode="auto">
            <a:xfrm>
              <a:off x="1835" y="217"/>
              <a:ext cx="363"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Arial" panose="020B0604020202090204" pitchFamily="34" charset="0"/>
                </a:rPr>
                <a:t>dispatches</a:t>
              </a:r>
              <a:endParaRPr lang="en-US" b="1">
                <a:latin typeface="Arial" panose="020B0604020202090204" pitchFamily="34" charset="0"/>
              </a:endParaRPr>
            </a:p>
          </p:txBody>
        </p:sp>
        <p:sp>
          <p:nvSpPr>
            <p:cNvPr id="40012" name="Rectangle 76"/>
            <p:cNvSpPr>
              <a:spLocks noChangeArrowheads="1"/>
            </p:cNvSpPr>
            <p:nvPr/>
          </p:nvSpPr>
          <p:spPr bwMode="auto">
            <a:xfrm>
              <a:off x="2268" y="60"/>
              <a:ext cx="5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zh-CN" altLang="en-US" sz="2100">
                  <a:solidFill>
                    <a:srgbClr val="000000"/>
                  </a:solidFill>
                  <a:latin typeface="Arial" panose="020B0604020202090204" pitchFamily="34" charset="0"/>
                </a:rPr>
                <a:t>*</a:t>
              </a:r>
              <a:endParaRPr lang="zh-CN" altLang="en-US" b="1">
                <a:latin typeface="Arial" panose="020B0604020202090204" pitchFamily="34" charset="0"/>
              </a:endParaRPr>
            </a:p>
          </p:txBody>
        </p:sp>
        <p:sp>
          <p:nvSpPr>
            <p:cNvPr id="40013" name="Rectangle 77"/>
            <p:cNvSpPr>
              <a:spLocks noChangeArrowheads="1"/>
            </p:cNvSpPr>
            <p:nvPr/>
          </p:nvSpPr>
          <p:spPr bwMode="auto">
            <a:xfrm>
              <a:off x="1571" y="650"/>
              <a:ext cx="241"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Arial" panose="020B0604020202090204" pitchFamily="34" charset="0"/>
                </a:rPr>
                <a:t>notifies</a:t>
              </a:r>
              <a:endParaRPr lang="en-US" b="1">
                <a:latin typeface="Arial" panose="020B0604020202090204" pitchFamily="34" charset="0"/>
              </a:endParaRPr>
            </a:p>
          </p:txBody>
        </p:sp>
        <p:sp>
          <p:nvSpPr>
            <p:cNvPr id="40014" name="Rectangle 78"/>
            <p:cNvSpPr>
              <a:spLocks noChangeArrowheads="1"/>
            </p:cNvSpPr>
            <p:nvPr/>
          </p:nvSpPr>
          <p:spPr bwMode="auto">
            <a:xfrm>
              <a:off x="1187" y="1239"/>
              <a:ext cx="192" cy="12"/>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15" name="Rectangle 79"/>
            <p:cNvSpPr>
              <a:spLocks noChangeArrowheads="1"/>
            </p:cNvSpPr>
            <p:nvPr/>
          </p:nvSpPr>
          <p:spPr bwMode="auto">
            <a:xfrm>
              <a:off x="1367" y="626"/>
              <a:ext cx="12" cy="613"/>
            </a:xfrm>
            <a:prstGeom prst="rect">
              <a:avLst/>
            </a:prstGeom>
            <a:blipFill dpi="0" rotWithShape="0">
              <a:blip r:embed="rId1"/>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016" name="Rectangle 80"/>
            <p:cNvSpPr>
              <a:spLocks noChangeArrowheads="1"/>
            </p:cNvSpPr>
            <p:nvPr/>
          </p:nvSpPr>
          <p:spPr bwMode="auto">
            <a:xfrm>
              <a:off x="1385" y="614"/>
              <a:ext cx="5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zh-CN" altLang="en-US" sz="2100">
                  <a:solidFill>
                    <a:srgbClr val="000000"/>
                  </a:solidFill>
                  <a:latin typeface="Arial" panose="020B0604020202090204" pitchFamily="34" charset="0"/>
                </a:rPr>
                <a:t>*</a:t>
              </a:r>
              <a:endParaRPr lang="zh-CN" altLang="en-US" b="1">
                <a:latin typeface="Arial" panose="020B0604020202090204" pitchFamily="34" charset="0"/>
              </a:endParaRPr>
            </a:p>
          </p:txBody>
        </p:sp>
        <p:sp>
          <p:nvSpPr>
            <p:cNvPr id="40017" name="Rectangle 81"/>
            <p:cNvSpPr>
              <a:spLocks noChangeArrowheads="1"/>
            </p:cNvSpPr>
            <p:nvPr/>
          </p:nvSpPr>
          <p:spPr bwMode="auto">
            <a:xfrm>
              <a:off x="1187" y="397"/>
              <a:ext cx="52"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zh-CN" altLang="en-US" sz="2100">
                  <a:solidFill>
                    <a:srgbClr val="000000"/>
                  </a:solidFill>
                  <a:latin typeface="Arial" panose="020B0604020202090204" pitchFamily="34" charset="0"/>
                </a:rPr>
                <a:t>*</a:t>
              </a:r>
              <a:endParaRPr lang="zh-CN" altLang="en-US" b="1">
                <a:latin typeface="Arial" panose="020B0604020202090204" pitchFamily="34" charset="0"/>
              </a:endParaRPr>
            </a:p>
          </p:txBody>
        </p:sp>
        <p:sp>
          <p:nvSpPr>
            <p:cNvPr id="40018" name="Freeform 82"/>
            <p:cNvSpPr/>
            <p:nvPr/>
          </p:nvSpPr>
          <p:spPr bwMode="auto">
            <a:xfrm>
              <a:off x="1091" y="578"/>
              <a:ext cx="108" cy="156"/>
            </a:xfrm>
            <a:custGeom>
              <a:avLst/>
              <a:gdLst>
                <a:gd name="T0" fmla="*/ 24 w 108"/>
                <a:gd name="T1" fmla="*/ 120 h 156"/>
                <a:gd name="T2" fmla="*/ 0 w 108"/>
                <a:gd name="T3" fmla="*/ 108 h 156"/>
                <a:gd name="T4" fmla="*/ 0 w 108"/>
                <a:gd name="T5" fmla="*/ 108 h 156"/>
                <a:gd name="T6" fmla="*/ 0 w 108"/>
                <a:gd name="T7" fmla="*/ 108 h 156"/>
                <a:gd name="T8" fmla="*/ 84 w 108"/>
                <a:gd name="T9" fmla="*/ 36 h 156"/>
                <a:gd name="T10" fmla="*/ 108 w 108"/>
                <a:gd name="T11" fmla="*/ 0 h 156"/>
                <a:gd name="T12" fmla="*/ 96 w 108"/>
                <a:gd name="T13" fmla="*/ 48 h 156"/>
                <a:gd name="T14" fmla="*/ 72 w 108"/>
                <a:gd name="T15" fmla="*/ 156 h 156"/>
                <a:gd name="T16" fmla="*/ 72 w 108"/>
                <a:gd name="T17" fmla="*/ 156 h 156"/>
                <a:gd name="T18" fmla="*/ 60 w 108"/>
                <a:gd name="T19" fmla="*/ 144 h 156"/>
                <a:gd name="T20" fmla="*/ 60 w 108"/>
                <a:gd name="T21" fmla="*/ 144 h 156"/>
                <a:gd name="T22" fmla="*/ 84 w 108"/>
                <a:gd name="T23" fmla="*/ 36 h 156"/>
                <a:gd name="T24" fmla="*/ 96 w 108"/>
                <a:gd name="T25" fmla="*/ 48 h 156"/>
                <a:gd name="T26" fmla="*/ 96 w 108"/>
                <a:gd name="T27" fmla="*/ 48 h 156"/>
                <a:gd name="T28" fmla="*/ 12 w 108"/>
                <a:gd name="T29" fmla="*/ 120 h 156"/>
                <a:gd name="T30" fmla="*/ 0 w 108"/>
                <a:gd name="T31" fmla="*/ 108 h 156"/>
                <a:gd name="T32" fmla="*/ 12 w 108"/>
                <a:gd name="T33" fmla="*/ 96 h 156"/>
                <a:gd name="T34" fmla="*/ 36 w 108"/>
                <a:gd name="T35" fmla="*/ 108 h 156"/>
                <a:gd name="T36" fmla="*/ 24 w 108"/>
                <a:gd name="T37" fmla="*/ 12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8" h="156">
                  <a:moveTo>
                    <a:pt x="24" y="120"/>
                  </a:moveTo>
                  <a:lnTo>
                    <a:pt x="0" y="108"/>
                  </a:lnTo>
                  <a:lnTo>
                    <a:pt x="0" y="108"/>
                  </a:lnTo>
                  <a:lnTo>
                    <a:pt x="0" y="108"/>
                  </a:lnTo>
                  <a:lnTo>
                    <a:pt x="84" y="36"/>
                  </a:lnTo>
                  <a:lnTo>
                    <a:pt x="108" y="0"/>
                  </a:lnTo>
                  <a:lnTo>
                    <a:pt x="96" y="48"/>
                  </a:lnTo>
                  <a:lnTo>
                    <a:pt x="72" y="156"/>
                  </a:lnTo>
                  <a:lnTo>
                    <a:pt x="72" y="156"/>
                  </a:lnTo>
                  <a:lnTo>
                    <a:pt x="60" y="144"/>
                  </a:lnTo>
                  <a:lnTo>
                    <a:pt x="60" y="144"/>
                  </a:lnTo>
                  <a:lnTo>
                    <a:pt x="84" y="36"/>
                  </a:lnTo>
                  <a:lnTo>
                    <a:pt x="96" y="48"/>
                  </a:lnTo>
                  <a:lnTo>
                    <a:pt x="96" y="48"/>
                  </a:lnTo>
                  <a:lnTo>
                    <a:pt x="12" y="120"/>
                  </a:lnTo>
                  <a:lnTo>
                    <a:pt x="0" y="108"/>
                  </a:lnTo>
                  <a:lnTo>
                    <a:pt x="12" y="96"/>
                  </a:lnTo>
                  <a:lnTo>
                    <a:pt x="36" y="108"/>
                  </a:lnTo>
                  <a:lnTo>
                    <a:pt x="24" y="12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0019" name="Freeform 83"/>
            <p:cNvSpPr/>
            <p:nvPr/>
          </p:nvSpPr>
          <p:spPr bwMode="auto">
            <a:xfrm>
              <a:off x="1115" y="686"/>
              <a:ext cx="48" cy="36"/>
            </a:xfrm>
            <a:custGeom>
              <a:avLst/>
              <a:gdLst>
                <a:gd name="T0" fmla="*/ 36 w 48"/>
                <a:gd name="T1" fmla="*/ 36 h 36"/>
                <a:gd name="T2" fmla="*/ 0 w 48"/>
                <a:gd name="T3" fmla="*/ 12 h 36"/>
                <a:gd name="T4" fmla="*/ 12 w 48"/>
                <a:gd name="T5" fmla="*/ 0 h 36"/>
                <a:gd name="T6" fmla="*/ 12 w 48"/>
                <a:gd name="T7" fmla="*/ 0 h 36"/>
                <a:gd name="T8" fmla="*/ 12 w 48"/>
                <a:gd name="T9" fmla="*/ 0 h 36"/>
                <a:gd name="T10" fmla="*/ 48 w 48"/>
                <a:gd name="T11" fmla="*/ 24 h 36"/>
                <a:gd name="T12" fmla="*/ 36 w 48"/>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48" h="36">
                  <a:moveTo>
                    <a:pt x="36" y="36"/>
                  </a:moveTo>
                  <a:lnTo>
                    <a:pt x="0" y="12"/>
                  </a:lnTo>
                  <a:lnTo>
                    <a:pt x="12" y="0"/>
                  </a:lnTo>
                  <a:lnTo>
                    <a:pt x="12" y="0"/>
                  </a:lnTo>
                  <a:lnTo>
                    <a:pt x="12" y="0"/>
                  </a:lnTo>
                  <a:lnTo>
                    <a:pt x="48" y="24"/>
                  </a:lnTo>
                  <a:lnTo>
                    <a:pt x="36" y="36"/>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0020" name="Freeform 84"/>
            <p:cNvSpPr/>
            <p:nvPr/>
          </p:nvSpPr>
          <p:spPr bwMode="auto">
            <a:xfrm>
              <a:off x="1091" y="614"/>
              <a:ext cx="84" cy="108"/>
            </a:xfrm>
            <a:custGeom>
              <a:avLst/>
              <a:gdLst>
                <a:gd name="T0" fmla="*/ 24 w 84"/>
                <a:gd name="T1" fmla="*/ 84 h 108"/>
                <a:gd name="T2" fmla="*/ 0 w 84"/>
                <a:gd name="T3" fmla="*/ 72 h 108"/>
                <a:gd name="T4" fmla="*/ 84 w 84"/>
                <a:gd name="T5" fmla="*/ 0 h 108"/>
                <a:gd name="T6" fmla="*/ 60 w 84"/>
                <a:gd name="T7" fmla="*/ 108 h 108"/>
                <a:gd name="T8" fmla="*/ 24 w 84"/>
                <a:gd name="T9" fmla="*/ 84 h 108"/>
              </a:gdLst>
              <a:ahLst/>
              <a:cxnLst>
                <a:cxn ang="0">
                  <a:pos x="T0" y="T1"/>
                </a:cxn>
                <a:cxn ang="0">
                  <a:pos x="T2" y="T3"/>
                </a:cxn>
                <a:cxn ang="0">
                  <a:pos x="T4" y="T5"/>
                </a:cxn>
                <a:cxn ang="0">
                  <a:pos x="T6" y="T7"/>
                </a:cxn>
                <a:cxn ang="0">
                  <a:pos x="T8" y="T9"/>
                </a:cxn>
              </a:cxnLst>
              <a:rect l="0" t="0" r="r" b="b"/>
              <a:pathLst>
                <a:path w="84" h="108">
                  <a:moveTo>
                    <a:pt x="24" y="84"/>
                  </a:moveTo>
                  <a:lnTo>
                    <a:pt x="0" y="72"/>
                  </a:lnTo>
                  <a:lnTo>
                    <a:pt x="84" y="0"/>
                  </a:lnTo>
                  <a:lnTo>
                    <a:pt x="60" y="108"/>
                  </a:lnTo>
                  <a:lnTo>
                    <a:pt x="24" y="84"/>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0021" name="Freeform 85"/>
            <p:cNvSpPr/>
            <p:nvPr/>
          </p:nvSpPr>
          <p:spPr bwMode="auto">
            <a:xfrm>
              <a:off x="1079" y="770"/>
              <a:ext cx="12" cy="12"/>
            </a:xfrm>
            <a:custGeom>
              <a:avLst/>
              <a:gdLst>
                <a:gd name="T0" fmla="*/ 0 w 12"/>
                <a:gd name="T1" fmla="*/ 0 h 12"/>
                <a:gd name="T2" fmla="*/ 0 w 12"/>
                <a:gd name="T3" fmla="*/ 0 h 12"/>
                <a:gd name="T4" fmla="*/ 12 w 12"/>
                <a:gd name="T5" fmla="*/ 12 h 12"/>
                <a:gd name="T6" fmla="*/ 12 w 12"/>
                <a:gd name="T7" fmla="*/ 12 h 12"/>
                <a:gd name="T8" fmla="*/ 0 w 12"/>
                <a:gd name="T9" fmla="*/ 0 h 12"/>
              </a:gdLst>
              <a:ahLst/>
              <a:cxnLst>
                <a:cxn ang="0">
                  <a:pos x="T0" y="T1"/>
                </a:cxn>
                <a:cxn ang="0">
                  <a:pos x="T2" y="T3"/>
                </a:cxn>
                <a:cxn ang="0">
                  <a:pos x="T4" y="T5"/>
                </a:cxn>
                <a:cxn ang="0">
                  <a:pos x="T6" y="T7"/>
                </a:cxn>
                <a:cxn ang="0">
                  <a:pos x="T8" y="T9"/>
                </a:cxn>
              </a:cxnLst>
              <a:rect l="0" t="0" r="r" b="b"/>
              <a:pathLst>
                <a:path w="12" h="12">
                  <a:moveTo>
                    <a:pt x="0" y="0"/>
                  </a:moveTo>
                  <a:lnTo>
                    <a:pt x="0" y="0"/>
                  </a:lnTo>
                  <a:lnTo>
                    <a:pt x="12" y="12"/>
                  </a:lnTo>
                  <a:lnTo>
                    <a:pt x="12" y="12"/>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0022" name="Freeform 86"/>
            <p:cNvSpPr/>
            <p:nvPr/>
          </p:nvSpPr>
          <p:spPr bwMode="auto">
            <a:xfrm>
              <a:off x="1115" y="710"/>
              <a:ext cx="12" cy="12"/>
            </a:xfrm>
            <a:custGeom>
              <a:avLst/>
              <a:gdLst>
                <a:gd name="T0" fmla="*/ 0 w 12"/>
                <a:gd name="T1" fmla="*/ 0 h 12"/>
                <a:gd name="T2" fmla="*/ 0 w 12"/>
                <a:gd name="T3" fmla="*/ 0 h 12"/>
                <a:gd name="T4" fmla="*/ 12 w 12"/>
                <a:gd name="T5" fmla="*/ 12 h 12"/>
                <a:gd name="T6" fmla="*/ 12 w 12"/>
                <a:gd name="T7" fmla="*/ 12 h 12"/>
                <a:gd name="T8" fmla="*/ 0 w 12"/>
                <a:gd name="T9" fmla="*/ 0 h 12"/>
              </a:gdLst>
              <a:ahLst/>
              <a:cxnLst>
                <a:cxn ang="0">
                  <a:pos x="T0" y="T1"/>
                </a:cxn>
                <a:cxn ang="0">
                  <a:pos x="T2" y="T3"/>
                </a:cxn>
                <a:cxn ang="0">
                  <a:pos x="T4" y="T5"/>
                </a:cxn>
                <a:cxn ang="0">
                  <a:pos x="T6" y="T7"/>
                </a:cxn>
                <a:cxn ang="0">
                  <a:pos x="T8" y="T9"/>
                </a:cxn>
              </a:cxnLst>
              <a:rect l="0" t="0" r="r" b="b"/>
              <a:pathLst>
                <a:path w="12" h="12">
                  <a:moveTo>
                    <a:pt x="0" y="0"/>
                  </a:moveTo>
                  <a:lnTo>
                    <a:pt x="0" y="0"/>
                  </a:lnTo>
                  <a:lnTo>
                    <a:pt x="12" y="12"/>
                  </a:lnTo>
                  <a:lnTo>
                    <a:pt x="12" y="12"/>
                  </a:lnTo>
                  <a:lnTo>
                    <a:pt x="0" y="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0023" name="Freeform 87"/>
            <p:cNvSpPr/>
            <p:nvPr/>
          </p:nvSpPr>
          <p:spPr bwMode="auto">
            <a:xfrm>
              <a:off x="1079" y="710"/>
              <a:ext cx="48" cy="72"/>
            </a:xfrm>
            <a:custGeom>
              <a:avLst/>
              <a:gdLst>
                <a:gd name="T0" fmla="*/ 0 w 48"/>
                <a:gd name="T1" fmla="*/ 60 h 72"/>
                <a:gd name="T2" fmla="*/ 12 w 48"/>
                <a:gd name="T3" fmla="*/ 72 h 72"/>
                <a:gd name="T4" fmla="*/ 48 w 48"/>
                <a:gd name="T5" fmla="*/ 12 h 72"/>
                <a:gd name="T6" fmla="*/ 36 w 48"/>
                <a:gd name="T7" fmla="*/ 0 h 72"/>
                <a:gd name="T8" fmla="*/ 0 w 48"/>
                <a:gd name="T9" fmla="*/ 60 h 72"/>
              </a:gdLst>
              <a:ahLst/>
              <a:cxnLst>
                <a:cxn ang="0">
                  <a:pos x="T0" y="T1"/>
                </a:cxn>
                <a:cxn ang="0">
                  <a:pos x="T2" y="T3"/>
                </a:cxn>
                <a:cxn ang="0">
                  <a:pos x="T4" y="T5"/>
                </a:cxn>
                <a:cxn ang="0">
                  <a:pos x="T6" y="T7"/>
                </a:cxn>
                <a:cxn ang="0">
                  <a:pos x="T8" y="T9"/>
                </a:cxn>
              </a:cxnLst>
              <a:rect l="0" t="0" r="r" b="b"/>
              <a:pathLst>
                <a:path w="48" h="72">
                  <a:moveTo>
                    <a:pt x="0" y="60"/>
                  </a:moveTo>
                  <a:lnTo>
                    <a:pt x="12" y="72"/>
                  </a:lnTo>
                  <a:lnTo>
                    <a:pt x="48" y="12"/>
                  </a:lnTo>
                  <a:lnTo>
                    <a:pt x="36" y="0"/>
                  </a:lnTo>
                  <a:lnTo>
                    <a:pt x="0" y="60"/>
                  </a:ln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0024" name="Rectangle 88"/>
            <p:cNvSpPr>
              <a:spLocks noChangeArrowheads="1"/>
            </p:cNvSpPr>
            <p:nvPr/>
          </p:nvSpPr>
          <p:spPr bwMode="auto">
            <a:xfrm>
              <a:off x="755" y="770"/>
              <a:ext cx="350"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Arial" panose="020B0604020202090204" pitchFamily="34" charset="0"/>
                </a:rPr>
                <a:t>handle set</a:t>
              </a:r>
              <a:endParaRPr lang="en-US" b="1">
                <a:latin typeface="Arial" panose="020B0604020202090204" pitchFamily="34" charset="0"/>
              </a:endParaRPr>
            </a:p>
          </p:txBody>
        </p:sp>
        <p:sp>
          <p:nvSpPr>
            <p:cNvPr id="40025" name="Rectangle 89"/>
            <p:cNvSpPr>
              <a:spLocks noChangeArrowheads="1"/>
            </p:cNvSpPr>
            <p:nvPr/>
          </p:nvSpPr>
          <p:spPr bwMode="auto">
            <a:xfrm>
              <a:off x="12" y="0"/>
              <a:ext cx="962"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tabLst>
                  <a:tab pos="610870" algn="l"/>
                </a:tabLst>
              </a:pPr>
              <a:r>
                <a:rPr lang="en-GB" altLang="en-US" sz="1400" b="1">
                  <a:solidFill>
                    <a:srgbClr val="000000"/>
                  </a:solidFill>
                  <a:latin typeface="Arial" panose="020B0604020202090204" pitchFamily="34" charset="0"/>
                  <a:cs typeface="Times New Roman" panose="02020603050405020304" pitchFamily="18" charset="0"/>
                </a:rPr>
                <a:t> Reactor</a:t>
              </a:r>
              <a:endParaRPr lang="en-US" sz="1400" b="1">
                <a:latin typeface="Arial" panose="020B0604020202090204" pitchFamily="34" charset="0"/>
                <a:cs typeface="Times New Roman" panose="02020603050405020304" pitchFamily="18" charset="0"/>
              </a:endParaRPr>
            </a:p>
            <a:p>
              <a:pPr algn="ctr" eaLnBrk="0" hangingPunct="0">
                <a:tabLst>
                  <a:tab pos="610870" algn="l"/>
                </a:tabLst>
              </a:pPr>
              <a:endParaRPr lang="zh-CN" altLang="en-US" sz="1400">
                <a:latin typeface="Arial" panose="020B0604020202090204" pitchFamily="34" charset="0"/>
              </a:endParaRPr>
            </a:p>
          </p:txBody>
        </p:sp>
        <p:sp>
          <p:nvSpPr>
            <p:cNvPr id="40026" name="Rectangle 90"/>
            <p:cNvSpPr>
              <a:spLocks noChangeArrowheads="1"/>
            </p:cNvSpPr>
            <p:nvPr/>
          </p:nvSpPr>
          <p:spPr bwMode="auto">
            <a:xfrm>
              <a:off x="12" y="0"/>
              <a:ext cx="1024" cy="175"/>
            </a:xfrm>
            <a:prstGeom prst="rect">
              <a:avLst/>
            </a:prstGeom>
            <a:noFill/>
            <a:ln w="19050"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40027" name="Rectangle 91"/>
            <p:cNvSpPr>
              <a:spLocks noChangeArrowheads="1"/>
            </p:cNvSpPr>
            <p:nvPr/>
          </p:nvSpPr>
          <p:spPr bwMode="auto">
            <a:xfrm>
              <a:off x="0" y="175"/>
              <a:ext cx="1101" cy="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lnSpc>
                  <a:spcPct val="95000"/>
                </a:lnSpc>
                <a:tabLst>
                  <a:tab pos="610870" algn="l"/>
                </a:tabLst>
              </a:pPr>
              <a:r>
                <a:rPr lang="en-GB" altLang="en-US" sz="1400">
                  <a:solidFill>
                    <a:srgbClr val="000000"/>
                  </a:solidFill>
                  <a:latin typeface="Arial" panose="020B0604020202090204" pitchFamily="34" charset="0"/>
                  <a:cs typeface="Times New Roman" panose="02020603050405020304" pitchFamily="18" charset="0"/>
                </a:rPr>
                <a:t>handle_events()</a:t>
              </a:r>
              <a:endParaRPr lang="en-US" sz="1400">
                <a:latin typeface="Arial" panose="020B0604020202090204" pitchFamily="34" charset="0"/>
                <a:cs typeface="Times New Roman" panose="02020603050405020304" pitchFamily="18" charset="0"/>
              </a:endParaRPr>
            </a:p>
            <a:p>
              <a:pPr eaLnBrk="0" hangingPunct="0">
                <a:lnSpc>
                  <a:spcPct val="95000"/>
                </a:lnSpc>
                <a:tabLst>
                  <a:tab pos="610870" algn="l"/>
                </a:tabLst>
              </a:pPr>
              <a:r>
                <a:rPr lang="en-GB" altLang="en-US" sz="1400">
                  <a:solidFill>
                    <a:srgbClr val="000000"/>
                  </a:solidFill>
                  <a:latin typeface="Arial" panose="020B0604020202090204" pitchFamily="34" charset="0"/>
                  <a:cs typeface="Times New Roman" panose="02020603050405020304" pitchFamily="18" charset="0"/>
                </a:rPr>
                <a:t>register_handler()</a:t>
              </a:r>
              <a:endParaRPr lang="en-US" sz="1400">
                <a:latin typeface="Arial" panose="020B0604020202090204" pitchFamily="34" charset="0"/>
                <a:cs typeface="Times New Roman" panose="02020603050405020304" pitchFamily="18" charset="0"/>
              </a:endParaRPr>
            </a:p>
            <a:p>
              <a:pPr eaLnBrk="0" hangingPunct="0">
                <a:lnSpc>
                  <a:spcPct val="95000"/>
                </a:lnSpc>
                <a:tabLst>
                  <a:tab pos="610870" algn="l"/>
                </a:tabLst>
              </a:pPr>
              <a:r>
                <a:rPr lang="en-GB" altLang="en-US" sz="1400">
                  <a:solidFill>
                    <a:srgbClr val="000000"/>
                  </a:solidFill>
                  <a:latin typeface="Arial" panose="020B0604020202090204" pitchFamily="34" charset="0"/>
                  <a:cs typeface="Times New Roman" panose="02020603050405020304" pitchFamily="18" charset="0"/>
                </a:rPr>
                <a:t>remove_handler()</a:t>
              </a:r>
              <a:endParaRPr lang="en-US" sz="1400">
                <a:latin typeface="Arial" panose="020B0604020202090204" pitchFamily="34" charset="0"/>
                <a:cs typeface="Times New Roman" panose="02020603050405020304" pitchFamily="18" charset="0"/>
              </a:endParaRPr>
            </a:p>
            <a:p>
              <a:pPr eaLnBrk="0" hangingPunct="0">
                <a:tabLst>
                  <a:tab pos="610870" algn="l"/>
                </a:tabLst>
              </a:pPr>
              <a:endParaRPr lang="zh-CN" altLang="en-US" sz="1400">
                <a:latin typeface="Arial" panose="020B0604020202090204" pitchFamily="34" charset="0"/>
              </a:endParaRPr>
            </a:p>
          </p:txBody>
        </p:sp>
        <p:sp>
          <p:nvSpPr>
            <p:cNvPr id="40028" name="Rectangle 92"/>
            <p:cNvSpPr>
              <a:spLocks noChangeArrowheads="1"/>
            </p:cNvSpPr>
            <p:nvPr/>
          </p:nvSpPr>
          <p:spPr bwMode="auto">
            <a:xfrm>
              <a:off x="12" y="175"/>
              <a:ext cx="1024" cy="449"/>
            </a:xfrm>
            <a:prstGeom prst="rect">
              <a:avLst/>
            </a:prstGeom>
            <a:noFill/>
            <a:ln w="19050"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40029" name="Rectangle 93"/>
            <p:cNvSpPr>
              <a:spLocks noChangeArrowheads="1"/>
            </p:cNvSpPr>
            <p:nvPr/>
          </p:nvSpPr>
          <p:spPr bwMode="auto">
            <a:xfrm>
              <a:off x="2364" y="32"/>
              <a:ext cx="1089"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tabLst>
                  <a:tab pos="610870" algn="l"/>
                </a:tabLst>
              </a:pPr>
              <a:r>
                <a:rPr lang="en-GB" altLang="en-US" sz="1400" b="1" i="1">
                  <a:solidFill>
                    <a:srgbClr val="000000"/>
                  </a:solidFill>
                  <a:latin typeface="Arial" panose="020B0604020202090204" pitchFamily="34" charset="0"/>
                  <a:cs typeface="Times New Roman" panose="02020603050405020304" pitchFamily="18" charset="0"/>
                </a:rPr>
                <a:t>Event Handler</a:t>
              </a:r>
              <a:endParaRPr lang="en-US" sz="1400" b="1" i="1">
                <a:latin typeface="Arial" panose="020B0604020202090204" pitchFamily="34" charset="0"/>
                <a:cs typeface="Times New Roman" panose="02020603050405020304" pitchFamily="18" charset="0"/>
              </a:endParaRPr>
            </a:p>
            <a:p>
              <a:pPr algn="ctr" eaLnBrk="0" hangingPunct="0">
                <a:tabLst>
                  <a:tab pos="610870" algn="l"/>
                </a:tabLst>
              </a:pPr>
              <a:endParaRPr lang="zh-CN" altLang="en-US" sz="1400" i="1">
                <a:latin typeface="Arial" panose="020B0604020202090204" pitchFamily="34" charset="0"/>
              </a:endParaRPr>
            </a:p>
          </p:txBody>
        </p:sp>
        <p:sp>
          <p:nvSpPr>
            <p:cNvPr id="40030" name="Rectangle 94"/>
            <p:cNvSpPr>
              <a:spLocks noChangeArrowheads="1"/>
            </p:cNvSpPr>
            <p:nvPr/>
          </p:nvSpPr>
          <p:spPr bwMode="auto">
            <a:xfrm>
              <a:off x="2382" y="44"/>
              <a:ext cx="1024" cy="175"/>
            </a:xfrm>
            <a:prstGeom prst="rect">
              <a:avLst/>
            </a:prstGeom>
            <a:noFill/>
            <a:ln w="19050"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40031" name="Rectangle 95"/>
            <p:cNvSpPr>
              <a:spLocks noChangeArrowheads="1"/>
            </p:cNvSpPr>
            <p:nvPr/>
          </p:nvSpPr>
          <p:spPr bwMode="auto">
            <a:xfrm>
              <a:off x="2370" y="219"/>
              <a:ext cx="1101" cy="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lnSpc>
                  <a:spcPct val="95000"/>
                </a:lnSpc>
                <a:tabLst>
                  <a:tab pos="610870" algn="l"/>
                </a:tabLst>
              </a:pPr>
              <a:r>
                <a:rPr lang="en-GB" altLang="en-US" sz="1400" i="1">
                  <a:solidFill>
                    <a:srgbClr val="000000"/>
                  </a:solidFill>
                  <a:latin typeface="Arial" panose="020B0604020202090204" pitchFamily="34" charset="0"/>
                  <a:cs typeface="Times New Roman" panose="02020603050405020304" pitchFamily="18" charset="0"/>
                </a:rPr>
                <a:t>handle_event ()</a:t>
              </a:r>
              <a:endParaRPr lang="en-US" sz="1400" i="1">
                <a:latin typeface="Arial" panose="020B0604020202090204" pitchFamily="34" charset="0"/>
                <a:cs typeface="Times New Roman" panose="02020603050405020304" pitchFamily="18" charset="0"/>
              </a:endParaRPr>
            </a:p>
            <a:p>
              <a:pPr eaLnBrk="0" hangingPunct="0">
                <a:lnSpc>
                  <a:spcPct val="95000"/>
                </a:lnSpc>
                <a:tabLst>
                  <a:tab pos="610870" algn="l"/>
                </a:tabLst>
              </a:pPr>
              <a:r>
                <a:rPr lang="en-GB" altLang="en-US" sz="1400" i="1">
                  <a:solidFill>
                    <a:srgbClr val="000000"/>
                  </a:solidFill>
                  <a:latin typeface="Arial" panose="020B0604020202090204" pitchFamily="34" charset="0"/>
                  <a:cs typeface="Times New Roman" panose="02020603050405020304" pitchFamily="18" charset="0"/>
                </a:rPr>
                <a:t>get_handle()</a:t>
              </a:r>
              <a:endParaRPr lang="en-US" sz="1400" i="1">
                <a:latin typeface="Arial" panose="020B0604020202090204" pitchFamily="34" charset="0"/>
              </a:endParaRPr>
            </a:p>
          </p:txBody>
        </p:sp>
        <p:sp>
          <p:nvSpPr>
            <p:cNvPr id="40032" name="Rectangle 96"/>
            <p:cNvSpPr>
              <a:spLocks noChangeArrowheads="1"/>
            </p:cNvSpPr>
            <p:nvPr/>
          </p:nvSpPr>
          <p:spPr bwMode="auto">
            <a:xfrm>
              <a:off x="2382" y="219"/>
              <a:ext cx="1024" cy="327"/>
            </a:xfrm>
            <a:prstGeom prst="rect">
              <a:avLst/>
            </a:prstGeom>
            <a:noFill/>
            <a:ln w="19050"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40033" name="Rectangle 97"/>
            <p:cNvSpPr>
              <a:spLocks noChangeArrowheads="1"/>
            </p:cNvSpPr>
            <p:nvPr/>
          </p:nvSpPr>
          <p:spPr bwMode="auto">
            <a:xfrm>
              <a:off x="1493" y="888"/>
              <a:ext cx="1089"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tabLst>
                  <a:tab pos="610870" algn="l"/>
                </a:tabLst>
              </a:pPr>
              <a:r>
                <a:rPr lang="en-GB" altLang="en-US" sz="1400" b="1">
                  <a:solidFill>
                    <a:srgbClr val="000000"/>
                  </a:solidFill>
                  <a:latin typeface="Arial" panose="020B0604020202090204" pitchFamily="34" charset="0"/>
                  <a:cs typeface="Times New Roman" panose="02020603050405020304" pitchFamily="18" charset="0"/>
                </a:rPr>
                <a:t>Concrete Event Handler A</a:t>
              </a:r>
              <a:endParaRPr lang="en-US" sz="1400" b="1">
                <a:latin typeface="Arial" panose="020B0604020202090204" pitchFamily="34" charset="0"/>
                <a:cs typeface="Times New Roman" panose="02020603050405020304" pitchFamily="18" charset="0"/>
              </a:endParaRPr>
            </a:p>
            <a:p>
              <a:pPr algn="ctr" eaLnBrk="0" hangingPunct="0">
                <a:tabLst>
                  <a:tab pos="610870" algn="l"/>
                </a:tabLst>
              </a:pPr>
              <a:endParaRPr lang="zh-CN" altLang="en-US" sz="1400">
                <a:latin typeface="Arial" panose="020B0604020202090204" pitchFamily="34" charset="0"/>
              </a:endParaRPr>
            </a:p>
          </p:txBody>
        </p:sp>
        <p:sp>
          <p:nvSpPr>
            <p:cNvPr id="40034" name="Rectangle 98"/>
            <p:cNvSpPr>
              <a:spLocks noChangeArrowheads="1"/>
            </p:cNvSpPr>
            <p:nvPr/>
          </p:nvSpPr>
          <p:spPr bwMode="auto">
            <a:xfrm>
              <a:off x="1511" y="905"/>
              <a:ext cx="1024" cy="290"/>
            </a:xfrm>
            <a:prstGeom prst="rect">
              <a:avLst/>
            </a:prstGeom>
            <a:noFill/>
            <a:ln w="19050"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40035" name="Rectangle 99"/>
            <p:cNvSpPr>
              <a:spLocks noChangeArrowheads="1"/>
            </p:cNvSpPr>
            <p:nvPr/>
          </p:nvSpPr>
          <p:spPr bwMode="auto">
            <a:xfrm>
              <a:off x="1507" y="1195"/>
              <a:ext cx="1101" cy="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lnSpc>
                  <a:spcPct val="95000"/>
                </a:lnSpc>
                <a:tabLst>
                  <a:tab pos="610870" algn="l"/>
                </a:tabLst>
              </a:pPr>
              <a:r>
                <a:rPr lang="en-GB" altLang="en-US" sz="1400">
                  <a:solidFill>
                    <a:srgbClr val="000000"/>
                  </a:solidFill>
                  <a:latin typeface="Arial" panose="020B0604020202090204" pitchFamily="34" charset="0"/>
                  <a:cs typeface="Times New Roman" panose="02020603050405020304" pitchFamily="18" charset="0"/>
                </a:rPr>
                <a:t>handle_event ()</a:t>
              </a:r>
              <a:endParaRPr lang="en-US" sz="1400">
                <a:latin typeface="Arial" panose="020B0604020202090204" pitchFamily="34" charset="0"/>
                <a:cs typeface="Times New Roman" panose="02020603050405020304" pitchFamily="18" charset="0"/>
              </a:endParaRPr>
            </a:p>
            <a:p>
              <a:pPr eaLnBrk="0" hangingPunct="0">
                <a:lnSpc>
                  <a:spcPct val="95000"/>
                </a:lnSpc>
                <a:tabLst>
                  <a:tab pos="610870" algn="l"/>
                </a:tabLst>
              </a:pPr>
              <a:r>
                <a:rPr lang="en-GB" altLang="en-US" sz="1400">
                  <a:solidFill>
                    <a:srgbClr val="000000"/>
                  </a:solidFill>
                  <a:latin typeface="Arial" panose="020B0604020202090204" pitchFamily="34" charset="0"/>
                  <a:cs typeface="Times New Roman" panose="02020603050405020304" pitchFamily="18" charset="0"/>
                </a:rPr>
                <a:t>get_handle()</a:t>
              </a:r>
              <a:endParaRPr lang="en-US" sz="1400">
                <a:latin typeface="Arial" panose="020B0604020202090204" pitchFamily="34" charset="0"/>
              </a:endParaRPr>
            </a:p>
          </p:txBody>
        </p:sp>
        <p:sp>
          <p:nvSpPr>
            <p:cNvPr id="40036" name="Rectangle 100"/>
            <p:cNvSpPr>
              <a:spLocks noChangeArrowheads="1"/>
            </p:cNvSpPr>
            <p:nvPr/>
          </p:nvSpPr>
          <p:spPr bwMode="auto">
            <a:xfrm>
              <a:off x="1511" y="1195"/>
              <a:ext cx="1024" cy="327"/>
            </a:xfrm>
            <a:prstGeom prst="rect">
              <a:avLst/>
            </a:prstGeom>
            <a:noFill/>
            <a:ln w="19050"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40037" name="Rectangle 101"/>
            <p:cNvSpPr>
              <a:spLocks noChangeArrowheads="1"/>
            </p:cNvSpPr>
            <p:nvPr/>
          </p:nvSpPr>
          <p:spPr bwMode="auto">
            <a:xfrm>
              <a:off x="2569" y="894"/>
              <a:ext cx="1089"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tabLst>
                  <a:tab pos="610870" algn="l"/>
                </a:tabLst>
              </a:pPr>
              <a:r>
                <a:rPr lang="en-GB" altLang="en-US" sz="1400" b="1">
                  <a:solidFill>
                    <a:srgbClr val="000000"/>
                  </a:solidFill>
                  <a:latin typeface="Arial" panose="020B0604020202090204" pitchFamily="34" charset="0"/>
                  <a:cs typeface="Times New Roman" panose="02020603050405020304" pitchFamily="18" charset="0"/>
                </a:rPr>
                <a:t>Concrete Event Handler B</a:t>
              </a:r>
              <a:endParaRPr lang="en-US" sz="1400" b="1">
                <a:latin typeface="Arial" panose="020B0604020202090204" pitchFamily="34" charset="0"/>
                <a:cs typeface="Times New Roman" panose="02020603050405020304" pitchFamily="18" charset="0"/>
              </a:endParaRPr>
            </a:p>
            <a:p>
              <a:pPr algn="ctr" eaLnBrk="0" hangingPunct="0">
                <a:tabLst>
                  <a:tab pos="610870" algn="l"/>
                </a:tabLst>
              </a:pPr>
              <a:endParaRPr lang="zh-CN" altLang="en-US" sz="1400">
                <a:latin typeface="Arial" panose="020B0604020202090204" pitchFamily="34" charset="0"/>
              </a:endParaRPr>
            </a:p>
          </p:txBody>
        </p:sp>
        <p:sp>
          <p:nvSpPr>
            <p:cNvPr id="40038" name="Rectangle 102"/>
            <p:cNvSpPr>
              <a:spLocks noChangeArrowheads="1"/>
            </p:cNvSpPr>
            <p:nvPr/>
          </p:nvSpPr>
          <p:spPr bwMode="auto">
            <a:xfrm>
              <a:off x="2587" y="899"/>
              <a:ext cx="1024" cy="290"/>
            </a:xfrm>
            <a:prstGeom prst="rect">
              <a:avLst/>
            </a:prstGeom>
            <a:noFill/>
            <a:ln w="19050"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40039" name="Rectangle 103"/>
            <p:cNvSpPr>
              <a:spLocks noChangeArrowheads="1"/>
            </p:cNvSpPr>
            <p:nvPr/>
          </p:nvSpPr>
          <p:spPr bwMode="auto">
            <a:xfrm>
              <a:off x="2583" y="1201"/>
              <a:ext cx="1101" cy="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lnSpc>
                  <a:spcPct val="95000"/>
                </a:lnSpc>
                <a:tabLst>
                  <a:tab pos="610870" algn="l"/>
                </a:tabLst>
              </a:pPr>
              <a:r>
                <a:rPr lang="en-GB" altLang="en-US" sz="1400">
                  <a:solidFill>
                    <a:srgbClr val="000000"/>
                  </a:solidFill>
                  <a:latin typeface="Arial" panose="020B0604020202090204" pitchFamily="34" charset="0"/>
                  <a:cs typeface="Times New Roman" panose="02020603050405020304" pitchFamily="18" charset="0"/>
                </a:rPr>
                <a:t>handle_event ()</a:t>
              </a:r>
              <a:endParaRPr lang="en-US" sz="1400">
                <a:latin typeface="Arial" panose="020B0604020202090204" pitchFamily="34" charset="0"/>
                <a:cs typeface="Times New Roman" panose="02020603050405020304" pitchFamily="18" charset="0"/>
              </a:endParaRPr>
            </a:p>
            <a:p>
              <a:pPr eaLnBrk="0" hangingPunct="0">
                <a:lnSpc>
                  <a:spcPct val="95000"/>
                </a:lnSpc>
                <a:tabLst>
                  <a:tab pos="610870" algn="l"/>
                </a:tabLst>
              </a:pPr>
              <a:r>
                <a:rPr lang="en-GB" altLang="en-US" sz="1400">
                  <a:solidFill>
                    <a:srgbClr val="000000"/>
                  </a:solidFill>
                  <a:latin typeface="Arial" panose="020B0604020202090204" pitchFamily="34" charset="0"/>
                  <a:cs typeface="Times New Roman" panose="02020603050405020304" pitchFamily="18" charset="0"/>
                </a:rPr>
                <a:t>get_handle()</a:t>
              </a:r>
              <a:endParaRPr lang="en-US" sz="1400">
                <a:latin typeface="Arial" panose="020B0604020202090204" pitchFamily="34" charset="0"/>
              </a:endParaRPr>
            </a:p>
          </p:txBody>
        </p:sp>
        <p:sp>
          <p:nvSpPr>
            <p:cNvPr id="40040" name="Rectangle 104"/>
            <p:cNvSpPr>
              <a:spLocks noChangeArrowheads="1"/>
            </p:cNvSpPr>
            <p:nvPr/>
          </p:nvSpPr>
          <p:spPr bwMode="auto">
            <a:xfrm>
              <a:off x="2587" y="1189"/>
              <a:ext cx="1024" cy="327"/>
            </a:xfrm>
            <a:prstGeom prst="rect">
              <a:avLst/>
            </a:prstGeom>
            <a:noFill/>
            <a:ln w="19050"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40041" name="Rectangle 105"/>
            <p:cNvSpPr>
              <a:spLocks noChangeArrowheads="1"/>
            </p:cNvSpPr>
            <p:nvPr/>
          </p:nvSpPr>
          <p:spPr bwMode="auto">
            <a:xfrm>
              <a:off x="142" y="996"/>
              <a:ext cx="1089" cy="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tabLst>
                  <a:tab pos="610870" algn="l"/>
                </a:tabLst>
              </a:pPr>
              <a:r>
                <a:rPr lang="en-GB" altLang="en-US" sz="1400" b="1">
                  <a:solidFill>
                    <a:srgbClr val="000000"/>
                  </a:solidFill>
                  <a:latin typeface="Arial" panose="020B0604020202090204" pitchFamily="34" charset="0"/>
                  <a:cs typeface="Times New Roman" panose="02020603050405020304" pitchFamily="18" charset="0"/>
                </a:rPr>
                <a:t>Synchronous</a:t>
              </a:r>
              <a:endParaRPr lang="en-GB" altLang="en-US" sz="1400" b="1">
                <a:solidFill>
                  <a:srgbClr val="000000"/>
                </a:solidFill>
                <a:latin typeface="Arial" panose="020B0604020202090204" pitchFamily="34" charset="0"/>
                <a:cs typeface="Times New Roman" panose="02020603050405020304" pitchFamily="18" charset="0"/>
              </a:endParaRPr>
            </a:p>
            <a:p>
              <a:pPr algn="ctr" eaLnBrk="0" hangingPunct="0">
                <a:tabLst>
                  <a:tab pos="610870" algn="l"/>
                </a:tabLst>
              </a:pPr>
              <a:r>
                <a:rPr lang="en-GB" altLang="en-US" sz="1400" b="1">
                  <a:solidFill>
                    <a:srgbClr val="000000"/>
                  </a:solidFill>
                  <a:latin typeface="Arial" panose="020B0604020202090204" pitchFamily="34" charset="0"/>
                  <a:cs typeface="Times New Roman" panose="02020603050405020304" pitchFamily="18" charset="0"/>
                </a:rPr>
                <a:t>Event Demuxer</a:t>
              </a:r>
              <a:endParaRPr lang="en-US" sz="1400" b="1">
                <a:latin typeface="Arial" panose="020B0604020202090204" pitchFamily="34" charset="0"/>
                <a:cs typeface="Times New Roman" panose="02020603050405020304" pitchFamily="18" charset="0"/>
              </a:endParaRPr>
            </a:p>
            <a:p>
              <a:pPr algn="ctr" eaLnBrk="0" hangingPunct="0">
                <a:tabLst>
                  <a:tab pos="610870" algn="l"/>
                </a:tabLst>
              </a:pPr>
              <a:endParaRPr lang="zh-CN" altLang="en-US" sz="1400">
                <a:latin typeface="Arial" panose="020B0604020202090204" pitchFamily="34" charset="0"/>
              </a:endParaRPr>
            </a:p>
          </p:txBody>
        </p:sp>
        <p:sp>
          <p:nvSpPr>
            <p:cNvPr id="40042" name="Rectangle 106"/>
            <p:cNvSpPr>
              <a:spLocks noChangeArrowheads="1"/>
            </p:cNvSpPr>
            <p:nvPr/>
          </p:nvSpPr>
          <p:spPr bwMode="auto">
            <a:xfrm>
              <a:off x="160" y="1013"/>
              <a:ext cx="1024" cy="290"/>
            </a:xfrm>
            <a:prstGeom prst="rect">
              <a:avLst/>
            </a:prstGeom>
            <a:noFill/>
            <a:ln w="19050"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40043" name="Rectangle 107"/>
            <p:cNvSpPr>
              <a:spLocks noChangeArrowheads="1"/>
            </p:cNvSpPr>
            <p:nvPr/>
          </p:nvSpPr>
          <p:spPr bwMode="auto">
            <a:xfrm>
              <a:off x="148" y="1303"/>
              <a:ext cx="839"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lnSpc>
                  <a:spcPct val="95000"/>
                </a:lnSpc>
                <a:tabLst>
                  <a:tab pos="610870" algn="l"/>
                </a:tabLst>
              </a:pPr>
              <a:r>
                <a:rPr lang="en-GB" altLang="en-US" sz="1400">
                  <a:solidFill>
                    <a:srgbClr val="000000"/>
                  </a:solidFill>
                  <a:latin typeface="Arial" panose="020B0604020202090204" pitchFamily="34" charset="0"/>
                  <a:cs typeface="Times New Roman" panose="02020603050405020304" pitchFamily="18" charset="0"/>
                </a:rPr>
                <a:t>select ()</a:t>
              </a:r>
              <a:endParaRPr lang="en-US" sz="1400">
                <a:latin typeface="Arial" panose="020B0604020202090204" pitchFamily="34" charset="0"/>
                <a:cs typeface="Times New Roman" panose="02020603050405020304" pitchFamily="18" charset="0"/>
              </a:endParaRPr>
            </a:p>
          </p:txBody>
        </p:sp>
        <p:sp>
          <p:nvSpPr>
            <p:cNvPr id="40044" name="Rectangle 108"/>
            <p:cNvSpPr>
              <a:spLocks noChangeArrowheads="1"/>
            </p:cNvSpPr>
            <p:nvPr/>
          </p:nvSpPr>
          <p:spPr bwMode="auto">
            <a:xfrm>
              <a:off x="160" y="1303"/>
              <a:ext cx="1024" cy="186"/>
            </a:xfrm>
            <a:prstGeom prst="rect">
              <a:avLst/>
            </a:prstGeom>
            <a:noFill/>
            <a:ln w="19050" cmpd="sng">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endParaRPr lang="zh-CN" altLang="en-US"/>
            </a:p>
          </p:txBody>
        </p:sp>
        <p:sp>
          <p:nvSpPr>
            <p:cNvPr id="40045" name="Rectangle 109"/>
            <p:cNvSpPr>
              <a:spLocks noChangeArrowheads="1"/>
            </p:cNvSpPr>
            <p:nvPr/>
          </p:nvSpPr>
          <p:spPr bwMode="auto">
            <a:xfrm>
              <a:off x="127" y="853"/>
              <a:ext cx="338" cy="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200">
                  <a:solidFill>
                    <a:srgbClr val="000000"/>
                  </a:solidFill>
                  <a:latin typeface="Arial" panose="020B0604020202090204" pitchFamily="34" charset="0"/>
                </a:rPr>
                <a:t>&lt;&lt;uses&gt;&gt;</a:t>
              </a:r>
              <a:endParaRPr lang="en-US" b="1">
                <a:latin typeface="Arial" panose="020B0604020202090204"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9984"/>
                                        </p:tgtEl>
                                        <p:attrNameLst>
                                          <p:attrName>style.visibility</p:attrName>
                                        </p:attrNameLst>
                                      </p:cBhvr>
                                      <p:to>
                                        <p:strVal val="visible"/>
                                      </p:to>
                                    </p:set>
                                  </p:childTnLst>
                                  <p:subTnLst>
                                    <p:set>
                                      <p:cBhvr override="childStyle">
                                        <p:cTn dur="1" fill="hold" display="0" masterRel="nextClick" afterEffect="1"/>
                                        <p:tgtEl>
                                          <p:spTgt spid="3998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9983"/>
                                        </p:tgtEl>
                                        <p:attrNameLst>
                                          <p:attrName>style.visibility</p:attrName>
                                        </p:attrNameLst>
                                      </p:cBhvr>
                                      <p:to>
                                        <p:strVal val="visible"/>
                                      </p:to>
                                    </p:set>
                                  </p:childTnLst>
                                  <p:subTnLst>
                                    <p:set>
                                      <p:cBhvr override="childStyle">
                                        <p:cTn dur="1" fill="hold" display="0" masterRel="nextClick" afterEffect="1"/>
                                        <p:tgtEl>
                                          <p:spTgt spid="39983"/>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9982"/>
                                        </p:tgtEl>
                                        <p:attrNameLst>
                                          <p:attrName>style.visibility</p:attrName>
                                        </p:attrNameLst>
                                      </p:cBhvr>
                                      <p:to>
                                        <p:strVal val="visible"/>
                                      </p:to>
                                    </p:set>
                                  </p:childTnLst>
                                  <p:subTnLst>
                                    <p:set>
                                      <p:cBhvr override="childStyle">
                                        <p:cTn dur="1" fill="hold" display="0" masterRel="nextClick" afterEffect="1"/>
                                        <p:tgtEl>
                                          <p:spTgt spid="3998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82" grpId="0" bldLvl="0" animBg="1"/>
      <p:bldP spid="39983" grpId="0" bldLvl="0" animBg="1"/>
      <p:bldP spid="39984"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7.5.1  twisted--</a:t>
            </a:r>
            <a:r>
              <a:rPr lang="en-US" dirty="0"/>
              <a:t>reactor</a:t>
            </a:r>
            <a:endParaRPr lang="en-US" dirty="0"/>
          </a:p>
        </p:txBody>
      </p:sp>
      <p:sp>
        <p:nvSpPr>
          <p:cNvPr id="4" name="矩形 3"/>
          <p:cNvSpPr/>
          <p:nvPr/>
        </p:nvSpPr>
        <p:spPr>
          <a:xfrm>
            <a:off x="395420" y="1189268"/>
            <a:ext cx="8353160" cy="953135"/>
          </a:xfrm>
          <a:prstGeom prst="rect">
            <a:avLst/>
          </a:prstGeom>
        </p:spPr>
        <p:txBody>
          <a:bodyPr wrap="square">
            <a:spAutoFit/>
          </a:bodyPr>
          <a:lstStyle/>
          <a:p>
            <a:endParaRPr lang="en-US" altLang="zh-CN" sz="2800" dirty="0"/>
          </a:p>
          <a:p>
            <a:r>
              <a:rPr lang="en-US" altLang="zh-CN" sz="2800" dirty="0"/>
              <a:t>srv_twisted.py</a:t>
            </a:r>
            <a:endParaRPr lang="zh-CN" alt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7.5.1  Callback-Style </a:t>
            </a:r>
            <a:r>
              <a:rPr lang="en-US" altLang="zh-CN" dirty="0" err="1"/>
              <a:t>Asyncio</a:t>
            </a:r>
            <a:endParaRPr lang="zh-CN" altLang="en-US" dirty="0"/>
          </a:p>
        </p:txBody>
      </p:sp>
      <p:sp>
        <p:nvSpPr>
          <p:cNvPr id="4" name="矩形 3"/>
          <p:cNvSpPr/>
          <p:nvPr/>
        </p:nvSpPr>
        <p:spPr>
          <a:xfrm>
            <a:off x="323215" y="1124585"/>
            <a:ext cx="8722995" cy="5262245"/>
          </a:xfrm>
          <a:prstGeom prst="rect">
            <a:avLst/>
          </a:prstGeom>
        </p:spPr>
        <p:txBody>
          <a:bodyPr wrap="square">
            <a:spAutoFit/>
          </a:bodyPr>
          <a:lstStyle/>
          <a:p>
            <a:r>
              <a:rPr lang="en-US" altLang="zh-CN" sz="2800" dirty="0"/>
              <a:t>The </a:t>
            </a:r>
            <a:r>
              <a:rPr lang="en-US" altLang="zh-CN" sz="2800" b="1" dirty="0" err="1">
                <a:solidFill>
                  <a:srgbClr val="FF0000"/>
                </a:solidFill>
              </a:rPr>
              <a:t>asyncio</a:t>
            </a:r>
            <a:r>
              <a:rPr lang="en-US" altLang="zh-CN" sz="2800" dirty="0">
                <a:solidFill>
                  <a:srgbClr val="FF0000"/>
                </a:solidFill>
              </a:rPr>
              <a:t> </a:t>
            </a:r>
            <a:r>
              <a:rPr lang="en-US" altLang="zh-CN" sz="2800" dirty="0"/>
              <a:t>framework supports two programming styles. One, which reminds programmers of the old Twisted framework under Python 2, lets the user keep up with each open client connection by means of an object instance. In this design pattern, the steps that Listing 7-6 took to advance a client conversation become method calls on the object instance. You can see the familiar steps of reading in a question and reeling off a response in Listing 7-7, written in a way that plugs directly into the </a:t>
            </a:r>
            <a:r>
              <a:rPr lang="en-US" altLang="zh-CN" sz="2800" dirty="0" err="1"/>
              <a:t>asyncio</a:t>
            </a:r>
            <a:r>
              <a:rPr lang="en-US" altLang="zh-CN" sz="2800" dirty="0"/>
              <a:t> framework.</a:t>
            </a:r>
            <a:endParaRPr lang="en-US" altLang="zh-CN" sz="2800" dirty="0"/>
          </a:p>
          <a:p>
            <a:endParaRPr lang="en-US" altLang="zh-CN" sz="2800" dirty="0"/>
          </a:p>
          <a:p>
            <a:r>
              <a:rPr lang="en-US" altLang="zh-CN" sz="2800" dirty="0"/>
              <a:t>srv_asyncio1.py</a:t>
            </a:r>
            <a:endParaRPr lang="zh-CN" alt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7.5.2  </a:t>
            </a:r>
            <a:r>
              <a:rPr lang="en-US" altLang="zh-CN" dirty="0" err="1"/>
              <a:t>Coroutine</a:t>
            </a:r>
            <a:r>
              <a:rPr lang="en-US" altLang="zh-CN" dirty="0"/>
              <a:t>-Style </a:t>
            </a:r>
            <a:r>
              <a:rPr lang="en-US" altLang="zh-CN" dirty="0" err="1"/>
              <a:t>Asyncio</a:t>
            </a:r>
            <a:endParaRPr lang="zh-CN" altLang="en-US" dirty="0"/>
          </a:p>
        </p:txBody>
      </p:sp>
      <p:sp>
        <p:nvSpPr>
          <p:cNvPr id="4" name="矩形 3"/>
          <p:cNvSpPr/>
          <p:nvPr/>
        </p:nvSpPr>
        <p:spPr>
          <a:xfrm>
            <a:off x="395420" y="1189268"/>
            <a:ext cx="8353160" cy="3538220"/>
          </a:xfrm>
          <a:prstGeom prst="rect">
            <a:avLst/>
          </a:prstGeom>
        </p:spPr>
        <p:txBody>
          <a:bodyPr wrap="square">
            <a:spAutoFit/>
          </a:bodyPr>
          <a:lstStyle/>
          <a:p>
            <a:r>
              <a:rPr lang="en-US" altLang="zh-CN" sz="2800" dirty="0"/>
              <a:t>The other means of constructing protocol code for the </a:t>
            </a:r>
            <a:r>
              <a:rPr lang="en-US" altLang="zh-CN" sz="2800" dirty="0" err="1"/>
              <a:t>asyncio</a:t>
            </a:r>
            <a:r>
              <a:rPr lang="en-US" altLang="zh-CN" sz="2800" dirty="0"/>
              <a:t> framework is to construct a </a:t>
            </a:r>
            <a:r>
              <a:rPr lang="en-US" altLang="zh-CN" sz="2800" i="1" dirty="0" err="1">
                <a:solidFill>
                  <a:srgbClr val="FF0000"/>
                </a:solidFill>
              </a:rPr>
              <a:t>coroutine</a:t>
            </a:r>
            <a:r>
              <a:rPr lang="en-US" altLang="zh-CN" sz="2800" dirty="0"/>
              <a:t>, which is a function that pauses when it wants to perform I/O—returning control to its caller—instead of blocking in an I/O routine itself.</a:t>
            </a:r>
            <a:endParaRPr lang="en-US" altLang="zh-CN" sz="2800" dirty="0"/>
          </a:p>
          <a:p>
            <a:endParaRPr lang="en-US" altLang="zh-CN" sz="2800" dirty="0"/>
          </a:p>
          <a:p>
            <a:endParaRPr lang="en-US" altLang="zh-CN" sz="2800" dirty="0"/>
          </a:p>
          <a:p>
            <a:r>
              <a:rPr lang="en-US" altLang="zh-CN" sz="2800" dirty="0"/>
              <a:t>srv_asyncio2.py</a:t>
            </a:r>
            <a:endParaRPr lang="zh-CN" alt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  Running Under </a:t>
            </a:r>
            <a:r>
              <a:rPr lang="en-US" altLang="zh-CN" dirty="0" err="1"/>
              <a:t>inetd</a:t>
            </a:r>
            <a:endParaRPr lang="zh-CN" altLang="en-US" dirty="0"/>
          </a:p>
        </p:txBody>
      </p:sp>
      <p:sp>
        <p:nvSpPr>
          <p:cNvPr id="4" name="矩形 3"/>
          <p:cNvSpPr/>
          <p:nvPr/>
        </p:nvSpPr>
        <p:spPr>
          <a:xfrm>
            <a:off x="395420" y="1189268"/>
            <a:ext cx="8353160" cy="4154984"/>
          </a:xfrm>
          <a:prstGeom prst="rect">
            <a:avLst/>
          </a:prstGeom>
        </p:spPr>
        <p:txBody>
          <a:bodyPr wrap="square">
            <a:spAutoFit/>
          </a:bodyPr>
          <a:lstStyle/>
          <a:p>
            <a:r>
              <a:rPr lang="en-US" altLang="zh-CN" sz="2400" dirty="0"/>
              <a:t>Invented in the early days of the Internet, it solves the problem of needing to start n different daemons when the system boots if you want to offer n different network services on a given server machine. In its /</a:t>
            </a:r>
            <a:r>
              <a:rPr lang="en-US" altLang="zh-CN" sz="2400" dirty="0" err="1"/>
              <a:t>etc</a:t>
            </a:r>
            <a:r>
              <a:rPr lang="en-US" altLang="zh-CN" sz="2400" dirty="0"/>
              <a:t>/</a:t>
            </a:r>
            <a:r>
              <a:rPr lang="en-US" altLang="zh-CN" sz="2400" dirty="0" err="1"/>
              <a:t>inetd.conf</a:t>
            </a:r>
            <a:r>
              <a:rPr lang="en-US" altLang="zh-CN" sz="2400" dirty="0"/>
              <a:t> file, you simply list every port that you want listening on the machine.</a:t>
            </a:r>
            <a:endParaRPr lang="en-US" altLang="zh-CN" sz="2400" dirty="0"/>
          </a:p>
          <a:p>
            <a:endParaRPr lang="en-US" altLang="zh-CN" sz="2400" dirty="0"/>
          </a:p>
          <a:p>
            <a:r>
              <a:rPr lang="en-US" altLang="zh-CN" sz="2400" dirty="0"/>
              <a:t>The </a:t>
            </a:r>
            <a:r>
              <a:rPr lang="en-US" altLang="zh-CN" sz="2400" dirty="0" err="1"/>
              <a:t>inetd</a:t>
            </a:r>
            <a:r>
              <a:rPr lang="en-US" altLang="zh-CN" sz="2400" dirty="0"/>
              <a:t> daemon does a bind() and listen() on every one of them, but it kicks off a server process only if a client actually connects. This pattern makes it easy to support low-port-number services that run under a normal user account, since </a:t>
            </a:r>
            <a:r>
              <a:rPr lang="en-US" altLang="zh-CN" sz="2400" dirty="0" err="1"/>
              <a:t>inetd</a:t>
            </a:r>
            <a:r>
              <a:rPr lang="en-US" altLang="zh-CN" sz="2400" dirty="0"/>
              <a:t> itself is the process that is opening the low-numbered port.</a:t>
            </a:r>
            <a:endParaRPr lang="en-US" altLang="zh-CN"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7.6  Running Under </a:t>
            </a:r>
            <a:r>
              <a:rPr lang="en-US" altLang="zh-CN" dirty="0" err="1"/>
              <a:t>inetd</a:t>
            </a:r>
            <a:endParaRPr lang="zh-CN" altLang="en-US" dirty="0"/>
          </a:p>
        </p:txBody>
      </p:sp>
      <p:sp>
        <p:nvSpPr>
          <p:cNvPr id="4" name="矩形 3"/>
          <p:cNvSpPr/>
          <p:nvPr/>
        </p:nvSpPr>
        <p:spPr>
          <a:xfrm>
            <a:off x="179705" y="1057275"/>
            <a:ext cx="8923655" cy="5292725"/>
          </a:xfrm>
          <a:prstGeom prst="rect">
            <a:avLst/>
          </a:prstGeom>
        </p:spPr>
        <p:txBody>
          <a:bodyPr wrap="square">
            <a:spAutoFit/>
          </a:bodyPr>
          <a:lstStyle/>
          <a:p>
            <a:r>
              <a:rPr lang="en-US" altLang="zh-CN" sz="2600" dirty="0"/>
              <a:t>Creating one process per connection is more expensive and presents the server with a higher load, but it is also simpler. Single-shot services are designated by the string </a:t>
            </a:r>
            <a:r>
              <a:rPr lang="en-US" altLang="zh-CN" sz="2600" dirty="0" err="1"/>
              <a:t>nowait</a:t>
            </a:r>
            <a:r>
              <a:rPr lang="en-US" altLang="zh-CN" sz="2600" dirty="0"/>
              <a:t> in the fourth field of a service’s </a:t>
            </a:r>
            <a:r>
              <a:rPr lang="en-US" altLang="zh-CN" sz="2600" dirty="0" err="1"/>
              <a:t>inetd.conf</a:t>
            </a:r>
            <a:r>
              <a:rPr lang="en-US" altLang="zh-CN" sz="2600" dirty="0"/>
              <a:t> entry.</a:t>
            </a:r>
            <a:endParaRPr lang="en-US" altLang="zh-CN" sz="2600" dirty="0"/>
          </a:p>
          <a:p>
            <a:endParaRPr lang="en-US" altLang="zh-CN" sz="2600" dirty="0"/>
          </a:p>
          <a:p>
            <a:endParaRPr lang="en-US" altLang="zh-CN" sz="2600" dirty="0"/>
          </a:p>
          <a:p>
            <a:r>
              <a:rPr lang="en-US" altLang="zh-CN" sz="2600" dirty="0"/>
              <a:t>Such a service will start up and find that its standard input, output, and error are already connected to the client socket.</a:t>
            </a:r>
            <a:endParaRPr lang="en-US" altLang="zh-CN" sz="2600" dirty="0"/>
          </a:p>
          <a:p>
            <a:endParaRPr lang="en-US" altLang="zh-CN" sz="2600" dirty="0"/>
          </a:p>
          <a:p>
            <a:r>
              <a:rPr lang="en-US" altLang="zh-CN" sz="2600" u="sng" dirty="0"/>
              <a:t>An example used in conjunction with the </a:t>
            </a:r>
            <a:r>
              <a:rPr lang="en-US" altLang="zh-CN" sz="2600" u="sng" dirty="0" err="1"/>
              <a:t>inetd.conf</a:t>
            </a:r>
            <a:r>
              <a:rPr lang="en-US" altLang="zh-CN" sz="2600" u="sng" dirty="0"/>
              <a:t> line:</a:t>
            </a:r>
            <a:endParaRPr lang="en-US" altLang="zh-CN" sz="2600" u="sng" dirty="0"/>
          </a:p>
          <a:p>
            <a:r>
              <a:rPr lang="en-US" altLang="zh-CN" sz="2600" dirty="0"/>
              <a:t>in_zen1.py</a:t>
            </a:r>
            <a:endParaRPr lang="en-US" altLang="zh-CN" sz="2600" dirty="0"/>
          </a:p>
          <a:p>
            <a:r>
              <a:rPr lang="en-US" altLang="zh-CN" sz="2600" dirty="0"/>
              <a:t>In_zen2.py</a:t>
            </a:r>
            <a:endParaRPr lang="en-US" altLang="zh-CN" sz="2600" dirty="0"/>
          </a:p>
        </p:txBody>
      </p:sp>
      <p:sp>
        <p:nvSpPr>
          <p:cNvPr id="3" name="矩形 2"/>
          <p:cNvSpPr/>
          <p:nvPr/>
        </p:nvSpPr>
        <p:spPr>
          <a:xfrm>
            <a:off x="394785" y="2924680"/>
            <a:ext cx="8353160" cy="369332"/>
          </a:xfrm>
          <a:prstGeom prst="rect">
            <a:avLst/>
          </a:prstGeom>
        </p:spPr>
        <p:style>
          <a:lnRef idx="0">
            <a:scrgbClr r="0" g="0" b="0"/>
          </a:lnRef>
          <a:fillRef idx="1001">
            <a:schemeClr val="lt2"/>
          </a:fillRef>
          <a:effectRef idx="0">
            <a:scrgbClr r="0" g="0" b="0"/>
          </a:effectRef>
          <a:fontRef idx="major"/>
        </p:style>
        <p:txBody>
          <a:bodyPr wrap="square">
            <a:spAutoFit/>
          </a:bodyPr>
          <a:lstStyle/>
          <a:p>
            <a:r>
              <a:rPr lang="de-DE" altLang="zh-CN" dirty="0"/>
              <a:t>&gt;&gt;&gt;1060 stream tcp nowait brandon /user/bin/python3 /user/bin/python3 in_zen1.py </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98265" y="2354829"/>
            <a:ext cx="7147471" cy="748754"/>
            <a:chOff x="998265" y="2131309"/>
            <a:chExt cx="7147471" cy="748754"/>
          </a:xfrm>
        </p:grpSpPr>
        <p:cxnSp>
          <p:nvCxnSpPr>
            <p:cNvPr id="3" name="直接连接符 2"/>
            <p:cNvCxnSpPr/>
            <p:nvPr/>
          </p:nvCxnSpPr>
          <p:spPr>
            <a:xfrm>
              <a:off x="998265" y="2880063"/>
              <a:ext cx="7147471" cy="0"/>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3243363" y="2880063"/>
              <a:ext cx="2657275" cy="0"/>
            </a:xfrm>
            <a:prstGeom prst="line">
              <a:avLst/>
            </a:prstGeom>
            <a:ln w="19050">
              <a:solidFill>
                <a:srgbClr val="004BA6"/>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041327" y="2131309"/>
              <a:ext cx="3061351" cy="707886"/>
            </a:xfrm>
            <a:prstGeom prst="rect">
              <a:avLst/>
            </a:prstGeom>
          </p:spPr>
          <p:txBody>
            <a:bodyPr wrap="none" anchor="ctr">
              <a:spAutoFit/>
            </a:bodyPr>
            <a:lstStyle/>
            <a:p>
              <a:pPr algn="ctr"/>
              <a:r>
                <a:rPr lang="en-US" altLang="zh-CN" sz="4000" b="1" dirty="0">
                  <a:latin typeface="微软雅黑" panose="020B0503020204020204" pitchFamily="34" charset="-122"/>
                  <a:ea typeface="微软雅黑" panose="020B0503020204020204" pitchFamily="34" charset="-122"/>
                </a:rPr>
                <a:t>Thank you!</a:t>
              </a:r>
              <a:endParaRPr lang="zh-CN" altLang="en-US" sz="4000" b="1" dirty="0">
                <a:latin typeface="微软雅黑" panose="020B0503020204020204" pitchFamily="34" charset="-122"/>
                <a:ea typeface="微软雅黑" panose="020B0503020204020204" pitchFamily="34" charset="-122"/>
              </a:endParaRPr>
            </a:p>
          </p:txBody>
        </p:sp>
      </p:gr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666555" y="308691"/>
            <a:ext cx="1810890" cy="43872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vert="horz" lIns="91440" tIns="45720" rIns="91440" bIns="45720" rtlCol="0" anchor="ctr">
            <a:noAutofit/>
          </a:bodyPr>
          <a:lstStyle/>
          <a:p>
            <a:r>
              <a:rPr lang="en-US" altLang="zh-CN" dirty="0"/>
              <a:t>About this course</a:t>
            </a:r>
            <a:endParaRPr lang="zh-CN" altLang="en-US" dirty="0"/>
          </a:p>
        </p:txBody>
      </p:sp>
      <p:pic>
        <p:nvPicPr>
          <p:cNvPr id="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437465" y="198408"/>
            <a:ext cx="2455135" cy="63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3"/>
          <p:cNvSpPr txBox="1">
            <a:spLocks noChangeArrowheads="1"/>
          </p:cNvSpPr>
          <p:nvPr/>
        </p:nvSpPr>
        <p:spPr>
          <a:xfrm>
            <a:off x="914400" y="1268700"/>
            <a:ext cx="7978140" cy="4920615"/>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a:lnSpc>
                <a:spcPct val="150000"/>
              </a:lnSpc>
              <a:spcBef>
                <a:spcPts val="0"/>
              </a:spcBef>
              <a:buFont typeface="Wingdings" panose="05000000000000000000" pitchFamily="2" charset="2"/>
              <a:buNone/>
            </a:pPr>
            <a:r>
              <a:rPr lang="en-US" altLang="zh-CN" sz="2600" dirty="0">
                <a:latin typeface="Times New Roman" panose="02020603050405020304" pitchFamily="18" charset="0"/>
                <a:cs typeface="Times New Roman" panose="02020603050405020304" pitchFamily="18" charset="0"/>
              </a:rPr>
              <a:t>7.1  A Few Words about Deployment</a:t>
            </a:r>
            <a:endParaRPr lang="en-US" altLang="zh-CN" sz="2600"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None/>
            </a:pPr>
            <a:r>
              <a:rPr lang="en-US" altLang="zh-CN" sz="2600" dirty="0">
                <a:latin typeface="Times New Roman" panose="02020603050405020304" pitchFamily="18" charset="0"/>
                <a:cs typeface="Times New Roman" panose="02020603050405020304" pitchFamily="18" charset="0"/>
              </a:rPr>
              <a:t>7.2  A Simple Protocol</a:t>
            </a:r>
            <a:endParaRPr lang="en-US" altLang="zh-CN" sz="2600"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None/>
            </a:pPr>
            <a:r>
              <a:rPr lang="en-US" altLang="zh-CN" sz="2600" dirty="0">
                <a:latin typeface="Times New Roman" panose="02020603050405020304" pitchFamily="18" charset="0"/>
                <a:cs typeface="Times New Roman" panose="02020603050405020304" pitchFamily="18" charset="0"/>
              </a:rPr>
              <a:t>7.3  A Single-Threaded Server</a:t>
            </a:r>
            <a:endParaRPr lang="zh-CN" altLang="en-US" sz="2600"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None/>
            </a:pPr>
            <a:r>
              <a:rPr lang="en-US" altLang="zh-CN" sz="2600" dirty="0">
                <a:latin typeface="Times New Roman" panose="02020603050405020304" pitchFamily="18" charset="0"/>
                <a:cs typeface="Times New Roman" panose="02020603050405020304" pitchFamily="18" charset="0"/>
              </a:rPr>
              <a:t>7.4  Treaded and </a:t>
            </a:r>
            <a:r>
              <a:rPr lang="en-US" altLang="zh-CN" sz="2600" dirty="0" err="1">
                <a:latin typeface="Times New Roman" panose="02020603050405020304" pitchFamily="18" charset="0"/>
                <a:cs typeface="Times New Roman" panose="02020603050405020304" pitchFamily="18" charset="0"/>
              </a:rPr>
              <a:t>Multiprocess</a:t>
            </a:r>
            <a:r>
              <a:rPr lang="en-US" altLang="zh-CN" sz="2600" dirty="0">
                <a:latin typeface="Times New Roman" panose="02020603050405020304" pitchFamily="18" charset="0"/>
                <a:cs typeface="Times New Roman" panose="02020603050405020304" pitchFamily="18" charset="0"/>
              </a:rPr>
              <a:t> Servers</a:t>
            </a:r>
            <a:endParaRPr lang="en-US" altLang="zh-CN" sz="2600"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None/>
            </a:pPr>
            <a:r>
              <a:rPr lang="en-US" altLang="zh-CN" sz="2600" dirty="0">
                <a:latin typeface="Times New Roman" panose="02020603050405020304" pitchFamily="18" charset="0"/>
                <a:cs typeface="Times New Roman" panose="02020603050405020304" pitchFamily="18" charset="0"/>
              </a:rPr>
              <a:t>7.5  </a:t>
            </a:r>
            <a:r>
              <a:rPr lang="en-US" altLang="zh-CN" sz="2600" dirty="0" err="1">
                <a:latin typeface="Times New Roman" panose="02020603050405020304" pitchFamily="18" charset="0"/>
                <a:cs typeface="Times New Roman" panose="02020603050405020304" pitchFamily="18" charset="0"/>
              </a:rPr>
              <a:t>Async</a:t>
            </a:r>
            <a:r>
              <a:rPr lang="en-US" altLang="zh-CN" sz="2600" dirty="0">
                <a:latin typeface="Times New Roman" panose="02020603050405020304" pitchFamily="18" charset="0"/>
                <a:cs typeface="Times New Roman" panose="02020603050405020304" pitchFamily="18" charset="0"/>
              </a:rPr>
              <a:t> Servers</a:t>
            </a:r>
            <a:endParaRPr lang="en-US" altLang="zh-CN" sz="2600" dirty="0">
              <a:latin typeface="Times New Roman" panose="02020603050405020304" pitchFamily="18" charset="0"/>
              <a:cs typeface="Times New Roman" panose="02020603050405020304" pitchFamily="18" charset="0"/>
            </a:endParaRPr>
          </a:p>
          <a:p>
            <a:pPr lvl="1">
              <a:lnSpc>
                <a:spcPct val="150000"/>
              </a:lnSpc>
              <a:spcBef>
                <a:spcPts val="0"/>
              </a:spcBef>
            </a:pPr>
            <a:r>
              <a:rPr lang="en-US" altLang="zh-CN" sz="22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Callback-Style </a:t>
            </a:r>
            <a:r>
              <a:rPr lang="en-US" altLang="zh-CN" sz="2000" dirty="0" err="1">
                <a:latin typeface="Times New Roman" panose="02020603050405020304" pitchFamily="18" charset="0"/>
                <a:cs typeface="Times New Roman" panose="02020603050405020304" pitchFamily="18" charset="0"/>
              </a:rPr>
              <a:t>Async</a:t>
            </a:r>
            <a:r>
              <a:rPr lang="zh-CN" altLang="en-US" sz="200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 Callback-Style </a:t>
            </a:r>
            <a:r>
              <a:rPr lang="en-US" altLang="zh-CN" sz="2000" dirty="0" err="1">
                <a:latin typeface="Times New Roman" panose="02020603050405020304" pitchFamily="18" charset="0"/>
                <a:cs typeface="Times New Roman" panose="02020603050405020304" pitchFamily="18" charset="0"/>
              </a:rPr>
              <a:t>Async</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a:t>
            </a:r>
            <a:r>
              <a:rPr lang="en-US" altLang="zh-CN" sz="2000" dirty="0"/>
              <a:t> The Legacy Module </a:t>
            </a:r>
            <a:r>
              <a:rPr lang="en-US" altLang="zh-CN" sz="2000" dirty="0" err="1"/>
              <a:t>asyncore</a:t>
            </a:r>
            <a:endParaRPr lang="en-US" altLang="zh-CN" sz="2000"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None/>
            </a:pPr>
            <a:r>
              <a:rPr lang="en-US" altLang="zh-CN" sz="2600" dirty="0">
                <a:latin typeface="Times New Roman" panose="02020603050405020304" pitchFamily="18" charset="0"/>
                <a:cs typeface="Times New Roman" panose="02020603050405020304" pitchFamily="18" charset="0"/>
              </a:rPr>
              <a:t>7.6  Running under </a:t>
            </a:r>
            <a:r>
              <a:rPr lang="en-US" altLang="zh-CN" sz="2600" dirty="0" err="1">
                <a:latin typeface="Times New Roman" panose="02020603050405020304" pitchFamily="18" charset="0"/>
                <a:cs typeface="Times New Roman" panose="02020603050405020304" pitchFamily="18" charset="0"/>
              </a:rPr>
              <a:t>inetd</a:t>
            </a:r>
            <a:endParaRPr lang="en-US" altLang="zh-CN" sz="2600" dirty="0">
              <a:latin typeface="Times New Roman" panose="02020603050405020304" pitchFamily="18" charset="0"/>
              <a:cs typeface="Times New Roman" panose="02020603050405020304" pitchFamily="18" charset="0"/>
            </a:endParaRPr>
          </a:p>
          <a:p>
            <a:pPr>
              <a:lnSpc>
                <a:spcPct val="150000"/>
              </a:lnSpc>
              <a:spcBef>
                <a:spcPts val="0"/>
              </a:spcBef>
              <a:buFont typeface="Wingdings" panose="05000000000000000000" pitchFamily="2" charset="2"/>
              <a:buNone/>
            </a:pPr>
            <a:r>
              <a:rPr lang="en-US" altLang="zh-CN" sz="2600" dirty="0">
                <a:latin typeface="Times New Roman" panose="02020603050405020304" pitchFamily="18" charset="0"/>
                <a:cs typeface="Times New Roman" panose="02020603050405020304" pitchFamily="18" charset="0"/>
              </a:rPr>
              <a:t>7.7 Summary</a:t>
            </a:r>
            <a:endParaRPr lang="zh-CN" altLang="en-US" sz="26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  </a:t>
            </a:r>
            <a:r>
              <a:rPr lang="en-US" altLang="zh-CN" sz="3200" dirty="0"/>
              <a:t>A Few Words About Deployment</a:t>
            </a:r>
            <a:endParaRPr lang="zh-CN" altLang="en-US" sz="3200" dirty="0"/>
          </a:p>
        </p:txBody>
      </p:sp>
      <p:sp>
        <p:nvSpPr>
          <p:cNvPr id="4" name="矩形 3"/>
          <p:cNvSpPr/>
          <p:nvPr/>
        </p:nvSpPr>
        <p:spPr>
          <a:xfrm>
            <a:off x="323215" y="1052830"/>
            <a:ext cx="8591550" cy="5446395"/>
          </a:xfrm>
          <a:prstGeom prst="rect">
            <a:avLst/>
          </a:prstGeom>
        </p:spPr>
        <p:txBody>
          <a:bodyPr wrap="square">
            <a:spAutoFit/>
          </a:bodyPr>
          <a:lstStyle/>
          <a:p>
            <a:r>
              <a:rPr lang="en-US" altLang="zh-CN" sz="2400" dirty="0"/>
              <a:t>There are two challenges facing the author of a network service.</a:t>
            </a:r>
            <a:endParaRPr lang="en-US" altLang="zh-CN" sz="2400" dirty="0"/>
          </a:p>
          <a:p>
            <a:r>
              <a:rPr lang="en-US" altLang="zh-CN" sz="1200" dirty="0"/>
              <a:t> </a:t>
            </a:r>
            <a:endParaRPr lang="en-US" altLang="zh-CN" sz="1200" dirty="0"/>
          </a:p>
          <a:p>
            <a:pPr marL="457200" indent="-457200">
              <a:buFont typeface="Arial" panose="020B0604020202090204" pitchFamily="34" charset="0"/>
              <a:buChar char="•"/>
            </a:pPr>
            <a:r>
              <a:rPr lang="en-US" altLang="zh-CN" sz="2400" dirty="0"/>
              <a:t>The first is the core challenge of writing code that will correctly respond to incoming requests and craft the appropriate responses. </a:t>
            </a:r>
            <a:endParaRPr lang="en-US" altLang="zh-CN" sz="2400" dirty="0"/>
          </a:p>
          <a:p>
            <a:pPr marL="457200" indent="-457200">
              <a:buFont typeface="Arial" panose="020B0604020202090204" pitchFamily="34" charset="0"/>
              <a:buChar char="•"/>
            </a:pPr>
            <a:r>
              <a:rPr lang="en-US" altLang="zh-CN" sz="2400" dirty="0"/>
              <a:t>The second is the task of installing this network code inside a Windows service or Unix daemon that starts automatically when the system boots, logs its activity to a persistent store, raises an alert if it cannot connect to its database or back-end data store, and either protects itself completely against all possible failure modes or can be quickly restarted should it fail.</a:t>
            </a:r>
            <a:endParaRPr lang="en-US" altLang="zh-CN" sz="2400" dirty="0"/>
          </a:p>
          <a:p>
            <a:pPr marL="457200" indent="-457200">
              <a:buFont typeface="Arial" panose="020B0604020202090204" pitchFamily="34" charset="0"/>
              <a:buChar char="•"/>
            </a:pPr>
            <a:endParaRPr lang="en-US" altLang="zh-CN" sz="2400" dirty="0"/>
          </a:p>
          <a:p>
            <a:r>
              <a:rPr lang="en-US" altLang="zh-CN" sz="2400" dirty="0"/>
              <a:t>This book focuses on </a:t>
            </a:r>
            <a:r>
              <a:rPr lang="en-US" altLang="zh-CN" sz="2400" b="1" dirty="0"/>
              <a:t>the first </a:t>
            </a:r>
            <a:r>
              <a:rPr lang="en-US" altLang="zh-CN" sz="2400" dirty="0"/>
              <a:t>of these two challenges.</a:t>
            </a:r>
            <a:endParaRPr lang="en-US" altLang="zh-C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4321" y="260560"/>
            <a:ext cx="8762299" cy="704517"/>
          </a:xfrm>
        </p:spPr>
        <p:txBody>
          <a:bodyPr/>
          <a:lstStyle/>
          <a:p>
            <a:r>
              <a:rPr lang="en-US" altLang="zh-CN" dirty="0"/>
              <a:t>7.1  </a:t>
            </a:r>
            <a:r>
              <a:rPr lang="en-US" altLang="zh-CN" sz="3200" dirty="0"/>
              <a:t>A Few Words About Deployment</a:t>
            </a:r>
            <a:endParaRPr lang="zh-CN" altLang="en-US" dirty="0"/>
          </a:p>
        </p:txBody>
      </p:sp>
      <p:sp>
        <p:nvSpPr>
          <p:cNvPr id="4" name="矩形 3"/>
          <p:cNvSpPr/>
          <p:nvPr/>
        </p:nvSpPr>
        <p:spPr>
          <a:xfrm>
            <a:off x="611450" y="1397088"/>
            <a:ext cx="8065120" cy="2277547"/>
          </a:xfrm>
          <a:prstGeom prst="rect">
            <a:avLst/>
          </a:prstGeom>
        </p:spPr>
        <p:txBody>
          <a:bodyPr wrap="square">
            <a:spAutoFit/>
          </a:bodyPr>
          <a:lstStyle/>
          <a:p>
            <a:pPr>
              <a:spcBef>
                <a:spcPts val="600"/>
              </a:spcBef>
              <a:spcAft>
                <a:spcPts val="600"/>
              </a:spcAft>
            </a:pPr>
            <a:r>
              <a:rPr lang="en-US" altLang="zh-CN" sz="2800" u="sng" dirty="0"/>
              <a:t>Three Classes of Network Server</a:t>
            </a:r>
            <a:r>
              <a:rPr lang="zh-CN" altLang="en-US" sz="2800" u="sng" dirty="0"/>
              <a:t>：</a:t>
            </a:r>
            <a:endParaRPr lang="zh-CN" altLang="en-US" sz="2800" u="sng" dirty="0"/>
          </a:p>
          <a:p>
            <a:pPr marL="457200" indent="-457200">
              <a:spcBef>
                <a:spcPts val="600"/>
              </a:spcBef>
              <a:spcAft>
                <a:spcPts val="600"/>
              </a:spcAft>
              <a:buFont typeface="Arial" panose="020B0604020202090204" pitchFamily="34" charset="0"/>
              <a:buChar char="•"/>
            </a:pPr>
            <a:r>
              <a:rPr lang="en-US" altLang="zh-CN" sz="2800" dirty="0"/>
              <a:t>Single-Threaded Server</a:t>
            </a:r>
            <a:endParaRPr lang="zh-CN" altLang="en-US" sz="2800" dirty="0"/>
          </a:p>
          <a:p>
            <a:pPr marL="457200" indent="-457200">
              <a:spcBef>
                <a:spcPts val="600"/>
              </a:spcBef>
              <a:spcAft>
                <a:spcPts val="600"/>
              </a:spcAft>
              <a:buFont typeface="Arial" panose="020B0604020202090204" pitchFamily="34" charset="0"/>
              <a:buChar char="•"/>
            </a:pPr>
            <a:r>
              <a:rPr lang="en-US" altLang="zh-CN" sz="2800" dirty="0"/>
              <a:t>Threaded and </a:t>
            </a:r>
            <a:r>
              <a:rPr lang="en-US" altLang="zh-CN" sz="2800" dirty="0" err="1"/>
              <a:t>Multiprocess</a:t>
            </a:r>
            <a:r>
              <a:rPr lang="en-US" altLang="zh-CN" sz="2800" dirty="0"/>
              <a:t> Server</a:t>
            </a:r>
            <a:endParaRPr lang="zh-CN" altLang="en-US" sz="2800" dirty="0"/>
          </a:p>
          <a:p>
            <a:pPr marL="457200" indent="-457200">
              <a:spcBef>
                <a:spcPts val="600"/>
              </a:spcBef>
              <a:spcAft>
                <a:spcPts val="600"/>
              </a:spcAft>
              <a:buFont typeface="Arial" panose="020B0604020202090204" pitchFamily="34" charset="0"/>
              <a:buChar char="•"/>
            </a:pPr>
            <a:r>
              <a:rPr lang="en-US" altLang="zh-CN" sz="2800" dirty="0" err="1"/>
              <a:t>Async</a:t>
            </a:r>
            <a:r>
              <a:rPr lang="en-US" altLang="zh-CN" sz="2800" dirty="0"/>
              <a:t> Servers</a:t>
            </a:r>
            <a:endParaRPr lang="zh-CN" alt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4321" y="260560"/>
            <a:ext cx="8869679" cy="704517"/>
          </a:xfrm>
        </p:spPr>
        <p:txBody>
          <a:bodyPr/>
          <a:lstStyle/>
          <a:p>
            <a:r>
              <a:rPr lang="en-US" altLang="zh-CN" dirty="0"/>
              <a:t>7.1  </a:t>
            </a:r>
            <a:r>
              <a:rPr lang="en-US" altLang="zh-CN" sz="3200" dirty="0"/>
              <a:t>A Few Words About Deployment</a:t>
            </a:r>
            <a:endParaRPr lang="zh-CN" altLang="en-US" dirty="0"/>
          </a:p>
        </p:txBody>
      </p:sp>
      <p:sp>
        <p:nvSpPr>
          <p:cNvPr id="4" name="矩形 3"/>
          <p:cNvSpPr/>
          <p:nvPr/>
        </p:nvSpPr>
        <p:spPr>
          <a:xfrm>
            <a:off x="611450" y="1196690"/>
            <a:ext cx="8065120" cy="4893647"/>
          </a:xfrm>
          <a:prstGeom prst="rect">
            <a:avLst/>
          </a:prstGeom>
        </p:spPr>
        <p:txBody>
          <a:bodyPr wrap="square">
            <a:spAutoFit/>
          </a:bodyPr>
          <a:lstStyle/>
          <a:p>
            <a:r>
              <a:rPr lang="en-US" altLang="zh-CN" sz="2400" dirty="0"/>
              <a:t>You will deploy a network service either to a single machine or to several machines. </a:t>
            </a:r>
            <a:endParaRPr lang="en-US" altLang="zh-CN" sz="2400" dirty="0"/>
          </a:p>
          <a:p>
            <a:r>
              <a:rPr lang="en-US" altLang="zh-CN" sz="2400" dirty="0"/>
              <a:t>Clients can use a service that lives on a single machine by simply connecting to its IP address. </a:t>
            </a:r>
            <a:endParaRPr lang="en-US" altLang="zh-CN" sz="2400" dirty="0"/>
          </a:p>
          <a:p>
            <a:r>
              <a:rPr lang="en-US" altLang="zh-CN" sz="2400" dirty="0"/>
              <a:t>A service running on several machines requires a more complicated approach. </a:t>
            </a:r>
            <a:endParaRPr lang="en-US" altLang="zh-CN" sz="2400" dirty="0"/>
          </a:p>
          <a:p>
            <a:endParaRPr lang="en-US" altLang="zh-CN" sz="2400" dirty="0"/>
          </a:p>
          <a:p>
            <a:pPr marL="342900" indent="-342900">
              <a:buFont typeface="Arial" panose="020B0604020202090204" pitchFamily="34" charset="0"/>
              <a:buChar char="•"/>
            </a:pPr>
            <a:r>
              <a:rPr lang="en-US" altLang="zh-CN" sz="2400" dirty="0"/>
              <a:t>You could give each client the address or hostname of a single instance of the service, for example the instance that is running in the same machine room as a particular client, but you will gain no redundancy. If that instance of the service goes down, then the clients that were hardwired to its hostname or IP address will fail to connect.</a:t>
            </a:r>
            <a:endParaRPr lang="en-US" altLang="zh-C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450" y="1196690"/>
            <a:ext cx="8065120" cy="4401205"/>
          </a:xfrm>
          <a:prstGeom prst="rect">
            <a:avLst/>
          </a:prstGeom>
        </p:spPr>
        <p:txBody>
          <a:bodyPr wrap="square">
            <a:spAutoFit/>
          </a:bodyPr>
          <a:lstStyle/>
          <a:p>
            <a:pPr marL="457200" indent="-457200">
              <a:buFont typeface="Arial" panose="020B0604020202090204" pitchFamily="34" charset="0"/>
              <a:buChar char="•"/>
            </a:pPr>
            <a:r>
              <a:rPr lang="en-US" altLang="zh-CN" sz="2800" dirty="0"/>
              <a:t>A more robust approach is to have your DNS server return every IP address at which the service lives when its name is accessed and write clients that fall back to the second or third IP address that they are given if the first one fails.  The approach that scales best in the industry today is to place your services behind a </a:t>
            </a:r>
            <a:r>
              <a:rPr lang="en-US" altLang="zh-CN" sz="2800" i="1" dirty="0"/>
              <a:t>load balancer </a:t>
            </a:r>
            <a:r>
              <a:rPr lang="en-US" altLang="zh-CN" sz="2800" dirty="0"/>
              <a:t>to which clients connect directly and that then forwards each incoming connection to an actual server sitting behind it. </a:t>
            </a:r>
            <a:endParaRPr lang="en-US" altLang="zh-CN" sz="2800" dirty="0"/>
          </a:p>
        </p:txBody>
      </p:sp>
      <p:sp>
        <p:nvSpPr>
          <p:cNvPr id="6" name="标题 1"/>
          <p:cNvSpPr>
            <a:spLocks noGrp="1"/>
          </p:cNvSpPr>
          <p:nvPr>
            <p:ph type="title"/>
          </p:nvPr>
        </p:nvSpPr>
        <p:spPr>
          <a:xfrm>
            <a:off x="274321" y="260560"/>
            <a:ext cx="8869679" cy="704517"/>
          </a:xfrm>
        </p:spPr>
        <p:txBody>
          <a:bodyPr/>
          <a:lstStyle/>
          <a:p>
            <a:r>
              <a:rPr lang="en-US" altLang="zh-CN" dirty="0"/>
              <a:t>7.1  </a:t>
            </a:r>
            <a:r>
              <a:rPr lang="en-US" altLang="zh-CN" sz="3200" dirty="0"/>
              <a:t>A Few Words About Deployment</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7.1  </a:t>
            </a:r>
            <a:r>
              <a:rPr lang="en-US" altLang="zh-CN" sz="3200" dirty="0"/>
              <a:t>A Few Words About Deployment</a:t>
            </a:r>
            <a:endParaRPr lang="zh-CN" altLang="en-US" sz="3200" dirty="0"/>
          </a:p>
        </p:txBody>
      </p:sp>
      <p:sp>
        <p:nvSpPr>
          <p:cNvPr id="4" name="矩形 3"/>
          <p:cNvSpPr/>
          <p:nvPr/>
        </p:nvSpPr>
        <p:spPr>
          <a:xfrm>
            <a:off x="611450" y="1196690"/>
            <a:ext cx="8065120" cy="4462760"/>
          </a:xfrm>
          <a:prstGeom prst="rect">
            <a:avLst/>
          </a:prstGeom>
        </p:spPr>
        <p:txBody>
          <a:bodyPr wrap="square">
            <a:spAutoFit/>
          </a:bodyPr>
          <a:lstStyle/>
          <a:p>
            <a:pPr>
              <a:spcBef>
                <a:spcPts val="600"/>
              </a:spcBef>
              <a:spcAft>
                <a:spcPts val="600"/>
              </a:spcAft>
            </a:pPr>
            <a:r>
              <a:rPr lang="en-US" altLang="zh-CN" sz="2400" dirty="0"/>
              <a:t>There are now large </a:t>
            </a:r>
            <a:r>
              <a:rPr lang="en-US" altLang="zh-CN" sz="2400" b="1" dirty="0"/>
              <a:t>platform-as-a-service</a:t>
            </a:r>
            <a:r>
              <a:rPr lang="en-US" altLang="zh-CN" sz="2400" dirty="0"/>
              <a:t> providers that will host such applications for you, spinning up dozens or even hundreds of copies of your application behind a single public-facing domain name and TCP load balancer and then aggregating all of the resulting logs for analysis. </a:t>
            </a:r>
            <a:endParaRPr lang="en-US" altLang="zh-CN" sz="2400" dirty="0"/>
          </a:p>
          <a:p>
            <a:pPr marL="342900" indent="-342900">
              <a:spcBef>
                <a:spcPts val="600"/>
              </a:spcBef>
              <a:spcAft>
                <a:spcPts val="600"/>
              </a:spcAft>
              <a:buFont typeface="Arial" panose="020B0604020202090204" pitchFamily="34" charset="0"/>
              <a:buChar char="•"/>
            </a:pPr>
            <a:r>
              <a:rPr lang="en-US" altLang="zh-CN" sz="2400" dirty="0"/>
              <a:t>Some providers allow you to submit Python application code directly. </a:t>
            </a:r>
            <a:endParaRPr lang="en-US" altLang="zh-CN" sz="2400" dirty="0"/>
          </a:p>
          <a:p>
            <a:pPr marL="342900" indent="-342900">
              <a:spcBef>
                <a:spcPts val="600"/>
              </a:spcBef>
              <a:spcAft>
                <a:spcPts val="600"/>
              </a:spcAft>
              <a:buFont typeface="Arial" panose="020B0604020202090204" pitchFamily="34" charset="0"/>
              <a:buChar char="•"/>
            </a:pPr>
            <a:r>
              <a:rPr lang="en-US" altLang="zh-CN" sz="2400" dirty="0"/>
              <a:t>Others prefer that you bundle up your code, a Python interpreter, and any dependencies you need inside a container (“</a:t>
            </a:r>
            <a:r>
              <a:rPr lang="en-US" altLang="zh-CN" sz="2400" dirty="0" err="1"/>
              <a:t>Docker</a:t>
            </a:r>
            <a:r>
              <a:rPr lang="en-US" altLang="zh-CN" sz="2400" dirty="0"/>
              <a:t>” containers in particular are becoming a popular mechanism) </a:t>
            </a:r>
            <a:endParaRPr lang="en-US" altLang="zh-C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7.2 A Simple Protocol</a:t>
            </a:r>
            <a:endParaRPr lang="zh-CN" altLang="en-US" dirty="0">
              <a:sym typeface="+mn-ea"/>
            </a:endParaRPr>
          </a:p>
        </p:txBody>
      </p:sp>
      <p:sp>
        <p:nvSpPr>
          <p:cNvPr id="4" name="矩形 3"/>
          <p:cNvSpPr/>
          <p:nvPr/>
        </p:nvSpPr>
        <p:spPr>
          <a:xfrm>
            <a:off x="274320" y="980440"/>
            <a:ext cx="8671560" cy="5692775"/>
          </a:xfrm>
          <a:prstGeom prst="rect">
            <a:avLst/>
          </a:prstGeom>
        </p:spPr>
        <p:txBody>
          <a:bodyPr wrap="square">
            <a:spAutoFit/>
          </a:bodyPr>
          <a:lstStyle/>
          <a:p>
            <a:r>
              <a:rPr lang="en-US" altLang="zh-CN" sz="2800" b="1" dirty="0">
                <a:sym typeface="+mn-ea"/>
              </a:rPr>
              <a:t>Zen_utils.py</a:t>
            </a:r>
            <a:endParaRPr lang="en-US" altLang="zh-CN" sz="2800" b="1" dirty="0">
              <a:sym typeface="+mn-ea"/>
            </a:endParaRPr>
          </a:p>
          <a:p>
            <a:endParaRPr lang="en-US" altLang="zh-CN" sz="1200" b="1" dirty="0">
              <a:sym typeface="+mn-ea"/>
            </a:endParaRPr>
          </a:p>
          <a:p>
            <a:r>
              <a:rPr lang="en-US" altLang="zh-CN" sz="2400" dirty="0">
                <a:solidFill>
                  <a:srgbClr val="FF0000"/>
                </a:solidFill>
              </a:rPr>
              <a:t>TCP protocol where the client asks one of three plain-text ASCII questions and then waits for the server to complete its answer.</a:t>
            </a:r>
            <a:endParaRPr lang="en-US" altLang="zh-CN" sz="2400" dirty="0">
              <a:solidFill>
                <a:srgbClr val="FF0000"/>
              </a:solidFill>
            </a:endParaRPr>
          </a:p>
          <a:p>
            <a:endParaRPr lang="zh-CN" altLang="en-US" sz="1200" dirty="0"/>
          </a:p>
          <a:p>
            <a:r>
              <a:rPr lang="en-US" altLang="zh-CN" sz="2400" dirty="0"/>
              <a:t>As in HTTP, the client may ask as many questions as it wants while the socket remains open and then close the connection without any warning when it has no more questions. </a:t>
            </a:r>
            <a:endParaRPr lang="en-US" altLang="zh-CN" sz="2400" dirty="0"/>
          </a:p>
          <a:p>
            <a:endParaRPr lang="en-US" altLang="zh-CN" sz="1200" dirty="0"/>
          </a:p>
          <a:p>
            <a:r>
              <a:rPr lang="en-US" altLang="zh-CN" sz="2400" dirty="0"/>
              <a:t>The end of each question is </a:t>
            </a:r>
            <a:r>
              <a:rPr lang="en-US" altLang="zh-CN" sz="2400" dirty="0">
                <a:solidFill>
                  <a:srgbClr val="FF0000"/>
                </a:solidFill>
              </a:rPr>
              <a:t>delimited</a:t>
            </a:r>
            <a:r>
              <a:rPr lang="en-US" altLang="zh-CN" sz="2400" dirty="0"/>
              <a:t> with the ASCII question mark character.</a:t>
            </a:r>
            <a:endParaRPr lang="en-US" altLang="zh-CN" sz="2400" dirty="0"/>
          </a:p>
          <a:p>
            <a:endParaRPr lang="en-US" altLang="zh-CN" sz="1200" dirty="0"/>
          </a:p>
          <a:p>
            <a:r>
              <a:rPr lang="en-US" altLang="zh-CN" sz="2400" dirty="0"/>
              <a:t>Each of the three question-and-answer pairs is based on one of the aphorisms of the Zen of Python, a poem about the inner consistent design of the Python language.</a:t>
            </a:r>
            <a:endParaRPr lang="en-US" altLang="zh-CN" sz="2400" dirty="0"/>
          </a:p>
          <a:p>
            <a:endParaRPr lang="en-US" altLang="zh-CN" sz="2400"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12003</Words>
  <Application>WPS 演示</Application>
  <PresentationFormat>On-screen Show (4:3)</PresentationFormat>
  <Paragraphs>396</Paragraphs>
  <Slides>29</Slides>
  <Notes>24</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0</vt:i4>
      </vt:variant>
      <vt:variant>
        <vt:lpstr>幻灯片标题</vt:lpstr>
      </vt:variant>
      <vt:variant>
        <vt:i4>29</vt:i4>
      </vt:variant>
    </vt:vector>
  </HeadingPairs>
  <TitlesOfParts>
    <vt:vector size="44" baseType="lpstr">
      <vt:lpstr>Arial</vt:lpstr>
      <vt:lpstr>宋体</vt:lpstr>
      <vt:lpstr>Wingdings</vt:lpstr>
      <vt:lpstr>微软雅黑</vt:lpstr>
      <vt:lpstr>汉仪旗黑</vt:lpstr>
      <vt:lpstr>宋体</vt:lpstr>
      <vt:lpstr>Times New Roman</vt:lpstr>
      <vt:lpstr>Calibri</vt:lpstr>
      <vt:lpstr>Helvetica Neue</vt:lpstr>
      <vt:lpstr>宋体</vt:lpstr>
      <vt:lpstr>Arial Unicode MS</vt:lpstr>
      <vt:lpstr>汉仪书宋二KW</vt:lpstr>
      <vt:lpstr>Helvetica</vt:lpstr>
      <vt:lpstr>Courier New</vt:lpstr>
      <vt:lpstr>Office 主题</vt:lpstr>
      <vt:lpstr>Network Programming in Python</vt:lpstr>
      <vt:lpstr>PowerPoint 演示文稿</vt:lpstr>
      <vt:lpstr>About this course</vt:lpstr>
      <vt:lpstr>7.1  A Few Words About Deployment</vt:lpstr>
      <vt:lpstr>7.1  A Few Words About Deployment</vt:lpstr>
      <vt:lpstr>7.1  A Few Words About Deployment</vt:lpstr>
      <vt:lpstr>7.1  A Few Words About Deployment</vt:lpstr>
      <vt:lpstr>7.1  A Few Words About Deployment</vt:lpstr>
      <vt:lpstr>7.2 A Simple Protocol</vt:lpstr>
      <vt:lpstr>7.3  A Single-Threaded Server</vt:lpstr>
      <vt:lpstr>7.3  A Single-Threaded Server</vt:lpstr>
      <vt:lpstr>Iterative Servers</vt:lpstr>
      <vt:lpstr>Fundamental Flaw of Iterative Servers</vt:lpstr>
      <vt:lpstr>7.4  Threaded and Multiprocess Servers</vt:lpstr>
      <vt:lpstr>7.4  Threaded and Multiprocess Servers</vt:lpstr>
      <vt:lpstr>7.4  Threaded and Multiprocess Servers</vt:lpstr>
      <vt:lpstr>7.5  Async Servers</vt:lpstr>
      <vt:lpstr>7.5  Async Servers</vt:lpstr>
      <vt:lpstr>7.5  Async Servers</vt:lpstr>
      <vt:lpstr>7.5  Async Servers</vt:lpstr>
      <vt:lpstr>7.5  Async Servers</vt:lpstr>
      <vt:lpstr>Decoupling Event Demuxing, Connection Management, &amp; Protocol Processing (1/2)</vt:lpstr>
      <vt:lpstr>The Reactor Pattern</vt:lpstr>
      <vt:lpstr>7.5.1  twisted--reactor</vt:lpstr>
      <vt:lpstr>7.5.1  Callback-Style Asyncio</vt:lpstr>
      <vt:lpstr>7.5.2  Coroutine-Style Asyncio</vt:lpstr>
      <vt:lpstr>7.6  Running Under inetd</vt:lpstr>
      <vt:lpstr>7.6  Running Under inetd</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 W</dc:creator>
  <cp:lastModifiedBy>泛舟仙溪</cp:lastModifiedBy>
  <cp:revision>511</cp:revision>
  <cp:lastPrinted>2024-11-29T13:20:31Z</cp:lastPrinted>
  <dcterms:created xsi:type="dcterms:W3CDTF">2024-11-29T13:20:31Z</dcterms:created>
  <dcterms:modified xsi:type="dcterms:W3CDTF">2024-11-29T13:20:31Z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2052-6.7.1.8828</vt:lpwstr>
  </property>
  <property fmtid="{D5CDD505-2E9C-101B-9397-08002B2CF9AE}" pid="3" name="ICV">
    <vt:lpwstr>4AA4B174DBF9F1580EA0776512A3E497_42</vt:lpwstr>
  </property>
</Properties>
</file>