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050" r:id="rId3"/>
    <p:sldId id="907" r:id="rId5"/>
    <p:sldId id="819" r:id="rId6"/>
    <p:sldId id="1072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05" r:id="rId16"/>
    <p:sldId id="1030" r:id="rId17"/>
    <p:sldId id="1082" r:id="rId18"/>
    <p:sldId id="1033" r:id="rId19"/>
    <p:sldId id="1084" r:id="rId20"/>
    <p:sldId id="1085" r:id="rId21"/>
    <p:sldId id="1087" r:id="rId22"/>
    <p:sldId id="1091" r:id="rId23"/>
    <p:sldId id="1092" r:id="rId24"/>
    <p:sldId id="1093" r:id="rId25"/>
    <p:sldId id="1094" r:id="rId26"/>
    <p:sldId id="1095" r:id="rId27"/>
    <p:sldId id="1096" r:id="rId28"/>
    <p:sldId id="1097" r:id="rId29"/>
    <p:sldId id="1099" r:id="rId30"/>
    <p:sldId id="1098" r:id="rId31"/>
    <p:sldId id="283" r:id="rId3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0" autoAdjust="0"/>
    <p:restoredTop sz="82789" autoAdjust="0"/>
  </p:normalViewPr>
  <p:slideViewPr>
    <p:cSldViewPr showGuides="1">
      <p:cViewPr varScale="1">
        <p:scale>
          <a:sx n="105" d="100"/>
          <a:sy n="105" d="100"/>
        </p:scale>
        <p:origin x="1656" y="184"/>
      </p:cViewPr>
      <p:guideLst>
        <p:guide orient="horz" pos="210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040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浏览器的</a:t>
            </a:r>
            <a:r>
              <a:rPr lang="en-US" altLang="zh-CN" dirty="0"/>
              <a:t>web</a:t>
            </a:r>
            <a:r>
              <a:rPr lang="zh-CN" altLang="en-US" dirty="0"/>
              <a:t>调试工具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90204" pitchFamily="34" charset="0"/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90204" pitchFamily="34" charset="0"/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90204" pitchFamily="34" charset="0"/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90204" pitchFamily="34" charset="0"/>
              <a:defRPr sz="2800">
                <a:solidFill>
                  <a:schemeClr val="tx1"/>
                </a:solidFill>
                <a:latin typeface="Arial" panose="020B0704020202090204" pitchFamily="34" charset="0"/>
                <a:ea typeface="SimSun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40190" y="6597440"/>
            <a:ext cx="13011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讲师：胡伟通</a:t>
            </a:r>
            <a:endParaRPr lang="zh-CN" altLang="en-US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blog.csdn.net/permike/article/details/5243749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blog.csdn.net/Kangshuo2471781030/article/details/79253089&#13;" TargetMode="External"/><Relationship Id="rId4" Type="http://schemas.openxmlformats.org/officeDocument/2006/relationships/hyperlink" Target="https://blog.csdn.net/u013967628/article/details/78521908" TargetMode="External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6915" y="3697890"/>
            <a:ext cx="219002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胡伟通</a:t>
            </a:r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2023-2024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December 2023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070052" y="3054351"/>
            <a:ext cx="5040560" cy="55879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网络编程</a:t>
            </a:r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03560" y="2222129"/>
            <a:ext cx="6435120" cy="698591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</a:rPr>
              <a:t>Network Programming in Python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14" name="文本占位符 3"/>
          <p:cNvSpPr txBox="1"/>
          <p:nvPr/>
        </p:nvSpPr>
        <p:spPr>
          <a:xfrm>
            <a:off x="2941532" y="1562633"/>
            <a:ext cx="3297600" cy="47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Lecture 09</a:t>
            </a:r>
            <a:endParaRPr lang="zh-CN" altLang="en-US" sz="2800" b="1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4498892" y="1975166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7649"/>
          <p:cNvSpPr>
            <a:spLocks noGrp="1" noChangeArrowheads="1"/>
          </p:cNvSpPr>
          <p:nvPr>
            <p:ph type="title"/>
          </p:nvPr>
        </p:nvSpPr>
        <p:spPr>
          <a:xfrm>
            <a:off x="530225" y="349250"/>
            <a:ext cx="7786688" cy="558800"/>
          </a:xfrm>
        </p:spPr>
        <p:txBody>
          <a:bodyPr>
            <a:normAutofit fontScale="90000"/>
          </a:bodyPr>
          <a:lstStyle/>
          <a:p>
            <a:r>
              <a:rPr lang="en-US" altLang="zh-CN" sz="3800" dirty="0"/>
              <a:t>HTTP response message</a:t>
            </a:r>
            <a:endParaRPr lang="zh-CN" altLang="en-US" dirty="0"/>
          </a:p>
        </p:txBody>
      </p:sp>
      <p:sp>
        <p:nvSpPr>
          <p:cNvPr id="27650" name="文本框 27650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HTTP/1.1 200 OK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Connection: close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Date: Thu, 06 Aug 1998 12:00:15 GMT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Server: Apache/1.3.0 (Unix)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Last-Modified: Mon, 22 Jun 1998 …...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Content-Length: 6821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Content-Type: text/html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data data data data data ... </a:t>
            </a:r>
            <a:endParaRPr lang="en-US" sz="2000" b="1">
              <a:latin typeface="Courier New" panose="02070409020205090404" pitchFamily="49" charset="0"/>
            </a:endParaRPr>
          </a:p>
        </p:txBody>
      </p:sp>
      <p:sp>
        <p:nvSpPr>
          <p:cNvPr id="27651" name="文本框 27651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line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(protocol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code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phrase)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7652" name="直接连接符 27652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7653" name="任意多边形 27653"/>
          <p:cNvSpPr>
            <a:spLocks noChangeArrowheads="1"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132 w 162"/>
              <a:gd name="T1" fmla="*/ 9 h 1428"/>
              <a:gd name="T2" fmla="*/ 0 w 162"/>
              <a:gd name="T3" fmla="*/ 0 h 1428"/>
              <a:gd name="T4" fmla="*/ 0 w 162"/>
              <a:gd name="T5" fmla="*/ 1428 h 1428"/>
              <a:gd name="T6" fmla="*/ 162 w 162"/>
              <a:gd name="T7" fmla="*/ 1425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7654" name="文本框 27654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header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lines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7655" name="直接连接符 27655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7656" name="文本框 27656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data, e.g.,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requested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HTML file</a:t>
            </a:r>
            <a:endParaRPr lang="en-US" sz="2400">
              <a:latin typeface="Times New Roman" panose="0202080307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8673"/>
          <p:cNvSpPr>
            <a:spLocks noGrp="1" noChangeArrowheads="1"/>
          </p:cNvSpPr>
          <p:nvPr>
            <p:ph type="title"/>
          </p:nvPr>
        </p:nvSpPr>
        <p:spPr>
          <a:xfrm>
            <a:off x="174275" y="0"/>
            <a:ext cx="8795450" cy="1143000"/>
          </a:xfrm>
        </p:spPr>
        <p:txBody>
          <a:bodyPr>
            <a:normAutofit fontScale="90000"/>
          </a:bodyPr>
          <a:lstStyle/>
          <a:p>
            <a:r>
              <a:rPr lang="en-US" altLang="zh-CN" sz="3800" dirty="0"/>
              <a:t>HTTP response message - </a:t>
            </a:r>
            <a:r>
              <a:rPr lang="zh-CN" altLang="en-US" sz="3800" dirty="0"/>
              <a:t>response status codes</a:t>
            </a:r>
            <a:endParaRPr lang="zh-CN" altLang="en-US" sz="3800" dirty="0"/>
          </a:p>
        </p:txBody>
      </p:sp>
      <p:sp>
        <p:nvSpPr>
          <p:cNvPr id="28674" name="文本占位符 28674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78038"/>
            <a:ext cx="8280400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200 OK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 succeeded, requested object later in this message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301 Moved Permanently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requested object moved, new location specified later in this message (Location:)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400 Bad Request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 message not understood by server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404 Not Found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requested document not found on this server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505 HTTP Version Not Supported</a:t>
            </a:r>
            <a:endParaRPr lang="zh-CN" altLang="en-US" sz="2600" dirty="0"/>
          </a:p>
        </p:txBody>
      </p:sp>
      <p:sp>
        <p:nvSpPr>
          <p:cNvPr id="28675" name="矩形 28675"/>
          <p:cNvSpPr>
            <a:spLocks noChangeArrowheads="1"/>
          </p:cNvSpPr>
          <p:nvPr/>
        </p:nvSpPr>
        <p:spPr bwMode="auto">
          <a:xfrm>
            <a:off x="523875" y="1052513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In first line in server-&gt;client response message.</a:t>
            </a:r>
            <a:endParaRPr lang="en-US" altLang="zh-CN" sz="2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A few sample codes: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Write a client using socket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See </a:t>
            </a:r>
            <a:r>
              <a:rPr lang="zh-CN" altLang="en-US" sz="2800" b="1" dirty="0"/>
              <a:t>http_client.py</a:t>
            </a:r>
            <a:endParaRPr lang="zh-CN" altLang="en-US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2240915"/>
            <a:ext cx="6443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http_client.py url filename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9.1  Python Client Libraries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440" y="965077"/>
            <a:ext cx="80651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Python provides a number of third-party HTTP client libraries</a:t>
            </a:r>
            <a:r>
              <a:rPr lang="zh-CN" altLang="en-US" sz="2800" b="1" dirty="0">
                <a:solidFill>
                  <a:schemeClr val="tx1"/>
                </a:solidFill>
              </a:rPr>
              <a:t>：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requests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/>
              <a:t>based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on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urllib3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urllib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indent="0">
              <a:buFont typeface="Arial" panose="020B0704020202090204" pitchFamily="34" charset="0"/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indent="0">
              <a:buFont typeface="Arial" panose="020B0704020202090204" pitchFamily="34" charset="0"/>
              <a:buNone/>
            </a:pPr>
            <a:r>
              <a:rPr lang="en-US" altLang="zh-CN" sz="2800" b="1" dirty="0"/>
              <a:t>Test site:</a:t>
            </a:r>
            <a:endParaRPr lang="en-US" altLang="zh-CN" sz="2800" b="1" dirty="0"/>
          </a:p>
          <a:p>
            <a:pPr indent="0">
              <a:buFont typeface="Arial" panose="020B07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http://httpbin.org/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704020202090204" pitchFamily="34" charset="0"/>
              <a:buNone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704020202090204" pitchFamily="34" charset="0"/>
              <a:buNone/>
            </a:pPr>
            <a:r>
              <a:rPr lang="en-US" altLang="zh-CN" sz="2800" b="1" dirty="0"/>
              <a:t>Available under Linux:</a:t>
            </a:r>
            <a:endParaRPr lang="en-US" altLang="zh-CN" sz="2800" b="1" dirty="0"/>
          </a:p>
          <a:p>
            <a:pPr indent="0">
              <a:buFont typeface="Arial" panose="020B07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$ pip install gunicorn httpbin requests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7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$ gunicorn httpbin:app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5596890"/>
            <a:ext cx="73787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/>
              <a:t>The difference between </a:t>
            </a:r>
            <a:r>
              <a:rPr lang="en-US" altLang="zh-CN" sz="2000" b="1" dirty="0" err="1"/>
              <a:t>urllib</a:t>
            </a:r>
            <a:r>
              <a:rPr lang="en-US" altLang="zh-CN" sz="2000" b="1" dirty="0"/>
              <a:t>, urllib2, urllib3, </a:t>
            </a:r>
            <a:r>
              <a:rPr lang="en-US" altLang="zh-CN" sz="2000" b="1" dirty="0" err="1"/>
              <a:t>httplib</a:t>
            </a:r>
            <a:r>
              <a:rPr lang="en-US" altLang="zh-CN" sz="2000" b="1" dirty="0"/>
              <a:t>, httplib2, request in python: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hlinkClick r:id="rId1" action="ppaction://hlinkfile"/>
              </a:rPr>
              <a:t>https://blog.csdn.net/permike/article/details/52437492</a:t>
            </a:r>
            <a:endParaRPr lang="zh-CN" altLang="en-US" sz="2000" b="1" dirty="0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9.2  Ports, Encryption, and Framing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HTTP protocol uses port 80 by default.</a:t>
            </a:r>
            <a:endParaRPr lang="en-US" altLang="zh-CN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HTTPS uses TLS to encrypt the HTTP protocol.</a:t>
            </a:r>
            <a:endParaRPr lang="zh-CN" altLang="en-US" sz="28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Default</a:t>
            </a:r>
            <a:r>
              <a:rPr lang="zh-CN" altLang="en-US" sz="2800" dirty="0"/>
              <a:t> </a:t>
            </a:r>
            <a:r>
              <a:rPr lang="en-US" altLang="zh-CN" sz="2800" dirty="0"/>
              <a:t>port</a:t>
            </a:r>
            <a:r>
              <a:rPr lang="zh-CN" altLang="en-US" sz="2800" dirty="0"/>
              <a:t> </a:t>
            </a:r>
            <a:r>
              <a:rPr lang="en-US" altLang="zh-CN" sz="2800" dirty="0"/>
              <a:t>443</a:t>
            </a:r>
            <a:endParaRPr lang="en-US" altLang="zh-CN" sz="28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Allow authentication of the server (can also support authentication of the client)</a:t>
            </a:r>
            <a:endParaRPr lang="zh-CN" altLang="en-US" sz="2800" dirty="0"/>
          </a:p>
          <a:p>
            <a:pPr lvl="0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Request response (HTTP 1.1 does not currently allow a second request to be sent before a request response is received)</a:t>
            </a:r>
            <a:endParaRPr lang="zh-CN" altLang="en-US" sz="2800" dirty="0"/>
          </a:p>
          <a:p>
            <a:pPr marL="457200" lvl="2" indent="0">
              <a:buFont typeface="Arial" panose="020B0704020202090204" pitchFamily="34" charset="0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9.2  Ports, Encryption, and Framing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Framing</a:t>
            </a: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endParaRPr lang="zh-CN" altLang="en-US" sz="28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Request and response line </a:t>
            </a:r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CRLF</a:t>
            </a:r>
            <a:endParaRPr lang="en-US" altLang="zh-CN" sz="28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Header line    </a:t>
            </a:r>
            <a:r>
              <a:rPr lang="en-US" altLang="zh-CN" sz="2800" dirty="0">
                <a:solidFill>
                  <a:srgbClr val="FF0000"/>
                </a:solidFill>
              </a:rPr>
              <a:t>CRLFCRLF</a:t>
            </a:r>
            <a:endParaRPr lang="en-US" altLang="zh-CN" sz="28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Message body (request and response)</a:t>
            </a:r>
            <a:endParaRPr lang="zh-CN" altLang="en-US" sz="2800" dirty="0"/>
          </a:p>
          <a:p>
            <a:pPr marL="1371600" lvl="2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Content-Length: </a:t>
            </a:r>
            <a:endParaRPr lang="en-US" altLang="zh-CN" sz="2800" dirty="0"/>
          </a:p>
          <a:p>
            <a:pPr marL="1371600" lvl="2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Transfer-Encoding: chunked</a:t>
            </a:r>
            <a:endParaRPr lang="en-US" altLang="zh-CN" sz="2800" dirty="0"/>
          </a:p>
          <a:p>
            <a:pPr marL="1371600" lvl="2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Connection: close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1" y="1490980"/>
            <a:ext cx="5983770" cy="21193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HTTP Methods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05" y="1196975"/>
            <a:ext cx="8152130" cy="4096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GET</a:t>
            </a:r>
            <a:r>
              <a:rPr lang="en-US" altLang="zh-CN" sz="2400" dirty="0"/>
              <a:t>: Get the resource by request URI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POST</a:t>
            </a:r>
            <a:r>
              <a:rPr lang="en-US" altLang="zh-CN" sz="2400" dirty="0"/>
              <a:t>: for adding new content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PUT</a:t>
            </a:r>
            <a:r>
              <a:rPr lang="en-US" altLang="zh-CN" sz="2400" dirty="0"/>
              <a:t>: used to modify a content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DELETE</a:t>
            </a:r>
            <a:r>
              <a:rPr lang="en-US" altLang="zh-CN" sz="2400" dirty="0"/>
              <a:t>: delete a content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3333FF"/>
                </a:solidFill>
              </a:rPr>
              <a:t>CONNECT</a:t>
            </a:r>
            <a:r>
              <a:rPr lang="en-US" altLang="zh-CN" sz="2400" dirty="0"/>
              <a:t>: used for proxy transmission, such as using SSL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3333FF"/>
                </a:solidFill>
              </a:rPr>
              <a:t>OPTIONS</a:t>
            </a:r>
            <a:r>
              <a:rPr lang="en-US" altLang="zh-CN" sz="2400" dirty="0"/>
              <a:t>: Ask what methods can be performed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3333FF"/>
                </a:solidFill>
              </a:rPr>
              <a:t>TRACE</a:t>
            </a:r>
            <a:r>
              <a:rPr lang="en-US" altLang="zh-CN" sz="2400" dirty="0"/>
              <a:t>: for remote diagnostic server</a:t>
            </a:r>
            <a:endParaRPr lang="en-US" altLang="zh-CN" sz="24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400" dirty="0">
                <a:solidFill>
                  <a:srgbClr val="3333FF"/>
                </a:solidFill>
              </a:rPr>
              <a:t>HEAD</a:t>
            </a:r>
            <a:r>
              <a:rPr lang="en-US" altLang="zh-CN" sz="2400" dirty="0"/>
              <a:t>: Similar to GET, but does not return body information, used to check if the object exists, and to get the object's metadata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7360" y="5733415"/>
            <a:ext cx="76053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http://www.cnblogs.com/yin-jingyu/archive/2011/08/01/2123548.html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Paths and Hosts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Earlier version</a:t>
            </a:r>
            <a:endParaRPr lang="en-US" altLang="zh-CN" sz="2800" dirty="0"/>
          </a:p>
          <a:p>
            <a:r>
              <a:rPr lang="en-US" altLang="zh-CN" sz="2800" dirty="0"/>
              <a:t>GET /html/rfc7230</a:t>
            </a:r>
            <a:endParaRPr lang="en-US" altLang="zh-CN" sz="2800" dirty="0"/>
          </a:p>
          <a:p>
            <a:pPr indent="0">
              <a:buFont typeface="Arial" panose="020B0704020202090204" pitchFamily="34" charset="0"/>
              <a:buNone/>
            </a:pPr>
            <a:endParaRPr lang="en-US" altLang="zh-CN" sz="2800" dirty="0"/>
          </a:p>
          <a:p>
            <a:pPr indent="0">
              <a:buFont typeface="Arial" panose="020B0704020202090204" pitchFamily="34" charset="0"/>
              <a:buNone/>
            </a:pPr>
            <a:endParaRPr lang="en-US" altLang="zh-CN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/>
              <a:t>One server to build multiple web servers</a:t>
            </a:r>
            <a:endParaRPr lang="en-US" altLang="zh-CN" sz="2800" dirty="0"/>
          </a:p>
          <a:p>
            <a:r>
              <a:rPr lang="zh-CN" altLang="en-US" sz="2800" dirty="0"/>
              <a:t>GET /html/rfc7230 HTTP/1.1</a:t>
            </a:r>
            <a:endParaRPr lang="zh-CN" altLang="en-US" sz="2800" dirty="0"/>
          </a:p>
          <a:p>
            <a:pPr indent="0">
              <a:buFont typeface="Arial" panose="020B0704020202090204" pitchFamily="34" charset="0"/>
              <a:buNone/>
            </a:pPr>
            <a:r>
              <a:rPr lang="zh-CN" altLang="en-US" sz="2800" dirty="0"/>
              <a:t>Host: tools.ietf.org</a:t>
            </a:r>
            <a:endParaRPr lang="zh-CN" altLang="en-US" sz="2800" dirty="0"/>
          </a:p>
          <a:p>
            <a:pPr indent="0">
              <a:buFont typeface="Arial" panose="020B0704020202090204" pitchFamily="34" charset="0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Status Codes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704020202090204" pitchFamily="34" charset="0"/>
              <a:buNone/>
            </a:pPr>
            <a:r>
              <a:rPr lang="en-US" altLang="zh-CN" sz="2000" dirty="0"/>
              <a:t>The HTTP response code, also known as the status code, reflects the state of the web server processing the HTTP request. The HTTP response code consists of 3 digits, where the first digit defines the type of response code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1XX-Information class, indicating that a web browser request is received and is being processed further.</a:t>
            </a:r>
            <a:endParaRPr lang="en-US" altLang="zh-CN" sz="20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2XX-Successful, indicating that the user request was received correctly, understanding and processing, for example: 200 OK.</a:t>
            </a:r>
            <a:endParaRPr lang="en-US" altLang="zh-CN" sz="20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3XX-Redirection, indicating that the request was not successful, the client must take further action.</a:t>
            </a:r>
            <a:endParaRPr lang="zh-CN" altLang="en-US" sz="20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zh-CN" altLang="en-US" sz="2000" dirty="0"/>
              <a:t>4XX-</a:t>
            </a:r>
            <a:r>
              <a:rPr lang="en-US" altLang="zh-CN" sz="2000" dirty="0"/>
              <a:t> Client Error, indicating that the client submitted the request has an error. For example: 404 NOT Found, meaning that the document referenced in the request does not exist.</a:t>
            </a:r>
            <a:endParaRPr lang="zh-CN" altLang="en-US" sz="20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5XX-Server Error means that the server cannot complete the processing of the request: </a:t>
            </a:r>
            <a:r>
              <a:rPr lang="en-US" altLang="zh-CN" sz="2000" dirty="0" err="1"/>
              <a:t>eg</a:t>
            </a:r>
            <a:r>
              <a:rPr lang="en-US" altLang="zh-CN" sz="2000" dirty="0"/>
              <a:t> 500.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Caching and Validation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704020202090204" pitchFamily="34" charset="0"/>
              <a:buNone/>
            </a:pPr>
            <a:r>
              <a:rPr lang="en-US" altLang="zh-CN" sz="2000" dirty="0"/>
              <a:t>In order to prevent clients from frequently requesting duplicate resources and improve efficiency, HTTP provides multiple mechanisms (RFC7231 and RFC7232)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Cache mechanism</a:t>
            </a:r>
            <a:endParaRPr lang="zh-CN" altLang="en-US" sz="20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Problem: If</a:t>
            </a:r>
            <a:r>
              <a:rPr lang="zh-CN" altLang="en-US" sz="2000" dirty="0"/>
              <a:t> </a:t>
            </a:r>
            <a:r>
              <a:rPr lang="en-US" altLang="zh-CN" sz="2000" dirty="0"/>
              <a:t>the request path is the same, will</a:t>
            </a:r>
            <a:r>
              <a:rPr lang="zh-CN" altLang="en-US" sz="2000" dirty="0"/>
              <a:t> </a:t>
            </a:r>
            <a:r>
              <a:rPr lang="en-US" altLang="zh-CN" sz="2000" dirty="0"/>
              <a:t>this returns the same document?</a:t>
            </a:r>
            <a:endParaRPr lang="en-US" altLang="zh-CN" sz="2000" dirty="0"/>
          </a:p>
          <a:p>
            <a:pPr marL="1371600" lvl="2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Rely on other HTTP headers</a:t>
            </a:r>
            <a:endParaRPr lang="zh-CN" altLang="en-US" sz="2000" dirty="0"/>
          </a:p>
          <a:p>
            <a:pPr marL="1371600" lvl="2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Vary</a:t>
            </a:r>
            <a:r>
              <a:rPr lang="zh-CN" altLang="en-US" sz="2000" dirty="0"/>
              <a:t> </a:t>
            </a:r>
            <a:r>
              <a:rPr lang="en-US" altLang="zh-CN" sz="2000" dirty="0"/>
              <a:t>Options</a:t>
            </a:r>
            <a:r>
              <a:rPr lang="zh-CN" altLang="en-US" sz="2000" dirty="0"/>
              <a:t>（</a:t>
            </a:r>
            <a:r>
              <a:rPr lang="en-US" altLang="zh-CN" sz="2000" dirty="0"/>
              <a:t>Host</a:t>
            </a:r>
            <a:r>
              <a:rPr lang="zh-CN" altLang="en-US" sz="2000" dirty="0"/>
              <a:t>、</a:t>
            </a:r>
            <a:r>
              <a:rPr lang="en-US" altLang="zh-CN" sz="2000" dirty="0"/>
              <a:t>Accept-Encoding</a:t>
            </a:r>
            <a:r>
              <a:rPr lang="zh-CN" altLang="en-US" sz="2000" dirty="0"/>
              <a:t>、</a:t>
            </a:r>
            <a:r>
              <a:rPr lang="en-US" altLang="zh-CN" sz="2000" dirty="0"/>
              <a:t>Cookie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0" indent="-457200">
              <a:buFont typeface="Arial" panose="020B0704020202090204" pitchFamily="34" charset="0"/>
              <a:buChar char="•"/>
            </a:pPr>
            <a:r>
              <a:rPr lang="en-US" altLang="zh-CN" sz="2000" dirty="0"/>
              <a:t>Disable caching</a:t>
            </a:r>
            <a:endParaRPr lang="zh-CN" altLang="en-US" sz="20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zh-CN" altLang="en-US" sz="20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000" dirty="0"/>
          </a:p>
          <a:p>
            <a:pPr lvl="0" indent="0">
              <a:buFont typeface="Arial" panose="020B0704020202090204" pitchFamily="34" charset="0"/>
              <a:buNone/>
            </a:pPr>
            <a:endParaRPr lang="en-US" altLang="zh-CN" sz="20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4343185"/>
            <a:ext cx="467868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95697"/>
            <a:ext cx="7147471" cy="707886"/>
            <a:chOff x="998265" y="2172177"/>
            <a:chExt cx="7147471" cy="70788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860788" y="2172177"/>
              <a:ext cx="3492816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 Clients</a:t>
              </a:r>
              <a:endPara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     </a:t>
            </a:r>
            <a:r>
              <a:rPr lang="en-US" altLang="zh-CN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Week 15    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Caching and Validation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Allow caching for a certain time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Expired settings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Method 1</a:t>
            </a:r>
            <a:r>
              <a:rPr lang="zh-CN" altLang="en-US" sz="2400" dirty="0"/>
              <a:t>：</a:t>
            </a:r>
            <a:r>
              <a:rPr lang="en-US" altLang="zh-CN" sz="2400" dirty="0"/>
              <a:t> specify time </a:t>
            </a:r>
            <a:r>
              <a:rPr lang="zh-CN" altLang="en-US" sz="2400" dirty="0"/>
              <a:t>（</a:t>
            </a:r>
            <a:r>
              <a:rPr lang="en-US" altLang="zh-CN" sz="2400" dirty="0"/>
              <a:t> Client time may be inaccurate 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Method 2</a:t>
            </a:r>
            <a:r>
              <a:rPr lang="zh-CN" altLang="en-US" sz="2400" dirty="0"/>
              <a:t>：</a:t>
            </a:r>
            <a:r>
              <a:rPr lang="en-US" altLang="zh-CN" sz="2400" dirty="0"/>
              <a:t>specify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713495"/>
            <a:ext cx="6545580" cy="1651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4861054"/>
            <a:ext cx="4587765" cy="16643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Caching and Validation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Method 1</a:t>
            </a:r>
            <a:endParaRPr lang="zh-CN" altLang="en-US" sz="2400" dirty="0"/>
          </a:p>
          <a:p>
            <a:pPr lvl="1"/>
            <a:r>
              <a:rPr lang="en-US" altLang="zh-CN" sz="2400" dirty="0"/>
              <a:t>Give the request file modification date and time</a:t>
            </a: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400" dirty="0"/>
              <a:t>When the server answers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400" dirty="0"/>
              <a:t>When the client requests twice </a:t>
            </a:r>
            <a:r>
              <a:rPr lang="zh-CN" altLang="en-US" sz="2400" dirty="0"/>
              <a:t>：</a:t>
            </a:r>
            <a:r>
              <a:rPr lang="en-US" altLang="zh-CN" sz="2400" dirty="0"/>
              <a:t>If-Modified-Since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2344420"/>
            <a:ext cx="6366510" cy="147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4191000"/>
            <a:ext cx="6627495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Caching and Validation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Method 2:</a:t>
            </a: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400" dirty="0"/>
              <a:t>Give each version a different resource ID </a:t>
            </a:r>
            <a:r>
              <a:rPr lang="zh-CN" altLang="en-US" sz="2400" dirty="0"/>
              <a:t>（</a:t>
            </a:r>
            <a:r>
              <a:rPr lang="en-US" altLang="zh-CN" sz="2400" dirty="0"/>
              <a:t> Check code, UUID, etc.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400" dirty="0"/>
              <a:t>When the client requests twice </a:t>
            </a:r>
            <a:r>
              <a:rPr lang="zh-CN" altLang="en-US" sz="2400" dirty="0"/>
              <a:t>：</a:t>
            </a:r>
            <a:r>
              <a:rPr lang="en-US" altLang="zh-CN" sz="2400" dirty="0"/>
              <a:t>If-None-Match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2373255"/>
            <a:ext cx="5709920" cy="148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4306995"/>
            <a:ext cx="6736080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Content Encoding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Transfer-Encoding and Content-Encoding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r>
              <a:rPr lang="zh-CN" altLang="en-US" sz="2400" dirty="0">
                <a:sym typeface="+mn-ea"/>
              </a:rPr>
              <a:t>Transfer-Encoding</a:t>
            </a:r>
            <a:r>
              <a:rPr lang="zh-CN" altLang="en-US" sz="2400" dirty="0"/>
              <a:t>：</a:t>
            </a:r>
            <a:r>
              <a:rPr lang="en-US" altLang="zh-CN" sz="2400" dirty="0"/>
              <a:t> The encoding used by the HTTP protocol to transfer files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r>
              <a:rPr lang="zh-CN" altLang="en-US" sz="2400" dirty="0">
                <a:sym typeface="+mn-ea"/>
              </a:rPr>
              <a:t>Content-Encoding：</a:t>
            </a:r>
            <a:r>
              <a:rPr lang="en-US" altLang="zh-CN" sz="2400" dirty="0">
                <a:sym typeface="+mn-ea"/>
              </a:rPr>
              <a:t> The encoding used by the transmitted file content itself</a:t>
            </a: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r>
              <a:rPr lang="zh-CN" altLang="en-US" sz="2400" dirty="0">
                <a:sym typeface="+mn-ea"/>
              </a:rPr>
              <a:t>Transfer-Encoding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500" y="5354320"/>
            <a:ext cx="8780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https://developer.mozilla.org/zh-CN/docs/Web/HTTP/Headers/Transfer-Encoding</a:t>
            </a:r>
            <a:endParaRPr lang="zh-CN" altLang="en-US" dirty="0"/>
          </a:p>
          <a:p>
            <a:r>
              <a:rPr lang="zh-CN" altLang="en-US" dirty="0"/>
              <a:t>https://developer.mozilla.org/zh-CN/docs/Web/HTTP/Headers/Content-Encoding</a:t>
            </a:r>
            <a:endParaRPr lang="zh-CN" altLang="en-US" dirty="0"/>
          </a:p>
          <a:p>
            <a:r>
              <a:rPr lang="en-US" altLang="zh-CN" dirty="0"/>
              <a:t>Difference</a:t>
            </a:r>
            <a:r>
              <a:rPr lang="zh-CN" altLang="en-US" dirty="0"/>
              <a:t>：https://blog.csdn.net/pud_zha/article/details/17247943</a:t>
            </a:r>
            <a:endParaRPr lang="zh-CN" altLang="en-US" dirty="0"/>
          </a:p>
          <a:p>
            <a:r>
              <a:rPr lang="zh-CN" altLang="en-US" dirty="0"/>
              <a:t>https://yq.aliyun.com/ziliao/546827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40" y="3433026"/>
            <a:ext cx="4104570" cy="19934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9.8 Content Negotiation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Negotiate the file types, encoding types, languages, and character sets supported by the browser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Content-Encoding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Requests support the Accept header through the Session</a:t>
            </a:r>
            <a:endParaRPr lang="zh-CN" altLang="en-US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0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8135" y="5184140"/>
            <a:ext cx="8508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https://developer.mozilla.org/zh-CN/docs/Web/HTTP/Headers/Transfer-Encoding</a:t>
            </a:r>
            <a:endParaRPr lang="zh-CN" altLang="en-US" dirty="0"/>
          </a:p>
          <a:p>
            <a:r>
              <a:rPr lang="zh-CN" altLang="en-US" dirty="0"/>
              <a:t>https://developer.mozilla.org/zh-CN/docs/Web/HTTP/Headers/Content-Encoding</a:t>
            </a:r>
            <a:endParaRPr lang="zh-CN" altLang="en-US" dirty="0"/>
          </a:p>
          <a:p>
            <a:r>
              <a:rPr lang="en-US" altLang="zh-CN" dirty="0"/>
              <a:t>Difference</a:t>
            </a:r>
            <a:r>
              <a:rPr lang="zh-CN" altLang="en-US" dirty="0"/>
              <a:t>：https://blog.csdn.net/pud_zha/article/details/17247943</a:t>
            </a:r>
            <a:endParaRPr lang="zh-CN" altLang="en-US" dirty="0"/>
          </a:p>
          <a:p>
            <a:r>
              <a:rPr lang="zh-CN" altLang="en-US" dirty="0"/>
              <a:t>https://yq.aliyun.com/ziliao/546827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420860"/>
            <a:ext cx="745172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9.9 Content Type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Response</a:t>
            </a:r>
            <a:r>
              <a:rPr lang="zh-CN" altLang="en-US" sz="2400" dirty="0"/>
              <a:t>：</a:t>
            </a:r>
            <a:r>
              <a:rPr lang="en-US" altLang="zh-CN" sz="2400" dirty="0"/>
              <a:t>Content-Type</a:t>
            </a:r>
            <a:r>
              <a:rPr lang="zh-CN" altLang="en-US" sz="2400" dirty="0"/>
              <a:t>， </a:t>
            </a:r>
            <a:r>
              <a:rPr lang="en-US" altLang="zh-CN" sz="2400" dirty="0"/>
              <a:t>MIME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Content-Type: text/html; charset=utf-8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Check the semicolon and decode it with the corresponding code set</a:t>
            </a:r>
            <a:endParaRPr lang="zh-CN" altLang="en-US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Many libraries need to split the field to decode.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The Request library supports decoding using this code set.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9.10 HTTP Authentication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800" dirty="0"/>
              <a:t>Used to confirm the identity of the machine or user who sent the request</a:t>
            </a:r>
            <a:endParaRPr lang="en-US" altLang="zh-CN" sz="28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zh-CN" altLang="en-US" sz="2800" dirty="0"/>
              <a:t>401 Not Authorized</a:t>
            </a:r>
            <a:endParaRPr lang="zh-CN" altLang="en-US" sz="28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800" dirty="0"/>
              <a:t>HTTP provides Basic Auth</a:t>
            </a:r>
            <a:endParaRPr lang="en-US" altLang="zh-CN" sz="28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9.11 Cookies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Websites generally tend to use their own methods to authenticate customers.</a:t>
            </a:r>
            <a:endParaRPr lang="zh-CN" altLang="en-US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HTTP is a stateless service, and the server wants the client to be able to save some information.</a:t>
            </a:r>
            <a:endParaRPr lang="zh-CN" altLang="en-US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Cookie is a key-value pair.</a:t>
            </a:r>
            <a:r>
              <a:rPr lang="zh-CN" altLang="en-US" sz="2400" dirty="0"/>
              <a:t> "Cookie": </a:t>
            </a:r>
            <a:r>
              <a:rPr lang="en-US" altLang="zh-CN" sz="2400" dirty="0"/>
              <a:t>“</a:t>
            </a:r>
            <a:r>
              <a:rPr lang="zh-CN" altLang="en-US" sz="2400" dirty="0"/>
              <a:t>name=test; age=18", </a:t>
            </a:r>
            <a:endParaRPr lang="zh-CN" altLang="en-US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session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3429000"/>
            <a:ext cx="6791365" cy="18996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5345788"/>
            <a:ext cx="5279155" cy="11796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0" y="44530"/>
            <a:ext cx="8412479" cy="936130"/>
          </a:xfrm>
        </p:spPr>
        <p:txBody>
          <a:bodyPr/>
          <a:lstStyle/>
          <a:p>
            <a:r>
              <a:rPr lang="en-US" altLang="zh-CN" sz="3200" dirty="0"/>
              <a:t>9.12 Connections, Keep-Alive, and </a:t>
            </a:r>
            <a:r>
              <a:rPr lang="en-US" altLang="zh-CN" sz="3200" dirty="0" err="1"/>
              <a:t>httplib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HTTP1.0 version. One connection to transfer one object.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Connection</a:t>
            </a:r>
            <a:r>
              <a:rPr lang="zh-CN" altLang="en-US" sz="2400" dirty="0"/>
              <a:t>：</a:t>
            </a:r>
            <a:r>
              <a:rPr lang="en-US" altLang="zh-CN" sz="2400" dirty="0"/>
              <a:t>close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HTTP1.1 and</a:t>
            </a:r>
            <a:r>
              <a:rPr lang="zh-CN" altLang="en-US" sz="2400" dirty="0"/>
              <a:t> </a:t>
            </a:r>
            <a:r>
              <a:rPr lang="en-US" altLang="zh-CN" sz="2400" dirty="0"/>
              <a:t>later. One connection to transfer multiple objects.</a:t>
            </a:r>
            <a:endParaRPr lang="en-US" altLang="zh-CN" sz="2400" dirty="0"/>
          </a:p>
          <a:p>
            <a:pPr marL="342900" indent="-342900">
              <a:buFont typeface="Arial" panose="020B0704020202090204" pitchFamily="34" charset="0"/>
              <a:buChar char="•"/>
            </a:pPr>
            <a:r>
              <a:rPr lang="zh-CN" altLang="en-US" sz="2400" dirty="0"/>
              <a:t>Connection: keep-alive</a:t>
            </a: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r>
              <a:rPr lang="en-US" altLang="zh-CN" sz="2400" dirty="0" err="1"/>
              <a:t>urllib</a:t>
            </a:r>
            <a:r>
              <a:rPr lang="en-US" altLang="zh-CN" sz="2400" dirty="0"/>
              <a:t> does not support connection multiplexing.</a:t>
            </a:r>
            <a:r>
              <a:rPr lang="zh-CN" altLang="en-US" sz="2400" dirty="0"/>
              <a:t> </a:t>
            </a:r>
            <a:r>
              <a:rPr lang="en-US" altLang="zh-CN" sz="2400" dirty="0"/>
              <a:t>One can use </a:t>
            </a:r>
            <a:r>
              <a:rPr lang="en-US" altLang="zh-CN" sz="2400" dirty="0" err="1">
                <a:solidFill>
                  <a:srgbClr val="FF0000"/>
                </a:solidFill>
              </a:rPr>
              <a:t>http.client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directly.</a:t>
            </a:r>
            <a:endParaRPr lang="zh-CN" altLang="en-US" sz="2400" dirty="0"/>
          </a:p>
          <a:p>
            <a:pPr marL="342900" lvl="0" indent="-342900">
              <a:buFont typeface="Arial" panose="020B0704020202090204" pitchFamily="34" charset="0"/>
              <a:buChar char="•"/>
            </a:pPr>
            <a:r>
              <a:rPr lang="en-US" altLang="zh-CN" sz="2400" dirty="0"/>
              <a:t>Requests support connection multiplexing.</a:t>
            </a:r>
            <a:endParaRPr lang="zh-CN" altLang="en-US" sz="2400" dirty="0"/>
          </a:p>
          <a:p>
            <a:pPr marL="800100" lvl="1" indent="-342900">
              <a:buFont typeface="Arial" panose="020B07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7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70402020209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3041327" y="2131309"/>
              <a:ext cx="3061351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Thank you!</a:t>
              </a:r>
              <a:endPara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55" y="308691"/>
            <a:ext cx="1810890" cy="438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About this course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1490" y="1124680"/>
            <a:ext cx="8195310" cy="525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7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9.0 Introduction to the HTTP protocol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 Python Client Libraries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9.2 Ports, Encryption, and Framing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9.3 HTTP Methods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9.4 Paths and Hosts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9.5 Status Codes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9.6 Caching and Validation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9.7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Content Encoding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9.8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Content Negotiation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9.9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Content Type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9.10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HTTP Authentication 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9.11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Cookies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9.12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Connections, Keep-Alive, and </a:t>
            </a:r>
            <a:r>
              <a:rPr lang="en-US" altLang="zh-CN" sz="26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httplib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endParaRPr lang="en-US" altLang="zh-CN" sz="20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9.0 Introduction to the HTTP protocol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Web page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Web pages</a:t>
            </a:r>
            <a:r>
              <a:rPr lang="en-US" altLang="zh-CN" sz="2800" dirty="0">
                <a:sym typeface="+mn-ea"/>
              </a:rPr>
              <a:t> are made up of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objects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>
                <a:sym typeface="+mn-ea"/>
              </a:rPr>
              <a:t>These objects can be HTML file, JPEG image, Java applet, audio file</a:t>
            </a:r>
            <a:r>
              <a:rPr lang="zh-CN" altLang="en-US" sz="2800" dirty="0">
                <a:sym typeface="+mn-ea"/>
              </a:rPr>
              <a:t>,</a:t>
            </a:r>
            <a:r>
              <a:rPr lang="zh-CN" altLang="en-US" sz="2800" dirty="0">
                <a:latin typeface="Comic Sans MS" panose="030F0702030302020204"/>
                <a:sym typeface="+mn-ea"/>
              </a:rPr>
              <a:t>…</a:t>
            </a: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>
                <a:sym typeface="+mn-ea"/>
              </a:rPr>
              <a:t>The web page is composed of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base HTML-file.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Base HTML-file contains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some reference objects.</a:t>
            </a:r>
            <a:endParaRPr lang="zh-CN" altLang="en-US" sz="2800" dirty="0"/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en-US" altLang="zh-CN" sz="2800" dirty="0">
                <a:sym typeface="+mn-ea"/>
              </a:rPr>
              <a:t>Each object is addressed by a URL.</a:t>
            </a:r>
            <a:endParaRPr lang="en-US" altLang="zh-CN" sz="2800" dirty="0">
              <a:sym typeface="+mn-ea"/>
            </a:endParaRPr>
          </a:p>
          <a:p>
            <a:pPr marL="457200" indent="-457200">
              <a:buFont typeface="Arial" panose="020B070402020209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Example URL:</a:t>
            </a:r>
            <a:endParaRPr lang="en-US" altLang="zh-CN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grpSp>
        <p:nvGrpSpPr>
          <p:cNvPr id="21507" name="组合 21507"/>
          <p:cNvGrpSpPr/>
          <p:nvPr/>
        </p:nvGrpSpPr>
        <p:grpSpPr bwMode="auto">
          <a:xfrm>
            <a:off x="1193483" y="4918710"/>
            <a:ext cx="6835775" cy="1144588"/>
            <a:chOff x="0" y="0"/>
            <a:chExt cx="4306" cy="721"/>
          </a:xfrm>
        </p:grpSpPr>
        <p:sp>
          <p:nvSpPr>
            <p:cNvPr id="21508" name="文本框 21508"/>
            <p:cNvSpPr txBox="1">
              <a:spLocks noChangeArrowheads="1"/>
            </p:cNvSpPr>
            <p:nvPr/>
          </p:nvSpPr>
          <p:spPr bwMode="auto">
            <a:xfrm>
              <a:off x="0" y="0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Courier New" panose="02070409020205090404" pitchFamily="49" charset="0"/>
                </a:rPr>
                <a:t>www.someschool.edu/someDept/pic.gif</a:t>
              </a:r>
              <a:endParaRPr lang="en-US" sz="2400" b="1">
                <a:latin typeface="Courier New" panose="02070409020205090404" pitchFamily="49" charset="0"/>
              </a:endParaRPr>
            </a:p>
          </p:txBody>
        </p:sp>
        <p:sp>
          <p:nvSpPr>
            <p:cNvPr id="21509" name="左大括号 21509"/>
            <p:cNvSpPr/>
            <p:nvPr/>
          </p:nvSpPr>
          <p:spPr bwMode="auto">
            <a:xfrm rot="-5400000">
              <a:off x="1030" y="-677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1510" name="左大括号 21510"/>
            <p:cNvSpPr/>
            <p:nvPr/>
          </p:nvSpPr>
          <p:spPr bwMode="auto">
            <a:xfrm rot="-5400000">
              <a:off x="3233" y="-681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1511" name="文本框 21511"/>
            <p:cNvSpPr txBox="1">
              <a:spLocks noChangeArrowheads="1"/>
            </p:cNvSpPr>
            <p:nvPr/>
          </p:nvSpPr>
          <p:spPr bwMode="auto">
            <a:xfrm>
              <a:off x="601" y="433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host name</a:t>
              </a:r>
              <a:endParaRPr lang="en-US" sz="2400">
                <a:latin typeface="Times New Roman" panose="02020803070505020304" pitchFamily="18" charset="0"/>
              </a:endParaRPr>
            </a:p>
          </p:txBody>
        </p:sp>
        <p:sp>
          <p:nvSpPr>
            <p:cNvPr id="21512" name="文本框 21512"/>
            <p:cNvSpPr txBox="1">
              <a:spLocks noChangeArrowheads="1"/>
            </p:cNvSpPr>
            <p:nvPr/>
          </p:nvSpPr>
          <p:spPr bwMode="auto">
            <a:xfrm>
              <a:off x="2697" y="383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path name</a:t>
              </a:r>
              <a:endParaRPr lang="en-US" sz="2400">
                <a:latin typeface="Times New Roman" panose="020208030705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 noChangeArrowheads="1"/>
          </p:cNvSpPr>
          <p:nvPr>
            <p:ph type="title"/>
          </p:nvPr>
        </p:nvSpPr>
        <p:spPr>
          <a:xfrm>
            <a:off x="395605" y="379095"/>
            <a:ext cx="8229600" cy="708025"/>
          </a:xfrm>
        </p:spPr>
        <p:txBody>
          <a:bodyPr/>
          <a:lstStyle/>
          <a:p>
            <a:r>
              <a:rPr lang="en-US" altLang="zh-CN" sz="3800"/>
              <a:t>HTTP overview</a:t>
            </a:r>
            <a:endParaRPr lang="en-US" altLang="zh-CN"/>
          </a:p>
        </p:txBody>
      </p:sp>
      <p:sp>
        <p:nvSpPr>
          <p:cNvPr id="22530" name="文本占位符 22530"/>
          <p:cNvSpPr>
            <a:spLocks noGrp="1" noChangeArrowheads="1"/>
          </p:cNvSpPr>
          <p:nvPr>
            <p:ph type="body" sz="half" idx="1"/>
          </p:nvPr>
        </p:nvSpPr>
        <p:spPr>
          <a:xfrm>
            <a:off x="139383" y="980123"/>
            <a:ext cx="5003800" cy="4968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HTTP: hypertext transfer protocol</a:t>
            </a:r>
            <a:endParaRPr lang="zh-CN" altLang="en-US" sz="2600" dirty="0"/>
          </a:p>
          <a:p>
            <a:r>
              <a:rPr lang="zh-CN" altLang="en-US" sz="2200" dirty="0"/>
              <a:t>Web</a:t>
            </a:r>
            <a:r>
              <a:rPr lang="en-US" altLang="zh-CN" sz="2200" dirty="0"/>
              <a:t>’s</a:t>
            </a:r>
            <a:r>
              <a:rPr lang="en-US" altLang="zh-CN" sz="2200" dirty="0">
                <a:latin typeface="Comic Sans MS" panose="030F0702030302020204"/>
              </a:rPr>
              <a:t> </a:t>
            </a:r>
            <a:r>
              <a:rPr lang="en-US" altLang="zh-CN" sz="2200" dirty="0"/>
              <a:t>Application layer protocol </a:t>
            </a:r>
            <a:r>
              <a:rPr lang="zh-CN" altLang="en-US" sz="2200" dirty="0"/>
              <a:t>client/server </a:t>
            </a:r>
            <a:r>
              <a:rPr lang="en-US" altLang="zh-CN" sz="2200" dirty="0"/>
              <a:t>Model</a:t>
            </a:r>
            <a:endParaRPr lang="zh-CN" altLang="en-US" sz="2200" dirty="0"/>
          </a:p>
          <a:p>
            <a:pPr lvl="1"/>
            <a:r>
              <a:rPr lang="zh-CN" altLang="en-US" sz="2200" i="1" dirty="0">
                <a:solidFill>
                  <a:schemeClr val="accent2"/>
                </a:solidFill>
              </a:rPr>
              <a:t>client:</a:t>
            </a:r>
            <a:r>
              <a:rPr lang="zh-CN" altLang="en-US" sz="2200" dirty="0"/>
              <a:t> </a:t>
            </a:r>
            <a:r>
              <a:rPr lang="en-US" altLang="zh-CN" sz="2200" dirty="0"/>
              <a:t>Browser request, receive, display  </a:t>
            </a:r>
            <a:r>
              <a:rPr lang="zh-CN" altLang="en-US" sz="2200" dirty="0"/>
              <a:t>Web objects</a:t>
            </a:r>
            <a:endParaRPr lang="zh-CN" altLang="en-US" sz="2200" dirty="0"/>
          </a:p>
          <a:p>
            <a:pPr lvl="1"/>
            <a:r>
              <a:rPr lang="zh-CN" altLang="en-US" sz="2200" i="1" dirty="0">
                <a:solidFill>
                  <a:schemeClr val="accent2"/>
                </a:solidFill>
              </a:rPr>
              <a:t>server:</a:t>
            </a:r>
            <a:r>
              <a:rPr lang="zh-CN" altLang="en-US" sz="2200" dirty="0"/>
              <a:t> </a:t>
            </a:r>
            <a:r>
              <a:rPr lang="en-US" altLang="zh-CN" sz="2200" dirty="0"/>
              <a:t>The web server responds to the browser and sends the requested Objects to the browser.</a:t>
            </a:r>
            <a:endParaRPr lang="zh-CN" altLang="en-US" sz="2200" dirty="0"/>
          </a:p>
          <a:p>
            <a:r>
              <a:rPr lang="zh-CN" altLang="en-US" sz="2200" dirty="0"/>
              <a:t>HTTP 1.0: RFC 1945</a:t>
            </a:r>
            <a:endParaRPr lang="zh-CN" altLang="en-US" sz="2200" dirty="0"/>
          </a:p>
          <a:p>
            <a:r>
              <a:rPr lang="zh-CN" altLang="en-US" sz="2200" dirty="0"/>
              <a:t>HTTP 1.1: RFC 2068</a:t>
            </a:r>
            <a:endParaRPr lang="zh-CN" altLang="en-US" sz="2200" dirty="0"/>
          </a:p>
          <a:p>
            <a:r>
              <a:rPr lang="en-US" altLang="zh-CN" sz="2200" dirty="0"/>
              <a:t>HTTP 2.0: RFC 7540</a:t>
            </a:r>
            <a:endParaRPr lang="en-US" altLang="zh-CN" sz="2200" dirty="0"/>
          </a:p>
        </p:txBody>
      </p:sp>
      <p:graphicFrame>
        <p:nvGraphicFramePr>
          <p:cNvPr id="22531" name="对象 22531"/>
          <p:cNvGraphicFramePr>
            <a:graphicFrameLocks noChangeAspect="1"/>
          </p:cNvGraphicFramePr>
          <p:nvPr/>
        </p:nvGraphicFramePr>
        <p:xfrm>
          <a:off x="5086350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" r:id="rId1" imgW="1305560" imgH="1082675" progId="">
                  <p:embed/>
                </p:oleObj>
              </mc:Choice>
              <mc:Fallback>
                <p:oleObj name="" r:id="rId1" imgW="1305560" imgH="1082675" progId="">
                  <p:embed/>
                  <p:pic>
                    <p:nvPicPr>
                      <p:cNvPr id="0" name="对象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2"/>
          <p:cNvSpPr txBox="1">
            <a:spLocks noChangeArrowheads="1"/>
          </p:cNvSpPr>
          <p:nvPr/>
        </p:nvSpPr>
        <p:spPr bwMode="auto">
          <a:xfrm>
            <a:off x="4935538" y="2455863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PC 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IE</a:t>
            </a:r>
            <a:endParaRPr lang="en-US" sz="2400">
              <a:latin typeface="Times New Roman" panose="02020803070505020304" pitchFamily="18" charset="0"/>
            </a:endParaRPr>
          </a:p>
        </p:txBody>
      </p:sp>
      <p:graphicFrame>
        <p:nvGraphicFramePr>
          <p:cNvPr id="22533" name="对象 22533"/>
          <p:cNvGraphicFramePr>
            <a:graphicFrameLocks noChangeAspect="1"/>
          </p:cNvGraphicFramePr>
          <p:nvPr/>
        </p:nvGraphicFramePr>
        <p:xfrm>
          <a:off x="5181600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" r:id="rId3" imgW="1305560" imgH="1082675" progId="">
                  <p:embed/>
                </p:oleObj>
              </mc:Choice>
              <mc:Fallback>
                <p:oleObj name="" r:id="rId3" imgW="1305560" imgH="1082675" progId="">
                  <p:embed/>
                  <p:pic>
                    <p:nvPicPr>
                      <p:cNvPr id="0" name="对象 2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22534"/>
          <p:cNvSpPr txBox="1">
            <a:spLocks noChangeArrowheads="1"/>
          </p:cNvSpPr>
          <p:nvPr/>
        </p:nvSpPr>
        <p:spPr bwMode="auto">
          <a:xfrm>
            <a:off x="7653338" y="3836988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Server 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Apache Web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server</a:t>
            </a:r>
            <a:endParaRPr lang="en-US" sz="2400">
              <a:latin typeface="Times New Roman" panose="02020803070505020304" pitchFamily="18" charset="0"/>
            </a:endParaRPr>
          </a:p>
        </p:txBody>
      </p:sp>
      <p:grpSp>
        <p:nvGrpSpPr>
          <p:cNvPr id="22535" name="组合 22535"/>
          <p:cNvGrpSpPr/>
          <p:nvPr/>
        </p:nvGrpSpPr>
        <p:grpSpPr bwMode="auto">
          <a:xfrm>
            <a:off x="8072438" y="2725738"/>
            <a:ext cx="504825" cy="1071562"/>
            <a:chOff x="0" y="0"/>
            <a:chExt cx="150" cy="307"/>
          </a:xfrm>
        </p:grpSpPr>
        <p:sp>
          <p:nvSpPr>
            <p:cNvPr id="22536" name="平行四边形 22536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37" name="矩形 22537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38" name="矩形 22538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39" name="平行四边形 22539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0" name="直接连接符 22540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1" name="直接连接符 22541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2" name="矩形 22542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3" name="矩形 22543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</p:grpSp>
      <p:sp>
        <p:nvSpPr>
          <p:cNvPr id="22544" name="直接连接符 22544"/>
          <p:cNvSpPr>
            <a:spLocks noChangeShapeType="1"/>
          </p:cNvSpPr>
          <p:nvPr/>
        </p:nvSpPr>
        <p:spPr bwMode="auto">
          <a:xfrm>
            <a:off x="5905500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5" name="直接连接符 22545"/>
          <p:cNvSpPr>
            <a:spLocks noChangeShapeType="1"/>
          </p:cNvSpPr>
          <p:nvPr/>
        </p:nvSpPr>
        <p:spPr bwMode="auto">
          <a:xfrm flipH="1" flipV="1">
            <a:off x="5962650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6" name="直接连接符 22546"/>
          <p:cNvSpPr>
            <a:spLocks noChangeShapeType="1"/>
          </p:cNvSpPr>
          <p:nvPr/>
        </p:nvSpPr>
        <p:spPr bwMode="auto">
          <a:xfrm flipV="1">
            <a:off x="5895975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7" name="直接连接符 22547"/>
          <p:cNvSpPr>
            <a:spLocks noChangeShapeType="1"/>
          </p:cNvSpPr>
          <p:nvPr/>
        </p:nvSpPr>
        <p:spPr bwMode="auto">
          <a:xfrm flipH="1">
            <a:off x="5972175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8" name="文本框 22548"/>
          <p:cNvSpPr txBox="1">
            <a:spLocks noChangeArrowheads="1"/>
          </p:cNvSpPr>
          <p:nvPr/>
        </p:nvSpPr>
        <p:spPr bwMode="auto">
          <a:xfrm>
            <a:off x="5083175" y="5218113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Mac 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Navigator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49" name="文本框 22549"/>
          <p:cNvSpPr txBox="1">
            <a:spLocks noChangeArrowheads="1"/>
          </p:cNvSpPr>
          <p:nvPr/>
        </p:nvSpPr>
        <p:spPr bwMode="auto">
          <a:xfrm rot="1422049">
            <a:off x="6259513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50" name="文本框 22550"/>
          <p:cNvSpPr txBox="1">
            <a:spLocks noChangeArrowheads="1"/>
          </p:cNvSpPr>
          <p:nvPr/>
        </p:nvSpPr>
        <p:spPr bwMode="auto">
          <a:xfrm rot="-1692638">
            <a:off x="6049963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51" name="文本框 22551"/>
          <p:cNvSpPr txBox="1">
            <a:spLocks noChangeArrowheads="1"/>
          </p:cNvSpPr>
          <p:nvPr/>
        </p:nvSpPr>
        <p:spPr bwMode="auto">
          <a:xfrm rot="1411598">
            <a:off x="6072188" y="2741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52" name="文本框 22552"/>
          <p:cNvSpPr txBox="1">
            <a:spLocks noChangeArrowheads="1"/>
          </p:cNvSpPr>
          <p:nvPr/>
        </p:nvSpPr>
        <p:spPr bwMode="auto">
          <a:xfrm rot="-1737783">
            <a:off x="6253163" y="41227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30" y="5892165"/>
            <a:ext cx="7989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Introduction to the http protocol version.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https://blog.csdn.net/u013967628/article/details/78521908</a:t>
            </a:r>
            <a:endParaRPr lang="zh-CN" altLang="en-US" dirty="0"/>
          </a:p>
          <a:p>
            <a:r>
              <a:rPr lang="zh-CN" altLang="en-US" dirty="0">
                <a:hlinkClick r:id="rId5" action="ppaction://hlinkfile"/>
              </a:rPr>
              <a:t>https://blog.csdn.net/Kangshuo2471781030/article/details/79253089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355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3554" name="标题 23554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156575" cy="862013"/>
          </a:xfrm>
        </p:spPr>
        <p:txBody>
          <a:bodyPr/>
          <a:lstStyle/>
          <a:p>
            <a:r>
              <a:rPr lang="en-US" altLang="zh-CN" sz="3800"/>
              <a:t>HTTP 1.0</a:t>
            </a:r>
            <a:endParaRPr lang="en-US" altLang="zh-CN" sz="3800"/>
          </a:p>
        </p:txBody>
      </p:sp>
      <p:sp>
        <p:nvSpPr>
          <p:cNvPr id="23556" name="文本框 23555"/>
          <p:cNvSpPr txBox="1"/>
          <p:nvPr/>
        </p:nvSpPr>
        <p:spPr>
          <a:xfrm>
            <a:off x="592138" y="985838"/>
            <a:ext cx="8156575" cy="470898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indent="274320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Suppose the user clicks on an optional part of the screen with the mouse, the URL is http://www.hdu.edu.cn/news. The following is a more detailed description of several events that occur after the user clicks the mouse</a:t>
            </a:r>
            <a:r>
              <a:rPr lang="zh-CN" altLang="en-US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ea typeface="SimSun" pitchFamily="2" charset="-122"/>
                <a:cs typeface="+mn-ea"/>
              </a:rPr>
              <a:t>：</a:t>
            </a:r>
            <a:endParaRPr lang="zh-CN" altLang="en-US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ea typeface="SimSun" pitchFamily="2" charset="-122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   (1) The browser analyzes the URL of the hyperlink to the page.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(2) The browser requests the </a:t>
            </a:r>
            <a:r>
              <a:rPr lang="en-US" altLang="zh-CN" sz="2000" noProof="1">
                <a:solidFill>
                  <a:srgbClr val="FF0000"/>
                </a:solidFill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DNS</a:t>
            </a:r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 to resolve the IP address of www.hdu.edu.cn.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(3) DNS resolves the IP address of the server to x.x.x.x.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(4) The browser </a:t>
            </a:r>
            <a:r>
              <a:rPr lang="en-US" altLang="zh-CN" sz="2000" noProof="1">
                <a:solidFill>
                  <a:srgbClr val="FF0000"/>
                </a:solidFill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establishes a TCP connection </a:t>
            </a:r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with the server (using port 80 on x.x.x.x).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(5) The browser issues a file fetch command: GET /news.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(6) The server at www.hdu.edu.cn gives a response, generates a page, and sends the page to the browser.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(7) </a:t>
            </a:r>
            <a:r>
              <a:rPr lang="en-US" altLang="zh-CN" sz="2000" noProof="1">
                <a:solidFill>
                  <a:srgbClr val="FF0000"/>
                </a:solidFill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The TCP connection is released</a:t>
            </a:r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.</a:t>
            </a:r>
            <a:endParaRPr lang="en-US" altLang="zh-CN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cs typeface="+mn-ea"/>
            </a:endParaRPr>
          </a:p>
          <a:p>
            <a:pPr marL="535305" indent="-535305"/>
            <a:r>
              <a:rPr lang="en-US" altLang="zh-CN" sz="2000" noProof="1">
                <a:effectLst>
                  <a:outerShdw dist="38100" sx="1000" sy="1000">
                    <a:srgbClr val="C0C0C0"/>
                  </a:outerShdw>
                </a:effectLst>
                <a:latin typeface="Arial" panose="020B0704020202090204" pitchFamily="34" charset="0"/>
                <a:cs typeface="+mn-ea"/>
              </a:rPr>
              <a:t>   (8) The browser displays all the text in the generated page.</a:t>
            </a:r>
            <a:endParaRPr lang="zh-CN" altLang="en-US" sz="2000" noProof="1">
              <a:effectLst>
                <a:outerShdw dist="38100" sx="1000" sy="1000">
                  <a:srgbClr val="C0C0C0"/>
                </a:outerShdw>
              </a:effectLst>
              <a:latin typeface="Arial" panose="020B07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4577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18487" cy="847725"/>
          </a:xfrm>
        </p:spPr>
        <p:txBody>
          <a:bodyPr/>
          <a:lstStyle/>
          <a:p>
            <a:r>
              <a:rPr lang="en-US" altLang="zh-CN" sz="3800" dirty="0"/>
              <a:t>HTTP request information</a:t>
            </a:r>
            <a:endParaRPr lang="zh-CN" altLang="en-US" dirty="0"/>
          </a:p>
        </p:txBody>
      </p:sp>
      <p:sp>
        <p:nvSpPr>
          <p:cNvPr id="24578" name="文本占位符 2457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4862512"/>
          </a:xfrm>
        </p:spPr>
        <p:txBody>
          <a:bodyPr/>
          <a:lstStyle/>
          <a:p>
            <a:r>
              <a:rPr lang="en-US" altLang="zh-CN" sz="2600" dirty="0"/>
              <a:t>Two types of HTTP messages </a:t>
            </a:r>
            <a:r>
              <a:rPr lang="zh-CN" altLang="en-US" sz="2600" dirty="0"/>
              <a:t>: </a:t>
            </a:r>
            <a:r>
              <a:rPr lang="zh-CN" altLang="en-US" sz="2600" i="1" dirty="0">
                <a:solidFill>
                  <a:srgbClr val="FF0000"/>
                </a:solidFill>
              </a:rPr>
              <a:t>request</a:t>
            </a:r>
            <a:r>
              <a:rPr lang="zh-CN" altLang="en-US" sz="2600" dirty="0">
                <a:solidFill>
                  <a:srgbClr val="FF0000"/>
                </a:solidFill>
              </a:rPr>
              <a:t>, </a:t>
            </a:r>
            <a:r>
              <a:rPr lang="zh-CN" altLang="en-US" sz="2600" i="1" dirty="0">
                <a:solidFill>
                  <a:srgbClr val="FF0000"/>
                </a:solidFill>
              </a:rPr>
              <a:t>response</a:t>
            </a:r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HTTP request message:</a:t>
            </a:r>
            <a:endParaRPr lang="en-US" sz="2600" dirty="0"/>
          </a:p>
          <a:p>
            <a:pPr lvl="1"/>
            <a:r>
              <a:rPr lang="en-US" sz="2200" dirty="0"/>
              <a:t>ASCII (</a:t>
            </a:r>
            <a:r>
              <a:rPr lang="en-US" altLang="zh-CN" sz="2200" dirty="0"/>
              <a:t>Human readable format</a:t>
            </a:r>
            <a:r>
              <a:rPr lang="zh-CN" altLang="en-US" sz="2200" dirty="0"/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579" name="文本框 24579"/>
          <p:cNvSpPr txBox="1">
            <a:spLocks noChangeArrowheads="1"/>
          </p:cNvSpPr>
          <p:nvPr/>
        </p:nvSpPr>
        <p:spPr bwMode="auto">
          <a:xfrm>
            <a:off x="3335338" y="3194050"/>
            <a:ext cx="58435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anose="02070409020205090404" pitchFamily="49" charset="0"/>
              </a:rPr>
              <a:t>GET /</a:t>
            </a:r>
            <a:r>
              <a:rPr lang="en-US" sz="2000" b="1" dirty="0" err="1">
                <a:latin typeface="Courier New" panose="02070409020205090404" pitchFamily="49" charset="0"/>
              </a:rPr>
              <a:t>somedir</a:t>
            </a:r>
            <a:r>
              <a:rPr lang="en-US" sz="2000" b="1" dirty="0">
                <a:latin typeface="Courier New" panose="02070409020205090404" pitchFamily="49" charset="0"/>
              </a:rPr>
              <a:t>/</a:t>
            </a:r>
            <a:r>
              <a:rPr lang="en-US" sz="2000" b="1" dirty="0" err="1">
                <a:latin typeface="Courier New" panose="02070409020205090404" pitchFamily="49" charset="0"/>
              </a:rPr>
              <a:t>page.html</a:t>
            </a:r>
            <a:r>
              <a:rPr lang="en-US" sz="2000" b="1" dirty="0">
                <a:latin typeface="Courier New" panose="02070409020205090404" pitchFamily="49" charset="0"/>
              </a:rPr>
              <a:t> HTTP/1.1</a:t>
            </a:r>
            <a:endParaRPr lang="en-US" sz="2000" b="1" dirty="0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 dirty="0">
                <a:latin typeface="Courier New" panose="02070409020205090404" pitchFamily="49" charset="0"/>
              </a:rPr>
              <a:t>Host: </a:t>
            </a:r>
            <a:r>
              <a:rPr lang="en-US" sz="2000" b="1" dirty="0" err="1">
                <a:latin typeface="Courier New" panose="02070409020205090404" pitchFamily="49" charset="0"/>
              </a:rPr>
              <a:t>www.someschool.edu</a:t>
            </a:r>
            <a:r>
              <a:rPr lang="en-US" sz="2000" b="1" dirty="0">
                <a:latin typeface="Courier New" panose="02070409020205090404" pitchFamily="49" charset="0"/>
              </a:rPr>
              <a:t> </a:t>
            </a:r>
            <a:endParaRPr lang="en-US" sz="2000" b="1" dirty="0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 dirty="0">
                <a:latin typeface="Courier New" panose="02070409020205090404" pitchFamily="49" charset="0"/>
              </a:rPr>
              <a:t>User-agent: Mozilla/4.0</a:t>
            </a:r>
            <a:endParaRPr lang="en-US" sz="2000" b="1" dirty="0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 dirty="0">
                <a:latin typeface="Courier New" panose="02070409020205090404" pitchFamily="49" charset="0"/>
              </a:rPr>
              <a:t>Connection: close </a:t>
            </a:r>
            <a:endParaRPr lang="en-US" sz="2000" b="1" dirty="0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 dirty="0" err="1">
                <a:latin typeface="Courier New" panose="02070409020205090404" pitchFamily="49" charset="0"/>
              </a:rPr>
              <a:t>Accept-language:cn</a:t>
            </a:r>
            <a:r>
              <a:rPr lang="en-US" sz="2000" b="1" dirty="0">
                <a:latin typeface="Courier New" panose="02070409020205090404" pitchFamily="49" charset="0"/>
              </a:rPr>
              <a:t> </a:t>
            </a:r>
            <a:endParaRPr lang="en-US" sz="2000" b="1" dirty="0">
              <a:latin typeface="Courier New" panose="02070409020205090404" pitchFamily="49" charset="0"/>
            </a:endParaRPr>
          </a:p>
          <a:p>
            <a:pPr eaLnBrk="0" hangingPunct="0"/>
            <a:endParaRPr lang="en-US" sz="2400" dirty="0">
              <a:latin typeface="Times New Roman" panose="02020803070505020304" pitchFamily="18" charset="0"/>
            </a:endParaRPr>
          </a:p>
          <a:p>
            <a:pPr eaLnBrk="0" hangingPunct="0"/>
            <a:r>
              <a:rPr lang="en-US" sz="2000" dirty="0"/>
              <a:t>(extra carriage return</a:t>
            </a:r>
            <a:r>
              <a:rPr lang="zh-CN" altLang="en-US" sz="2000" dirty="0"/>
              <a:t>（回车）</a:t>
            </a:r>
            <a:r>
              <a:rPr lang="en-US" sz="2000" dirty="0"/>
              <a:t>, line feed</a:t>
            </a:r>
            <a:r>
              <a:rPr lang="zh-CN" altLang="en-US" sz="2000" dirty="0"/>
              <a:t>（换行）</a:t>
            </a:r>
            <a:r>
              <a:rPr lang="en-US" sz="2000" dirty="0"/>
              <a:t>)</a:t>
            </a:r>
            <a:r>
              <a:rPr lang="en-US" sz="2400" dirty="0">
                <a:latin typeface="Times New Roman" panose="02020803070505020304" pitchFamily="18" charset="0"/>
              </a:rPr>
              <a:t> </a:t>
            </a:r>
            <a:endParaRPr lang="en-US" sz="2400" dirty="0">
              <a:latin typeface="Times New Roman" panose="02020803070505020304" pitchFamily="18" charset="0"/>
            </a:endParaRPr>
          </a:p>
        </p:txBody>
      </p:sp>
      <p:sp>
        <p:nvSpPr>
          <p:cNvPr id="24580" name="文本框 24580"/>
          <p:cNvSpPr txBox="1">
            <a:spLocks noChangeArrowheads="1"/>
          </p:cNvSpPr>
          <p:nvPr/>
        </p:nvSpPr>
        <p:spPr bwMode="auto">
          <a:xfrm>
            <a:off x="599156" y="2832100"/>
            <a:ext cx="2291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Request line</a:t>
            </a:r>
            <a:endParaRPr lang="en-US" altLang="zh-CN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(GET, POST, </a:t>
            </a:r>
            <a:endParaRPr 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HEAD commands)</a:t>
            </a:r>
            <a:endParaRPr lang="en-US" sz="2400" dirty="0">
              <a:latin typeface="Times New Roman" panose="02020803070505020304" pitchFamily="18" charset="0"/>
            </a:endParaRPr>
          </a:p>
        </p:txBody>
      </p:sp>
      <p:sp>
        <p:nvSpPr>
          <p:cNvPr id="24581" name="直接连接符 24581"/>
          <p:cNvSpPr>
            <a:spLocks noChangeShapeType="1"/>
          </p:cNvSpPr>
          <p:nvPr/>
        </p:nvSpPr>
        <p:spPr bwMode="auto">
          <a:xfrm>
            <a:off x="2449513" y="30638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4582" name="任意多边形 24582"/>
          <p:cNvSpPr>
            <a:spLocks noChangeArrowheads="1"/>
          </p:cNvSpPr>
          <p:nvPr/>
        </p:nvSpPr>
        <p:spPr bwMode="auto">
          <a:xfrm>
            <a:off x="3354388" y="3502025"/>
            <a:ext cx="227012" cy="1311275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4583" name="文本框 24583"/>
          <p:cNvSpPr txBox="1">
            <a:spLocks noChangeArrowheads="1"/>
          </p:cNvSpPr>
          <p:nvPr/>
        </p:nvSpPr>
        <p:spPr bwMode="auto">
          <a:xfrm>
            <a:off x="2349500" y="4005263"/>
            <a:ext cx="1011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header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lines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4584" name="直接连接符 24584"/>
          <p:cNvSpPr>
            <a:spLocks noChangeShapeType="1"/>
          </p:cNvSpPr>
          <p:nvPr/>
        </p:nvSpPr>
        <p:spPr bwMode="auto">
          <a:xfrm flipV="1">
            <a:off x="2573338" y="507365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4585" name="文本框 24585"/>
          <p:cNvSpPr txBox="1">
            <a:spLocks noChangeArrowheads="1"/>
          </p:cNvSpPr>
          <p:nvPr/>
        </p:nvSpPr>
        <p:spPr bwMode="auto">
          <a:xfrm>
            <a:off x="-82691" y="4957763"/>
            <a:ext cx="42226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Carriage return, </a:t>
            </a:r>
            <a:endParaRPr 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line feed </a:t>
            </a:r>
            <a:endParaRPr 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altLang="zh-CN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Indicates the end of the message</a:t>
            </a:r>
            <a:endParaRPr lang="zh-CN" altLang="en-US" sz="2400" dirty="0">
              <a:latin typeface="Times New Roman" panose="020208030705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5601"/>
          <p:cNvSpPr>
            <a:spLocks noGrp="1" noChangeArrowheads="1"/>
          </p:cNvSpPr>
          <p:nvPr>
            <p:ph type="title"/>
          </p:nvPr>
        </p:nvSpPr>
        <p:spPr>
          <a:xfrm>
            <a:off x="590550" y="422275"/>
            <a:ext cx="7221538" cy="703263"/>
          </a:xfrm>
        </p:spPr>
        <p:txBody>
          <a:bodyPr>
            <a:normAutofit fontScale="90000"/>
          </a:bodyPr>
          <a:lstStyle/>
          <a:p>
            <a:r>
              <a:rPr lang="en-US" altLang="zh-CN" sz="3400" dirty="0"/>
              <a:t>HTTP request message: universal format</a:t>
            </a:r>
            <a:endParaRPr lang="zh-CN" altLang="en-US" dirty="0"/>
          </a:p>
        </p:txBody>
      </p:sp>
      <p:pic>
        <p:nvPicPr>
          <p:cNvPr id="25602" name="图片 25602" descr="HTTPreque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66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 types</a:t>
            </a:r>
            <a:endParaRPr lang="en-US" altLang="zh-CN"/>
          </a:p>
        </p:txBody>
      </p:sp>
      <p:sp>
        <p:nvSpPr>
          <p:cNvPr id="26626" name="文本占位符 2662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u="sng" dirty="0">
                <a:solidFill>
                  <a:srgbClr val="FF0000"/>
                </a:solidFill>
              </a:rPr>
              <a:t>HTTP/1.0</a:t>
            </a:r>
            <a:endParaRPr lang="zh-CN" altLang="en-US" sz="2600" dirty="0"/>
          </a:p>
          <a:p>
            <a:r>
              <a:rPr lang="zh-CN" altLang="en-US" sz="2600" dirty="0"/>
              <a:t>GET</a:t>
            </a:r>
            <a:endParaRPr lang="zh-CN" altLang="en-US" sz="2600" dirty="0"/>
          </a:p>
          <a:p>
            <a:r>
              <a:rPr lang="zh-CN" altLang="en-US" sz="2600" dirty="0"/>
              <a:t>POST</a:t>
            </a:r>
            <a:endParaRPr lang="zh-CN" altLang="en-US" sz="2600" dirty="0"/>
          </a:p>
          <a:p>
            <a:r>
              <a:rPr lang="zh-CN" altLang="en-US" sz="2600" dirty="0"/>
              <a:t>HEAD</a:t>
            </a:r>
            <a:endParaRPr lang="zh-CN" altLang="en-US" sz="2600" dirty="0"/>
          </a:p>
          <a:p>
            <a:pPr lvl="1"/>
            <a:r>
              <a:rPr lang="en-US" altLang="zh-CN" sz="2200" dirty="0"/>
              <a:t>For Query</a:t>
            </a:r>
            <a:endParaRPr lang="zh-CN" altLang="en-US" sz="2200" dirty="0"/>
          </a:p>
        </p:txBody>
      </p:sp>
      <p:sp>
        <p:nvSpPr>
          <p:cNvPr id="26627" name="文本占位符 26627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307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 u="sng">
                <a:solidFill>
                  <a:srgbClr val="FF0000"/>
                </a:solidFill>
              </a:rPr>
              <a:t>HTTP/1.1</a:t>
            </a:r>
            <a:endParaRPr lang="en-US" altLang="zh-CN" sz="2600"/>
          </a:p>
          <a:p>
            <a:r>
              <a:rPr lang="en-US" altLang="zh-CN" sz="2600"/>
              <a:t>GET, POST, HEAD</a:t>
            </a:r>
            <a:endParaRPr lang="en-US" altLang="zh-CN" sz="2600"/>
          </a:p>
          <a:p>
            <a:r>
              <a:rPr lang="en-US" altLang="zh-CN" sz="2600"/>
              <a:t>PUT</a:t>
            </a:r>
            <a:endParaRPr lang="en-US" altLang="zh-CN" sz="2600"/>
          </a:p>
          <a:p>
            <a:pPr marL="742950" lvl="1" indent="-285750"/>
            <a:r>
              <a:rPr lang="en-US" altLang="zh-CN" sz="2200"/>
              <a:t>uploads file in entity body to path specified in URL field</a:t>
            </a:r>
            <a:endParaRPr lang="en-US" altLang="zh-CN" sz="2200"/>
          </a:p>
          <a:p>
            <a:r>
              <a:rPr lang="en-US" altLang="zh-CN" sz="2600"/>
              <a:t>DELETE</a:t>
            </a:r>
            <a:endParaRPr lang="en-US" altLang="zh-CN" sz="2600"/>
          </a:p>
          <a:p>
            <a:pPr marL="742950" lvl="1" indent="-285750"/>
            <a:r>
              <a:rPr lang="en-US" altLang="zh-CN" sz="2200"/>
              <a:t>deletes file specified in the URL field</a:t>
            </a:r>
            <a:endParaRPr lang="en-US" altLang="zh-CN" sz="2200"/>
          </a:p>
          <a:p>
            <a:pPr marL="285750" lvl="0" indent="-285750"/>
            <a:r>
              <a:rPr lang="en-US" altLang="zh-CN" sz="2565"/>
              <a:t>OPTIONS</a:t>
            </a:r>
            <a:endParaRPr lang="en-US" altLang="zh-CN" sz="2565"/>
          </a:p>
          <a:p>
            <a:pPr marL="285750" lvl="0" indent="-285750"/>
            <a:r>
              <a:rPr lang="en-US" altLang="zh-CN" sz="2565"/>
              <a:t>TRACE</a:t>
            </a:r>
            <a:endParaRPr lang="en-US" altLang="zh-CN" sz="2565"/>
          </a:p>
          <a:p>
            <a:pPr marL="285750" lvl="0" indent="-285750"/>
            <a:r>
              <a:rPr lang="en-US" altLang="zh-CN" sz="2565"/>
              <a:t>CONNECT</a:t>
            </a:r>
            <a:endParaRPr lang="en-US" altLang="zh-CN" sz="2565"/>
          </a:p>
        </p:txBody>
      </p:sp>
      <p:sp>
        <p:nvSpPr>
          <p:cNvPr id="2" name="文本框 1"/>
          <p:cNvSpPr txBox="1"/>
          <p:nvPr/>
        </p:nvSpPr>
        <p:spPr>
          <a:xfrm>
            <a:off x="245110" y="5102860"/>
            <a:ext cx="3894455" cy="9531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HTTP 2 &amp; HTTP 3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olidFill>
                  <a:srgbClr val="3333FF"/>
                </a:solidFill>
              </a:rPr>
              <a:t>https://mp.weixin.qq.com/s/_Sa3QSN8PnM61qMG_0gtSw</a:t>
            </a:r>
            <a:endParaRPr lang="en-US" altLang="zh-CN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8740</Words>
  <Application>WPS 文字</Application>
  <PresentationFormat>On-screen Show (4:3)</PresentationFormat>
  <Paragraphs>435</Paragraphs>
  <Slides>29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Microsoft YaHei</vt:lpstr>
      <vt:lpstr>汉仪旗黑</vt:lpstr>
      <vt:lpstr>Times New Roman</vt:lpstr>
      <vt:lpstr>Comic Sans MS</vt:lpstr>
      <vt:lpstr>Courier New</vt:lpstr>
      <vt:lpstr>Comic Sans MS</vt:lpstr>
      <vt:lpstr>汉仪书宋二KW</vt:lpstr>
      <vt:lpstr>Calibri</vt:lpstr>
      <vt:lpstr>Helvetica Neue</vt:lpstr>
      <vt:lpstr>Arial Unicode MS</vt:lpstr>
      <vt:lpstr>SimSun</vt:lpstr>
      <vt:lpstr>Office 主题</vt:lpstr>
      <vt:lpstr>Network Programming in Python</vt:lpstr>
      <vt:lpstr>PowerPoint 演示文稿</vt:lpstr>
      <vt:lpstr>About this course</vt:lpstr>
      <vt:lpstr>9.0 Introduction to the HTTP protocol</vt:lpstr>
      <vt:lpstr>HTTP overview</vt:lpstr>
      <vt:lpstr>HTTP 1.0</vt:lpstr>
      <vt:lpstr>HTTP request information</vt:lpstr>
      <vt:lpstr>HTTP request message: universal format</vt:lpstr>
      <vt:lpstr>Method types</vt:lpstr>
      <vt:lpstr>HTTP response message</vt:lpstr>
      <vt:lpstr>HTTP response message - response status codes</vt:lpstr>
      <vt:lpstr>Write a client using socket</vt:lpstr>
      <vt:lpstr>9.1  Python Client Libraries</vt:lpstr>
      <vt:lpstr>9.2  Ports, Encryption, and Framing</vt:lpstr>
      <vt:lpstr>9.2  Ports, Encryption, and Framing</vt:lpstr>
      <vt:lpstr>9.3 HTTP Methods</vt:lpstr>
      <vt:lpstr>9.4 Paths and Hosts</vt:lpstr>
      <vt:lpstr>9.5 Status Codes</vt:lpstr>
      <vt:lpstr>9.6 Caching and Validation</vt:lpstr>
      <vt:lpstr>9.6 Caching and Validation</vt:lpstr>
      <vt:lpstr>9.6 Caching and Validation</vt:lpstr>
      <vt:lpstr>9.6 Caching and Validation</vt:lpstr>
      <vt:lpstr>9.7 Content Encoding</vt:lpstr>
      <vt:lpstr>9.8 Content Negotiation</vt:lpstr>
      <vt:lpstr>9.9 Content Type</vt:lpstr>
      <vt:lpstr>9.10 HTTP Authentication</vt:lpstr>
      <vt:lpstr>9.11 Cookies</vt:lpstr>
      <vt:lpstr>9.12 Connections, Keep-Alive, and httplib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泛舟仙溪</cp:lastModifiedBy>
  <cp:revision>552</cp:revision>
  <cp:lastPrinted>2024-01-08T06:33:58Z</cp:lastPrinted>
  <dcterms:created xsi:type="dcterms:W3CDTF">2024-01-08T06:33:58Z</dcterms:created>
  <dcterms:modified xsi:type="dcterms:W3CDTF">2024-01-08T06:33:58Z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152CB47CB909FCEBE1758965A243A12D_42</vt:lpwstr>
  </property>
</Properties>
</file>