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1056" r:id="rId3"/>
    <p:sldId id="618" r:id="rId5"/>
    <p:sldId id="819" r:id="rId6"/>
    <p:sldId id="1072" r:id="rId7"/>
    <p:sldId id="1074" r:id="rId8"/>
    <p:sldId id="1075" r:id="rId9"/>
    <p:sldId id="1076" r:id="rId10"/>
    <p:sldId id="1077" r:id="rId11"/>
    <p:sldId id="1078" r:id="rId12"/>
    <p:sldId id="1079" r:id="rId13"/>
    <p:sldId id="1080" r:id="rId14"/>
    <p:sldId id="1081" r:id="rId15"/>
    <p:sldId id="1005" r:id="rId16"/>
    <p:sldId id="1030" r:id="rId17"/>
    <p:sldId id="1082" r:id="rId18"/>
    <p:sldId id="1083" r:id="rId19"/>
    <p:sldId id="1033" r:id="rId20"/>
    <p:sldId id="1084" r:id="rId21"/>
    <p:sldId id="1085" r:id="rId22"/>
    <p:sldId id="1087" r:id="rId23"/>
    <p:sldId id="1091" r:id="rId24"/>
    <p:sldId id="1092" r:id="rId25"/>
    <p:sldId id="1093" r:id="rId26"/>
    <p:sldId id="1094" r:id="rId27"/>
    <p:sldId id="1095" r:id="rId28"/>
    <p:sldId id="1096" r:id="rId29"/>
    <p:sldId id="1097" r:id="rId30"/>
    <p:sldId id="1099" r:id="rId31"/>
    <p:sldId id="1098" r:id="rId32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72" autoAdjust="0"/>
    <p:restoredTop sz="80816" autoAdjust="0"/>
  </p:normalViewPr>
  <p:slideViewPr>
    <p:cSldViewPr>
      <p:cViewPr varScale="1">
        <p:scale>
          <a:sx n="102" d="100"/>
          <a:sy n="102" d="100"/>
        </p:scale>
        <p:origin x="8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3054" y="-114"/>
      </p:cViewPr>
      <p:guideLst>
        <p:guide orient="horz" pos="3126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1BE59-F48B-4CBC-9FAA-3C3130B798EB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CAB6E-F72B-438E-883A-7A99F5B9CCA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9CD6D-5148-46E0-9776-151D61BDCD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浏览器的</a:t>
            </a:r>
            <a:r>
              <a:rPr lang="en-US" altLang="zh-CN" dirty="0"/>
              <a:t>web</a:t>
            </a:r>
            <a:r>
              <a:rPr lang="zh-CN" altLang="en-US" dirty="0"/>
              <a:t>调试工具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封帧方式？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69FE460-492D-431B-99E6-AA4D3A0D33C3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1311375-D419-4507-BAF6-48AB11C5502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7DC1DE-D772-415A-B75D-6C2A3BBF0EE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 flipH="1">
            <a:off x="0" y="6741460"/>
            <a:ext cx="9107360" cy="0"/>
          </a:xfrm>
          <a:prstGeom prst="line">
            <a:avLst/>
          </a:prstGeom>
          <a:ln w="317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7452400" y="6741460"/>
            <a:ext cx="1691600" cy="0"/>
          </a:xfrm>
          <a:prstGeom prst="line">
            <a:avLst/>
          </a:prstGeom>
          <a:ln w="317500">
            <a:solidFill>
              <a:srgbClr val="004B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1"/>
          <p:cNvSpPr>
            <a:spLocks noGrp="1"/>
          </p:cNvSpPr>
          <p:nvPr userDrawn="1">
            <p:ph type="title"/>
          </p:nvPr>
        </p:nvSpPr>
        <p:spPr>
          <a:xfrm>
            <a:off x="274321" y="260560"/>
            <a:ext cx="8412479" cy="704517"/>
          </a:xfrm>
        </p:spPr>
        <p:txBody>
          <a:bodyPr>
            <a:noAutofit/>
          </a:bodyPr>
          <a:lstStyle>
            <a:lvl1pPr algn="l"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274321" y="980660"/>
            <a:ext cx="8595360" cy="0"/>
            <a:chOff x="274321" y="933797"/>
            <a:chExt cx="8595360" cy="0"/>
          </a:xfrm>
        </p:grpSpPr>
        <p:cxnSp>
          <p:nvCxnSpPr>
            <p:cNvPr id="20" name="直接连接符 19"/>
            <p:cNvCxnSpPr/>
            <p:nvPr/>
          </p:nvCxnSpPr>
          <p:spPr>
            <a:xfrm flipV="1">
              <a:off x="274321" y="933797"/>
              <a:ext cx="859536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74321" y="933797"/>
              <a:ext cx="1493519" cy="0"/>
            </a:xfrm>
            <a:prstGeom prst="line">
              <a:avLst/>
            </a:prstGeom>
            <a:ln w="28575">
              <a:solidFill>
                <a:srgbClr val="004B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 userDrawn="1"/>
        </p:nvSpPr>
        <p:spPr>
          <a:xfrm>
            <a:off x="-36640" y="6597440"/>
            <a:ext cx="213737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网络编程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 userDrawn="1"/>
        </p:nvSpPr>
        <p:spPr bwMode="auto">
          <a:xfrm>
            <a:off x="8604560" y="6588878"/>
            <a:ext cx="5040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fld id="{27BBC160-10B6-4CBD-898D-1BD11151F33F}" type="slidenum"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835620" y="6597440"/>
            <a:ext cx="410457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杭州电子科技大学网络空间安全学院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7533433" y="6588877"/>
            <a:ext cx="1079142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fld id="{530820CF-B880-4189-942D-D702A7CBA730}" type="datetimeFigureOut"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blog.csdn.net/permike/article/details/52437492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9.xml"/><Relationship Id="rId2" Type="http://schemas.openxmlformats.org/officeDocument/2006/relationships/hyperlink" Target="https://blog.csdn.net/u013967628/article/details/78521908" TargetMode="Externa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9.xml"/><Relationship Id="rId2" Type="http://schemas.openxmlformats.org/officeDocument/2006/relationships/hyperlink" Target="https://blog.csdn.net/u013967628/article/details/78521908" TargetMode="Externa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3.xml"/><Relationship Id="rId5" Type="http://schemas.openxmlformats.org/officeDocument/2006/relationships/hyperlink" Target="https://blog.csdn.net/Kangshuo2471781030/article/details/79253089&#13;" TargetMode="External"/><Relationship Id="rId4" Type="http://schemas.openxmlformats.org/officeDocument/2006/relationships/hyperlink" Target="https://blog.csdn.net/u013967628/article/details/78521908" TargetMode="External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235" y="308691"/>
            <a:ext cx="1810890" cy="43872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49718" y="1577116"/>
            <a:ext cx="5044586" cy="113877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endParaRPr lang="en-US" altLang="zh-CN" sz="2000" b="1" dirty="0"/>
          </a:p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网络编程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34247" y="3348281"/>
            <a:ext cx="2475358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讲师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胡伟通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33415" y="4305290"/>
            <a:ext cx="3677022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School of Cyberspace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Hangzhou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Dianzi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 University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86001" y="5373216"/>
            <a:ext cx="4572000" cy="7067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2000" b="1" dirty="0">
                <a:sym typeface="+mn-ea"/>
              </a:rPr>
              <a:t>2022-2023 Academic Year – 1st Semester</a:t>
            </a:r>
            <a:endParaRPr lang="en-US" altLang="zh-CN" sz="2000" b="1" dirty="0"/>
          </a:p>
          <a:p>
            <a:pPr algn="ctr"/>
            <a:r>
              <a:rPr lang="en-US" altLang="zh-CN" sz="2000" b="1" dirty="0">
                <a:sym typeface="+mn-ea"/>
              </a:rPr>
              <a:t>November 2022</a:t>
            </a:r>
            <a:endParaRPr lang="zh-CN" altLang="en-US" sz="20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274321" y="893157"/>
            <a:ext cx="8595360" cy="0"/>
            <a:chOff x="274321" y="933797"/>
            <a:chExt cx="8595360" cy="0"/>
          </a:xfrm>
        </p:grpSpPr>
        <p:cxnSp>
          <p:nvCxnSpPr>
            <p:cNvPr id="10" name="直接连接符 9"/>
            <p:cNvCxnSpPr/>
            <p:nvPr/>
          </p:nvCxnSpPr>
          <p:spPr>
            <a:xfrm flipV="1">
              <a:off x="274321" y="933797"/>
              <a:ext cx="859536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74321" y="933797"/>
              <a:ext cx="1493519" cy="0"/>
            </a:xfrm>
            <a:prstGeom prst="line">
              <a:avLst/>
            </a:prstGeom>
            <a:ln w="19050">
              <a:solidFill>
                <a:srgbClr val="004B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27649"/>
          <p:cNvSpPr>
            <a:spLocks noGrp="1" noChangeArrowheads="1"/>
          </p:cNvSpPr>
          <p:nvPr>
            <p:ph type="title"/>
          </p:nvPr>
        </p:nvSpPr>
        <p:spPr>
          <a:xfrm>
            <a:off x="530225" y="349250"/>
            <a:ext cx="7786688" cy="558800"/>
          </a:xfrm>
        </p:spPr>
        <p:txBody>
          <a:bodyPr>
            <a:normAutofit fontScale="90000"/>
          </a:bodyPr>
          <a:lstStyle/>
          <a:p>
            <a:r>
              <a:rPr lang="zh-CN" altLang="en-US" sz="3800"/>
              <a:t>HTTP 响应消息</a:t>
            </a:r>
            <a:endParaRPr lang="zh-CN" altLang="en-US"/>
          </a:p>
        </p:txBody>
      </p:sp>
      <p:sp>
        <p:nvSpPr>
          <p:cNvPr id="27650" name="文本框 27650"/>
          <p:cNvSpPr txBox="1">
            <a:spLocks noChangeArrowheads="1"/>
          </p:cNvSpPr>
          <p:nvPr/>
        </p:nvSpPr>
        <p:spPr bwMode="auto">
          <a:xfrm>
            <a:off x="3181350" y="1987550"/>
            <a:ext cx="582295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Courier New" panose="02070409020205090404" pitchFamily="49" charset="0"/>
              </a:rPr>
              <a:t>HTTP/1.1 200 OK </a:t>
            </a:r>
            <a:endParaRPr lang="en-US" sz="2000" b="1">
              <a:latin typeface="Courier New" panose="02070409020205090404" pitchFamily="49" charset="0"/>
            </a:endParaRPr>
          </a:p>
          <a:p>
            <a:pPr eaLnBrk="0" hangingPunct="0"/>
            <a:r>
              <a:rPr lang="en-US" sz="2000" b="1">
                <a:latin typeface="Courier New" panose="02070409020205090404" pitchFamily="49" charset="0"/>
              </a:rPr>
              <a:t>Connection: close</a:t>
            </a:r>
            <a:endParaRPr lang="en-US" sz="2000" b="1">
              <a:latin typeface="Courier New" panose="02070409020205090404" pitchFamily="49" charset="0"/>
            </a:endParaRPr>
          </a:p>
          <a:p>
            <a:pPr eaLnBrk="0" hangingPunct="0"/>
            <a:r>
              <a:rPr lang="en-US" sz="2000" b="1">
                <a:latin typeface="Courier New" panose="02070409020205090404" pitchFamily="49" charset="0"/>
              </a:rPr>
              <a:t>Date: Thu, 06 Aug 1998 12:00:15 GMT </a:t>
            </a:r>
            <a:endParaRPr lang="en-US" sz="2000" b="1">
              <a:latin typeface="Courier New" panose="02070409020205090404" pitchFamily="49" charset="0"/>
            </a:endParaRPr>
          </a:p>
          <a:p>
            <a:pPr eaLnBrk="0" hangingPunct="0"/>
            <a:r>
              <a:rPr lang="en-US" sz="2000" b="1">
                <a:latin typeface="Courier New" panose="02070409020205090404" pitchFamily="49" charset="0"/>
              </a:rPr>
              <a:t>Server: Apache/1.3.0 (Unix) </a:t>
            </a:r>
            <a:endParaRPr lang="en-US" sz="2000" b="1">
              <a:latin typeface="Courier New" panose="02070409020205090404" pitchFamily="49" charset="0"/>
            </a:endParaRPr>
          </a:p>
          <a:p>
            <a:pPr eaLnBrk="0" hangingPunct="0"/>
            <a:r>
              <a:rPr lang="en-US" sz="2000" b="1">
                <a:latin typeface="Courier New" panose="02070409020205090404" pitchFamily="49" charset="0"/>
              </a:rPr>
              <a:t>Last-Modified: Mon, 22 Jun 1998 …... </a:t>
            </a:r>
            <a:endParaRPr lang="en-US" sz="2000" b="1">
              <a:latin typeface="Courier New" panose="02070409020205090404" pitchFamily="49" charset="0"/>
            </a:endParaRPr>
          </a:p>
          <a:p>
            <a:pPr eaLnBrk="0" hangingPunct="0"/>
            <a:r>
              <a:rPr lang="en-US" sz="2000" b="1">
                <a:latin typeface="Courier New" panose="02070409020205090404" pitchFamily="49" charset="0"/>
              </a:rPr>
              <a:t>Content-Length: 6821 </a:t>
            </a:r>
            <a:endParaRPr lang="en-US" sz="2000" b="1">
              <a:latin typeface="Courier New" panose="02070409020205090404" pitchFamily="49" charset="0"/>
            </a:endParaRPr>
          </a:p>
          <a:p>
            <a:pPr eaLnBrk="0" hangingPunct="0"/>
            <a:r>
              <a:rPr lang="en-US" sz="2000" b="1">
                <a:latin typeface="Courier New" panose="02070409020205090404" pitchFamily="49" charset="0"/>
              </a:rPr>
              <a:t>Content-Type: text/html</a:t>
            </a:r>
            <a:endParaRPr lang="en-US" sz="2000" b="1">
              <a:latin typeface="Courier New" panose="02070409020205090404" pitchFamily="49" charset="0"/>
            </a:endParaRPr>
          </a:p>
          <a:p>
            <a:pPr eaLnBrk="0" hangingPunct="0"/>
            <a:r>
              <a:rPr lang="en-US" sz="2000" b="1">
                <a:latin typeface="Courier New" panose="02070409020205090404" pitchFamily="49" charset="0"/>
              </a:rPr>
              <a:t> </a:t>
            </a:r>
            <a:endParaRPr lang="en-US" sz="2000" b="1">
              <a:latin typeface="Courier New" panose="02070409020205090404" pitchFamily="49" charset="0"/>
            </a:endParaRPr>
          </a:p>
          <a:p>
            <a:pPr eaLnBrk="0" hangingPunct="0"/>
            <a:r>
              <a:rPr lang="en-US" sz="2000" b="1">
                <a:latin typeface="Courier New" panose="02070409020205090404" pitchFamily="49" charset="0"/>
              </a:rPr>
              <a:t>data data data data data ... </a:t>
            </a:r>
            <a:endParaRPr lang="en-US" sz="2000" b="1">
              <a:latin typeface="Courier New" panose="02070409020205090404" pitchFamily="49" charset="0"/>
            </a:endParaRPr>
          </a:p>
        </p:txBody>
      </p:sp>
      <p:sp>
        <p:nvSpPr>
          <p:cNvPr id="27651" name="文本框 27651"/>
          <p:cNvSpPr txBox="1">
            <a:spLocks noChangeArrowheads="1"/>
          </p:cNvSpPr>
          <p:nvPr/>
        </p:nvSpPr>
        <p:spPr bwMode="auto">
          <a:xfrm>
            <a:off x="754063" y="1408113"/>
            <a:ext cx="190023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status line</a:t>
            </a:r>
            <a:endParaRPr lang="en-US" sz="20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(protocol</a:t>
            </a:r>
            <a:endParaRPr lang="en-US" sz="20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status code</a:t>
            </a:r>
            <a:endParaRPr lang="en-US" sz="20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status phrase)</a:t>
            </a:r>
            <a:endParaRPr lang="en-US" sz="2400">
              <a:latin typeface="Times New Roman" panose="02020803070505020304" pitchFamily="18" charset="0"/>
            </a:endParaRPr>
          </a:p>
        </p:txBody>
      </p:sp>
      <p:sp>
        <p:nvSpPr>
          <p:cNvPr id="27652" name="直接连接符 27652"/>
          <p:cNvSpPr>
            <a:spLocks noChangeShapeType="1"/>
          </p:cNvSpPr>
          <p:nvPr/>
        </p:nvSpPr>
        <p:spPr bwMode="auto">
          <a:xfrm>
            <a:off x="2295525" y="1914525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803070505020304" pitchFamily="18" charset="0"/>
            </a:endParaRPr>
          </a:p>
        </p:txBody>
      </p:sp>
      <p:sp>
        <p:nvSpPr>
          <p:cNvPr id="27653" name="任意多边形 27653"/>
          <p:cNvSpPr>
            <a:spLocks noChangeArrowheads="1"/>
          </p:cNvSpPr>
          <p:nvPr/>
        </p:nvSpPr>
        <p:spPr bwMode="auto">
          <a:xfrm>
            <a:off x="3095625" y="2349500"/>
            <a:ext cx="257175" cy="1858963"/>
          </a:xfrm>
          <a:custGeom>
            <a:avLst/>
            <a:gdLst>
              <a:gd name="T0" fmla="*/ 132 w 162"/>
              <a:gd name="T1" fmla="*/ 9 h 1428"/>
              <a:gd name="T2" fmla="*/ 0 w 162"/>
              <a:gd name="T3" fmla="*/ 0 h 1428"/>
              <a:gd name="T4" fmla="*/ 0 w 162"/>
              <a:gd name="T5" fmla="*/ 1428 h 1428"/>
              <a:gd name="T6" fmla="*/ 162 w 162"/>
              <a:gd name="T7" fmla="*/ 1425 h 1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803070505020304" pitchFamily="18" charset="0"/>
            </a:endParaRPr>
          </a:p>
        </p:txBody>
      </p:sp>
      <p:sp>
        <p:nvSpPr>
          <p:cNvPr id="27654" name="文本框 27654"/>
          <p:cNvSpPr txBox="1">
            <a:spLocks noChangeArrowheads="1"/>
          </p:cNvSpPr>
          <p:nvPr/>
        </p:nvSpPr>
        <p:spPr bwMode="auto">
          <a:xfrm>
            <a:off x="2005013" y="3017838"/>
            <a:ext cx="10112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header</a:t>
            </a:r>
            <a:endParaRPr lang="en-US" sz="20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r" eaLnBrk="0" hangingPunct="0"/>
            <a:r>
              <a:rPr 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 lines</a:t>
            </a:r>
            <a:endParaRPr lang="en-US" sz="2400">
              <a:latin typeface="Times New Roman" panose="02020803070505020304" pitchFamily="18" charset="0"/>
            </a:endParaRPr>
          </a:p>
        </p:txBody>
      </p:sp>
      <p:sp>
        <p:nvSpPr>
          <p:cNvPr id="27655" name="直接连接符 27655"/>
          <p:cNvSpPr>
            <a:spLocks noChangeShapeType="1"/>
          </p:cNvSpPr>
          <p:nvPr/>
        </p:nvSpPr>
        <p:spPr bwMode="auto">
          <a:xfrm flipV="1">
            <a:off x="2190750" y="4381500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803070505020304" pitchFamily="18" charset="0"/>
            </a:endParaRPr>
          </a:p>
        </p:txBody>
      </p:sp>
      <p:sp>
        <p:nvSpPr>
          <p:cNvPr id="27656" name="文本框 27656"/>
          <p:cNvSpPr txBox="1">
            <a:spLocks noChangeArrowheads="1"/>
          </p:cNvSpPr>
          <p:nvPr/>
        </p:nvSpPr>
        <p:spPr bwMode="auto">
          <a:xfrm>
            <a:off x="838200" y="4360863"/>
            <a:ext cx="14065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data, e.g., </a:t>
            </a:r>
            <a:endParaRPr lang="en-US" sz="20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requested</a:t>
            </a:r>
            <a:endParaRPr lang="en-US" sz="20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HTML file</a:t>
            </a:r>
            <a:endParaRPr lang="en-US" sz="2400">
              <a:latin typeface="Times New Roman" panose="02020803070505020304" pitchFamily="18" charset="0"/>
            </a:endParaRPr>
          </a:p>
        </p:txBody>
      </p:sp>
      <p:sp>
        <p:nvSpPr>
          <p:cNvPr id="27658" name="日期占位符 2"/>
          <p:cNvSpPr>
            <a:spLocks noGrp="1" noChangeArrowheads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>
                <a:latin typeface="Times New Roman" panose="02020803070505020304" pitchFamily="18" charset="0"/>
                <a:ea typeface="宋体" panose="02010600030101010101" pitchFamily="2" charset="-122"/>
              </a:rPr>
              <a:t>20</a:t>
            </a:r>
            <a:r>
              <a:rPr lang="en-US">
                <a:latin typeface="Arial" panose="020B0604020202090204" pitchFamily="34" charset="0"/>
                <a:ea typeface="宋体" panose="02010600030101010101" pitchFamily="2" charset="-122"/>
              </a:rPr>
              <a:t>12/04/21</a:t>
            </a:r>
            <a:endParaRPr lang="en-US"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286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/>
              <a:t>HTTP 响应消息response status codes</a:t>
            </a:r>
            <a:endParaRPr lang="zh-CN" altLang="en-US" sz="3800"/>
          </a:p>
        </p:txBody>
      </p:sp>
      <p:sp>
        <p:nvSpPr>
          <p:cNvPr id="28674" name="文本占位符 28674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2078038"/>
            <a:ext cx="8280400" cy="43751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Courier New" panose="02070409020205090404" pitchFamily="49" charset="0"/>
              </a:rPr>
              <a:t>200 OK</a:t>
            </a:r>
            <a:endParaRPr lang="zh-CN" altLang="en-US" sz="2600" dirty="0"/>
          </a:p>
          <a:p>
            <a:pPr marL="742950" lvl="1" indent="-285750"/>
            <a:r>
              <a:rPr lang="zh-CN" altLang="en-US" sz="2200" dirty="0"/>
              <a:t>request succeeded, requested object later in this message</a:t>
            </a:r>
            <a:endParaRPr lang="zh-CN" altLang="en-US" sz="22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Courier New" panose="02070409020205090404" pitchFamily="49" charset="0"/>
              </a:rPr>
              <a:t>301 Moved Permanently</a:t>
            </a:r>
            <a:endParaRPr lang="zh-CN" altLang="en-US" sz="2600" dirty="0"/>
          </a:p>
          <a:p>
            <a:pPr marL="742950" lvl="1" indent="-285750"/>
            <a:r>
              <a:rPr lang="zh-CN" altLang="en-US" sz="2200" dirty="0"/>
              <a:t>requested object moved, new location specified later in this message (Location:)</a:t>
            </a:r>
            <a:endParaRPr lang="zh-CN" altLang="en-US" sz="22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Courier New" panose="02070409020205090404" pitchFamily="49" charset="0"/>
              </a:rPr>
              <a:t>400 Bad Request</a:t>
            </a:r>
            <a:endParaRPr lang="zh-CN" altLang="en-US" sz="2600" dirty="0"/>
          </a:p>
          <a:p>
            <a:pPr marL="742950" lvl="1" indent="-285750"/>
            <a:r>
              <a:rPr lang="zh-CN" altLang="en-US" sz="2200" dirty="0"/>
              <a:t>request message not understood by server</a:t>
            </a:r>
            <a:endParaRPr lang="zh-CN" altLang="en-US" sz="22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Courier New" panose="02070409020205090404" pitchFamily="49" charset="0"/>
              </a:rPr>
              <a:t>404 Not Found</a:t>
            </a:r>
            <a:endParaRPr lang="zh-CN" altLang="en-US" sz="2600" dirty="0"/>
          </a:p>
          <a:p>
            <a:pPr marL="742950" lvl="1" indent="-285750"/>
            <a:r>
              <a:rPr lang="zh-CN" altLang="en-US" sz="2200" dirty="0"/>
              <a:t>requested document not found on this server</a:t>
            </a:r>
            <a:endParaRPr lang="zh-CN" altLang="en-US" sz="22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Courier New" panose="02070409020205090404" pitchFamily="49" charset="0"/>
              </a:rPr>
              <a:t>505 HTTP Version Not Supported</a:t>
            </a:r>
            <a:endParaRPr lang="zh-CN" altLang="en-US" sz="2600" dirty="0"/>
          </a:p>
        </p:txBody>
      </p:sp>
      <p:sp>
        <p:nvSpPr>
          <p:cNvPr id="28675" name="矩形 28675"/>
          <p:cNvSpPr>
            <a:spLocks noChangeArrowheads="1"/>
          </p:cNvSpPr>
          <p:nvPr/>
        </p:nvSpPr>
        <p:spPr bwMode="auto">
          <a:xfrm>
            <a:off x="523875" y="1052513"/>
            <a:ext cx="76866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600"/>
              <a:t>In first line in server-&gt;client response message.</a:t>
            </a:r>
            <a:endParaRPr lang="en-US" altLang="zh-CN" sz="260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600"/>
              <a:t>A few sample codes:</a:t>
            </a:r>
            <a:endParaRPr lang="en-US" altLang="zh-CN" sz="2600"/>
          </a:p>
        </p:txBody>
      </p:sp>
      <p:sp>
        <p:nvSpPr>
          <p:cNvPr id="28677" name="日期占位符 2"/>
          <p:cNvSpPr>
            <a:spLocks noGrp="1" noChangeArrowheads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>
                <a:latin typeface="Times New Roman" panose="02020803070505020304" pitchFamily="18" charset="0"/>
                <a:ea typeface="宋体" panose="02010600030101010101" pitchFamily="2" charset="-122"/>
              </a:rPr>
              <a:t>20</a:t>
            </a:r>
            <a:r>
              <a:rPr lang="en-US">
                <a:latin typeface="Arial" panose="020B0604020202090204" pitchFamily="34" charset="0"/>
                <a:ea typeface="宋体" panose="02010600030101010101" pitchFamily="2" charset="-122"/>
              </a:rPr>
              <a:t>12/04/21</a:t>
            </a:r>
            <a:endParaRPr lang="en-US"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使用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socket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编写客户端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见http_client.py</a:t>
            </a:r>
            <a:endParaRPr lang="zh-CN" altLang="en-US" sz="2800" dirty="0"/>
          </a:p>
          <a:p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05" y="2240915"/>
            <a:ext cx="64439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/>
              <a:t>http_client.py url filename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9.1  Python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客户端库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439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Python</a:t>
            </a:r>
            <a:r>
              <a:rPr lang="zh-CN" altLang="en-US" sz="2800" b="1" dirty="0">
                <a:solidFill>
                  <a:schemeClr val="tx1"/>
                </a:solidFill>
              </a:rPr>
              <a:t>提供了很多第三方的</a:t>
            </a:r>
            <a:r>
              <a:rPr lang="en-US" altLang="zh-CN" sz="2800" b="1" dirty="0">
                <a:solidFill>
                  <a:schemeClr val="tx1"/>
                </a:solidFill>
              </a:rPr>
              <a:t>HTTP</a:t>
            </a:r>
            <a:r>
              <a:rPr lang="zh-CN" altLang="en-US" sz="2800" b="1" dirty="0">
                <a:solidFill>
                  <a:schemeClr val="tx1"/>
                </a:solidFill>
              </a:rPr>
              <a:t>客户端库：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</a:rPr>
              <a:t>requests</a:t>
            </a:r>
            <a:r>
              <a:rPr lang="zh-CN" altLang="en-US" sz="2800" b="1" dirty="0">
                <a:solidFill>
                  <a:schemeClr val="tx1"/>
                </a:solidFill>
              </a:rPr>
              <a:t>（基于</a:t>
            </a:r>
            <a:r>
              <a:rPr lang="en-US" altLang="zh-CN" sz="2800" b="1" dirty="0">
                <a:solidFill>
                  <a:schemeClr val="tx1"/>
                </a:solidFill>
              </a:rPr>
              <a:t>urllib3</a:t>
            </a:r>
            <a:r>
              <a:rPr lang="zh-CN" altLang="en-US" sz="2800" b="1" dirty="0">
                <a:solidFill>
                  <a:schemeClr val="tx1"/>
                </a:solidFill>
              </a:rPr>
              <a:t>）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</a:rPr>
              <a:t>urllib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indent="0">
              <a:buFont typeface="Arial" panose="020B0604020202090204" pitchFamily="34" charset="0"/>
              <a:buNone/>
            </a:pPr>
            <a:endParaRPr lang="en-US" altLang="zh-CN" sz="2800" b="1" dirty="0">
              <a:solidFill>
                <a:schemeClr val="tx1"/>
              </a:solidFill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800" b="1" dirty="0">
                <a:solidFill>
                  <a:schemeClr val="tx1"/>
                </a:solidFill>
              </a:rPr>
              <a:t>测试网站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800" b="1" dirty="0">
                <a:solidFill>
                  <a:schemeClr val="tx1"/>
                </a:solidFill>
              </a:rPr>
              <a:t>http://httpbin.org/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indent="0">
              <a:buFont typeface="Arial" panose="020B0604020202090204" pitchFamily="34" charset="0"/>
              <a:buNone/>
            </a:pPr>
            <a:endParaRPr lang="zh-CN" altLang="en-US" sz="2800" b="1" dirty="0">
              <a:solidFill>
                <a:schemeClr val="tx1"/>
              </a:solidFill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 sz="2800" b="1" dirty="0">
                <a:solidFill>
                  <a:schemeClr val="tx1"/>
                </a:solidFill>
              </a:rPr>
              <a:t>Linux</a:t>
            </a:r>
            <a:r>
              <a:rPr lang="zh-CN" altLang="en-US" sz="2800" b="1" dirty="0">
                <a:solidFill>
                  <a:schemeClr val="tx1"/>
                </a:solidFill>
              </a:rPr>
              <a:t>下可用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800" b="1" dirty="0">
                <a:solidFill>
                  <a:schemeClr val="tx1"/>
                </a:solidFill>
              </a:rPr>
              <a:t>$ pip install gunicorn httpbin requests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800" b="1" dirty="0">
                <a:solidFill>
                  <a:schemeClr val="tx1"/>
                </a:solidFill>
              </a:rPr>
              <a:t>$ gunicorn httpbin:app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4055" y="5596890"/>
            <a:ext cx="73787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/>
              <a:t>python中urllib, urllib2,urllib3, httplib,httplib2, request的区别</a:t>
            </a:r>
            <a:endParaRPr lang="zh-CN" altLang="en-US" sz="2000" b="1"/>
          </a:p>
          <a:p>
            <a:r>
              <a:rPr lang="zh-CN" altLang="en-US" sz="2000" b="1">
                <a:hlinkClick r:id="rId1" action="ppaction://hlinkfile"/>
              </a:rPr>
              <a:t>https://blog.csdn.net/permike/article/details/52437492</a:t>
            </a:r>
            <a:endParaRPr lang="zh-CN" altLang="en-US" sz="2000" b="1">
              <a:hlinkClick r:id="rId1" action="ppaction://hlinkfil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9.2  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端口、加密和封帧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980660"/>
            <a:ext cx="8065120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altLang="zh-CN" sz="2800" dirty="0"/>
              <a:t>HTTP</a:t>
            </a:r>
            <a:r>
              <a:rPr lang="zh-CN" altLang="en-US" sz="2800" dirty="0"/>
              <a:t>协议默认使用</a:t>
            </a:r>
            <a:r>
              <a:rPr lang="en-US" altLang="zh-CN" sz="2800" dirty="0"/>
              <a:t>80</a:t>
            </a:r>
            <a:r>
              <a:rPr lang="zh-CN" altLang="en-US" sz="2800" dirty="0"/>
              <a:t>端口</a:t>
            </a:r>
            <a:endParaRPr lang="zh-CN" altLang="en-US" sz="2800" dirty="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altLang="zh-CN" sz="2800" dirty="0"/>
              <a:t>HTTPS</a:t>
            </a:r>
            <a:r>
              <a:rPr lang="zh-CN" altLang="en-US" sz="2800" dirty="0"/>
              <a:t>采用</a:t>
            </a:r>
            <a:r>
              <a:rPr lang="en-US" altLang="zh-CN" sz="2800" dirty="0"/>
              <a:t>TLS</a:t>
            </a:r>
            <a:r>
              <a:rPr lang="zh-CN" altLang="en-US" sz="2800" dirty="0"/>
              <a:t>对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协议进行加密</a:t>
            </a:r>
            <a:endParaRPr lang="zh-CN" altLang="en-US" sz="2800" dirty="0"/>
          </a:p>
          <a:p>
            <a:pPr marL="914400" lvl="1" indent="-457200">
              <a:buFont typeface="Arial" panose="020B0604020202090204" pitchFamily="34" charset="0"/>
              <a:buChar char="•"/>
            </a:pPr>
            <a:r>
              <a:rPr lang="zh-CN" altLang="en-US" sz="2800" dirty="0"/>
              <a:t>默认端口</a:t>
            </a:r>
            <a:r>
              <a:rPr lang="en-US" altLang="zh-CN" sz="2800" dirty="0"/>
              <a:t>443</a:t>
            </a:r>
            <a:endParaRPr lang="en-US" altLang="zh-CN" sz="2800" dirty="0"/>
          </a:p>
          <a:p>
            <a:pPr marL="914400" lvl="1" indent="-457200">
              <a:buFont typeface="Arial" panose="020B0604020202090204" pitchFamily="34" charset="0"/>
              <a:buChar char="•"/>
            </a:pPr>
            <a:r>
              <a:rPr lang="zh-CN" altLang="en-US" sz="2800" dirty="0"/>
              <a:t>允许对服务器进行认证（也可以支持对客户端的认证）</a:t>
            </a:r>
            <a:endParaRPr lang="zh-CN" altLang="en-US" sz="2800" dirty="0"/>
          </a:p>
          <a:p>
            <a:pPr lvl="0" indent="-457200">
              <a:buFont typeface="Arial" panose="020B0604020202090204" pitchFamily="34" charset="0"/>
              <a:buChar char="•"/>
            </a:pPr>
            <a:r>
              <a:rPr lang="zh-CN" altLang="en-US" sz="2800" dirty="0"/>
              <a:t>请求应答式（</a:t>
            </a:r>
            <a:r>
              <a:rPr lang="en-US" altLang="zh-CN" sz="2800" dirty="0"/>
              <a:t>HTTP1.1</a:t>
            </a:r>
            <a:r>
              <a:rPr lang="zh-CN" altLang="en-US" sz="2800" dirty="0"/>
              <a:t>目前不允许在一个请求的响应未收到前就发送第二个请求）</a:t>
            </a:r>
            <a:endParaRPr lang="zh-CN" altLang="en-US" sz="2800" dirty="0"/>
          </a:p>
          <a:p>
            <a:pPr lvl="0" indent="-457200">
              <a:buFont typeface="Arial" panose="020B0604020202090204" pitchFamily="34" charset="0"/>
              <a:buChar char="•"/>
            </a:pPr>
            <a:endParaRPr lang="zh-CN" altLang="en-US" sz="2800" dirty="0"/>
          </a:p>
          <a:p>
            <a:pPr marL="457200" lvl="2" indent="0">
              <a:buFont typeface="Arial" panose="020B0604020202090204" pitchFamily="34" charset="0"/>
              <a:buNone/>
            </a:pPr>
            <a:endParaRPr lang="en-US" altLang="zh-CN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9.2  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端口、加密和封帧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980660"/>
            <a:ext cx="8065120" cy="5692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800" dirty="0"/>
              <a:t>封帧</a:t>
            </a:r>
            <a:endParaRPr lang="zh-CN" altLang="en-US" sz="2800" dirty="0"/>
          </a:p>
          <a:p>
            <a:pPr marL="457200" indent="-457200">
              <a:buFont typeface="Arial" panose="020B0604020202090204" pitchFamily="34" charset="0"/>
              <a:buChar char="•"/>
            </a:pPr>
            <a:endParaRPr lang="zh-CN" altLang="en-US" sz="2800" dirty="0"/>
          </a:p>
          <a:p>
            <a:pPr marL="457200" indent="-457200">
              <a:buFont typeface="Arial" panose="020B0604020202090204" pitchFamily="34" charset="0"/>
              <a:buChar char="•"/>
            </a:pPr>
            <a:endParaRPr lang="zh-CN" altLang="en-US" sz="2800" dirty="0"/>
          </a:p>
          <a:p>
            <a:pPr marL="457200" indent="-457200">
              <a:buFont typeface="Arial" panose="020B0604020202090204" pitchFamily="34" charset="0"/>
              <a:buChar char="•"/>
            </a:pPr>
            <a:endParaRPr lang="zh-CN" altLang="en-US" sz="2800" dirty="0"/>
          </a:p>
          <a:p>
            <a:pPr marL="457200" indent="-457200">
              <a:buFont typeface="Arial" panose="020B0604020202090204" pitchFamily="34" charset="0"/>
              <a:buChar char="•"/>
            </a:pPr>
            <a:endParaRPr lang="zh-CN" altLang="en-US" sz="2800" dirty="0"/>
          </a:p>
          <a:p>
            <a:pPr marL="457200" indent="-457200">
              <a:buFont typeface="Arial" panose="020B0604020202090204" pitchFamily="34" charset="0"/>
              <a:buChar char="•"/>
            </a:pPr>
            <a:endParaRPr lang="zh-CN" altLang="en-US" sz="2800" dirty="0"/>
          </a:p>
          <a:p>
            <a:pPr marL="457200" indent="-457200">
              <a:buFont typeface="Arial" panose="020B0604020202090204" pitchFamily="34" charset="0"/>
              <a:buChar char="•"/>
            </a:pPr>
            <a:endParaRPr lang="zh-CN" altLang="en-US" sz="2800" dirty="0"/>
          </a:p>
          <a:p>
            <a:pPr marL="914400" lvl="1" indent="-457200">
              <a:buFont typeface="Arial" panose="020B0604020202090204" pitchFamily="34" charset="0"/>
              <a:buChar char="•"/>
            </a:pPr>
            <a:r>
              <a:rPr lang="zh-CN" altLang="en-US" sz="2800" dirty="0"/>
              <a:t>请求和应答行   </a:t>
            </a:r>
            <a:r>
              <a:rPr lang="en-US" altLang="zh-CN" sz="2800" dirty="0"/>
              <a:t>CRLF</a:t>
            </a:r>
            <a:endParaRPr lang="en-US" altLang="zh-CN" sz="2800" dirty="0"/>
          </a:p>
          <a:p>
            <a:pPr marL="914400" lvl="1" indent="-457200">
              <a:buFont typeface="Arial" panose="020B0604020202090204" pitchFamily="34" charset="0"/>
              <a:buChar char="•"/>
            </a:pPr>
            <a:r>
              <a:rPr lang="zh-CN" altLang="en-US" sz="2800" dirty="0"/>
              <a:t>头信息行</a:t>
            </a:r>
            <a:r>
              <a:rPr lang="en-US" altLang="zh-CN" sz="2800" dirty="0"/>
              <a:t>	CRLFCRLF</a:t>
            </a:r>
            <a:endParaRPr lang="en-US" altLang="zh-CN" sz="2800" dirty="0"/>
          </a:p>
          <a:p>
            <a:pPr marL="914400" lvl="1" indent="-457200">
              <a:buFont typeface="Arial" panose="020B0604020202090204" pitchFamily="34" charset="0"/>
              <a:buChar char="•"/>
            </a:pPr>
            <a:r>
              <a:rPr lang="zh-CN" altLang="en-US" sz="2800" dirty="0"/>
              <a:t>消息体（请求和应答）</a:t>
            </a:r>
            <a:endParaRPr lang="zh-CN" altLang="en-US" sz="2800" dirty="0"/>
          </a:p>
          <a:p>
            <a:pPr marL="1371600" lvl="2" indent="-457200">
              <a:buFont typeface="Arial" panose="020B0604020202090204" pitchFamily="34" charset="0"/>
              <a:buChar char="•"/>
            </a:pPr>
            <a:r>
              <a:rPr lang="en-US" altLang="zh-CN" sz="2800" dirty="0"/>
              <a:t>Content-Length: </a:t>
            </a:r>
            <a:endParaRPr lang="en-US" altLang="zh-CN" sz="2800" dirty="0"/>
          </a:p>
          <a:p>
            <a:pPr marL="1371600" lvl="2" indent="-457200">
              <a:buFont typeface="Arial" panose="020B0604020202090204" pitchFamily="34" charset="0"/>
              <a:buChar char="•"/>
            </a:pPr>
            <a:r>
              <a:rPr lang="en-US" altLang="zh-CN" sz="2800" dirty="0"/>
              <a:t>Transfer-Encoding: chunked</a:t>
            </a:r>
            <a:endParaRPr lang="en-US" altLang="zh-CN" sz="2800" dirty="0"/>
          </a:p>
          <a:p>
            <a:pPr marL="1371600" lvl="2" indent="-457200">
              <a:buFont typeface="Arial" panose="020B0604020202090204" pitchFamily="34" charset="0"/>
              <a:buChar char="•"/>
            </a:pPr>
            <a:r>
              <a:rPr lang="en-US" altLang="zh-CN" sz="2800" dirty="0"/>
              <a:t>Connection: close</a:t>
            </a:r>
            <a:endParaRPr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4610" y="1490980"/>
            <a:ext cx="6638925" cy="23514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97930" y="4297045"/>
            <a:ext cx="28149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hlinkClick r:id="rId2"/>
              </a:rPr>
              <a:t>https://blog.csdn.net/u013967628/article/details/78521908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9.2  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端口、加密和封帧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980660"/>
            <a:ext cx="8065120" cy="5692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800" dirty="0"/>
              <a:t>封帧</a:t>
            </a:r>
            <a:endParaRPr lang="zh-CN" altLang="en-US" sz="2800" dirty="0"/>
          </a:p>
          <a:p>
            <a:pPr marL="457200" indent="-457200">
              <a:buFont typeface="Arial" panose="020B0604020202090204" pitchFamily="34" charset="0"/>
              <a:buChar char="•"/>
            </a:pPr>
            <a:endParaRPr lang="zh-CN" altLang="en-US" sz="2800" dirty="0"/>
          </a:p>
          <a:p>
            <a:pPr marL="457200" indent="-457200">
              <a:buFont typeface="Arial" panose="020B0604020202090204" pitchFamily="34" charset="0"/>
              <a:buChar char="•"/>
            </a:pPr>
            <a:endParaRPr lang="zh-CN" altLang="en-US" sz="2800" dirty="0"/>
          </a:p>
          <a:p>
            <a:pPr marL="457200" indent="-457200">
              <a:buFont typeface="Arial" panose="020B0604020202090204" pitchFamily="34" charset="0"/>
              <a:buChar char="•"/>
            </a:pPr>
            <a:endParaRPr lang="zh-CN" altLang="en-US" sz="2800" dirty="0"/>
          </a:p>
          <a:p>
            <a:pPr marL="457200" indent="-457200">
              <a:buFont typeface="Arial" panose="020B0604020202090204" pitchFamily="34" charset="0"/>
              <a:buChar char="•"/>
            </a:pPr>
            <a:endParaRPr lang="zh-CN" altLang="en-US" sz="2800" dirty="0"/>
          </a:p>
          <a:p>
            <a:pPr marL="457200" indent="-457200">
              <a:buFont typeface="Arial" panose="020B0604020202090204" pitchFamily="34" charset="0"/>
              <a:buChar char="•"/>
            </a:pPr>
            <a:endParaRPr lang="zh-CN" altLang="en-US" sz="2800" dirty="0"/>
          </a:p>
          <a:p>
            <a:pPr marL="457200" indent="-457200">
              <a:buFont typeface="Arial" panose="020B0604020202090204" pitchFamily="34" charset="0"/>
              <a:buChar char="•"/>
            </a:pPr>
            <a:endParaRPr lang="zh-CN" altLang="en-US" sz="2800" dirty="0"/>
          </a:p>
          <a:p>
            <a:pPr marL="914400" lvl="1" indent="-457200">
              <a:buFont typeface="Arial" panose="020B0604020202090204" pitchFamily="34" charset="0"/>
              <a:buChar char="•"/>
            </a:pPr>
            <a:r>
              <a:rPr lang="zh-CN" altLang="en-US" sz="2800" dirty="0"/>
              <a:t>请求和应答行   </a:t>
            </a:r>
            <a:r>
              <a:rPr lang="en-US" altLang="zh-CN" sz="2800" dirty="0"/>
              <a:t>CRLF</a:t>
            </a:r>
            <a:endParaRPr lang="en-US" altLang="zh-CN" sz="2800" dirty="0"/>
          </a:p>
          <a:p>
            <a:pPr marL="914400" lvl="1" indent="-457200">
              <a:buFont typeface="Arial" panose="020B0604020202090204" pitchFamily="34" charset="0"/>
              <a:buChar char="•"/>
            </a:pPr>
            <a:r>
              <a:rPr lang="zh-CN" altLang="en-US" sz="2800" dirty="0"/>
              <a:t>头信息行</a:t>
            </a:r>
            <a:r>
              <a:rPr lang="en-US" altLang="zh-CN" sz="2800" dirty="0"/>
              <a:t>	CRLFCRLF</a:t>
            </a:r>
            <a:endParaRPr lang="en-US" altLang="zh-CN" sz="2800" dirty="0"/>
          </a:p>
          <a:p>
            <a:pPr marL="914400" lvl="1" indent="-457200">
              <a:buFont typeface="Arial" panose="020B0604020202090204" pitchFamily="34" charset="0"/>
              <a:buChar char="•"/>
            </a:pPr>
            <a:r>
              <a:rPr lang="zh-CN" altLang="en-US" sz="2800" dirty="0"/>
              <a:t>消息体（请求和应答）</a:t>
            </a:r>
            <a:endParaRPr lang="zh-CN" altLang="en-US" sz="2800" dirty="0"/>
          </a:p>
          <a:p>
            <a:pPr marL="1371600" lvl="2" indent="-457200">
              <a:buFont typeface="Arial" panose="020B0604020202090204" pitchFamily="34" charset="0"/>
              <a:buChar char="•"/>
            </a:pPr>
            <a:r>
              <a:rPr lang="en-US" altLang="zh-CN" sz="2800" dirty="0"/>
              <a:t>Content-Length: </a:t>
            </a:r>
            <a:endParaRPr lang="en-US" altLang="zh-CN" sz="2800" dirty="0"/>
          </a:p>
          <a:p>
            <a:pPr marL="1371600" lvl="2" indent="-457200">
              <a:buFont typeface="Arial" panose="020B0604020202090204" pitchFamily="34" charset="0"/>
              <a:buChar char="•"/>
            </a:pPr>
            <a:r>
              <a:rPr lang="en-US" altLang="zh-CN" sz="2800" dirty="0"/>
              <a:t>Transfer-Encoding: chunked</a:t>
            </a:r>
            <a:endParaRPr lang="en-US" altLang="zh-CN" sz="2800" dirty="0"/>
          </a:p>
          <a:p>
            <a:pPr marL="1371600" lvl="2" indent="-457200">
              <a:buFont typeface="Arial" panose="020B0604020202090204" pitchFamily="34" charset="0"/>
              <a:buChar char="•"/>
            </a:pPr>
            <a:r>
              <a:rPr lang="en-US" altLang="zh-CN" sz="2800" dirty="0"/>
              <a:t>Connection: close</a:t>
            </a:r>
            <a:endParaRPr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4610" y="1490980"/>
            <a:ext cx="6638925" cy="23514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97930" y="4297045"/>
            <a:ext cx="28149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hlinkClick r:id="rId2" action="ppaction://hlinkfile"/>
              </a:rPr>
              <a:t>https://blog.csdn.net/u013967628/article/details/78521908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HTTP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方法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800" dirty="0"/>
              <a:t>GET：通过请求URI得到资源</a:t>
            </a:r>
            <a:endParaRPr lang="zh-CN" altLang="en-US" sz="2800" dirty="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800" dirty="0"/>
              <a:t>POST：用于添加新的内容</a:t>
            </a:r>
            <a:endParaRPr lang="zh-CN" altLang="en-US" sz="2800" dirty="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800" dirty="0"/>
              <a:t>PUT：用于修改某个内容</a:t>
            </a:r>
            <a:endParaRPr lang="zh-CN" altLang="en-US" sz="2800" dirty="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800" dirty="0"/>
              <a:t>DELETE：删除某个内容</a:t>
            </a:r>
            <a:endParaRPr lang="zh-CN" altLang="en-US" sz="2800" dirty="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800" dirty="0"/>
              <a:t>CONNECT：用于代理进行传输，如使用SSL</a:t>
            </a:r>
            <a:endParaRPr lang="zh-CN" altLang="en-US" sz="2800" dirty="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800" dirty="0"/>
              <a:t>OPTIONS：询问可以执行哪些方法</a:t>
            </a:r>
            <a:endParaRPr lang="zh-CN" altLang="en-US" sz="2800" dirty="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800" dirty="0"/>
              <a:t>TRACE：用于远程诊断服务器</a:t>
            </a:r>
            <a:endParaRPr lang="zh-CN" altLang="en-US" sz="2800" dirty="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800" dirty="0"/>
              <a:t>HEAD：类似于GET, 但是不返回body信息，用于检查对象是否存在，以及得到对象的元数据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468630" y="5261610"/>
            <a:ext cx="76053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HTTP深入浅出 http请求</a:t>
            </a:r>
            <a:endParaRPr lang="zh-CN" altLang="en-US"/>
          </a:p>
          <a:p>
            <a:r>
              <a:rPr lang="zh-CN" altLang="en-US"/>
              <a:t>http://www.cnblogs.com/yin-jingyu/archive/2011/08/01/2123548.html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路径和主机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353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800" dirty="0"/>
              <a:t>早期版本</a:t>
            </a:r>
            <a:endParaRPr lang="en-US" altLang="zh-CN" sz="2800" dirty="0"/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 sz="2800" dirty="0"/>
              <a:t>GET /html/rfc7230</a:t>
            </a:r>
            <a:endParaRPr lang="en-US" altLang="zh-CN" sz="2800" dirty="0"/>
          </a:p>
          <a:p>
            <a:pPr indent="0">
              <a:buFont typeface="Arial" panose="020B0604020202090204" pitchFamily="34" charset="0"/>
              <a:buNone/>
            </a:pPr>
            <a:endParaRPr lang="en-US" altLang="zh-CN" sz="2800" dirty="0"/>
          </a:p>
          <a:p>
            <a:pPr indent="0">
              <a:buFont typeface="Arial" panose="020B0604020202090204" pitchFamily="34" charset="0"/>
              <a:buNone/>
            </a:pPr>
            <a:endParaRPr lang="en-US" altLang="zh-CN" sz="2800" dirty="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800" dirty="0"/>
              <a:t>一台服务器搭建多个</a:t>
            </a:r>
            <a:r>
              <a:rPr lang="en-US" altLang="zh-CN" sz="2800" dirty="0"/>
              <a:t>Web</a:t>
            </a:r>
            <a:r>
              <a:rPr lang="zh-CN" altLang="en-US" sz="2800" dirty="0"/>
              <a:t>服务器</a:t>
            </a:r>
            <a:endParaRPr lang="zh-CN" altLang="en-US" sz="2800" dirty="0"/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800" dirty="0"/>
              <a:t>GET /html/rfc7230 HTTP/1.1</a:t>
            </a:r>
            <a:endParaRPr lang="zh-CN" altLang="en-US" sz="2800" dirty="0"/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800" dirty="0"/>
              <a:t>Host: tools.ietf.org</a:t>
            </a:r>
            <a:endParaRPr lang="zh-CN" altLang="en-US" sz="2800" dirty="0"/>
          </a:p>
          <a:p>
            <a:pPr indent="0">
              <a:buFont typeface="Arial" panose="020B0604020202090204" pitchFamily="34" charset="0"/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9.5 </a:t>
            </a:r>
            <a:r>
              <a:rPr lang="zh-CN" altLang="en-US" dirty="0"/>
              <a:t>状态码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Arial" panose="020B0604020202090204" pitchFamily="34" charset="0"/>
              <a:buNone/>
            </a:pPr>
            <a:r>
              <a:rPr lang="zh-CN" altLang="en-US" sz="2400" dirty="0"/>
              <a:t>HTTP应答码也称为状态码，它反映了Web服务器处理HTTP请求状态。HTTP应答码由3位数字构成，其中首位数字定义了应答码的类型：</a:t>
            </a:r>
            <a:endParaRPr lang="zh-CN" altLang="en-US" sz="2400" dirty="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400" dirty="0"/>
              <a:t>1XX－信息类(Information),表示收到Web浏览器请求，正在进一步的处理中</a:t>
            </a:r>
            <a:endParaRPr lang="zh-CN" altLang="en-US" sz="2400" dirty="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400" dirty="0"/>
              <a:t>2XX－成功类（Successful）,表示用户请求被正确接收，理解和处理例如：200 OK</a:t>
            </a:r>
            <a:endParaRPr lang="zh-CN" altLang="en-US" sz="2400" dirty="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400" dirty="0"/>
              <a:t>3XX-重定向类(Redirection),表示请求没有成功，客户必须采取进一步的动作。</a:t>
            </a:r>
            <a:endParaRPr lang="zh-CN" altLang="en-US" sz="2400" dirty="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400" dirty="0"/>
              <a:t>4XX-客户端错误(Client Error)，表示客户端提交的请求有错误 例如：404 NOT Found，意味着请求中所引用的文档不存在。</a:t>
            </a:r>
            <a:endParaRPr lang="zh-CN" altLang="en-US" sz="2400" dirty="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400" dirty="0"/>
              <a:t>5XX-服务器错误(Server Error)表示服务器不能完成对请求的处理：如 500</a:t>
            </a:r>
            <a:endParaRPr lang="zh-CN" altLang="en-US" sz="2400" dirty="0"/>
          </a:p>
          <a:p>
            <a:pPr indent="0">
              <a:buFont typeface="Arial" panose="020B0604020202090204" pitchFamily="34" charset="0"/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37841" y="1086763"/>
            <a:ext cx="3068320" cy="3371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「     第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     」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4480559" y="1702699"/>
            <a:ext cx="182880" cy="15765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98265" y="2355395"/>
            <a:ext cx="7147471" cy="748188"/>
            <a:chOff x="998265" y="2131875"/>
            <a:chExt cx="7147471" cy="748188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998265" y="2880063"/>
              <a:ext cx="714747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243363" y="2880063"/>
              <a:ext cx="2657275" cy="0"/>
            </a:xfrm>
            <a:prstGeom prst="line">
              <a:avLst/>
            </a:prstGeom>
            <a:ln w="19050">
              <a:solidFill>
                <a:srgbClr val="004B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2793696" y="2131875"/>
              <a:ext cx="3556635" cy="70675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 </a:t>
              </a:r>
              <a:r>
                <a:rPr lang="zh-CN" altLang="en-US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 户 端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 </a:t>
            </a:r>
            <a:r>
              <a:rPr lang="zh-CN" altLang="en-US" dirty="0"/>
              <a:t>缓存与验证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Arial" panose="020B0604020202090204" pitchFamily="34" charset="0"/>
              <a:buNone/>
            </a:pPr>
            <a:r>
              <a:rPr lang="zh-CN" altLang="en-US" sz="2400" dirty="0"/>
              <a:t>为了防止客户端频繁请求重复的资源，提高效率，</a:t>
            </a:r>
            <a:r>
              <a:rPr lang="en-US" altLang="zh-CN" sz="2400" dirty="0"/>
              <a:t>HTTP</a:t>
            </a:r>
            <a:r>
              <a:rPr lang="zh-CN" altLang="en-US" sz="2400" dirty="0"/>
              <a:t>提供了多种机制（</a:t>
            </a:r>
            <a:r>
              <a:rPr lang="en-US" altLang="zh-CN" sz="2400" dirty="0"/>
              <a:t>RFC7231</a:t>
            </a:r>
            <a:r>
              <a:rPr lang="zh-CN" altLang="en-US" sz="2400" dirty="0"/>
              <a:t>和</a:t>
            </a:r>
            <a:r>
              <a:rPr lang="en-US" altLang="zh-CN" sz="2400" dirty="0"/>
              <a:t>RFC7232</a:t>
            </a:r>
            <a:r>
              <a:rPr lang="zh-CN" altLang="en-US" sz="2400" dirty="0"/>
              <a:t>）：</a:t>
            </a:r>
            <a:endParaRPr lang="zh-CN" altLang="en-US" sz="2400" dirty="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400" dirty="0"/>
              <a:t>缓存机制</a:t>
            </a:r>
            <a:r>
              <a:rPr lang="en-US" altLang="zh-CN" sz="2400" dirty="0"/>
              <a:t>Cache</a:t>
            </a:r>
            <a:endParaRPr lang="zh-CN" altLang="en-US" sz="2400" dirty="0"/>
          </a:p>
          <a:p>
            <a:pPr marL="914400" lvl="1" indent="-457200">
              <a:buFont typeface="Arial" panose="020B0604020202090204" pitchFamily="34" charset="0"/>
              <a:buChar char="•"/>
            </a:pPr>
            <a:r>
              <a:rPr lang="zh-CN" altLang="en-US" sz="2400" dirty="0"/>
              <a:t>问题：请求路径相同，是否返回同一个文档</a:t>
            </a:r>
            <a:r>
              <a:rPr lang="en-US" altLang="zh-CN" sz="2400" dirty="0"/>
              <a:t>?</a:t>
            </a:r>
            <a:endParaRPr lang="en-US" altLang="zh-CN" sz="2400" dirty="0"/>
          </a:p>
          <a:p>
            <a:pPr marL="1371600" lvl="2" indent="-457200">
              <a:buFont typeface="Arial" panose="020B0604020202090204" pitchFamily="34" charset="0"/>
              <a:buChar char="•"/>
            </a:pPr>
            <a:r>
              <a:rPr lang="zh-CN" altLang="en-US" sz="2400" dirty="0"/>
              <a:t>依赖其它的</a:t>
            </a:r>
            <a:r>
              <a:rPr lang="en-US" altLang="zh-CN" sz="2400" dirty="0"/>
              <a:t>HTTP</a:t>
            </a:r>
            <a:r>
              <a:rPr lang="zh-CN" altLang="en-US" sz="2400" dirty="0"/>
              <a:t>头</a:t>
            </a:r>
            <a:endParaRPr lang="zh-CN" altLang="en-US" sz="2400" dirty="0"/>
          </a:p>
          <a:p>
            <a:pPr marL="1371600" lvl="2" indent="-457200">
              <a:buFont typeface="Arial" panose="020B0604020202090204" pitchFamily="34" charset="0"/>
              <a:buChar char="•"/>
            </a:pPr>
            <a:r>
              <a:rPr lang="en-US" altLang="zh-CN" sz="2400" dirty="0"/>
              <a:t>Vary</a:t>
            </a:r>
            <a:r>
              <a:rPr lang="zh-CN" altLang="en-US" sz="2400" dirty="0"/>
              <a:t>选项（</a:t>
            </a:r>
            <a:r>
              <a:rPr lang="en-US" altLang="zh-CN" sz="2400" dirty="0"/>
              <a:t>Host</a:t>
            </a:r>
            <a:r>
              <a:rPr lang="zh-CN" altLang="en-US" sz="2400" dirty="0"/>
              <a:t>、</a:t>
            </a:r>
            <a:r>
              <a:rPr lang="en-US" altLang="zh-CN" sz="2400" dirty="0"/>
              <a:t>Accept-Encoding</a:t>
            </a:r>
            <a:r>
              <a:rPr lang="zh-CN" altLang="en-US" sz="2400" dirty="0"/>
              <a:t>、</a:t>
            </a:r>
            <a:r>
              <a:rPr lang="en-US" altLang="zh-CN" sz="2400" dirty="0"/>
              <a:t>Cookie</a:t>
            </a:r>
            <a:r>
              <a:rPr lang="zh-CN" altLang="en-US" sz="2400" dirty="0"/>
              <a:t>等）</a:t>
            </a:r>
            <a:endParaRPr lang="zh-CN" altLang="en-US" sz="2400" dirty="0"/>
          </a:p>
          <a:p>
            <a:pPr lvl="0" indent="-457200">
              <a:buFont typeface="Arial" panose="020B0604020202090204" pitchFamily="34" charset="0"/>
              <a:buChar char="•"/>
            </a:pPr>
            <a:r>
              <a:rPr lang="zh-CN" altLang="en-US" sz="2400" dirty="0"/>
              <a:t>禁止缓存</a:t>
            </a:r>
            <a:endParaRPr lang="zh-CN" altLang="en-US" sz="2400" dirty="0"/>
          </a:p>
          <a:p>
            <a:pPr lvl="0" indent="-457200">
              <a:buFont typeface="Arial" panose="020B0604020202090204" pitchFamily="34" charset="0"/>
              <a:buChar char="•"/>
            </a:pPr>
            <a:endParaRPr lang="zh-CN" altLang="en-US" sz="2400" dirty="0"/>
          </a:p>
          <a:p>
            <a:pPr lvl="0" indent="-457200">
              <a:buFont typeface="Arial" panose="020B0604020202090204" pitchFamily="34" charset="0"/>
              <a:buChar char="•"/>
            </a:pPr>
            <a:endParaRPr lang="zh-CN" altLang="en-US" sz="2400" dirty="0"/>
          </a:p>
          <a:p>
            <a:pPr lvl="0" indent="-457200">
              <a:buFont typeface="Arial" panose="020B0604020202090204" pitchFamily="34" charset="0"/>
              <a:buChar char="•"/>
            </a:pPr>
            <a:endParaRPr lang="en-US" altLang="zh-CN" sz="2400" dirty="0"/>
          </a:p>
          <a:p>
            <a:pPr lvl="0" indent="0">
              <a:buFont typeface="Arial" panose="020B0604020202090204" pitchFamily="34" charset="0"/>
              <a:buNone/>
            </a:pPr>
            <a:endParaRPr lang="en-US" altLang="zh-CN" sz="2400" dirty="0"/>
          </a:p>
          <a:p>
            <a:pPr lvl="0" indent="-457200">
              <a:buFont typeface="Arial" panose="020B0604020202090204" pitchFamily="34" charset="0"/>
              <a:buChar char="•"/>
            </a:pPr>
            <a:endParaRPr lang="en-US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6795" y="3930650"/>
            <a:ext cx="4678680" cy="18942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 </a:t>
            </a:r>
            <a:r>
              <a:rPr lang="zh-CN" altLang="en-US" dirty="0"/>
              <a:t>缓存与验证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 dirty="0"/>
              <a:t>允许缓存一定时间</a:t>
            </a:r>
            <a:endParaRPr lang="zh-CN" altLang="en-US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zh-CN" altLang="en-US" sz="2400" dirty="0"/>
              <a:t>过期设置</a:t>
            </a:r>
            <a:endParaRPr lang="zh-CN" altLang="en-US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zh-CN" altLang="en-US" sz="2400" dirty="0"/>
              <a:t>方法</a:t>
            </a:r>
            <a:r>
              <a:rPr lang="en-US" altLang="zh-CN" sz="2400" dirty="0"/>
              <a:t>1</a:t>
            </a:r>
            <a:r>
              <a:rPr lang="zh-CN" altLang="en-US" sz="2400" dirty="0"/>
              <a:t>：指定时间（客户端时间可能不准确）</a:t>
            </a:r>
            <a:endParaRPr lang="zh-CN" altLang="en-US" sz="2400" dirty="0"/>
          </a:p>
          <a:p>
            <a:pPr lvl="1" indent="0">
              <a:buFont typeface="Arial" panose="020B0604020202090204" pitchFamily="34" charset="0"/>
              <a:buNone/>
            </a:pPr>
            <a:endParaRPr lang="en-US" altLang="zh-CN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zh-CN" altLang="en-US" sz="2400" dirty="0"/>
              <a:t>方法</a:t>
            </a:r>
            <a:r>
              <a:rPr lang="en-US" altLang="zh-CN" sz="2400" dirty="0"/>
              <a:t>2</a:t>
            </a:r>
            <a:r>
              <a:rPr lang="zh-CN" altLang="en-US" sz="2400" dirty="0"/>
              <a:t>：指定缓存时间</a:t>
            </a:r>
            <a:endParaRPr lang="zh-CN" altLang="en-US" sz="2400" dirty="0"/>
          </a:p>
          <a:p>
            <a:pPr lvl="1" indent="0">
              <a:buFont typeface="Arial" panose="020B0604020202090204" pitchFamily="34" charset="0"/>
              <a:buNone/>
            </a:pPr>
            <a:endParaRPr lang="zh-CN" altLang="en-US" sz="2400" dirty="0"/>
          </a:p>
          <a:p>
            <a:pPr marL="914400" lvl="1" indent="-457200">
              <a:buFont typeface="Arial" panose="020B0604020202090204" pitchFamily="34" charset="0"/>
              <a:buChar char="•"/>
            </a:pPr>
            <a:endParaRPr lang="en-US" altLang="zh-CN" sz="2400" dirty="0"/>
          </a:p>
          <a:p>
            <a:pPr lvl="0" indent="-457200">
              <a:buFont typeface="Arial" panose="020B0604020202090204" pitchFamily="34" charset="0"/>
              <a:buChar char="•"/>
            </a:pPr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405" y="2465705"/>
            <a:ext cx="6545580" cy="16516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05" y="4617720"/>
            <a:ext cx="4886960" cy="17729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 </a:t>
            </a:r>
            <a:r>
              <a:rPr lang="zh-CN" altLang="en-US" dirty="0"/>
              <a:t>缓存与验证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6000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 dirty="0"/>
              <a:t>条件请求</a:t>
            </a:r>
            <a:endParaRPr lang="zh-CN" altLang="en-US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zh-CN" altLang="en-US" sz="2400" dirty="0"/>
              <a:t>方法</a:t>
            </a:r>
            <a:r>
              <a:rPr lang="en-US" altLang="zh-CN" sz="2400" dirty="0"/>
              <a:t>1</a:t>
            </a:r>
            <a:r>
              <a:rPr lang="zh-CN" altLang="en-US" sz="2400" dirty="0"/>
              <a:t>：给出请求文件修改日期和时间</a:t>
            </a:r>
            <a:endParaRPr lang="zh-CN" altLang="en-US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zh-CN" altLang="en-US" sz="2400" dirty="0"/>
              <a:t>服务器应答时：</a:t>
            </a:r>
            <a:endParaRPr lang="zh-CN" altLang="en-US" sz="2400" dirty="0"/>
          </a:p>
          <a:p>
            <a:pPr lvl="1" indent="0">
              <a:buFont typeface="Arial" panose="020B0604020202090204" pitchFamily="34" charset="0"/>
              <a:buNone/>
            </a:pPr>
            <a:endParaRPr lang="en-US" altLang="zh-CN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zh-CN" altLang="en-US" sz="2400" dirty="0"/>
              <a:t>客户端二次请求时：</a:t>
            </a:r>
            <a:r>
              <a:rPr lang="en-US" altLang="zh-CN" sz="2400" dirty="0"/>
              <a:t>If-Modified-Since</a:t>
            </a:r>
            <a:endParaRPr lang="zh-CN" altLang="en-US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endParaRPr lang="zh-CN" altLang="en-US" sz="2400" dirty="0"/>
          </a:p>
          <a:p>
            <a:pPr lvl="1" indent="0">
              <a:buFont typeface="Arial" panose="020B0604020202090204" pitchFamily="34" charset="0"/>
              <a:buNone/>
            </a:pPr>
            <a:endParaRPr lang="zh-CN" altLang="en-US" sz="2400" dirty="0"/>
          </a:p>
          <a:p>
            <a:pPr marL="914400" lvl="1" indent="-457200">
              <a:buFont typeface="Arial" panose="020B0604020202090204" pitchFamily="34" charset="0"/>
              <a:buChar char="•"/>
            </a:pPr>
            <a:endParaRPr lang="en-US" altLang="zh-CN" sz="2400" dirty="0"/>
          </a:p>
          <a:p>
            <a:pPr lvl="0" indent="-457200">
              <a:buFont typeface="Arial" panose="020B0604020202090204" pitchFamily="34" charset="0"/>
              <a:buChar char="•"/>
            </a:pPr>
            <a:endParaRPr lang="en-US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4105" y="2344420"/>
            <a:ext cx="6366510" cy="147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05" y="4191000"/>
            <a:ext cx="6627495" cy="24066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 </a:t>
            </a:r>
            <a:r>
              <a:rPr lang="zh-CN" altLang="en-US" dirty="0"/>
              <a:t>缓存与验证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 dirty="0"/>
              <a:t>条件请求</a:t>
            </a:r>
            <a:endParaRPr lang="zh-CN" altLang="en-US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zh-CN" altLang="en-US" sz="2400" dirty="0"/>
              <a:t>方法</a:t>
            </a:r>
            <a:r>
              <a:rPr lang="en-US" altLang="zh-CN" sz="2400" dirty="0"/>
              <a:t>2</a:t>
            </a:r>
            <a:r>
              <a:rPr lang="zh-CN" altLang="en-US" sz="2400" dirty="0"/>
              <a:t>：给每个版本不同的资源</a:t>
            </a:r>
            <a:r>
              <a:rPr lang="en-US" altLang="zh-CN" sz="2400" dirty="0"/>
              <a:t>ID</a:t>
            </a:r>
            <a:r>
              <a:rPr lang="zh-CN" altLang="en-US" sz="2400" dirty="0"/>
              <a:t>（校验码、</a:t>
            </a:r>
            <a:r>
              <a:rPr lang="en-US" altLang="zh-CN" sz="2400" dirty="0"/>
              <a:t>UUID</a:t>
            </a:r>
            <a:r>
              <a:rPr lang="zh-CN" altLang="en-US" sz="2400" dirty="0"/>
              <a:t>等）</a:t>
            </a:r>
            <a:endParaRPr lang="zh-CN" altLang="en-US" sz="2400" dirty="0"/>
          </a:p>
          <a:p>
            <a:pPr lvl="1" indent="0">
              <a:buFont typeface="Arial" panose="020B0604020202090204" pitchFamily="34" charset="0"/>
              <a:buNone/>
            </a:pPr>
            <a:endParaRPr lang="en-US" altLang="zh-CN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zh-CN" altLang="en-US" sz="2400" dirty="0"/>
              <a:t>客户端二次请求时：</a:t>
            </a:r>
            <a:r>
              <a:rPr lang="en-US" altLang="zh-CN" sz="2400" dirty="0"/>
              <a:t>If-None-Match</a:t>
            </a:r>
            <a:endParaRPr lang="zh-CN" altLang="en-US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endParaRPr lang="zh-CN" altLang="en-US" sz="2400" dirty="0"/>
          </a:p>
          <a:p>
            <a:pPr lvl="1" indent="0">
              <a:buFont typeface="Arial" panose="020B0604020202090204" pitchFamily="34" charset="0"/>
              <a:buNone/>
            </a:pPr>
            <a:endParaRPr lang="zh-CN" altLang="en-US" sz="2400" dirty="0"/>
          </a:p>
          <a:p>
            <a:pPr marL="914400" lvl="1" indent="-457200">
              <a:buFont typeface="Arial" panose="020B0604020202090204" pitchFamily="34" charset="0"/>
              <a:buChar char="•"/>
            </a:pPr>
            <a:endParaRPr lang="en-US" altLang="zh-CN" sz="2400" dirty="0"/>
          </a:p>
          <a:p>
            <a:pPr lvl="0" indent="-457200">
              <a:buFont typeface="Arial" panose="020B0604020202090204" pitchFamily="34" charset="0"/>
              <a:buChar char="•"/>
            </a:pPr>
            <a:endParaRPr lang="en-US" altLang="zh-CN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4105" y="1958975"/>
            <a:ext cx="5709920" cy="14878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210" y="3830955"/>
            <a:ext cx="6736080" cy="229044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9.7 </a:t>
            </a:r>
            <a:r>
              <a:rPr lang="zh-CN" altLang="en-US" dirty="0"/>
              <a:t>传输编码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673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 dirty="0"/>
              <a:t>传输编码和内容编码</a:t>
            </a:r>
            <a:endParaRPr lang="zh-CN" altLang="en-US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Transfer-Encoding</a:t>
            </a:r>
            <a:r>
              <a:rPr lang="zh-CN" altLang="en-US" sz="2400" dirty="0"/>
              <a:t>：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协议传输文件时使用的编码</a:t>
            </a:r>
            <a:endParaRPr lang="zh-CN" altLang="en-US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Content-Encoding</a:t>
            </a:r>
            <a:r>
              <a:rPr lang="zh-CN" altLang="en-US" sz="2400" dirty="0">
                <a:sym typeface="+mn-ea"/>
              </a:rPr>
              <a:t>：传输的文件内容本身使用的编码</a:t>
            </a:r>
            <a:endParaRPr lang="zh-CN" altLang="en-US" sz="2400" dirty="0"/>
          </a:p>
          <a:p>
            <a:pPr marL="342900" lvl="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Transfer-Encoding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pPr marL="342900" lvl="0" indent="-342900">
              <a:buFont typeface="Arial" panose="020B0604020202090204" pitchFamily="34" charset="0"/>
              <a:buChar char="•"/>
            </a:pPr>
            <a:endParaRPr lang="zh-CN" altLang="en-US" sz="2400" dirty="0"/>
          </a:p>
          <a:p>
            <a:pPr marL="342900" lvl="0" indent="-342900">
              <a:buFont typeface="Arial" panose="020B0604020202090204" pitchFamily="34" charset="0"/>
              <a:buChar char="•"/>
            </a:pPr>
            <a:endParaRPr lang="zh-CN" altLang="en-US" sz="2400" dirty="0"/>
          </a:p>
          <a:p>
            <a:pPr marL="342900" lvl="0" indent="-342900">
              <a:buFont typeface="Arial" panose="020B0604020202090204" pitchFamily="34" charset="0"/>
              <a:buChar char="•"/>
            </a:pPr>
            <a:endParaRPr lang="zh-CN" altLang="en-US" sz="2400" dirty="0"/>
          </a:p>
          <a:p>
            <a:pPr marL="342900" lvl="0" indent="-342900">
              <a:buFont typeface="Arial" panose="020B0604020202090204" pitchFamily="34" charset="0"/>
              <a:buChar char="•"/>
            </a:pPr>
            <a:endParaRPr lang="zh-CN" altLang="en-US" sz="2400" dirty="0"/>
          </a:p>
          <a:p>
            <a:pPr lvl="1" indent="0">
              <a:buFont typeface="Arial" panose="020B0604020202090204" pitchFamily="34" charset="0"/>
              <a:buNone/>
            </a:pPr>
            <a:endParaRPr lang="zh-CN" altLang="en-US" sz="2400" dirty="0"/>
          </a:p>
          <a:p>
            <a:pPr marL="342900" lvl="0" indent="-342900">
              <a:buFont typeface="Arial" panose="020B060402020209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endParaRPr lang="zh-CN" altLang="en-US" sz="2400" dirty="0"/>
          </a:p>
          <a:p>
            <a:pPr lvl="1" indent="0">
              <a:buFont typeface="Arial" panose="020B0604020202090204" pitchFamily="34" charset="0"/>
              <a:buNone/>
            </a:pPr>
            <a:endParaRPr lang="zh-CN" altLang="en-US" sz="2400" dirty="0"/>
          </a:p>
          <a:p>
            <a:pPr marL="914400" lvl="1" indent="-457200">
              <a:buFont typeface="Arial" panose="020B0604020202090204" pitchFamily="34" charset="0"/>
              <a:buChar char="•"/>
            </a:pPr>
            <a:endParaRPr lang="en-US" altLang="zh-CN" sz="2400" dirty="0"/>
          </a:p>
          <a:p>
            <a:pPr lvl="0" indent="-457200">
              <a:buFont typeface="Arial" panose="020B0604020202090204" pitchFamily="34" charset="0"/>
              <a:buChar char="•"/>
            </a:pPr>
            <a:endParaRPr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317500" y="5354320"/>
            <a:ext cx="85083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https://developer.mozilla.org/zh-CN/docs/Web/HTTP/Headers/Transfer-Encoding</a:t>
            </a:r>
            <a:endParaRPr lang="zh-CN" altLang="en-US"/>
          </a:p>
          <a:p>
            <a:r>
              <a:rPr lang="zh-CN" altLang="en-US"/>
              <a:t>https://developer.mozilla.org/zh-CN/docs/Web/HTTP/Headers/Content-Encoding</a:t>
            </a:r>
            <a:endParaRPr lang="zh-CN" altLang="en-US"/>
          </a:p>
          <a:p>
            <a:r>
              <a:rPr lang="zh-CN" altLang="en-US"/>
              <a:t>区别：https://blog.csdn.net/pud_zha/article/details/17247943</a:t>
            </a:r>
            <a:endParaRPr lang="zh-CN" altLang="en-US"/>
          </a:p>
          <a:p>
            <a:r>
              <a:rPr lang="zh-CN" altLang="en-US"/>
              <a:t>https://yq.aliyun.com/ziliao/546827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7430" y="2851150"/>
            <a:ext cx="4693920" cy="22796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9.8 </a:t>
            </a:r>
            <a:r>
              <a:rPr lang="zh-CN" altLang="en-US" dirty="0"/>
              <a:t>内容协商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7847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 dirty="0"/>
              <a:t>协商浏览器支持的文件类型、编码类型、语言、字符集</a:t>
            </a:r>
            <a:endParaRPr lang="en-US" altLang="zh-CN" sz="2400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 dirty="0"/>
              <a:t>内容编码：</a:t>
            </a:r>
            <a:r>
              <a:rPr lang="en-US" altLang="zh-CN" sz="2400" dirty="0"/>
              <a:t>Content-Encoding</a:t>
            </a:r>
            <a:endParaRPr lang="en-US" altLang="zh-CN" sz="2400" dirty="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 dirty="0"/>
              <a:t>Requests</a:t>
            </a:r>
            <a:r>
              <a:rPr lang="zh-CN" altLang="en-US" sz="2400" dirty="0"/>
              <a:t>通过</a:t>
            </a:r>
            <a:r>
              <a:rPr lang="en-US" altLang="zh-CN" sz="2400" dirty="0"/>
              <a:t>Session</a:t>
            </a:r>
            <a:r>
              <a:rPr lang="zh-CN" altLang="en-US" sz="2400" dirty="0"/>
              <a:t>支持</a:t>
            </a:r>
            <a:r>
              <a:rPr lang="en-US" altLang="zh-CN" sz="2400" dirty="0"/>
              <a:t>Accept</a:t>
            </a:r>
            <a:r>
              <a:rPr lang="zh-CN" altLang="en-US" sz="2400" dirty="0"/>
              <a:t>头</a:t>
            </a:r>
            <a:endParaRPr lang="zh-CN" altLang="en-US" sz="2400" dirty="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zh-CN" altLang="en-US" sz="2400" dirty="0"/>
          </a:p>
          <a:p>
            <a:pPr lvl="0" indent="0">
              <a:buFont typeface="Arial" panose="020B0604020202090204" pitchFamily="34" charset="0"/>
              <a:buNone/>
            </a:pPr>
            <a:endParaRPr lang="zh-CN" altLang="en-US" sz="2400" dirty="0"/>
          </a:p>
          <a:p>
            <a:pPr lvl="1" indent="0">
              <a:buFont typeface="Arial" panose="020B0604020202090204" pitchFamily="34" charset="0"/>
              <a:buNone/>
            </a:pPr>
            <a:endParaRPr lang="zh-CN" altLang="en-US" sz="2400" dirty="0"/>
          </a:p>
          <a:p>
            <a:pPr marL="342900" lvl="0" indent="-342900">
              <a:buFont typeface="Arial" panose="020B060402020209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endParaRPr lang="zh-CN" altLang="en-US" sz="2400" dirty="0"/>
          </a:p>
          <a:p>
            <a:pPr lvl="1" indent="0">
              <a:buFont typeface="Arial" panose="020B0604020202090204" pitchFamily="34" charset="0"/>
              <a:buNone/>
            </a:pPr>
            <a:endParaRPr lang="zh-CN" altLang="en-US" sz="2400" dirty="0"/>
          </a:p>
          <a:p>
            <a:pPr marL="914400" lvl="1" indent="-457200">
              <a:buFont typeface="Arial" panose="020B0604020202090204" pitchFamily="34" charset="0"/>
              <a:buChar char="•"/>
            </a:pPr>
            <a:endParaRPr lang="en-US" altLang="zh-CN" sz="2400" dirty="0"/>
          </a:p>
          <a:p>
            <a:pPr lvl="0" indent="-457200">
              <a:buFont typeface="Arial" panose="020B0604020202090204" pitchFamily="34" charset="0"/>
              <a:buChar char="•"/>
            </a:pPr>
            <a:endParaRPr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318135" y="5184140"/>
            <a:ext cx="85083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https://developer.mozilla.org/zh-CN/docs/Web/HTTP/Headers/Transfer-Encoding</a:t>
            </a:r>
            <a:endParaRPr lang="zh-CN" altLang="en-US"/>
          </a:p>
          <a:p>
            <a:r>
              <a:rPr lang="zh-CN" altLang="en-US"/>
              <a:t>https://developer.mozilla.org/zh-CN/docs/Web/HTTP/Headers/Content-Encoding</a:t>
            </a:r>
            <a:endParaRPr lang="zh-CN" altLang="en-US"/>
          </a:p>
          <a:p>
            <a:r>
              <a:rPr lang="zh-CN" altLang="en-US"/>
              <a:t>区别：https://blog.csdn.net/pud_zha/article/details/17247943</a:t>
            </a:r>
            <a:endParaRPr lang="zh-CN" altLang="en-US"/>
          </a:p>
          <a:p>
            <a:r>
              <a:rPr lang="zh-CN" altLang="en-US"/>
              <a:t>https://yq.aliyun.com/ziliao/546827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8210" y="2075180"/>
            <a:ext cx="7451725" cy="199834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9.9 </a:t>
            </a:r>
            <a:r>
              <a:rPr lang="zh-CN" altLang="en-US" dirty="0"/>
              <a:t>内容类型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4892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 dirty="0"/>
              <a:t>响应：</a:t>
            </a:r>
            <a:r>
              <a:rPr lang="en-US" altLang="zh-CN" sz="2400" dirty="0"/>
              <a:t>Content-Type</a:t>
            </a:r>
            <a:r>
              <a:rPr lang="zh-CN" altLang="en-US" sz="2400" dirty="0"/>
              <a:t>， </a:t>
            </a:r>
            <a:r>
              <a:rPr lang="en-US" altLang="zh-CN" sz="2400" dirty="0"/>
              <a:t>MIME</a:t>
            </a:r>
            <a:endParaRPr lang="en-US" altLang="zh-CN" sz="2400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 dirty="0"/>
              <a:t>Content-Type: text/html; charset=utf-8</a:t>
            </a:r>
            <a:endParaRPr lang="en-US" altLang="zh-CN" sz="2400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 dirty="0"/>
              <a:t>检查分号，使用对应的编码集进行解码</a:t>
            </a:r>
            <a:endParaRPr lang="zh-CN" altLang="en-US" sz="2400" dirty="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zh-CN" altLang="en-US" sz="2400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 dirty="0"/>
              <a:t>很多库需要自己分割字段来解码</a:t>
            </a:r>
            <a:endParaRPr lang="en-US" altLang="zh-CN" sz="2400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 dirty="0"/>
              <a:t>Request</a:t>
            </a:r>
            <a:r>
              <a:rPr lang="zh-CN" altLang="en-US" sz="2400" dirty="0"/>
              <a:t>库支持使用该编码集来解码</a:t>
            </a:r>
            <a:endParaRPr lang="zh-CN" altLang="en-US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endParaRPr lang="zh-CN" altLang="en-US" sz="2400" dirty="0"/>
          </a:p>
          <a:p>
            <a:pPr lvl="1" indent="0">
              <a:buFont typeface="Arial" panose="020B0604020202090204" pitchFamily="34" charset="0"/>
              <a:buNone/>
            </a:pPr>
            <a:endParaRPr lang="zh-CN" altLang="en-US" sz="2400" dirty="0"/>
          </a:p>
          <a:p>
            <a:pPr lvl="1" indent="0">
              <a:buFont typeface="Arial" panose="020B0604020202090204" pitchFamily="34" charset="0"/>
              <a:buNone/>
            </a:pPr>
            <a:endParaRPr lang="zh-CN" altLang="en-US" sz="2400" dirty="0"/>
          </a:p>
          <a:p>
            <a:pPr marL="914400" lvl="1" indent="-457200">
              <a:buFont typeface="Arial" panose="020B0604020202090204" pitchFamily="34" charset="0"/>
              <a:buChar char="•"/>
            </a:pPr>
            <a:endParaRPr lang="en-US" altLang="zh-CN" sz="2400" dirty="0"/>
          </a:p>
          <a:p>
            <a:pPr lvl="0" indent="-457200">
              <a:buFont typeface="Arial" panose="020B0604020202090204" pitchFamily="34" charset="0"/>
              <a:buChar char="•"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9.10 HTTP</a:t>
            </a:r>
            <a:r>
              <a:rPr lang="zh-CN" altLang="en-US" dirty="0"/>
              <a:t>认证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 dirty="0"/>
              <a:t>用来确认发送请求的机器或用户的身份</a:t>
            </a:r>
            <a:endParaRPr lang="zh-CN" altLang="en-US" sz="2400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 dirty="0"/>
              <a:t>401 Not Authorized</a:t>
            </a:r>
            <a:endParaRPr lang="zh-CN" altLang="en-US" sz="2400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 dirty="0"/>
              <a:t>HTTP</a:t>
            </a:r>
            <a:r>
              <a:rPr lang="zh-CN" altLang="en-US" sz="2400" dirty="0"/>
              <a:t>提供了</a:t>
            </a:r>
            <a:r>
              <a:rPr lang="en-US" altLang="zh-CN" sz="2400" dirty="0"/>
              <a:t>Basic Auth</a:t>
            </a:r>
            <a:endParaRPr lang="en-US" altLang="zh-CN" sz="2400" dirty="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 dirty="0"/>
              <a:t>见</a:t>
            </a:r>
            <a:r>
              <a:rPr lang="en-US" altLang="zh-CN" sz="2400" dirty="0"/>
              <a:t>Lec9.ipynb</a:t>
            </a:r>
            <a:endParaRPr lang="zh-CN" altLang="en-US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endParaRPr lang="zh-CN" altLang="en-US" sz="2400" dirty="0"/>
          </a:p>
          <a:p>
            <a:pPr lvl="1" indent="0">
              <a:buFont typeface="Arial" panose="020B0604020202090204" pitchFamily="34" charset="0"/>
              <a:buNone/>
            </a:pPr>
            <a:endParaRPr lang="zh-CN" altLang="en-US" sz="2400" dirty="0"/>
          </a:p>
          <a:p>
            <a:pPr lvl="1" indent="0">
              <a:buFont typeface="Arial" panose="020B0604020202090204" pitchFamily="34" charset="0"/>
              <a:buNone/>
            </a:pPr>
            <a:endParaRPr lang="zh-CN" altLang="en-US" sz="2400" dirty="0"/>
          </a:p>
          <a:p>
            <a:pPr marL="914400" lvl="1" indent="-457200">
              <a:buFont typeface="Arial" panose="020B0604020202090204" pitchFamily="34" charset="0"/>
              <a:buChar char="•"/>
            </a:pPr>
            <a:endParaRPr lang="en-US" altLang="zh-CN" sz="2400" dirty="0"/>
          </a:p>
          <a:p>
            <a:pPr lvl="0" indent="-457200">
              <a:buFont typeface="Arial" panose="020B0604020202090204" pitchFamily="34" charset="0"/>
              <a:buChar char="•"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9.11 cookie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 dirty="0"/>
              <a:t>网站一般倾向于使用自己的方式来对客户进行认证</a:t>
            </a:r>
            <a:endParaRPr lang="zh-CN" altLang="en-US" sz="2400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 dirty="0"/>
              <a:t>HTTP</a:t>
            </a:r>
            <a:r>
              <a:rPr lang="zh-CN" altLang="en-US" sz="2400" dirty="0"/>
              <a:t>是一个无状态的服务，服务器希望能够客户端能够保存一些信息</a:t>
            </a:r>
            <a:endParaRPr lang="zh-CN" altLang="en-US" sz="2400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 dirty="0"/>
              <a:t>cookie</a:t>
            </a:r>
            <a:r>
              <a:rPr lang="zh-CN" altLang="en-US" sz="2400" dirty="0"/>
              <a:t>是一个键值对 "Cookie": </a:t>
            </a:r>
            <a:r>
              <a:rPr lang="en-US" altLang="zh-CN" sz="2400" dirty="0"/>
              <a:t>“</a:t>
            </a:r>
            <a:r>
              <a:rPr lang="zh-CN" altLang="en-US" sz="2400" dirty="0"/>
              <a:t>name=test; age=18", </a:t>
            </a:r>
            <a:endParaRPr lang="zh-CN" altLang="en-US" sz="2400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 dirty="0"/>
              <a:t>session</a:t>
            </a:r>
            <a:endParaRPr lang="zh-CN" altLang="en-US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endParaRPr lang="zh-CN" altLang="en-US" sz="2400" dirty="0"/>
          </a:p>
          <a:p>
            <a:pPr lvl="1" indent="0">
              <a:buFont typeface="Arial" panose="020B0604020202090204" pitchFamily="34" charset="0"/>
              <a:buNone/>
            </a:pPr>
            <a:endParaRPr lang="zh-CN" altLang="en-US" sz="2400" dirty="0"/>
          </a:p>
          <a:p>
            <a:pPr lvl="1" indent="0">
              <a:buFont typeface="Arial" panose="020B0604020202090204" pitchFamily="34" charset="0"/>
              <a:buNone/>
            </a:pPr>
            <a:endParaRPr lang="zh-CN" altLang="en-US" sz="2400" dirty="0"/>
          </a:p>
          <a:p>
            <a:pPr marL="914400" lvl="1" indent="-457200">
              <a:buFont typeface="Arial" panose="020B0604020202090204" pitchFamily="34" charset="0"/>
              <a:buChar char="•"/>
            </a:pPr>
            <a:endParaRPr lang="en-US" altLang="zh-CN" sz="2400" dirty="0"/>
          </a:p>
          <a:p>
            <a:pPr lvl="0" indent="-457200">
              <a:buFont typeface="Arial" panose="020B0604020202090204" pitchFamily="34" charset="0"/>
              <a:buChar char="•"/>
            </a:pPr>
            <a:endParaRPr lang="en-US" altLang="zh-CN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035" y="3122930"/>
            <a:ext cx="7966075" cy="22282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" y="5351145"/>
            <a:ext cx="6135370" cy="137096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9.12 </a:t>
            </a:r>
            <a:r>
              <a:rPr lang="zh-CN" altLang="en-US" dirty="0"/>
              <a:t>连接，</a:t>
            </a:r>
            <a:r>
              <a:rPr lang="en-US" altLang="zh-CN" dirty="0"/>
              <a:t>Keep-Alive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4892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 dirty="0"/>
              <a:t>HTTP1.0 </a:t>
            </a:r>
            <a:r>
              <a:rPr lang="zh-CN" altLang="en-US" sz="2400" dirty="0"/>
              <a:t>版本，一个连接传输一个</a:t>
            </a:r>
            <a:r>
              <a:rPr lang="en-US" altLang="zh-CN" sz="2400" dirty="0"/>
              <a:t>obj</a:t>
            </a:r>
            <a:endParaRPr lang="en-US" altLang="zh-CN" sz="2400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 dirty="0"/>
              <a:t>Connection</a:t>
            </a:r>
            <a:r>
              <a:rPr lang="zh-CN" altLang="en-US" sz="2400" dirty="0"/>
              <a:t>：</a:t>
            </a:r>
            <a:r>
              <a:rPr lang="en-US" altLang="zh-CN" sz="2400" dirty="0"/>
              <a:t>close</a:t>
            </a:r>
            <a:endParaRPr lang="en-US" altLang="zh-CN" sz="2400" dirty="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 dirty="0"/>
              <a:t>HTTP1.1</a:t>
            </a:r>
            <a:r>
              <a:rPr lang="zh-CN" altLang="en-US" sz="2400" dirty="0"/>
              <a:t>版本后，可以在一个连接中传输多个</a:t>
            </a:r>
            <a:r>
              <a:rPr lang="en-US" altLang="zh-CN" sz="2400" dirty="0"/>
              <a:t>obj</a:t>
            </a:r>
            <a:endParaRPr lang="en-US" altLang="zh-CN" sz="2400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 dirty="0"/>
              <a:t>Connection: keep-alive</a:t>
            </a:r>
            <a:endParaRPr lang="zh-CN" altLang="en-US" sz="2400" dirty="0"/>
          </a:p>
          <a:p>
            <a:pPr marL="342900" lvl="0" indent="-342900">
              <a:buFont typeface="Arial" panose="020B0604020202090204" pitchFamily="34" charset="0"/>
              <a:buChar char="•"/>
            </a:pPr>
            <a:endParaRPr lang="zh-CN" altLang="en-US" sz="2400" dirty="0"/>
          </a:p>
          <a:p>
            <a:pPr marL="342900" lvl="0" indent="-342900">
              <a:buFont typeface="Arial" panose="020B0604020202090204" pitchFamily="34" charset="0"/>
              <a:buChar char="•"/>
            </a:pPr>
            <a:r>
              <a:rPr lang="en-US" altLang="zh-CN" sz="2400" dirty="0"/>
              <a:t>urllib</a:t>
            </a:r>
            <a:r>
              <a:rPr lang="zh-CN" altLang="en-US" sz="2400" dirty="0"/>
              <a:t>不支持连接复用，可以直接使用</a:t>
            </a:r>
            <a:r>
              <a:rPr lang="en-US" altLang="zh-CN" sz="2400" dirty="0"/>
              <a:t>http.client</a:t>
            </a:r>
            <a:endParaRPr lang="zh-CN" altLang="en-US" sz="2400" dirty="0"/>
          </a:p>
          <a:p>
            <a:pPr marL="342900" lvl="0" indent="-342900">
              <a:buFont typeface="Arial" panose="020B0604020202090204" pitchFamily="34" charset="0"/>
              <a:buChar char="•"/>
            </a:pPr>
            <a:r>
              <a:rPr lang="en-US" altLang="zh-CN" sz="2400" dirty="0"/>
              <a:t>requests</a:t>
            </a:r>
            <a:r>
              <a:rPr lang="zh-CN" altLang="en-US" sz="2400" dirty="0"/>
              <a:t>支持连接复用</a:t>
            </a:r>
            <a:endParaRPr lang="zh-CN" altLang="en-US" sz="2400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endParaRPr lang="zh-CN" altLang="en-US" sz="2400" dirty="0"/>
          </a:p>
          <a:p>
            <a:pPr lvl="1" indent="0">
              <a:buFont typeface="Arial" panose="020B0604020202090204" pitchFamily="34" charset="0"/>
              <a:buNone/>
            </a:pPr>
            <a:endParaRPr lang="zh-CN" altLang="en-US" sz="2400" dirty="0"/>
          </a:p>
          <a:p>
            <a:pPr lvl="1" indent="0">
              <a:buFont typeface="Arial" panose="020B0604020202090204" pitchFamily="34" charset="0"/>
              <a:buNone/>
            </a:pPr>
            <a:endParaRPr lang="zh-CN" altLang="en-US" sz="2400" dirty="0"/>
          </a:p>
          <a:p>
            <a:pPr marL="914400" lvl="1" indent="-457200">
              <a:buFont typeface="Arial" panose="020B0604020202090204" pitchFamily="34" charset="0"/>
              <a:buChar char="•"/>
            </a:pPr>
            <a:endParaRPr lang="en-US" altLang="zh-CN" sz="2400" dirty="0"/>
          </a:p>
          <a:p>
            <a:pPr lvl="0" indent="-457200">
              <a:buFont typeface="Arial" panose="020B0604020202090204" pitchFamily="34" charset="0"/>
              <a:buChar char="•"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关于本课程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465" y="198408"/>
            <a:ext cx="2455135" cy="63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1490" y="1124680"/>
            <a:ext cx="8195310" cy="525673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HTTP</a:t>
            </a: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协议介绍</a:t>
            </a:r>
            <a:endParaRPr lang="zh-CN" altLang="en-US" sz="26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使用</a:t>
            </a: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socket</a:t>
            </a: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编写客户端</a:t>
            </a:r>
            <a:endParaRPr lang="en-US" altLang="zh-CN" sz="26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9.1  Python</a:t>
            </a: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客户端库</a:t>
            </a:r>
            <a:endParaRPr lang="en-US" altLang="zh-CN" sz="26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9.2  </a:t>
            </a: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端口、加密和封帧</a:t>
            </a:r>
            <a:endParaRPr lang="en-US" altLang="zh-CN" sz="26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9.3  HTTP</a:t>
            </a: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方法</a:t>
            </a:r>
            <a:endParaRPr lang="zh-CN" altLang="en-US" sz="26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9.4  </a:t>
            </a: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路径和主机</a:t>
            </a:r>
            <a:endParaRPr lang="en-US" altLang="zh-CN" sz="26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9.5  </a:t>
            </a: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状态码</a:t>
            </a:r>
            <a:endParaRPr lang="en-US" altLang="zh-CN" sz="26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9.6 </a:t>
            </a: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缓存与验证</a:t>
            </a:r>
            <a:endParaRPr lang="en-US" altLang="zh-CN" sz="26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9.7</a:t>
            </a: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 传输编码</a:t>
            </a:r>
            <a:endParaRPr lang="en-US" altLang="zh-CN" sz="26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9.8</a:t>
            </a: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 内容协商</a:t>
            </a:r>
            <a:endParaRPr lang="en-US" altLang="zh-CN" sz="26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9.9</a:t>
            </a: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 内容类型</a:t>
            </a:r>
            <a:endParaRPr lang="en-US" altLang="zh-CN" sz="26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9.10</a:t>
            </a: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 </a:t>
            </a: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HTTP</a:t>
            </a: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认证</a:t>
            </a:r>
            <a:endParaRPr lang="en-US" altLang="zh-CN" sz="26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9.11</a:t>
            </a: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 </a:t>
            </a: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cookie</a:t>
            </a:r>
            <a:endParaRPr lang="en-US" altLang="zh-CN" sz="26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9.12</a:t>
            </a: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 连接：</a:t>
            </a: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Keep-Alive</a:t>
            </a: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和</a:t>
            </a:r>
            <a:r>
              <a:rPr lang="en-US" altLang="zh-CN" sz="2600" dirty="0" err="1">
                <a:latin typeface="Times New Roman" panose="02020803070505020304" pitchFamily="18" charset="0"/>
                <a:cs typeface="Times New Roman" panose="02020803070505020304" pitchFamily="18" charset="0"/>
              </a:rPr>
              <a:t>httplib</a:t>
            </a: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 </a:t>
            </a:r>
            <a:endParaRPr lang="en-US" altLang="zh-CN" sz="20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sz="26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HTTP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协议介绍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3907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Web</a:t>
            </a:r>
            <a:r>
              <a:rPr lang="zh-CN" altLang="en-US" sz="2800" dirty="0"/>
              <a:t>页面</a:t>
            </a:r>
            <a:endParaRPr lang="zh-CN" altLang="en-US" sz="2800">
              <a:solidFill>
                <a:srgbClr val="FF0000"/>
              </a:solidFill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800">
                <a:solidFill>
                  <a:srgbClr val="FF0000"/>
                </a:solidFill>
                <a:sym typeface="+mn-ea"/>
              </a:rPr>
              <a:t>Web 页面</a:t>
            </a:r>
            <a:r>
              <a:rPr lang="zh-CN" altLang="en-US" sz="2800">
                <a:sym typeface="+mn-ea"/>
              </a:rPr>
              <a:t> 是由 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objects(对象）</a:t>
            </a:r>
            <a:r>
              <a:rPr lang="zh-CN" altLang="en-US" sz="2800">
                <a:sym typeface="+mn-ea"/>
              </a:rPr>
              <a:t>组成的</a:t>
            </a:r>
            <a:endParaRPr lang="zh-CN" altLang="en-US" sz="280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800">
                <a:sym typeface="+mn-ea"/>
              </a:rPr>
              <a:t>这些对象可以是 HTML file, JPEG image, Java applet, audio file,</a:t>
            </a:r>
            <a:r>
              <a:rPr lang="zh-CN" altLang="en-US" sz="2800">
                <a:latin typeface="Comic Sans MS" panose="030F0702030302020204"/>
                <a:sym typeface="+mn-ea"/>
              </a:rPr>
              <a:t>…</a:t>
            </a:r>
            <a:endParaRPr lang="zh-CN" altLang="en-US" sz="280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800">
                <a:solidFill>
                  <a:srgbClr val="FF0000"/>
                </a:solidFill>
                <a:sym typeface="+mn-ea"/>
              </a:rPr>
              <a:t>Web 页面</a:t>
            </a:r>
            <a:r>
              <a:rPr lang="zh-CN" altLang="en-US" sz="2800">
                <a:sym typeface="+mn-ea"/>
              </a:rPr>
              <a:t> 是由 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base HTML-file</a:t>
            </a:r>
            <a:r>
              <a:rPr lang="zh-CN" altLang="en-US" sz="2800">
                <a:sym typeface="+mn-ea"/>
              </a:rPr>
              <a:t> 组成的， 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base HTML-file</a:t>
            </a:r>
            <a:r>
              <a:rPr lang="zh-CN" altLang="en-US" sz="2800">
                <a:sym typeface="+mn-ea"/>
              </a:rPr>
              <a:t> 又包含了一些引用对象</a:t>
            </a:r>
            <a:endParaRPr lang="zh-CN" altLang="en-US" sz="280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800">
                <a:sym typeface="+mn-ea"/>
              </a:rPr>
              <a:t>每一个对象都是通过 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URL来寻址定位的</a:t>
            </a:r>
            <a:endParaRPr lang="zh-CN" altLang="en-US" sz="2800">
              <a:solidFill>
                <a:srgbClr val="FF0000"/>
              </a:solidFill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800">
                <a:solidFill>
                  <a:schemeClr val="tx2"/>
                </a:solidFill>
                <a:sym typeface="+mn-ea"/>
              </a:rPr>
              <a:t>Example URL:</a:t>
            </a:r>
            <a:endParaRPr lang="en-US" altLang="zh-CN" sz="2800" dirty="0"/>
          </a:p>
          <a:p>
            <a:endParaRPr lang="zh-CN" altLang="en-US" sz="2400" dirty="0">
              <a:solidFill>
                <a:srgbClr val="FFC000"/>
              </a:solidFill>
            </a:endParaRPr>
          </a:p>
        </p:txBody>
      </p:sp>
      <p:grpSp>
        <p:nvGrpSpPr>
          <p:cNvPr id="21507" name="组合 21507"/>
          <p:cNvGrpSpPr/>
          <p:nvPr/>
        </p:nvGrpSpPr>
        <p:grpSpPr bwMode="auto">
          <a:xfrm>
            <a:off x="1193483" y="4918710"/>
            <a:ext cx="6835775" cy="1144588"/>
            <a:chOff x="0" y="0"/>
            <a:chExt cx="4306" cy="721"/>
          </a:xfrm>
        </p:grpSpPr>
        <p:sp>
          <p:nvSpPr>
            <p:cNvPr id="21508" name="文本框 21508"/>
            <p:cNvSpPr txBox="1">
              <a:spLocks noChangeArrowheads="1"/>
            </p:cNvSpPr>
            <p:nvPr/>
          </p:nvSpPr>
          <p:spPr bwMode="auto">
            <a:xfrm>
              <a:off x="0" y="0"/>
              <a:ext cx="41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Courier New" panose="02070409020205090404" pitchFamily="49" charset="0"/>
                </a:rPr>
                <a:t>www.someschool.edu/someDept/pic.gif</a:t>
              </a:r>
              <a:endParaRPr lang="en-US" sz="2400" b="1">
                <a:latin typeface="Courier New" panose="02070409020205090404" pitchFamily="49" charset="0"/>
              </a:endParaRPr>
            </a:p>
          </p:txBody>
        </p:sp>
        <p:sp>
          <p:nvSpPr>
            <p:cNvPr id="21509" name="左大括号 21509"/>
            <p:cNvSpPr/>
            <p:nvPr/>
          </p:nvSpPr>
          <p:spPr bwMode="auto">
            <a:xfrm rot="-5400000">
              <a:off x="1030" y="-677"/>
              <a:ext cx="57" cy="2083"/>
            </a:xfrm>
            <a:prstGeom prst="leftBrace">
              <a:avLst>
                <a:gd name="adj1" fmla="val 30436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803070505020304" pitchFamily="18" charset="0"/>
              </a:endParaRPr>
            </a:p>
          </p:txBody>
        </p:sp>
        <p:sp>
          <p:nvSpPr>
            <p:cNvPr id="21510" name="左大括号 21510"/>
            <p:cNvSpPr/>
            <p:nvPr/>
          </p:nvSpPr>
          <p:spPr bwMode="auto">
            <a:xfrm rot="-5400000">
              <a:off x="3233" y="-681"/>
              <a:ext cx="57" cy="2083"/>
            </a:xfrm>
            <a:prstGeom prst="leftBrace">
              <a:avLst>
                <a:gd name="adj1" fmla="val 30436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803070505020304" pitchFamily="18" charset="0"/>
              </a:endParaRPr>
            </a:p>
          </p:txBody>
        </p:sp>
        <p:sp>
          <p:nvSpPr>
            <p:cNvPr id="21511" name="文本框 21511"/>
            <p:cNvSpPr txBox="1">
              <a:spLocks noChangeArrowheads="1"/>
            </p:cNvSpPr>
            <p:nvPr/>
          </p:nvSpPr>
          <p:spPr bwMode="auto">
            <a:xfrm>
              <a:off x="601" y="433"/>
              <a:ext cx="10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Comic Sans MS" panose="030F0702030302020204" pitchFamily="66" charset="0"/>
                </a:rPr>
                <a:t>host name</a:t>
              </a:r>
              <a:endParaRPr lang="en-US" sz="2400">
                <a:latin typeface="Times New Roman" panose="02020803070505020304" pitchFamily="18" charset="0"/>
              </a:endParaRPr>
            </a:p>
          </p:txBody>
        </p:sp>
        <p:sp>
          <p:nvSpPr>
            <p:cNvPr id="21512" name="文本框 21512"/>
            <p:cNvSpPr txBox="1">
              <a:spLocks noChangeArrowheads="1"/>
            </p:cNvSpPr>
            <p:nvPr/>
          </p:nvSpPr>
          <p:spPr bwMode="auto">
            <a:xfrm>
              <a:off x="2697" y="383"/>
              <a:ext cx="10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Comic Sans MS" panose="030F0702030302020204" pitchFamily="66" charset="0"/>
                </a:rPr>
                <a:t>path name</a:t>
              </a:r>
              <a:endParaRPr lang="en-US" sz="2400">
                <a:latin typeface="Times New Roman" panose="02020803070505020304" pitchFamily="18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22529"/>
          <p:cNvSpPr>
            <a:spLocks noGrp="1" noChangeArrowheads="1"/>
          </p:cNvSpPr>
          <p:nvPr>
            <p:ph type="title"/>
          </p:nvPr>
        </p:nvSpPr>
        <p:spPr>
          <a:xfrm>
            <a:off x="663575" y="549275"/>
            <a:ext cx="8229600" cy="708025"/>
          </a:xfrm>
        </p:spPr>
        <p:txBody>
          <a:bodyPr/>
          <a:lstStyle/>
          <a:p>
            <a:r>
              <a:rPr lang="en-US" altLang="zh-CN" sz="3800"/>
              <a:t>HTTP overview</a:t>
            </a:r>
            <a:endParaRPr lang="en-US" altLang="zh-CN"/>
          </a:p>
        </p:txBody>
      </p:sp>
      <p:sp>
        <p:nvSpPr>
          <p:cNvPr id="22530" name="文本占位符 22530"/>
          <p:cNvSpPr>
            <a:spLocks noGrp="1" noChangeArrowheads="1"/>
          </p:cNvSpPr>
          <p:nvPr>
            <p:ph type="body" sz="half" idx="1"/>
          </p:nvPr>
        </p:nvSpPr>
        <p:spPr>
          <a:xfrm>
            <a:off x="144463" y="1268413"/>
            <a:ext cx="5003800" cy="49688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rgbClr val="FF0000"/>
                </a:solidFill>
              </a:rPr>
              <a:t>HTTP: hypertext transfer protocol（超文本传输协议）</a:t>
            </a:r>
            <a:endParaRPr lang="zh-CN" altLang="en-US" sz="2600"/>
          </a:p>
          <a:p>
            <a:r>
              <a:rPr lang="zh-CN" altLang="en-US" sz="2200"/>
              <a:t>Web</a:t>
            </a:r>
            <a:r>
              <a:rPr lang="zh-CN" altLang="en-US" sz="2200">
                <a:latin typeface="Comic Sans MS" panose="030F0702030302020204"/>
              </a:rPr>
              <a:t>’</a:t>
            </a:r>
            <a:r>
              <a:rPr lang="zh-CN" altLang="en-US" sz="2200"/>
              <a:t>s 应用层协议</a:t>
            </a:r>
            <a:endParaRPr lang="zh-CN" altLang="en-US" sz="2200"/>
          </a:p>
          <a:p>
            <a:r>
              <a:rPr lang="zh-CN" altLang="en-US" sz="2200"/>
              <a:t>client/server 模型</a:t>
            </a:r>
            <a:endParaRPr lang="zh-CN" altLang="en-US" sz="2200"/>
          </a:p>
          <a:p>
            <a:pPr marL="742950" lvl="1" indent="-285750"/>
            <a:r>
              <a:rPr lang="zh-CN" altLang="en-US" sz="2200" i="1">
                <a:solidFill>
                  <a:schemeClr val="accent2"/>
                </a:solidFill>
              </a:rPr>
              <a:t>client:</a:t>
            </a:r>
            <a:r>
              <a:rPr lang="zh-CN" altLang="en-US" sz="2200"/>
              <a:t> 浏览器请求, 接收, 显示 			Web objects</a:t>
            </a:r>
            <a:endParaRPr lang="zh-CN" altLang="en-US" sz="2200"/>
          </a:p>
          <a:p>
            <a:pPr marL="742950" lvl="1" indent="-285750"/>
            <a:r>
              <a:rPr lang="zh-CN" altLang="en-US" sz="2200" i="1">
                <a:solidFill>
                  <a:schemeClr val="accent2"/>
                </a:solidFill>
              </a:rPr>
              <a:t>server:</a:t>
            </a:r>
            <a:r>
              <a:rPr lang="zh-CN" altLang="en-US" sz="2200"/>
              <a:t> Web 服务器响应浏览器	将请求的Objects发送给浏览器</a:t>
            </a:r>
            <a:endParaRPr lang="zh-CN" altLang="en-US" sz="2200"/>
          </a:p>
          <a:p>
            <a:r>
              <a:rPr lang="zh-CN" altLang="en-US" sz="2200"/>
              <a:t>HTTP 1.0: RFC 1945</a:t>
            </a:r>
            <a:endParaRPr lang="zh-CN" altLang="en-US" sz="2200"/>
          </a:p>
          <a:p>
            <a:r>
              <a:rPr lang="zh-CN" altLang="en-US" sz="2200"/>
              <a:t>HTTP 1.1: RFC 2068</a:t>
            </a:r>
            <a:endParaRPr lang="zh-CN" altLang="en-US" sz="2200"/>
          </a:p>
          <a:p>
            <a:r>
              <a:rPr lang="en-US" altLang="zh-CN" sz="2200"/>
              <a:t>HTTP 2.0: RFC 7540</a:t>
            </a:r>
            <a:endParaRPr lang="en-US" altLang="zh-CN" sz="2200"/>
          </a:p>
        </p:txBody>
      </p:sp>
      <p:graphicFrame>
        <p:nvGraphicFramePr>
          <p:cNvPr id="22531" name="对象 22531"/>
          <p:cNvGraphicFramePr>
            <a:graphicFrameLocks noChangeAspect="1"/>
          </p:cNvGraphicFramePr>
          <p:nvPr/>
        </p:nvGraphicFramePr>
        <p:xfrm>
          <a:off x="5086350" y="1860550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9" name="" r:id="rId1" imgW="1305560" imgH="1082675" progId="">
                  <p:embed/>
                </p:oleObj>
              </mc:Choice>
              <mc:Fallback>
                <p:oleObj name="" r:id="rId1" imgW="1305560" imgH="1082675" progId="">
                  <p:embed/>
                  <p:pic>
                    <p:nvPicPr>
                      <p:cNvPr id="0" name="对象 225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50" y="1860550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文本框 22532"/>
          <p:cNvSpPr txBox="1">
            <a:spLocks noChangeArrowheads="1"/>
          </p:cNvSpPr>
          <p:nvPr/>
        </p:nvSpPr>
        <p:spPr bwMode="auto">
          <a:xfrm>
            <a:off x="4935538" y="2455863"/>
            <a:ext cx="11620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latin typeface="Comic Sans MS" panose="030F0702030302020204" pitchFamily="66" charset="0"/>
              </a:rPr>
              <a:t>PC running</a:t>
            </a:r>
            <a:endParaRPr lang="en-US" sz="1600">
              <a:latin typeface="Comic Sans MS" panose="030F0702030302020204" pitchFamily="66" charset="0"/>
            </a:endParaRPr>
          </a:p>
          <a:p>
            <a:pPr algn="ctr" eaLnBrk="0" hangingPunct="0"/>
            <a:r>
              <a:rPr lang="en-US" sz="1600">
                <a:latin typeface="Comic Sans MS" panose="030F0702030302020204" pitchFamily="66" charset="0"/>
              </a:rPr>
              <a:t>IE</a:t>
            </a:r>
            <a:endParaRPr lang="en-US" sz="2400">
              <a:latin typeface="Times New Roman" panose="02020803070505020304" pitchFamily="18" charset="0"/>
            </a:endParaRPr>
          </a:p>
        </p:txBody>
      </p:sp>
      <p:graphicFrame>
        <p:nvGraphicFramePr>
          <p:cNvPr id="22533" name="对象 22533"/>
          <p:cNvGraphicFramePr>
            <a:graphicFrameLocks noChangeAspect="1"/>
          </p:cNvGraphicFramePr>
          <p:nvPr/>
        </p:nvGraphicFramePr>
        <p:xfrm>
          <a:off x="5181600" y="4556125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0" name="" r:id="rId3" imgW="1305560" imgH="1082675" progId="">
                  <p:embed/>
                </p:oleObj>
              </mc:Choice>
              <mc:Fallback>
                <p:oleObj name="" r:id="rId3" imgW="1305560" imgH="1082675" progId="">
                  <p:embed/>
                  <p:pic>
                    <p:nvPicPr>
                      <p:cNvPr id="0" name="对象 225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556125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文本框 22534"/>
          <p:cNvSpPr txBox="1">
            <a:spLocks noChangeArrowheads="1"/>
          </p:cNvSpPr>
          <p:nvPr/>
        </p:nvSpPr>
        <p:spPr bwMode="auto">
          <a:xfrm>
            <a:off x="7653338" y="3836988"/>
            <a:ext cx="1382712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latin typeface="Comic Sans MS" panose="030F0702030302020204" pitchFamily="66" charset="0"/>
              </a:rPr>
              <a:t>Server </a:t>
            </a:r>
            <a:endParaRPr lang="en-US" sz="1600">
              <a:latin typeface="Comic Sans MS" panose="030F0702030302020204" pitchFamily="66" charset="0"/>
            </a:endParaRPr>
          </a:p>
          <a:p>
            <a:pPr algn="ctr" eaLnBrk="0" hangingPunct="0"/>
            <a:r>
              <a:rPr lang="en-US" sz="1600">
                <a:latin typeface="Comic Sans MS" panose="030F0702030302020204" pitchFamily="66" charset="0"/>
              </a:rPr>
              <a:t>running</a:t>
            </a:r>
            <a:endParaRPr lang="en-US" sz="1600">
              <a:latin typeface="Comic Sans MS" panose="030F0702030302020204" pitchFamily="66" charset="0"/>
            </a:endParaRPr>
          </a:p>
          <a:p>
            <a:pPr algn="ctr" eaLnBrk="0" hangingPunct="0"/>
            <a:r>
              <a:rPr lang="en-US" sz="1600">
                <a:latin typeface="Comic Sans MS" panose="030F0702030302020204" pitchFamily="66" charset="0"/>
              </a:rPr>
              <a:t>Apache Web</a:t>
            </a:r>
            <a:endParaRPr lang="en-US" sz="1600">
              <a:latin typeface="Comic Sans MS" panose="030F0702030302020204" pitchFamily="66" charset="0"/>
            </a:endParaRPr>
          </a:p>
          <a:p>
            <a:pPr algn="ctr" eaLnBrk="0" hangingPunct="0"/>
            <a:r>
              <a:rPr lang="en-US" sz="1600">
                <a:latin typeface="Comic Sans MS" panose="030F0702030302020204" pitchFamily="66" charset="0"/>
              </a:rPr>
              <a:t>server</a:t>
            </a:r>
            <a:endParaRPr lang="en-US" sz="2400">
              <a:latin typeface="Times New Roman" panose="02020803070505020304" pitchFamily="18" charset="0"/>
            </a:endParaRPr>
          </a:p>
        </p:txBody>
      </p:sp>
      <p:grpSp>
        <p:nvGrpSpPr>
          <p:cNvPr id="22535" name="组合 22535"/>
          <p:cNvGrpSpPr/>
          <p:nvPr/>
        </p:nvGrpSpPr>
        <p:grpSpPr bwMode="auto">
          <a:xfrm>
            <a:off x="8072438" y="2725738"/>
            <a:ext cx="504825" cy="1071562"/>
            <a:chOff x="0" y="0"/>
            <a:chExt cx="150" cy="307"/>
          </a:xfrm>
        </p:grpSpPr>
        <p:sp>
          <p:nvSpPr>
            <p:cNvPr id="22536" name="平行四边形 22536"/>
            <p:cNvSpPr>
              <a:spLocks noChangeArrowheads="1"/>
            </p:cNvSpPr>
            <p:nvPr/>
          </p:nvSpPr>
          <p:spPr bwMode="auto">
            <a:xfrm>
              <a:off x="0" y="236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803070505020304" pitchFamily="18" charset="0"/>
              </a:endParaRPr>
            </a:p>
          </p:txBody>
        </p:sp>
        <p:sp>
          <p:nvSpPr>
            <p:cNvPr id="22537" name="矩形 22537"/>
            <p:cNvSpPr>
              <a:spLocks noChangeArrowheads="1"/>
            </p:cNvSpPr>
            <p:nvPr/>
          </p:nvSpPr>
          <p:spPr bwMode="auto">
            <a:xfrm>
              <a:off x="76" y="2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803070505020304" pitchFamily="18" charset="0"/>
              </a:endParaRPr>
            </a:p>
          </p:txBody>
        </p:sp>
        <p:sp>
          <p:nvSpPr>
            <p:cNvPr id="22538" name="矩形 22538"/>
            <p:cNvSpPr>
              <a:spLocks noChangeArrowheads="1"/>
            </p:cNvSpPr>
            <p:nvPr/>
          </p:nvSpPr>
          <p:spPr bwMode="auto">
            <a:xfrm>
              <a:off x="1" y="69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Times New Roman" panose="02020803070505020304" pitchFamily="18" charset="0"/>
              </a:endParaRPr>
            </a:p>
          </p:txBody>
        </p:sp>
        <p:sp>
          <p:nvSpPr>
            <p:cNvPr id="22539" name="平行四边形 22539"/>
            <p:cNvSpPr>
              <a:spLocks noChangeArrowheads="1"/>
            </p:cNvSpPr>
            <p:nvPr/>
          </p:nvSpPr>
          <p:spPr bwMode="auto">
            <a:xfrm>
              <a:off x="0" y="0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Times New Roman" panose="02020803070505020304" pitchFamily="18" charset="0"/>
              </a:endParaRPr>
            </a:p>
          </p:txBody>
        </p:sp>
        <p:sp>
          <p:nvSpPr>
            <p:cNvPr id="22540" name="直接连接符 22540"/>
            <p:cNvSpPr>
              <a:spLocks noChangeShapeType="1"/>
            </p:cNvSpPr>
            <p:nvPr/>
          </p:nvSpPr>
          <p:spPr bwMode="auto">
            <a:xfrm>
              <a:off x="150" y="5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803070505020304" pitchFamily="18" charset="0"/>
              </a:endParaRPr>
            </a:p>
          </p:txBody>
        </p:sp>
        <p:sp>
          <p:nvSpPr>
            <p:cNvPr id="22541" name="直接连接符 22541"/>
            <p:cNvSpPr>
              <a:spLocks noChangeShapeType="1"/>
            </p:cNvSpPr>
            <p:nvPr/>
          </p:nvSpPr>
          <p:spPr bwMode="auto">
            <a:xfrm flipH="1">
              <a:off x="96" y="236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803070505020304" pitchFamily="18" charset="0"/>
              </a:endParaRPr>
            </a:p>
          </p:txBody>
        </p:sp>
        <p:sp>
          <p:nvSpPr>
            <p:cNvPr id="22542" name="矩形 22542"/>
            <p:cNvSpPr>
              <a:spLocks noChangeArrowheads="1"/>
            </p:cNvSpPr>
            <p:nvPr/>
          </p:nvSpPr>
          <p:spPr bwMode="auto">
            <a:xfrm>
              <a:off x="13" y="100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Times New Roman" panose="02020803070505020304" pitchFamily="18" charset="0"/>
              </a:endParaRPr>
            </a:p>
          </p:txBody>
        </p:sp>
        <p:sp>
          <p:nvSpPr>
            <p:cNvPr id="22543" name="矩形 22543"/>
            <p:cNvSpPr>
              <a:spLocks noChangeArrowheads="1"/>
            </p:cNvSpPr>
            <p:nvPr/>
          </p:nvSpPr>
          <p:spPr bwMode="auto">
            <a:xfrm>
              <a:off x="22" y="141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803070505020304" pitchFamily="18" charset="0"/>
              </a:endParaRPr>
            </a:p>
          </p:txBody>
        </p:sp>
      </p:grpSp>
      <p:sp>
        <p:nvSpPr>
          <p:cNvPr id="22544" name="直接连接符 22544"/>
          <p:cNvSpPr>
            <a:spLocks noChangeShapeType="1"/>
          </p:cNvSpPr>
          <p:nvPr/>
        </p:nvSpPr>
        <p:spPr bwMode="auto">
          <a:xfrm>
            <a:off x="5905500" y="2133600"/>
            <a:ext cx="2085975" cy="962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803070505020304" pitchFamily="18" charset="0"/>
            </a:endParaRPr>
          </a:p>
        </p:txBody>
      </p:sp>
      <p:sp>
        <p:nvSpPr>
          <p:cNvPr id="22545" name="直接连接符 22545"/>
          <p:cNvSpPr>
            <a:spLocks noChangeShapeType="1"/>
          </p:cNvSpPr>
          <p:nvPr/>
        </p:nvSpPr>
        <p:spPr bwMode="auto">
          <a:xfrm flipH="1" flipV="1">
            <a:off x="5962650" y="2333625"/>
            <a:ext cx="1971675" cy="904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803070505020304" pitchFamily="18" charset="0"/>
            </a:endParaRPr>
          </a:p>
        </p:txBody>
      </p:sp>
      <p:sp>
        <p:nvSpPr>
          <p:cNvPr id="22546" name="直接连接符 22546"/>
          <p:cNvSpPr>
            <a:spLocks noChangeShapeType="1"/>
          </p:cNvSpPr>
          <p:nvPr/>
        </p:nvSpPr>
        <p:spPr bwMode="auto">
          <a:xfrm flipV="1">
            <a:off x="5895975" y="3505200"/>
            <a:ext cx="2047875" cy="1095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803070505020304" pitchFamily="18" charset="0"/>
            </a:endParaRPr>
          </a:p>
        </p:txBody>
      </p:sp>
      <p:sp>
        <p:nvSpPr>
          <p:cNvPr id="22547" name="直接连接符 22547"/>
          <p:cNvSpPr>
            <a:spLocks noChangeShapeType="1"/>
          </p:cNvSpPr>
          <p:nvPr/>
        </p:nvSpPr>
        <p:spPr bwMode="auto">
          <a:xfrm flipH="1">
            <a:off x="5972175" y="3629025"/>
            <a:ext cx="2047875" cy="1133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803070505020304" pitchFamily="18" charset="0"/>
            </a:endParaRPr>
          </a:p>
        </p:txBody>
      </p:sp>
      <p:sp>
        <p:nvSpPr>
          <p:cNvPr id="22548" name="文本框 22548"/>
          <p:cNvSpPr txBox="1">
            <a:spLocks noChangeArrowheads="1"/>
          </p:cNvSpPr>
          <p:nvPr/>
        </p:nvSpPr>
        <p:spPr bwMode="auto">
          <a:xfrm>
            <a:off x="5083175" y="5218113"/>
            <a:ext cx="13223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latin typeface="Comic Sans MS" panose="030F0702030302020204" pitchFamily="66" charset="0"/>
              </a:rPr>
              <a:t>Mac running</a:t>
            </a:r>
            <a:endParaRPr lang="en-US" sz="1600">
              <a:latin typeface="Comic Sans MS" panose="030F0702030302020204" pitchFamily="66" charset="0"/>
            </a:endParaRPr>
          </a:p>
          <a:p>
            <a:pPr algn="ctr" eaLnBrk="0" hangingPunct="0"/>
            <a:r>
              <a:rPr lang="en-US" sz="1600">
                <a:latin typeface="Comic Sans MS" panose="030F0702030302020204" pitchFamily="66" charset="0"/>
              </a:rPr>
              <a:t>Navigator</a:t>
            </a:r>
            <a:endParaRPr lang="en-US" sz="2400">
              <a:latin typeface="Times New Roman" panose="02020803070505020304" pitchFamily="18" charset="0"/>
            </a:endParaRPr>
          </a:p>
        </p:txBody>
      </p:sp>
      <p:sp>
        <p:nvSpPr>
          <p:cNvPr id="22549" name="文本框 22549"/>
          <p:cNvSpPr txBox="1">
            <a:spLocks noChangeArrowheads="1"/>
          </p:cNvSpPr>
          <p:nvPr/>
        </p:nvSpPr>
        <p:spPr bwMode="auto">
          <a:xfrm rot="1422049">
            <a:off x="6259513" y="2293938"/>
            <a:ext cx="150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rgbClr val="FF0000"/>
                </a:solidFill>
                <a:latin typeface="Comic Sans MS" panose="030F0702030302020204" pitchFamily="66" charset="0"/>
              </a:rPr>
              <a:t>HTTP request</a:t>
            </a:r>
            <a:endParaRPr lang="en-US" sz="2400">
              <a:latin typeface="Times New Roman" panose="02020803070505020304" pitchFamily="18" charset="0"/>
            </a:endParaRPr>
          </a:p>
        </p:txBody>
      </p:sp>
      <p:sp>
        <p:nvSpPr>
          <p:cNvPr id="22550" name="文本框 22550"/>
          <p:cNvSpPr txBox="1">
            <a:spLocks noChangeArrowheads="1"/>
          </p:cNvSpPr>
          <p:nvPr/>
        </p:nvSpPr>
        <p:spPr bwMode="auto">
          <a:xfrm rot="-1692638">
            <a:off x="6049963" y="3789363"/>
            <a:ext cx="150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rgbClr val="FF0000"/>
                </a:solidFill>
                <a:latin typeface="Comic Sans MS" panose="030F0702030302020204" pitchFamily="66" charset="0"/>
              </a:rPr>
              <a:t>HTTP request</a:t>
            </a:r>
            <a:endParaRPr lang="en-US" sz="2400">
              <a:latin typeface="Times New Roman" panose="02020803070505020304" pitchFamily="18" charset="0"/>
            </a:endParaRPr>
          </a:p>
        </p:txBody>
      </p:sp>
      <p:sp>
        <p:nvSpPr>
          <p:cNvPr id="22551" name="文本框 22551"/>
          <p:cNvSpPr txBox="1">
            <a:spLocks noChangeArrowheads="1"/>
          </p:cNvSpPr>
          <p:nvPr/>
        </p:nvSpPr>
        <p:spPr bwMode="auto">
          <a:xfrm rot="1411598">
            <a:off x="6072188" y="2741613"/>
            <a:ext cx="1620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rgbClr val="FF0000"/>
                </a:solidFill>
                <a:latin typeface="Comic Sans MS" panose="030F0702030302020204" pitchFamily="66" charset="0"/>
              </a:rPr>
              <a:t>HTTP response</a:t>
            </a:r>
            <a:endParaRPr lang="en-US" sz="2400">
              <a:latin typeface="Times New Roman" panose="02020803070505020304" pitchFamily="18" charset="0"/>
            </a:endParaRPr>
          </a:p>
        </p:txBody>
      </p:sp>
      <p:sp>
        <p:nvSpPr>
          <p:cNvPr id="22552" name="文本框 22552"/>
          <p:cNvSpPr txBox="1">
            <a:spLocks noChangeArrowheads="1"/>
          </p:cNvSpPr>
          <p:nvPr/>
        </p:nvSpPr>
        <p:spPr bwMode="auto">
          <a:xfrm rot="-1737783">
            <a:off x="6253163" y="4122738"/>
            <a:ext cx="1620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rgbClr val="FF0000"/>
                </a:solidFill>
                <a:latin typeface="Comic Sans MS" panose="030F0702030302020204" pitchFamily="66" charset="0"/>
              </a:rPr>
              <a:t>HTTP response</a:t>
            </a:r>
            <a:endParaRPr lang="en-US" sz="2400">
              <a:latin typeface="Times New Roman" panose="020208030705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0230" y="5892165"/>
            <a:ext cx="68332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http协议版本介绍</a:t>
            </a:r>
            <a:r>
              <a:rPr lang="zh-CN" altLang="en-US" dirty="0">
                <a:hlinkClick r:id="rId4"/>
              </a:rPr>
              <a:t>https://blog.csdn.net/u013967628/article/details/78521908</a:t>
            </a:r>
            <a:endParaRPr lang="zh-CN" altLang="en-US" dirty="0"/>
          </a:p>
          <a:p>
            <a:r>
              <a:rPr lang="zh-CN" altLang="en-US" dirty="0">
                <a:hlinkClick r:id="rId5" action="ppaction://hlinkfile"/>
              </a:rPr>
              <a:t>https://blog.csdn.net/Kangshuo2471781030/article/details/79253089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矩形 23553"/>
          <p:cNvSpPr>
            <a:spLocks noChangeArrowheads="1"/>
          </p:cNvSpPr>
          <p:nvPr/>
        </p:nvSpPr>
        <p:spPr bwMode="auto">
          <a:xfrm>
            <a:off x="238125" y="6019800"/>
            <a:ext cx="657225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803070505020304" pitchFamily="18" charset="0"/>
            </a:endParaRPr>
          </a:p>
        </p:txBody>
      </p:sp>
      <p:sp>
        <p:nvSpPr>
          <p:cNvPr id="23554" name="标题 23554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8156575" cy="862013"/>
          </a:xfrm>
        </p:spPr>
        <p:txBody>
          <a:bodyPr/>
          <a:lstStyle/>
          <a:p>
            <a:r>
              <a:rPr lang="en-US" altLang="zh-CN" sz="3800"/>
              <a:t>HTTP 1.0</a:t>
            </a:r>
            <a:endParaRPr lang="en-US" altLang="zh-CN" sz="3800"/>
          </a:p>
        </p:txBody>
      </p:sp>
      <p:sp>
        <p:nvSpPr>
          <p:cNvPr id="23556" name="文本框 23555"/>
          <p:cNvSpPr txBox="1"/>
          <p:nvPr/>
        </p:nvSpPr>
        <p:spPr>
          <a:xfrm>
            <a:off x="592138" y="985838"/>
            <a:ext cx="8156575" cy="452310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indent="457200"/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假定用户用鼠标点击了屏幕上的一个可选部分,其</a:t>
            </a:r>
            <a:r>
              <a:rPr lang="en-US" altLang="x-none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URL</a:t>
            </a: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是</a:t>
            </a:r>
            <a:r>
              <a:rPr lang="en-US" altLang="x-none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http://www.hdu.edu.cn/news。</a:t>
            </a: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下面更具体地说明在用户点击鼠标后所发生的几个事件：</a:t>
            </a:r>
            <a:endParaRPr lang="zh-CN" altLang="en-US" sz="2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90204" pitchFamily="34" charset="0"/>
              <a:ea typeface="宋体" panose="02010600030101010101" pitchFamily="2" charset="-122"/>
            </a:endParaRPr>
          </a:p>
          <a:p>
            <a:pPr marL="535305" indent="-535305"/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  (1)浏览器分析超链指向页面的</a:t>
            </a:r>
            <a:r>
              <a:rPr lang="en-US" altLang="x-none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URL。</a:t>
            </a:r>
            <a:endParaRPr lang="en-US" altLang="x-none" sz="2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90204" pitchFamily="34" charset="0"/>
              <a:ea typeface="宋体" panose="02010600030101010101" pitchFamily="2" charset="-122"/>
            </a:endParaRPr>
          </a:p>
          <a:p>
            <a:pPr marL="535305" indent="-535305"/>
            <a:r>
              <a:rPr lang="en-US" altLang="x-none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  (2)</a:t>
            </a: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浏览器向</a:t>
            </a:r>
            <a:r>
              <a:rPr lang="en-US" altLang="x-none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DNS</a:t>
            </a: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请求解析</a:t>
            </a:r>
            <a:r>
              <a:rPr lang="en-US" altLang="x-none" sz="2400" dirty="0" err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  <a:sym typeface="+mn-ea"/>
              </a:rPr>
              <a:t>www.hdu.edu.cn</a:t>
            </a: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的</a:t>
            </a:r>
            <a:r>
              <a:rPr lang="en-US" altLang="x-none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IP</a:t>
            </a: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地址。</a:t>
            </a:r>
            <a:endParaRPr lang="zh-CN" altLang="en-US" sz="2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90204" pitchFamily="34" charset="0"/>
              <a:ea typeface="宋体" panose="02010600030101010101" pitchFamily="2" charset="-122"/>
            </a:endParaRPr>
          </a:p>
          <a:p>
            <a:pPr marL="535305" indent="-535305"/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  (3)</a:t>
            </a:r>
            <a:r>
              <a:rPr lang="en-US" altLang="x-none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DNS</a:t>
            </a: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解析出服务器的</a:t>
            </a:r>
            <a:r>
              <a:rPr lang="en-US" altLang="x-none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IP</a:t>
            </a: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地址为</a:t>
            </a:r>
            <a:r>
              <a:rPr lang="en-US" altLang="x-none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x.x.x.x</a:t>
            </a: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。</a:t>
            </a:r>
            <a:endParaRPr lang="zh-CN" altLang="en-US" sz="2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90204" pitchFamily="34" charset="0"/>
              <a:ea typeface="宋体" panose="02010600030101010101" pitchFamily="2" charset="-122"/>
            </a:endParaRPr>
          </a:p>
          <a:p>
            <a:pPr marL="535305" indent="-535305"/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  (4)浏览器与服务器建立</a:t>
            </a:r>
            <a:r>
              <a:rPr lang="en-US" altLang="x-none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TCP</a:t>
            </a: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连接(在</a:t>
            </a:r>
            <a:r>
              <a:rPr lang="en-US" altLang="x-none" sz="2400" dirty="0" err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  <a:sym typeface="+mn-ea"/>
              </a:rPr>
              <a:t>x.x.x.x</a:t>
            </a: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使用端口80)。</a:t>
            </a:r>
            <a:endParaRPr lang="zh-CN" altLang="en-US" sz="2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90204" pitchFamily="34" charset="0"/>
              <a:ea typeface="宋体" panose="02010600030101010101" pitchFamily="2" charset="-122"/>
            </a:endParaRPr>
          </a:p>
          <a:p>
            <a:pPr marL="535305" indent="-535305"/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  (5)浏览器发出取文件命令：</a:t>
            </a:r>
            <a:r>
              <a:rPr lang="en-US" altLang="x-none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GET /news。</a:t>
            </a:r>
            <a:endParaRPr lang="en-US" altLang="x-none" sz="2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90204" pitchFamily="34" charset="0"/>
              <a:ea typeface="宋体" panose="02010600030101010101" pitchFamily="2" charset="-122"/>
            </a:endParaRPr>
          </a:p>
          <a:p>
            <a:pPr marL="535305" indent="-535305"/>
            <a:r>
              <a:rPr lang="en-US" altLang="x-none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  (6) </a:t>
            </a:r>
            <a:r>
              <a:rPr lang="en-US" altLang="x-none" sz="2400" dirty="0" err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  <a:sym typeface="+mn-ea"/>
              </a:rPr>
              <a:t>www.hdu.edu.cn</a:t>
            </a: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服务器给出响应，生成页面，并将页面发送给浏览器。</a:t>
            </a:r>
            <a:endParaRPr lang="zh-CN" altLang="en-US" sz="2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90204" pitchFamily="34" charset="0"/>
              <a:ea typeface="宋体" panose="02010600030101010101" pitchFamily="2" charset="-122"/>
            </a:endParaRPr>
          </a:p>
          <a:p>
            <a:pPr marL="535305" indent="-535305"/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  (7)</a:t>
            </a:r>
            <a:r>
              <a:rPr lang="en-US" altLang="x-none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TCP</a:t>
            </a: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连接释放。</a:t>
            </a:r>
            <a:endParaRPr lang="zh-CN" altLang="en-US" sz="2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90204" pitchFamily="34" charset="0"/>
              <a:ea typeface="宋体" panose="02010600030101010101" pitchFamily="2" charset="-122"/>
            </a:endParaRPr>
          </a:p>
          <a:p>
            <a:pPr marL="535305" indent="-535305"/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90204" pitchFamily="34" charset="0"/>
                <a:ea typeface="宋体" panose="02010600030101010101" pitchFamily="2" charset="-122"/>
                <a:cs typeface="+mn-ea"/>
              </a:rPr>
              <a:t>  (8)浏览器显示生成页面中的所有文本。</a:t>
            </a:r>
            <a:endParaRPr lang="zh-CN" altLang="en-US" sz="2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23557" name="日期占位符 2"/>
          <p:cNvSpPr>
            <a:spLocks noGrp="1" noChangeArrowheads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>
                <a:latin typeface="Times New Roman" panose="02020803070505020304" pitchFamily="18" charset="0"/>
                <a:ea typeface="宋体" panose="02010600030101010101" pitchFamily="2" charset="-122"/>
              </a:rPr>
              <a:t>20</a:t>
            </a:r>
            <a:r>
              <a:rPr lang="en-US">
                <a:latin typeface="Arial" panose="020B0604020202090204" pitchFamily="34" charset="0"/>
                <a:ea typeface="宋体" panose="02010600030101010101" pitchFamily="2" charset="-122"/>
              </a:rPr>
              <a:t>12/04/21</a:t>
            </a:r>
            <a:endParaRPr lang="en-US"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24577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8218487" cy="847725"/>
          </a:xfrm>
        </p:spPr>
        <p:txBody>
          <a:bodyPr/>
          <a:lstStyle/>
          <a:p>
            <a:r>
              <a:rPr lang="zh-CN" altLang="en-US" sz="3800"/>
              <a:t>HTTP 请求信息</a:t>
            </a:r>
            <a:endParaRPr lang="zh-CN" altLang="en-US"/>
          </a:p>
        </p:txBody>
      </p:sp>
      <p:sp>
        <p:nvSpPr>
          <p:cNvPr id="24578" name="文本占位符 24578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435975" cy="4862512"/>
          </a:xfrm>
        </p:spPr>
        <p:txBody>
          <a:bodyPr/>
          <a:lstStyle/>
          <a:p>
            <a:r>
              <a:rPr lang="zh-CN" altLang="en-US" sz="2600"/>
              <a:t>两种类型的HTTP消息: </a:t>
            </a:r>
            <a:r>
              <a:rPr lang="zh-CN" altLang="en-US" sz="2600" i="1">
                <a:solidFill>
                  <a:srgbClr val="FF0000"/>
                </a:solidFill>
              </a:rPr>
              <a:t>request(请求)</a:t>
            </a:r>
            <a:r>
              <a:rPr lang="zh-CN" altLang="en-US" sz="2600">
                <a:solidFill>
                  <a:srgbClr val="FF0000"/>
                </a:solidFill>
              </a:rPr>
              <a:t>, </a:t>
            </a:r>
            <a:r>
              <a:rPr lang="zh-CN" altLang="en-US" sz="2600" i="1">
                <a:solidFill>
                  <a:srgbClr val="FF0000"/>
                </a:solidFill>
              </a:rPr>
              <a:t>response(响应</a:t>
            </a:r>
            <a:r>
              <a:rPr lang="en-US" sz="2600" i="1">
                <a:solidFill>
                  <a:srgbClr val="FF0000"/>
                </a:solidFill>
              </a:rPr>
              <a:t>)</a:t>
            </a:r>
            <a:endParaRPr lang="en-US" sz="2600" i="1">
              <a:solidFill>
                <a:schemeClr val="accent2"/>
              </a:solidFill>
            </a:endParaRPr>
          </a:p>
          <a:p>
            <a:r>
              <a:rPr lang="en-US" sz="2600">
                <a:solidFill>
                  <a:srgbClr val="FF0000"/>
                </a:solidFill>
              </a:rPr>
              <a:t>HTTP request message:</a:t>
            </a:r>
            <a:endParaRPr lang="en-US" sz="2600"/>
          </a:p>
          <a:p>
            <a:pPr marL="742950" lvl="1" indent="-285750"/>
            <a:r>
              <a:rPr lang="en-US" sz="2200"/>
              <a:t>ASCII (</a:t>
            </a:r>
            <a:r>
              <a:rPr lang="zh-CN" altLang="en-US" sz="2200"/>
              <a:t>人类可读格式)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4579" name="文本框 24579"/>
          <p:cNvSpPr txBox="1">
            <a:spLocks noChangeArrowheads="1"/>
          </p:cNvSpPr>
          <p:nvPr/>
        </p:nvSpPr>
        <p:spPr bwMode="auto">
          <a:xfrm>
            <a:off x="3335338" y="3194050"/>
            <a:ext cx="5843587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Courier New" panose="02070409020205090404" pitchFamily="49" charset="0"/>
              </a:rPr>
              <a:t>GET /somedir/page.html HTTP/1.1</a:t>
            </a:r>
            <a:endParaRPr lang="en-US" sz="2000" b="1">
              <a:latin typeface="Courier New" panose="02070409020205090404" pitchFamily="49" charset="0"/>
            </a:endParaRPr>
          </a:p>
          <a:p>
            <a:pPr eaLnBrk="0" hangingPunct="0"/>
            <a:r>
              <a:rPr lang="en-US" sz="2000" b="1">
                <a:latin typeface="Courier New" panose="02070409020205090404" pitchFamily="49" charset="0"/>
              </a:rPr>
              <a:t>Host: www.someschool.edu </a:t>
            </a:r>
            <a:endParaRPr lang="en-US" sz="2000" b="1">
              <a:latin typeface="Courier New" panose="02070409020205090404" pitchFamily="49" charset="0"/>
            </a:endParaRPr>
          </a:p>
          <a:p>
            <a:pPr eaLnBrk="0" hangingPunct="0"/>
            <a:r>
              <a:rPr lang="en-US" sz="2000" b="1">
                <a:latin typeface="Courier New" panose="02070409020205090404" pitchFamily="49" charset="0"/>
              </a:rPr>
              <a:t>User-agent: Mozilla/4.0</a:t>
            </a:r>
            <a:endParaRPr lang="en-US" sz="2000" b="1">
              <a:latin typeface="Courier New" panose="02070409020205090404" pitchFamily="49" charset="0"/>
            </a:endParaRPr>
          </a:p>
          <a:p>
            <a:pPr eaLnBrk="0" hangingPunct="0"/>
            <a:r>
              <a:rPr lang="en-US" sz="2000" b="1">
                <a:latin typeface="Courier New" panose="02070409020205090404" pitchFamily="49" charset="0"/>
              </a:rPr>
              <a:t>Connection: close </a:t>
            </a:r>
            <a:endParaRPr lang="en-US" sz="2000" b="1">
              <a:latin typeface="Courier New" panose="02070409020205090404" pitchFamily="49" charset="0"/>
            </a:endParaRPr>
          </a:p>
          <a:p>
            <a:pPr eaLnBrk="0" hangingPunct="0"/>
            <a:r>
              <a:rPr lang="en-US" sz="2000" b="1">
                <a:latin typeface="Courier New" panose="02070409020205090404" pitchFamily="49" charset="0"/>
              </a:rPr>
              <a:t>Accept-language:cn </a:t>
            </a:r>
            <a:endParaRPr lang="en-US" sz="2000" b="1">
              <a:latin typeface="Courier New" panose="02070409020205090404" pitchFamily="49" charset="0"/>
            </a:endParaRPr>
          </a:p>
          <a:p>
            <a:pPr eaLnBrk="0" hangingPunct="0"/>
            <a:endParaRPr lang="en-US" sz="2400">
              <a:latin typeface="Times New Roman" panose="02020803070505020304" pitchFamily="18" charset="0"/>
            </a:endParaRPr>
          </a:p>
          <a:p>
            <a:pPr eaLnBrk="0" hangingPunct="0"/>
            <a:r>
              <a:rPr lang="en-US" sz="2000"/>
              <a:t>(extra carriage return</a:t>
            </a:r>
            <a:r>
              <a:rPr lang="zh-CN" altLang="en-US" sz="2000"/>
              <a:t>（回车）</a:t>
            </a:r>
            <a:r>
              <a:rPr lang="en-US" sz="2000"/>
              <a:t>, line feed</a:t>
            </a:r>
            <a:r>
              <a:rPr lang="zh-CN" altLang="en-US" sz="2000"/>
              <a:t>（换行）</a:t>
            </a:r>
            <a:r>
              <a:rPr lang="en-US" sz="2000"/>
              <a:t>)</a:t>
            </a:r>
            <a:r>
              <a:rPr lang="en-US" sz="2400">
                <a:latin typeface="Times New Roman" panose="02020803070505020304" pitchFamily="18" charset="0"/>
              </a:rPr>
              <a:t> </a:t>
            </a:r>
            <a:endParaRPr lang="en-US" sz="2400">
              <a:latin typeface="Times New Roman" panose="02020803070505020304" pitchFamily="18" charset="0"/>
            </a:endParaRPr>
          </a:p>
        </p:txBody>
      </p:sp>
      <p:sp>
        <p:nvSpPr>
          <p:cNvPr id="24580" name="文本框 24580"/>
          <p:cNvSpPr txBox="1">
            <a:spLocks noChangeArrowheads="1"/>
          </p:cNvSpPr>
          <p:nvPr/>
        </p:nvSpPr>
        <p:spPr bwMode="auto">
          <a:xfrm>
            <a:off x="609600" y="2832100"/>
            <a:ext cx="22701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请求行</a:t>
            </a:r>
            <a:endParaRPr lang="zh-CN" altLang="en-US" sz="20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(GET, POST, </a:t>
            </a:r>
            <a:endParaRPr lang="en-US" sz="20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HEAD commands)</a:t>
            </a:r>
            <a:endParaRPr lang="en-US" sz="2400">
              <a:latin typeface="Times New Roman" panose="02020803070505020304" pitchFamily="18" charset="0"/>
            </a:endParaRPr>
          </a:p>
        </p:txBody>
      </p:sp>
      <p:sp>
        <p:nvSpPr>
          <p:cNvPr id="24581" name="直接连接符 24581"/>
          <p:cNvSpPr>
            <a:spLocks noChangeShapeType="1"/>
          </p:cNvSpPr>
          <p:nvPr/>
        </p:nvSpPr>
        <p:spPr bwMode="auto">
          <a:xfrm>
            <a:off x="2449513" y="3063875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803070505020304" pitchFamily="18" charset="0"/>
            </a:endParaRPr>
          </a:p>
        </p:txBody>
      </p:sp>
      <p:sp>
        <p:nvSpPr>
          <p:cNvPr id="24582" name="任意多边形 24582"/>
          <p:cNvSpPr>
            <a:spLocks noChangeArrowheads="1"/>
          </p:cNvSpPr>
          <p:nvPr/>
        </p:nvSpPr>
        <p:spPr bwMode="auto">
          <a:xfrm>
            <a:off x="3354388" y="3502025"/>
            <a:ext cx="227012" cy="1311275"/>
          </a:xfrm>
          <a:custGeom>
            <a:avLst/>
            <a:gdLst>
              <a:gd name="T0" fmla="*/ 122 w 150"/>
              <a:gd name="T1" fmla="*/ 6 h 924"/>
              <a:gd name="T2" fmla="*/ 0 w 150"/>
              <a:gd name="T3" fmla="*/ 0 h 924"/>
              <a:gd name="T4" fmla="*/ 0 w 150"/>
              <a:gd name="T5" fmla="*/ 924 h 924"/>
              <a:gd name="T6" fmla="*/ 150 w 150"/>
              <a:gd name="T7" fmla="*/ 918 h 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803070505020304" pitchFamily="18" charset="0"/>
            </a:endParaRPr>
          </a:p>
        </p:txBody>
      </p:sp>
      <p:sp>
        <p:nvSpPr>
          <p:cNvPr id="24583" name="文本框 24583"/>
          <p:cNvSpPr txBox="1">
            <a:spLocks noChangeArrowheads="1"/>
          </p:cNvSpPr>
          <p:nvPr/>
        </p:nvSpPr>
        <p:spPr bwMode="auto">
          <a:xfrm>
            <a:off x="2349500" y="4005263"/>
            <a:ext cx="10112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header</a:t>
            </a:r>
            <a:endParaRPr lang="en-US" sz="20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r" eaLnBrk="0" hangingPunct="0"/>
            <a:r>
              <a:rPr 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 lines</a:t>
            </a:r>
            <a:endParaRPr lang="en-US" sz="2400">
              <a:latin typeface="Times New Roman" panose="02020803070505020304" pitchFamily="18" charset="0"/>
            </a:endParaRPr>
          </a:p>
        </p:txBody>
      </p:sp>
      <p:sp>
        <p:nvSpPr>
          <p:cNvPr id="24584" name="直接连接符 24584"/>
          <p:cNvSpPr>
            <a:spLocks noChangeShapeType="1"/>
          </p:cNvSpPr>
          <p:nvPr/>
        </p:nvSpPr>
        <p:spPr bwMode="auto">
          <a:xfrm flipV="1">
            <a:off x="2573338" y="5073650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803070505020304" pitchFamily="18" charset="0"/>
            </a:endParaRPr>
          </a:p>
        </p:txBody>
      </p:sp>
      <p:sp>
        <p:nvSpPr>
          <p:cNvPr id="24585" name="文本框 24585"/>
          <p:cNvSpPr txBox="1">
            <a:spLocks noChangeArrowheads="1"/>
          </p:cNvSpPr>
          <p:nvPr/>
        </p:nvSpPr>
        <p:spPr bwMode="auto">
          <a:xfrm>
            <a:off x="860425" y="4957763"/>
            <a:ext cx="21780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Carriage return, </a:t>
            </a:r>
            <a:endParaRPr lang="en-US" sz="20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line feed </a:t>
            </a:r>
            <a:endParaRPr lang="en-US" sz="20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ctr" eaLnBrk="0" hangingPunct="0"/>
            <a:r>
              <a:rPr lang="zh-CN" alt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表示消息的结束</a:t>
            </a:r>
            <a:endParaRPr lang="zh-CN" altLang="en-US" sz="2400">
              <a:latin typeface="Times New Roman" panose="02020803070505020304" pitchFamily="18" charset="0"/>
            </a:endParaRPr>
          </a:p>
        </p:txBody>
      </p:sp>
      <p:sp>
        <p:nvSpPr>
          <p:cNvPr id="24587" name="日期占位符 2"/>
          <p:cNvSpPr>
            <a:spLocks noGrp="1" noChangeArrowheads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>
                <a:latin typeface="Times New Roman" panose="02020803070505020304" pitchFamily="18" charset="0"/>
                <a:ea typeface="宋体" panose="02010600030101010101" pitchFamily="2" charset="-122"/>
              </a:rPr>
              <a:t>20</a:t>
            </a:r>
            <a:r>
              <a:rPr lang="en-US">
                <a:latin typeface="Arial" panose="020B0604020202090204" pitchFamily="34" charset="0"/>
                <a:ea typeface="宋体" panose="02010600030101010101" pitchFamily="2" charset="-122"/>
              </a:rPr>
              <a:t>12/04/21</a:t>
            </a:r>
            <a:endParaRPr lang="en-US"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25601"/>
          <p:cNvSpPr>
            <a:spLocks noGrp="1" noChangeArrowheads="1"/>
          </p:cNvSpPr>
          <p:nvPr>
            <p:ph type="title"/>
          </p:nvPr>
        </p:nvSpPr>
        <p:spPr>
          <a:xfrm>
            <a:off x="590550" y="422275"/>
            <a:ext cx="7221538" cy="703263"/>
          </a:xfrm>
        </p:spPr>
        <p:txBody>
          <a:bodyPr/>
          <a:lstStyle/>
          <a:p>
            <a:r>
              <a:rPr lang="zh-CN" altLang="en-US" sz="3400"/>
              <a:t>HTTP 请求消息: 通用格式</a:t>
            </a:r>
            <a:endParaRPr lang="zh-CN" altLang="en-US"/>
          </a:p>
        </p:txBody>
      </p:sp>
      <p:pic>
        <p:nvPicPr>
          <p:cNvPr id="25602" name="图片 25602" descr="HTTPreques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1649413"/>
            <a:ext cx="751205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日期占位符 2"/>
          <p:cNvSpPr>
            <a:spLocks noGrp="1" noChangeArrowheads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>
                <a:latin typeface="Times New Roman" panose="02020803070505020304" pitchFamily="18" charset="0"/>
                <a:ea typeface="宋体" panose="02010600030101010101" pitchFamily="2" charset="-122"/>
              </a:rPr>
              <a:t>20</a:t>
            </a:r>
            <a:r>
              <a:rPr lang="en-US">
                <a:latin typeface="Arial" panose="020B0604020202090204" pitchFamily="34" charset="0"/>
                <a:ea typeface="宋体" panose="02010600030101010101" pitchFamily="2" charset="-122"/>
              </a:rPr>
              <a:t>12/04/21</a:t>
            </a:r>
            <a:endParaRPr lang="en-US"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266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Method types</a:t>
            </a:r>
            <a:endParaRPr lang="en-US" altLang="zh-CN"/>
          </a:p>
        </p:txBody>
      </p:sp>
      <p:sp>
        <p:nvSpPr>
          <p:cNvPr id="26626" name="文本占位符 2662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600" u="sng">
                <a:solidFill>
                  <a:srgbClr val="FF0000"/>
                </a:solidFill>
              </a:rPr>
              <a:t>HTTP/1.0</a:t>
            </a:r>
            <a:endParaRPr lang="zh-CN" altLang="en-US" sz="2600"/>
          </a:p>
          <a:p>
            <a:r>
              <a:rPr lang="zh-CN" altLang="en-US" sz="2600"/>
              <a:t>GET</a:t>
            </a:r>
            <a:endParaRPr lang="zh-CN" altLang="en-US" sz="2600"/>
          </a:p>
          <a:p>
            <a:r>
              <a:rPr lang="zh-CN" altLang="en-US" sz="2600"/>
              <a:t>POST</a:t>
            </a:r>
            <a:endParaRPr lang="zh-CN" altLang="en-US" sz="2600"/>
          </a:p>
          <a:p>
            <a:r>
              <a:rPr lang="zh-CN" altLang="en-US" sz="2600"/>
              <a:t>HEAD</a:t>
            </a:r>
            <a:endParaRPr lang="zh-CN" altLang="en-US" sz="2600"/>
          </a:p>
          <a:p>
            <a:pPr marL="742950" lvl="1" indent="-285750"/>
            <a:r>
              <a:rPr lang="zh-CN" altLang="en-US" sz="2200"/>
              <a:t>查询用的</a:t>
            </a:r>
            <a:endParaRPr lang="zh-CN" altLang="en-US" sz="2200"/>
          </a:p>
        </p:txBody>
      </p:sp>
      <p:sp>
        <p:nvSpPr>
          <p:cNvPr id="26627" name="文本占位符 26627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600200"/>
            <a:ext cx="4033837" cy="4530725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600" u="sng">
                <a:solidFill>
                  <a:srgbClr val="FF0000"/>
                </a:solidFill>
              </a:rPr>
              <a:t>HTTP/1.1</a:t>
            </a:r>
            <a:endParaRPr lang="en-US" altLang="zh-CN" sz="2600"/>
          </a:p>
          <a:p>
            <a:r>
              <a:rPr lang="en-US" altLang="zh-CN" sz="2600"/>
              <a:t>GET, POST, HEAD</a:t>
            </a:r>
            <a:endParaRPr lang="en-US" altLang="zh-CN" sz="2600"/>
          </a:p>
          <a:p>
            <a:r>
              <a:rPr lang="en-US" altLang="zh-CN" sz="2600"/>
              <a:t>PUT</a:t>
            </a:r>
            <a:endParaRPr lang="en-US" altLang="zh-CN" sz="2600"/>
          </a:p>
          <a:p>
            <a:pPr marL="742950" lvl="1" indent="-285750"/>
            <a:r>
              <a:rPr lang="en-US" altLang="zh-CN" sz="2200"/>
              <a:t>uploads file in entity body to path specified in URL field</a:t>
            </a:r>
            <a:endParaRPr lang="en-US" altLang="zh-CN" sz="2200"/>
          </a:p>
          <a:p>
            <a:r>
              <a:rPr lang="en-US" altLang="zh-CN" sz="2600"/>
              <a:t>DELETE</a:t>
            </a:r>
            <a:endParaRPr lang="en-US" altLang="zh-CN" sz="2600"/>
          </a:p>
          <a:p>
            <a:pPr marL="742950" lvl="1" indent="-285750"/>
            <a:r>
              <a:rPr lang="en-US" altLang="zh-CN" sz="2200"/>
              <a:t>deletes file specified in the URL field</a:t>
            </a:r>
            <a:endParaRPr lang="en-US" altLang="zh-CN" sz="2200"/>
          </a:p>
          <a:p>
            <a:pPr marL="285750" lvl="0" indent="-285750"/>
            <a:r>
              <a:rPr lang="en-US" altLang="zh-CN" sz="2565"/>
              <a:t>OPTIONS</a:t>
            </a:r>
            <a:endParaRPr lang="en-US" altLang="zh-CN" sz="2565"/>
          </a:p>
          <a:p>
            <a:pPr marL="285750" lvl="0" indent="-285750"/>
            <a:r>
              <a:rPr lang="en-US" altLang="zh-CN" sz="2565"/>
              <a:t>TRACE</a:t>
            </a:r>
            <a:endParaRPr lang="en-US" altLang="zh-CN" sz="2565"/>
          </a:p>
          <a:p>
            <a:pPr marL="285750" lvl="0" indent="-285750"/>
            <a:r>
              <a:rPr lang="en-US" altLang="zh-CN" sz="2565"/>
              <a:t>CONNECT</a:t>
            </a:r>
            <a:endParaRPr lang="en-US" altLang="zh-CN" sz="2565"/>
          </a:p>
        </p:txBody>
      </p:sp>
      <p:sp>
        <p:nvSpPr>
          <p:cNvPr id="26629" name="日期占位符 2"/>
          <p:cNvSpPr>
            <a:spLocks noGrp="1" noChangeArrowheads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>
                <a:latin typeface="Times New Roman" panose="02020803070505020304" pitchFamily="18" charset="0"/>
                <a:ea typeface="宋体" panose="02010600030101010101" pitchFamily="2" charset="-122"/>
              </a:rPr>
              <a:t>20</a:t>
            </a:r>
            <a:r>
              <a:rPr lang="en-US">
                <a:latin typeface="Arial" panose="020B0604020202090204" pitchFamily="34" charset="0"/>
                <a:ea typeface="宋体" panose="02010600030101010101" pitchFamily="2" charset="-122"/>
              </a:rPr>
              <a:t>12/04/21</a:t>
            </a:r>
            <a:endParaRPr lang="en-US"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5452</Words>
  <Application>WPS 文字</Application>
  <PresentationFormat>On-screen Show (4:3)</PresentationFormat>
  <Paragraphs>473</Paragraphs>
  <Slides>29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方正书宋_GBK</vt:lpstr>
      <vt:lpstr>Wingdings</vt:lpstr>
      <vt:lpstr>微软雅黑</vt:lpstr>
      <vt:lpstr>汉仪旗黑</vt:lpstr>
      <vt:lpstr>宋体</vt:lpstr>
      <vt:lpstr>Times New Roman</vt:lpstr>
      <vt:lpstr>Comic Sans MS</vt:lpstr>
      <vt:lpstr>Courier New</vt:lpstr>
      <vt:lpstr>Comic Sans MS</vt:lpstr>
      <vt:lpstr>Calibri</vt:lpstr>
      <vt:lpstr>Arial Unicode MS</vt:lpstr>
      <vt:lpstr>Office 主题</vt:lpstr>
      <vt:lpstr>PowerPoint 演示文稿</vt:lpstr>
      <vt:lpstr>PowerPoint 演示文稿</vt:lpstr>
      <vt:lpstr>关于本课程</vt:lpstr>
      <vt:lpstr>HTTP协议介绍</vt:lpstr>
      <vt:lpstr>HTTP overview</vt:lpstr>
      <vt:lpstr>HTTP 1.0</vt:lpstr>
      <vt:lpstr>HTTP 请求信息</vt:lpstr>
      <vt:lpstr>HTTP 请求消息: 通用格式</vt:lpstr>
      <vt:lpstr>Method types</vt:lpstr>
      <vt:lpstr>HTTP 响应消息</vt:lpstr>
      <vt:lpstr>HTTP 响应消息response status codes</vt:lpstr>
      <vt:lpstr>使用socket编写客户端</vt:lpstr>
      <vt:lpstr>9.1  Python客户端库</vt:lpstr>
      <vt:lpstr>9.2  端口、加密和封帧</vt:lpstr>
      <vt:lpstr>9.2  端口、加密和封帧</vt:lpstr>
      <vt:lpstr>9.2  端口、加密和封帧</vt:lpstr>
      <vt:lpstr>9.3 HTTP方法</vt:lpstr>
      <vt:lpstr>9.4 路径和主机</vt:lpstr>
      <vt:lpstr>9.5 状态码</vt:lpstr>
      <vt:lpstr>9.6 缓存与验证</vt:lpstr>
      <vt:lpstr>9.6 缓存与验证</vt:lpstr>
      <vt:lpstr>9.6 缓存与验证</vt:lpstr>
      <vt:lpstr>9.6 缓存与验证</vt:lpstr>
      <vt:lpstr>9.7 传输编码</vt:lpstr>
      <vt:lpstr>9.8 内容协商</vt:lpstr>
      <vt:lpstr>9.9 内容类型</vt:lpstr>
      <vt:lpstr>9.10 HTTP认证</vt:lpstr>
      <vt:lpstr>9.11 cookie</vt:lpstr>
      <vt:lpstr>9.12 连接，Keep-Alive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 W</dc:creator>
  <cp:lastModifiedBy>Wintone</cp:lastModifiedBy>
  <cp:revision>506</cp:revision>
  <cp:lastPrinted>2022-12-06T01:32:11Z</cp:lastPrinted>
  <dcterms:created xsi:type="dcterms:W3CDTF">2022-12-06T01:32:11Z</dcterms:created>
  <dcterms:modified xsi:type="dcterms:W3CDTF">2022-12-06T01:32:11Z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