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5" r:id="rId1"/>
  </p:sldMasterIdLst>
  <p:notesMasterIdLst>
    <p:notesMasterId r:id="rId109"/>
  </p:notesMasterIdLst>
  <p:sldIdLst>
    <p:sldId id="258" r:id="rId2"/>
    <p:sldId id="613" r:id="rId3"/>
    <p:sldId id="700" r:id="rId4"/>
    <p:sldId id="550" r:id="rId5"/>
    <p:sldId id="1188" r:id="rId6"/>
    <p:sldId id="1189" r:id="rId7"/>
    <p:sldId id="1184" r:id="rId8"/>
    <p:sldId id="625" r:id="rId9"/>
    <p:sldId id="626" r:id="rId10"/>
    <p:sldId id="615" r:id="rId11"/>
    <p:sldId id="559" r:id="rId12"/>
    <p:sldId id="840" r:id="rId13"/>
    <p:sldId id="841" r:id="rId14"/>
    <p:sldId id="845" r:id="rId15"/>
    <p:sldId id="769" r:id="rId16"/>
    <p:sldId id="560" r:id="rId17"/>
    <p:sldId id="561" r:id="rId18"/>
    <p:sldId id="1078" r:id="rId19"/>
    <p:sldId id="1185" r:id="rId20"/>
    <p:sldId id="562" r:id="rId21"/>
    <p:sldId id="1187" r:id="rId22"/>
    <p:sldId id="616" r:id="rId23"/>
    <p:sldId id="575" r:id="rId24"/>
    <p:sldId id="578" r:id="rId25"/>
    <p:sldId id="1001" r:id="rId26"/>
    <p:sldId id="580" r:id="rId27"/>
    <p:sldId id="579" r:id="rId28"/>
    <p:sldId id="635" r:id="rId29"/>
    <p:sldId id="636" r:id="rId30"/>
    <p:sldId id="1005" r:id="rId31"/>
    <p:sldId id="1006" r:id="rId32"/>
    <p:sldId id="1007" r:id="rId33"/>
    <p:sldId id="1008" r:id="rId34"/>
    <p:sldId id="1009" r:id="rId35"/>
    <p:sldId id="1010" r:id="rId36"/>
    <p:sldId id="1011" r:id="rId37"/>
    <p:sldId id="1012" r:id="rId38"/>
    <p:sldId id="1013" r:id="rId39"/>
    <p:sldId id="1014" r:id="rId40"/>
    <p:sldId id="1016" r:id="rId41"/>
    <p:sldId id="638" r:id="rId42"/>
    <p:sldId id="639" r:id="rId43"/>
    <p:sldId id="640" r:id="rId44"/>
    <p:sldId id="617" r:id="rId45"/>
    <p:sldId id="586" r:id="rId46"/>
    <p:sldId id="641" r:id="rId47"/>
    <p:sldId id="588" r:id="rId48"/>
    <p:sldId id="642" r:id="rId49"/>
    <p:sldId id="771" r:id="rId50"/>
    <p:sldId id="772" r:id="rId51"/>
    <p:sldId id="773" r:id="rId52"/>
    <p:sldId id="774" r:id="rId53"/>
    <p:sldId id="775" r:id="rId54"/>
    <p:sldId id="776" r:id="rId55"/>
    <p:sldId id="777" r:id="rId56"/>
    <p:sldId id="778" r:id="rId57"/>
    <p:sldId id="618" r:id="rId58"/>
    <p:sldId id="591" r:id="rId59"/>
    <p:sldId id="589" r:id="rId60"/>
    <p:sldId id="592" r:id="rId61"/>
    <p:sldId id="593" r:id="rId62"/>
    <p:sldId id="594" r:id="rId63"/>
    <p:sldId id="595" r:id="rId64"/>
    <p:sldId id="619" r:id="rId65"/>
    <p:sldId id="596" r:id="rId66"/>
    <p:sldId id="597" r:id="rId67"/>
    <p:sldId id="598" r:id="rId68"/>
    <p:sldId id="1017" r:id="rId69"/>
    <p:sldId id="1018" r:id="rId70"/>
    <p:sldId id="1019" r:id="rId71"/>
    <p:sldId id="1020" r:id="rId72"/>
    <p:sldId id="1021" r:id="rId73"/>
    <p:sldId id="1022" r:id="rId74"/>
    <p:sldId id="1023" r:id="rId75"/>
    <p:sldId id="599" r:id="rId76"/>
    <p:sldId id="699" r:id="rId77"/>
    <p:sldId id="600" r:id="rId78"/>
    <p:sldId id="601" r:id="rId79"/>
    <p:sldId id="701" r:id="rId80"/>
    <p:sldId id="602" r:id="rId81"/>
    <p:sldId id="603" r:id="rId82"/>
    <p:sldId id="702" r:id="rId83"/>
    <p:sldId id="604" r:id="rId84"/>
    <p:sldId id="605" r:id="rId85"/>
    <p:sldId id="698" r:id="rId86"/>
    <p:sldId id="609" r:id="rId87"/>
    <p:sldId id="610" r:id="rId88"/>
    <p:sldId id="1024" r:id="rId89"/>
    <p:sldId id="1025" r:id="rId90"/>
    <p:sldId id="1026" r:id="rId91"/>
    <p:sldId id="1027" r:id="rId92"/>
    <p:sldId id="1028" r:id="rId93"/>
    <p:sldId id="1029" r:id="rId94"/>
    <p:sldId id="1030" r:id="rId95"/>
    <p:sldId id="1031" r:id="rId96"/>
    <p:sldId id="1032" r:id="rId97"/>
    <p:sldId id="694" r:id="rId98"/>
    <p:sldId id="697" r:id="rId99"/>
    <p:sldId id="704" r:id="rId100"/>
    <p:sldId id="703" r:id="rId101"/>
    <p:sldId id="695" r:id="rId102"/>
    <p:sldId id="686" r:id="rId103"/>
    <p:sldId id="683" r:id="rId104"/>
    <p:sldId id="687" r:id="rId105"/>
    <p:sldId id="696" r:id="rId106"/>
    <p:sldId id="611" r:id="rId107"/>
    <p:sldId id="608" r:id="rId108"/>
  </p:sldIdLst>
  <p:sldSz cx="12192000" cy="6858000"/>
  <p:notesSz cx="6858000" cy="9144000"/>
  <p:custDataLst>
    <p:tags r:id="rId1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23298"/>
    <a:srgbClr val="2F5597"/>
    <a:srgbClr val="005F8F"/>
    <a:srgbClr val="006192"/>
    <a:srgbClr val="660066"/>
    <a:srgbClr val="5B9BD5"/>
    <a:srgbClr val="8EB9E1"/>
    <a:srgbClr val="000066"/>
    <a:srgbClr val="E6EDF9"/>
    <a:srgbClr val="E7EC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03" autoAdjust="0"/>
    <p:restoredTop sz="91499" autoAdjust="0"/>
  </p:normalViewPr>
  <p:slideViewPr>
    <p:cSldViewPr snapToGrid="0">
      <p:cViewPr varScale="1">
        <p:scale>
          <a:sx n="83" d="100"/>
          <a:sy n="83" d="100"/>
        </p:scale>
        <p:origin x="200"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gs" Target="tags/tag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AC74E-F3DE-4E68-99C0-E4FF0B250402}" type="datetimeFigureOut">
              <a:rPr lang="zh-CN" altLang="en-US" smtClean="0"/>
              <a:t>2023/11/20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58D7E-356C-4185-82BD-CDFB029C7F8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说到防火墙，上网要翻墙，我们国家的防火墙叫长城防火墙，英文叫TheGreatFireWallofChina</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F58D7E-356C-4185-82BD-CDFB029C7F8E}" type="slidenum">
              <a:rPr lang="zh-CN" altLang="en-US" smtClean="0"/>
              <a:t>29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tp端口号20和21的区别是21端口用于连接，20端口用于传输数据。进行FTP文件传输中，客户端首先连接到FTP服务器的21端口，进行用户的认证，认证成功后，要传输文件时，服务器会开一个端口为20来进行传输数据文件。</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tp端口号20和21的区别是21端口用于连接，20端口用于传输数据。进行FTP文件传输中，客户端首先连接到FTP服务器的21端口，进行用户的认证，认证成功后，要传输文件时，服务器会开一个端口为20来进行传输数据文件。</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底下改成蓝底白字填充框</a:t>
            </a:r>
          </a:p>
        </p:txBody>
      </p:sp>
      <p:sp>
        <p:nvSpPr>
          <p:cNvPr id="4" name="灯片编号占位符 3"/>
          <p:cNvSpPr>
            <a:spLocks noGrp="1"/>
          </p:cNvSpPr>
          <p:nvPr>
            <p:ph type="sldNum" sz="quarter" idx="10"/>
          </p:nvPr>
        </p:nvSpPr>
        <p:spPr/>
        <p:txBody>
          <a:bodyPr/>
          <a:lstStyle/>
          <a:p>
            <a:fld id="{90F58D7E-356C-4185-82BD-CDFB029C7F8E}" type="slidenum">
              <a:rPr lang="zh-CN" altLang="en-US" smtClean="0"/>
              <a:t>41</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dirty="0"/>
              <a:t>底下改成蓝底白字填充框</a:t>
            </a:r>
          </a:p>
          <a:p>
            <a:endParaRPr lang="zh-CN" altLang="en-US" dirty="0"/>
          </a:p>
        </p:txBody>
      </p:sp>
      <p:sp>
        <p:nvSpPr>
          <p:cNvPr id="4" name="灯片编号占位符 3"/>
          <p:cNvSpPr>
            <a:spLocks noGrp="1"/>
          </p:cNvSpPr>
          <p:nvPr>
            <p:ph type="sldNum" sz="quarter" idx="10"/>
          </p:nvPr>
        </p:nvSpPr>
        <p:spPr/>
        <p:txBody>
          <a:bodyPr/>
          <a:lstStyle/>
          <a:p>
            <a:fld id="{90F58D7E-356C-4185-82BD-CDFB029C7F8E}" type="slidenum">
              <a:rPr lang="zh-CN" altLang="en-US" smtClean="0"/>
              <a:t>42</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优点、缺点改成填充框，要点改为彩色豆子</a:t>
            </a:r>
          </a:p>
        </p:txBody>
      </p:sp>
      <p:sp>
        <p:nvSpPr>
          <p:cNvPr id="4" name="灯片编号占位符 3"/>
          <p:cNvSpPr>
            <a:spLocks noGrp="1"/>
          </p:cNvSpPr>
          <p:nvPr>
            <p:ph type="sldNum" sz="quarter" idx="10"/>
          </p:nvPr>
        </p:nvSpPr>
        <p:spPr/>
        <p:txBody>
          <a:bodyPr/>
          <a:lstStyle/>
          <a:p>
            <a:fld id="{90F58D7E-356C-4185-82BD-CDFB029C7F8E}" type="slidenum">
              <a:rPr lang="zh-CN" altLang="en-US" smtClean="0"/>
              <a:t>43</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底下框放上面，改格式，三个框放下面，尽量文字格式一致</a:t>
            </a:r>
          </a:p>
        </p:txBody>
      </p:sp>
      <p:sp>
        <p:nvSpPr>
          <p:cNvPr id="4" name="灯片编号占位符 3"/>
          <p:cNvSpPr>
            <a:spLocks noGrp="1"/>
          </p:cNvSpPr>
          <p:nvPr>
            <p:ph type="sldNum" sz="quarter" idx="10"/>
          </p:nvPr>
        </p:nvSpPr>
        <p:spPr/>
        <p:txBody>
          <a:bodyPr/>
          <a:lstStyle/>
          <a:p>
            <a:fld id="{90F58D7E-356C-4185-82BD-CDFB029C7F8E}" type="slidenum">
              <a:rPr lang="zh-CN" altLang="en-US" smtClean="0"/>
              <a:t>46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http://www.zsythink.net/archives/1199</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8397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solidFill>
                  <a:srgbClr val="000000"/>
                </a:solidFill>
              </a:rPr>
              <a:t>89</a:t>
            </a:fld>
            <a:endParaRPr lang="zh-CN" altLang="en-US" dirty="0">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p:sp>
      <p:sp>
        <p:nvSpPr>
          <p:cNvPr id="86019"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8602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solidFill>
                  <a:srgbClr val="000000"/>
                </a:solidFill>
              </a:rPr>
              <a:t>90</a:t>
            </a:fld>
            <a:endParaRPr lang="zh-CN" altLang="en-US" dirty="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硬件防火墙一般使用经过内核编译后的Linux，凭借Linux本身的高可靠性和稳定性保证了防火墙整体的稳定性，Linux永远都不会崩溃，其稳定性是由于它没有像其他操作系统一样内核庞大且漏洞百出。系统的稳定性主要取决于系统设计的结构。计算机硬件的结构自从1981设计开始就没有作特别大的改动，而连续向后兼容性使那些编程风格极差的应用软件勉强移植到Windows的最新版本，这种将就的软件开发模式极大地阻碍了系统稳定性的发展。最令人注目的Linux开放源代码的开发模式，它保证了任何系统的漏洞都能被及时发现和修正。Linux采取了许多安全技术措施，包括对读、写进行权限控制、带保护的子系统、审计跟踪、核心授权等，这为网络多用户环境中的用户提供了必要的安全保障。</a:t>
            </a:r>
          </a:p>
          <a:p>
            <a:endParaRPr lang="zh-CN" altLang="en-US"/>
          </a:p>
          <a:p>
            <a:r>
              <a:rPr lang="zh-CN" altLang="en-US"/>
              <a:t>软件防火墙一般要安装在windows平台上，实现简单，但同时由于windows本身的漏洞和不稳定性带来了软件防火墙的安全性和稳定性的问题。虽然Microsoft也在努力的弥补这些问题，Windows 2003 server本身的漏洞就比前期的Windows NT少了很多，但与Linux比起来还是漏洞倍出。在病毒侵害方面，从linux发展到如今，Linux几乎不感染病毒。而作为Windows 平台下的病毒我们就不必多说了，只要是使用过电脑的人都有感受。像近几个月以来在内网中广泛传播的ARP欺骗病毒，造成了内网不稳定、网络时断时序、经常掉线，无法开展正常的工作，使得很多的网络管理人员束手无策。</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p:sp>
      <p:sp>
        <p:nvSpPr>
          <p:cNvPr id="88067"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8806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solidFill>
                  <a:srgbClr val="000000"/>
                </a:solidFill>
              </a:rPr>
              <a:t>91</a:t>
            </a:fld>
            <a:endParaRPr lang="zh-CN" altLang="en-US" dirty="0">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p:sp>
      <p:sp>
        <p:nvSpPr>
          <p:cNvPr id="150531" name="备注占位符 2"/>
          <p:cNvSpPr>
            <a:spLocks noGrp="1"/>
          </p:cNvSpPr>
          <p:nvPr>
            <p:ph type="body" idx="1"/>
          </p:nvPr>
        </p:nvSpPr>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要注意的是，内部网络还可能包括不同的安全区域，具有不同等级的安全访问权限。虽然内部网络和</a:t>
            </a:r>
            <a:r>
              <a:rPr kumimoji="1" lang="en-US" altLang="zh-CN" sz="1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DMZ</a:t>
            </a:r>
            <a:r>
              <a:rPr kumimoji="1" lang="zh-CN" altLang="en-US" sz="1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区都属于内部网络的一部分，但它们的安全级别</a:t>
            </a:r>
            <a:r>
              <a:rPr kumimoji="1" lang="en-US" altLang="zh-CN" sz="1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1" lang="zh-CN" altLang="en-US" sz="1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策略</a:t>
            </a:r>
            <a:r>
              <a:rPr kumimoji="1" lang="en-US" altLang="zh-CN" sz="1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1" lang="zh-CN" altLang="en-US" sz="1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是不同的。</a:t>
            </a:r>
            <a:endParaRPr kumimoji="1" lang="en-US" altLang="zh-CN" sz="12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011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solidFill>
                  <a:srgbClr val="000000"/>
                </a:solidFill>
              </a:rPr>
              <a:t>92</a:t>
            </a:fld>
            <a:endParaRPr lang="zh-CN" altLang="en-US" dirty="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p:sp>
      <p:sp>
        <p:nvSpPr>
          <p:cNvPr id="92163" name="备注占位符 2"/>
          <p:cNvSpPr>
            <a:spLocks noGrp="1"/>
          </p:cNvSpPr>
          <p:nvPr>
            <p:ph type="body" idx="1"/>
          </p:nvPr>
        </p:nvSpPr>
        <p:spPr/>
        <p:txBody>
          <a:bodyPr wrap="square" lIns="91440" tIns="45720" rIns="91440" bIns="45720" anchor="t" anchorCtr="0"/>
          <a:lstStyle/>
          <a:p>
            <a:pPr lvl="0"/>
            <a:endParaRPr lang="en-US" altLang="zh-CN" dirty="0"/>
          </a:p>
        </p:txBody>
      </p:sp>
      <p:sp>
        <p:nvSpPr>
          <p:cNvPr id="92164"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solidFill>
                  <a:srgbClr val="000000"/>
                </a:solidFill>
              </a:rPr>
              <a:t>93</a:t>
            </a:fld>
            <a:endParaRPr lang="zh-CN" altLang="en-US" dirty="0">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p:sp>
      <p:sp>
        <p:nvSpPr>
          <p:cNvPr id="94211"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94212"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solidFill>
                  <a:srgbClr val="000000"/>
                </a:solidFill>
              </a:rPr>
              <a:t>94</a:t>
            </a:fld>
            <a:endParaRPr lang="zh-CN" altLang="en-US" dirty="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p:sp>
      <p:sp>
        <p:nvSpPr>
          <p:cNvPr id="96259"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96260"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solidFill>
                  <a:srgbClr val="000000"/>
                </a:solidFill>
              </a:rPr>
              <a:t>95</a:t>
            </a:fld>
            <a:endParaRPr lang="zh-CN" altLang="en-US" dirty="0">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p:sp>
      <p:sp>
        <p:nvSpPr>
          <p:cNvPr id="98307"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98308"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zh-CN" altLang="en-US" dirty="0">
                <a:solidFill>
                  <a:srgbClr val="000000"/>
                </a:solidFill>
              </a:rPr>
              <a:t>96</a:t>
            </a:fld>
            <a:endParaRPr lang="zh-CN" altLang="en-US" dirty="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a:p>
            <a:endParaRPr lang="zh-CN" altLang="en-US"/>
          </a:p>
          <a:p>
            <a:r>
              <a:rPr lang="zh-CN" altLang="en-US"/>
              <a:t>从1989年至1990年，AT＆T贝尔实验室的三位同事，戴夫·普雷索托，贾纳丹·夏尔马和Kshitij Nigam共同开发了第二代防火墙，称其为电路级网关。第二代防火墙执行其xxx代前辈的工作，但通过记住两个IP地址在OSI模型的第4层（传输层）使用哪个端口号进行对话，从而维护端点之间特定对话的知识，从而可以进行检查节点之间的整体交换。</a:t>
            </a:r>
          </a:p>
          <a:p>
            <a:endParaRPr lang="zh-CN" altLang="en-US"/>
          </a:p>
          <a:p>
            <a:r>
              <a:rPr lang="zh-CN" altLang="en-US"/>
              <a:t>https://blog.51cto.com/u_652465/2058189 第一课时Linux-从贝尔实验室说起</a:t>
            </a:r>
          </a:p>
          <a:p>
            <a:endParaRPr lang="zh-CN" altLang="en-US"/>
          </a:p>
          <a:p>
            <a:r>
              <a:rPr lang="zh-CN" altLang="en-US"/>
              <a:t>1984年12月，思科系统公司（Cisco Systems, Inc.）在美国成立，创始人是斯坦福大学的一对教师夫妇：计算机系的计算机中心主任莱昂纳德·波萨克（Leonard Bosack）和商学院的计算机中心主任桑蒂·勒纳（Sandy Lerner），夫妇二人设计了叫做“多协议路由器”的联网设备</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Datagram数据报</a:t>
            </a:r>
            <a:r>
              <a:rPr lang="zh-CN" altLang="en-US" dirty="0"/>
              <a:t>，</a:t>
            </a:r>
            <a:r>
              <a:rPr lang="en-US" altLang="zh-CN" dirty="0"/>
              <a:t>IP</a:t>
            </a:r>
            <a:r>
              <a:rPr lang="zh-CN" altLang="en-US"/>
              <a:t>，网络层</a:t>
            </a: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18</a:t>
            </a:fld>
            <a:endParaRPr lang="en-US"/>
          </a:p>
        </p:txBody>
      </p:sp>
    </p:spTree>
    <p:extLst>
      <p:ext uri="{BB962C8B-B14F-4D97-AF65-F5344CB8AC3E}">
        <p14:creationId xmlns:p14="http://schemas.microsoft.com/office/powerpoint/2010/main" val="418964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Segment</a:t>
            </a:r>
            <a:r>
              <a:rPr kumimoji="1" lang="zh-CN" altLang="en-US" dirty="0"/>
              <a:t>数据段，传输层，协议</a:t>
            </a:r>
            <a:r>
              <a:rPr kumimoji="1" lang="en-US" altLang="zh-CN" dirty="0"/>
              <a:t>TCP</a:t>
            </a:r>
            <a:r>
              <a:rPr kumimoji="1" lang="zh-CN" altLang="en-US" dirty="0"/>
              <a:t>，</a:t>
            </a:r>
            <a:r>
              <a:rPr kumimoji="1" lang="en-US" altLang="zh-CN" dirty="0"/>
              <a:t>UDP</a:t>
            </a:r>
            <a:endParaRPr kumimoji="1" lang="zh-CN" altLang="en-US" dirty="0"/>
          </a:p>
        </p:txBody>
      </p:sp>
      <p:sp>
        <p:nvSpPr>
          <p:cNvPr id="4" name="灯片编号占位符 3"/>
          <p:cNvSpPr>
            <a:spLocks noGrp="1"/>
          </p:cNvSpPr>
          <p:nvPr>
            <p:ph type="sldNum" sz="quarter" idx="5"/>
          </p:nvPr>
        </p:nvSpPr>
        <p:spPr/>
        <p:txBody>
          <a:bodyPr/>
          <a:lstStyle/>
          <a:p>
            <a:fld id="{90F58D7E-356C-4185-82BD-CDFB029C7F8E}" type="slidenum">
              <a:rPr lang="zh-CN" altLang="en-US" smtClean="0"/>
              <a:t>20</a:t>
            </a:fld>
            <a:endParaRPr lang="zh-CN" altLang="en-US"/>
          </a:p>
        </p:txBody>
      </p:sp>
    </p:spTree>
    <p:extLst>
      <p:ext uri="{BB962C8B-B14F-4D97-AF65-F5344CB8AC3E}">
        <p14:creationId xmlns:p14="http://schemas.microsoft.com/office/powerpoint/2010/main" val="4095516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0F58D7E-356C-4185-82BD-CDFB029C7F8E}" type="slidenum">
              <a:rPr lang="zh-CN" altLang="en-US" smtClean="0"/>
              <a:t>28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3DAEE73-4EA0-40D0-84D3-E864ED7A6602}" type="datetimeFigureOut">
              <a:rPr lang="zh-CN" altLang="en-US" smtClean="0"/>
              <a:t>2023/11/20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D99416-28B6-4010-BE2A-2BAC58E3B0E0}" type="slidenum">
              <a:rPr lang="zh-CN" altLang="en-US" smtClean="0"/>
              <a:t>‹#›</a:t>
            </a:fld>
            <a:endParaRPr lang="zh-CN" altLang="en-US"/>
          </a:p>
        </p:txBody>
      </p:sp>
    </p:spTree>
    <p:extLst>
      <p:ext uri="{BB962C8B-B14F-4D97-AF65-F5344CB8AC3E}">
        <p14:creationId xmlns:p14="http://schemas.microsoft.com/office/powerpoint/2010/main" val="292688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3DAEE73-4EA0-40D0-84D3-E864ED7A6602}" type="datetimeFigureOut">
              <a:rPr lang="zh-CN" altLang="en-US" smtClean="0"/>
              <a:t>2023/11/20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D99416-28B6-4010-BE2A-2BAC58E3B0E0}" type="slidenum">
              <a:rPr lang="zh-CN" altLang="en-US" smtClean="0"/>
              <a:t>‹#›</a:t>
            </a:fld>
            <a:endParaRPr lang="zh-CN" altLang="en-US"/>
          </a:p>
        </p:txBody>
      </p:sp>
    </p:spTree>
    <p:extLst>
      <p:ext uri="{BB962C8B-B14F-4D97-AF65-F5344CB8AC3E}">
        <p14:creationId xmlns:p14="http://schemas.microsoft.com/office/powerpoint/2010/main" val="1419161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3DAEE73-4EA0-40D0-84D3-E864ED7A6602}" type="datetimeFigureOut">
              <a:rPr lang="zh-CN" altLang="en-US" smtClean="0"/>
              <a:t>2023/11/20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D99416-28B6-4010-BE2A-2BAC58E3B0E0}" type="slidenum">
              <a:rPr lang="zh-CN" altLang="en-US" smtClean="0"/>
              <a:t>‹#›</a:t>
            </a:fld>
            <a:endParaRPr lang="zh-CN" altLang="en-US"/>
          </a:p>
        </p:txBody>
      </p:sp>
    </p:spTree>
    <p:extLst>
      <p:ext uri="{BB962C8B-B14F-4D97-AF65-F5344CB8AC3E}">
        <p14:creationId xmlns:p14="http://schemas.microsoft.com/office/powerpoint/2010/main" val="2549644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192000" cy="6876647"/>
          </a:xfrm>
          <a:prstGeom prst="rect">
            <a:avLst/>
          </a:prstGeom>
        </p:spPr>
      </p:pic>
      <p:sp>
        <p:nvSpPr>
          <p:cNvPr id="3" name="矩形 2"/>
          <p:cNvSpPr/>
          <p:nvPr userDrawn="1"/>
        </p:nvSpPr>
        <p:spPr>
          <a:xfrm>
            <a:off x="0" y="0"/>
            <a:ext cx="12192000" cy="6877050"/>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extLst>
      <p:ext uri="{BB962C8B-B14F-4D97-AF65-F5344CB8AC3E}">
        <p14:creationId xmlns:p14="http://schemas.microsoft.com/office/powerpoint/2010/main" val="23842509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192000" cy="6857998"/>
          </a:xfrm>
          <a:prstGeom prst="rect">
            <a:avLst/>
          </a:prstGeom>
        </p:spPr>
      </p:pic>
      <p:sp>
        <p:nvSpPr>
          <p:cNvPr id="3" name="矩形 2"/>
          <p:cNvSpPr/>
          <p:nvPr userDrawn="1"/>
        </p:nvSpPr>
        <p:spPr>
          <a:xfrm>
            <a:off x="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192000" cy="6876647"/>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5_节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
            <a:ext cx="12192000" cy="6857998"/>
          </a:xfrm>
          <a:prstGeom prst="rect">
            <a:avLst/>
          </a:prstGeom>
        </p:spPr>
      </p:pic>
      <p:sp>
        <p:nvSpPr>
          <p:cNvPr id="3" name="矩形 2"/>
          <p:cNvSpPr/>
          <p:nvPr userDrawn="1"/>
        </p:nvSpPr>
        <p:spPr>
          <a:xfrm>
            <a:off x="0" y="0"/>
            <a:ext cx="12192000" cy="685800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95339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3DAEE73-4EA0-40D0-84D3-E864ED7A6602}" type="datetimeFigureOut">
              <a:rPr lang="zh-CN" altLang="en-US" smtClean="0"/>
              <a:t>2023/11/20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D99416-28B6-4010-BE2A-2BAC58E3B0E0}" type="slidenum">
              <a:rPr lang="zh-CN" altLang="en-US" smtClean="0"/>
              <a:t>‹#›</a:t>
            </a:fld>
            <a:endParaRPr lang="zh-CN" altLang="en-US"/>
          </a:p>
        </p:txBody>
      </p:sp>
    </p:spTree>
    <p:extLst>
      <p:ext uri="{BB962C8B-B14F-4D97-AF65-F5344CB8AC3E}">
        <p14:creationId xmlns:p14="http://schemas.microsoft.com/office/powerpoint/2010/main" val="348362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3DAEE73-4EA0-40D0-84D3-E864ED7A6602}" type="datetimeFigureOut">
              <a:rPr lang="zh-CN" altLang="en-US" smtClean="0"/>
              <a:t>2023/11/20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DD99416-28B6-4010-BE2A-2BAC58E3B0E0}" type="slidenum">
              <a:rPr lang="zh-CN" altLang="en-US" smtClean="0"/>
              <a:t>‹#›</a:t>
            </a:fld>
            <a:endParaRPr lang="zh-CN" altLang="en-US"/>
          </a:p>
        </p:txBody>
      </p:sp>
    </p:spTree>
    <p:extLst>
      <p:ext uri="{BB962C8B-B14F-4D97-AF65-F5344CB8AC3E}">
        <p14:creationId xmlns:p14="http://schemas.microsoft.com/office/powerpoint/2010/main" val="225708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3DAEE73-4EA0-40D0-84D3-E864ED7A6602}" type="datetimeFigureOut">
              <a:rPr lang="zh-CN" altLang="en-US" smtClean="0"/>
              <a:t>2023/11/20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D99416-28B6-4010-BE2A-2BAC58E3B0E0}" type="slidenum">
              <a:rPr lang="zh-CN" altLang="en-US" smtClean="0"/>
              <a:t>‹#›</a:t>
            </a:fld>
            <a:endParaRPr lang="zh-CN" altLang="en-US"/>
          </a:p>
        </p:txBody>
      </p:sp>
    </p:spTree>
    <p:extLst>
      <p:ext uri="{BB962C8B-B14F-4D97-AF65-F5344CB8AC3E}">
        <p14:creationId xmlns:p14="http://schemas.microsoft.com/office/powerpoint/2010/main" val="2231601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3DAEE73-4EA0-40D0-84D3-E864ED7A6602}" type="datetimeFigureOut">
              <a:rPr lang="zh-CN" altLang="en-US" smtClean="0"/>
              <a:t>2023/11/20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DD99416-28B6-4010-BE2A-2BAC58E3B0E0}" type="slidenum">
              <a:rPr lang="zh-CN" altLang="en-US" smtClean="0"/>
              <a:t>‹#›</a:t>
            </a:fld>
            <a:endParaRPr lang="zh-CN" altLang="en-US"/>
          </a:p>
        </p:txBody>
      </p:sp>
    </p:spTree>
    <p:extLst>
      <p:ext uri="{BB962C8B-B14F-4D97-AF65-F5344CB8AC3E}">
        <p14:creationId xmlns:p14="http://schemas.microsoft.com/office/powerpoint/2010/main" val="1517449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3DAEE73-4EA0-40D0-84D3-E864ED7A6602}" type="datetimeFigureOut">
              <a:rPr lang="zh-CN" altLang="en-US" smtClean="0"/>
              <a:t>2023/11/20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DD99416-28B6-4010-BE2A-2BAC58E3B0E0}" type="slidenum">
              <a:rPr lang="zh-CN" altLang="en-US" smtClean="0"/>
              <a:t>‹#›</a:t>
            </a:fld>
            <a:endParaRPr lang="zh-CN" altLang="en-US"/>
          </a:p>
        </p:txBody>
      </p:sp>
    </p:spTree>
    <p:extLst>
      <p:ext uri="{BB962C8B-B14F-4D97-AF65-F5344CB8AC3E}">
        <p14:creationId xmlns:p14="http://schemas.microsoft.com/office/powerpoint/2010/main" val="3681291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AEE73-4EA0-40D0-84D3-E864ED7A6602}" type="datetimeFigureOut">
              <a:rPr lang="zh-CN" altLang="en-US" smtClean="0"/>
              <a:t>2023/11/20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DD99416-28B6-4010-BE2A-2BAC58E3B0E0}" type="slidenum">
              <a:rPr lang="zh-CN" altLang="en-US" smtClean="0"/>
              <a:t>‹#›</a:t>
            </a:fld>
            <a:endParaRPr lang="zh-CN" altLang="en-US"/>
          </a:p>
        </p:txBody>
      </p:sp>
    </p:spTree>
    <p:extLst>
      <p:ext uri="{BB962C8B-B14F-4D97-AF65-F5344CB8AC3E}">
        <p14:creationId xmlns:p14="http://schemas.microsoft.com/office/powerpoint/2010/main" val="3395798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3DAEE73-4EA0-40D0-84D3-E864ED7A6602}" type="datetimeFigureOut">
              <a:rPr lang="zh-CN" altLang="en-US" smtClean="0"/>
              <a:t>2023/11/20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D99416-28B6-4010-BE2A-2BAC58E3B0E0}" type="slidenum">
              <a:rPr lang="zh-CN" altLang="en-US" smtClean="0"/>
              <a:t>‹#›</a:t>
            </a:fld>
            <a:endParaRPr lang="zh-CN" altLang="en-US"/>
          </a:p>
        </p:txBody>
      </p:sp>
    </p:spTree>
    <p:extLst>
      <p:ext uri="{BB962C8B-B14F-4D97-AF65-F5344CB8AC3E}">
        <p14:creationId xmlns:p14="http://schemas.microsoft.com/office/powerpoint/2010/main" val="3774618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3DAEE73-4EA0-40D0-84D3-E864ED7A6602}" type="datetimeFigureOut">
              <a:rPr lang="zh-CN" altLang="en-US" smtClean="0"/>
              <a:t>2023/11/20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DD99416-28B6-4010-BE2A-2BAC58E3B0E0}" type="slidenum">
              <a:rPr lang="zh-CN" altLang="en-US" smtClean="0"/>
              <a:t>‹#›</a:t>
            </a:fld>
            <a:endParaRPr lang="zh-CN" altLang="en-US"/>
          </a:p>
        </p:txBody>
      </p:sp>
    </p:spTree>
    <p:extLst>
      <p:ext uri="{BB962C8B-B14F-4D97-AF65-F5344CB8AC3E}">
        <p14:creationId xmlns:p14="http://schemas.microsoft.com/office/powerpoint/2010/main" val="2076257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AEE73-4EA0-40D0-84D3-E864ED7A6602}" type="datetimeFigureOut">
              <a:rPr lang="zh-CN" altLang="en-US" smtClean="0"/>
              <a:t>2023/11/20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D99416-28B6-4010-BE2A-2BAC58E3B0E0}" type="slidenum">
              <a:rPr lang="zh-CN" altLang="en-US" smtClean="0"/>
              <a:t>‹#›</a:t>
            </a:fld>
            <a:endParaRPr lang="zh-CN" altLang="en-US"/>
          </a:p>
        </p:txBody>
      </p:sp>
    </p:spTree>
    <p:extLst>
      <p:ext uri="{BB962C8B-B14F-4D97-AF65-F5344CB8AC3E}">
        <p14:creationId xmlns:p14="http://schemas.microsoft.com/office/powerpoint/2010/main" val="1953457606"/>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650" r:id="rId13"/>
    <p:sldLayoutId id="2147483652" r:id="rId14"/>
    <p:sldLayoutId id="2147483654" r:id="rId15"/>
    <p:sldLayoutId id="2147483878"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7.png"/><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3.bin"/><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6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3.jpeg"/><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p:cNvSpPr txBox="1"/>
          <p:nvPr/>
        </p:nvSpPr>
        <p:spPr>
          <a:xfrm>
            <a:off x="3426453" y="3924418"/>
            <a:ext cx="5184576" cy="1413400"/>
          </a:xfrm>
          <a:prstGeom prst="rect">
            <a:avLst/>
          </a:prstGeom>
          <a:noFill/>
        </p:spPr>
        <p:txBody>
          <a:bodyPr wrap="square" rtlCol="0">
            <a:spAutoFit/>
          </a:bodyPr>
          <a:lstStyle/>
          <a:p>
            <a:pPr algn="ctr">
              <a:lnSpc>
                <a:spcPct val="120000"/>
              </a:lnSpc>
            </a:pPr>
            <a:r>
              <a:rPr lang="zh-CN" altLang="en-US" sz="3735" b="1" dirty="0">
                <a:solidFill>
                  <a:srgbClr val="323298"/>
                </a:solidFill>
                <a:latin typeface="微软雅黑" panose="020B0503020204020204" pitchFamily="34" charset="-122"/>
                <a:ea typeface="微软雅黑" panose="020B0503020204020204" pitchFamily="34" charset="-122"/>
              </a:rPr>
              <a:t>杭州电子科技大学</a:t>
            </a:r>
          </a:p>
          <a:p>
            <a:pPr algn="ctr">
              <a:lnSpc>
                <a:spcPct val="120000"/>
              </a:lnSpc>
            </a:pPr>
            <a:r>
              <a:rPr lang="zh-CN" altLang="en-US" sz="3735" b="1" dirty="0">
                <a:solidFill>
                  <a:srgbClr val="323298"/>
                </a:solidFill>
                <a:latin typeface="微软雅黑" panose="020B0503020204020204" pitchFamily="34" charset="-122"/>
                <a:ea typeface="微软雅黑" panose="020B0503020204020204" pitchFamily="34" charset="-122"/>
              </a:rPr>
              <a:t>陈黎丽</a:t>
            </a:r>
          </a:p>
        </p:txBody>
      </p:sp>
      <p:sp>
        <p:nvSpPr>
          <p:cNvPr id="2" name="椭圆 1"/>
          <p:cNvSpPr/>
          <p:nvPr/>
        </p:nvSpPr>
        <p:spPr>
          <a:xfrm>
            <a:off x="9629643" y="304780"/>
            <a:ext cx="2038123" cy="1999192"/>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a:glow rad="63500">
              <a:schemeClr val="accent1">
                <a:satMod val="175000"/>
                <a:alpha val="40000"/>
              </a:schemeClr>
            </a:glow>
            <a:outerShdw blurRad="149987" dist="250190" dir="8460000" algn="ctr">
              <a:srgbClr val="000000">
                <a:alpha val="28000"/>
              </a:srgbClr>
            </a:outerShdw>
            <a:reflection blurRad="6350" stA="50000" endA="295" endPos="92000" dist="101600" dir="5400000" sy="-100000" algn="bl" rotWithShape="0"/>
          </a:effectLst>
          <a:scene3d>
            <a:camera prst="obliqueBottomLeft"/>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椭圆 6"/>
          <p:cNvSpPr/>
          <p:nvPr/>
        </p:nvSpPr>
        <p:spPr>
          <a:xfrm>
            <a:off x="485169" y="4197086"/>
            <a:ext cx="1536171" cy="1516705"/>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glow rad="63500">
              <a:schemeClr val="accent1">
                <a:satMod val="175000"/>
                <a:alpha val="40000"/>
              </a:schemeClr>
            </a:glow>
            <a:outerShdw blurRad="149987" dist="250190" dir="8460000" algn="ctr">
              <a:srgbClr val="000000">
                <a:alpha val="28000"/>
              </a:srgbClr>
            </a:outerShdw>
            <a:reflection blurRad="6350" stA="50000" endA="300" endPos="38500" dist="50800" dir="5400000" sy="-100000" algn="bl" rotWithShape="0"/>
            <a:softEdge rad="31750"/>
          </a:effectLst>
          <a:scene3d>
            <a:camera prst="obliqueBottomLeft"/>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椭圆 7"/>
          <p:cNvSpPr/>
          <p:nvPr/>
        </p:nvSpPr>
        <p:spPr>
          <a:xfrm>
            <a:off x="1067244" y="1274743"/>
            <a:ext cx="1728192" cy="1728192"/>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a:effectLst>
            <a:glow rad="101600">
              <a:schemeClr val="accent1">
                <a:satMod val="175000"/>
                <a:alpha val="40000"/>
              </a:schemeClr>
            </a:glow>
            <a:innerShdw blurRad="63500" dist="50800" dir="8100000">
              <a:prstClr val="black">
                <a:alpha val="50000"/>
              </a:prstClr>
            </a:innerShdw>
            <a:reflection blurRad="6350" stA="50000" endA="300" endPos="38500" dist="50800" dir="5400000" sy="-100000" algn="bl" rotWithShape="0"/>
            <a:softEdge rad="31750"/>
          </a:effectLst>
          <a:scene3d>
            <a:camera prst="obliqueBottomLeft"/>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文本框 2"/>
          <p:cNvSpPr txBox="1"/>
          <p:nvPr/>
        </p:nvSpPr>
        <p:spPr>
          <a:xfrm>
            <a:off x="1824785" y="2399681"/>
            <a:ext cx="8775510" cy="922020"/>
          </a:xfrm>
          <a:prstGeom prst="rect">
            <a:avLst/>
          </a:prstGeom>
          <a:noFill/>
        </p:spPr>
        <p:txBody>
          <a:bodyPr wrap="square" rtlCol="0">
            <a:spAutoFit/>
          </a:bodyPr>
          <a:lstStyle/>
          <a:p>
            <a:pPr algn="ctr"/>
            <a:r>
              <a:rPr lang="zh-CN" altLang="en-US" sz="5400" b="1" dirty="0">
                <a:solidFill>
                  <a:srgbClr val="323298"/>
                </a:solidFill>
                <a:latin typeface="微软雅黑" panose="020B0503020204020204" pitchFamily="34" charset="-122"/>
                <a:ea typeface="微软雅黑" panose="020B0503020204020204" pitchFamily="34" charset="-122"/>
              </a:rPr>
              <a:t>防火墙原理与设计</a:t>
            </a:r>
          </a:p>
        </p:txBody>
      </p:sp>
      <p:cxnSp>
        <p:nvCxnSpPr>
          <p:cNvPr id="9" name="直接连接符 8"/>
          <p:cNvCxnSpPr/>
          <p:nvPr/>
        </p:nvCxnSpPr>
        <p:spPr>
          <a:xfrm>
            <a:off x="2651727" y="2879415"/>
            <a:ext cx="0" cy="4104456"/>
          </a:xfrm>
          <a:prstGeom prst="line">
            <a:avLst/>
          </a:prstGeom>
          <a:ln w="12700">
            <a:gradFill>
              <a:gsLst>
                <a:gs pos="0">
                  <a:schemeClr val="accent1">
                    <a:tint val="66000"/>
                    <a:satMod val="160000"/>
                    <a:alpha val="0"/>
                  </a:schemeClr>
                </a:gs>
                <a:gs pos="50000">
                  <a:schemeClr val="bg1"/>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795576" y="42192"/>
            <a:ext cx="9648394" cy="781967"/>
            <a:chOff x="2543606" y="42192"/>
            <a:chExt cx="9648394" cy="781967"/>
          </a:xfrm>
        </p:grpSpPr>
        <p:sp>
          <p:nvSpPr>
            <p:cNvPr id="3" name="圆角矩形 2"/>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矩形 3"/>
            <p:cNvSpPr/>
            <p:nvPr/>
          </p:nvSpPr>
          <p:spPr>
            <a:xfrm>
              <a:off x="2831636" y="138202"/>
              <a:ext cx="2982309" cy="58477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本讲内容概要</a:t>
              </a:r>
            </a:p>
          </p:txBody>
        </p:sp>
      </p:grpSp>
      <p:grpSp>
        <p:nvGrpSpPr>
          <p:cNvPr id="5" name="组合 4"/>
          <p:cNvGrpSpPr/>
          <p:nvPr/>
        </p:nvGrpSpPr>
        <p:grpSpPr>
          <a:xfrm>
            <a:off x="2783934" y="2153359"/>
            <a:ext cx="7074491" cy="691161"/>
            <a:chOff x="3388744" y="2314179"/>
            <a:chExt cx="7074491" cy="691161"/>
          </a:xfrm>
        </p:grpSpPr>
        <p:sp>
          <p:nvSpPr>
            <p:cNvPr id="6" name="圆角矩形 5"/>
            <p:cNvSpPr/>
            <p:nvPr/>
          </p:nvSpPr>
          <p:spPr>
            <a:xfrm>
              <a:off x="3388744" y="2344955"/>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ndParaRPr>
            </a:p>
          </p:txBody>
        </p:sp>
        <p:sp>
          <p:nvSpPr>
            <p:cNvPr id="7" name="TextBox 6"/>
            <p:cNvSpPr txBox="1"/>
            <p:nvPr/>
          </p:nvSpPr>
          <p:spPr>
            <a:xfrm>
              <a:off x="4180835" y="2314179"/>
              <a:ext cx="4613468" cy="584775"/>
            </a:xfrm>
            <a:prstGeom prst="rect">
              <a:avLst/>
            </a:prstGeom>
            <a:noFill/>
          </p:spPr>
          <p:txBody>
            <a:bodyPr wrap="square" rtlCol="0" anchor="ctr">
              <a:spAutoFit/>
            </a:bodyPr>
            <a:lstStyle/>
            <a:p>
              <a:r>
                <a:rPr lang="en-US" altLang="zh-CN" sz="3200" b="1" dirty="0">
                  <a:solidFill>
                    <a:srgbClr val="FF0000"/>
                  </a:solidFill>
                  <a:latin typeface="Broadway" panose="04040905080B02020502" pitchFamily="82" charset="0"/>
                  <a:ea typeface="微软雅黑" panose="020B0503020204020204" pitchFamily="34" charset="-122"/>
                </a:rPr>
                <a:t>2</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防火墙的类型和结构</a:t>
              </a:r>
            </a:p>
          </p:txBody>
        </p:sp>
        <p:cxnSp>
          <p:nvCxnSpPr>
            <p:cNvPr id="8" name="直接连接符 7"/>
            <p:cNvCxnSpPr/>
            <p:nvPr/>
          </p:nvCxnSpPr>
          <p:spPr>
            <a:xfrm>
              <a:off x="4661739" y="240730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783934" y="3001642"/>
            <a:ext cx="7074491" cy="691161"/>
            <a:chOff x="3388744" y="3115773"/>
            <a:chExt cx="7074491" cy="691161"/>
          </a:xfrm>
        </p:grpSpPr>
        <p:sp>
          <p:nvSpPr>
            <p:cNvPr id="10" name="圆角矩形 9"/>
            <p:cNvSpPr/>
            <p:nvPr/>
          </p:nvSpPr>
          <p:spPr>
            <a:xfrm>
              <a:off x="3388744" y="3146549"/>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TextBox 7"/>
            <p:cNvSpPr txBox="1"/>
            <p:nvPr/>
          </p:nvSpPr>
          <p:spPr>
            <a:xfrm>
              <a:off x="4180835" y="3115773"/>
              <a:ext cx="2662908"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3</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静态包过滤器</a:t>
              </a:r>
            </a:p>
          </p:txBody>
        </p:sp>
        <p:cxnSp>
          <p:nvCxnSpPr>
            <p:cNvPr id="12" name="直接连接符 11"/>
            <p:cNvCxnSpPr/>
            <p:nvPr/>
          </p:nvCxnSpPr>
          <p:spPr>
            <a:xfrm>
              <a:off x="4661739" y="3218558"/>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783934" y="1305076"/>
            <a:ext cx="7074491" cy="691161"/>
            <a:chOff x="3402064" y="1531597"/>
            <a:chExt cx="7074491" cy="691161"/>
          </a:xfrm>
        </p:grpSpPr>
        <p:sp>
          <p:nvSpPr>
            <p:cNvPr id="14" name="圆角矩形 13"/>
            <p:cNvSpPr/>
            <p:nvPr/>
          </p:nvSpPr>
          <p:spPr>
            <a:xfrm>
              <a:off x="3402064" y="1562373"/>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TextBox 19"/>
            <p:cNvSpPr txBox="1"/>
            <p:nvPr/>
          </p:nvSpPr>
          <p:spPr>
            <a:xfrm>
              <a:off x="4180835" y="1531597"/>
              <a:ext cx="235513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防火墙概述</a:t>
              </a:r>
            </a:p>
          </p:txBody>
        </p:sp>
        <p:cxnSp>
          <p:nvCxnSpPr>
            <p:cNvPr id="16" name="直接连接符 15"/>
            <p:cNvCxnSpPr/>
            <p:nvPr/>
          </p:nvCxnSpPr>
          <p:spPr>
            <a:xfrm>
              <a:off x="4661739" y="1634382"/>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783934" y="3849925"/>
            <a:ext cx="7074491" cy="691161"/>
            <a:chOff x="3424583" y="3907861"/>
            <a:chExt cx="7074491" cy="691161"/>
          </a:xfrm>
        </p:grpSpPr>
        <p:sp>
          <p:nvSpPr>
            <p:cNvPr id="18" name="圆角矩形 17"/>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TextBox 8"/>
            <p:cNvSpPr txBox="1"/>
            <p:nvPr/>
          </p:nvSpPr>
          <p:spPr>
            <a:xfrm>
              <a:off x="4180835" y="3907861"/>
              <a:ext cx="327846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4</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动态包过滤防火墙</a:t>
              </a:r>
            </a:p>
          </p:txBody>
        </p:sp>
        <p:cxnSp>
          <p:nvCxnSpPr>
            <p:cNvPr id="20" name="直接连接符 19"/>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783934" y="4698208"/>
            <a:ext cx="7074491" cy="691161"/>
            <a:chOff x="3424583" y="3907861"/>
            <a:chExt cx="7074491" cy="691161"/>
          </a:xfrm>
        </p:grpSpPr>
        <p:sp>
          <p:nvSpPr>
            <p:cNvPr id="23" name="圆角矩形 22"/>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TextBox 8"/>
            <p:cNvSpPr txBox="1"/>
            <p:nvPr/>
          </p:nvSpPr>
          <p:spPr>
            <a:xfrm>
              <a:off x="4180835" y="3907861"/>
              <a:ext cx="235513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5</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电路级网关</a:t>
              </a:r>
            </a:p>
          </p:txBody>
        </p:sp>
        <p:cxnSp>
          <p:nvCxnSpPr>
            <p:cNvPr id="25" name="直接连接符 24"/>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2783934" y="5546493"/>
            <a:ext cx="7074491" cy="691161"/>
            <a:chOff x="3424583" y="3907861"/>
            <a:chExt cx="7074491" cy="691161"/>
          </a:xfrm>
        </p:grpSpPr>
        <p:sp>
          <p:nvSpPr>
            <p:cNvPr id="27" name="圆角矩形 26"/>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TextBox 8"/>
            <p:cNvSpPr txBox="1"/>
            <p:nvPr/>
          </p:nvSpPr>
          <p:spPr>
            <a:xfrm>
              <a:off x="4180835" y="3907861"/>
              <a:ext cx="235513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6</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应用级网关</a:t>
              </a:r>
            </a:p>
          </p:txBody>
        </p:sp>
        <p:cxnSp>
          <p:nvCxnSpPr>
            <p:cNvPr id="29" name="直接连接符 28"/>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9" presetClass="emph" presetSubtype="0" nodeType="afterEffect">
                                  <p:stCondLst>
                                    <p:cond delay="0"/>
                                  </p:stCondLst>
                                  <p:childTnLst>
                                    <p:set>
                                      <p:cBhvr rctx="PPT">
                                        <p:cTn id="37" dur="indefinite"/>
                                        <p:tgtEl>
                                          <p:spTgt spid="9"/>
                                        </p:tgtEl>
                                        <p:attrNameLst>
                                          <p:attrName>style.opacity</p:attrName>
                                        </p:attrNameLst>
                                      </p:cBhvr>
                                      <p:to>
                                        <p:strVal val="0.5"/>
                                      </p:to>
                                    </p:set>
                                    <p:animEffect filter="image" prLst="opacity: 0.5">
                                      <p:cBhvr rctx="IE">
                                        <p:cTn id="38" dur="indefinite"/>
                                        <p:tgtEl>
                                          <p:spTgt spid="9"/>
                                        </p:tgtEl>
                                      </p:cBhvr>
                                    </p:animEffect>
                                  </p:childTnLst>
                                </p:cTn>
                              </p:par>
                              <p:par>
                                <p:cTn id="39" presetID="9" presetClass="emph" presetSubtype="0" nodeType="withEffect">
                                  <p:stCondLst>
                                    <p:cond delay="0"/>
                                  </p:stCondLst>
                                  <p:childTnLst>
                                    <p:set>
                                      <p:cBhvr rctx="PPT">
                                        <p:cTn id="40" dur="indefinite"/>
                                        <p:tgtEl>
                                          <p:spTgt spid="17"/>
                                        </p:tgtEl>
                                        <p:attrNameLst>
                                          <p:attrName>style.opacity</p:attrName>
                                        </p:attrNameLst>
                                      </p:cBhvr>
                                      <p:to>
                                        <p:strVal val="0.5"/>
                                      </p:to>
                                    </p:set>
                                    <p:animEffect filter="image" prLst="opacity: 0.5">
                                      <p:cBhvr rctx="IE">
                                        <p:cTn id="41" dur="indefinite"/>
                                        <p:tgtEl>
                                          <p:spTgt spid="17"/>
                                        </p:tgtEl>
                                      </p:cBhvr>
                                    </p:animEffect>
                                  </p:childTnLst>
                                </p:cTn>
                              </p:par>
                              <p:par>
                                <p:cTn id="42" presetID="9" presetClass="emph" presetSubtype="0" nodeType="withEffect">
                                  <p:stCondLst>
                                    <p:cond delay="0"/>
                                  </p:stCondLst>
                                  <p:childTnLst>
                                    <p:set>
                                      <p:cBhvr rctx="PPT">
                                        <p:cTn id="43" dur="indefinite"/>
                                        <p:tgtEl>
                                          <p:spTgt spid="22"/>
                                        </p:tgtEl>
                                        <p:attrNameLst>
                                          <p:attrName>style.opacity</p:attrName>
                                        </p:attrNameLst>
                                      </p:cBhvr>
                                      <p:to>
                                        <p:strVal val="0.5"/>
                                      </p:to>
                                    </p:set>
                                    <p:animEffect filter="image" prLst="opacity: 0.5">
                                      <p:cBhvr rctx="IE">
                                        <p:cTn id="44" dur="indefinite"/>
                                        <p:tgtEl>
                                          <p:spTgt spid="22"/>
                                        </p:tgtEl>
                                      </p:cBhvr>
                                    </p:animEffect>
                                  </p:childTnLst>
                                </p:cTn>
                              </p:par>
                              <p:par>
                                <p:cTn id="45" presetID="9" presetClass="emph" presetSubtype="0" nodeType="withEffect">
                                  <p:stCondLst>
                                    <p:cond delay="0"/>
                                  </p:stCondLst>
                                  <p:childTnLst>
                                    <p:set>
                                      <p:cBhvr rctx="PPT">
                                        <p:cTn id="46" dur="indefinite"/>
                                        <p:tgtEl>
                                          <p:spTgt spid="26"/>
                                        </p:tgtEl>
                                        <p:attrNameLst>
                                          <p:attrName>style.opacity</p:attrName>
                                        </p:attrNameLst>
                                      </p:cBhvr>
                                      <p:to>
                                        <p:strVal val="0.5"/>
                                      </p:to>
                                    </p:set>
                                    <p:animEffect filter="image" prLst="opacity: 0.5">
                                      <p:cBhvr rctx="IE">
                                        <p:cTn id="47" dur="indefinite"/>
                                        <p:tgtEl>
                                          <p:spTgt spid="26"/>
                                        </p:tgtEl>
                                      </p:cBhvr>
                                    </p:animEffect>
                                  </p:childTnLst>
                                </p:cTn>
                              </p:par>
                            </p:childTnLst>
                          </p:cTn>
                        </p:par>
                        <p:par>
                          <p:cTn id="48" fill="hold">
                            <p:stCondLst>
                              <p:cond delay="1000"/>
                            </p:stCondLst>
                            <p:childTnLst>
                              <p:par>
                                <p:cTn id="49" presetID="9" presetClass="emph" presetSubtype="0" nodeType="afterEffect">
                                  <p:stCondLst>
                                    <p:cond delay="0"/>
                                  </p:stCondLst>
                                  <p:childTnLst>
                                    <p:set>
                                      <p:cBhvr rctx="PPT">
                                        <p:cTn id="50" dur="indefinite"/>
                                        <p:tgtEl>
                                          <p:spTgt spid="13"/>
                                        </p:tgtEl>
                                        <p:attrNameLst>
                                          <p:attrName>style.opacity</p:attrName>
                                        </p:attrNameLst>
                                      </p:cBhvr>
                                      <p:to>
                                        <p:strVal val="0.5"/>
                                      </p:to>
                                    </p:set>
                                    <p:animEffect filter="image" prLst="opacity: 0.5">
                                      <p:cBhvr rctx="IE">
                                        <p:cTn id="51" dur="indefinite"/>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644650" y="1035685"/>
            <a:ext cx="9121775" cy="5537200"/>
          </a:xfrm>
          <a:prstGeom prst="rect">
            <a:avLst/>
          </a:prstGeom>
        </p:spPr>
      </p:pic>
      <p:grpSp>
        <p:nvGrpSpPr>
          <p:cNvPr id="3" name="组合 2"/>
          <p:cNvGrpSpPr/>
          <p:nvPr/>
        </p:nvGrpSpPr>
        <p:grpSpPr>
          <a:xfrm>
            <a:off x="1810816" y="42192"/>
            <a:ext cx="9648394" cy="781967"/>
            <a:chOff x="2543606" y="42192"/>
            <a:chExt cx="9648394" cy="781967"/>
          </a:xfrm>
        </p:grpSpPr>
        <p:sp>
          <p:nvSpPr>
            <p:cNvPr id="4" name="圆角矩形 3"/>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5" name="矩形 4"/>
            <p:cNvSpPr/>
            <p:nvPr/>
          </p:nvSpPr>
          <p:spPr>
            <a:xfrm>
              <a:off x="2831896" y="138077"/>
              <a:ext cx="6302375"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下一代防火墙部署应用</a:t>
              </a:r>
            </a:p>
          </p:txBody>
        </p:sp>
      </p:grpSp>
      <p:sp>
        <p:nvSpPr>
          <p:cNvPr id="2" name="文本框 1"/>
          <p:cNvSpPr txBox="1"/>
          <p:nvPr/>
        </p:nvSpPr>
        <p:spPr>
          <a:xfrm>
            <a:off x="2410460" y="2943225"/>
            <a:ext cx="842645" cy="337185"/>
          </a:xfrm>
          <a:prstGeom prst="rect">
            <a:avLst/>
          </a:prstGeom>
          <a:solidFill>
            <a:schemeClr val="bg1"/>
          </a:solidFill>
        </p:spPr>
        <p:txBody>
          <a:bodyPr wrap="none" rtlCol="0" anchor="t">
            <a:spAutoFit/>
          </a:bodyPr>
          <a:lstStyle/>
          <a:p>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NGFW</a:t>
            </a:r>
          </a:p>
        </p:txBody>
      </p:sp>
      <p:sp>
        <p:nvSpPr>
          <p:cNvPr id="7" name="文本框 6"/>
          <p:cNvSpPr txBox="1"/>
          <p:nvPr/>
        </p:nvSpPr>
        <p:spPr>
          <a:xfrm>
            <a:off x="5784215" y="2953385"/>
            <a:ext cx="842645" cy="337185"/>
          </a:xfrm>
          <a:prstGeom prst="rect">
            <a:avLst/>
          </a:prstGeom>
          <a:solidFill>
            <a:schemeClr val="bg1"/>
          </a:solidFill>
        </p:spPr>
        <p:txBody>
          <a:bodyPr wrap="none" rtlCol="0" anchor="t">
            <a:spAutoFit/>
          </a:bodyPr>
          <a:lstStyle/>
          <a:p>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NGFW</a:t>
            </a:r>
          </a:p>
        </p:txBody>
      </p:sp>
      <p:sp>
        <p:nvSpPr>
          <p:cNvPr id="8" name="文本框 7"/>
          <p:cNvSpPr txBox="1"/>
          <p:nvPr/>
        </p:nvSpPr>
        <p:spPr>
          <a:xfrm>
            <a:off x="7350760" y="4382770"/>
            <a:ext cx="842645" cy="337185"/>
          </a:xfrm>
          <a:prstGeom prst="rect">
            <a:avLst/>
          </a:prstGeom>
          <a:solidFill>
            <a:schemeClr val="bg1"/>
          </a:solidFill>
        </p:spPr>
        <p:txBody>
          <a:bodyPr wrap="none" rtlCol="0" anchor="t">
            <a:spAutoFit/>
          </a:bodyPr>
          <a:lstStyle/>
          <a:p>
            <a:r>
              <a:rPr lang="en-US" altLang="zh-CN" sz="1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NGFW</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810816" y="42192"/>
            <a:ext cx="9648394" cy="781967"/>
            <a:chOff x="2543606" y="42192"/>
            <a:chExt cx="9648394" cy="781967"/>
          </a:xfrm>
        </p:grpSpPr>
        <p:sp>
          <p:nvSpPr>
            <p:cNvPr id="3" name="圆角矩形 2"/>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矩形 3"/>
            <p:cNvSpPr/>
            <p:nvPr/>
          </p:nvSpPr>
          <p:spPr>
            <a:xfrm>
              <a:off x="2831636" y="138202"/>
              <a:ext cx="2982309" cy="58477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本讲内容概要</a:t>
              </a:r>
            </a:p>
          </p:txBody>
        </p:sp>
      </p:grpSp>
      <p:grpSp>
        <p:nvGrpSpPr>
          <p:cNvPr id="5" name="组合 4"/>
          <p:cNvGrpSpPr/>
          <p:nvPr/>
        </p:nvGrpSpPr>
        <p:grpSpPr>
          <a:xfrm>
            <a:off x="2799174" y="1761311"/>
            <a:ext cx="7074491" cy="691161"/>
            <a:chOff x="3388744" y="2314179"/>
            <a:chExt cx="7074491" cy="691161"/>
          </a:xfrm>
        </p:grpSpPr>
        <p:sp>
          <p:nvSpPr>
            <p:cNvPr id="6" name="圆角矩形 5"/>
            <p:cNvSpPr/>
            <p:nvPr/>
          </p:nvSpPr>
          <p:spPr>
            <a:xfrm>
              <a:off x="3388744" y="2344955"/>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7" name="TextBox 6"/>
            <p:cNvSpPr txBox="1"/>
            <p:nvPr/>
          </p:nvSpPr>
          <p:spPr>
            <a:xfrm>
              <a:off x="4180835" y="2314179"/>
              <a:ext cx="4613468" cy="584775"/>
            </a:xfrm>
            <a:prstGeom prst="rect">
              <a:avLst/>
            </a:prstGeom>
            <a:noFill/>
          </p:spPr>
          <p:txBody>
            <a:bodyPr wrap="squar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8</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切换代理</a:t>
              </a:r>
            </a:p>
          </p:txBody>
        </p:sp>
        <p:cxnSp>
          <p:nvCxnSpPr>
            <p:cNvPr id="8" name="直接连接符 7"/>
            <p:cNvCxnSpPr/>
            <p:nvPr/>
          </p:nvCxnSpPr>
          <p:spPr>
            <a:xfrm>
              <a:off x="4661739" y="240730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799174" y="2609594"/>
            <a:ext cx="7074491" cy="691161"/>
            <a:chOff x="3388744" y="3115773"/>
            <a:chExt cx="7074491" cy="691161"/>
          </a:xfrm>
        </p:grpSpPr>
        <p:sp>
          <p:nvSpPr>
            <p:cNvPr id="10" name="圆角矩形 9"/>
            <p:cNvSpPr/>
            <p:nvPr/>
          </p:nvSpPr>
          <p:spPr>
            <a:xfrm>
              <a:off x="3388744" y="3146549"/>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TextBox 7"/>
            <p:cNvSpPr txBox="1"/>
            <p:nvPr/>
          </p:nvSpPr>
          <p:spPr>
            <a:xfrm>
              <a:off x="4180835" y="3115773"/>
              <a:ext cx="2662908"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9</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空气隙防火墙</a:t>
              </a:r>
            </a:p>
          </p:txBody>
        </p:sp>
        <p:cxnSp>
          <p:nvCxnSpPr>
            <p:cNvPr id="12" name="直接连接符 11"/>
            <p:cNvCxnSpPr/>
            <p:nvPr/>
          </p:nvCxnSpPr>
          <p:spPr>
            <a:xfrm>
              <a:off x="4661739" y="3218558"/>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799174" y="913028"/>
            <a:ext cx="7074491" cy="691161"/>
            <a:chOff x="3402064" y="1531597"/>
            <a:chExt cx="7074491" cy="691161"/>
          </a:xfrm>
        </p:grpSpPr>
        <p:sp>
          <p:nvSpPr>
            <p:cNvPr id="14" name="圆角矩形 13"/>
            <p:cNvSpPr/>
            <p:nvPr/>
          </p:nvSpPr>
          <p:spPr>
            <a:xfrm>
              <a:off x="3402064" y="1562373"/>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TextBox 19"/>
            <p:cNvSpPr txBox="1"/>
            <p:nvPr/>
          </p:nvSpPr>
          <p:spPr>
            <a:xfrm>
              <a:off x="4180835" y="1531597"/>
              <a:ext cx="2970685"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7</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状态检测防火墙</a:t>
              </a:r>
            </a:p>
          </p:txBody>
        </p:sp>
        <p:cxnSp>
          <p:nvCxnSpPr>
            <p:cNvPr id="16" name="直接连接符 15"/>
            <p:cNvCxnSpPr/>
            <p:nvPr/>
          </p:nvCxnSpPr>
          <p:spPr>
            <a:xfrm>
              <a:off x="4661739" y="1634382"/>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799174" y="3457875"/>
            <a:ext cx="7074491" cy="691163"/>
            <a:chOff x="3424583" y="3907859"/>
            <a:chExt cx="7074491" cy="691163"/>
          </a:xfrm>
        </p:grpSpPr>
        <p:sp>
          <p:nvSpPr>
            <p:cNvPr id="18" name="圆角矩形 17"/>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TextBox 8"/>
            <p:cNvSpPr txBox="1"/>
            <p:nvPr/>
          </p:nvSpPr>
          <p:spPr>
            <a:xfrm>
              <a:off x="3956045" y="3907859"/>
              <a:ext cx="2911566"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10</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分布式防火墙</a:t>
              </a:r>
            </a:p>
          </p:txBody>
        </p:sp>
        <p:cxnSp>
          <p:nvCxnSpPr>
            <p:cNvPr id="20" name="直接连接符 19"/>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2799174" y="4337541"/>
            <a:ext cx="7074491" cy="690558"/>
            <a:chOff x="3424583" y="3908464"/>
            <a:chExt cx="7074491" cy="690558"/>
          </a:xfrm>
        </p:grpSpPr>
        <p:sp>
          <p:nvSpPr>
            <p:cNvPr id="31" name="圆角矩形 30"/>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2" name="TextBox 8"/>
            <p:cNvSpPr txBox="1"/>
            <p:nvPr/>
          </p:nvSpPr>
          <p:spPr>
            <a:xfrm>
              <a:off x="3956045" y="3908464"/>
              <a:ext cx="2861310"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11</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下一代防火墙</a:t>
              </a:r>
            </a:p>
          </p:txBody>
        </p:sp>
        <p:cxnSp>
          <p:nvCxnSpPr>
            <p:cNvPr id="33" name="直接连接符 32"/>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799174" y="5233526"/>
            <a:ext cx="7074491" cy="690558"/>
            <a:chOff x="3424583" y="3908464"/>
            <a:chExt cx="7074491" cy="690558"/>
          </a:xfrm>
        </p:grpSpPr>
        <p:sp>
          <p:nvSpPr>
            <p:cNvPr id="22" name="圆角矩形 21"/>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3" name="TextBox 8"/>
            <p:cNvSpPr txBox="1"/>
            <p:nvPr/>
          </p:nvSpPr>
          <p:spPr>
            <a:xfrm>
              <a:off x="3956045" y="3908464"/>
              <a:ext cx="3489325" cy="583565"/>
            </a:xfrm>
            <a:prstGeom prst="rect">
              <a:avLst/>
            </a:prstGeom>
            <a:noFill/>
          </p:spPr>
          <p:txBody>
            <a:bodyPr wrap="none" rtlCol="0" anchor="ctr">
              <a:spAutoFit/>
            </a:bodyPr>
            <a:lstStyle/>
            <a:p>
              <a:r>
                <a:rPr lang="en-US" altLang="zh-CN" sz="3200" b="1" dirty="0">
                  <a:solidFill>
                    <a:srgbClr val="FF0000"/>
                  </a:solidFill>
                  <a:latin typeface="Broadway" panose="04040905080B02020502" pitchFamily="82" charset="0"/>
                  <a:ea typeface="微软雅黑" panose="020B0503020204020204" pitchFamily="34" charset="-122"/>
                </a:rPr>
                <a:t>12</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防火墙的典型产品</a:t>
              </a:r>
            </a:p>
          </p:txBody>
        </p:sp>
        <p:cxnSp>
          <p:nvCxnSpPr>
            <p:cNvPr id="24" name="直接连接符 23"/>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787109" y="6053946"/>
            <a:ext cx="7074491" cy="690558"/>
            <a:chOff x="3424583" y="3908464"/>
            <a:chExt cx="7074491" cy="690558"/>
          </a:xfrm>
        </p:grpSpPr>
        <p:sp>
          <p:nvSpPr>
            <p:cNvPr id="26" name="圆角矩形 25"/>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7" name="TextBox 8"/>
            <p:cNvSpPr txBox="1"/>
            <p:nvPr/>
          </p:nvSpPr>
          <p:spPr>
            <a:xfrm>
              <a:off x="3956045" y="3908464"/>
              <a:ext cx="3486785"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13</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防火墙的发展趋势</a:t>
              </a:r>
            </a:p>
          </p:txBody>
        </p:sp>
        <p:cxnSp>
          <p:nvCxnSpPr>
            <p:cNvPr id="28" name="直接连接符 27"/>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9" presetClass="emph" presetSubtype="0" nodeType="afterEffect">
                                  <p:stCondLst>
                                    <p:cond delay="0"/>
                                  </p:stCondLst>
                                  <p:childTnLst>
                                    <p:set>
                                      <p:cBhvr rctx="PPT">
                                        <p:cTn id="32" dur="indefinite"/>
                                        <p:tgtEl>
                                          <p:spTgt spid="5"/>
                                        </p:tgtEl>
                                        <p:attrNameLst>
                                          <p:attrName>style.opacity</p:attrName>
                                        </p:attrNameLst>
                                      </p:cBhvr>
                                      <p:to>
                                        <p:strVal val="0.5"/>
                                      </p:to>
                                    </p:set>
                                    <p:animEffect filter="image" prLst="opacity: 0.5">
                                      <p:cBhvr rctx="IE">
                                        <p:cTn id="33" dur="indefinite"/>
                                        <p:tgtEl>
                                          <p:spTgt spid="5"/>
                                        </p:tgtEl>
                                      </p:cBhvr>
                                    </p:animEffect>
                                  </p:childTnLst>
                                </p:cTn>
                              </p:par>
                              <p:par>
                                <p:cTn id="34" presetID="9" presetClass="emph" presetSubtype="0" nodeType="withEffect">
                                  <p:stCondLst>
                                    <p:cond delay="0"/>
                                  </p:stCondLst>
                                  <p:childTnLst>
                                    <p:set>
                                      <p:cBhvr rctx="PPT">
                                        <p:cTn id="35" dur="indefinite"/>
                                        <p:tgtEl>
                                          <p:spTgt spid="9"/>
                                        </p:tgtEl>
                                        <p:attrNameLst>
                                          <p:attrName>style.opacity</p:attrName>
                                        </p:attrNameLst>
                                      </p:cBhvr>
                                      <p:to>
                                        <p:strVal val="0.5"/>
                                      </p:to>
                                    </p:set>
                                    <p:animEffect filter="image" prLst="opacity: 0.5">
                                      <p:cBhvr rctx="IE">
                                        <p:cTn id="36" dur="indefinite"/>
                                        <p:tgtEl>
                                          <p:spTgt spid="9"/>
                                        </p:tgtEl>
                                      </p:cBhvr>
                                    </p:animEffect>
                                  </p:childTnLst>
                                </p:cTn>
                              </p:par>
                              <p:par>
                                <p:cTn id="37" presetID="9" presetClass="emph" presetSubtype="0" nodeType="withEffect">
                                  <p:stCondLst>
                                    <p:cond delay="0"/>
                                  </p:stCondLst>
                                  <p:childTnLst>
                                    <p:set>
                                      <p:cBhvr rctx="PPT">
                                        <p:cTn id="38" dur="indefinite"/>
                                        <p:tgtEl>
                                          <p:spTgt spid="13"/>
                                        </p:tgtEl>
                                        <p:attrNameLst>
                                          <p:attrName>style.opacity</p:attrName>
                                        </p:attrNameLst>
                                      </p:cBhvr>
                                      <p:to>
                                        <p:strVal val="0.5"/>
                                      </p:to>
                                    </p:set>
                                    <p:animEffect filter="image" prLst="opacity: 0.5">
                                      <p:cBhvr rctx="IE">
                                        <p:cTn id="39" dur="indefinite"/>
                                        <p:tgtEl>
                                          <p:spTgt spid="13"/>
                                        </p:tgtEl>
                                      </p:cBhvr>
                                    </p:animEffect>
                                  </p:childTnLst>
                                </p:cTn>
                              </p:par>
                              <p:par>
                                <p:cTn id="40" presetID="9" presetClass="emph" presetSubtype="0" nodeType="withEffect">
                                  <p:stCondLst>
                                    <p:cond delay="0"/>
                                  </p:stCondLst>
                                  <p:childTnLst>
                                    <p:set>
                                      <p:cBhvr rctx="PPT">
                                        <p:cTn id="41" dur="indefinite"/>
                                        <p:tgtEl>
                                          <p:spTgt spid="17"/>
                                        </p:tgtEl>
                                        <p:attrNameLst>
                                          <p:attrName>style.opacity</p:attrName>
                                        </p:attrNameLst>
                                      </p:cBhvr>
                                      <p:to>
                                        <p:strVal val="0.5"/>
                                      </p:to>
                                    </p:set>
                                    <p:animEffect filter="image" prLst="opacity: 0.5">
                                      <p:cBhvr rctx="IE">
                                        <p:cTn id="42" dur="indefinite"/>
                                        <p:tgtEl>
                                          <p:spTgt spid="17"/>
                                        </p:tgtEl>
                                      </p:cBhvr>
                                    </p:animEffect>
                                  </p:childTnLst>
                                </p:cTn>
                              </p:par>
                              <p:par>
                                <p:cTn id="43" presetID="42"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750945" y="321945"/>
            <a:ext cx="8081645" cy="6213475"/>
          </a:xfrm>
          <a:prstGeom prst="rect">
            <a:avLst/>
          </a:prstGeom>
        </p:spPr>
      </p:pic>
      <p:pic>
        <p:nvPicPr>
          <p:cNvPr id="5" name="图片 4"/>
          <p:cNvPicPr>
            <a:picLocks noChangeAspect="1"/>
          </p:cNvPicPr>
          <p:nvPr/>
        </p:nvPicPr>
        <p:blipFill>
          <a:blip r:embed="rId3"/>
          <a:stretch>
            <a:fillRect/>
          </a:stretch>
        </p:blipFill>
        <p:spPr>
          <a:xfrm>
            <a:off x="351155" y="1299210"/>
            <a:ext cx="3190875" cy="1362075"/>
          </a:xfrm>
          <a:prstGeom prst="rect">
            <a:avLst/>
          </a:prstGeom>
        </p:spPr>
      </p:pic>
      <p:sp>
        <p:nvSpPr>
          <p:cNvPr id="6" name="文本框 5"/>
          <p:cNvSpPr txBox="1"/>
          <p:nvPr/>
        </p:nvSpPr>
        <p:spPr>
          <a:xfrm>
            <a:off x="285750" y="321945"/>
            <a:ext cx="3256280" cy="829945"/>
          </a:xfrm>
          <a:prstGeom prst="rect">
            <a:avLst/>
          </a:prstGeom>
          <a:noFill/>
        </p:spPr>
        <p:txBody>
          <a:bodyPr wrap="square" rtlCol="0" anchor="t">
            <a:spAutoFit/>
          </a:bodyPr>
          <a:lstStyle/>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天融信NGFW®下一代防火墙</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41375" y="124460"/>
            <a:ext cx="10509250" cy="6609080"/>
          </a:xfrm>
          <a:prstGeom prst="rect">
            <a:avLst/>
          </a:prstGeom>
        </p:spPr>
      </p:pic>
      <p:sp>
        <p:nvSpPr>
          <p:cNvPr id="3" name="文本框 2"/>
          <p:cNvSpPr txBox="1"/>
          <p:nvPr/>
        </p:nvSpPr>
        <p:spPr>
          <a:xfrm>
            <a:off x="3971290" y="6334760"/>
            <a:ext cx="1198880" cy="398780"/>
          </a:xfrm>
          <a:prstGeom prst="rect">
            <a:avLst/>
          </a:prstGeom>
          <a:noFill/>
        </p:spPr>
        <p:txBody>
          <a:bodyPr wrap="none" rtlCol="0" anchor="t">
            <a:spAutoFit/>
          </a:bodyPr>
          <a:lstStyle/>
          <a:p>
            <a:r>
              <a:rPr lang="zh-CN" altLang="en-US" sz="2000" b="1" dirty="0">
                <a:solidFill>
                  <a:srgbClr val="FF0000"/>
                </a:solidFill>
                <a:latin typeface="微软雅黑" panose="020B0503020204020204" pitchFamily="34" charset="-122"/>
                <a:ea typeface="微软雅黑" panose="020B0503020204020204" pitchFamily="34" charset="-122"/>
                <a:sym typeface="+mn-ea"/>
              </a:rPr>
              <a:t>华数网络</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35" y="1302385"/>
            <a:ext cx="3854450" cy="1075055"/>
          </a:xfrm>
          <a:prstGeom prst="rect">
            <a:avLst/>
          </a:prstGeom>
        </p:spPr>
      </p:pic>
      <p:sp>
        <p:nvSpPr>
          <p:cNvPr id="3" name="文本框 2"/>
          <p:cNvSpPr txBox="1"/>
          <p:nvPr/>
        </p:nvSpPr>
        <p:spPr>
          <a:xfrm>
            <a:off x="377825" y="103505"/>
            <a:ext cx="2992120" cy="1198880"/>
          </a:xfrm>
          <a:prstGeom prst="rect">
            <a:avLst/>
          </a:prstGeom>
          <a:noFill/>
        </p:spPr>
        <p:txBody>
          <a:bodyPr wrap="square" rtlCol="0" anchor="t">
            <a:spAutoFit/>
          </a:bodyPr>
          <a:lstStyle/>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华为HiSecEngine USG6600E系列AI防火墙(盒式) </a:t>
            </a:r>
          </a:p>
        </p:txBody>
      </p:sp>
      <p:pic>
        <p:nvPicPr>
          <p:cNvPr id="6" name="图片 5"/>
          <p:cNvPicPr>
            <a:picLocks noChangeAspect="1"/>
          </p:cNvPicPr>
          <p:nvPr/>
        </p:nvPicPr>
        <p:blipFill>
          <a:blip r:embed="rId3"/>
          <a:stretch>
            <a:fillRect/>
          </a:stretch>
        </p:blipFill>
        <p:spPr>
          <a:xfrm>
            <a:off x="3966210" y="347980"/>
            <a:ext cx="8225790" cy="6404610"/>
          </a:xfrm>
          <a:prstGeom prst="rect">
            <a:avLst/>
          </a:prstGeom>
        </p:spPr>
      </p:pic>
      <p:sp>
        <p:nvSpPr>
          <p:cNvPr id="7" name="文本框 6"/>
          <p:cNvSpPr txBox="1"/>
          <p:nvPr/>
        </p:nvSpPr>
        <p:spPr>
          <a:xfrm>
            <a:off x="116205" y="3954145"/>
            <a:ext cx="3850005" cy="2553335"/>
          </a:xfrm>
          <a:prstGeom prst="rect">
            <a:avLst/>
          </a:prstGeom>
          <a:noFill/>
        </p:spPr>
        <p:txBody>
          <a:bodyPr wrap="square" rtlCol="0" anchor="t">
            <a:spAutoFit/>
          </a:bodyPr>
          <a:lstStyle/>
          <a:p>
            <a:pPr marL="342900" indent="-342900">
              <a:buFont typeface="Wingdings" panose="05000000000000000000" charset="0"/>
              <a:buChar char="Ø"/>
            </a:pP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NGE</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：提供IPS、反病毒和URL过滤等；</a:t>
            </a:r>
          </a:p>
          <a:p>
            <a:pPr marL="342900" indent="-342900">
              <a:buFont typeface="Wingdings" panose="05000000000000000000" charset="0"/>
              <a:buChar char="Ø"/>
            </a:pP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CDE</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：数据深度分析，暴露威胁的细节，快速检测恶意文件；</a:t>
            </a:r>
          </a:p>
          <a:p>
            <a:pPr marL="342900" indent="-342900">
              <a:buFont typeface="Wingdings" panose="05000000000000000000" charset="0"/>
              <a:buChar char="Ø"/>
            </a:pP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AIE</a:t>
            </a:r>
            <a:r>
              <a:rPr lang="zh-CN" altLang="en-US" sz="2000" b="1">
                <a:latin typeface="微软雅黑" panose="020B0503020204020204" pitchFamily="34" charset="-122"/>
                <a:ea typeface="微软雅黑" panose="020B0503020204020204" pitchFamily="34" charset="-122"/>
                <a:cs typeface="微软雅黑" panose="020B0503020204020204" pitchFamily="34" charset="-122"/>
              </a:rPr>
              <a:t>：APT威胁检测引擎，针对暴力破解、C&amp;C异常流量、DGA恶意域名和加密威胁流量进行检测。</a:t>
            </a:r>
          </a:p>
        </p:txBody>
      </p:sp>
      <p:sp>
        <p:nvSpPr>
          <p:cNvPr id="4" name="文本框 3"/>
          <p:cNvSpPr txBox="1"/>
          <p:nvPr/>
        </p:nvSpPr>
        <p:spPr>
          <a:xfrm>
            <a:off x="116205" y="2450465"/>
            <a:ext cx="3739515" cy="1322070"/>
          </a:xfrm>
          <a:prstGeom prst="rect">
            <a:avLst/>
          </a:prstGeom>
          <a:noFill/>
        </p:spPr>
        <p:txBody>
          <a:bodyPr wrap="square" rtlCol="0" anchor="t">
            <a:spAutoFit/>
          </a:bodyPr>
          <a:lstStyle/>
          <a:p>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集</a:t>
            </a:r>
            <a:r>
              <a:rPr lang="zh-CN" altLang="en-US" sz="2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传统防火墙、VPN、入侵防御、防病毒、数据防泄漏、带宽管理、Anti-DDoS、URL过滤、反垃圾邮件</a:t>
            </a:r>
            <a:r>
              <a:rPr lang="zh-CN" altLang="en-US" sz="2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等多种功能于一身。</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810816" y="42192"/>
            <a:ext cx="9648394" cy="781967"/>
            <a:chOff x="2543606" y="42192"/>
            <a:chExt cx="9648394" cy="781967"/>
          </a:xfrm>
        </p:grpSpPr>
        <p:sp>
          <p:nvSpPr>
            <p:cNvPr id="3" name="圆角矩形 2"/>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矩形 3"/>
            <p:cNvSpPr/>
            <p:nvPr/>
          </p:nvSpPr>
          <p:spPr>
            <a:xfrm>
              <a:off x="2831636" y="138202"/>
              <a:ext cx="2982309" cy="58477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本讲内容概要</a:t>
              </a:r>
            </a:p>
          </p:txBody>
        </p:sp>
      </p:grpSp>
      <p:grpSp>
        <p:nvGrpSpPr>
          <p:cNvPr id="5" name="组合 4"/>
          <p:cNvGrpSpPr/>
          <p:nvPr/>
        </p:nvGrpSpPr>
        <p:grpSpPr>
          <a:xfrm>
            <a:off x="2799174" y="1761311"/>
            <a:ext cx="7074491" cy="691161"/>
            <a:chOff x="3388744" y="2314179"/>
            <a:chExt cx="7074491" cy="691161"/>
          </a:xfrm>
        </p:grpSpPr>
        <p:sp>
          <p:nvSpPr>
            <p:cNvPr id="6" name="圆角矩形 5"/>
            <p:cNvSpPr/>
            <p:nvPr/>
          </p:nvSpPr>
          <p:spPr>
            <a:xfrm>
              <a:off x="3388744" y="2344955"/>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7" name="TextBox 6"/>
            <p:cNvSpPr txBox="1"/>
            <p:nvPr/>
          </p:nvSpPr>
          <p:spPr>
            <a:xfrm>
              <a:off x="4180835" y="2314179"/>
              <a:ext cx="4613468" cy="584775"/>
            </a:xfrm>
            <a:prstGeom prst="rect">
              <a:avLst/>
            </a:prstGeom>
            <a:noFill/>
          </p:spPr>
          <p:txBody>
            <a:bodyPr wrap="squar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8</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切换代理</a:t>
              </a:r>
            </a:p>
          </p:txBody>
        </p:sp>
        <p:cxnSp>
          <p:nvCxnSpPr>
            <p:cNvPr id="8" name="直接连接符 7"/>
            <p:cNvCxnSpPr/>
            <p:nvPr/>
          </p:nvCxnSpPr>
          <p:spPr>
            <a:xfrm>
              <a:off x="4661739" y="240730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799174" y="2609594"/>
            <a:ext cx="7074491" cy="691161"/>
            <a:chOff x="3388744" y="3115773"/>
            <a:chExt cx="7074491" cy="691161"/>
          </a:xfrm>
        </p:grpSpPr>
        <p:sp>
          <p:nvSpPr>
            <p:cNvPr id="10" name="圆角矩形 9"/>
            <p:cNvSpPr/>
            <p:nvPr/>
          </p:nvSpPr>
          <p:spPr>
            <a:xfrm>
              <a:off x="3388744" y="3146549"/>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TextBox 7"/>
            <p:cNvSpPr txBox="1"/>
            <p:nvPr/>
          </p:nvSpPr>
          <p:spPr>
            <a:xfrm>
              <a:off x="4180835" y="3115773"/>
              <a:ext cx="2662908"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9</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空气隙防火墙</a:t>
              </a:r>
            </a:p>
          </p:txBody>
        </p:sp>
        <p:cxnSp>
          <p:nvCxnSpPr>
            <p:cNvPr id="12" name="直接连接符 11"/>
            <p:cNvCxnSpPr/>
            <p:nvPr/>
          </p:nvCxnSpPr>
          <p:spPr>
            <a:xfrm>
              <a:off x="4661739" y="3218558"/>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799174" y="913028"/>
            <a:ext cx="7074491" cy="691161"/>
            <a:chOff x="3402064" y="1531597"/>
            <a:chExt cx="7074491" cy="691161"/>
          </a:xfrm>
        </p:grpSpPr>
        <p:sp>
          <p:nvSpPr>
            <p:cNvPr id="14" name="圆角矩形 13"/>
            <p:cNvSpPr/>
            <p:nvPr/>
          </p:nvSpPr>
          <p:spPr>
            <a:xfrm>
              <a:off x="3402064" y="1562373"/>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TextBox 19"/>
            <p:cNvSpPr txBox="1"/>
            <p:nvPr/>
          </p:nvSpPr>
          <p:spPr>
            <a:xfrm>
              <a:off x="4180835" y="1531597"/>
              <a:ext cx="2970685"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7</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状态检测防火墙</a:t>
              </a:r>
            </a:p>
          </p:txBody>
        </p:sp>
        <p:cxnSp>
          <p:nvCxnSpPr>
            <p:cNvPr id="16" name="直接连接符 15"/>
            <p:cNvCxnSpPr/>
            <p:nvPr/>
          </p:nvCxnSpPr>
          <p:spPr>
            <a:xfrm>
              <a:off x="4661739" y="1634382"/>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799174" y="3457875"/>
            <a:ext cx="7074491" cy="691163"/>
            <a:chOff x="3424583" y="3907859"/>
            <a:chExt cx="7074491" cy="691163"/>
          </a:xfrm>
        </p:grpSpPr>
        <p:sp>
          <p:nvSpPr>
            <p:cNvPr id="18" name="圆角矩形 17"/>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TextBox 8"/>
            <p:cNvSpPr txBox="1"/>
            <p:nvPr/>
          </p:nvSpPr>
          <p:spPr>
            <a:xfrm>
              <a:off x="3956045" y="3907859"/>
              <a:ext cx="2911566"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10</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分布式防火墙</a:t>
              </a:r>
            </a:p>
          </p:txBody>
        </p:sp>
        <p:cxnSp>
          <p:nvCxnSpPr>
            <p:cNvPr id="20" name="直接连接符 19"/>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2799174" y="4337541"/>
            <a:ext cx="7074491" cy="690558"/>
            <a:chOff x="3424583" y="3908464"/>
            <a:chExt cx="7074491" cy="690558"/>
          </a:xfrm>
        </p:grpSpPr>
        <p:sp>
          <p:nvSpPr>
            <p:cNvPr id="31" name="圆角矩形 30"/>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2" name="TextBox 8"/>
            <p:cNvSpPr txBox="1"/>
            <p:nvPr/>
          </p:nvSpPr>
          <p:spPr>
            <a:xfrm>
              <a:off x="3956045" y="3908464"/>
              <a:ext cx="2861310"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11</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下一代防火墙</a:t>
              </a:r>
            </a:p>
          </p:txBody>
        </p:sp>
        <p:cxnSp>
          <p:nvCxnSpPr>
            <p:cNvPr id="33" name="直接连接符 32"/>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799174" y="5233526"/>
            <a:ext cx="7074491" cy="690558"/>
            <a:chOff x="3424583" y="3908464"/>
            <a:chExt cx="7074491" cy="690558"/>
          </a:xfrm>
        </p:grpSpPr>
        <p:sp>
          <p:nvSpPr>
            <p:cNvPr id="22" name="圆角矩形 21"/>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3" name="TextBox 8"/>
            <p:cNvSpPr txBox="1"/>
            <p:nvPr/>
          </p:nvSpPr>
          <p:spPr>
            <a:xfrm>
              <a:off x="3956045" y="3908464"/>
              <a:ext cx="3489325"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12</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防火墙的典型产品</a:t>
              </a:r>
            </a:p>
          </p:txBody>
        </p:sp>
        <p:cxnSp>
          <p:nvCxnSpPr>
            <p:cNvPr id="24" name="直接连接符 23"/>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787109" y="6053946"/>
            <a:ext cx="7074491" cy="690558"/>
            <a:chOff x="3424583" y="3908464"/>
            <a:chExt cx="7074491" cy="690558"/>
          </a:xfrm>
        </p:grpSpPr>
        <p:sp>
          <p:nvSpPr>
            <p:cNvPr id="26" name="圆角矩形 25"/>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7" name="TextBox 8"/>
            <p:cNvSpPr txBox="1"/>
            <p:nvPr/>
          </p:nvSpPr>
          <p:spPr>
            <a:xfrm>
              <a:off x="3956045" y="3908464"/>
              <a:ext cx="3486785" cy="583565"/>
            </a:xfrm>
            <a:prstGeom prst="rect">
              <a:avLst/>
            </a:prstGeom>
            <a:noFill/>
          </p:spPr>
          <p:txBody>
            <a:bodyPr wrap="none" rtlCol="0" anchor="ctr">
              <a:spAutoFit/>
            </a:bodyPr>
            <a:lstStyle/>
            <a:p>
              <a:r>
                <a:rPr lang="en-US" altLang="zh-CN" sz="3200" b="1" dirty="0">
                  <a:solidFill>
                    <a:srgbClr val="FF0000"/>
                  </a:solidFill>
                  <a:latin typeface="Broadway" panose="04040905080B02020502" pitchFamily="82" charset="0"/>
                  <a:ea typeface="微软雅黑" panose="020B0503020204020204" pitchFamily="34" charset="-122"/>
                </a:rPr>
                <a:t>13</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防火墙的发展趋势</a:t>
              </a:r>
            </a:p>
          </p:txBody>
        </p:sp>
        <p:cxnSp>
          <p:nvCxnSpPr>
            <p:cNvPr id="28" name="直接连接符 27"/>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9" presetClass="emph" presetSubtype="0" nodeType="afterEffect">
                                  <p:stCondLst>
                                    <p:cond delay="0"/>
                                  </p:stCondLst>
                                  <p:childTnLst>
                                    <p:set>
                                      <p:cBhvr rctx="PPT">
                                        <p:cTn id="32" dur="indefinite"/>
                                        <p:tgtEl>
                                          <p:spTgt spid="5"/>
                                        </p:tgtEl>
                                        <p:attrNameLst>
                                          <p:attrName>style.opacity</p:attrName>
                                        </p:attrNameLst>
                                      </p:cBhvr>
                                      <p:to>
                                        <p:strVal val="0.5"/>
                                      </p:to>
                                    </p:set>
                                    <p:animEffect filter="image" prLst="opacity: 0.5">
                                      <p:cBhvr rctx="IE">
                                        <p:cTn id="33" dur="indefinite"/>
                                        <p:tgtEl>
                                          <p:spTgt spid="5"/>
                                        </p:tgtEl>
                                      </p:cBhvr>
                                    </p:animEffect>
                                  </p:childTnLst>
                                </p:cTn>
                              </p:par>
                              <p:par>
                                <p:cTn id="34" presetID="9" presetClass="emph" presetSubtype="0" nodeType="withEffect">
                                  <p:stCondLst>
                                    <p:cond delay="0"/>
                                  </p:stCondLst>
                                  <p:childTnLst>
                                    <p:set>
                                      <p:cBhvr rctx="PPT">
                                        <p:cTn id="35" dur="indefinite"/>
                                        <p:tgtEl>
                                          <p:spTgt spid="9"/>
                                        </p:tgtEl>
                                        <p:attrNameLst>
                                          <p:attrName>style.opacity</p:attrName>
                                        </p:attrNameLst>
                                      </p:cBhvr>
                                      <p:to>
                                        <p:strVal val="0.5"/>
                                      </p:to>
                                    </p:set>
                                    <p:animEffect filter="image" prLst="opacity: 0.5">
                                      <p:cBhvr rctx="IE">
                                        <p:cTn id="36" dur="indefinite"/>
                                        <p:tgtEl>
                                          <p:spTgt spid="9"/>
                                        </p:tgtEl>
                                      </p:cBhvr>
                                    </p:animEffect>
                                  </p:childTnLst>
                                </p:cTn>
                              </p:par>
                              <p:par>
                                <p:cTn id="37" presetID="9" presetClass="emph" presetSubtype="0" nodeType="withEffect">
                                  <p:stCondLst>
                                    <p:cond delay="0"/>
                                  </p:stCondLst>
                                  <p:childTnLst>
                                    <p:set>
                                      <p:cBhvr rctx="PPT">
                                        <p:cTn id="38" dur="indefinite"/>
                                        <p:tgtEl>
                                          <p:spTgt spid="13"/>
                                        </p:tgtEl>
                                        <p:attrNameLst>
                                          <p:attrName>style.opacity</p:attrName>
                                        </p:attrNameLst>
                                      </p:cBhvr>
                                      <p:to>
                                        <p:strVal val="0.5"/>
                                      </p:to>
                                    </p:set>
                                    <p:animEffect filter="image" prLst="opacity: 0.5">
                                      <p:cBhvr rctx="IE">
                                        <p:cTn id="39" dur="indefinite"/>
                                        <p:tgtEl>
                                          <p:spTgt spid="13"/>
                                        </p:tgtEl>
                                      </p:cBhvr>
                                    </p:animEffect>
                                  </p:childTnLst>
                                </p:cTn>
                              </p:par>
                              <p:par>
                                <p:cTn id="40" presetID="9" presetClass="emph" presetSubtype="0" nodeType="withEffect">
                                  <p:stCondLst>
                                    <p:cond delay="0"/>
                                  </p:stCondLst>
                                  <p:childTnLst>
                                    <p:set>
                                      <p:cBhvr rctx="PPT">
                                        <p:cTn id="41" dur="indefinite"/>
                                        <p:tgtEl>
                                          <p:spTgt spid="17"/>
                                        </p:tgtEl>
                                        <p:attrNameLst>
                                          <p:attrName>style.opacity</p:attrName>
                                        </p:attrNameLst>
                                      </p:cBhvr>
                                      <p:to>
                                        <p:strVal val="0.5"/>
                                      </p:to>
                                    </p:set>
                                    <p:animEffect filter="image" prLst="opacity: 0.5">
                                      <p:cBhvr rctx="IE">
                                        <p:cTn id="42" dur="indefinite"/>
                                        <p:tgtEl>
                                          <p:spTgt spid="17"/>
                                        </p:tgtEl>
                                      </p:cBhvr>
                                    </p:animEffect>
                                  </p:childTnLst>
                                </p:cTn>
                              </p:par>
                              <p:par>
                                <p:cTn id="43" presetID="42"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1" name="组合 30"/>
          <p:cNvGrpSpPr/>
          <p:nvPr/>
        </p:nvGrpSpPr>
        <p:grpSpPr>
          <a:xfrm>
            <a:off x="1677878" y="3353759"/>
            <a:ext cx="8518084" cy="2572811"/>
            <a:chOff x="2530108" y="3304333"/>
            <a:chExt cx="8518084" cy="2572811"/>
          </a:xfrm>
        </p:grpSpPr>
        <p:grpSp>
          <p:nvGrpSpPr>
            <p:cNvPr id="10" name="组合 9"/>
            <p:cNvGrpSpPr/>
            <p:nvPr/>
          </p:nvGrpSpPr>
          <p:grpSpPr>
            <a:xfrm>
              <a:off x="2530108" y="3304333"/>
              <a:ext cx="1790043" cy="1657431"/>
              <a:chOff x="3970677" y="2849255"/>
              <a:chExt cx="2070000" cy="2220163"/>
            </a:xfrm>
          </p:grpSpPr>
          <p:sp>
            <p:nvSpPr>
              <p:cNvPr id="7" name="Oval 8"/>
              <p:cNvSpPr>
                <a:spLocks noChangeArrowheads="1"/>
              </p:cNvSpPr>
              <p:nvPr/>
            </p:nvSpPr>
            <p:spPr bwMode="gray">
              <a:xfrm>
                <a:off x="3970677" y="2849255"/>
                <a:ext cx="2070000" cy="2220163"/>
              </a:xfrm>
              <a:prstGeom prst="ellipse">
                <a:avLst/>
              </a:prstGeom>
              <a:solidFill>
                <a:srgbClr val="003366"/>
              </a:solidFill>
              <a:ln w="9525">
                <a:noFill/>
                <a:round/>
              </a:ln>
              <a:effectLst/>
            </p:spPr>
            <p:txBody>
              <a:bodyPr wrap="none" anchor="ctr"/>
              <a:lstStyle/>
              <a:p>
                <a:endParaRPr lang="zh-CN" altLang="en-US" sz="2600" b="1">
                  <a:latin typeface="Times New Roman" panose="02020603050405020304" pitchFamily="18" charset="0"/>
                  <a:ea typeface="微软雅黑" panose="020B0503020204020204" pitchFamily="34" charset="-122"/>
                </a:endParaRPr>
              </a:p>
            </p:txBody>
          </p:sp>
          <p:sp>
            <p:nvSpPr>
              <p:cNvPr id="8" name="Freeform 26"/>
              <p:cNvSpPr/>
              <p:nvPr/>
            </p:nvSpPr>
            <p:spPr bwMode="gray">
              <a:xfrm>
                <a:off x="4183803" y="2968689"/>
                <a:ext cx="1619040" cy="864050"/>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flip="none" rotWithShape="1">
                <a:gsLst>
                  <a:gs pos="0">
                    <a:srgbClr val="0070C0">
                      <a:tint val="66000"/>
                      <a:satMod val="160000"/>
                    </a:srgbClr>
                  </a:gs>
                  <a:gs pos="50000">
                    <a:srgbClr val="0070C0">
                      <a:tint val="44500"/>
                      <a:satMod val="160000"/>
                    </a:srgbClr>
                  </a:gs>
                  <a:gs pos="100000">
                    <a:srgbClr val="0070C0">
                      <a:tint val="23500"/>
                      <a:satMod val="160000"/>
                    </a:srgbClr>
                  </a:gs>
                </a:gsLst>
                <a:lin ang="16200000" scaled="1"/>
                <a:tileRect/>
              </a:gradFill>
              <a:ln w="0">
                <a:noFill/>
                <a:prstDash val="solid"/>
                <a:round/>
              </a:ln>
              <a:effectLst/>
            </p:spPr>
            <p:txBody>
              <a:bodyPr/>
              <a:lstStyle/>
              <a:p>
                <a:endParaRPr lang="zh-CN" altLang="en-US" sz="2600" b="1">
                  <a:latin typeface="Times New Roman" panose="02020603050405020304" pitchFamily="18" charset="0"/>
                  <a:ea typeface="微软雅黑" panose="020B0503020204020204" pitchFamily="34" charset="-122"/>
                </a:endParaRPr>
              </a:p>
            </p:txBody>
          </p:sp>
          <p:sp>
            <p:nvSpPr>
              <p:cNvPr id="9" name="Text Box 10"/>
              <p:cNvSpPr txBox="1">
                <a:spLocks noChangeArrowheads="1"/>
              </p:cNvSpPr>
              <p:nvPr/>
            </p:nvSpPr>
            <p:spPr bwMode="gray">
              <a:xfrm>
                <a:off x="4129778" y="3859864"/>
                <a:ext cx="1691827" cy="783318"/>
              </a:xfrm>
              <a:prstGeom prst="rect">
                <a:avLst/>
              </a:prstGeom>
              <a:noFill/>
              <a:ln w="9525">
                <a:noFill/>
                <a:miter lim="800000"/>
              </a:ln>
              <a:effectLst/>
            </p:spPr>
            <p:txBody>
              <a:bodyPr wrap="square">
                <a:spAutoFit/>
              </a:bodyPr>
              <a:lstStyle/>
              <a:p>
                <a:pPr algn="ctr" eaLnBrk="0" hangingPunct="0"/>
                <a:r>
                  <a:rPr lang="zh-CN" altLang="en-US" sz="3200" b="1" dirty="0">
                    <a:solidFill>
                      <a:srgbClr val="FFFFFF"/>
                    </a:solidFill>
                    <a:latin typeface="Times New Roman" panose="02020603050405020304" pitchFamily="18" charset="0"/>
                    <a:ea typeface="微软雅黑" panose="020B0503020204020204" pitchFamily="34" charset="-122"/>
                  </a:rPr>
                  <a:t>硬件化</a:t>
                </a:r>
                <a:endParaRPr lang="en-US" altLang="zh-CN" sz="3200" b="1" dirty="0">
                  <a:solidFill>
                    <a:srgbClr val="FFFFFF"/>
                  </a:solidFill>
                  <a:latin typeface="Times New Roman" panose="02020603050405020304" pitchFamily="18" charset="0"/>
                  <a:ea typeface="微软雅黑" panose="020B0503020204020204" pitchFamily="34" charset="-122"/>
                </a:endParaRPr>
              </a:p>
            </p:txBody>
          </p:sp>
        </p:grpSp>
        <p:grpSp>
          <p:nvGrpSpPr>
            <p:cNvPr id="11" name="组合 10"/>
            <p:cNvGrpSpPr/>
            <p:nvPr/>
          </p:nvGrpSpPr>
          <p:grpSpPr>
            <a:xfrm>
              <a:off x="6073449" y="4219713"/>
              <a:ext cx="1842120" cy="1657431"/>
              <a:chOff x="3937592" y="2849255"/>
              <a:chExt cx="2130222" cy="2220163"/>
            </a:xfrm>
          </p:grpSpPr>
          <p:sp>
            <p:nvSpPr>
              <p:cNvPr id="12" name="Oval 8"/>
              <p:cNvSpPr>
                <a:spLocks noChangeArrowheads="1"/>
              </p:cNvSpPr>
              <p:nvPr/>
            </p:nvSpPr>
            <p:spPr bwMode="gray">
              <a:xfrm>
                <a:off x="3970677" y="2849255"/>
                <a:ext cx="2070000" cy="2220163"/>
              </a:xfrm>
              <a:prstGeom prst="ellipse">
                <a:avLst/>
              </a:prstGeom>
              <a:solidFill>
                <a:schemeClr val="accent6">
                  <a:lumMod val="75000"/>
                </a:schemeClr>
              </a:solidFill>
              <a:ln w="9525">
                <a:noFill/>
                <a:round/>
              </a:ln>
              <a:effectLst/>
            </p:spPr>
            <p:txBody>
              <a:bodyPr wrap="none" anchor="ctr"/>
              <a:lstStyle/>
              <a:p>
                <a:endParaRPr lang="zh-CN" altLang="en-US" sz="2600" b="1">
                  <a:latin typeface="Times New Roman" panose="02020603050405020304" pitchFamily="18" charset="0"/>
                  <a:ea typeface="微软雅黑" panose="020B0503020204020204" pitchFamily="34" charset="-122"/>
                </a:endParaRPr>
              </a:p>
            </p:txBody>
          </p:sp>
          <p:sp>
            <p:nvSpPr>
              <p:cNvPr id="13" name="Freeform 26"/>
              <p:cNvSpPr/>
              <p:nvPr/>
            </p:nvSpPr>
            <p:spPr bwMode="gray">
              <a:xfrm>
                <a:off x="4183803" y="2968690"/>
                <a:ext cx="1637802" cy="84135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solidFill>
                <a:schemeClr val="accent6">
                  <a:lumMod val="40000"/>
                  <a:lumOff val="60000"/>
                </a:schemeClr>
              </a:solidFill>
              <a:ln w="0">
                <a:noFill/>
                <a:prstDash val="solid"/>
                <a:round/>
              </a:ln>
              <a:effectLst/>
            </p:spPr>
            <p:txBody>
              <a:bodyPr/>
              <a:lstStyle/>
              <a:p>
                <a:endParaRPr lang="zh-CN" altLang="en-US" sz="2600" b="1">
                  <a:latin typeface="Times New Roman" panose="02020603050405020304" pitchFamily="18" charset="0"/>
                  <a:ea typeface="微软雅黑" panose="020B0503020204020204" pitchFamily="34" charset="-122"/>
                </a:endParaRPr>
              </a:p>
            </p:txBody>
          </p:sp>
          <p:sp>
            <p:nvSpPr>
              <p:cNvPr id="14" name="Text Box 10"/>
              <p:cNvSpPr txBox="1">
                <a:spLocks noChangeArrowheads="1"/>
              </p:cNvSpPr>
              <p:nvPr/>
            </p:nvSpPr>
            <p:spPr bwMode="gray">
              <a:xfrm>
                <a:off x="3937592" y="3771765"/>
                <a:ext cx="2130222" cy="783318"/>
              </a:xfrm>
              <a:prstGeom prst="rect">
                <a:avLst/>
              </a:prstGeom>
              <a:noFill/>
              <a:ln w="9525">
                <a:noFill/>
                <a:miter lim="800000"/>
              </a:ln>
              <a:effectLst/>
            </p:spPr>
            <p:txBody>
              <a:bodyPr wrap="square">
                <a:spAutoFit/>
              </a:bodyPr>
              <a:lstStyle/>
              <a:p>
                <a:pPr algn="ctr" eaLnBrk="0" hangingPunct="0"/>
                <a:r>
                  <a:rPr lang="zh-CN" altLang="en-US" sz="3200" b="1" dirty="0">
                    <a:solidFill>
                      <a:srgbClr val="FFFFFF"/>
                    </a:solidFill>
                    <a:latin typeface="Times New Roman" panose="02020603050405020304" pitchFamily="18" charset="0"/>
                    <a:ea typeface="微软雅黑" panose="020B0503020204020204" pitchFamily="34" charset="-122"/>
                  </a:rPr>
                  <a:t>多功能化</a:t>
                </a:r>
                <a:endParaRPr lang="en-US" altLang="zh-CN" sz="3200" b="1" dirty="0">
                  <a:solidFill>
                    <a:srgbClr val="FFFFFF"/>
                  </a:solidFill>
                  <a:latin typeface="Times New Roman" panose="02020603050405020304" pitchFamily="18" charset="0"/>
                  <a:ea typeface="微软雅黑" panose="020B0503020204020204" pitchFamily="34" charset="-122"/>
                </a:endParaRPr>
              </a:p>
            </p:txBody>
          </p:sp>
        </p:grpSp>
        <p:grpSp>
          <p:nvGrpSpPr>
            <p:cNvPr id="15" name="组合 14"/>
            <p:cNvGrpSpPr/>
            <p:nvPr/>
          </p:nvGrpSpPr>
          <p:grpSpPr>
            <a:xfrm>
              <a:off x="9258149" y="3624801"/>
              <a:ext cx="1790043" cy="1657431"/>
              <a:chOff x="3970677" y="2849255"/>
              <a:chExt cx="2070000" cy="2220163"/>
            </a:xfrm>
          </p:grpSpPr>
          <p:sp>
            <p:nvSpPr>
              <p:cNvPr id="16" name="Oval 8"/>
              <p:cNvSpPr>
                <a:spLocks noChangeArrowheads="1"/>
              </p:cNvSpPr>
              <p:nvPr/>
            </p:nvSpPr>
            <p:spPr bwMode="gray">
              <a:xfrm>
                <a:off x="3970677" y="2849255"/>
                <a:ext cx="2070000" cy="2220163"/>
              </a:xfrm>
              <a:prstGeom prst="ellipse">
                <a:avLst/>
              </a:prstGeom>
              <a:solidFill>
                <a:srgbClr val="C00000"/>
              </a:solidFill>
              <a:ln w="9525">
                <a:noFill/>
                <a:round/>
              </a:ln>
              <a:effectLst/>
            </p:spPr>
            <p:txBody>
              <a:bodyPr wrap="none" anchor="ctr"/>
              <a:lstStyle/>
              <a:p>
                <a:endParaRPr lang="zh-CN" altLang="en-US" sz="2600" b="1">
                  <a:latin typeface="Times New Roman" panose="02020603050405020304" pitchFamily="18" charset="0"/>
                  <a:ea typeface="微软雅黑" panose="020B0503020204020204" pitchFamily="34" charset="-122"/>
                </a:endParaRPr>
              </a:p>
            </p:txBody>
          </p:sp>
          <p:sp>
            <p:nvSpPr>
              <p:cNvPr id="17" name="Freeform 26"/>
              <p:cNvSpPr/>
              <p:nvPr/>
            </p:nvSpPr>
            <p:spPr bwMode="gray">
              <a:xfrm>
                <a:off x="4183803" y="2968690"/>
                <a:ext cx="1637802" cy="841359"/>
              </a:xfrm>
              <a:custGeom>
                <a:avLst/>
                <a:gdLst/>
                <a:ahLst/>
                <a:cxnLst>
                  <a:cxn ang="0">
                    <a:pos x="1301" y="401"/>
                  </a:cxn>
                  <a:cxn ang="0">
                    <a:pos x="1317" y="442"/>
                  </a:cxn>
                  <a:cxn ang="0">
                    <a:pos x="1321" y="481"/>
                  </a:cxn>
                  <a:cxn ang="0">
                    <a:pos x="1315" y="516"/>
                  </a:cxn>
                  <a:cxn ang="0">
                    <a:pos x="1298" y="550"/>
                  </a:cxn>
                  <a:cxn ang="0">
                    <a:pos x="1272" y="579"/>
                  </a:cxn>
                  <a:cxn ang="0">
                    <a:pos x="1239" y="604"/>
                  </a:cxn>
                  <a:cxn ang="0">
                    <a:pos x="1196" y="628"/>
                  </a:cxn>
                  <a:cxn ang="0">
                    <a:pos x="1147" y="649"/>
                  </a:cxn>
                  <a:cxn ang="0">
                    <a:pos x="1092" y="667"/>
                  </a:cxn>
                  <a:cxn ang="0">
                    <a:pos x="1031" y="683"/>
                  </a:cxn>
                  <a:cxn ang="0">
                    <a:pos x="967" y="694"/>
                  </a:cxn>
                  <a:cxn ang="0">
                    <a:pos x="896" y="704"/>
                  </a:cxn>
                  <a:cxn ang="0">
                    <a:pos x="824" y="710"/>
                  </a:cxn>
                  <a:cxn ang="0">
                    <a:pos x="795" y="712"/>
                  </a:cxn>
                  <a:cxn ang="0">
                    <a:pos x="476" y="712"/>
                  </a:cxn>
                  <a:cxn ang="0">
                    <a:pos x="472" y="712"/>
                  </a:cxn>
                  <a:cxn ang="0">
                    <a:pos x="409" y="708"/>
                  </a:cxn>
                  <a:cxn ang="0">
                    <a:pos x="348" y="704"/>
                  </a:cxn>
                  <a:cxn ang="0">
                    <a:pos x="290" y="696"/>
                  </a:cxn>
                  <a:cxn ang="0">
                    <a:pos x="235" y="689"/>
                  </a:cxn>
                  <a:cxn ang="0">
                    <a:pos x="186" y="677"/>
                  </a:cxn>
                  <a:cxn ang="0">
                    <a:pos x="141" y="663"/>
                  </a:cxn>
                  <a:cxn ang="0">
                    <a:pos x="102" y="648"/>
                  </a:cxn>
                  <a:cxn ang="0">
                    <a:pos x="67" y="630"/>
                  </a:cxn>
                  <a:cxn ang="0">
                    <a:pos x="39" y="608"/>
                  </a:cxn>
                  <a:cxn ang="0">
                    <a:pos x="18" y="583"/>
                  </a:cxn>
                  <a:cxn ang="0">
                    <a:pos x="6" y="554"/>
                  </a:cxn>
                  <a:cxn ang="0">
                    <a:pos x="0" y="524"/>
                  </a:cxn>
                  <a:cxn ang="0">
                    <a:pos x="0" y="520"/>
                  </a:cxn>
                  <a:cxn ang="0">
                    <a:pos x="4" y="487"/>
                  </a:cxn>
                  <a:cxn ang="0">
                    <a:pos x="16" y="446"/>
                  </a:cxn>
                  <a:cxn ang="0">
                    <a:pos x="51" y="370"/>
                  </a:cxn>
                  <a:cxn ang="0">
                    <a:pos x="94" y="299"/>
                  </a:cxn>
                  <a:cxn ang="0">
                    <a:pos x="147" y="235"/>
                  </a:cxn>
                  <a:cxn ang="0">
                    <a:pos x="204" y="176"/>
                  </a:cxn>
                  <a:cxn ang="0">
                    <a:pos x="270" y="125"/>
                  </a:cxn>
                  <a:cxn ang="0">
                    <a:pos x="341" y="82"/>
                  </a:cxn>
                  <a:cxn ang="0">
                    <a:pos x="415" y="47"/>
                  </a:cxn>
                  <a:cxn ang="0">
                    <a:pos x="497" y="21"/>
                  </a:cxn>
                  <a:cxn ang="0">
                    <a:pos x="581" y="6"/>
                  </a:cxn>
                  <a:cxn ang="0">
                    <a:pos x="667" y="0"/>
                  </a:cxn>
                  <a:cxn ang="0">
                    <a:pos x="667" y="0"/>
                  </a:cxn>
                  <a:cxn ang="0">
                    <a:pos x="759" y="6"/>
                  </a:cxn>
                  <a:cxn ang="0">
                    <a:pos x="847" y="23"/>
                  </a:cxn>
                  <a:cxn ang="0">
                    <a:pos x="932" y="53"/>
                  </a:cxn>
                  <a:cxn ang="0">
                    <a:pos x="1010" y="90"/>
                  </a:cxn>
                  <a:cxn ang="0">
                    <a:pos x="1082" y="137"/>
                  </a:cxn>
                  <a:cxn ang="0">
                    <a:pos x="1149" y="194"/>
                  </a:cxn>
                  <a:cxn ang="0">
                    <a:pos x="1208" y="256"/>
                  </a:cxn>
                  <a:cxn ang="0">
                    <a:pos x="1258" y="325"/>
                  </a:cxn>
                  <a:cxn ang="0">
                    <a:pos x="1301" y="401"/>
                  </a:cxn>
                  <a:cxn ang="0">
                    <a:pos x="1301" y="401"/>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solidFill>
                <a:srgbClr val="F2D2D0"/>
              </a:solidFill>
              <a:ln w="0">
                <a:noFill/>
                <a:prstDash val="solid"/>
                <a:round/>
              </a:ln>
              <a:effectLst/>
            </p:spPr>
            <p:txBody>
              <a:bodyPr/>
              <a:lstStyle/>
              <a:p>
                <a:endParaRPr lang="zh-CN" altLang="en-US" sz="2600" b="1">
                  <a:latin typeface="Times New Roman" panose="02020603050405020304" pitchFamily="18" charset="0"/>
                  <a:ea typeface="微软雅黑" panose="020B0503020204020204" pitchFamily="34" charset="-122"/>
                </a:endParaRPr>
              </a:p>
            </p:txBody>
          </p:sp>
          <p:sp>
            <p:nvSpPr>
              <p:cNvPr id="18" name="Text Box 10"/>
              <p:cNvSpPr txBox="1">
                <a:spLocks noChangeArrowheads="1"/>
              </p:cNvSpPr>
              <p:nvPr/>
            </p:nvSpPr>
            <p:spPr bwMode="gray">
              <a:xfrm>
                <a:off x="4129778" y="3859864"/>
                <a:ext cx="1691827" cy="783318"/>
              </a:xfrm>
              <a:prstGeom prst="rect">
                <a:avLst/>
              </a:prstGeom>
              <a:noFill/>
              <a:ln w="9525">
                <a:noFill/>
                <a:miter lim="800000"/>
              </a:ln>
              <a:effectLst/>
            </p:spPr>
            <p:txBody>
              <a:bodyPr wrap="square">
                <a:spAutoFit/>
              </a:bodyPr>
              <a:lstStyle/>
              <a:p>
                <a:pPr algn="ctr" eaLnBrk="0" hangingPunct="0"/>
                <a:r>
                  <a:rPr lang="zh-CN" altLang="en-US" sz="3200" b="1" dirty="0">
                    <a:solidFill>
                      <a:srgbClr val="FFFFFF"/>
                    </a:solidFill>
                    <a:latin typeface="Times New Roman" panose="02020603050405020304" pitchFamily="18" charset="0"/>
                    <a:ea typeface="微软雅黑" panose="020B0503020204020204" pitchFamily="34" charset="-122"/>
                  </a:rPr>
                  <a:t>云安全</a:t>
                </a:r>
                <a:endParaRPr lang="en-US" altLang="zh-CN" sz="3200" b="1" dirty="0">
                  <a:solidFill>
                    <a:srgbClr val="FFFFFF"/>
                  </a:solidFill>
                  <a:latin typeface="Times New Roman" panose="02020603050405020304" pitchFamily="18" charset="0"/>
                  <a:ea typeface="微软雅黑" panose="020B0503020204020204" pitchFamily="34" charset="-122"/>
                </a:endParaRPr>
              </a:p>
            </p:txBody>
          </p:sp>
        </p:grpSp>
      </p:grpSp>
      <p:sp>
        <p:nvSpPr>
          <p:cNvPr id="21" name="AutoShape 51"/>
          <p:cNvSpPr>
            <a:spLocks noChangeArrowheads="1"/>
          </p:cNvSpPr>
          <p:nvPr/>
        </p:nvSpPr>
        <p:spPr bwMode="auto">
          <a:xfrm rot="14327200" flipH="1" flipV="1">
            <a:off x="3562563" y="2412111"/>
            <a:ext cx="571662" cy="1285380"/>
          </a:xfrm>
          <a:prstGeom prst="downArrow">
            <a:avLst>
              <a:gd name="adj1" fmla="val 44473"/>
              <a:gd name="adj2" fmla="val 66340"/>
            </a:avLst>
          </a:prstGeom>
          <a:solidFill>
            <a:schemeClr val="accent2"/>
          </a:solidFill>
          <a:ln w="9525">
            <a:solidFill>
              <a:srgbClr val="000000"/>
            </a:solidFill>
            <a:miter lim="800000"/>
          </a:ln>
        </p:spPr>
        <p:txBody>
          <a:bodyPr vert="eaVert"/>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000">
              <a:solidFill>
                <a:srgbClr val="C00000"/>
              </a:solidFill>
              <a:latin typeface="Comic Sans MS" panose="030F0702030302020204" pitchFamily="66" charset="0"/>
            </a:endParaRPr>
          </a:p>
        </p:txBody>
      </p:sp>
      <p:sp>
        <p:nvSpPr>
          <p:cNvPr id="23" name="AutoShape 51"/>
          <p:cNvSpPr>
            <a:spLocks noChangeArrowheads="1"/>
          </p:cNvSpPr>
          <p:nvPr/>
        </p:nvSpPr>
        <p:spPr bwMode="auto">
          <a:xfrm rot="10800000" flipH="1" flipV="1">
            <a:off x="5871584" y="2966794"/>
            <a:ext cx="533666" cy="1141421"/>
          </a:xfrm>
          <a:prstGeom prst="downArrow">
            <a:avLst>
              <a:gd name="adj1" fmla="val 50000"/>
              <a:gd name="adj2" fmla="val 83689"/>
            </a:avLst>
          </a:prstGeom>
          <a:solidFill>
            <a:schemeClr val="accent2"/>
          </a:solidFill>
          <a:ln w="9525">
            <a:solidFill>
              <a:srgbClr val="000000"/>
            </a:solidFill>
            <a:miter lim="800000"/>
          </a:ln>
        </p:spPr>
        <p:txBody>
          <a:bodyPr vert="eaVert"/>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000">
              <a:solidFill>
                <a:srgbClr val="C00000"/>
              </a:solidFill>
              <a:latin typeface="Comic Sans MS" panose="030F0702030302020204" pitchFamily="66" charset="0"/>
            </a:endParaRPr>
          </a:p>
        </p:txBody>
      </p:sp>
      <p:sp>
        <p:nvSpPr>
          <p:cNvPr id="25" name="AutoShape 51"/>
          <p:cNvSpPr>
            <a:spLocks noChangeArrowheads="1"/>
          </p:cNvSpPr>
          <p:nvPr/>
        </p:nvSpPr>
        <p:spPr bwMode="auto">
          <a:xfrm rot="7959396" flipH="1" flipV="1">
            <a:off x="7927082" y="2498875"/>
            <a:ext cx="505373" cy="1253676"/>
          </a:xfrm>
          <a:prstGeom prst="downArrow">
            <a:avLst>
              <a:gd name="adj1" fmla="val 50000"/>
              <a:gd name="adj2" fmla="val 81001"/>
            </a:avLst>
          </a:prstGeom>
          <a:solidFill>
            <a:schemeClr val="accent2"/>
          </a:solidFill>
          <a:ln w="9525">
            <a:solidFill>
              <a:srgbClr val="000000"/>
            </a:solidFill>
            <a:miter lim="800000"/>
          </a:ln>
        </p:spPr>
        <p:txBody>
          <a:bodyPr vert="eaVert"/>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2000">
              <a:solidFill>
                <a:srgbClr val="C00000"/>
              </a:solidFill>
              <a:latin typeface="Comic Sans MS" panose="030F0702030302020204" pitchFamily="66" charset="0"/>
            </a:endParaRPr>
          </a:p>
        </p:txBody>
      </p:sp>
      <p:grpSp>
        <p:nvGrpSpPr>
          <p:cNvPr id="32" name="组合 31"/>
          <p:cNvGrpSpPr/>
          <p:nvPr/>
        </p:nvGrpSpPr>
        <p:grpSpPr>
          <a:xfrm>
            <a:off x="1521256" y="42192"/>
            <a:ext cx="9648394" cy="781967"/>
            <a:chOff x="2543606" y="42192"/>
            <a:chExt cx="9648394" cy="781967"/>
          </a:xfrm>
        </p:grpSpPr>
        <p:sp>
          <p:nvSpPr>
            <p:cNvPr id="33" name="圆角矩形 32"/>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34" name="矩形 33"/>
            <p:cNvSpPr/>
            <p:nvPr/>
          </p:nvSpPr>
          <p:spPr>
            <a:xfrm>
              <a:off x="2831635" y="138202"/>
              <a:ext cx="6065621" cy="58477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防火墙的发展趋势</a:t>
              </a:r>
            </a:p>
          </p:txBody>
        </p:sp>
      </p:grpSp>
      <p:graphicFrame>
        <p:nvGraphicFramePr>
          <p:cNvPr id="36" name="对象 35"/>
          <p:cNvGraphicFramePr>
            <a:graphicFrameLocks noChangeAspect="1"/>
          </p:cNvGraphicFramePr>
          <p:nvPr/>
        </p:nvGraphicFramePr>
        <p:xfrm>
          <a:off x="5249829" y="1050307"/>
          <a:ext cx="1889503" cy="2301995"/>
        </p:xfrm>
        <a:graphic>
          <a:graphicData uri="http://schemas.openxmlformats.org/presentationml/2006/ole">
            <mc:AlternateContent xmlns:mc="http://schemas.openxmlformats.org/markup-compatibility/2006">
              <mc:Choice xmlns:v="urn:schemas-microsoft-com:vml" Requires="v">
                <p:oleObj name="Visio" r:id="rId2" imgW="1707515" imgH="2997835" progId="Visio.Drawing.15">
                  <p:embed/>
                </p:oleObj>
              </mc:Choice>
              <mc:Fallback>
                <p:oleObj name="Visio" r:id="rId2" imgW="1707515" imgH="2997835" progId="Visio.Drawing.15">
                  <p:embed/>
                  <p:pic>
                    <p:nvPicPr>
                      <p:cNvPr id="0" name="对象 38"/>
                      <p:cNvPicPr/>
                      <p:nvPr/>
                    </p:nvPicPr>
                    <p:blipFill>
                      <a:blip r:embed="rId3"/>
                      <a:stretch>
                        <a:fillRect/>
                      </a:stretch>
                    </p:blipFill>
                    <p:spPr>
                      <a:xfrm>
                        <a:off x="5249829" y="1050307"/>
                        <a:ext cx="1889503" cy="2301995"/>
                      </a:xfrm>
                      <a:prstGeom prst="rect">
                        <a:avLst/>
                      </a:prstGeom>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2" name="直接连接符 1"/>
          <p:cNvCxnSpPr/>
          <p:nvPr/>
        </p:nvCxnSpPr>
        <p:spPr>
          <a:xfrm>
            <a:off x="3887755" y="932724"/>
            <a:ext cx="0" cy="5472608"/>
          </a:xfrm>
          <a:prstGeom prst="line">
            <a:avLst/>
          </a:prstGeom>
          <a:ln w="12700">
            <a:gradFill>
              <a:gsLst>
                <a:gs pos="0">
                  <a:schemeClr val="accent1">
                    <a:tint val="66000"/>
                    <a:satMod val="160000"/>
                    <a:alpha val="0"/>
                  </a:schemeClr>
                </a:gs>
                <a:gs pos="50000">
                  <a:schemeClr val="bg1"/>
                </a:gs>
                <a:gs pos="100000">
                  <a:schemeClr val="accent1">
                    <a:tint val="23500"/>
                    <a:satMod val="160000"/>
                    <a:alpha val="0"/>
                  </a:schemeClr>
                </a:gs>
              </a:gsLst>
              <a:lin ang="5400000" scaled="0"/>
            </a:gra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488577" y="2767280"/>
            <a:ext cx="5549867" cy="1323439"/>
          </a:xfrm>
          <a:prstGeom prst="rect">
            <a:avLst/>
          </a:prstGeom>
          <a:noFill/>
        </p:spPr>
        <p:txBody>
          <a:bodyPr wrap="square" rtlCol="0">
            <a:spAutoFit/>
          </a:bodyPr>
          <a:lstStyle/>
          <a:p>
            <a:r>
              <a:rPr lang="zh-CN" altLang="en-US" sz="8000" b="1" dirty="0">
                <a:solidFill>
                  <a:srgbClr val="7030A0"/>
                </a:solidFill>
                <a:latin typeface="黑体" panose="02010609060101010101" pitchFamily="49" charset="-122"/>
                <a:ea typeface="黑体" panose="02010609060101010101" pitchFamily="49" charset="-122"/>
                <a:cs typeface="经典特宋简" pitchFamily="49" charset="-122"/>
              </a:rPr>
              <a:t>谢  谢！</a:t>
            </a:r>
          </a:p>
        </p:txBody>
      </p:sp>
      <p:sp>
        <p:nvSpPr>
          <p:cNvPr id="6" name="椭圆 5"/>
          <p:cNvSpPr/>
          <p:nvPr/>
        </p:nvSpPr>
        <p:spPr>
          <a:xfrm>
            <a:off x="9360363" y="565712"/>
            <a:ext cx="2038123" cy="1999192"/>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noFill/>
          </a:ln>
          <a:effectLst>
            <a:glow rad="63500">
              <a:schemeClr val="accent1">
                <a:satMod val="175000"/>
                <a:alpha val="40000"/>
              </a:schemeClr>
            </a:glow>
            <a:outerShdw blurRad="149987" dist="250190" dir="8460000" algn="ctr">
              <a:srgbClr val="000000">
                <a:alpha val="28000"/>
              </a:srgbClr>
            </a:outerShdw>
            <a:reflection blurRad="6350" stA="50000" endA="295" endPos="92000" dist="101600" dir="5400000" sy="-100000" algn="bl" rotWithShape="0"/>
          </a:effectLst>
          <a:scene3d>
            <a:camera prst="obliqueBottomLeft"/>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椭圆 6"/>
          <p:cNvSpPr/>
          <p:nvPr/>
        </p:nvSpPr>
        <p:spPr>
          <a:xfrm>
            <a:off x="911424" y="4197086"/>
            <a:ext cx="1536171" cy="1516705"/>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glow rad="63500">
              <a:schemeClr val="accent1">
                <a:satMod val="175000"/>
                <a:alpha val="40000"/>
              </a:schemeClr>
            </a:glow>
            <a:outerShdw blurRad="149987" dist="250190" dir="8460000" algn="ctr">
              <a:srgbClr val="000000">
                <a:alpha val="28000"/>
              </a:srgbClr>
            </a:outerShdw>
            <a:reflection blurRad="6350" stA="50000" endA="300" endPos="38500" dist="50800" dir="5400000" sy="-100000" algn="bl" rotWithShape="0"/>
            <a:softEdge rad="31750"/>
          </a:effectLst>
          <a:scene3d>
            <a:camera prst="obliqueBottomLeft"/>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椭圆 8"/>
          <p:cNvSpPr/>
          <p:nvPr/>
        </p:nvSpPr>
        <p:spPr>
          <a:xfrm>
            <a:off x="1679509" y="1412776"/>
            <a:ext cx="1728192" cy="1728192"/>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a:effectLst>
            <a:glow rad="101600">
              <a:schemeClr val="accent1">
                <a:satMod val="175000"/>
                <a:alpha val="40000"/>
              </a:schemeClr>
            </a:glow>
            <a:innerShdw blurRad="63500" dist="50800" dir="8100000">
              <a:prstClr val="black">
                <a:alpha val="50000"/>
              </a:prstClr>
            </a:innerShdw>
            <a:reflection blurRad="6350" stA="50000" endA="300" endPos="38500" dist="50800" dir="5400000" sy="-100000" algn="bl" rotWithShape="0"/>
            <a:softEdge rad="31750"/>
          </a:effectLst>
          <a:scene3d>
            <a:camera prst="obliqueBottomLeft"/>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1" name="组合 40"/>
          <p:cNvGrpSpPr/>
          <p:nvPr/>
        </p:nvGrpSpPr>
        <p:grpSpPr>
          <a:xfrm>
            <a:off x="1042670" y="3747135"/>
            <a:ext cx="9980295" cy="1066800"/>
            <a:chOff x="2836705" y="3865281"/>
            <a:chExt cx="8709214" cy="1066800"/>
          </a:xfrm>
        </p:grpSpPr>
        <p:grpSp>
          <p:nvGrpSpPr>
            <p:cNvPr id="14" name="组合 13"/>
            <p:cNvGrpSpPr/>
            <p:nvPr/>
          </p:nvGrpSpPr>
          <p:grpSpPr>
            <a:xfrm>
              <a:off x="2836705" y="3865281"/>
              <a:ext cx="2020370" cy="1066800"/>
              <a:chOff x="70880" y="4872425"/>
              <a:chExt cx="2097038" cy="1066800"/>
            </a:xfrm>
          </p:grpSpPr>
          <p:sp>
            <p:nvSpPr>
              <p:cNvPr id="31" name="AutoShape 26"/>
              <p:cNvSpPr>
                <a:spLocks noChangeArrowheads="1"/>
              </p:cNvSpPr>
              <p:nvPr/>
            </p:nvSpPr>
            <p:spPr bwMode="gray">
              <a:xfrm rot="5400000">
                <a:off x="593882" y="4365189"/>
                <a:ext cx="1066800" cy="2081272"/>
              </a:xfrm>
              <a:prstGeom prst="chevron">
                <a:avLst>
                  <a:gd name="adj" fmla="val 34597"/>
                </a:avLst>
              </a:prstGeom>
              <a:gradFill rotWithShape="1">
                <a:gsLst>
                  <a:gs pos="0">
                    <a:srgbClr val="C0C0C0">
                      <a:gamma/>
                      <a:tint val="35294"/>
                      <a:invGamma/>
                    </a:srgbClr>
                  </a:gs>
                  <a:gs pos="100000">
                    <a:srgbClr val="C0C0C0"/>
                  </a:gs>
                </a:gsLst>
                <a:lin ang="0" scaled="1"/>
              </a:gradFill>
              <a:ln w="9525">
                <a:noFill/>
                <a:miter lim="800000"/>
              </a:ln>
              <a:effectLst/>
              <a:scene3d>
                <a:camera prst="legacyPerspectiveBottom"/>
                <a:lightRig rig="legacyFlat2" dir="t"/>
              </a:scene3d>
              <a:sp3d extrusionH="430200" prstMaterial="legacyPlastic">
                <a:bevelT w="13500" h="13500" prst="angle"/>
                <a:bevelB w="13500" h="13500" prst="angle"/>
                <a:extrusionClr>
                  <a:srgbClr val="C0C0C0"/>
                </a:extrusionClr>
              </a:sp3d>
            </p:spPr>
            <p:txBody>
              <a:bodyPr wrap="none" anchor="ctr">
                <a:flatTx/>
              </a:bodyPr>
              <a:lstStyle/>
              <a:p>
                <a:endParaRPr lang="zh-CN" altLang="en-US" sz="2200" b="1">
                  <a:latin typeface="Times New Roman" panose="02020603050405020304" pitchFamily="18" charset="0"/>
                  <a:ea typeface="微软雅黑" panose="020B0503020204020204" pitchFamily="34" charset="-122"/>
                </a:endParaRPr>
              </a:p>
            </p:txBody>
          </p:sp>
          <p:sp>
            <p:nvSpPr>
              <p:cNvPr id="32" name="TextBox 18"/>
              <p:cNvSpPr txBox="1"/>
              <p:nvPr/>
            </p:nvSpPr>
            <p:spPr>
              <a:xfrm>
                <a:off x="70880" y="5269668"/>
                <a:ext cx="2076520" cy="429895"/>
              </a:xfrm>
              <a:prstGeom prst="rect">
                <a:avLst/>
              </a:prstGeom>
              <a:noFill/>
            </p:spPr>
            <p:txBody>
              <a:bodyPr wrap="square" rtlCol="0">
                <a:spAutoFit/>
              </a:bodyPr>
              <a:lstStyle/>
              <a:p>
                <a:pPr algn="ctr"/>
                <a:r>
                  <a:rPr lang="zh-CN" altLang="en-US" sz="2200" b="1" dirty="0">
                    <a:solidFill>
                      <a:srgbClr val="002060"/>
                    </a:solidFill>
                    <a:latin typeface="Times New Roman" panose="02020603050405020304" pitchFamily="18" charset="0"/>
                    <a:ea typeface="微软雅黑" panose="020B0503020204020204" pitchFamily="34" charset="-122"/>
                  </a:rPr>
                  <a:t>第四代防火墙</a:t>
                </a:r>
              </a:p>
            </p:txBody>
          </p:sp>
        </p:grpSp>
        <p:grpSp>
          <p:nvGrpSpPr>
            <p:cNvPr id="36" name="组合 35"/>
            <p:cNvGrpSpPr/>
            <p:nvPr/>
          </p:nvGrpSpPr>
          <p:grpSpPr>
            <a:xfrm>
              <a:off x="5096095" y="3894554"/>
              <a:ext cx="6449824" cy="829945"/>
              <a:chOff x="5096095" y="3894554"/>
              <a:chExt cx="6449824" cy="829945"/>
            </a:xfrm>
          </p:grpSpPr>
          <p:sp>
            <p:nvSpPr>
              <p:cNvPr id="10" name="AutoShape 9"/>
              <p:cNvSpPr>
                <a:spLocks noChangeArrowheads="1"/>
              </p:cNvSpPr>
              <p:nvPr/>
            </p:nvSpPr>
            <p:spPr bwMode="gray">
              <a:xfrm>
                <a:off x="5096095" y="3900904"/>
                <a:ext cx="6449824" cy="816983"/>
              </a:xfrm>
              <a:prstGeom prst="roundRect">
                <a:avLst>
                  <a:gd name="adj" fmla="val 16667"/>
                </a:avLst>
              </a:prstGeom>
              <a:solidFill>
                <a:srgbClr val="FFFFFF">
                  <a:alpha val="89999"/>
                </a:srgbClr>
              </a:solidFill>
              <a:ln w="28575">
                <a:solidFill>
                  <a:srgbClr val="003399"/>
                </a:solidFill>
                <a:round/>
              </a:ln>
              <a:effectLst/>
            </p:spPr>
            <p:txBody>
              <a:bodyPr wrap="none" anchor="ctr"/>
              <a:lstStyle/>
              <a:p>
                <a:endParaRPr lang="zh-CN" altLang="en-US" sz="2200" b="1">
                  <a:solidFill>
                    <a:srgbClr val="003399"/>
                  </a:solidFill>
                  <a:latin typeface="Times New Roman" panose="02020603050405020304" pitchFamily="18" charset="0"/>
                  <a:ea typeface="微软雅黑" panose="020B0503020204020204" pitchFamily="34" charset="-122"/>
                </a:endParaRPr>
              </a:p>
            </p:txBody>
          </p:sp>
          <p:sp>
            <p:nvSpPr>
              <p:cNvPr id="17" name="TextBox 22"/>
              <p:cNvSpPr txBox="1"/>
              <p:nvPr/>
            </p:nvSpPr>
            <p:spPr>
              <a:xfrm>
                <a:off x="5319408" y="3894554"/>
                <a:ext cx="6226171" cy="829945"/>
              </a:xfrm>
              <a:prstGeom prst="rect">
                <a:avLst/>
              </a:prstGeom>
              <a:noFill/>
            </p:spPr>
            <p:txBody>
              <a:bodyPr wrap="square" rtlCol="0">
                <a:spAutoFit/>
              </a:bodyPr>
              <a:lstStyle/>
              <a:p>
                <a:pPr marL="342900" indent="-342900">
                  <a:buClr>
                    <a:srgbClr val="C00000"/>
                  </a:buClr>
                  <a:buFont typeface="Wingdings" panose="05000000000000000000" pitchFamily="2" charset="2"/>
                  <a:buChar char="l"/>
                </a:pP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1991-1994</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南加利福尼亚大学</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信息科学院</a:t>
                </a:r>
              </a:p>
              <a:p>
                <a:pPr marL="342900" indent="-342900">
                  <a:buClr>
                    <a:srgbClr val="C00000"/>
                  </a:buClr>
                  <a:buFont typeface="Wingdings" panose="05000000000000000000" pitchFamily="2" charset="2"/>
                  <a:buChar char="Ø"/>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动态包过滤防火墙</a:t>
                </a:r>
              </a:p>
            </p:txBody>
          </p:sp>
        </p:grpSp>
      </p:grpSp>
      <p:grpSp>
        <p:nvGrpSpPr>
          <p:cNvPr id="42" name="组合 41"/>
          <p:cNvGrpSpPr/>
          <p:nvPr/>
        </p:nvGrpSpPr>
        <p:grpSpPr>
          <a:xfrm>
            <a:off x="1029970" y="4687570"/>
            <a:ext cx="10038080" cy="1066800"/>
            <a:chOff x="2831637" y="4819836"/>
            <a:chExt cx="8758405" cy="1066800"/>
          </a:xfrm>
        </p:grpSpPr>
        <p:grpSp>
          <p:nvGrpSpPr>
            <p:cNvPr id="37" name="组合 36"/>
            <p:cNvGrpSpPr/>
            <p:nvPr/>
          </p:nvGrpSpPr>
          <p:grpSpPr>
            <a:xfrm>
              <a:off x="5108028" y="4874002"/>
              <a:ext cx="6482014" cy="838532"/>
              <a:chOff x="5108028" y="4874002"/>
              <a:chExt cx="6482014" cy="838532"/>
            </a:xfrm>
          </p:grpSpPr>
          <p:sp>
            <p:nvSpPr>
              <p:cNvPr id="11" name="AutoShape 9"/>
              <p:cNvSpPr>
                <a:spLocks noChangeArrowheads="1"/>
              </p:cNvSpPr>
              <p:nvPr/>
            </p:nvSpPr>
            <p:spPr bwMode="gray">
              <a:xfrm>
                <a:off x="5108028" y="4895551"/>
                <a:ext cx="6482014" cy="816983"/>
              </a:xfrm>
              <a:prstGeom prst="roundRect">
                <a:avLst>
                  <a:gd name="adj" fmla="val 16667"/>
                </a:avLst>
              </a:prstGeom>
              <a:solidFill>
                <a:srgbClr val="FFFFFF">
                  <a:alpha val="89999"/>
                </a:srgbClr>
              </a:solidFill>
              <a:ln w="28575">
                <a:solidFill>
                  <a:srgbClr val="003399"/>
                </a:solidFill>
                <a:round/>
              </a:ln>
              <a:effectLst/>
            </p:spPr>
            <p:txBody>
              <a:bodyPr wrap="none" anchor="ctr"/>
              <a:lstStyle/>
              <a:p>
                <a:endParaRPr lang="zh-CN" altLang="en-US" sz="2200" b="1">
                  <a:solidFill>
                    <a:srgbClr val="003399"/>
                  </a:solidFill>
                  <a:latin typeface="Times New Roman" panose="02020603050405020304" pitchFamily="18" charset="0"/>
                  <a:ea typeface="微软雅黑" panose="020B0503020204020204" pitchFamily="34" charset="-122"/>
                </a:endParaRPr>
              </a:p>
            </p:txBody>
          </p:sp>
          <p:sp>
            <p:nvSpPr>
              <p:cNvPr id="18" name="TextBox 23"/>
              <p:cNvSpPr txBox="1"/>
              <p:nvPr/>
            </p:nvSpPr>
            <p:spPr>
              <a:xfrm>
                <a:off x="5351787" y="4874002"/>
                <a:ext cx="5161965" cy="829945"/>
              </a:xfrm>
              <a:prstGeom prst="rect">
                <a:avLst/>
              </a:prstGeom>
              <a:noFill/>
            </p:spPr>
            <p:txBody>
              <a:bodyPr wrap="square" rtlCol="0">
                <a:spAutoFit/>
              </a:bodyPr>
              <a:lstStyle/>
              <a:p>
                <a:pPr marL="342900" lvl="0" indent="-342900">
                  <a:buClr>
                    <a:srgbClr val="C00000"/>
                  </a:buClr>
                  <a:buFont typeface="Wingdings" panose="05000000000000000000" pitchFamily="2" charset="2"/>
                  <a:buChar char="l"/>
                </a:pP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1996</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年，内核代理结构</a:t>
                </a:r>
              </a:p>
              <a:p>
                <a:pPr marL="342900" lvl="0" indent="-342900">
                  <a:buClr>
                    <a:srgbClr val="C00000"/>
                  </a:buClr>
                  <a:buFont typeface="Wingdings" panose="05000000000000000000" pitchFamily="2" charset="2"/>
                  <a:buChar char="Ø"/>
                </a:pP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1998</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NAI</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公司，</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自适应代理</a:t>
                </a:r>
              </a:p>
            </p:txBody>
          </p:sp>
        </p:grpSp>
        <p:grpSp>
          <p:nvGrpSpPr>
            <p:cNvPr id="19" name="组合 18"/>
            <p:cNvGrpSpPr/>
            <p:nvPr/>
          </p:nvGrpSpPr>
          <p:grpSpPr>
            <a:xfrm>
              <a:off x="2831637" y="4819836"/>
              <a:ext cx="2020370" cy="1066800"/>
              <a:chOff x="70880" y="4886280"/>
              <a:chExt cx="2097038" cy="1066800"/>
            </a:xfrm>
          </p:grpSpPr>
          <p:sp>
            <p:nvSpPr>
              <p:cNvPr id="29" name="AutoShape 26"/>
              <p:cNvSpPr>
                <a:spLocks noChangeArrowheads="1"/>
              </p:cNvSpPr>
              <p:nvPr/>
            </p:nvSpPr>
            <p:spPr bwMode="gray">
              <a:xfrm rot="5400000">
                <a:off x="593882" y="4379044"/>
                <a:ext cx="1066800" cy="2081272"/>
              </a:xfrm>
              <a:prstGeom prst="chevron">
                <a:avLst>
                  <a:gd name="adj" fmla="val 34597"/>
                </a:avLst>
              </a:prstGeom>
              <a:gradFill rotWithShape="1">
                <a:gsLst>
                  <a:gs pos="0">
                    <a:srgbClr val="C0C0C0">
                      <a:gamma/>
                      <a:tint val="35294"/>
                      <a:invGamma/>
                    </a:srgbClr>
                  </a:gs>
                  <a:gs pos="100000">
                    <a:srgbClr val="C0C0C0"/>
                  </a:gs>
                </a:gsLst>
                <a:lin ang="0" scaled="1"/>
              </a:gradFill>
              <a:ln w="9525">
                <a:noFill/>
                <a:miter lim="800000"/>
              </a:ln>
              <a:effectLst/>
              <a:scene3d>
                <a:camera prst="legacyPerspectiveBottom"/>
                <a:lightRig rig="legacyFlat2" dir="t"/>
              </a:scene3d>
              <a:sp3d extrusionH="430200" prstMaterial="legacyPlastic">
                <a:bevelT w="13500" h="13500" prst="angle"/>
                <a:bevelB w="13500" h="13500" prst="angle"/>
                <a:extrusionClr>
                  <a:srgbClr val="C0C0C0"/>
                </a:extrusionClr>
              </a:sp3d>
            </p:spPr>
            <p:txBody>
              <a:bodyPr wrap="none" anchor="ctr">
                <a:flatTx/>
              </a:bodyPr>
              <a:lstStyle/>
              <a:p>
                <a:endParaRPr lang="zh-CN" altLang="en-US" sz="2200" b="1">
                  <a:latin typeface="Times New Roman" panose="02020603050405020304" pitchFamily="18" charset="0"/>
                  <a:ea typeface="微软雅黑" panose="020B0503020204020204" pitchFamily="34" charset="-122"/>
                </a:endParaRPr>
              </a:p>
            </p:txBody>
          </p:sp>
          <p:sp>
            <p:nvSpPr>
              <p:cNvPr id="30" name="TextBox 46"/>
              <p:cNvSpPr txBox="1"/>
              <p:nvPr/>
            </p:nvSpPr>
            <p:spPr>
              <a:xfrm>
                <a:off x="70880" y="5283523"/>
                <a:ext cx="2076520" cy="429895"/>
              </a:xfrm>
              <a:prstGeom prst="rect">
                <a:avLst/>
              </a:prstGeom>
              <a:noFill/>
            </p:spPr>
            <p:txBody>
              <a:bodyPr wrap="square" rtlCol="0">
                <a:spAutoFit/>
              </a:bodyPr>
              <a:lstStyle/>
              <a:p>
                <a:pPr algn="ctr"/>
                <a:r>
                  <a:rPr lang="zh-CN" altLang="en-US" sz="2200" b="1" dirty="0">
                    <a:solidFill>
                      <a:srgbClr val="002060"/>
                    </a:solidFill>
                    <a:latin typeface="Times New Roman" panose="02020603050405020304" pitchFamily="18" charset="0"/>
                    <a:ea typeface="微软雅黑" panose="020B0503020204020204" pitchFamily="34" charset="-122"/>
                  </a:rPr>
                  <a:t>第五代防火墙</a:t>
                </a:r>
              </a:p>
            </p:txBody>
          </p:sp>
        </p:grpSp>
      </p:grpSp>
      <p:grpSp>
        <p:nvGrpSpPr>
          <p:cNvPr id="40" name="组合 39"/>
          <p:cNvGrpSpPr/>
          <p:nvPr/>
        </p:nvGrpSpPr>
        <p:grpSpPr>
          <a:xfrm>
            <a:off x="1029970" y="2806700"/>
            <a:ext cx="10038080" cy="1066800"/>
            <a:chOff x="2831637" y="2884978"/>
            <a:chExt cx="8758405" cy="1066800"/>
          </a:xfrm>
        </p:grpSpPr>
        <p:grpSp>
          <p:nvGrpSpPr>
            <p:cNvPr id="35" name="组合 34"/>
            <p:cNvGrpSpPr/>
            <p:nvPr/>
          </p:nvGrpSpPr>
          <p:grpSpPr>
            <a:xfrm>
              <a:off x="5108028" y="2892783"/>
              <a:ext cx="6482014" cy="840567"/>
              <a:chOff x="5108028" y="2892783"/>
              <a:chExt cx="6482014" cy="840567"/>
            </a:xfrm>
          </p:grpSpPr>
          <p:sp>
            <p:nvSpPr>
              <p:cNvPr id="9" name="AutoShape 9"/>
              <p:cNvSpPr>
                <a:spLocks noChangeArrowheads="1"/>
              </p:cNvSpPr>
              <p:nvPr/>
            </p:nvSpPr>
            <p:spPr bwMode="gray">
              <a:xfrm>
                <a:off x="5108028" y="2916367"/>
                <a:ext cx="6482014" cy="816983"/>
              </a:xfrm>
              <a:prstGeom prst="roundRect">
                <a:avLst>
                  <a:gd name="adj" fmla="val 16667"/>
                </a:avLst>
              </a:prstGeom>
              <a:solidFill>
                <a:srgbClr val="FFFFFF">
                  <a:alpha val="89999"/>
                </a:srgbClr>
              </a:solidFill>
              <a:ln w="28575">
                <a:solidFill>
                  <a:srgbClr val="003399"/>
                </a:solidFill>
                <a:round/>
              </a:ln>
              <a:effectLst/>
            </p:spPr>
            <p:txBody>
              <a:bodyPr wrap="none" anchor="ctr"/>
              <a:lstStyle/>
              <a:p>
                <a:endParaRPr lang="zh-CN" altLang="en-US" sz="2200" b="1">
                  <a:solidFill>
                    <a:srgbClr val="003399"/>
                  </a:solidFill>
                  <a:latin typeface="Times New Roman" panose="02020603050405020304" pitchFamily="18" charset="0"/>
                  <a:ea typeface="微软雅黑" panose="020B0503020204020204" pitchFamily="34" charset="-122"/>
                </a:endParaRPr>
              </a:p>
            </p:txBody>
          </p:sp>
          <p:sp>
            <p:nvSpPr>
              <p:cNvPr id="16" name="TextBox 21"/>
              <p:cNvSpPr txBox="1"/>
              <p:nvPr/>
            </p:nvSpPr>
            <p:spPr>
              <a:xfrm>
                <a:off x="5336597" y="2892783"/>
                <a:ext cx="6013707" cy="829945"/>
              </a:xfrm>
              <a:prstGeom prst="rect">
                <a:avLst/>
              </a:prstGeom>
              <a:noFill/>
            </p:spPr>
            <p:txBody>
              <a:bodyPr wrap="square" rtlCol="0">
                <a:spAutoFit/>
              </a:bodyPr>
              <a:lstStyle/>
              <a:p>
                <a:pPr marL="342900" indent="-342900">
                  <a:buClr>
                    <a:srgbClr val="C00000"/>
                  </a:buClr>
                  <a:buFont typeface="Wingdings" panose="05000000000000000000" pitchFamily="2" charset="2"/>
                  <a:buChar char="l"/>
                </a:pP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Purdue University</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AT&amp;T</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贝尔实验室</a:t>
                </a:r>
              </a:p>
              <a:p>
                <a:pPr marL="342900" indent="-342900">
                  <a:buClr>
                    <a:srgbClr val="C00000"/>
                  </a:buClr>
                  <a:buFont typeface="Wingdings" panose="05000000000000000000" pitchFamily="2" charset="2"/>
                  <a:buChar char="Ø"/>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应用级网关防火墙</a:t>
                </a:r>
              </a:p>
            </p:txBody>
          </p:sp>
        </p:grpSp>
        <p:grpSp>
          <p:nvGrpSpPr>
            <p:cNvPr id="20" name="组合 19"/>
            <p:cNvGrpSpPr/>
            <p:nvPr/>
          </p:nvGrpSpPr>
          <p:grpSpPr>
            <a:xfrm>
              <a:off x="2831637" y="2884978"/>
              <a:ext cx="2020370" cy="1066800"/>
              <a:chOff x="70880" y="4811810"/>
              <a:chExt cx="2097038" cy="1066800"/>
            </a:xfrm>
          </p:grpSpPr>
          <p:sp>
            <p:nvSpPr>
              <p:cNvPr id="27" name="AutoShape 26"/>
              <p:cNvSpPr>
                <a:spLocks noChangeArrowheads="1"/>
              </p:cNvSpPr>
              <p:nvPr/>
            </p:nvSpPr>
            <p:spPr bwMode="gray">
              <a:xfrm rot="5400000">
                <a:off x="593882" y="4304574"/>
                <a:ext cx="1066800" cy="2081272"/>
              </a:xfrm>
              <a:prstGeom prst="chevron">
                <a:avLst>
                  <a:gd name="adj" fmla="val 34597"/>
                </a:avLst>
              </a:prstGeom>
              <a:gradFill rotWithShape="1">
                <a:gsLst>
                  <a:gs pos="0">
                    <a:srgbClr val="C0C0C0">
                      <a:gamma/>
                      <a:tint val="35294"/>
                      <a:invGamma/>
                    </a:srgbClr>
                  </a:gs>
                  <a:gs pos="100000">
                    <a:srgbClr val="C0C0C0"/>
                  </a:gs>
                </a:gsLst>
                <a:lin ang="0" scaled="1"/>
              </a:gradFill>
              <a:ln w="9525">
                <a:noFill/>
                <a:miter lim="800000"/>
              </a:ln>
              <a:effectLst/>
              <a:scene3d>
                <a:camera prst="legacyPerspectiveBottom"/>
                <a:lightRig rig="legacyFlat2" dir="t"/>
              </a:scene3d>
              <a:sp3d extrusionH="430200" prstMaterial="legacyPlastic">
                <a:bevelT w="13500" h="13500" prst="angle"/>
                <a:bevelB w="13500" h="13500" prst="angle"/>
                <a:extrusionClr>
                  <a:srgbClr val="C0C0C0"/>
                </a:extrusionClr>
              </a:sp3d>
            </p:spPr>
            <p:txBody>
              <a:bodyPr wrap="none" anchor="ctr">
                <a:flatTx/>
              </a:bodyPr>
              <a:lstStyle/>
              <a:p>
                <a:endParaRPr lang="zh-CN" altLang="en-US" sz="2200" b="1">
                  <a:latin typeface="Times New Roman" panose="02020603050405020304" pitchFamily="18" charset="0"/>
                  <a:ea typeface="微软雅黑" panose="020B0503020204020204" pitchFamily="34" charset="-122"/>
                </a:endParaRPr>
              </a:p>
            </p:txBody>
          </p:sp>
          <p:sp>
            <p:nvSpPr>
              <p:cNvPr id="28" name="TextBox 49"/>
              <p:cNvSpPr txBox="1"/>
              <p:nvPr/>
            </p:nvSpPr>
            <p:spPr>
              <a:xfrm>
                <a:off x="70880" y="5209053"/>
                <a:ext cx="2076520" cy="429895"/>
              </a:xfrm>
              <a:prstGeom prst="rect">
                <a:avLst/>
              </a:prstGeom>
              <a:noFill/>
            </p:spPr>
            <p:txBody>
              <a:bodyPr wrap="square" rtlCol="0">
                <a:spAutoFit/>
              </a:bodyPr>
              <a:lstStyle/>
              <a:p>
                <a:pPr algn="ctr"/>
                <a:r>
                  <a:rPr lang="zh-CN" altLang="en-US" sz="2200" b="1" dirty="0">
                    <a:solidFill>
                      <a:srgbClr val="002060"/>
                    </a:solidFill>
                    <a:latin typeface="Times New Roman" panose="02020603050405020304" pitchFamily="18" charset="0"/>
                    <a:ea typeface="微软雅黑" panose="020B0503020204020204" pitchFamily="34" charset="-122"/>
                  </a:rPr>
                  <a:t>第三代防火墙</a:t>
                </a:r>
              </a:p>
            </p:txBody>
          </p:sp>
        </p:grpSp>
      </p:grpSp>
      <p:grpSp>
        <p:nvGrpSpPr>
          <p:cNvPr id="39" name="组合 38"/>
          <p:cNvGrpSpPr/>
          <p:nvPr/>
        </p:nvGrpSpPr>
        <p:grpSpPr>
          <a:xfrm>
            <a:off x="1029335" y="1856105"/>
            <a:ext cx="10038080" cy="1066800"/>
            <a:chOff x="2831637" y="1895542"/>
            <a:chExt cx="8758405" cy="1066800"/>
          </a:xfrm>
        </p:grpSpPr>
        <p:grpSp>
          <p:nvGrpSpPr>
            <p:cNvPr id="34" name="组合 33"/>
            <p:cNvGrpSpPr/>
            <p:nvPr/>
          </p:nvGrpSpPr>
          <p:grpSpPr>
            <a:xfrm>
              <a:off x="5108028" y="1924824"/>
              <a:ext cx="6482014" cy="829945"/>
              <a:chOff x="5108028" y="1924824"/>
              <a:chExt cx="6482014" cy="829945"/>
            </a:xfrm>
          </p:grpSpPr>
          <p:sp>
            <p:nvSpPr>
              <p:cNvPr id="8" name="AutoShape 9"/>
              <p:cNvSpPr>
                <a:spLocks noChangeArrowheads="1"/>
              </p:cNvSpPr>
              <p:nvPr/>
            </p:nvSpPr>
            <p:spPr bwMode="gray">
              <a:xfrm>
                <a:off x="5108028" y="1931830"/>
                <a:ext cx="6482014" cy="816983"/>
              </a:xfrm>
              <a:prstGeom prst="roundRect">
                <a:avLst>
                  <a:gd name="adj" fmla="val 16667"/>
                </a:avLst>
              </a:prstGeom>
              <a:solidFill>
                <a:srgbClr val="FFFFFF">
                  <a:alpha val="89999"/>
                </a:srgbClr>
              </a:solidFill>
              <a:ln w="28575">
                <a:solidFill>
                  <a:srgbClr val="003399"/>
                </a:solidFill>
                <a:round/>
              </a:ln>
              <a:effectLst/>
            </p:spPr>
            <p:txBody>
              <a:bodyPr wrap="none" anchor="ctr"/>
              <a:lstStyle/>
              <a:p>
                <a:endParaRPr lang="zh-CN" altLang="en-US" sz="2200" b="1">
                  <a:solidFill>
                    <a:srgbClr val="003399"/>
                  </a:solidFill>
                  <a:latin typeface="Times New Roman" panose="02020603050405020304" pitchFamily="18" charset="0"/>
                  <a:ea typeface="微软雅黑" panose="020B0503020204020204" pitchFamily="34" charset="-122"/>
                </a:endParaRPr>
              </a:p>
            </p:txBody>
          </p:sp>
          <p:sp>
            <p:nvSpPr>
              <p:cNvPr id="15" name="TextBox 20"/>
              <p:cNvSpPr txBox="1"/>
              <p:nvPr/>
            </p:nvSpPr>
            <p:spPr>
              <a:xfrm>
                <a:off x="5325309" y="1924824"/>
                <a:ext cx="5707933" cy="829945"/>
              </a:xfrm>
              <a:prstGeom prst="rect">
                <a:avLst/>
              </a:prstGeom>
              <a:noFill/>
            </p:spPr>
            <p:txBody>
              <a:bodyPr wrap="square" rtlCol="0">
                <a:spAutoFit/>
              </a:bodyPr>
              <a:lstStyle/>
              <a:p>
                <a:pPr marL="342900" indent="-342900">
                  <a:buClr>
                    <a:srgbClr val="C00000"/>
                  </a:buClr>
                  <a:buFont typeface="Wingdings" panose="05000000000000000000" pitchFamily="2" charset="2"/>
                  <a:buChar char="l"/>
                </a:pP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1989-1990</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AT&amp;T</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贝尔实验室</a:t>
                </a:r>
              </a:p>
              <a:p>
                <a:pPr marL="342900" indent="-342900">
                  <a:buClr>
                    <a:srgbClr val="C00000"/>
                  </a:buClr>
                  <a:buFont typeface="Wingdings" panose="05000000000000000000" pitchFamily="2" charset="2"/>
                  <a:buChar char="Ø"/>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电路级网关防火墙</a:t>
                </a:r>
              </a:p>
            </p:txBody>
          </p:sp>
        </p:grpSp>
        <p:grpSp>
          <p:nvGrpSpPr>
            <p:cNvPr id="21" name="组合 20"/>
            <p:cNvGrpSpPr/>
            <p:nvPr/>
          </p:nvGrpSpPr>
          <p:grpSpPr>
            <a:xfrm>
              <a:off x="2831637" y="1895542"/>
              <a:ext cx="2020370" cy="1066800"/>
              <a:chOff x="70880" y="4784100"/>
              <a:chExt cx="2097038" cy="1066800"/>
            </a:xfrm>
          </p:grpSpPr>
          <p:sp>
            <p:nvSpPr>
              <p:cNvPr id="25" name="AutoShape 26"/>
              <p:cNvSpPr>
                <a:spLocks noChangeArrowheads="1"/>
              </p:cNvSpPr>
              <p:nvPr/>
            </p:nvSpPr>
            <p:spPr bwMode="gray">
              <a:xfrm rot="5400000">
                <a:off x="593882" y="4276864"/>
                <a:ext cx="1066800" cy="2081271"/>
              </a:xfrm>
              <a:prstGeom prst="chevron">
                <a:avLst>
                  <a:gd name="adj" fmla="val 34597"/>
                </a:avLst>
              </a:prstGeom>
              <a:gradFill rotWithShape="1">
                <a:gsLst>
                  <a:gs pos="0">
                    <a:srgbClr val="C0C0C0">
                      <a:gamma/>
                      <a:tint val="35294"/>
                      <a:invGamma/>
                    </a:srgbClr>
                  </a:gs>
                  <a:gs pos="100000">
                    <a:srgbClr val="C0C0C0"/>
                  </a:gs>
                </a:gsLst>
                <a:lin ang="0" scaled="1"/>
              </a:gradFill>
              <a:ln w="9525">
                <a:noFill/>
                <a:miter lim="800000"/>
              </a:ln>
              <a:effectLst/>
              <a:scene3d>
                <a:camera prst="legacyPerspectiveBottom"/>
                <a:lightRig rig="legacyFlat2" dir="t"/>
              </a:scene3d>
              <a:sp3d extrusionH="430200" prstMaterial="legacyPlastic">
                <a:bevelT w="13500" h="13500" prst="angle"/>
                <a:bevelB w="13500" h="13500" prst="angle"/>
                <a:extrusionClr>
                  <a:srgbClr val="C0C0C0"/>
                </a:extrusionClr>
              </a:sp3d>
            </p:spPr>
            <p:txBody>
              <a:bodyPr wrap="none" anchor="ctr">
                <a:flatTx/>
              </a:bodyPr>
              <a:lstStyle/>
              <a:p>
                <a:endParaRPr lang="zh-CN" altLang="en-US" sz="2200" b="1">
                  <a:latin typeface="Times New Roman" panose="02020603050405020304" pitchFamily="18" charset="0"/>
                  <a:ea typeface="微软雅黑" panose="020B0503020204020204" pitchFamily="34" charset="-122"/>
                </a:endParaRPr>
              </a:p>
            </p:txBody>
          </p:sp>
          <p:sp>
            <p:nvSpPr>
              <p:cNvPr id="26" name="TextBox 52"/>
              <p:cNvSpPr txBox="1"/>
              <p:nvPr/>
            </p:nvSpPr>
            <p:spPr>
              <a:xfrm>
                <a:off x="70880" y="5181343"/>
                <a:ext cx="2076520" cy="429895"/>
              </a:xfrm>
              <a:prstGeom prst="rect">
                <a:avLst/>
              </a:prstGeom>
              <a:noFill/>
            </p:spPr>
            <p:txBody>
              <a:bodyPr wrap="square" rtlCol="0">
                <a:spAutoFit/>
              </a:bodyPr>
              <a:lstStyle/>
              <a:p>
                <a:pPr algn="ctr"/>
                <a:r>
                  <a:rPr lang="zh-CN" altLang="en-US" sz="2200" b="1" dirty="0">
                    <a:solidFill>
                      <a:srgbClr val="002060"/>
                    </a:solidFill>
                    <a:latin typeface="Times New Roman" panose="02020603050405020304" pitchFamily="18" charset="0"/>
                    <a:ea typeface="微软雅黑" panose="020B0503020204020204" pitchFamily="34" charset="-122"/>
                  </a:rPr>
                  <a:t>第二代防火墙</a:t>
                </a:r>
              </a:p>
            </p:txBody>
          </p:sp>
        </p:grpSp>
      </p:grpSp>
      <p:grpSp>
        <p:nvGrpSpPr>
          <p:cNvPr id="38" name="组合 37"/>
          <p:cNvGrpSpPr/>
          <p:nvPr/>
        </p:nvGrpSpPr>
        <p:grpSpPr>
          <a:xfrm>
            <a:off x="1049655" y="926465"/>
            <a:ext cx="10005695" cy="1066800"/>
            <a:chOff x="2846827" y="910684"/>
            <a:chExt cx="8731282" cy="1066800"/>
          </a:xfrm>
        </p:grpSpPr>
        <p:grpSp>
          <p:nvGrpSpPr>
            <p:cNvPr id="33" name="组合 32"/>
            <p:cNvGrpSpPr/>
            <p:nvPr/>
          </p:nvGrpSpPr>
          <p:grpSpPr>
            <a:xfrm>
              <a:off x="5096095" y="940287"/>
              <a:ext cx="6482014" cy="829945"/>
              <a:chOff x="5096095" y="940287"/>
              <a:chExt cx="6482014" cy="829945"/>
            </a:xfrm>
          </p:grpSpPr>
          <p:sp>
            <p:nvSpPr>
              <p:cNvPr id="12" name="AutoShape 9"/>
              <p:cNvSpPr>
                <a:spLocks noChangeArrowheads="1"/>
              </p:cNvSpPr>
              <p:nvPr/>
            </p:nvSpPr>
            <p:spPr bwMode="gray">
              <a:xfrm>
                <a:off x="5096095" y="950603"/>
                <a:ext cx="6482014" cy="816983"/>
              </a:xfrm>
              <a:prstGeom prst="roundRect">
                <a:avLst>
                  <a:gd name="adj" fmla="val 16667"/>
                </a:avLst>
              </a:prstGeom>
              <a:solidFill>
                <a:srgbClr val="FFFFFF">
                  <a:alpha val="89999"/>
                </a:srgbClr>
              </a:solidFill>
              <a:ln w="28575">
                <a:solidFill>
                  <a:srgbClr val="003399"/>
                </a:solidFill>
                <a:round/>
              </a:ln>
              <a:effectLst/>
            </p:spPr>
            <p:txBody>
              <a:bodyPr wrap="none" anchor="ctr"/>
              <a:lstStyle/>
              <a:p>
                <a:endParaRPr lang="zh-CN" altLang="en-US" sz="2200" b="1">
                  <a:solidFill>
                    <a:srgbClr val="003399"/>
                  </a:solidFill>
                  <a:latin typeface="Times New Roman" panose="02020603050405020304" pitchFamily="18" charset="0"/>
                  <a:ea typeface="微软雅黑" panose="020B0503020204020204" pitchFamily="34" charset="-122"/>
                </a:endParaRPr>
              </a:p>
            </p:txBody>
          </p:sp>
          <p:sp>
            <p:nvSpPr>
              <p:cNvPr id="13" name="TextBox 15"/>
              <p:cNvSpPr txBox="1"/>
              <p:nvPr/>
            </p:nvSpPr>
            <p:spPr>
              <a:xfrm>
                <a:off x="5319597" y="940287"/>
                <a:ext cx="5161965" cy="829945"/>
              </a:xfrm>
              <a:prstGeom prst="rect">
                <a:avLst/>
              </a:prstGeom>
              <a:noFill/>
            </p:spPr>
            <p:txBody>
              <a:bodyPr wrap="square" rtlCol="0">
                <a:spAutoFit/>
              </a:bodyPr>
              <a:lstStyle/>
              <a:p>
                <a:pPr marL="342900" indent="-342900">
                  <a:buClr>
                    <a:srgbClr val="C00000"/>
                  </a:buClr>
                  <a:buFont typeface="Wingdings" panose="05000000000000000000" pitchFamily="2" charset="2"/>
                  <a:buChar char="l"/>
                </a:pP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1985-1988</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Cisco</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IOS</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软件公司</a:t>
                </a:r>
              </a:p>
              <a:p>
                <a:pPr marL="342900" indent="-342900">
                  <a:buClr>
                    <a:srgbClr val="C00000"/>
                  </a:buClr>
                  <a:buFont typeface="Wingdings" panose="05000000000000000000" pitchFamily="2" charset="2"/>
                  <a:buChar char="Ø"/>
                </a:pP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包过滤防火墙</a:t>
                </a:r>
              </a:p>
            </p:txBody>
          </p:sp>
        </p:grpSp>
        <p:grpSp>
          <p:nvGrpSpPr>
            <p:cNvPr id="22" name="组合 21"/>
            <p:cNvGrpSpPr/>
            <p:nvPr/>
          </p:nvGrpSpPr>
          <p:grpSpPr>
            <a:xfrm>
              <a:off x="2846827" y="910684"/>
              <a:ext cx="2020371" cy="1066800"/>
              <a:chOff x="70880" y="4713670"/>
              <a:chExt cx="2097039" cy="1066800"/>
            </a:xfrm>
          </p:grpSpPr>
          <p:sp>
            <p:nvSpPr>
              <p:cNvPr id="23" name="AutoShape 26"/>
              <p:cNvSpPr>
                <a:spLocks noChangeArrowheads="1"/>
              </p:cNvSpPr>
              <p:nvPr/>
            </p:nvSpPr>
            <p:spPr bwMode="gray">
              <a:xfrm rot="5400000">
                <a:off x="593883" y="4206434"/>
                <a:ext cx="1066800" cy="2081271"/>
              </a:xfrm>
              <a:prstGeom prst="chevron">
                <a:avLst>
                  <a:gd name="adj" fmla="val 34597"/>
                </a:avLst>
              </a:prstGeom>
              <a:gradFill rotWithShape="1">
                <a:gsLst>
                  <a:gs pos="0">
                    <a:srgbClr val="C0C0C0">
                      <a:gamma/>
                      <a:tint val="35294"/>
                      <a:invGamma/>
                    </a:srgbClr>
                  </a:gs>
                  <a:gs pos="100000">
                    <a:srgbClr val="C0C0C0"/>
                  </a:gs>
                </a:gsLst>
                <a:lin ang="0" scaled="1"/>
              </a:gradFill>
              <a:ln w="9525">
                <a:noFill/>
                <a:miter lim="800000"/>
              </a:ln>
              <a:effectLst/>
              <a:scene3d>
                <a:camera prst="legacyPerspectiveBottom"/>
                <a:lightRig rig="legacyFlat2" dir="t"/>
              </a:scene3d>
              <a:sp3d extrusionH="430200" prstMaterial="legacyPlastic">
                <a:bevelT w="13500" h="13500" prst="angle"/>
                <a:bevelB w="13500" h="13500" prst="angle"/>
                <a:extrusionClr>
                  <a:srgbClr val="C0C0C0"/>
                </a:extrusionClr>
              </a:sp3d>
            </p:spPr>
            <p:txBody>
              <a:bodyPr wrap="none" anchor="ctr">
                <a:flatTx/>
              </a:bodyPr>
              <a:lstStyle/>
              <a:p>
                <a:endParaRPr lang="zh-CN" altLang="en-US" sz="2200" b="1">
                  <a:latin typeface="Times New Roman" panose="02020603050405020304" pitchFamily="18" charset="0"/>
                  <a:ea typeface="微软雅黑" panose="020B0503020204020204" pitchFamily="34" charset="-122"/>
                </a:endParaRPr>
              </a:p>
            </p:txBody>
          </p:sp>
          <p:sp>
            <p:nvSpPr>
              <p:cNvPr id="24" name="TextBox 55"/>
              <p:cNvSpPr txBox="1"/>
              <p:nvPr/>
            </p:nvSpPr>
            <p:spPr>
              <a:xfrm>
                <a:off x="70880" y="5110913"/>
                <a:ext cx="2076520" cy="429895"/>
              </a:xfrm>
              <a:prstGeom prst="rect">
                <a:avLst/>
              </a:prstGeom>
              <a:noFill/>
            </p:spPr>
            <p:txBody>
              <a:bodyPr wrap="square" rtlCol="0">
                <a:spAutoFit/>
              </a:bodyPr>
              <a:lstStyle/>
              <a:p>
                <a:pPr algn="ctr"/>
                <a:r>
                  <a:rPr lang="zh-CN" altLang="en-US" sz="2200" b="1" dirty="0">
                    <a:solidFill>
                      <a:srgbClr val="002060"/>
                    </a:solidFill>
                    <a:latin typeface="Times New Roman" panose="02020603050405020304" pitchFamily="18" charset="0"/>
                    <a:ea typeface="微软雅黑" panose="020B0503020204020204" pitchFamily="34" charset="-122"/>
                  </a:rPr>
                  <a:t>第一代防火墙</a:t>
                </a:r>
              </a:p>
            </p:txBody>
          </p:sp>
        </p:grpSp>
      </p:grpSp>
      <p:grpSp>
        <p:nvGrpSpPr>
          <p:cNvPr id="43" name="组合 42"/>
          <p:cNvGrpSpPr/>
          <p:nvPr/>
        </p:nvGrpSpPr>
        <p:grpSpPr>
          <a:xfrm>
            <a:off x="1596821" y="42194"/>
            <a:ext cx="9648394" cy="781967"/>
            <a:chOff x="2543606" y="42192"/>
            <a:chExt cx="9648394" cy="781967"/>
          </a:xfrm>
        </p:grpSpPr>
        <p:sp>
          <p:nvSpPr>
            <p:cNvPr id="44" name="圆角矩形 43"/>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45" name="矩形 44"/>
            <p:cNvSpPr/>
            <p:nvPr/>
          </p:nvSpPr>
          <p:spPr>
            <a:xfrm>
              <a:off x="2831636" y="138202"/>
              <a:ext cx="4265200"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防火墙的发展史</a:t>
              </a:r>
            </a:p>
          </p:txBody>
        </p:sp>
      </p:grpSp>
      <p:grpSp>
        <p:nvGrpSpPr>
          <p:cNvPr id="48" name="组合 47"/>
          <p:cNvGrpSpPr/>
          <p:nvPr/>
        </p:nvGrpSpPr>
        <p:grpSpPr>
          <a:xfrm>
            <a:off x="1016635" y="5627370"/>
            <a:ext cx="10050780" cy="1066800"/>
            <a:chOff x="2831637" y="4819836"/>
            <a:chExt cx="8770338" cy="1066800"/>
          </a:xfrm>
        </p:grpSpPr>
        <p:grpSp>
          <p:nvGrpSpPr>
            <p:cNvPr id="49" name="组合 48"/>
            <p:cNvGrpSpPr/>
            <p:nvPr/>
          </p:nvGrpSpPr>
          <p:grpSpPr>
            <a:xfrm>
              <a:off x="5108028" y="4874002"/>
              <a:ext cx="6493947" cy="838532"/>
              <a:chOff x="5108028" y="4874002"/>
              <a:chExt cx="6493947" cy="838532"/>
            </a:xfrm>
          </p:grpSpPr>
          <p:sp>
            <p:nvSpPr>
              <p:cNvPr id="53" name="AutoShape 9"/>
              <p:cNvSpPr>
                <a:spLocks noChangeArrowheads="1"/>
              </p:cNvSpPr>
              <p:nvPr/>
            </p:nvSpPr>
            <p:spPr bwMode="gray">
              <a:xfrm>
                <a:off x="5108028" y="4895551"/>
                <a:ext cx="6482014" cy="816983"/>
              </a:xfrm>
              <a:prstGeom prst="roundRect">
                <a:avLst>
                  <a:gd name="adj" fmla="val 16667"/>
                </a:avLst>
              </a:prstGeom>
              <a:solidFill>
                <a:srgbClr val="FFFFFF">
                  <a:alpha val="89999"/>
                </a:srgbClr>
              </a:solidFill>
              <a:ln w="28575">
                <a:solidFill>
                  <a:srgbClr val="003399"/>
                </a:solidFill>
                <a:round/>
              </a:ln>
              <a:effectLst/>
            </p:spPr>
            <p:txBody>
              <a:bodyPr wrap="none" anchor="ctr"/>
              <a:lstStyle/>
              <a:p>
                <a:endParaRPr lang="zh-CN" altLang="en-US" sz="2200" b="1">
                  <a:solidFill>
                    <a:srgbClr val="003399"/>
                  </a:solidFill>
                  <a:latin typeface="Times New Roman" panose="02020603050405020304" pitchFamily="18" charset="0"/>
                  <a:ea typeface="微软雅黑" panose="020B0503020204020204" pitchFamily="34" charset="-122"/>
                </a:endParaRPr>
              </a:p>
            </p:txBody>
          </p:sp>
          <p:sp>
            <p:nvSpPr>
              <p:cNvPr id="54" name="TextBox 23"/>
              <p:cNvSpPr txBox="1"/>
              <p:nvPr/>
            </p:nvSpPr>
            <p:spPr>
              <a:xfrm>
                <a:off x="5351787" y="4874002"/>
                <a:ext cx="6250188" cy="829945"/>
              </a:xfrm>
              <a:prstGeom prst="rect">
                <a:avLst/>
              </a:prstGeom>
              <a:noFill/>
            </p:spPr>
            <p:txBody>
              <a:bodyPr wrap="square" rtlCol="0">
                <a:spAutoFit/>
              </a:bodyPr>
              <a:lstStyle/>
              <a:p>
                <a:pPr marL="342900" lvl="0" indent="-342900">
                  <a:buClr>
                    <a:srgbClr val="C00000"/>
                  </a:buClr>
                  <a:buFont typeface="Wingdings" panose="05000000000000000000" pitchFamily="2" charset="2"/>
                  <a:buChar char="l"/>
                </a:pP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2004</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IDC</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提出</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统一威胁管理</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UTM</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概念</a:t>
                </a:r>
              </a:p>
              <a:p>
                <a:pPr marL="342900" lvl="0" indent="-342900">
                  <a:buClr>
                    <a:srgbClr val="C00000"/>
                  </a:buClr>
                  <a:buFont typeface="Wingdings" panose="05000000000000000000" pitchFamily="2" charset="2"/>
                  <a:buChar char="Ø"/>
                </a:pP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将杀毒、</a:t>
                </a: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IDS</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和防火墙安全设备划归</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UTM</a:t>
                </a:r>
              </a:p>
            </p:txBody>
          </p:sp>
        </p:grpSp>
        <p:grpSp>
          <p:nvGrpSpPr>
            <p:cNvPr id="50" name="组合 49"/>
            <p:cNvGrpSpPr/>
            <p:nvPr/>
          </p:nvGrpSpPr>
          <p:grpSpPr>
            <a:xfrm>
              <a:off x="2831637" y="4819836"/>
              <a:ext cx="2020370" cy="1066800"/>
              <a:chOff x="70880" y="4886280"/>
              <a:chExt cx="2097038" cy="1066800"/>
            </a:xfrm>
          </p:grpSpPr>
          <p:sp>
            <p:nvSpPr>
              <p:cNvPr id="51" name="AutoShape 26"/>
              <p:cNvSpPr>
                <a:spLocks noChangeArrowheads="1"/>
              </p:cNvSpPr>
              <p:nvPr/>
            </p:nvSpPr>
            <p:spPr bwMode="gray">
              <a:xfrm rot="5400000">
                <a:off x="593882" y="4379044"/>
                <a:ext cx="1066800" cy="2081272"/>
              </a:xfrm>
              <a:prstGeom prst="chevron">
                <a:avLst>
                  <a:gd name="adj" fmla="val 34597"/>
                </a:avLst>
              </a:prstGeom>
              <a:gradFill rotWithShape="1">
                <a:gsLst>
                  <a:gs pos="0">
                    <a:srgbClr val="C0C0C0">
                      <a:gamma/>
                      <a:tint val="35294"/>
                      <a:invGamma/>
                    </a:srgbClr>
                  </a:gs>
                  <a:gs pos="100000">
                    <a:srgbClr val="C0C0C0"/>
                  </a:gs>
                </a:gsLst>
                <a:lin ang="0" scaled="1"/>
              </a:gradFill>
              <a:ln w="9525">
                <a:noFill/>
                <a:miter lim="800000"/>
              </a:ln>
              <a:effectLst/>
              <a:scene3d>
                <a:camera prst="legacyPerspectiveBottom"/>
                <a:lightRig rig="legacyFlat2" dir="t"/>
              </a:scene3d>
              <a:sp3d extrusionH="430200" prstMaterial="legacyPlastic">
                <a:bevelT w="13500" h="13500" prst="angle"/>
                <a:bevelB w="13500" h="13500" prst="angle"/>
                <a:extrusionClr>
                  <a:srgbClr val="C0C0C0"/>
                </a:extrusionClr>
              </a:sp3d>
            </p:spPr>
            <p:txBody>
              <a:bodyPr wrap="none" anchor="ctr">
                <a:flatTx/>
              </a:bodyPr>
              <a:lstStyle/>
              <a:p>
                <a:endParaRPr lang="zh-CN" altLang="en-US" sz="2200" b="1">
                  <a:latin typeface="Times New Roman" panose="02020603050405020304" pitchFamily="18" charset="0"/>
                  <a:ea typeface="微软雅黑" panose="020B0503020204020204" pitchFamily="34" charset="-122"/>
                </a:endParaRPr>
              </a:p>
            </p:txBody>
          </p:sp>
          <p:sp>
            <p:nvSpPr>
              <p:cNvPr id="52" name="TextBox 46"/>
              <p:cNvSpPr txBox="1"/>
              <p:nvPr/>
            </p:nvSpPr>
            <p:spPr>
              <a:xfrm>
                <a:off x="70880" y="5283523"/>
                <a:ext cx="2076520" cy="429895"/>
              </a:xfrm>
              <a:prstGeom prst="rect">
                <a:avLst/>
              </a:prstGeom>
              <a:noFill/>
            </p:spPr>
            <p:txBody>
              <a:bodyPr wrap="square" rtlCol="0">
                <a:spAutoFit/>
              </a:bodyPr>
              <a:lstStyle/>
              <a:p>
                <a:pPr algn="ctr"/>
                <a:r>
                  <a:rPr lang="zh-CN" altLang="en-US" sz="2200" b="1" dirty="0">
                    <a:solidFill>
                      <a:srgbClr val="002060"/>
                    </a:solidFill>
                    <a:latin typeface="Times New Roman" panose="02020603050405020304" pitchFamily="18" charset="0"/>
                    <a:ea typeface="微软雅黑" panose="020B0503020204020204" pitchFamily="34" charset="-122"/>
                  </a:rPr>
                  <a:t>第六代防火墙</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200" fill="hold"/>
                                        <p:tgtEl>
                                          <p:spTgt spid="38"/>
                                        </p:tgtEl>
                                        <p:attrNameLst>
                                          <p:attrName>ppt_x</p:attrName>
                                        </p:attrNameLst>
                                      </p:cBhvr>
                                      <p:tavLst>
                                        <p:tav tm="0">
                                          <p:val>
                                            <p:strVal val="#ppt_x"/>
                                          </p:val>
                                        </p:tav>
                                        <p:tav tm="100000">
                                          <p:val>
                                            <p:strVal val="#ppt_x"/>
                                          </p:val>
                                        </p:tav>
                                      </p:tavLst>
                                    </p:anim>
                                    <p:anim calcmode="lin" valueType="num">
                                      <p:cBhvr additive="base">
                                        <p:cTn id="8" dur="200" fill="hold"/>
                                        <p:tgtEl>
                                          <p:spTgt spid="3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200"/>
                                        <p:tgtEl>
                                          <p:spTgt spid="39"/>
                                        </p:tgtEl>
                                        <p:attrNameLst>
                                          <p:attrName>ppt_y</p:attrName>
                                        </p:attrNameLst>
                                      </p:cBhvr>
                                      <p:tavLst>
                                        <p:tav tm="0">
                                          <p:val>
                                            <p:strVal val="#ppt_y-#ppt_h*1.125000"/>
                                          </p:val>
                                        </p:tav>
                                        <p:tav tm="100000">
                                          <p:val>
                                            <p:strVal val="#ppt_y"/>
                                          </p:val>
                                        </p:tav>
                                      </p:tavLst>
                                    </p:anim>
                                    <p:animEffect transition="in" filter="wipe(down)">
                                      <p:cBhvr>
                                        <p:cTn id="13" dur="200"/>
                                        <p:tgtEl>
                                          <p:spTgt spid="39"/>
                                        </p:tgtEl>
                                      </p:cBhvr>
                                    </p:animEffect>
                                  </p:childTnLst>
                                </p:cTn>
                              </p:par>
                            </p:childTnLst>
                          </p:cTn>
                        </p:par>
                        <p:par>
                          <p:cTn id="14" fill="hold">
                            <p:stCondLst>
                              <p:cond delay="1000"/>
                            </p:stCondLst>
                            <p:childTnLst>
                              <p:par>
                                <p:cTn id="15" presetID="12" presetClass="entr" presetSubtype="1"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additive="base">
                                        <p:cTn id="17" dur="200"/>
                                        <p:tgtEl>
                                          <p:spTgt spid="40"/>
                                        </p:tgtEl>
                                        <p:attrNameLst>
                                          <p:attrName>ppt_y</p:attrName>
                                        </p:attrNameLst>
                                      </p:cBhvr>
                                      <p:tavLst>
                                        <p:tav tm="0">
                                          <p:val>
                                            <p:strVal val="#ppt_y-#ppt_h*1.125000"/>
                                          </p:val>
                                        </p:tav>
                                        <p:tav tm="100000">
                                          <p:val>
                                            <p:strVal val="#ppt_y"/>
                                          </p:val>
                                        </p:tav>
                                      </p:tavLst>
                                    </p:anim>
                                    <p:animEffect transition="in" filter="wipe(down)">
                                      <p:cBhvr>
                                        <p:cTn id="18" dur="200"/>
                                        <p:tgtEl>
                                          <p:spTgt spid="40"/>
                                        </p:tgtEl>
                                      </p:cBhvr>
                                    </p:animEffect>
                                  </p:childTnLst>
                                </p:cTn>
                              </p:par>
                            </p:childTnLst>
                          </p:cTn>
                        </p:par>
                        <p:par>
                          <p:cTn id="19" fill="hold">
                            <p:stCondLst>
                              <p:cond delay="1500"/>
                            </p:stCondLst>
                            <p:childTnLst>
                              <p:par>
                                <p:cTn id="20" presetID="12" presetClass="entr" presetSubtype="1" fill="hold" nodeType="after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additive="base">
                                        <p:cTn id="22" dur="200"/>
                                        <p:tgtEl>
                                          <p:spTgt spid="41"/>
                                        </p:tgtEl>
                                        <p:attrNameLst>
                                          <p:attrName>ppt_y</p:attrName>
                                        </p:attrNameLst>
                                      </p:cBhvr>
                                      <p:tavLst>
                                        <p:tav tm="0">
                                          <p:val>
                                            <p:strVal val="#ppt_y-#ppt_h*1.125000"/>
                                          </p:val>
                                        </p:tav>
                                        <p:tav tm="100000">
                                          <p:val>
                                            <p:strVal val="#ppt_y"/>
                                          </p:val>
                                        </p:tav>
                                      </p:tavLst>
                                    </p:anim>
                                    <p:animEffect transition="in" filter="wipe(down)">
                                      <p:cBhvr>
                                        <p:cTn id="23" dur="200"/>
                                        <p:tgtEl>
                                          <p:spTgt spid="41"/>
                                        </p:tgtEl>
                                      </p:cBhvr>
                                    </p:animEffect>
                                  </p:childTnLst>
                                </p:cTn>
                              </p:par>
                            </p:childTnLst>
                          </p:cTn>
                        </p:par>
                        <p:par>
                          <p:cTn id="24" fill="hold">
                            <p:stCondLst>
                              <p:cond delay="2000"/>
                            </p:stCondLst>
                            <p:childTnLst>
                              <p:par>
                                <p:cTn id="25" presetID="12" presetClass="entr" presetSubtype="1" fill="hold" nodeType="after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200"/>
                                        <p:tgtEl>
                                          <p:spTgt spid="42"/>
                                        </p:tgtEl>
                                        <p:attrNameLst>
                                          <p:attrName>ppt_y</p:attrName>
                                        </p:attrNameLst>
                                      </p:cBhvr>
                                      <p:tavLst>
                                        <p:tav tm="0">
                                          <p:val>
                                            <p:strVal val="#ppt_y-#ppt_h*1.125000"/>
                                          </p:val>
                                        </p:tav>
                                        <p:tav tm="100000">
                                          <p:val>
                                            <p:strVal val="#ppt_y"/>
                                          </p:val>
                                        </p:tav>
                                      </p:tavLst>
                                    </p:anim>
                                    <p:animEffect transition="in" filter="wipe(down)">
                                      <p:cBhvr>
                                        <p:cTn id="28" dur="200"/>
                                        <p:tgtEl>
                                          <p:spTgt spid="42"/>
                                        </p:tgtEl>
                                      </p:cBhvr>
                                    </p:animEffect>
                                  </p:childTnLst>
                                </p:cTn>
                              </p:par>
                            </p:childTnLst>
                          </p:cTn>
                        </p:par>
                        <p:par>
                          <p:cTn id="29" fill="hold">
                            <p:stCondLst>
                              <p:cond delay="2500"/>
                            </p:stCondLst>
                            <p:childTnLst>
                              <p:par>
                                <p:cTn id="30" presetID="12" presetClass="entr" presetSubtype="1" fill="hold" nodeType="afterEffect">
                                  <p:stCondLst>
                                    <p:cond delay="0"/>
                                  </p:stCondLst>
                                  <p:childTnLst>
                                    <p:set>
                                      <p:cBhvr>
                                        <p:cTn id="31" dur="1" fill="hold">
                                          <p:stCondLst>
                                            <p:cond delay="0"/>
                                          </p:stCondLst>
                                        </p:cTn>
                                        <p:tgtEl>
                                          <p:spTgt spid="48"/>
                                        </p:tgtEl>
                                        <p:attrNameLst>
                                          <p:attrName>style.visibility</p:attrName>
                                        </p:attrNameLst>
                                      </p:cBhvr>
                                      <p:to>
                                        <p:strVal val="visible"/>
                                      </p:to>
                                    </p:set>
                                    <p:anim calcmode="lin" valueType="num">
                                      <p:cBhvr additive="base">
                                        <p:cTn id="32" dur="200"/>
                                        <p:tgtEl>
                                          <p:spTgt spid="48"/>
                                        </p:tgtEl>
                                        <p:attrNameLst>
                                          <p:attrName>ppt_y</p:attrName>
                                        </p:attrNameLst>
                                      </p:cBhvr>
                                      <p:tavLst>
                                        <p:tav tm="0">
                                          <p:val>
                                            <p:strVal val="#ppt_y-#ppt_h*1.125000"/>
                                          </p:val>
                                        </p:tav>
                                        <p:tav tm="100000">
                                          <p:val>
                                            <p:strVal val="#ppt_y"/>
                                          </p:val>
                                        </p:tav>
                                      </p:tavLst>
                                    </p:anim>
                                    <p:animEffect transition="in" filter="wipe(down)">
                                      <p:cBhvr>
                                        <p:cTn id="33" dur="2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2" name="组合 41"/>
          <p:cNvGrpSpPr/>
          <p:nvPr/>
        </p:nvGrpSpPr>
        <p:grpSpPr>
          <a:xfrm>
            <a:off x="614045" y="2162175"/>
            <a:ext cx="10956925" cy="1568450"/>
            <a:chOff x="2820320" y="4874002"/>
            <a:chExt cx="8769526" cy="1568635"/>
          </a:xfrm>
        </p:grpSpPr>
        <p:grpSp>
          <p:nvGrpSpPr>
            <p:cNvPr id="37" name="组合 36"/>
            <p:cNvGrpSpPr/>
            <p:nvPr/>
          </p:nvGrpSpPr>
          <p:grpSpPr>
            <a:xfrm>
              <a:off x="5108028" y="4874002"/>
              <a:ext cx="6481818" cy="1568635"/>
              <a:chOff x="5108028" y="4874002"/>
              <a:chExt cx="6481818" cy="1568635"/>
            </a:xfrm>
          </p:grpSpPr>
          <p:sp>
            <p:nvSpPr>
              <p:cNvPr id="11" name="AutoShape 9"/>
              <p:cNvSpPr>
                <a:spLocks noChangeArrowheads="1"/>
              </p:cNvSpPr>
              <p:nvPr/>
            </p:nvSpPr>
            <p:spPr bwMode="gray">
              <a:xfrm>
                <a:off x="5108028" y="4895592"/>
                <a:ext cx="6481818" cy="1546225"/>
              </a:xfrm>
              <a:prstGeom prst="roundRect">
                <a:avLst>
                  <a:gd name="adj" fmla="val 16667"/>
                </a:avLst>
              </a:prstGeom>
              <a:solidFill>
                <a:srgbClr val="FFFFFF">
                  <a:alpha val="89999"/>
                </a:srgbClr>
              </a:solidFill>
              <a:ln w="28575">
                <a:solidFill>
                  <a:srgbClr val="003399"/>
                </a:solidFill>
                <a:round/>
              </a:ln>
              <a:effectLst/>
            </p:spPr>
            <p:txBody>
              <a:bodyPr wrap="none" anchor="ctr"/>
              <a:lstStyle/>
              <a:p>
                <a:endParaRPr lang="zh-CN" altLang="en-US" sz="2200" b="1">
                  <a:solidFill>
                    <a:srgbClr val="003399"/>
                  </a:solidFill>
                  <a:latin typeface="Times New Roman" panose="02020603050405020304" pitchFamily="18" charset="0"/>
                  <a:ea typeface="微软雅黑" panose="020B0503020204020204" pitchFamily="34" charset="-122"/>
                </a:endParaRPr>
              </a:p>
            </p:txBody>
          </p:sp>
          <p:sp>
            <p:nvSpPr>
              <p:cNvPr id="18" name="TextBox 23"/>
              <p:cNvSpPr txBox="1"/>
              <p:nvPr/>
            </p:nvSpPr>
            <p:spPr>
              <a:xfrm>
                <a:off x="5351810" y="4874002"/>
                <a:ext cx="6224739" cy="1568635"/>
              </a:xfrm>
              <a:prstGeom prst="rect">
                <a:avLst/>
              </a:prstGeom>
              <a:noFill/>
            </p:spPr>
            <p:txBody>
              <a:bodyPr wrap="square" rtlCol="0">
                <a:spAutoFit/>
              </a:bodyPr>
              <a:lstStyle/>
              <a:p>
                <a:pPr marL="342900" lvl="0" indent="-342900">
                  <a:buClr>
                    <a:srgbClr val="C00000"/>
                  </a:buClr>
                  <a:buFont typeface="Wingdings" panose="05000000000000000000" pitchFamily="2" charset="2"/>
                  <a:buChar char="l"/>
                </a:pP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2009</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，Gartner提出了</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下一代防火墙NGFW</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概念</a:t>
                </a:r>
              </a:p>
              <a:p>
                <a:pPr marL="342900" lvl="0" indent="-342900">
                  <a:buClr>
                    <a:srgbClr val="C00000"/>
                  </a:buClr>
                  <a:buFont typeface="Wingdings" panose="05000000000000000000" pitchFamily="2" charset="2"/>
                  <a:buChar char="Ø"/>
                </a:pP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下一代防火墙必须有</a:t>
                </a:r>
                <a:r>
                  <a:rPr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标准的</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防火墙功能，如</a:t>
                </a:r>
                <a:r>
                  <a:rPr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网络地址转换、状态检测、VPN</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等，以及企业所需要的</a:t>
                </a:r>
                <a:r>
                  <a:rPr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IPS、防病毒、行为管理</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等功能。</a:t>
                </a:r>
                <a:endParaRPr sz="2400" b="1" dirty="0">
                  <a:latin typeface="Times New Roman" panose="02020603050405020304" pitchFamily="18" charset="0"/>
                  <a:ea typeface="微软雅黑" panose="020B0503020204020204" pitchFamily="34" charset="-122"/>
                  <a:cs typeface="Times New Roman" panose="02020603050405020304" pitchFamily="18" charset="0"/>
                </a:endParaRPr>
              </a:p>
            </p:txBody>
          </p:sp>
        </p:grpSp>
        <p:grpSp>
          <p:nvGrpSpPr>
            <p:cNvPr id="19" name="组合 18"/>
            <p:cNvGrpSpPr/>
            <p:nvPr/>
          </p:nvGrpSpPr>
          <p:grpSpPr>
            <a:xfrm>
              <a:off x="2820320" y="5124672"/>
              <a:ext cx="2020370" cy="1066800"/>
              <a:chOff x="59134" y="5191116"/>
              <a:chExt cx="2097038" cy="1066800"/>
            </a:xfrm>
          </p:grpSpPr>
          <p:sp>
            <p:nvSpPr>
              <p:cNvPr id="29" name="AutoShape 26"/>
              <p:cNvSpPr>
                <a:spLocks noChangeArrowheads="1"/>
              </p:cNvSpPr>
              <p:nvPr/>
            </p:nvSpPr>
            <p:spPr bwMode="gray">
              <a:xfrm rot="5400000">
                <a:off x="582136" y="4683880"/>
                <a:ext cx="1066800" cy="2081272"/>
              </a:xfrm>
              <a:prstGeom prst="chevron">
                <a:avLst>
                  <a:gd name="adj" fmla="val 34597"/>
                </a:avLst>
              </a:prstGeom>
              <a:gradFill rotWithShape="1">
                <a:gsLst>
                  <a:gs pos="0">
                    <a:srgbClr val="C0C0C0">
                      <a:gamma/>
                      <a:tint val="35294"/>
                      <a:invGamma/>
                    </a:srgbClr>
                  </a:gs>
                  <a:gs pos="100000">
                    <a:srgbClr val="C0C0C0"/>
                  </a:gs>
                </a:gsLst>
                <a:lin ang="0" scaled="1"/>
              </a:gradFill>
              <a:ln w="9525">
                <a:noFill/>
                <a:miter lim="800000"/>
              </a:ln>
              <a:effectLst/>
              <a:scene3d>
                <a:camera prst="legacyPerspectiveBottom"/>
                <a:lightRig rig="legacyFlat2" dir="t"/>
              </a:scene3d>
              <a:sp3d extrusionH="430200" prstMaterial="legacyPlastic">
                <a:bevelT w="13500" h="13500" prst="angle"/>
                <a:bevelB w="13500" h="13500" prst="angle"/>
                <a:extrusionClr>
                  <a:srgbClr val="C0C0C0"/>
                </a:extrusionClr>
              </a:sp3d>
            </p:spPr>
            <p:txBody>
              <a:bodyPr wrap="none" anchor="ctr">
                <a:flatTx/>
              </a:bodyPr>
              <a:lstStyle/>
              <a:p>
                <a:endParaRPr lang="zh-CN" altLang="en-US" sz="2200" b="1">
                  <a:latin typeface="Times New Roman" panose="02020603050405020304" pitchFamily="18" charset="0"/>
                  <a:ea typeface="微软雅黑" panose="020B0503020204020204" pitchFamily="34" charset="-122"/>
                </a:endParaRPr>
              </a:p>
            </p:txBody>
          </p:sp>
          <p:sp>
            <p:nvSpPr>
              <p:cNvPr id="30" name="TextBox 46"/>
              <p:cNvSpPr txBox="1"/>
              <p:nvPr/>
            </p:nvSpPr>
            <p:spPr>
              <a:xfrm>
                <a:off x="59134" y="5519771"/>
                <a:ext cx="2076520" cy="429946"/>
              </a:xfrm>
              <a:prstGeom prst="rect">
                <a:avLst/>
              </a:prstGeom>
              <a:noFill/>
            </p:spPr>
            <p:txBody>
              <a:bodyPr wrap="square" rtlCol="0">
                <a:spAutoFit/>
              </a:bodyPr>
              <a:lstStyle/>
              <a:p>
                <a:pPr algn="ctr"/>
                <a:r>
                  <a:rPr lang="zh-CN" altLang="en-US" sz="2200" b="1" dirty="0">
                    <a:solidFill>
                      <a:srgbClr val="002060"/>
                    </a:solidFill>
                    <a:latin typeface="Times New Roman" panose="02020603050405020304" pitchFamily="18" charset="0"/>
                    <a:ea typeface="微软雅黑" panose="020B0503020204020204" pitchFamily="34" charset="-122"/>
                  </a:rPr>
                  <a:t>第</a:t>
                </a:r>
                <a:r>
                  <a:rPr lang="en-US" altLang="zh-CN" sz="2200" b="1" dirty="0">
                    <a:solidFill>
                      <a:srgbClr val="002060"/>
                    </a:solidFill>
                    <a:latin typeface="Times New Roman" panose="02020603050405020304" pitchFamily="18" charset="0"/>
                    <a:ea typeface="微软雅黑" panose="020B0503020204020204" pitchFamily="34" charset="-122"/>
                    <a:sym typeface="+mn-ea"/>
                  </a:rPr>
                  <a:t>...</a:t>
                </a:r>
                <a:r>
                  <a:rPr lang="zh-CN" altLang="en-US" sz="2200" b="1" dirty="0">
                    <a:solidFill>
                      <a:srgbClr val="002060"/>
                    </a:solidFill>
                    <a:latin typeface="Times New Roman" panose="02020603050405020304" pitchFamily="18" charset="0"/>
                    <a:ea typeface="微软雅黑" panose="020B0503020204020204" pitchFamily="34" charset="-122"/>
                  </a:rPr>
                  <a:t>代防火墙</a:t>
                </a:r>
              </a:p>
            </p:txBody>
          </p:sp>
        </p:grpSp>
      </p:grpSp>
      <p:grpSp>
        <p:nvGrpSpPr>
          <p:cNvPr id="48" name="组合 47"/>
          <p:cNvGrpSpPr/>
          <p:nvPr/>
        </p:nvGrpSpPr>
        <p:grpSpPr>
          <a:xfrm>
            <a:off x="614045" y="3794760"/>
            <a:ext cx="10956925" cy="1253030"/>
            <a:chOff x="2831637" y="4819836"/>
            <a:chExt cx="8770338" cy="1253404"/>
          </a:xfrm>
        </p:grpSpPr>
        <p:grpSp>
          <p:nvGrpSpPr>
            <p:cNvPr id="49" name="组合 48"/>
            <p:cNvGrpSpPr/>
            <p:nvPr/>
          </p:nvGrpSpPr>
          <p:grpSpPr>
            <a:xfrm>
              <a:off x="5108028" y="4874002"/>
              <a:ext cx="6493947" cy="1199238"/>
              <a:chOff x="5108028" y="4874002"/>
              <a:chExt cx="6493947" cy="1199238"/>
            </a:xfrm>
          </p:grpSpPr>
          <p:sp>
            <p:nvSpPr>
              <p:cNvPr id="53" name="AutoShape 9"/>
              <p:cNvSpPr>
                <a:spLocks noChangeArrowheads="1"/>
              </p:cNvSpPr>
              <p:nvPr/>
            </p:nvSpPr>
            <p:spPr bwMode="gray">
              <a:xfrm>
                <a:off x="5108028" y="4895592"/>
                <a:ext cx="6481894" cy="1177290"/>
              </a:xfrm>
              <a:prstGeom prst="roundRect">
                <a:avLst>
                  <a:gd name="adj" fmla="val 16667"/>
                </a:avLst>
              </a:prstGeom>
              <a:solidFill>
                <a:srgbClr val="FFFFFF">
                  <a:alpha val="89999"/>
                </a:srgbClr>
              </a:solidFill>
              <a:ln w="28575">
                <a:solidFill>
                  <a:srgbClr val="003399"/>
                </a:solidFill>
                <a:round/>
              </a:ln>
              <a:effectLst/>
            </p:spPr>
            <p:txBody>
              <a:bodyPr wrap="none" anchor="ctr"/>
              <a:lstStyle/>
              <a:p>
                <a:endParaRPr lang="zh-CN" altLang="en-US" sz="2200" b="1">
                  <a:solidFill>
                    <a:srgbClr val="003399"/>
                  </a:solidFill>
                  <a:latin typeface="Times New Roman" panose="02020603050405020304" pitchFamily="18" charset="0"/>
                  <a:ea typeface="微软雅黑" panose="020B0503020204020204" pitchFamily="34" charset="-122"/>
                </a:endParaRPr>
              </a:p>
            </p:txBody>
          </p:sp>
          <p:sp>
            <p:nvSpPr>
              <p:cNvPr id="54" name="TextBox 23"/>
              <p:cNvSpPr txBox="1"/>
              <p:nvPr/>
            </p:nvSpPr>
            <p:spPr>
              <a:xfrm>
                <a:off x="5351787" y="4874002"/>
                <a:ext cx="6250188" cy="1199238"/>
              </a:xfrm>
              <a:prstGeom prst="rect">
                <a:avLst/>
              </a:prstGeom>
              <a:noFill/>
            </p:spPr>
            <p:txBody>
              <a:bodyPr wrap="square" rtlCol="0">
                <a:spAutoFit/>
              </a:bodyPr>
              <a:lstStyle/>
              <a:p>
                <a:pPr marL="342900" lvl="0" indent="-342900">
                  <a:buClr>
                    <a:srgbClr val="C00000"/>
                  </a:buClr>
                  <a:buFont typeface="Wingdings" panose="05000000000000000000" pitchFamily="2" charset="2"/>
                  <a:buChar char="Ø"/>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伴随云计算的发展</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，产生了</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云防火墙</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云</a:t>
                </a:r>
                <a:r>
                  <a:rPr lang="en-US" altLang="zh-CN"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WAF</a:t>
                </a:r>
                <a:endPar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buClr>
                    <a:srgbClr val="C00000"/>
                  </a:buClr>
                  <a:buFont typeface="Wingdings" panose="05000000000000000000" pitchFamily="2" charset="2"/>
                  <a:buChar char="Ø"/>
                </a:pP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统一管理互联网到业务的访问控制策略，支持全网流量可视和业务间访问关系可视。</a:t>
                </a:r>
              </a:p>
            </p:txBody>
          </p:sp>
        </p:grpSp>
        <p:grpSp>
          <p:nvGrpSpPr>
            <p:cNvPr id="50" name="组合 49"/>
            <p:cNvGrpSpPr/>
            <p:nvPr/>
          </p:nvGrpSpPr>
          <p:grpSpPr>
            <a:xfrm>
              <a:off x="2831637" y="4819836"/>
              <a:ext cx="2020370" cy="1066800"/>
              <a:chOff x="70880" y="4886280"/>
              <a:chExt cx="2097038" cy="1066800"/>
            </a:xfrm>
          </p:grpSpPr>
          <p:sp>
            <p:nvSpPr>
              <p:cNvPr id="51" name="AutoShape 26"/>
              <p:cNvSpPr>
                <a:spLocks noChangeArrowheads="1"/>
              </p:cNvSpPr>
              <p:nvPr/>
            </p:nvSpPr>
            <p:spPr bwMode="gray">
              <a:xfrm rot="5400000">
                <a:off x="593882" y="4379044"/>
                <a:ext cx="1066800" cy="2081272"/>
              </a:xfrm>
              <a:prstGeom prst="chevron">
                <a:avLst>
                  <a:gd name="adj" fmla="val 34597"/>
                </a:avLst>
              </a:prstGeom>
              <a:gradFill rotWithShape="1">
                <a:gsLst>
                  <a:gs pos="0">
                    <a:srgbClr val="C0C0C0">
                      <a:gamma/>
                      <a:tint val="35294"/>
                      <a:invGamma/>
                    </a:srgbClr>
                  </a:gs>
                  <a:gs pos="100000">
                    <a:srgbClr val="C0C0C0"/>
                  </a:gs>
                </a:gsLst>
                <a:lin ang="0" scaled="1"/>
              </a:gradFill>
              <a:ln w="9525">
                <a:noFill/>
                <a:miter lim="800000"/>
              </a:ln>
              <a:effectLst/>
              <a:scene3d>
                <a:camera prst="legacyPerspectiveBottom"/>
                <a:lightRig rig="legacyFlat2" dir="t"/>
              </a:scene3d>
              <a:sp3d extrusionH="430200" prstMaterial="legacyPlastic">
                <a:bevelT w="13500" h="13500" prst="angle"/>
                <a:bevelB w="13500" h="13500" prst="angle"/>
                <a:extrusionClr>
                  <a:srgbClr val="C0C0C0"/>
                </a:extrusionClr>
              </a:sp3d>
            </p:spPr>
            <p:txBody>
              <a:bodyPr wrap="none" anchor="ctr">
                <a:flatTx/>
              </a:bodyPr>
              <a:lstStyle/>
              <a:p>
                <a:endParaRPr lang="zh-CN" altLang="en-US" sz="2200" b="1">
                  <a:latin typeface="Times New Roman" panose="02020603050405020304" pitchFamily="18" charset="0"/>
                  <a:ea typeface="微软雅黑" panose="020B0503020204020204" pitchFamily="34" charset="-122"/>
                </a:endParaRPr>
              </a:p>
            </p:txBody>
          </p:sp>
          <p:sp>
            <p:nvSpPr>
              <p:cNvPr id="52" name="TextBox 46"/>
              <p:cNvSpPr txBox="1"/>
              <p:nvPr/>
            </p:nvSpPr>
            <p:spPr>
              <a:xfrm>
                <a:off x="70880" y="5283523"/>
                <a:ext cx="2076520" cy="430023"/>
              </a:xfrm>
              <a:prstGeom prst="rect">
                <a:avLst/>
              </a:prstGeom>
              <a:noFill/>
            </p:spPr>
            <p:txBody>
              <a:bodyPr wrap="square" rtlCol="0">
                <a:spAutoFit/>
              </a:bodyPr>
              <a:lstStyle/>
              <a:p>
                <a:pPr algn="ctr"/>
                <a:r>
                  <a:rPr lang="zh-CN" altLang="en-US" sz="2200" b="1" dirty="0">
                    <a:solidFill>
                      <a:srgbClr val="002060"/>
                    </a:solidFill>
                    <a:latin typeface="Times New Roman" panose="02020603050405020304" pitchFamily="18" charset="0"/>
                    <a:ea typeface="微软雅黑" panose="020B0503020204020204" pitchFamily="34" charset="-122"/>
                  </a:rPr>
                  <a:t>第</a:t>
                </a:r>
                <a:r>
                  <a:rPr lang="en-US" altLang="zh-CN" sz="2200" b="1" dirty="0">
                    <a:solidFill>
                      <a:srgbClr val="002060"/>
                    </a:solidFill>
                    <a:latin typeface="Times New Roman" panose="02020603050405020304" pitchFamily="18" charset="0"/>
                    <a:ea typeface="微软雅黑" panose="020B0503020204020204" pitchFamily="34" charset="-122"/>
                    <a:sym typeface="+mn-ea"/>
                  </a:rPr>
                  <a:t>...</a:t>
                </a:r>
                <a:r>
                  <a:rPr lang="zh-CN" altLang="en-US" sz="2200" b="1" dirty="0">
                    <a:solidFill>
                      <a:srgbClr val="002060"/>
                    </a:solidFill>
                    <a:latin typeface="Times New Roman" panose="02020603050405020304" pitchFamily="18" charset="0"/>
                    <a:ea typeface="微软雅黑" panose="020B0503020204020204" pitchFamily="34" charset="-122"/>
                  </a:rPr>
                  <a:t>代防火墙</a:t>
                </a:r>
              </a:p>
            </p:txBody>
          </p:sp>
        </p:grpSp>
      </p:grpSp>
      <p:grpSp>
        <p:nvGrpSpPr>
          <p:cNvPr id="43" name="组合 42"/>
          <p:cNvGrpSpPr/>
          <p:nvPr/>
        </p:nvGrpSpPr>
        <p:grpSpPr>
          <a:xfrm>
            <a:off x="1596821" y="42194"/>
            <a:ext cx="9648394" cy="781967"/>
            <a:chOff x="2543606" y="42192"/>
            <a:chExt cx="9648394" cy="781967"/>
          </a:xfrm>
        </p:grpSpPr>
        <p:sp>
          <p:nvSpPr>
            <p:cNvPr id="44" name="圆角矩形 43"/>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45" name="矩形 44"/>
            <p:cNvSpPr/>
            <p:nvPr/>
          </p:nvSpPr>
          <p:spPr>
            <a:xfrm>
              <a:off x="2831636" y="138202"/>
              <a:ext cx="4265200"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防火墙的发展史</a:t>
              </a:r>
            </a:p>
          </p:txBody>
        </p:sp>
      </p:grpSp>
      <p:grpSp>
        <p:nvGrpSpPr>
          <p:cNvPr id="5" name="组合 4"/>
          <p:cNvGrpSpPr/>
          <p:nvPr/>
        </p:nvGrpSpPr>
        <p:grpSpPr>
          <a:xfrm>
            <a:off x="614680" y="5245100"/>
            <a:ext cx="10956925" cy="1253032"/>
            <a:chOff x="2831637" y="4819836"/>
            <a:chExt cx="8770338" cy="1253365"/>
          </a:xfrm>
        </p:grpSpPr>
        <p:grpSp>
          <p:nvGrpSpPr>
            <p:cNvPr id="6" name="组合 5"/>
            <p:cNvGrpSpPr/>
            <p:nvPr/>
          </p:nvGrpSpPr>
          <p:grpSpPr>
            <a:xfrm>
              <a:off x="5108028" y="4874002"/>
              <a:ext cx="6493947" cy="1199199"/>
              <a:chOff x="5108028" y="4874002"/>
              <a:chExt cx="6493947" cy="1199199"/>
            </a:xfrm>
          </p:grpSpPr>
          <p:sp>
            <p:nvSpPr>
              <p:cNvPr id="7" name="AutoShape 9"/>
              <p:cNvSpPr>
                <a:spLocks noChangeArrowheads="1"/>
              </p:cNvSpPr>
              <p:nvPr/>
            </p:nvSpPr>
            <p:spPr bwMode="gray">
              <a:xfrm>
                <a:off x="5108028" y="4895595"/>
                <a:ext cx="6482096" cy="1177429"/>
              </a:xfrm>
              <a:prstGeom prst="roundRect">
                <a:avLst>
                  <a:gd name="adj" fmla="val 16667"/>
                </a:avLst>
              </a:prstGeom>
              <a:solidFill>
                <a:srgbClr val="FFFFFF">
                  <a:alpha val="89999"/>
                </a:srgbClr>
              </a:solidFill>
              <a:ln w="28575">
                <a:solidFill>
                  <a:srgbClr val="003399"/>
                </a:solidFill>
                <a:round/>
              </a:ln>
              <a:effectLst/>
            </p:spPr>
            <p:txBody>
              <a:bodyPr wrap="none" anchor="ctr"/>
              <a:lstStyle/>
              <a:p>
                <a:endParaRPr lang="zh-CN" altLang="en-US" sz="2200" b="1">
                  <a:solidFill>
                    <a:srgbClr val="003399"/>
                  </a:solidFill>
                  <a:latin typeface="Times New Roman" panose="02020603050405020304" pitchFamily="18" charset="0"/>
                  <a:ea typeface="微软雅黑" panose="020B0503020204020204" pitchFamily="34" charset="-122"/>
                </a:endParaRPr>
              </a:p>
            </p:txBody>
          </p:sp>
          <p:sp>
            <p:nvSpPr>
              <p:cNvPr id="8" name="TextBox 23"/>
              <p:cNvSpPr txBox="1"/>
              <p:nvPr/>
            </p:nvSpPr>
            <p:spPr>
              <a:xfrm>
                <a:off x="5351787" y="4874002"/>
                <a:ext cx="6250188" cy="1199199"/>
              </a:xfrm>
              <a:prstGeom prst="rect">
                <a:avLst/>
              </a:prstGeom>
              <a:noFill/>
            </p:spPr>
            <p:txBody>
              <a:bodyPr wrap="square" rtlCol="0">
                <a:spAutoFit/>
              </a:bodyPr>
              <a:lstStyle/>
              <a:p>
                <a:pPr marL="342900" lvl="0" indent="-342900">
                  <a:buClr>
                    <a:srgbClr val="C00000"/>
                  </a:buClr>
                  <a:buFont typeface="Wingdings" panose="05000000000000000000" pitchFamily="2" charset="2"/>
                  <a:buChar char="Ø"/>
                </a:pP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伴随人工智能的发展，</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2017年</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，华为推出</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AI防火墙</a:t>
                </a:r>
                <a:endPar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lvl="0" indent="-342900">
                  <a:buClr>
                    <a:srgbClr val="C00000"/>
                  </a:buClr>
                  <a:buFont typeface="Wingdings" panose="05000000000000000000" pitchFamily="2" charset="2"/>
                  <a:buChar char="Ø"/>
                </a:pP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内置基于AI的高级威胁检测引擎，支持</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加密流量免解密威胁检测</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，联动云端</a:t>
                </a:r>
              </a:p>
            </p:txBody>
          </p:sp>
        </p:grpSp>
        <p:grpSp>
          <p:nvGrpSpPr>
            <p:cNvPr id="9" name="组合 8"/>
            <p:cNvGrpSpPr/>
            <p:nvPr/>
          </p:nvGrpSpPr>
          <p:grpSpPr>
            <a:xfrm>
              <a:off x="2831637" y="4819836"/>
              <a:ext cx="2020370" cy="1066800"/>
              <a:chOff x="70880" y="4886280"/>
              <a:chExt cx="2097038" cy="1066800"/>
            </a:xfrm>
          </p:grpSpPr>
          <p:sp>
            <p:nvSpPr>
              <p:cNvPr id="10" name="AutoShape 26"/>
              <p:cNvSpPr>
                <a:spLocks noChangeArrowheads="1"/>
              </p:cNvSpPr>
              <p:nvPr/>
            </p:nvSpPr>
            <p:spPr bwMode="gray">
              <a:xfrm rot="5400000">
                <a:off x="593882" y="4379044"/>
                <a:ext cx="1066800" cy="2081272"/>
              </a:xfrm>
              <a:prstGeom prst="chevron">
                <a:avLst>
                  <a:gd name="adj" fmla="val 34597"/>
                </a:avLst>
              </a:prstGeom>
              <a:gradFill rotWithShape="1">
                <a:gsLst>
                  <a:gs pos="0">
                    <a:srgbClr val="C0C0C0">
                      <a:gamma/>
                      <a:tint val="35294"/>
                      <a:invGamma/>
                    </a:srgbClr>
                  </a:gs>
                  <a:gs pos="100000">
                    <a:srgbClr val="C0C0C0"/>
                  </a:gs>
                </a:gsLst>
                <a:lin ang="0" scaled="1"/>
              </a:gradFill>
              <a:ln w="9525">
                <a:noFill/>
                <a:miter lim="800000"/>
              </a:ln>
              <a:effectLst/>
              <a:scene3d>
                <a:camera prst="legacyPerspectiveBottom"/>
                <a:lightRig rig="legacyFlat2" dir="t"/>
              </a:scene3d>
              <a:sp3d extrusionH="430200" prstMaterial="legacyPlastic">
                <a:bevelT w="13500" h="13500" prst="angle"/>
                <a:bevelB w="13500" h="13500" prst="angle"/>
                <a:extrusionClr>
                  <a:srgbClr val="C0C0C0"/>
                </a:extrusionClr>
              </a:sp3d>
            </p:spPr>
            <p:txBody>
              <a:bodyPr wrap="none" anchor="ctr">
                <a:flatTx/>
              </a:bodyPr>
              <a:lstStyle/>
              <a:p>
                <a:endParaRPr lang="zh-CN" altLang="en-US" sz="2200" b="1">
                  <a:latin typeface="Times New Roman" panose="02020603050405020304" pitchFamily="18" charset="0"/>
                  <a:ea typeface="微软雅黑" panose="020B0503020204020204" pitchFamily="34" charset="-122"/>
                </a:endParaRPr>
              </a:p>
            </p:txBody>
          </p:sp>
          <p:sp>
            <p:nvSpPr>
              <p:cNvPr id="12" name="TextBox 46"/>
              <p:cNvSpPr txBox="1"/>
              <p:nvPr/>
            </p:nvSpPr>
            <p:spPr>
              <a:xfrm>
                <a:off x="70880" y="5283523"/>
                <a:ext cx="2076520" cy="430009"/>
              </a:xfrm>
              <a:prstGeom prst="rect">
                <a:avLst/>
              </a:prstGeom>
              <a:noFill/>
            </p:spPr>
            <p:txBody>
              <a:bodyPr wrap="square" rtlCol="0">
                <a:spAutoFit/>
              </a:bodyPr>
              <a:lstStyle/>
              <a:p>
                <a:pPr algn="ctr"/>
                <a:r>
                  <a:rPr lang="zh-CN" altLang="en-US" sz="2200" b="1" dirty="0">
                    <a:solidFill>
                      <a:srgbClr val="002060"/>
                    </a:solidFill>
                    <a:latin typeface="Times New Roman" panose="02020603050405020304" pitchFamily="18" charset="0"/>
                    <a:ea typeface="微软雅黑" panose="020B0503020204020204" pitchFamily="34" charset="-122"/>
                  </a:rPr>
                  <a:t>第</a:t>
                </a:r>
                <a:r>
                  <a:rPr lang="en-US" altLang="zh-CN" sz="2200" b="1" dirty="0">
                    <a:solidFill>
                      <a:srgbClr val="002060"/>
                    </a:solidFill>
                    <a:latin typeface="Times New Roman" panose="02020603050405020304" pitchFamily="18" charset="0"/>
                    <a:ea typeface="微软雅黑" panose="020B0503020204020204" pitchFamily="34" charset="-122"/>
                    <a:sym typeface="+mn-ea"/>
                  </a:rPr>
                  <a:t>...</a:t>
                </a:r>
                <a:r>
                  <a:rPr lang="zh-CN" altLang="en-US" sz="2200" b="1" dirty="0">
                    <a:solidFill>
                      <a:srgbClr val="002060"/>
                    </a:solidFill>
                    <a:latin typeface="Times New Roman" panose="02020603050405020304" pitchFamily="18" charset="0"/>
                    <a:ea typeface="微软雅黑" panose="020B0503020204020204" pitchFamily="34" charset="-122"/>
                  </a:rPr>
                  <a:t>代防火墙</a:t>
                </a:r>
              </a:p>
            </p:txBody>
          </p:sp>
        </p:grpSp>
      </p:grpSp>
      <p:grpSp>
        <p:nvGrpSpPr>
          <p:cNvPr id="13" name="组合 12"/>
          <p:cNvGrpSpPr/>
          <p:nvPr/>
        </p:nvGrpSpPr>
        <p:grpSpPr>
          <a:xfrm>
            <a:off x="614045" y="782320"/>
            <a:ext cx="10987405" cy="1253039"/>
            <a:chOff x="2831637" y="4819836"/>
            <a:chExt cx="8770338" cy="1253187"/>
          </a:xfrm>
        </p:grpSpPr>
        <p:grpSp>
          <p:nvGrpSpPr>
            <p:cNvPr id="14" name="组合 13"/>
            <p:cNvGrpSpPr/>
            <p:nvPr/>
          </p:nvGrpSpPr>
          <p:grpSpPr>
            <a:xfrm>
              <a:off x="5108028" y="4874002"/>
              <a:ext cx="6493947" cy="1199021"/>
              <a:chOff x="5108028" y="4874002"/>
              <a:chExt cx="6493947" cy="1199021"/>
            </a:xfrm>
          </p:grpSpPr>
          <p:sp>
            <p:nvSpPr>
              <p:cNvPr id="15" name="AutoShape 9"/>
              <p:cNvSpPr>
                <a:spLocks noChangeArrowheads="1"/>
              </p:cNvSpPr>
              <p:nvPr/>
            </p:nvSpPr>
            <p:spPr bwMode="gray">
              <a:xfrm>
                <a:off x="5108028" y="4895592"/>
                <a:ext cx="6482096" cy="1177290"/>
              </a:xfrm>
              <a:prstGeom prst="roundRect">
                <a:avLst>
                  <a:gd name="adj" fmla="val 16667"/>
                </a:avLst>
              </a:prstGeom>
              <a:solidFill>
                <a:srgbClr val="FFFFFF">
                  <a:alpha val="89999"/>
                </a:srgbClr>
              </a:solidFill>
              <a:ln w="28575">
                <a:solidFill>
                  <a:srgbClr val="003399"/>
                </a:solidFill>
                <a:round/>
              </a:ln>
              <a:effectLst/>
            </p:spPr>
            <p:txBody>
              <a:bodyPr wrap="none" anchor="ctr"/>
              <a:lstStyle/>
              <a:p>
                <a:endParaRPr lang="zh-CN" altLang="en-US" sz="2200" b="1">
                  <a:solidFill>
                    <a:srgbClr val="003399"/>
                  </a:solidFill>
                  <a:latin typeface="Times New Roman" panose="02020603050405020304" pitchFamily="18" charset="0"/>
                  <a:ea typeface="微软雅黑" panose="020B0503020204020204" pitchFamily="34" charset="-122"/>
                </a:endParaRPr>
              </a:p>
            </p:txBody>
          </p:sp>
          <p:sp>
            <p:nvSpPr>
              <p:cNvPr id="16" name="TextBox 23"/>
              <p:cNvSpPr txBox="1"/>
              <p:nvPr/>
            </p:nvSpPr>
            <p:spPr>
              <a:xfrm>
                <a:off x="5351787" y="4874002"/>
                <a:ext cx="6250188" cy="1199021"/>
              </a:xfrm>
              <a:prstGeom prst="rect">
                <a:avLst/>
              </a:prstGeom>
              <a:noFill/>
            </p:spPr>
            <p:txBody>
              <a:bodyPr wrap="square" rtlCol="0">
                <a:spAutoFit/>
              </a:bodyPr>
              <a:lstStyle/>
              <a:p>
                <a:pPr marL="342900" lvl="0" indent="-342900">
                  <a:buClr>
                    <a:srgbClr val="C00000"/>
                  </a:buClr>
                  <a:buFont typeface="Wingdings" panose="05000000000000000000" pitchFamily="2" charset="2"/>
                  <a:buChar char="Ø"/>
                </a:pP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伴随</a:t>
                </a:r>
                <a:r>
                  <a:rPr lang="en-US" altLang="zh-CN"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Web</a:t>
                </a:r>
                <a:r>
                  <a:rPr lang="zh-CN" alt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sym typeface="+mn-ea"/>
                  </a:rPr>
                  <a:t>应用的发展</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sym typeface="+mn-ea"/>
                  </a:rPr>
                  <a:t>，产生了</a:t>
                </a:r>
                <a:r>
                  <a:rPr lang="zh-CN" altLang="en-US" sz="24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Web应用防火墙（WAF</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a:t>
                </a:r>
              </a:p>
              <a:p>
                <a:pPr marL="342900" lvl="0" indent="-342900">
                  <a:buClr>
                    <a:srgbClr val="C00000"/>
                  </a:buClr>
                  <a:buFont typeface="Wingdings" panose="05000000000000000000" pitchFamily="2" charset="2"/>
                  <a:buChar char="Ø"/>
                </a:pP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审计设备、访问控制设备、架构/网络设计工具、WEB应用加固工具</a:t>
                </a:r>
              </a:p>
            </p:txBody>
          </p:sp>
        </p:grpSp>
        <p:grpSp>
          <p:nvGrpSpPr>
            <p:cNvPr id="17" name="组合 16"/>
            <p:cNvGrpSpPr/>
            <p:nvPr/>
          </p:nvGrpSpPr>
          <p:grpSpPr>
            <a:xfrm>
              <a:off x="2831637" y="4819836"/>
              <a:ext cx="2020370" cy="1066800"/>
              <a:chOff x="70880" y="4886280"/>
              <a:chExt cx="2097038" cy="1066800"/>
            </a:xfrm>
          </p:grpSpPr>
          <p:sp>
            <p:nvSpPr>
              <p:cNvPr id="20" name="AutoShape 26"/>
              <p:cNvSpPr>
                <a:spLocks noChangeArrowheads="1"/>
              </p:cNvSpPr>
              <p:nvPr/>
            </p:nvSpPr>
            <p:spPr bwMode="gray">
              <a:xfrm rot="5400000">
                <a:off x="593882" y="4379044"/>
                <a:ext cx="1066800" cy="2081272"/>
              </a:xfrm>
              <a:prstGeom prst="chevron">
                <a:avLst>
                  <a:gd name="adj" fmla="val 34597"/>
                </a:avLst>
              </a:prstGeom>
              <a:gradFill rotWithShape="1">
                <a:gsLst>
                  <a:gs pos="0">
                    <a:srgbClr val="C0C0C0">
                      <a:gamma/>
                      <a:tint val="35294"/>
                      <a:invGamma/>
                    </a:srgbClr>
                  </a:gs>
                  <a:gs pos="100000">
                    <a:srgbClr val="C0C0C0"/>
                  </a:gs>
                </a:gsLst>
                <a:lin ang="0" scaled="1"/>
              </a:gradFill>
              <a:ln w="9525">
                <a:noFill/>
                <a:miter lim="800000"/>
              </a:ln>
              <a:effectLst/>
              <a:scene3d>
                <a:camera prst="legacyPerspectiveBottom"/>
                <a:lightRig rig="legacyFlat2" dir="t"/>
              </a:scene3d>
              <a:sp3d extrusionH="430200" prstMaterial="legacyPlastic">
                <a:bevelT w="13500" h="13500" prst="angle"/>
                <a:bevelB w="13500" h="13500" prst="angle"/>
                <a:extrusionClr>
                  <a:srgbClr val="C0C0C0"/>
                </a:extrusionClr>
              </a:sp3d>
            </p:spPr>
            <p:txBody>
              <a:bodyPr wrap="none" anchor="ctr">
                <a:flatTx/>
              </a:bodyPr>
              <a:lstStyle/>
              <a:p>
                <a:endParaRPr lang="zh-CN" altLang="en-US" sz="2200" b="1">
                  <a:latin typeface="Times New Roman" panose="02020603050405020304" pitchFamily="18" charset="0"/>
                  <a:ea typeface="微软雅黑" panose="020B0503020204020204" pitchFamily="34" charset="-122"/>
                </a:endParaRPr>
              </a:p>
            </p:txBody>
          </p:sp>
          <p:sp>
            <p:nvSpPr>
              <p:cNvPr id="21" name="TextBox 46"/>
              <p:cNvSpPr txBox="1"/>
              <p:nvPr/>
            </p:nvSpPr>
            <p:spPr>
              <a:xfrm>
                <a:off x="70880" y="5283523"/>
                <a:ext cx="2076520" cy="429946"/>
              </a:xfrm>
              <a:prstGeom prst="rect">
                <a:avLst/>
              </a:prstGeom>
              <a:noFill/>
            </p:spPr>
            <p:txBody>
              <a:bodyPr wrap="square" rtlCol="0">
                <a:spAutoFit/>
              </a:bodyPr>
              <a:lstStyle/>
              <a:p>
                <a:pPr algn="ctr"/>
                <a:r>
                  <a:rPr lang="zh-CN" altLang="en-US" sz="2200" b="1" dirty="0">
                    <a:solidFill>
                      <a:srgbClr val="002060"/>
                    </a:solidFill>
                    <a:latin typeface="Times New Roman" panose="02020603050405020304" pitchFamily="18" charset="0"/>
                    <a:ea typeface="微软雅黑" panose="020B0503020204020204" pitchFamily="34" charset="-122"/>
                  </a:rPr>
                  <a:t>第</a:t>
                </a:r>
                <a:r>
                  <a:rPr lang="en-US" altLang="zh-CN" sz="2200" b="1" dirty="0">
                    <a:solidFill>
                      <a:srgbClr val="002060"/>
                    </a:solidFill>
                    <a:latin typeface="Times New Roman" panose="02020603050405020304" pitchFamily="18" charset="0"/>
                    <a:ea typeface="微软雅黑" panose="020B0503020204020204" pitchFamily="34" charset="-122"/>
                  </a:rPr>
                  <a:t>...</a:t>
                </a:r>
                <a:r>
                  <a:rPr lang="zh-CN" altLang="en-US" sz="2200" b="1" dirty="0">
                    <a:solidFill>
                      <a:srgbClr val="002060"/>
                    </a:solidFill>
                    <a:latin typeface="Times New Roman" panose="02020603050405020304" pitchFamily="18" charset="0"/>
                    <a:ea typeface="微软雅黑" panose="020B0503020204020204" pitchFamily="34" charset="-122"/>
                  </a:rPr>
                  <a:t>代防火墙</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200"/>
                                        <p:tgtEl>
                                          <p:spTgt spid="42"/>
                                        </p:tgtEl>
                                        <p:attrNameLst>
                                          <p:attrName>ppt_y</p:attrName>
                                        </p:attrNameLst>
                                      </p:cBhvr>
                                      <p:tavLst>
                                        <p:tav tm="0">
                                          <p:val>
                                            <p:strVal val="#ppt_y-#ppt_h*1.125000"/>
                                          </p:val>
                                        </p:tav>
                                        <p:tav tm="100000">
                                          <p:val>
                                            <p:strVal val="#ppt_y"/>
                                          </p:val>
                                        </p:tav>
                                      </p:tavLst>
                                    </p:anim>
                                    <p:animEffect transition="in" filter="wipe(down)">
                                      <p:cBhvr>
                                        <p:cTn id="8" dur="200"/>
                                        <p:tgtEl>
                                          <p:spTgt spid="42"/>
                                        </p:tgtEl>
                                      </p:cBhvr>
                                    </p:animEffect>
                                  </p:childTnLst>
                                </p:cTn>
                              </p:par>
                            </p:childTnLst>
                          </p:cTn>
                        </p:par>
                        <p:par>
                          <p:cTn id="9" fill="hold">
                            <p:stCondLst>
                              <p:cond delay="500"/>
                            </p:stCondLst>
                            <p:childTnLst>
                              <p:par>
                                <p:cTn id="10" presetID="12" presetClass="entr" presetSubtype="1"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200"/>
                                        <p:tgtEl>
                                          <p:spTgt spid="48"/>
                                        </p:tgtEl>
                                        <p:attrNameLst>
                                          <p:attrName>ppt_y</p:attrName>
                                        </p:attrNameLst>
                                      </p:cBhvr>
                                      <p:tavLst>
                                        <p:tav tm="0">
                                          <p:val>
                                            <p:strVal val="#ppt_y-#ppt_h*1.125000"/>
                                          </p:val>
                                        </p:tav>
                                        <p:tav tm="100000">
                                          <p:val>
                                            <p:strVal val="#ppt_y"/>
                                          </p:val>
                                        </p:tav>
                                      </p:tavLst>
                                    </p:anim>
                                    <p:animEffect transition="in" filter="wipe(down)">
                                      <p:cBhvr>
                                        <p:cTn id="13" dur="200"/>
                                        <p:tgtEl>
                                          <p:spTgt spid="48"/>
                                        </p:tgtEl>
                                      </p:cBhvr>
                                    </p:animEffect>
                                  </p:childTnLst>
                                </p:cTn>
                              </p:par>
                            </p:childTnLst>
                          </p:cTn>
                        </p:par>
                        <p:par>
                          <p:cTn id="14" fill="hold">
                            <p:stCondLst>
                              <p:cond delay="1000"/>
                            </p:stCondLst>
                            <p:childTnLst>
                              <p:par>
                                <p:cTn id="15" presetID="12" presetClass="entr" presetSubtype="1" fill="hold"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200"/>
                                        <p:tgtEl>
                                          <p:spTgt spid="5"/>
                                        </p:tgtEl>
                                        <p:attrNameLst>
                                          <p:attrName>ppt_y</p:attrName>
                                        </p:attrNameLst>
                                      </p:cBhvr>
                                      <p:tavLst>
                                        <p:tav tm="0">
                                          <p:val>
                                            <p:strVal val="#ppt_y-#ppt_h*1.125000"/>
                                          </p:val>
                                        </p:tav>
                                        <p:tav tm="100000">
                                          <p:val>
                                            <p:strVal val="#ppt_y"/>
                                          </p:val>
                                        </p:tav>
                                      </p:tavLst>
                                    </p:anim>
                                    <p:animEffect transition="in" filter="wipe(down)">
                                      <p:cBhvr>
                                        <p:cTn id="18" dur="200"/>
                                        <p:tgtEl>
                                          <p:spTgt spid="5"/>
                                        </p:tgtEl>
                                      </p:cBhvr>
                                    </p:animEffect>
                                  </p:childTnLst>
                                </p:cTn>
                              </p:par>
                            </p:childTnLst>
                          </p:cTn>
                        </p:par>
                        <p:par>
                          <p:cTn id="19" fill="hold">
                            <p:stCondLst>
                              <p:cond delay="1500"/>
                            </p:stCondLst>
                            <p:childTnLst>
                              <p:par>
                                <p:cTn id="20" presetID="12" presetClass="entr" presetSubtype="1" fill="hold"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200"/>
                                        <p:tgtEl>
                                          <p:spTgt spid="13"/>
                                        </p:tgtEl>
                                        <p:attrNameLst>
                                          <p:attrName>ppt_y</p:attrName>
                                        </p:attrNameLst>
                                      </p:cBhvr>
                                      <p:tavLst>
                                        <p:tav tm="0">
                                          <p:val>
                                            <p:strVal val="#ppt_y-#ppt_h*1.125000"/>
                                          </p:val>
                                        </p:tav>
                                        <p:tav tm="100000">
                                          <p:val>
                                            <p:strVal val="#ppt_y"/>
                                          </p:val>
                                        </p:tav>
                                      </p:tavLst>
                                    </p:anim>
                                    <p:animEffect transition="in" filter="wipe(down)">
                                      <p:cBhvr>
                                        <p:cTn id="23" dur="2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3" name="组合 42"/>
          <p:cNvGrpSpPr/>
          <p:nvPr/>
        </p:nvGrpSpPr>
        <p:grpSpPr>
          <a:xfrm>
            <a:off x="1596821" y="42194"/>
            <a:ext cx="9648394" cy="781967"/>
            <a:chOff x="2543606" y="42192"/>
            <a:chExt cx="9648394" cy="781967"/>
          </a:xfrm>
        </p:grpSpPr>
        <p:sp>
          <p:nvSpPr>
            <p:cNvPr id="44" name="圆角矩形 43"/>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45" name="矩形 44"/>
            <p:cNvSpPr/>
            <p:nvPr/>
          </p:nvSpPr>
          <p:spPr>
            <a:xfrm>
              <a:off x="2831636" y="138202"/>
              <a:ext cx="4265200"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防火墙的发展史</a:t>
              </a:r>
            </a:p>
          </p:txBody>
        </p:sp>
      </p:grpSp>
      <p:pic>
        <p:nvPicPr>
          <p:cNvPr id="2" name="图片 1"/>
          <p:cNvPicPr>
            <a:picLocks noChangeAspect="1"/>
          </p:cNvPicPr>
          <p:nvPr>
            <p:custDataLst>
              <p:tags r:id="rId1"/>
            </p:custDataLst>
          </p:nvPr>
        </p:nvPicPr>
        <p:blipFill>
          <a:blip r:embed="rId4"/>
          <a:stretch>
            <a:fillRect/>
          </a:stretch>
        </p:blipFill>
        <p:spPr>
          <a:xfrm>
            <a:off x="471805" y="1857375"/>
            <a:ext cx="8507095" cy="4229735"/>
          </a:xfrm>
          <a:prstGeom prst="rect">
            <a:avLst/>
          </a:prstGeom>
        </p:spPr>
      </p:pic>
      <p:sp>
        <p:nvSpPr>
          <p:cNvPr id="3" name="文本框 2"/>
          <p:cNvSpPr txBox="1"/>
          <p:nvPr/>
        </p:nvSpPr>
        <p:spPr>
          <a:xfrm>
            <a:off x="8978900" y="1653540"/>
            <a:ext cx="3007995" cy="4887595"/>
          </a:xfrm>
          <a:prstGeom prst="rect">
            <a:avLst/>
          </a:prstGeom>
          <a:noFill/>
        </p:spPr>
        <p:txBody>
          <a:bodyPr wrap="square" rtlCol="0" anchor="t">
            <a:spAutoFit/>
          </a:bodyPr>
          <a:lstStyle/>
          <a:p>
            <a:pPr marL="342900" indent="-342900">
              <a:lnSpc>
                <a:spcPct val="130000"/>
              </a:lnSpc>
              <a:buFont typeface="Wingdings" panose="05000000000000000000" charset="0"/>
              <a:buChar char="Ø"/>
            </a:pPr>
            <a:r>
              <a:rPr lang="zh-CN" altLang="en-US" sz="2400" b="1">
                <a:latin typeface="微软雅黑" panose="020B0503020204020204" pitchFamily="34" charset="-122"/>
                <a:ea typeface="微软雅黑" panose="020B0503020204020204" pitchFamily="34" charset="-122"/>
              </a:rPr>
              <a:t>高速、稳定的海量</a:t>
            </a:r>
            <a:r>
              <a:rPr lang="zh-CN" altLang="en-US" sz="2400" b="1">
                <a:solidFill>
                  <a:srgbClr val="FF0000"/>
                </a:solidFill>
                <a:latin typeface="微软雅黑" panose="020B0503020204020204" pitchFamily="34" charset="-122"/>
                <a:ea typeface="微软雅黑" panose="020B0503020204020204" pitchFamily="34" charset="-122"/>
              </a:rPr>
              <a:t>业务处理性能</a:t>
            </a:r>
            <a:r>
              <a:rPr lang="zh-CN" altLang="en-US" sz="2400" b="1">
                <a:latin typeface="微软雅黑" panose="020B0503020204020204" pitchFamily="34" charset="-122"/>
                <a:ea typeface="微软雅黑" panose="020B0503020204020204" pitchFamily="34" charset="-122"/>
              </a:rPr>
              <a:t>；</a:t>
            </a:r>
          </a:p>
          <a:p>
            <a:pPr marL="342900" indent="-342900">
              <a:lnSpc>
                <a:spcPct val="130000"/>
              </a:lnSpc>
              <a:buFont typeface="Wingdings" panose="05000000000000000000" charset="0"/>
              <a:buChar char="Ø"/>
            </a:pPr>
            <a:r>
              <a:rPr lang="zh-CN" altLang="en-US" sz="2400" b="1">
                <a:latin typeface="微软雅黑" panose="020B0503020204020204" pitchFamily="34" charset="-122"/>
                <a:ea typeface="微软雅黑" panose="020B0503020204020204" pitchFamily="34" charset="-122"/>
              </a:rPr>
              <a:t>智能关联分析的</a:t>
            </a:r>
            <a:r>
              <a:rPr lang="zh-CN" altLang="en-US" sz="2400" b="1">
                <a:solidFill>
                  <a:srgbClr val="FF0000"/>
                </a:solidFill>
                <a:latin typeface="微软雅黑" panose="020B0503020204020204" pitchFamily="34" charset="-122"/>
                <a:ea typeface="微软雅黑" panose="020B0503020204020204" pitchFamily="34" charset="-122"/>
              </a:rPr>
              <a:t>威胁检测引擎</a:t>
            </a:r>
            <a:r>
              <a:rPr lang="zh-CN" altLang="en-US" sz="2400" b="1">
                <a:latin typeface="微软雅黑" panose="020B0503020204020204" pitchFamily="34" charset="-122"/>
                <a:ea typeface="微软雅黑" panose="020B0503020204020204" pitchFamily="34" charset="-122"/>
              </a:rPr>
              <a:t>；</a:t>
            </a:r>
          </a:p>
          <a:p>
            <a:pPr marL="342900" indent="-342900">
              <a:lnSpc>
                <a:spcPct val="130000"/>
              </a:lnSpc>
              <a:buFont typeface="Wingdings" panose="05000000000000000000" charset="0"/>
              <a:buChar char="Ø"/>
            </a:pPr>
            <a:r>
              <a:rPr lang="zh-CN" altLang="en-US" sz="2400" b="1">
                <a:latin typeface="微软雅黑" panose="020B0503020204020204" pitchFamily="34" charset="-122"/>
                <a:ea typeface="微软雅黑" panose="020B0503020204020204" pitchFamily="34" charset="-122"/>
              </a:rPr>
              <a:t>本地及云端的</a:t>
            </a:r>
            <a:r>
              <a:rPr lang="zh-CN" altLang="en-US" sz="2400" b="1">
                <a:solidFill>
                  <a:srgbClr val="FF0000"/>
                </a:solidFill>
                <a:latin typeface="微软雅黑" panose="020B0503020204020204" pitchFamily="34" charset="-122"/>
                <a:ea typeface="微软雅黑" panose="020B0503020204020204" pitchFamily="34" charset="-122"/>
              </a:rPr>
              <a:t>虚拟化技术</a:t>
            </a:r>
            <a:r>
              <a:rPr lang="zh-CN" altLang="en-US" sz="2400" b="1">
                <a:latin typeface="微软雅黑" panose="020B0503020204020204" pitchFamily="34" charset="-122"/>
                <a:ea typeface="微软雅黑" panose="020B0503020204020204" pitchFamily="34" charset="-122"/>
              </a:rPr>
              <a:t>；</a:t>
            </a:r>
          </a:p>
          <a:p>
            <a:pPr marL="342900" indent="-342900">
              <a:lnSpc>
                <a:spcPct val="130000"/>
              </a:lnSpc>
              <a:buFont typeface="Wingdings" panose="05000000000000000000" charset="0"/>
              <a:buChar char="Ø"/>
            </a:pPr>
            <a:r>
              <a:rPr lang="zh-CN" altLang="en-US" sz="2400" b="1">
                <a:latin typeface="微软雅黑" panose="020B0503020204020204" pitchFamily="34" charset="-122"/>
                <a:ea typeface="微软雅黑" panose="020B0503020204020204" pitchFamily="34" charset="-122"/>
              </a:rPr>
              <a:t>快速的</a:t>
            </a:r>
            <a:r>
              <a:rPr lang="zh-CN" altLang="en-US" sz="2400" b="1">
                <a:solidFill>
                  <a:srgbClr val="FF0000"/>
                </a:solidFill>
                <a:latin typeface="微软雅黑" panose="020B0503020204020204" pitchFamily="34" charset="-122"/>
                <a:ea typeface="微软雅黑" panose="020B0503020204020204" pitchFamily="34" charset="-122"/>
              </a:rPr>
              <a:t>加密流量协议分析</a:t>
            </a:r>
            <a:r>
              <a:rPr lang="zh-CN" altLang="en-US" sz="2400" b="1">
                <a:latin typeface="微软雅黑" panose="020B0503020204020204" pitchFamily="34" charset="-122"/>
                <a:ea typeface="微软雅黑" panose="020B0503020204020204" pitchFamily="34" charset="-122"/>
              </a:rPr>
              <a:t>能力；</a:t>
            </a:r>
          </a:p>
          <a:p>
            <a:pPr marL="342900" indent="-342900">
              <a:lnSpc>
                <a:spcPct val="130000"/>
              </a:lnSpc>
              <a:buFont typeface="Wingdings" panose="05000000000000000000" charset="0"/>
              <a:buChar char="Ø"/>
            </a:pPr>
            <a:r>
              <a:rPr lang="zh-CN" altLang="en-US" sz="2400" b="1">
                <a:latin typeface="微软雅黑" panose="020B0503020204020204" pitchFamily="34" charset="-122"/>
                <a:ea typeface="微软雅黑" panose="020B0503020204020204" pitchFamily="34" charset="-122"/>
              </a:rPr>
              <a:t>全局威胁</a:t>
            </a:r>
            <a:r>
              <a:rPr lang="zh-CN" altLang="en-US" sz="2400" b="1">
                <a:solidFill>
                  <a:srgbClr val="FF0000"/>
                </a:solidFill>
                <a:latin typeface="微软雅黑" panose="020B0503020204020204" pitchFamily="34" charset="-122"/>
                <a:ea typeface="微软雅黑" panose="020B0503020204020204" pitchFamily="34" charset="-122"/>
              </a:rPr>
              <a:t>可视的集中监控</a:t>
            </a:r>
            <a:r>
              <a:rPr lang="zh-CN" altLang="en-US" sz="2400" b="1">
                <a:latin typeface="微软雅黑" panose="020B0503020204020204" pitchFamily="34" charset="-122"/>
                <a:ea typeface="微软雅黑" panose="020B0503020204020204" pitchFamily="34" charset="-122"/>
              </a:rPr>
              <a:t>。</a:t>
            </a:r>
          </a:p>
        </p:txBody>
      </p:sp>
      <p:sp>
        <p:nvSpPr>
          <p:cNvPr id="4" name="文本框 3"/>
          <p:cNvSpPr txBox="1"/>
          <p:nvPr/>
        </p:nvSpPr>
        <p:spPr>
          <a:xfrm>
            <a:off x="1044575" y="823595"/>
            <a:ext cx="9866630" cy="829945"/>
          </a:xfrm>
          <a:prstGeom prst="rect">
            <a:avLst/>
          </a:prstGeom>
          <a:noFill/>
        </p:spPr>
        <p:txBody>
          <a:bodyPr wrap="square" rtlCol="0" anchor="t">
            <a:spAutoFit/>
          </a:bodyPr>
          <a:lstStyle/>
          <a:p>
            <a:pPr lvl="0" algn="l">
              <a:buClrTx/>
              <a:buSzTx/>
              <a:buFontTx/>
            </a:pPr>
            <a:r>
              <a:rPr lang="zh-CN" altLang="en-US" sz="2400" b="1">
                <a:latin typeface="微软雅黑" panose="020B0503020204020204" pitchFamily="34" charset="-122"/>
                <a:ea typeface="微软雅黑" panose="020B0503020204020204" pitchFamily="34" charset="-122"/>
                <a:sym typeface="+mn-ea"/>
              </a:rPr>
              <a:t>2019年，</a:t>
            </a:r>
            <a:r>
              <a:rPr lang="zh-CN" altLang="en-US" sz="2400" b="1">
                <a:solidFill>
                  <a:srgbClr val="FF0000"/>
                </a:solidFill>
                <a:latin typeface="微软雅黑" panose="020B0503020204020204" pitchFamily="34" charset="-122"/>
                <a:ea typeface="微软雅黑" panose="020B0503020204020204" pitchFamily="34" charset="-122"/>
                <a:sym typeface="+mn-ea"/>
              </a:rPr>
              <a:t>新华三</a:t>
            </a:r>
            <a:r>
              <a:rPr lang="zh-CN" altLang="en-US" sz="2400" b="1">
                <a:latin typeface="微软雅黑" panose="020B0503020204020204" pitchFamily="34" charset="-122"/>
                <a:ea typeface="微软雅黑" panose="020B0503020204020204" pitchFamily="34" charset="-122"/>
                <a:sym typeface="+mn-ea"/>
              </a:rPr>
              <a:t>集团以“主动安全，智慧驱动”为理念，推出全新变革的</a:t>
            </a:r>
            <a:r>
              <a:rPr lang="zh-CN" altLang="en-US" sz="2400" b="1">
                <a:solidFill>
                  <a:srgbClr val="FF0000"/>
                </a:solidFill>
                <a:latin typeface="微软雅黑" panose="020B0503020204020204" pitchFamily="34" charset="-122"/>
                <a:ea typeface="微软雅黑" panose="020B0503020204020204" pitchFamily="34" charset="-122"/>
                <a:sym typeface="+mn-ea"/>
              </a:rPr>
              <a:t>AI防火墙</a:t>
            </a:r>
            <a:r>
              <a:rPr lang="zh-CN" altLang="en-US" sz="2400" b="1">
                <a:latin typeface="微软雅黑" panose="020B0503020204020204" pitchFamily="34" charset="-122"/>
                <a:ea typeface="微软雅黑" panose="020B0503020204020204" pitchFamily="34" charset="-122"/>
                <a:sym typeface="+mn-ea"/>
              </a:rPr>
              <a:t>，应对</a:t>
            </a:r>
            <a:r>
              <a:rPr lang="zh-CN" altLang="en-US" sz="2400" b="1">
                <a:solidFill>
                  <a:srgbClr val="FF0000"/>
                </a:solidFill>
                <a:latin typeface="微软雅黑" panose="020B0503020204020204" pitchFamily="34" charset="-122"/>
                <a:ea typeface="微软雅黑" panose="020B0503020204020204" pitchFamily="34" charset="-122"/>
                <a:sym typeface="+mn-ea"/>
              </a:rPr>
              <a:t>新型网络威胁</a:t>
            </a:r>
            <a:r>
              <a:rPr lang="zh-CN" altLang="en-US" sz="2400" b="1">
                <a:latin typeface="微软雅黑" panose="020B0503020204020204" pitchFamily="34" charset="-122"/>
                <a:ea typeface="微软雅黑" panose="020B0503020204020204" pitchFamily="34" charset="-122"/>
                <a:sym typeface="+mn-ea"/>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3" name="组合 42"/>
          <p:cNvGrpSpPr/>
          <p:nvPr/>
        </p:nvGrpSpPr>
        <p:grpSpPr>
          <a:xfrm>
            <a:off x="1596821" y="42194"/>
            <a:ext cx="9648394" cy="781967"/>
            <a:chOff x="2543606" y="42192"/>
            <a:chExt cx="9648394" cy="781967"/>
          </a:xfrm>
        </p:grpSpPr>
        <p:sp>
          <p:nvSpPr>
            <p:cNvPr id="44" name="圆角矩形 43"/>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45" name="矩形 44"/>
            <p:cNvSpPr/>
            <p:nvPr/>
          </p:nvSpPr>
          <p:spPr>
            <a:xfrm>
              <a:off x="2831636" y="138202"/>
              <a:ext cx="4265200"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防火墙产业分布</a:t>
              </a:r>
            </a:p>
          </p:txBody>
        </p:sp>
      </p:grpSp>
      <p:pic>
        <p:nvPicPr>
          <p:cNvPr id="6" name="图片 5"/>
          <p:cNvPicPr>
            <a:picLocks noChangeAspect="1"/>
          </p:cNvPicPr>
          <p:nvPr/>
        </p:nvPicPr>
        <p:blipFill>
          <a:blip r:embed="rId3"/>
          <a:stretch>
            <a:fillRect/>
          </a:stretch>
        </p:blipFill>
        <p:spPr>
          <a:xfrm>
            <a:off x="1054100" y="4100830"/>
            <a:ext cx="3435985" cy="2622550"/>
          </a:xfrm>
          <a:prstGeom prst="rect">
            <a:avLst/>
          </a:prstGeom>
        </p:spPr>
      </p:pic>
      <p:pic>
        <p:nvPicPr>
          <p:cNvPr id="7" name="图片 6"/>
          <p:cNvPicPr>
            <a:picLocks noChangeAspect="1"/>
          </p:cNvPicPr>
          <p:nvPr/>
        </p:nvPicPr>
        <p:blipFill>
          <a:blip r:embed="rId4"/>
          <a:stretch>
            <a:fillRect/>
          </a:stretch>
        </p:blipFill>
        <p:spPr>
          <a:xfrm>
            <a:off x="4673600" y="1013460"/>
            <a:ext cx="3495040" cy="5325745"/>
          </a:xfrm>
          <a:prstGeom prst="rect">
            <a:avLst/>
          </a:prstGeom>
        </p:spPr>
      </p:pic>
      <p:sp>
        <p:nvSpPr>
          <p:cNvPr id="8" name="文本框 7"/>
          <p:cNvSpPr txBox="1"/>
          <p:nvPr/>
        </p:nvSpPr>
        <p:spPr>
          <a:xfrm>
            <a:off x="328295" y="3589655"/>
            <a:ext cx="2999740" cy="645160"/>
          </a:xfrm>
          <a:prstGeom prst="rect">
            <a:avLst/>
          </a:prstGeom>
          <a:noFill/>
        </p:spPr>
        <p:txBody>
          <a:bodyPr wrap="square" rtlCol="0" anchor="t">
            <a:spAutoFit/>
          </a:bodyPr>
          <a:lstStyle/>
          <a:p>
            <a:r>
              <a:rPr lang="zh-CN" altLang="en-US"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中国网络安全行业全景图</a:t>
            </a:r>
            <a:r>
              <a:rPr lang="zh-CN" altLang="en-US" b="1">
                <a:latin typeface="微软雅黑" panose="020B0503020204020204" pitchFamily="34" charset="-122"/>
                <a:ea typeface="微软雅黑" panose="020B0503020204020204" pitchFamily="34" charset="-122"/>
                <a:cs typeface="微软雅黑" panose="020B0503020204020204" pitchFamily="34" charset="-122"/>
              </a:rPr>
              <a:t>(基于2020年度数据)</a:t>
            </a:r>
          </a:p>
        </p:txBody>
      </p:sp>
      <p:pic>
        <p:nvPicPr>
          <p:cNvPr id="9" name="图片 8"/>
          <p:cNvPicPr>
            <a:picLocks noChangeAspect="1"/>
          </p:cNvPicPr>
          <p:nvPr/>
        </p:nvPicPr>
        <p:blipFill>
          <a:blip r:embed="rId5"/>
          <a:stretch>
            <a:fillRect/>
          </a:stretch>
        </p:blipFill>
        <p:spPr>
          <a:xfrm>
            <a:off x="129540" y="721995"/>
            <a:ext cx="2809875" cy="2828925"/>
          </a:xfrm>
          <a:prstGeom prst="rect">
            <a:avLst/>
          </a:prstGeom>
        </p:spPr>
      </p:pic>
      <p:pic>
        <p:nvPicPr>
          <p:cNvPr id="10" name="图片 9"/>
          <p:cNvPicPr>
            <a:picLocks noChangeAspect="1"/>
          </p:cNvPicPr>
          <p:nvPr/>
        </p:nvPicPr>
        <p:blipFill>
          <a:blip r:embed="rId6"/>
          <a:stretch>
            <a:fillRect/>
          </a:stretch>
        </p:blipFill>
        <p:spPr>
          <a:xfrm>
            <a:off x="8358505" y="1013460"/>
            <a:ext cx="3180080" cy="52139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332740" y="857250"/>
            <a:ext cx="6642735" cy="4892675"/>
          </a:xfrm>
          <a:prstGeom prst="rect">
            <a:avLst/>
          </a:prstGeom>
          <a:noFill/>
        </p:spPr>
        <p:txBody>
          <a:bodyPr wrap="square" rtlCol="0" anchor="t">
            <a:spAutoFit/>
          </a:bodyPr>
          <a:lstStyle/>
          <a:p>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从逻辑上讲，防火墙可以大体分为主机防火墙和网络防火墙。</a:t>
            </a: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主机防火墙</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：针对于单个主机进行防护。</a:t>
            </a: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网络防火墙</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：往往处于网络入口或边缘，针对于网络入口进行防护，服务于防火墙背后的本地局域网。</a:t>
            </a:r>
          </a:p>
          <a:p>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从物理上讲，防火墙可以分为硬件防火墙和软件防火墙。</a:t>
            </a: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硬件防火墙</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：在硬件级别实现部分防火墙功能，另一部分功能基于软件实现，性能高，成本高。</a:t>
            </a: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软件防火墙</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：应用软件处理逻辑运行于通用硬件平台之上的防火墙，性能低，成本低。</a:t>
            </a:r>
          </a:p>
        </p:txBody>
      </p:sp>
      <p:grpSp>
        <p:nvGrpSpPr>
          <p:cNvPr id="43" name="组合 42"/>
          <p:cNvGrpSpPr/>
          <p:nvPr/>
        </p:nvGrpSpPr>
        <p:grpSpPr>
          <a:xfrm>
            <a:off x="1596821" y="42194"/>
            <a:ext cx="9648394" cy="781967"/>
            <a:chOff x="2543606" y="42192"/>
            <a:chExt cx="9648394" cy="781967"/>
          </a:xfrm>
        </p:grpSpPr>
        <p:sp>
          <p:nvSpPr>
            <p:cNvPr id="44" name="圆角矩形 43"/>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45" name="矩形 44"/>
            <p:cNvSpPr/>
            <p:nvPr/>
          </p:nvSpPr>
          <p:spPr>
            <a:xfrm>
              <a:off x="2831636" y="138202"/>
              <a:ext cx="4265200"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防火墙的分类</a:t>
              </a:r>
            </a:p>
          </p:txBody>
        </p:sp>
      </p:grpSp>
      <p:pic>
        <p:nvPicPr>
          <p:cNvPr id="3" name="图片 2">
            <a:extLst>
              <a:ext uri="{FF2B5EF4-FFF2-40B4-BE49-F238E27FC236}">
                <a16:creationId xmlns:a16="http://schemas.microsoft.com/office/drawing/2014/main" id="{C140536E-68A6-B2E0-AF2B-674EBF14D37A}"/>
              </a:ext>
            </a:extLst>
          </p:cNvPr>
          <p:cNvPicPr>
            <a:picLocks noChangeAspect="1"/>
          </p:cNvPicPr>
          <p:nvPr/>
        </p:nvPicPr>
        <p:blipFill rotWithShape="1">
          <a:blip r:embed="rId2"/>
          <a:srcRect l="4093" r="2210"/>
          <a:stretch/>
        </p:blipFill>
        <p:spPr>
          <a:xfrm>
            <a:off x="7025293" y="3930314"/>
            <a:ext cx="5166707" cy="2044159"/>
          </a:xfrm>
          <a:prstGeom prst="rect">
            <a:avLst/>
          </a:prstGeom>
        </p:spPr>
      </p:pic>
      <p:pic>
        <p:nvPicPr>
          <p:cNvPr id="7" name="图片 6">
            <a:extLst>
              <a:ext uri="{FF2B5EF4-FFF2-40B4-BE49-F238E27FC236}">
                <a16:creationId xmlns:a16="http://schemas.microsoft.com/office/drawing/2014/main" id="{4117CFDB-E393-F961-7069-197E1039F9AF}"/>
              </a:ext>
            </a:extLst>
          </p:cNvPr>
          <p:cNvPicPr>
            <a:picLocks noChangeAspect="1"/>
          </p:cNvPicPr>
          <p:nvPr/>
        </p:nvPicPr>
        <p:blipFill>
          <a:blip r:embed="rId3"/>
          <a:stretch>
            <a:fillRect/>
          </a:stretch>
        </p:blipFill>
        <p:spPr>
          <a:xfrm>
            <a:off x="7025292" y="883527"/>
            <a:ext cx="5166707" cy="267414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4" name="组合 23"/>
          <p:cNvGrpSpPr/>
          <p:nvPr/>
        </p:nvGrpSpPr>
        <p:grpSpPr>
          <a:xfrm>
            <a:off x="1522526" y="42194"/>
            <a:ext cx="9648394" cy="781967"/>
            <a:chOff x="2543606" y="42192"/>
            <a:chExt cx="9648394" cy="781967"/>
          </a:xfrm>
        </p:grpSpPr>
        <p:sp>
          <p:nvSpPr>
            <p:cNvPr id="25" name="圆角矩形 24"/>
            <p:cNvSpPr/>
            <p:nvPr/>
          </p:nvSpPr>
          <p:spPr>
            <a:xfrm>
              <a:off x="2543606" y="42192"/>
              <a:ext cx="9648394" cy="781967"/>
            </a:xfrm>
            <a:prstGeom prst="roundRect">
              <a:avLst>
                <a:gd name="adj" fmla="val 50000"/>
              </a:avLst>
            </a:prstGeom>
            <a:gradFill flip="none" rotWithShape="1">
              <a:gsLst>
                <a:gs pos="92000">
                  <a:srgbClr val="FFC000">
                    <a:alpha val="0"/>
                  </a:srgbClr>
                </a:gs>
                <a:gs pos="56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26" name="矩形 25"/>
            <p:cNvSpPr/>
            <p:nvPr/>
          </p:nvSpPr>
          <p:spPr>
            <a:xfrm>
              <a:off x="2831635" y="138202"/>
              <a:ext cx="4845703"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防火墙的类型和设计结构</a:t>
              </a:r>
            </a:p>
          </p:txBody>
        </p:sp>
      </p:grpSp>
      <p:sp>
        <p:nvSpPr>
          <p:cNvPr id="27" name="AutoShape 2"/>
          <p:cNvSpPr>
            <a:spLocks noChangeArrowheads="1"/>
          </p:cNvSpPr>
          <p:nvPr/>
        </p:nvSpPr>
        <p:spPr bwMode="gray">
          <a:xfrm>
            <a:off x="3014953" y="1380565"/>
            <a:ext cx="7715272" cy="1724232"/>
          </a:xfrm>
          <a:prstGeom prst="roundRect">
            <a:avLst>
              <a:gd name="adj" fmla="val 11505"/>
            </a:avLst>
          </a:prstGeom>
          <a:gradFill rotWithShape="1">
            <a:gsLst>
              <a:gs pos="0">
                <a:schemeClr val="accent2">
                  <a:lumMod val="60000"/>
                  <a:lumOff val="40000"/>
                </a:schemeClr>
              </a:gs>
              <a:gs pos="100000">
                <a:schemeClr val="accent2">
                  <a:lumMod val="20000"/>
                  <a:lumOff val="80000"/>
                </a:schemeClr>
              </a:gs>
            </a:gsLst>
            <a:lin ang="0" scaled="1"/>
          </a:gradFill>
          <a:ln w="6350" algn="ctr">
            <a:noFill/>
            <a:prstDash val="sysDot"/>
            <a:round/>
          </a:ln>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28" name="TextBox 13"/>
          <p:cNvSpPr txBox="1"/>
          <p:nvPr/>
        </p:nvSpPr>
        <p:spPr>
          <a:xfrm>
            <a:off x="3907765" y="1442942"/>
            <a:ext cx="3429024" cy="1641475"/>
          </a:xfrm>
          <a:prstGeom prst="rect">
            <a:avLst/>
          </a:prstGeom>
          <a:noFill/>
        </p:spPr>
        <p:txBody>
          <a:bodyPr wrap="square" rtlCol="0">
            <a:spAutoFit/>
          </a:bodyPr>
          <a:lstStyle/>
          <a:p>
            <a:pPr marL="342900" indent="-342900">
              <a:lnSpc>
                <a:spcPct val="120000"/>
              </a:lnSpc>
              <a:buClr>
                <a:srgbClr val="C00000"/>
              </a:buClr>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包过滤防火墙</a:t>
            </a:r>
            <a:endParaRPr lang="en-US" altLang="zh-CN" sz="2800" b="1" dirty="0">
              <a:solidFill>
                <a:srgbClr val="002060"/>
              </a:solidFill>
              <a:latin typeface="Times New Roman" panose="02020603050405020304" pitchFamily="18" charset="0"/>
              <a:ea typeface="微软雅黑" panose="020B0503020204020204" pitchFamily="34" charset="-122"/>
            </a:endParaRPr>
          </a:p>
          <a:p>
            <a:pPr marL="342900" indent="-342900">
              <a:lnSpc>
                <a:spcPct val="120000"/>
              </a:lnSpc>
              <a:buClr>
                <a:srgbClr val="C00000"/>
              </a:buClr>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电路级网关防火墙</a:t>
            </a:r>
            <a:endParaRPr lang="en-US" altLang="zh-CN" sz="2800" b="1" dirty="0">
              <a:solidFill>
                <a:srgbClr val="002060"/>
              </a:solidFill>
              <a:latin typeface="Times New Roman" panose="02020603050405020304" pitchFamily="18" charset="0"/>
              <a:ea typeface="微软雅黑" panose="020B0503020204020204" pitchFamily="34" charset="-122"/>
            </a:endParaRPr>
          </a:p>
          <a:p>
            <a:pPr marL="342900" indent="-342900">
              <a:lnSpc>
                <a:spcPct val="120000"/>
              </a:lnSpc>
              <a:buClr>
                <a:srgbClr val="C00000"/>
              </a:buClr>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应用级网关防火墙</a:t>
            </a:r>
          </a:p>
        </p:txBody>
      </p:sp>
      <p:grpSp>
        <p:nvGrpSpPr>
          <p:cNvPr id="29" name="组合 28"/>
          <p:cNvGrpSpPr/>
          <p:nvPr/>
        </p:nvGrpSpPr>
        <p:grpSpPr>
          <a:xfrm>
            <a:off x="1729037" y="1380565"/>
            <a:ext cx="1728000" cy="1728000"/>
            <a:chOff x="142844" y="1343810"/>
            <a:chExt cx="1728000" cy="1728000"/>
          </a:xfrm>
        </p:grpSpPr>
        <p:pic>
          <p:nvPicPr>
            <p:cNvPr id="30" name="Picture 5" descr="DO_circle001"/>
            <p:cNvPicPr>
              <a:picLocks noChangeAspect="1" noChangeArrowheads="1"/>
            </p:cNvPicPr>
            <p:nvPr/>
          </p:nvPicPr>
          <p:blipFill>
            <a:blip r:embed="rId2" cstate="print"/>
            <a:srcRect/>
            <a:stretch>
              <a:fillRect/>
            </a:stretch>
          </p:blipFill>
          <p:spPr bwMode="auto">
            <a:xfrm>
              <a:off x="142844" y="1343810"/>
              <a:ext cx="1728000" cy="1728000"/>
            </a:xfrm>
            <a:prstGeom prst="rect">
              <a:avLst/>
            </a:prstGeom>
            <a:noFill/>
            <a:ln w="9525">
              <a:noFill/>
              <a:miter lim="800000"/>
              <a:headEnd/>
              <a:tailEnd/>
            </a:ln>
          </p:spPr>
        </p:pic>
        <p:sp>
          <p:nvSpPr>
            <p:cNvPr id="31" name="TextBox 11"/>
            <p:cNvSpPr txBox="1"/>
            <p:nvPr/>
          </p:nvSpPr>
          <p:spPr>
            <a:xfrm>
              <a:off x="372398" y="1772438"/>
              <a:ext cx="1214446" cy="829945"/>
            </a:xfrm>
            <a:prstGeom prst="rect">
              <a:avLst/>
            </a:prstGeom>
            <a:noFill/>
          </p:spPr>
          <p:txBody>
            <a:bodyPr wrap="square" rtlCol="0">
              <a:spAutoFit/>
            </a:bodyPr>
            <a:lstStyle/>
            <a:p>
              <a:pPr algn="ctr"/>
              <a:r>
                <a:rPr lang="zh-CN" altLang="en-US" sz="2400" b="1" dirty="0">
                  <a:solidFill>
                    <a:srgbClr val="002060"/>
                  </a:solidFill>
                  <a:latin typeface="Times New Roman" panose="02020603050405020304" pitchFamily="18" charset="0"/>
                  <a:ea typeface="微软雅黑" panose="020B0503020204020204" pitchFamily="34" charset="-122"/>
                </a:rPr>
                <a:t>防火墙分类</a:t>
              </a:r>
            </a:p>
          </p:txBody>
        </p:sp>
      </p:grpSp>
      <p:sp>
        <p:nvSpPr>
          <p:cNvPr id="32" name="AutoShape 8"/>
          <p:cNvSpPr>
            <a:spLocks noChangeArrowheads="1"/>
          </p:cNvSpPr>
          <p:nvPr/>
        </p:nvSpPr>
        <p:spPr bwMode="gray">
          <a:xfrm>
            <a:off x="3014953" y="3661201"/>
            <a:ext cx="7715272" cy="2387908"/>
          </a:xfrm>
          <a:prstGeom prst="roundRect">
            <a:avLst>
              <a:gd name="adj" fmla="val 11505"/>
            </a:avLst>
          </a:prstGeom>
          <a:gradFill rotWithShape="1">
            <a:gsLst>
              <a:gs pos="52000">
                <a:srgbClr val="F2D2D0"/>
              </a:gs>
              <a:gs pos="100000">
                <a:schemeClr val="bg1"/>
              </a:gs>
            </a:gsLst>
            <a:lin ang="0" scaled="1"/>
          </a:gradFill>
          <a:ln w="6350" algn="ctr">
            <a:noFill/>
            <a:prstDash val="sysDot"/>
            <a:round/>
          </a:ln>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33" name="TextBox 17"/>
          <p:cNvSpPr txBox="1"/>
          <p:nvPr/>
        </p:nvSpPr>
        <p:spPr>
          <a:xfrm>
            <a:off x="3907765" y="3818379"/>
            <a:ext cx="3161276" cy="2158365"/>
          </a:xfrm>
          <a:prstGeom prst="rect">
            <a:avLst/>
          </a:prstGeom>
          <a:noFill/>
        </p:spPr>
        <p:txBody>
          <a:bodyPr wrap="square" rtlCol="0">
            <a:spAutoFit/>
          </a:bodyPr>
          <a:lstStyle/>
          <a:p>
            <a:pPr marL="342900" indent="-342900">
              <a:lnSpc>
                <a:spcPct val="120000"/>
              </a:lnSpc>
              <a:buClr>
                <a:srgbClr val="C00000"/>
              </a:buClr>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静态包过滤</a:t>
            </a:r>
            <a:endParaRPr lang="en-US" altLang="zh-CN" sz="2800" b="1" dirty="0">
              <a:solidFill>
                <a:srgbClr val="002060"/>
              </a:solidFill>
              <a:latin typeface="Times New Roman" panose="02020603050405020304" pitchFamily="18" charset="0"/>
              <a:ea typeface="微软雅黑" panose="020B0503020204020204" pitchFamily="34" charset="-122"/>
            </a:endParaRPr>
          </a:p>
          <a:p>
            <a:pPr marL="342900" indent="-342900">
              <a:lnSpc>
                <a:spcPct val="120000"/>
              </a:lnSpc>
              <a:buClr>
                <a:srgbClr val="C00000"/>
              </a:buClr>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动态包过滤</a:t>
            </a:r>
            <a:endParaRPr lang="en-US" altLang="zh-CN" sz="2800" b="1" dirty="0">
              <a:solidFill>
                <a:srgbClr val="002060"/>
              </a:solidFill>
              <a:latin typeface="Times New Roman" panose="02020603050405020304" pitchFamily="18" charset="0"/>
              <a:ea typeface="微软雅黑" panose="020B0503020204020204" pitchFamily="34" charset="-122"/>
            </a:endParaRPr>
          </a:p>
          <a:p>
            <a:pPr marL="342900" indent="-342900">
              <a:lnSpc>
                <a:spcPct val="120000"/>
              </a:lnSpc>
              <a:buClr>
                <a:srgbClr val="C00000"/>
              </a:buClr>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电路级网关</a:t>
            </a:r>
            <a:endParaRPr lang="en-US" altLang="zh-CN" sz="2800" b="1" dirty="0">
              <a:solidFill>
                <a:srgbClr val="002060"/>
              </a:solidFill>
              <a:latin typeface="Times New Roman" panose="02020603050405020304" pitchFamily="18" charset="0"/>
              <a:ea typeface="微软雅黑" panose="020B0503020204020204" pitchFamily="34" charset="-122"/>
            </a:endParaRPr>
          </a:p>
          <a:p>
            <a:pPr marL="342900" indent="-342900">
              <a:lnSpc>
                <a:spcPct val="120000"/>
              </a:lnSpc>
              <a:buClr>
                <a:srgbClr val="C00000"/>
              </a:buClr>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应用层网关</a:t>
            </a:r>
            <a:endParaRPr lang="en-US" altLang="zh-CN" sz="2800" b="1" dirty="0">
              <a:solidFill>
                <a:srgbClr val="002060"/>
              </a:solidFill>
              <a:latin typeface="Times New Roman" panose="02020603050405020304" pitchFamily="18" charset="0"/>
              <a:ea typeface="微软雅黑" panose="020B0503020204020204" pitchFamily="34" charset="-122"/>
            </a:endParaRPr>
          </a:p>
        </p:txBody>
      </p:sp>
      <p:sp>
        <p:nvSpPr>
          <p:cNvPr id="34" name="TextBox 17"/>
          <p:cNvSpPr txBox="1"/>
          <p:nvPr/>
        </p:nvSpPr>
        <p:spPr>
          <a:xfrm>
            <a:off x="6997570" y="3824297"/>
            <a:ext cx="3420943" cy="1641475"/>
          </a:xfrm>
          <a:prstGeom prst="rect">
            <a:avLst/>
          </a:prstGeom>
          <a:noFill/>
        </p:spPr>
        <p:txBody>
          <a:bodyPr wrap="square" rtlCol="0">
            <a:spAutoFit/>
          </a:bodyPr>
          <a:lstStyle/>
          <a:p>
            <a:pPr marL="342900" indent="-342900">
              <a:lnSpc>
                <a:spcPct val="120000"/>
              </a:lnSpc>
              <a:buClr>
                <a:srgbClr val="C00000"/>
              </a:buClr>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状态检查包过滤</a:t>
            </a:r>
            <a:endParaRPr lang="en-US" altLang="zh-CN" sz="2800" b="1" dirty="0">
              <a:solidFill>
                <a:srgbClr val="002060"/>
              </a:solidFill>
              <a:latin typeface="Times New Roman" panose="02020603050405020304" pitchFamily="18" charset="0"/>
              <a:ea typeface="微软雅黑" panose="020B0503020204020204" pitchFamily="34" charset="-122"/>
            </a:endParaRPr>
          </a:p>
          <a:p>
            <a:pPr marL="342900" indent="-342900">
              <a:lnSpc>
                <a:spcPct val="120000"/>
              </a:lnSpc>
              <a:buClr>
                <a:srgbClr val="C00000"/>
              </a:buClr>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切换代理</a:t>
            </a:r>
            <a:endParaRPr lang="en-US" altLang="zh-CN" sz="2800" b="1" dirty="0">
              <a:solidFill>
                <a:srgbClr val="002060"/>
              </a:solidFill>
              <a:latin typeface="Times New Roman" panose="02020603050405020304" pitchFamily="18" charset="0"/>
              <a:ea typeface="微软雅黑" panose="020B0503020204020204" pitchFamily="34" charset="-122"/>
            </a:endParaRPr>
          </a:p>
          <a:p>
            <a:pPr marL="342900" indent="-342900">
              <a:lnSpc>
                <a:spcPct val="120000"/>
              </a:lnSpc>
              <a:buClr>
                <a:srgbClr val="C00000"/>
              </a:buClr>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空气隙（物理隔离）</a:t>
            </a:r>
          </a:p>
        </p:txBody>
      </p:sp>
      <p:grpSp>
        <p:nvGrpSpPr>
          <p:cNvPr id="35" name="组合 34"/>
          <p:cNvGrpSpPr/>
          <p:nvPr/>
        </p:nvGrpSpPr>
        <p:grpSpPr>
          <a:xfrm>
            <a:off x="1729037" y="4013050"/>
            <a:ext cx="1727200" cy="1727200"/>
            <a:chOff x="142844" y="4214818"/>
            <a:chExt cx="1727200" cy="1727200"/>
          </a:xfrm>
        </p:grpSpPr>
        <p:pic>
          <p:nvPicPr>
            <p:cNvPr id="36" name="Picture 11" descr="DP_circle001"/>
            <p:cNvPicPr>
              <a:picLocks noChangeAspect="1" noChangeArrowheads="1"/>
            </p:cNvPicPr>
            <p:nvPr/>
          </p:nvPicPr>
          <p:blipFill>
            <a:blip r:embed="rId3" cstate="print"/>
            <a:srcRect/>
            <a:stretch>
              <a:fillRect/>
            </a:stretch>
          </p:blipFill>
          <p:spPr bwMode="auto">
            <a:xfrm>
              <a:off x="142844" y="4214818"/>
              <a:ext cx="1727200" cy="1727200"/>
            </a:xfrm>
            <a:prstGeom prst="rect">
              <a:avLst/>
            </a:prstGeom>
            <a:noFill/>
            <a:ln w="9525">
              <a:noFill/>
              <a:miter lim="800000"/>
              <a:headEnd/>
              <a:tailEnd/>
            </a:ln>
          </p:spPr>
        </p:pic>
        <p:sp>
          <p:nvSpPr>
            <p:cNvPr id="37" name="TextBox 15"/>
            <p:cNvSpPr txBox="1"/>
            <p:nvPr/>
          </p:nvSpPr>
          <p:spPr>
            <a:xfrm>
              <a:off x="285720" y="4643446"/>
              <a:ext cx="1428760" cy="829945"/>
            </a:xfrm>
            <a:prstGeom prst="rect">
              <a:avLst/>
            </a:prstGeom>
            <a:noFill/>
          </p:spPr>
          <p:txBody>
            <a:bodyPr wrap="square" rtlCol="0">
              <a:spAutoFit/>
            </a:bodyPr>
            <a:lstStyle/>
            <a:p>
              <a:pPr algn="ctr"/>
              <a:r>
                <a:rPr lang="zh-CN" altLang="en-US" sz="2400" b="1" dirty="0">
                  <a:solidFill>
                    <a:srgbClr val="002060"/>
                  </a:solidFill>
                  <a:latin typeface="Times New Roman" panose="02020603050405020304" pitchFamily="18" charset="0"/>
                  <a:ea typeface="微软雅黑" panose="020B0503020204020204" pitchFamily="34" charset="-122"/>
                </a:rPr>
                <a:t>防火墙</a:t>
              </a:r>
              <a:endParaRPr lang="en-US" altLang="zh-CN" sz="2400" b="1" dirty="0">
                <a:solidFill>
                  <a:srgbClr val="002060"/>
                </a:solidFill>
                <a:latin typeface="Times New Roman" panose="02020603050405020304" pitchFamily="18" charset="0"/>
                <a:ea typeface="微软雅黑" panose="020B0503020204020204" pitchFamily="34" charset="-122"/>
              </a:endParaRPr>
            </a:p>
            <a:p>
              <a:pPr algn="ctr"/>
              <a:r>
                <a:rPr lang="zh-CN" altLang="en-US" sz="2400" b="1" dirty="0">
                  <a:solidFill>
                    <a:srgbClr val="002060"/>
                  </a:solidFill>
                  <a:latin typeface="Times New Roman" panose="02020603050405020304" pitchFamily="18" charset="0"/>
                  <a:ea typeface="微软雅黑" panose="020B0503020204020204" pitchFamily="34" charset="-122"/>
                </a:rPr>
                <a:t>设计结构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12" presetClass="entr" presetSubtype="8" fill="hold" grpId="0" nodeType="after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additive="base">
                                        <p:cTn id="14" dur="500"/>
                                        <p:tgtEl>
                                          <p:spTgt spid="27"/>
                                        </p:tgtEl>
                                        <p:attrNameLst>
                                          <p:attrName>ppt_x</p:attrName>
                                        </p:attrNameLst>
                                      </p:cBhvr>
                                      <p:tavLst>
                                        <p:tav tm="0">
                                          <p:val>
                                            <p:strVal val="#ppt_x-#ppt_w*1.125000"/>
                                          </p:val>
                                        </p:tav>
                                        <p:tav tm="100000">
                                          <p:val>
                                            <p:strVal val="#ppt_x"/>
                                          </p:val>
                                        </p:tav>
                                      </p:tavLst>
                                    </p:anim>
                                    <p:animEffect transition="in" filter="wipe(right)">
                                      <p:cBhvr>
                                        <p:cTn id="15" dur="500"/>
                                        <p:tgtEl>
                                          <p:spTgt spid="27"/>
                                        </p:tgtEl>
                                      </p:cBhvr>
                                    </p:animEffect>
                                  </p:childTnLst>
                                </p:cTn>
                              </p:par>
                            </p:childTnLst>
                          </p:cTn>
                        </p:par>
                        <p:par>
                          <p:cTn id="16" fill="hold">
                            <p:stCondLst>
                              <p:cond delay="1000"/>
                            </p:stCondLst>
                            <p:childTnLst>
                              <p:par>
                                <p:cTn id="17" presetID="14" presetClass="entr" presetSubtype="1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randombar(horizontal)">
                                      <p:cBhvr>
                                        <p:cTn id="19" dur="500"/>
                                        <p:tgtEl>
                                          <p:spTgt spid="28"/>
                                        </p:tgtEl>
                                      </p:cBhvr>
                                    </p:animEffect>
                                  </p:childTnLst>
                                </p:cTn>
                              </p:par>
                            </p:childTnLst>
                          </p:cTn>
                        </p:par>
                        <p:par>
                          <p:cTn id="20" fill="hold">
                            <p:stCondLst>
                              <p:cond delay="1500"/>
                            </p:stCondLst>
                            <p:childTnLst>
                              <p:par>
                                <p:cTn id="21" presetID="12" presetClass="entr" presetSubtype="8"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500"/>
                                        <p:tgtEl>
                                          <p:spTgt spid="32"/>
                                        </p:tgtEl>
                                        <p:attrNameLst>
                                          <p:attrName>ppt_x</p:attrName>
                                        </p:attrNameLst>
                                      </p:cBhvr>
                                      <p:tavLst>
                                        <p:tav tm="0">
                                          <p:val>
                                            <p:strVal val="#ppt_x-#ppt_w*1.125000"/>
                                          </p:val>
                                        </p:tav>
                                        <p:tav tm="100000">
                                          <p:val>
                                            <p:strVal val="#ppt_x"/>
                                          </p:val>
                                        </p:tav>
                                      </p:tavLst>
                                    </p:anim>
                                    <p:animEffect transition="in" filter="wipe(right)">
                                      <p:cBhvr>
                                        <p:cTn id="24" dur="500"/>
                                        <p:tgtEl>
                                          <p:spTgt spid="32"/>
                                        </p:tgtEl>
                                      </p:cBhvr>
                                    </p:animEffect>
                                  </p:childTnLst>
                                </p:cTn>
                              </p:par>
                            </p:childTnLst>
                          </p:cTn>
                        </p:par>
                        <p:par>
                          <p:cTn id="25" fill="hold">
                            <p:stCondLst>
                              <p:cond delay="2000"/>
                            </p:stCondLst>
                            <p:childTnLst>
                              <p:par>
                                <p:cTn id="26" presetID="14" presetClass="entr" presetSubtype="1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randombar(horizontal)">
                                      <p:cBhvr>
                                        <p:cTn id="28" dur="500"/>
                                        <p:tgtEl>
                                          <p:spTgt spid="33"/>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randombar(horizontal)">
                                      <p:cBhvr>
                                        <p:cTn id="3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8" grpId="0"/>
      <p:bldP spid="32" grpId="0" bldLvl="0" animBg="1"/>
      <p:bldP spid="33" grpId="0"/>
      <p:bldP spid="34"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6" name="组合 55"/>
          <p:cNvGrpSpPr/>
          <p:nvPr/>
        </p:nvGrpSpPr>
        <p:grpSpPr>
          <a:xfrm>
            <a:off x="1612061" y="42194"/>
            <a:ext cx="9648394" cy="781967"/>
            <a:chOff x="2543606" y="42192"/>
            <a:chExt cx="9648394" cy="781967"/>
          </a:xfrm>
        </p:grpSpPr>
        <p:sp>
          <p:nvSpPr>
            <p:cNvPr id="57" name="圆角矩形 56"/>
            <p:cNvSpPr/>
            <p:nvPr/>
          </p:nvSpPr>
          <p:spPr>
            <a:xfrm>
              <a:off x="2543606" y="42192"/>
              <a:ext cx="9648394" cy="781967"/>
            </a:xfrm>
            <a:prstGeom prst="roundRect">
              <a:avLst>
                <a:gd name="adj" fmla="val 50000"/>
              </a:avLst>
            </a:prstGeom>
            <a:gradFill flip="none" rotWithShape="1">
              <a:gsLst>
                <a:gs pos="92000">
                  <a:srgbClr val="FFC000">
                    <a:alpha val="0"/>
                  </a:srgbClr>
                </a:gs>
                <a:gs pos="60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58" name="矩形 57"/>
            <p:cNvSpPr/>
            <p:nvPr/>
          </p:nvSpPr>
          <p:spPr>
            <a:xfrm>
              <a:off x="2831635" y="138202"/>
              <a:ext cx="5751780" cy="583565"/>
            </a:xfrm>
            <a:prstGeom prst="rect">
              <a:avLst/>
            </a:prstGeom>
          </p:spPr>
          <p:txBody>
            <a:bodyPr wrap="square">
              <a:spAutoFit/>
            </a:bodyPr>
            <a:lstStyle/>
            <a:p>
              <a:pPr lvl="0"/>
              <a:r>
                <a:rPr lang="en-US" altLang="zh-CN"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OSI</a:t>
              </a:r>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模型与防火墙类型的关系</a:t>
              </a:r>
            </a:p>
          </p:txBody>
        </p:sp>
      </p:grpSp>
      <p:sp>
        <p:nvSpPr>
          <p:cNvPr id="59" name="圆角矩形 58"/>
          <p:cNvSpPr/>
          <p:nvPr/>
        </p:nvSpPr>
        <p:spPr bwMode="auto">
          <a:xfrm>
            <a:off x="1900089" y="5863096"/>
            <a:ext cx="8966043" cy="749753"/>
          </a:xfrm>
          <a:prstGeom prst="roundRect">
            <a:avLst/>
          </a:prstGeom>
          <a:solidFill>
            <a:schemeClr val="bg1"/>
          </a:solidFill>
          <a:ln w="19050" algn="ctr">
            <a:solidFill>
              <a:srgbClr val="002060"/>
            </a:solidFill>
            <a:miter lim="800000"/>
          </a:ln>
          <a:effectLst/>
        </p:spPr>
        <p:txBody>
          <a:bodyPr vert="horz" wrap="none" anchor="ctr"/>
          <a:lstStyle/>
          <a:p>
            <a:pPr algn="ctr" latinLnBrk="1">
              <a:buClr>
                <a:srgbClr val="FF0000"/>
              </a:buClr>
              <a:defRPr/>
            </a:pPr>
            <a:r>
              <a:rPr lang="zh-CN" altLang="en-US" sz="2400" b="1" dirty="0">
                <a:solidFill>
                  <a:srgbClr val="002060"/>
                </a:solidFill>
                <a:latin typeface="Times New Roman" panose="02020603050405020304" pitchFamily="18" charset="0"/>
                <a:ea typeface="微软雅黑" panose="020B0503020204020204" pitchFamily="34" charset="-122"/>
              </a:rPr>
              <a:t>防火墙工作于</a:t>
            </a:r>
            <a:r>
              <a:rPr lang="en-US" altLang="zh-CN" sz="2400" b="1" dirty="0">
                <a:solidFill>
                  <a:srgbClr val="002060"/>
                </a:solidFill>
                <a:latin typeface="Times New Roman" panose="02020603050405020304" pitchFamily="18" charset="0"/>
                <a:ea typeface="微软雅黑" panose="020B0503020204020204" pitchFamily="34" charset="-122"/>
              </a:rPr>
              <a:t>OSI</a:t>
            </a:r>
            <a:r>
              <a:rPr lang="zh-CN" altLang="en-US" sz="2400" b="1" dirty="0">
                <a:solidFill>
                  <a:srgbClr val="002060"/>
                </a:solidFill>
                <a:latin typeface="Times New Roman" panose="02020603050405020304" pitchFamily="18" charset="0"/>
                <a:ea typeface="微软雅黑" panose="020B0503020204020204" pitchFamily="34" charset="-122"/>
              </a:rPr>
              <a:t>模型的层次越高，能提供的安全保护等级就越高</a:t>
            </a:r>
          </a:p>
        </p:txBody>
      </p:sp>
      <p:grpSp>
        <p:nvGrpSpPr>
          <p:cNvPr id="60" name="组合 59"/>
          <p:cNvGrpSpPr/>
          <p:nvPr/>
        </p:nvGrpSpPr>
        <p:grpSpPr>
          <a:xfrm>
            <a:off x="2440211" y="1214313"/>
            <a:ext cx="7704347" cy="4203623"/>
            <a:chOff x="3371756" y="1214313"/>
            <a:chExt cx="7704347" cy="4203623"/>
          </a:xfrm>
        </p:grpSpPr>
        <p:sp>
          <p:nvSpPr>
            <p:cNvPr id="61" name="AutoShape 30"/>
            <p:cNvSpPr>
              <a:spLocks noChangeArrowheads="1"/>
            </p:cNvSpPr>
            <p:nvPr/>
          </p:nvSpPr>
          <p:spPr bwMode="auto">
            <a:xfrm>
              <a:off x="3371756" y="2144955"/>
              <a:ext cx="1800297" cy="363510"/>
            </a:xfrm>
            <a:prstGeom prst="roundRect">
              <a:avLst>
                <a:gd name="adj" fmla="val 8782"/>
              </a:avLst>
            </a:prstGeom>
            <a:solidFill>
              <a:schemeClr val="bg1"/>
            </a:solidFill>
            <a:ln w="12700" algn="ctr">
              <a:solidFill>
                <a:srgbClr val="002060"/>
              </a:solidFill>
              <a:round/>
            </a:ln>
          </p:spPr>
          <p:txBody>
            <a:bodyPr vert="horz" lIns="90000" anchor="ctr" anchorCtr="1"/>
            <a:lstStyle/>
            <a:p>
              <a:pPr defTabSz="358775"/>
              <a:r>
                <a:rPr lang="zh-CN" altLang="en-US" sz="2400" b="1" dirty="0">
                  <a:solidFill>
                    <a:srgbClr val="FF0000"/>
                  </a:solidFill>
                  <a:latin typeface="Times New Roman" panose="02020603050405020304" pitchFamily="18" charset="0"/>
                  <a:ea typeface="微软雅黑" panose="020B0503020204020204" pitchFamily="34" charset="-122"/>
                </a:rPr>
                <a:t>应用级网关</a:t>
              </a:r>
            </a:p>
          </p:txBody>
        </p:sp>
        <p:grpSp>
          <p:nvGrpSpPr>
            <p:cNvPr id="62" name="组合 44"/>
            <p:cNvGrpSpPr/>
            <p:nvPr/>
          </p:nvGrpSpPr>
          <p:grpSpPr>
            <a:xfrm>
              <a:off x="5486641" y="1231761"/>
              <a:ext cx="1375389" cy="745795"/>
              <a:chOff x="5133475" y="4220671"/>
              <a:chExt cx="1419005" cy="1081608"/>
            </a:xfrm>
          </p:grpSpPr>
          <p:grpSp>
            <p:nvGrpSpPr>
              <p:cNvPr id="97" name="Group 10"/>
              <p:cNvGrpSpPr/>
              <p:nvPr/>
            </p:nvGrpSpPr>
            <p:grpSpPr bwMode="auto">
              <a:xfrm>
                <a:off x="5133475" y="4220671"/>
                <a:ext cx="1419005" cy="1081608"/>
                <a:chOff x="1997" y="1314"/>
                <a:chExt cx="1889" cy="1010"/>
              </a:xfrm>
            </p:grpSpPr>
            <p:grpSp>
              <p:nvGrpSpPr>
                <p:cNvPr id="99" name="Group 11"/>
                <p:cNvGrpSpPr/>
                <p:nvPr/>
              </p:nvGrpSpPr>
              <p:grpSpPr bwMode="auto">
                <a:xfrm>
                  <a:off x="1997" y="1404"/>
                  <a:ext cx="1889" cy="920"/>
                  <a:chOff x="1973" y="1027"/>
                  <a:chExt cx="1926" cy="938"/>
                </a:xfrm>
              </p:grpSpPr>
              <p:sp>
                <p:nvSpPr>
                  <p:cNvPr id="104" name="Oval 12"/>
                  <p:cNvSpPr>
                    <a:spLocks noChangeArrowheads="1"/>
                  </p:cNvSpPr>
                  <p:nvPr/>
                </p:nvSpPr>
                <p:spPr bwMode="gray">
                  <a:xfrm>
                    <a:off x="1994" y="1058"/>
                    <a:ext cx="1905" cy="907"/>
                  </a:xfrm>
                  <a:prstGeom prst="ellipse">
                    <a:avLst/>
                  </a:prstGeom>
                  <a:gradFill rotWithShape="1">
                    <a:gsLst>
                      <a:gs pos="0">
                        <a:srgbClr val="6E815B"/>
                      </a:gs>
                      <a:gs pos="100000">
                        <a:srgbClr val="6E815B">
                          <a:gamma/>
                          <a:shade val="48627"/>
                          <a:invGamma/>
                        </a:srgbClr>
                      </a:gs>
                    </a:gsLst>
                    <a:lin ang="2700000" scaled="1"/>
                  </a:gradFill>
                  <a:ln w="9525">
                    <a:noFill/>
                    <a:round/>
                  </a:ln>
                  <a:effectLst/>
                </p:spPr>
                <p:txBody>
                  <a:bodyPr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105" name="Oval 13"/>
                  <p:cNvSpPr>
                    <a:spLocks noChangeArrowheads="1"/>
                  </p:cNvSpPr>
                  <p:nvPr/>
                </p:nvSpPr>
                <p:spPr bwMode="gray">
                  <a:xfrm>
                    <a:off x="1973" y="1027"/>
                    <a:ext cx="1905" cy="907"/>
                  </a:xfrm>
                  <a:prstGeom prst="ellipse">
                    <a:avLst/>
                  </a:prstGeom>
                  <a:gradFill rotWithShape="1">
                    <a:gsLst>
                      <a:gs pos="0">
                        <a:srgbClr val="6E815B">
                          <a:gamma/>
                          <a:tint val="44314"/>
                          <a:invGamma/>
                        </a:srgbClr>
                      </a:gs>
                      <a:gs pos="100000">
                        <a:srgbClr val="6E815B"/>
                      </a:gs>
                    </a:gsLst>
                    <a:lin ang="2700000" scaled="1"/>
                  </a:gradFill>
                  <a:ln w="9525">
                    <a:noFill/>
                    <a:round/>
                  </a:ln>
                  <a:effectLst/>
                </p:spPr>
                <p:txBody>
                  <a:bodyPr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grpSp>
            <p:sp>
              <p:nvSpPr>
                <p:cNvPr id="100" name="Oval 14"/>
                <p:cNvSpPr>
                  <a:spLocks noChangeArrowheads="1"/>
                </p:cNvSpPr>
                <p:nvPr/>
              </p:nvSpPr>
              <p:spPr bwMode="gray">
                <a:xfrm>
                  <a:off x="2086" y="1314"/>
                  <a:ext cx="1691" cy="845"/>
                </a:xfrm>
                <a:prstGeom prst="ellipse">
                  <a:avLst/>
                </a:prstGeom>
                <a:gradFill rotWithShape="1">
                  <a:gsLst>
                    <a:gs pos="0">
                      <a:srgbClr val="3984C9">
                        <a:gamma/>
                        <a:shade val="46275"/>
                        <a:invGamma/>
                      </a:srgbClr>
                    </a:gs>
                    <a:gs pos="100000">
                      <a:srgbClr val="3984C9"/>
                    </a:gs>
                  </a:gsLst>
                  <a:lin ang="2700000" scaled="1"/>
                </a:gradFill>
                <a:ln w="9525" algn="ctr">
                  <a:noFill/>
                  <a:round/>
                </a:ln>
                <a:effectLst/>
              </p:spPr>
              <p:txBody>
                <a:bodyPr vert="eaVert"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101" name="Oval 15"/>
                <p:cNvSpPr>
                  <a:spLocks noChangeArrowheads="1"/>
                </p:cNvSpPr>
                <p:nvPr/>
              </p:nvSpPr>
              <p:spPr bwMode="gray">
                <a:xfrm>
                  <a:off x="2108" y="1319"/>
                  <a:ext cx="1650" cy="824"/>
                </a:xfrm>
                <a:prstGeom prst="ellipse">
                  <a:avLst/>
                </a:prstGeom>
                <a:gradFill rotWithShape="1">
                  <a:gsLst>
                    <a:gs pos="0">
                      <a:srgbClr val="3984C9">
                        <a:alpha val="0"/>
                      </a:srgbClr>
                    </a:gs>
                    <a:gs pos="100000">
                      <a:srgbClr val="3984C9">
                        <a:gamma/>
                        <a:tint val="34902"/>
                        <a:invGamma/>
                      </a:srgbClr>
                    </a:gs>
                  </a:gsLst>
                  <a:lin ang="2700000" scaled="1"/>
                </a:gradFill>
                <a:ln w="9525" algn="ctr">
                  <a:noFill/>
                  <a:round/>
                </a:ln>
                <a:effectLst/>
              </p:spPr>
              <p:txBody>
                <a:bodyPr vert="eaVert"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102" name="Oval 16"/>
                <p:cNvSpPr>
                  <a:spLocks noChangeArrowheads="1"/>
                </p:cNvSpPr>
                <p:nvPr/>
              </p:nvSpPr>
              <p:spPr bwMode="gray">
                <a:xfrm>
                  <a:off x="2125" y="1327"/>
                  <a:ext cx="1570" cy="770"/>
                </a:xfrm>
                <a:prstGeom prst="ellipse">
                  <a:avLst/>
                </a:prstGeom>
                <a:gradFill rotWithShape="1">
                  <a:gsLst>
                    <a:gs pos="0">
                      <a:srgbClr val="3984C9">
                        <a:gamma/>
                        <a:shade val="79216"/>
                        <a:invGamma/>
                      </a:srgbClr>
                    </a:gs>
                    <a:gs pos="100000">
                      <a:srgbClr val="3984C9">
                        <a:alpha val="48000"/>
                      </a:srgbClr>
                    </a:gs>
                  </a:gsLst>
                  <a:lin ang="2700000" scaled="1"/>
                </a:gradFill>
                <a:ln w="9525" algn="ctr">
                  <a:noFill/>
                  <a:round/>
                </a:ln>
                <a:effectLst/>
              </p:spPr>
              <p:txBody>
                <a:bodyPr vert="eaVert"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103" name="Oval 17"/>
                <p:cNvSpPr>
                  <a:spLocks noChangeArrowheads="1"/>
                </p:cNvSpPr>
                <p:nvPr/>
              </p:nvSpPr>
              <p:spPr bwMode="gray">
                <a:xfrm>
                  <a:off x="2208" y="1344"/>
                  <a:ext cx="1382" cy="624"/>
                </a:xfrm>
                <a:prstGeom prst="ellipse">
                  <a:avLst/>
                </a:prstGeom>
                <a:gradFill rotWithShape="1">
                  <a:gsLst>
                    <a:gs pos="0">
                      <a:srgbClr val="3984C9">
                        <a:gamma/>
                        <a:tint val="0"/>
                        <a:invGamma/>
                      </a:srgbClr>
                    </a:gs>
                    <a:gs pos="100000">
                      <a:srgbClr val="3984C9">
                        <a:alpha val="38000"/>
                      </a:srgbClr>
                    </a:gs>
                  </a:gsLst>
                  <a:lin ang="2700000" scaled="1"/>
                </a:gradFill>
                <a:ln w="9525" algn="ctr">
                  <a:noFill/>
                  <a:round/>
                </a:ln>
                <a:effectLst/>
              </p:spPr>
              <p:txBody>
                <a:bodyPr vert="eaVert"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grpSp>
          <p:sp>
            <p:nvSpPr>
              <p:cNvPr id="98" name="Text Box 18"/>
              <p:cNvSpPr txBox="1">
                <a:spLocks noChangeArrowheads="1"/>
              </p:cNvSpPr>
              <p:nvPr/>
            </p:nvSpPr>
            <p:spPr bwMode="auto">
              <a:xfrm>
                <a:off x="5196646" y="4282406"/>
                <a:ext cx="1240972" cy="578341"/>
              </a:xfrm>
              <a:prstGeom prst="rect">
                <a:avLst/>
              </a:prstGeom>
              <a:noFill/>
              <a:ln w="9525" algn="ctr">
                <a:noFill/>
                <a:miter lim="800000"/>
              </a:ln>
              <a:effectLst/>
            </p:spPr>
            <p:txBody>
              <a:bodyPr wrap="square">
                <a:spAutoFit/>
              </a:bodyPr>
              <a:lstStyle/>
              <a:p>
                <a:pPr algn="ctr" eaLnBrk="0" hangingPunct="0"/>
                <a:r>
                  <a:rPr lang="en-US" altLang="zh-CN" sz="2000" b="1" dirty="0">
                    <a:solidFill>
                      <a:srgbClr val="C00000"/>
                    </a:solidFill>
                    <a:latin typeface="Times New Roman" panose="02020603050405020304" pitchFamily="18" charset="0"/>
                    <a:ea typeface="微软雅黑" panose="020B0503020204020204" pitchFamily="34" charset="-122"/>
                  </a:rPr>
                  <a:t>OSI</a:t>
                </a:r>
              </a:p>
            </p:txBody>
          </p:sp>
        </p:grpSp>
        <p:sp>
          <p:nvSpPr>
            <p:cNvPr id="63" name="AutoShape 30"/>
            <p:cNvSpPr>
              <a:spLocks noChangeArrowheads="1"/>
            </p:cNvSpPr>
            <p:nvPr/>
          </p:nvSpPr>
          <p:spPr bwMode="auto">
            <a:xfrm>
              <a:off x="3371756" y="3094830"/>
              <a:ext cx="1800297" cy="363510"/>
            </a:xfrm>
            <a:prstGeom prst="roundRect">
              <a:avLst>
                <a:gd name="adj" fmla="val 8782"/>
              </a:avLst>
            </a:prstGeom>
            <a:solidFill>
              <a:schemeClr val="bg1"/>
            </a:solidFill>
            <a:ln w="12700" algn="ctr">
              <a:solidFill>
                <a:srgbClr val="002060"/>
              </a:solidFill>
              <a:round/>
            </a:ln>
          </p:spPr>
          <p:txBody>
            <a:bodyPr vert="horz" lIns="90000" anchor="ctr" anchorCtr="1"/>
            <a:lstStyle/>
            <a:p>
              <a:pPr defTabSz="358775"/>
              <a:r>
                <a:rPr lang="zh-CN" altLang="en-US" sz="2400" b="1" dirty="0">
                  <a:solidFill>
                    <a:srgbClr val="FF0000"/>
                  </a:solidFill>
                  <a:latin typeface="Times New Roman" panose="02020603050405020304" pitchFamily="18" charset="0"/>
                  <a:ea typeface="微软雅黑" panose="020B0503020204020204" pitchFamily="34" charset="-122"/>
                </a:rPr>
                <a:t>电路级网关</a:t>
              </a:r>
            </a:p>
          </p:txBody>
        </p:sp>
        <p:sp>
          <p:nvSpPr>
            <p:cNvPr id="64" name="AutoShape 30"/>
            <p:cNvSpPr>
              <a:spLocks noChangeArrowheads="1"/>
            </p:cNvSpPr>
            <p:nvPr/>
          </p:nvSpPr>
          <p:spPr bwMode="auto">
            <a:xfrm>
              <a:off x="3371756" y="4061817"/>
              <a:ext cx="1800297" cy="363510"/>
            </a:xfrm>
            <a:prstGeom prst="roundRect">
              <a:avLst>
                <a:gd name="adj" fmla="val 8782"/>
              </a:avLst>
            </a:prstGeom>
            <a:solidFill>
              <a:schemeClr val="bg1"/>
            </a:solidFill>
            <a:ln w="12700" algn="ctr">
              <a:solidFill>
                <a:srgbClr val="002060"/>
              </a:solidFill>
              <a:round/>
            </a:ln>
          </p:spPr>
          <p:txBody>
            <a:bodyPr vert="horz" lIns="90000" anchor="ctr" anchorCtr="1"/>
            <a:lstStyle/>
            <a:p>
              <a:pPr defTabSz="358775"/>
              <a:r>
                <a:rPr lang="zh-CN" altLang="en-US" sz="2400" b="1" dirty="0">
                  <a:solidFill>
                    <a:srgbClr val="FF0000"/>
                  </a:solidFill>
                  <a:latin typeface="Times New Roman" panose="02020603050405020304" pitchFamily="18" charset="0"/>
                  <a:ea typeface="微软雅黑" panose="020B0503020204020204" pitchFamily="34" charset="-122"/>
                </a:rPr>
                <a:t>包过滤</a:t>
              </a:r>
            </a:p>
          </p:txBody>
        </p:sp>
        <p:grpSp>
          <p:nvGrpSpPr>
            <p:cNvPr id="65" name="组合 64"/>
            <p:cNvGrpSpPr/>
            <p:nvPr/>
          </p:nvGrpSpPr>
          <p:grpSpPr>
            <a:xfrm>
              <a:off x="5429296" y="2100467"/>
              <a:ext cx="1519975" cy="3317469"/>
              <a:chOff x="3003823" y="2187879"/>
              <a:chExt cx="1568177" cy="3911745"/>
            </a:xfrm>
          </p:grpSpPr>
          <p:sp>
            <p:nvSpPr>
              <p:cNvPr id="90" name="AutoShape 8"/>
              <p:cNvSpPr>
                <a:spLocks noChangeArrowheads="1"/>
              </p:cNvSpPr>
              <p:nvPr/>
            </p:nvSpPr>
            <p:spPr bwMode="gray">
              <a:xfrm>
                <a:off x="3012567" y="2187879"/>
                <a:ext cx="1551237" cy="500060"/>
              </a:xfrm>
              <a:prstGeom prst="roundRect">
                <a:avLst>
                  <a:gd name="adj" fmla="val 15884"/>
                </a:avLst>
              </a:prstGeom>
              <a:gradFill rotWithShape="1">
                <a:gsLst>
                  <a:gs pos="0">
                    <a:srgbClr val="006699">
                      <a:gamma/>
                      <a:shade val="46275"/>
                      <a:invGamma/>
                    </a:srgbClr>
                  </a:gs>
                  <a:gs pos="50000">
                    <a:schemeClr val="accent5">
                      <a:lumMod val="75000"/>
                    </a:schemeClr>
                  </a:gs>
                  <a:gs pos="100000">
                    <a:srgbClr val="006699">
                      <a:gamma/>
                      <a:shade val="46275"/>
                      <a:invGamma/>
                    </a:srgbClr>
                  </a:gs>
                </a:gsLst>
                <a:lin ang="2700000" scaled="1"/>
              </a:gradFill>
              <a:ln w="9525" algn="ctr">
                <a:solidFill>
                  <a:srgbClr val="FFFFFF"/>
                </a:solidFill>
                <a:round/>
              </a:ln>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应用层</a:t>
                </a:r>
              </a:p>
            </p:txBody>
          </p:sp>
          <p:sp>
            <p:nvSpPr>
              <p:cNvPr id="91" name="AutoShape 8"/>
              <p:cNvSpPr>
                <a:spLocks noChangeArrowheads="1"/>
              </p:cNvSpPr>
              <p:nvPr/>
            </p:nvSpPr>
            <p:spPr bwMode="gray">
              <a:xfrm>
                <a:off x="3003823" y="2742038"/>
                <a:ext cx="1551237" cy="500060"/>
              </a:xfrm>
              <a:prstGeom prst="roundRect">
                <a:avLst>
                  <a:gd name="adj" fmla="val 15884"/>
                </a:avLst>
              </a:prstGeom>
              <a:gradFill rotWithShape="1">
                <a:gsLst>
                  <a:gs pos="0">
                    <a:srgbClr val="006699">
                      <a:gamma/>
                      <a:shade val="46275"/>
                      <a:invGamma/>
                    </a:srgbClr>
                  </a:gs>
                  <a:gs pos="50000">
                    <a:schemeClr val="accent5">
                      <a:lumMod val="75000"/>
                    </a:schemeClr>
                  </a:gs>
                  <a:gs pos="100000">
                    <a:srgbClr val="006699">
                      <a:gamma/>
                      <a:shade val="46275"/>
                      <a:invGamma/>
                    </a:srgbClr>
                  </a:gs>
                </a:gsLst>
                <a:lin ang="2700000" scaled="1"/>
              </a:gradFill>
              <a:ln w="9525" algn="ctr">
                <a:solidFill>
                  <a:srgbClr val="FFFFFF"/>
                </a:solidFill>
                <a:round/>
              </a:ln>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表示层</a:t>
                </a:r>
              </a:p>
            </p:txBody>
          </p:sp>
          <p:sp>
            <p:nvSpPr>
              <p:cNvPr id="92" name="AutoShape 8"/>
              <p:cNvSpPr>
                <a:spLocks noChangeArrowheads="1"/>
              </p:cNvSpPr>
              <p:nvPr/>
            </p:nvSpPr>
            <p:spPr bwMode="gray">
              <a:xfrm>
                <a:off x="3019589" y="3313542"/>
                <a:ext cx="1551237" cy="500060"/>
              </a:xfrm>
              <a:prstGeom prst="roundRect">
                <a:avLst>
                  <a:gd name="adj" fmla="val 15884"/>
                </a:avLst>
              </a:prstGeom>
              <a:gradFill rotWithShape="1">
                <a:gsLst>
                  <a:gs pos="0">
                    <a:srgbClr val="006699">
                      <a:gamma/>
                      <a:shade val="46275"/>
                      <a:invGamma/>
                    </a:srgbClr>
                  </a:gs>
                  <a:gs pos="50000">
                    <a:schemeClr val="accent5">
                      <a:lumMod val="75000"/>
                    </a:schemeClr>
                  </a:gs>
                  <a:gs pos="100000">
                    <a:srgbClr val="006699">
                      <a:gamma/>
                      <a:shade val="46275"/>
                      <a:invGamma/>
                    </a:srgbClr>
                  </a:gs>
                </a:gsLst>
                <a:lin ang="2700000" scaled="1"/>
              </a:gradFill>
              <a:ln w="9525" algn="ctr">
                <a:solidFill>
                  <a:srgbClr val="FFFFFF"/>
                </a:solidFill>
                <a:round/>
              </a:ln>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会话层</a:t>
                </a:r>
              </a:p>
            </p:txBody>
          </p:sp>
          <p:sp>
            <p:nvSpPr>
              <p:cNvPr id="93" name="AutoShape 8"/>
              <p:cNvSpPr>
                <a:spLocks noChangeArrowheads="1"/>
              </p:cNvSpPr>
              <p:nvPr/>
            </p:nvSpPr>
            <p:spPr bwMode="gray">
              <a:xfrm>
                <a:off x="3020763" y="3885052"/>
                <a:ext cx="1551237" cy="500060"/>
              </a:xfrm>
              <a:prstGeom prst="roundRect">
                <a:avLst>
                  <a:gd name="adj" fmla="val 15884"/>
                </a:avLst>
              </a:prstGeom>
              <a:gradFill rotWithShape="1">
                <a:gsLst>
                  <a:gs pos="0">
                    <a:srgbClr val="006699">
                      <a:gamma/>
                      <a:shade val="46275"/>
                      <a:invGamma/>
                    </a:srgbClr>
                  </a:gs>
                  <a:gs pos="50000">
                    <a:schemeClr val="accent5">
                      <a:lumMod val="75000"/>
                    </a:schemeClr>
                  </a:gs>
                  <a:gs pos="100000">
                    <a:srgbClr val="006699">
                      <a:gamma/>
                      <a:shade val="46275"/>
                      <a:invGamma/>
                    </a:srgbClr>
                  </a:gs>
                </a:gsLst>
                <a:lin ang="2700000" scaled="1"/>
              </a:gradFill>
              <a:ln w="9525" algn="ctr">
                <a:solidFill>
                  <a:srgbClr val="FFFFFF"/>
                </a:solidFill>
                <a:round/>
              </a:ln>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传输层</a:t>
                </a:r>
              </a:p>
            </p:txBody>
          </p:sp>
          <p:sp>
            <p:nvSpPr>
              <p:cNvPr id="94" name="AutoShape 8"/>
              <p:cNvSpPr>
                <a:spLocks noChangeArrowheads="1"/>
              </p:cNvSpPr>
              <p:nvPr/>
            </p:nvSpPr>
            <p:spPr bwMode="gray">
              <a:xfrm>
                <a:off x="3020763" y="4456556"/>
                <a:ext cx="1551237" cy="500060"/>
              </a:xfrm>
              <a:prstGeom prst="roundRect">
                <a:avLst>
                  <a:gd name="adj" fmla="val 15884"/>
                </a:avLst>
              </a:prstGeom>
              <a:gradFill rotWithShape="1">
                <a:gsLst>
                  <a:gs pos="0">
                    <a:srgbClr val="006699">
                      <a:gamma/>
                      <a:shade val="46275"/>
                      <a:invGamma/>
                    </a:srgbClr>
                  </a:gs>
                  <a:gs pos="50000">
                    <a:schemeClr val="accent5">
                      <a:lumMod val="75000"/>
                    </a:schemeClr>
                  </a:gs>
                  <a:gs pos="100000">
                    <a:srgbClr val="006699">
                      <a:gamma/>
                      <a:shade val="46275"/>
                      <a:invGamma/>
                    </a:srgbClr>
                  </a:gs>
                </a:gsLst>
                <a:lin ang="2700000" scaled="1"/>
              </a:gradFill>
              <a:ln w="9525" algn="ctr">
                <a:solidFill>
                  <a:srgbClr val="FFFFFF"/>
                </a:solidFill>
                <a:round/>
              </a:ln>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网络层</a:t>
                </a:r>
              </a:p>
            </p:txBody>
          </p:sp>
          <p:sp>
            <p:nvSpPr>
              <p:cNvPr id="95" name="AutoShape 8"/>
              <p:cNvSpPr>
                <a:spLocks noChangeArrowheads="1"/>
              </p:cNvSpPr>
              <p:nvPr/>
            </p:nvSpPr>
            <p:spPr bwMode="gray">
              <a:xfrm>
                <a:off x="3020763" y="5028060"/>
                <a:ext cx="1551237" cy="500060"/>
              </a:xfrm>
              <a:prstGeom prst="roundRect">
                <a:avLst>
                  <a:gd name="adj" fmla="val 15884"/>
                </a:avLst>
              </a:prstGeom>
              <a:gradFill rotWithShape="1">
                <a:gsLst>
                  <a:gs pos="0">
                    <a:srgbClr val="006699">
                      <a:gamma/>
                      <a:shade val="46275"/>
                      <a:invGamma/>
                    </a:srgbClr>
                  </a:gs>
                  <a:gs pos="50000">
                    <a:schemeClr val="accent5">
                      <a:lumMod val="75000"/>
                    </a:schemeClr>
                  </a:gs>
                  <a:gs pos="100000">
                    <a:srgbClr val="006699">
                      <a:gamma/>
                      <a:shade val="46275"/>
                      <a:invGamma/>
                    </a:srgbClr>
                  </a:gs>
                </a:gsLst>
                <a:lin ang="2700000" scaled="1"/>
              </a:gradFill>
              <a:ln w="9525" algn="ctr">
                <a:solidFill>
                  <a:srgbClr val="FFFFFF"/>
                </a:solidFill>
                <a:round/>
              </a:ln>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链路层</a:t>
                </a:r>
              </a:p>
            </p:txBody>
          </p:sp>
          <p:sp>
            <p:nvSpPr>
              <p:cNvPr id="96" name="AutoShape 8"/>
              <p:cNvSpPr>
                <a:spLocks noChangeArrowheads="1"/>
              </p:cNvSpPr>
              <p:nvPr/>
            </p:nvSpPr>
            <p:spPr bwMode="gray">
              <a:xfrm>
                <a:off x="3020763" y="5599564"/>
                <a:ext cx="1551237" cy="500060"/>
              </a:xfrm>
              <a:prstGeom prst="roundRect">
                <a:avLst>
                  <a:gd name="adj" fmla="val 15884"/>
                </a:avLst>
              </a:prstGeom>
              <a:gradFill rotWithShape="1">
                <a:gsLst>
                  <a:gs pos="0">
                    <a:srgbClr val="006699">
                      <a:gamma/>
                      <a:shade val="46275"/>
                      <a:invGamma/>
                    </a:srgbClr>
                  </a:gs>
                  <a:gs pos="50000">
                    <a:schemeClr val="accent5">
                      <a:lumMod val="75000"/>
                    </a:schemeClr>
                  </a:gs>
                  <a:gs pos="100000">
                    <a:srgbClr val="006699">
                      <a:gamma/>
                      <a:shade val="46275"/>
                      <a:invGamma/>
                    </a:srgbClr>
                  </a:gs>
                </a:gsLst>
                <a:lin ang="2700000" scaled="1"/>
              </a:gradFill>
              <a:ln w="9525" algn="ctr">
                <a:solidFill>
                  <a:srgbClr val="FFFFFF"/>
                </a:solidFill>
                <a:round/>
              </a:ln>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物理层</a:t>
                </a:r>
              </a:p>
            </p:txBody>
          </p:sp>
        </p:grpSp>
        <p:grpSp>
          <p:nvGrpSpPr>
            <p:cNvPr id="66" name="组合 65"/>
            <p:cNvGrpSpPr/>
            <p:nvPr/>
          </p:nvGrpSpPr>
          <p:grpSpPr>
            <a:xfrm>
              <a:off x="7267814" y="2062504"/>
              <a:ext cx="3808289" cy="3271594"/>
              <a:chOff x="4900644" y="2143116"/>
              <a:chExt cx="3929058" cy="3857652"/>
            </a:xfrm>
            <a:effectLst/>
          </p:grpSpPr>
          <p:grpSp>
            <p:nvGrpSpPr>
              <p:cNvPr id="77" name="组合 76"/>
              <p:cNvGrpSpPr/>
              <p:nvPr/>
            </p:nvGrpSpPr>
            <p:grpSpPr>
              <a:xfrm>
                <a:off x="4900644" y="2143116"/>
                <a:ext cx="3865708" cy="2743218"/>
                <a:chOff x="4900644" y="2143116"/>
                <a:chExt cx="3865708" cy="2743218"/>
              </a:xfrm>
            </p:grpSpPr>
            <p:grpSp>
              <p:nvGrpSpPr>
                <p:cNvPr id="83" name="组合 82"/>
                <p:cNvGrpSpPr/>
                <p:nvPr/>
              </p:nvGrpSpPr>
              <p:grpSpPr>
                <a:xfrm>
                  <a:off x="4952658" y="2143116"/>
                  <a:ext cx="3813694" cy="1643074"/>
                  <a:chOff x="4952658" y="2143116"/>
                  <a:chExt cx="3813694" cy="1643074"/>
                </a:xfrm>
              </p:grpSpPr>
              <p:sp>
                <p:nvSpPr>
                  <p:cNvPr id="86" name="AutoShape 8"/>
                  <p:cNvSpPr>
                    <a:spLocks noChangeArrowheads="1"/>
                  </p:cNvSpPr>
                  <p:nvPr/>
                </p:nvSpPr>
                <p:spPr bwMode="gray">
                  <a:xfrm>
                    <a:off x="4952658" y="2162151"/>
                    <a:ext cx="936750" cy="1624039"/>
                  </a:xfrm>
                  <a:prstGeom prst="roundRect">
                    <a:avLst>
                      <a:gd name="adj" fmla="val 15884"/>
                    </a:avLst>
                  </a:prstGeom>
                  <a:solidFill>
                    <a:srgbClr val="002060"/>
                  </a:solidFill>
                  <a:ln w="9525" algn="ctr">
                    <a:solidFill>
                      <a:srgbClr val="FFFFFF"/>
                    </a:solidFill>
                    <a:round/>
                  </a:ln>
                  <a:effectLst/>
                </p:spPr>
                <p:txBody>
                  <a:bodyPr vert="horz" wrap="none" tIns="36000" anchor="ctr"/>
                  <a:lstStyle/>
                  <a:p>
                    <a:pPr algn="ctr">
                      <a:defRPr/>
                    </a:pPr>
                    <a:r>
                      <a:rPr lang="en-US" altLang="zh-CN" sz="2400" b="1" dirty="0">
                        <a:solidFill>
                          <a:srgbClr val="FFFFFF"/>
                        </a:solidFill>
                        <a:latin typeface="Times New Roman" panose="02020603050405020304" pitchFamily="18" charset="0"/>
                        <a:ea typeface="微软雅黑" panose="020B0503020204020204" pitchFamily="34" charset="-122"/>
                      </a:rPr>
                      <a:t>FIP</a:t>
                    </a:r>
                  </a:p>
                </p:txBody>
              </p:sp>
              <p:sp>
                <p:nvSpPr>
                  <p:cNvPr id="87" name="AutoShape 8"/>
                  <p:cNvSpPr>
                    <a:spLocks noChangeArrowheads="1"/>
                  </p:cNvSpPr>
                  <p:nvPr/>
                </p:nvSpPr>
                <p:spPr bwMode="gray">
                  <a:xfrm>
                    <a:off x="6863321" y="2143116"/>
                    <a:ext cx="936750" cy="1623176"/>
                  </a:xfrm>
                  <a:prstGeom prst="roundRect">
                    <a:avLst>
                      <a:gd name="adj" fmla="val 15884"/>
                    </a:avLst>
                  </a:prstGeom>
                  <a:solidFill>
                    <a:srgbClr val="002060"/>
                  </a:solidFill>
                  <a:ln w="9525" algn="ctr">
                    <a:solidFill>
                      <a:srgbClr val="FFFFFF"/>
                    </a:solidFill>
                    <a:round/>
                  </a:ln>
                  <a:effectLst/>
                </p:spPr>
                <p:txBody>
                  <a:bodyPr vert="horz" wrap="none" tIns="36000" anchor="ctr"/>
                  <a:lstStyle/>
                  <a:p>
                    <a:pPr algn="ctr">
                      <a:defRPr/>
                    </a:pPr>
                    <a:r>
                      <a:rPr lang="en-US" altLang="zh-CN" sz="2400" b="1" dirty="0">
                        <a:solidFill>
                          <a:srgbClr val="FFFFFF"/>
                        </a:solidFill>
                        <a:latin typeface="Times New Roman" panose="02020603050405020304" pitchFamily="18" charset="0"/>
                        <a:ea typeface="微软雅黑" panose="020B0503020204020204" pitchFamily="34" charset="-122"/>
                      </a:rPr>
                      <a:t>SMTP</a:t>
                    </a:r>
                  </a:p>
                </p:txBody>
              </p:sp>
              <p:sp>
                <p:nvSpPr>
                  <p:cNvPr id="88" name="AutoShape 8"/>
                  <p:cNvSpPr>
                    <a:spLocks noChangeArrowheads="1"/>
                  </p:cNvSpPr>
                  <p:nvPr/>
                </p:nvSpPr>
                <p:spPr bwMode="gray">
                  <a:xfrm>
                    <a:off x="7829602" y="2143116"/>
                    <a:ext cx="936750" cy="1623176"/>
                  </a:xfrm>
                  <a:prstGeom prst="roundRect">
                    <a:avLst>
                      <a:gd name="adj" fmla="val 15884"/>
                    </a:avLst>
                  </a:prstGeom>
                  <a:solidFill>
                    <a:srgbClr val="002060"/>
                  </a:solidFill>
                  <a:ln w="9525" algn="ctr">
                    <a:solidFill>
                      <a:srgbClr val="FFFFFF"/>
                    </a:solidFill>
                    <a:round/>
                  </a:ln>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其他</a:t>
                    </a:r>
                  </a:p>
                </p:txBody>
              </p:sp>
              <p:sp>
                <p:nvSpPr>
                  <p:cNvPr id="89" name="AutoShape 8"/>
                  <p:cNvSpPr>
                    <a:spLocks noChangeArrowheads="1"/>
                  </p:cNvSpPr>
                  <p:nvPr/>
                </p:nvSpPr>
                <p:spPr bwMode="gray">
                  <a:xfrm>
                    <a:off x="5957926" y="2166871"/>
                    <a:ext cx="857256" cy="1605031"/>
                  </a:xfrm>
                  <a:prstGeom prst="roundRect">
                    <a:avLst>
                      <a:gd name="adj" fmla="val 15884"/>
                    </a:avLst>
                  </a:prstGeom>
                  <a:solidFill>
                    <a:srgbClr val="002060"/>
                  </a:solidFill>
                  <a:ln w="9525" algn="ctr">
                    <a:solidFill>
                      <a:srgbClr val="FFFFFF"/>
                    </a:solidFill>
                    <a:round/>
                  </a:ln>
                  <a:effectLst/>
                </p:spPr>
                <p:txBody>
                  <a:bodyPr vert="horz" wrap="none" tIns="36000" anchor="ctr"/>
                  <a:lstStyle/>
                  <a:p>
                    <a:pPr algn="ctr">
                      <a:defRPr/>
                    </a:pPr>
                    <a:r>
                      <a:rPr lang="en-US" altLang="zh-CN" sz="2400" b="1" dirty="0">
                        <a:solidFill>
                          <a:srgbClr val="FFFFFF"/>
                        </a:solidFill>
                        <a:latin typeface="Times New Roman" panose="02020603050405020304" pitchFamily="18" charset="0"/>
                        <a:ea typeface="微软雅黑" panose="020B0503020204020204" pitchFamily="34" charset="-122"/>
                      </a:rPr>
                      <a:t>Telnet</a:t>
                    </a:r>
                  </a:p>
                </p:txBody>
              </p:sp>
            </p:grpSp>
            <p:sp>
              <p:nvSpPr>
                <p:cNvPr id="84" name="AutoShape 8"/>
                <p:cNvSpPr>
                  <a:spLocks noChangeArrowheads="1"/>
                </p:cNvSpPr>
                <p:nvPr/>
              </p:nvSpPr>
              <p:spPr bwMode="gray">
                <a:xfrm>
                  <a:off x="4900644" y="3876699"/>
                  <a:ext cx="3857652" cy="438132"/>
                </a:xfrm>
                <a:prstGeom prst="roundRect">
                  <a:avLst>
                    <a:gd name="adj" fmla="val 15884"/>
                  </a:avLst>
                </a:prstGeom>
                <a:solidFill>
                  <a:srgbClr val="002060"/>
                </a:solidFill>
                <a:ln w="9525" algn="ctr">
                  <a:solidFill>
                    <a:srgbClr val="FFFFFF"/>
                  </a:solidFill>
                  <a:round/>
                </a:ln>
                <a:effectLst/>
              </p:spPr>
              <p:txBody>
                <a:bodyPr vert="horz" wrap="none" tIns="36000" anchor="ctr"/>
                <a:lstStyle/>
                <a:p>
                  <a:pPr algn="ctr">
                    <a:defRPr/>
                  </a:pPr>
                  <a:r>
                    <a:rPr lang="en-US" altLang="zh-CN" sz="2400" b="1" dirty="0">
                      <a:solidFill>
                        <a:srgbClr val="FFFFFF"/>
                      </a:solidFill>
                      <a:latin typeface="Times New Roman" panose="02020603050405020304" pitchFamily="18" charset="0"/>
                      <a:ea typeface="微软雅黑" panose="020B0503020204020204" pitchFamily="34" charset="-122"/>
                    </a:rPr>
                    <a:t>TCP</a:t>
                  </a:r>
                  <a:r>
                    <a:rPr lang="zh-CN" altLang="en-US" sz="2400" b="1" dirty="0">
                      <a:solidFill>
                        <a:srgbClr val="FFFFFF"/>
                      </a:solidFill>
                      <a:latin typeface="Times New Roman" panose="02020603050405020304" pitchFamily="18" charset="0"/>
                      <a:ea typeface="微软雅黑" panose="020B0503020204020204" pitchFamily="34" charset="-122"/>
                    </a:rPr>
                    <a:t>、</a:t>
                  </a:r>
                  <a:r>
                    <a:rPr lang="en-US" altLang="zh-CN" sz="2400" b="1" dirty="0">
                      <a:solidFill>
                        <a:srgbClr val="FFFFFF"/>
                      </a:solidFill>
                      <a:latin typeface="Times New Roman" panose="02020603050405020304" pitchFamily="18" charset="0"/>
                      <a:ea typeface="微软雅黑" panose="020B0503020204020204" pitchFamily="34" charset="-122"/>
                    </a:rPr>
                    <a:t>UDP</a:t>
                  </a:r>
                  <a:endParaRPr lang="zh-CN" altLang="en-US" sz="2400" b="1" dirty="0">
                    <a:solidFill>
                      <a:srgbClr val="FFFFFF"/>
                    </a:solidFill>
                    <a:latin typeface="Times New Roman" panose="02020603050405020304" pitchFamily="18" charset="0"/>
                    <a:ea typeface="微软雅黑" panose="020B0503020204020204" pitchFamily="34" charset="-122"/>
                  </a:endParaRPr>
                </a:p>
              </p:txBody>
            </p:sp>
            <p:sp>
              <p:nvSpPr>
                <p:cNvPr id="85" name="AutoShape 8"/>
                <p:cNvSpPr>
                  <a:spLocks noChangeArrowheads="1"/>
                </p:cNvSpPr>
                <p:nvPr/>
              </p:nvSpPr>
              <p:spPr bwMode="gray">
                <a:xfrm>
                  <a:off x="4900644" y="4448202"/>
                  <a:ext cx="3859200" cy="438132"/>
                </a:xfrm>
                <a:prstGeom prst="roundRect">
                  <a:avLst>
                    <a:gd name="adj" fmla="val 15884"/>
                  </a:avLst>
                </a:prstGeom>
                <a:solidFill>
                  <a:srgbClr val="002060"/>
                </a:solidFill>
                <a:ln w="9525" algn="ctr">
                  <a:solidFill>
                    <a:srgbClr val="FFFFFF"/>
                  </a:solidFill>
                  <a:round/>
                </a:ln>
                <a:effectLst/>
              </p:spPr>
              <p:txBody>
                <a:bodyPr vert="horz" wrap="none" tIns="36000" anchor="ctr"/>
                <a:lstStyle/>
                <a:p>
                  <a:pPr algn="ctr">
                    <a:defRPr/>
                  </a:pPr>
                  <a:r>
                    <a:rPr lang="en-US" altLang="zh-CN" sz="2400" b="1" dirty="0">
                      <a:solidFill>
                        <a:srgbClr val="FFFFFF"/>
                      </a:solidFill>
                      <a:latin typeface="Times New Roman" panose="02020603050405020304" pitchFamily="18" charset="0"/>
                      <a:ea typeface="微软雅黑" panose="020B0503020204020204" pitchFamily="34" charset="-122"/>
                    </a:rPr>
                    <a:t>IP</a:t>
                  </a:r>
                </a:p>
              </p:txBody>
            </p:sp>
          </p:grpSp>
          <p:grpSp>
            <p:nvGrpSpPr>
              <p:cNvPr id="78" name="组合 77"/>
              <p:cNvGrpSpPr/>
              <p:nvPr/>
            </p:nvGrpSpPr>
            <p:grpSpPr>
              <a:xfrm>
                <a:off x="4900644" y="5000634"/>
                <a:ext cx="3929058" cy="1000134"/>
                <a:chOff x="4900644" y="5000634"/>
                <a:chExt cx="3929058" cy="1000134"/>
              </a:xfrm>
            </p:grpSpPr>
            <p:sp>
              <p:nvSpPr>
                <p:cNvPr id="79" name="AutoShape 8"/>
                <p:cNvSpPr>
                  <a:spLocks noChangeArrowheads="1"/>
                </p:cNvSpPr>
                <p:nvPr/>
              </p:nvSpPr>
              <p:spPr bwMode="gray">
                <a:xfrm>
                  <a:off x="4900644" y="5000634"/>
                  <a:ext cx="956856" cy="1000134"/>
                </a:xfrm>
                <a:prstGeom prst="roundRect">
                  <a:avLst>
                    <a:gd name="adj" fmla="val 15884"/>
                  </a:avLst>
                </a:prstGeom>
                <a:solidFill>
                  <a:srgbClr val="002060"/>
                </a:solidFill>
                <a:ln w="9525" algn="ctr">
                  <a:solidFill>
                    <a:srgbClr val="FFFFFF"/>
                  </a:solidFill>
                  <a:round/>
                </a:ln>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以太网</a:t>
                  </a:r>
                </a:p>
              </p:txBody>
            </p:sp>
            <p:sp>
              <p:nvSpPr>
                <p:cNvPr id="80" name="AutoShape 8"/>
                <p:cNvSpPr>
                  <a:spLocks noChangeArrowheads="1"/>
                </p:cNvSpPr>
                <p:nvPr/>
              </p:nvSpPr>
              <p:spPr bwMode="gray">
                <a:xfrm>
                  <a:off x="6900908" y="5000634"/>
                  <a:ext cx="956856" cy="1000133"/>
                </a:xfrm>
                <a:prstGeom prst="roundRect">
                  <a:avLst>
                    <a:gd name="adj" fmla="val 15884"/>
                  </a:avLst>
                </a:prstGeom>
                <a:solidFill>
                  <a:srgbClr val="002060"/>
                </a:solidFill>
                <a:ln w="9525" algn="ctr">
                  <a:solidFill>
                    <a:srgbClr val="FFFFFF"/>
                  </a:solidFill>
                  <a:round/>
                </a:ln>
                <a:effectLst/>
              </p:spPr>
              <p:txBody>
                <a:bodyPr vert="horz" wrap="none" tIns="36000" anchor="ctr"/>
                <a:lstStyle/>
                <a:p>
                  <a:pPr algn="ctr">
                    <a:defRPr/>
                  </a:pPr>
                  <a:r>
                    <a:rPr lang="en-US" altLang="zh-CN" sz="2400" b="1" dirty="0">
                      <a:solidFill>
                        <a:srgbClr val="FFFFFF"/>
                      </a:solidFill>
                      <a:latin typeface="Times New Roman" panose="02020603050405020304" pitchFamily="18" charset="0"/>
                      <a:ea typeface="微软雅黑" panose="020B0503020204020204" pitchFamily="34" charset="-122"/>
                    </a:rPr>
                    <a:t>X.25</a:t>
                  </a:r>
                </a:p>
              </p:txBody>
            </p:sp>
            <p:sp>
              <p:nvSpPr>
                <p:cNvPr id="81" name="AutoShape 8"/>
                <p:cNvSpPr>
                  <a:spLocks noChangeArrowheads="1"/>
                </p:cNvSpPr>
                <p:nvPr/>
              </p:nvSpPr>
              <p:spPr bwMode="gray">
                <a:xfrm>
                  <a:off x="7872846" y="5000634"/>
                  <a:ext cx="956856" cy="1000133"/>
                </a:xfrm>
                <a:prstGeom prst="roundRect">
                  <a:avLst>
                    <a:gd name="adj" fmla="val 15884"/>
                  </a:avLst>
                </a:prstGeom>
                <a:solidFill>
                  <a:srgbClr val="002060"/>
                </a:solidFill>
                <a:ln w="9525" algn="ctr">
                  <a:solidFill>
                    <a:srgbClr val="FFFFFF"/>
                  </a:solidFill>
                  <a:round/>
                </a:ln>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其他</a:t>
                  </a:r>
                </a:p>
              </p:txBody>
            </p:sp>
            <p:sp>
              <p:nvSpPr>
                <p:cNvPr id="82" name="AutoShape 8"/>
                <p:cNvSpPr>
                  <a:spLocks noChangeArrowheads="1"/>
                </p:cNvSpPr>
                <p:nvPr/>
              </p:nvSpPr>
              <p:spPr bwMode="gray">
                <a:xfrm>
                  <a:off x="5900776" y="5000634"/>
                  <a:ext cx="956856" cy="1000133"/>
                </a:xfrm>
                <a:prstGeom prst="roundRect">
                  <a:avLst>
                    <a:gd name="adj" fmla="val 15884"/>
                  </a:avLst>
                </a:prstGeom>
                <a:solidFill>
                  <a:srgbClr val="002060"/>
                </a:solidFill>
                <a:ln w="9525" algn="ctr">
                  <a:solidFill>
                    <a:srgbClr val="FFFFFF"/>
                  </a:solidFill>
                  <a:round/>
                </a:ln>
                <a:effectLst/>
              </p:spPr>
              <p:txBody>
                <a:bodyPr vert="horz" wrap="none" tIns="36000" anchor="ctr"/>
                <a:lstStyle/>
                <a:p>
                  <a:pPr algn="ctr">
                    <a:defRPr/>
                  </a:pPr>
                  <a:r>
                    <a:rPr lang="en-US" altLang="zh-CN" sz="2400" b="1" dirty="0">
                      <a:solidFill>
                        <a:srgbClr val="FFFFFF"/>
                      </a:solidFill>
                      <a:latin typeface="Times New Roman" panose="02020603050405020304" pitchFamily="18" charset="0"/>
                      <a:ea typeface="微软雅黑" panose="020B0503020204020204" pitchFamily="34" charset="-122"/>
                    </a:rPr>
                    <a:t>FDDI</a:t>
                  </a:r>
                </a:p>
              </p:txBody>
            </p:sp>
          </p:grpSp>
        </p:grpSp>
        <p:grpSp>
          <p:nvGrpSpPr>
            <p:cNvPr id="67" name="组合 44"/>
            <p:cNvGrpSpPr/>
            <p:nvPr/>
          </p:nvGrpSpPr>
          <p:grpSpPr>
            <a:xfrm>
              <a:off x="8583415" y="1214313"/>
              <a:ext cx="1375389" cy="745056"/>
              <a:chOff x="5133475" y="4220671"/>
              <a:chExt cx="1419005" cy="1080537"/>
            </a:xfrm>
          </p:grpSpPr>
          <p:grpSp>
            <p:nvGrpSpPr>
              <p:cNvPr id="68" name="Group 10"/>
              <p:cNvGrpSpPr/>
              <p:nvPr/>
            </p:nvGrpSpPr>
            <p:grpSpPr bwMode="auto">
              <a:xfrm>
                <a:off x="5133475" y="4220671"/>
                <a:ext cx="1419005" cy="1080537"/>
                <a:chOff x="1997" y="1314"/>
                <a:chExt cx="1889" cy="1009"/>
              </a:xfrm>
            </p:grpSpPr>
            <p:grpSp>
              <p:nvGrpSpPr>
                <p:cNvPr id="70" name="Group 11"/>
                <p:cNvGrpSpPr/>
                <p:nvPr/>
              </p:nvGrpSpPr>
              <p:grpSpPr bwMode="auto">
                <a:xfrm>
                  <a:off x="1997" y="1404"/>
                  <a:ext cx="1889" cy="919"/>
                  <a:chOff x="1973" y="1027"/>
                  <a:chExt cx="1926" cy="937"/>
                </a:xfrm>
              </p:grpSpPr>
              <p:sp>
                <p:nvSpPr>
                  <p:cNvPr id="75" name="Oval 12"/>
                  <p:cNvSpPr>
                    <a:spLocks noChangeArrowheads="1"/>
                  </p:cNvSpPr>
                  <p:nvPr/>
                </p:nvSpPr>
                <p:spPr bwMode="gray">
                  <a:xfrm>
                    <a:off x="1994" y="1057"/>
                    <a:ext cx="1905" cy="907"/>
                  </a:xfrm>
                  <a:prstGeom prst="ellipse">
                    <a:avLst/>
                  </a:prstGeom>
                  <a:gradFill rotWithShape="1">
                    <a:gsLst>
                      <a:gs pos="0">
                        <a:srgbClr val="6E815B"/>
                      </a:gs>
                      <a:gs pos="100000">
                        <a:srgbClr val="6E815B">
                          <a:gamma/>
                          <a:shade val="48627"/>
                          <a:invGamma/>
                        </a:srgbClr>
                      </a:gs>
                    </a:gsLst>
                    <a:lin ang="2700000" scaled="1"/>
                  </a:gradFill>
                  <a:ln w="9525">
                    <a:noFill/>
                    <a:round/>
                  </a:ln>
                  <a:effectLst/>
                </p:spPr>
                <p:txBody>
                  <a:bodyPr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76" name="Oval 13"/>
                  <p:cNvSpPr>
                    <a:spLocks noChangeArrowheads="1"/>
                  </p:cNvSpPr>
                  <p:nvPr/>
                </p:nvSpPr>
                <p:spPr bwMode="gray">
                  <a:xfrm>
                    <a:off x="1973" y="1027"/>
                    <a:ext cx="1905" cy="907"/>
                  </a:xfrm>
                  <a:prstGeom prst="ellipse">
                    <a:avLst/>
                  </a:prstGeom>
                  <a:gradFill rotWithShape="1">
                    <a:gsLst>
                      <a:gs pos="0">
                        <a:srgbClr val="6E815B">
                          <a:gamma/>
                          <a:tint val="44314"/>
                          <a:invGamma/>
                        </a:srgbClr>
                      </a:gs>
                      <a:gs pos="100000">
                        <a:srgbClr val="6E815B"/>
                      </a:gs>
                    </a:gsLst>
                    <a:lin ang="2700000" scaled="1"/>
                  </a:gradFill>
                  <a:ln w="9525">
                    <a:noFill/>
                    <a:round/>
                  </a:ln>
                  <a:effectLst/>
                </p:spPr>
                <p:txBody>
                  <a:bodyPr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grpSp>
            <p:sp>
              <p:nvSpPr>
                <p:cNvPr id="71" name="Oval 14"/>
                <p:cNvSpPr>
                  <a:spLocks noChangeArrowheads="1"/>
                </p:cNvSpPr>
                <p:nvPr/>
              </p:nvSpPr>
              <p:spPr bwMode="gray">
                <a:xfrm>
                  <a:off x="2086" y="1314"/>
                  <a:ext cx="1691" cy="845"/>
                </a:xfrm>
                <a:prstGeom prst="ellipse">
                  <a:avLst/>
                </a:prstGeom>
                <a:gradFill rotWithShape="1">
                  <a:gsLst>
                    <a:gs pos="0">
                      <a:srgbClr val="3984C9">
                        <a:gamma/>
                        <a:shade val="46275"/>
                        <a:invGamma/>
                      </a:srgbClr>
                    </a:gs>
                    <a:gs pos="100000">
                      <a:srgbClr val="3984C9"/>
                    </a:gs>
                  </a:gsLst>
                  <a:lin ang="2700000" scaled="1"/>
                </a:gradFill>
                <a:ln w="9525" algn="ctr">
                  <a:noFill/>
                  <a:round/>
                </a:ln>
                <a:effectLst/>
              </p:spPr>
              <p:txBody>
                <a:bodyPr vert="eaVert"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72" name="Oval 15"/>
                <p:cNvSpPr>
                  <a:spLocks noChangeArrowheads="1"/>
                </p:cNvSpPr>
                <p:nvPr/>
              </p:nvSpPr>
              <p:spPr bwMode="gray">
                <a:xfrm>
                  <a:off x="2108" y="1319"/>
                  <a:ext cx="1650" cy="824"/>
                </a:xfrm>
                <a:prstGeom prst="ellipse">
                  <a:avLst/>
                </a:prstGeom>
                <a:gradFill rotWithShape="1">
                  <a:gsLst>
                    <a:gs pos="0">
                      <a:srgbClr val="3984C9">
                        <a:alpha val="0"/>
                      </a:srgbClr>
                    </a:gs>
                    <a:gs pos="100000">
                      <a:srgbClr val="3984C9">
                        <a:gamma/>
                        <a:tint val="34902"/>
                        <a:invGamma/>
                      </a:srgbClr>
                    </a:gs>
                  </a:gsLst>
                  <a:lin ang="2700000" scaled="1"/>
                </a:gradFill>
                <a:ln w="9525" algn="ctr">
                  <a:noFill/>
                  <a:round/>
                </a:ln>
                <a:effectLst/>
              </p:spPr>
              <p:txBody>
                <a:bodyPr vert="eaVert"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73" name="Oval 16"/>
                <p:cNvSpPr>
                  <a:spLocks noChangeArrowheads="1"/>
                </p:cNvSpPr>
                <p:nvPr/>
              </p:nvSpPr>
              <p:spPr bwMode="gray">
                <a:xfrm>
                  <a:off x="2125" y="1327"/>
                  <a:ext cx="1570" cy="770"/>
                </a:xfrm>
                <a:prstGeom prst="ellipse">
                  <a:avLst/>
                </a:prstGeom>
                <a:gradFill rotWithShape="1">
                  <a:gsLst>
                    <a:gs pos="0">
                      <a:srgbClr val="3984C9">
                        <a:gamma/>
                        <a:shade val="79216"/>
                        <a:invGamma/>
                      </a:srgbClr>
                    </a:gs>
                    <a:gs pos="100000">
                      <a:srgbClr val="3984C9">
                        <a:alpha val="48000"/>
                      </a:srgbClr>
                    </a:gs>
                  </a:gsLst>
                  <a:lin ang="2700000" scaled="1"/>
                </a:gradFill>
                <a:ln w="9525" algn="ctr">
                  <a:noFill/>
                  <a:round/>
                </a:ln>
                <a:effectLst/>
              </p:spPr>
              <p:txBody>
                <a:bodyPr vert="eaVert"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74" name="Oval 17"/>
                <p:cNvSpPr>
                  <a:spLocks noChangeArrowheads="1"/>
                </p:cNvSpPr>
                <p:nvPr/>
              </p:nvSpPr>
              <p:spPr bwMode="gray">
                <a:xfrm>
                  <a:off x="2208" y="1344"/>
                  <a:ext cx="1382" cy="624"/>
                </a:xfrm>
                <a:prstGeom prst="ellipse">
                  <a:avLst/>
                </a:prstGeom>
                <a:gradFill rotWithShape="1">
                  <a:gsLst>
                    <a:gs pos="0">
                      <a:srgbClr val="3984C9">
                        <a:gamma/>
                        <a:tint val="0"/>
                        <a:invGamma/>
                      </a:srgbClr>
                    </a:gs>
                    <a:gs pos="100000">
                      <a:srgbClr val="3984C9">
                        <a:alpha val="38000"/>
                      </a:srgbClr>
                    </a:gs>
                  </a:gsLst>
                  <a:lin ang="2700000" scaled="1"/>
                </a:gradFill>
                <a:ln w="9525" algn="ctr">
                  <a:noFill/>
                  <a:round/>
                </a:ln>
                <a:effectLst/>
              </p:spPr>
              <p:txBody>
                <a:bodyPr vert="eaVert"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grpSp>
          <p:sp>
            <p:nvSpPr>
              <p:cNvPr id="69" name="Text Box 18"/>
              <p:cNvSpPr txBox="1">
                <a:spLocks noChangeArrowheads="1"/>
              </p:cNvSpPr>
              <p:nvPr/>
            </p:nvSpPr>
            <p:spPr bwMode="auto">
              <a:xfrm>
                <a:off x="5190049" y="4285582"/>
                <a:ext cx="1240972" cy="578341"/>
              </a:xfrm>
              <a:prstGeom prst="rect">
                <a:avLst/>
              </a:prstGeom>
              <a:noFill/>
              <a:ln w="9525" algn="ctr">
                <a:noFill/>
                <a:miter lim="800000"/>
              </a:ln>
              <a:effectLst/>
            </p:spPr>
            <p:txBody>
              <a:bodyPr wrap="square">
                <a:spAutoFit/>
              </a:bodyPr>
              <a:lstStyle/>
              <a:p>
                <a:pPr algn="ctr" eaLnBrk="0" hangingPunct="0"/>
                <a:r>
                  <a:rPr lang="en-US" altLang="zh-CN" sz="2000" b="1" dirty="0">
                    <a:solidFill>
                      <a:srgbClr val="C00000"/>
                    </a:solidFill>
                    <a:latin typeface="Times New Roman" panose="02020603050405020304" pitchFamily="18" charset="0"/>
                    <a:ea typeface="微软雅黑" panose="020B0503020204020204" pitchFamily="34" charset="-122"/>
                  </a:rPr>
                  <a:t>TCP/IP</a:t>
                </a:r>
              </a:p>
            </p:txBody>
          </p:sp>
        </p:grpSp>
      </p:grpSp>
      <p:cxnSp>
        <p:nvCxnSpPr>
          <p:cNvPr id="2" name="直接箭头连接符 1"/>
          <p:cNvCxnSpPr>
            <a:stCxn id="61" idx="3"/>
            <a:endCxn id="90" idx="1"/>
          </p:cNvCxnSpPr>
          <p:nvPr/>
        </p:nvCxnSpPr>
        <p:spPr>
          <a:xfrm flipV="1">
            <a:off x="4240530" y="2312670"/>
            <a:ext cx="265430" cy="139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a:stCxn id="63" idx="3"/>
            <a:endCxn id="92" idx="1"/>
          </p:cNvCxnSpPr>
          <p:nvPr/>
        </p:nvCxnSpPr>
        <p:spPr>
          <a:xfrm flipV="1">
            <a:off x="4240530" y="3267075"/>
            <a:ext cx="272415" cy="9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a:stCxn id="64" idx="3"/>
            <a:endCxn id="94" idx="1"/>
          </p:cNvCxnSpPr>
          <p:nvPr/>
        </p:nvCxnSpPr>
        <p:spPr>
          <a:xfrm flipV="1">
            <a:off x="4240530" y="4236720"/>
            <a:ext cx="273685" cy="6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ppt_x"/>
                                          </p:val>
                                        </p:tav>
                                        <p:tav tm="100000">
                                          <p:val>
                                            <p:strVal val="#ppt_x"/>
                                          </p:val>
                                        </p:tav>
                                      </p:tavLst>
                                    </p:anim>
                                    <p:anim calcmode="lin" valueType="num">
                                      <p:cBhvr additive="base">
                                        <p:cTn id="8"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72FBE7-A2C0-3642-8E64-FB4716E783BC}"/>
              </a:ext>
            </a:extLst>
          </p:cNvPr>
          <p:cNvSpPr>
            <a:spLocks noGrp="1"/>
          </p:cNvSpPr>
          <p:nvPr>
            <p:ph type="sldNum" sz="quarter" idx="4"/>
          </p:nvPr>
        </p:nvSpPr>
        <p:spPr>
          <a:xfrm>
            <a:off x="9219616" y="6499361"/>
            <a:ext cx="2743200" cy="365125"/>
          </a:xfrm>
        </p:spPr>
        <p:txBody>
          <a:bodyPr/>
          <a:lstStyle/>
          <a:p>
            <a:r>
              <a:rPr lang="en-US" dirty="0"/>
              <a:t>Network Layer: 4-</a:t>
            </a:r>
            <a:fld id="{C4204591-24BD-A542-B9D5-F8D8A88D2FEE}" type="slidenum">
              <a:rPr lang="en-US" smtClean="0"/>
              <a:pPr/>
              <a:t>18</a:t>
            </a:fld>
            <a:endParaRPr lang="en-US" dirty="0"/>
          </a:p>
        </p:txBody>
      </p:sp>
      <p:grpSp>
        <p:nvGrpSpPr>
          <p:cNvPr id="120" name="Group 55">
            <a:extLst>
              <a:ext uri="{FF2B5EF4-FFF2-40B4-BE49-F238E27FC236}">
                <a16:creationId xmlns:a16="http://schemas.microsoft.com/office/drawing/2014/main" id="{096C3C5A-67A4-3541-9E14-6812D63272DC}"/>
              </a:ext>
            </a:extLst>
          </p:cNvPr>
          <p:cNvGrpSpPr>
            <a:grpSpLocks/>
          </p:cNvGrpSpPr>
          <p:nvPr/>
        </p:nvGrpSpPr>
        <p:grpSpPr bwMode="auto">
          <a:xfrm>
            <a:off x="4441383" y="1263416"/>
            <a:ext cx="4040188" cy="5326062"/>
            <a:chOff x="1929" y="607"/>
            <a:chExt cx="2545" cy="3355"/>
          </a:xfrm>
        </p:grpSpPr>
        <p:sp>
          <p:nvSpPr>
            <p:cNvPr id="122"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23"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ver</a:t>
              </a:r>
              <a:endParaRPr kumimoji="0" lang="en-US"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2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length</a:t>
              </a:r>
            </a:p>
          </p:txBody>
        </p:sp>
        <p:sp>
          <p:nvSpPr>
            <p:cNvPr id="12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2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2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32 bits</a:t>
              </a:r>
              <a:endParaRPr kumimoji="0" lang="en-US"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2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2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3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299" y="2943"/>
              <a:ext cx="1912"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负载数据</a:t>
              </a: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(variable length,</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typically a TCP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or UDP segment)</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3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16-bit identifier</a:t>
              </a: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3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3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3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header</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checksum</a:t>
              </a:r>
            </a:p>
          </p:txBody>
        </p:sp>
        <p:sp>
          <p:nvSpPr>
            <p:cNvPr id="13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time to</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live</a:t>
              </a:r>
            </a:p>
          </p:txBody>
        </p:sp>
        <p:sp>
          <p:nvSpPr>
            <p:cNvPr id="13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39" y="1959"/>
              <a:ext cx="13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source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3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head.</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len</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3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type of</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service</a:t>
              </a:r>
              <a:endParaRPr kumimoji="0" lang="en-US"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3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flgs</a:t>
              </a: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fragment</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offset</a:t>
              </a:r>
              <a:endParaRPr kumimoji="0" lang="en-US" altLang="en-US" sz="20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4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upper</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 layer</a:t>
              </a:r>
            </a:p>
          </p:txBody>
        </p:sp>
        <p:sp>
          <p:nvSpPr>
            <p:cNvPr id="14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5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50" y="2235"/>
              <a:ext cx="1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destination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5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5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options (if any)</a:t>
              </a:r>
              <a:endParaRPr kumimoji="0" lang="en-US" altLang="en-US" sz="2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153" name="Group 56">
            <a:extLst>
              <a:ext uri="{FF2B5EF4-FFF2-40B4-BE49-F238E27FC236}">
                <a16:creationId xmlns:a16="http://schemas.microsoft.com/office/drawing/2014/main" id="{F46ED7D0-3A4C-C74F-A2AF-2F28546928AE}"/>
              </a:ext>
            </a:extLst>
          </p:cNvPr>
          <p:cNvGrpSpPr>
            <a:grpSpLocks/>
          </p:cNvGrpSpPr>
          <p:nvPr/>
        </p:nvGrpSpPr>
        <p:grpSpPr bwMode="auto">
          <a:xfrm>
            <a:off x="1064770" y="1650761"/>
            <a:ext cx="3598863" cy="369886"/>
            <a:chOff x="-198" y="851"/>
            <a:chExt cx="2267" cy="233"/>
          </a:xfrm>
        </p:grpSpPr>
        <p:sp>
          <p:nvSpPr>
            <p:cNvPr id="154" name="Text Box 20">
              <a:extLst>
                <a:ext uri="{FF2B5EF4-FFF2-40B4-BE49-F238E27FC236}">
                  <a16:creationId xmlns:a16="http://schemas.microsoft.com/office/drawing/2014/main" id="{DD501FF6-E28D-E740-B77A-CD4A3210C2D5}"/>
                </a:ext>
              </a:extLst>
            </p:cNvPr>
            <p:cNvSpPr txBox="1">
              <a:spLocks noChangeArrowheads="1"/>
            </p:cNvSpPr>
            <p:nvPr/>
          </p:nvSpPr>
          <p:spPr bwMode="auto">
            <a:xfrm>
              <a:off x="-198" y="851"/>
              <a:ext cx="19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IP版本号</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55" name="Line 23">
              <a:extLst>
                <a:ext uri="{FF2B5EF4-FFF2-40B4-BE49-F238E27FC236}">
                  <a16:creationId xmlns:a16="http://schemas.microsoft.com/office/drawing/2014/main" id="{F85B0816-D21B-CB47-8C66-E05D0680EC83}"/>
                </a:ext>
              </a:extLst>
            </p:cNvPr>
            <p:cNvSpPr>
              <a:spLocks noChangeShapeType="1"/>
            </p:cNvSpPr>
            <p:nvPr/>
          </p:nvSpPr>
          <p:spPr bwMode="auto">
            <a:xfrm flipV="1">
              <a:off x="1740" y="996"/>
              <a:ext cx="3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156" name="Group 57">
            <a:extLst>
              <a:ext uri="{FF2B5EF4-FFF2-40B4-BE49-F238E27FC236}">
                <a16:creationId xmlns:a16="http://schemas.microsoft.com/office/drawing/2014/main" id="{09D76537-7447-BC4F-803B-D699F93DFDEB}"/>
              </a:ext>
            </a:extLst>
          </p:cNvPr>
          <p:cNvGrpSpPr>
            <a:grpSpLocks/>
          </p:cNvGrpSpPr>
          <p:nvPr/>
        </p:nvGrpSpPr>
        <p:grpSpPr bwMode="auto">
          <a:xfrm>
            <a:off x="1228282" y="2004782"/>
            <a:ext cx="3817939" cy="369888"/>
            <a:chOff x="-95" y="1074"/>
            <a:chExt cx="2405" cy="233"/>
          </a:xfrm>
        </p:grpSpPr>
        <p:sp>
          <p:nvSpPr>
            <p:cNvPr id="157" name="Text Box 21">
              <a:extLst>
                <a:ext uri="{FF2B5EF4-FFF2-40B4-BE49-F238E27FC236}">
                  <a16:creationId xmlns:a16="http://schemas.microsoft.com/office/drawing/2014/main" id="{6BB3B2E4-B494-8F48-ADC1-00DA5E9C53C6}"/>
                </a:ext>
              </a:extLst>
            </p:cNvPr>
            <p:cNvSpPr txBox="1">
              <a:spLocks noChangeArrowheads="1"/>
            </p:cNvSpPr>
            <p:nvPr/>
          </p:nvSpPr>
          <p:spPr bwMode="auto">
            <a:xfrm>
              <a:off x="-95" y="1074"/>
              <a:ext cx="18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头部长度</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(bytes)</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58" name="Line 24">
              <a:extLst>
                <a:ext uri="{FF2B5EF4-FFF2-40B4-BE49-F238E27FC236}">
                  <a16:creationId xmlns:a16="http://schemas.microsoft.com/office/drawing/2014/main" id="{706E58AF-5939-4644-8ECF-E13603BC22AD}"/>
                </a:ext>
              </a:extLst>
            </p:cNvPr>
            <p:cNvSpPr>
              <a:spLocks noChangeShapeType="1"/>
            </p:cNvSpPr>
            <p:nvPr/>
          </p:nvSpPr>
          <p:spPr bwMode="auto">
            <a:xfrm flipV="1">
              <a:off x="1748" y="1184"/>
              <a:ext cx="5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159" name="Group 60">
            <a:extLst>
              <a:ext uri="{FF2B5EF4-FFF2-40B4-BE49-F238E27FC236}">
                <a16:creationId xmlns:a16="http://schemas.microsoft.com/office/drawing/2014/main" id="{4258D741-EF03-AB43-8674-1FF314406AE4}"/>
              </a:ext>
            </a:extLst>
          </p:cNvPr>
          <p:cNvGrpSpPr>
            <a:grpSpLocks/>
          </p:cNvGrpSpPr>
          <p:nvPr/>
        </p:nvGrpSpPr>
        <p:grpSpPr bwMode="auto">
          <a:xfrm>
            <a:off x="151955" y="3111541"/>
            <a:ext cx="5535615" cy="1247776"/>
            <a:chOff x="-773" y="1434"/>
            <a:chExt cx="3487" cy="786"/>
          </a:xfrm>
        </p:grpSpPr>
        <p:sp>
          <p:nvSpPr>
            <p:cNvPr id="160" name="Text Box 27">
              <a:extLst>
                <a:ext uri="{FF2B5EF4-FFF2-40B4-BE49-F238E27FC236}">
                  <a16:creationId xmlns:a16="http://schemas.microsoft.com/office/drawing/2014/main" id="{2ABE1009-3567-E94C-9ECA-3B9CCF763210}"/>
                </a:ext>
              </a:extLst>
            </p:cNvPr>
            <p:cNvSpPr txBox="1">
              <a:spLocks noChangeArrowheads="1"/>
            </p:cNvSpPr>
            <p:nvPr/>
          </p:nvSpPr>
          <p:spPr bwMode="auto">
            <a:xfrm>
              <a:off x="-773" y="1987"/>
              <a:ext cx="25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上层协议</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a:t>
              </a:r>
              <a:r>
                <a:rPr kumimoji="0" lang="en-US" altLang="en-US" sz="16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e.g.,TCP</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 or UDP)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61" name="Line 28">
              <a:extLst>
                <a:ext uri="{FF2B5EF4-FFF2-40B4-BE49-F238E27FC236}">
                  <a16:creationId xmlns:a16="http://schemas.microsoft.com/office/drawing/2014/main" id="{5458F48E-33B1-F14C-AC20-E862C9526956}"/>
                </a:ext>
              </a:extLst>
            </p:cNvPr>
            <p:cNvSpPr>
              <a:spLocks noChangeShapeType="1"/>
            </p:cNvSpPr>
            <p:nvPr/>
          </p:nvSpPr>
          <p:spPr bwMode="auto">
            <a:xfrm flipV="1">
              <a:off x="1766" y="1434"/>
              <a:ext cx="948" cy="67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162" name="Group 61">
            <a:extLst>
              <a:ext uri="{FF2B5EF4-FFF2-40B4-BE49-F238E27FC236}">
                <a16:creationId xmlns:a16="http://schemas.microsoft.com/office/drawing/2014/main" id="{CACE9B0D-62D6-B34E-89A0-4E0AFCF2C3B2}"/>
              </a:ext>
            </a:extLst>
          </p:cNvPr>
          <p:cNvGrpSpPr>
            <a:grpSpLocks/>
          </p:cNvGrpSpPr>
          <p:nvPr/>
        </p:nvGrpSpPr>
        <p:grpSpPr bwMode="auto">
          <a:xfrm>
            <a:off x="8102175" y="1652353"/>
            <a:ext cx="2722568" cy="471488"/>
            <a:chOff x="4235" y="852"/>
            <a:chExt cx="1715" cy="297"/>
          </a:xfrm>
        </p:grpSpPr>
        <p:sp>
          <p:nvSpPr>
            <p:cNvPr id="163" name="Text Box 26">
              <a:extLst>
                <a:ext uri="{FF2B5EF4-FFF2-40B4-BE49-F238E27FC236}">
                  <a16:creationId xmlns:a16="http://schemas.microsoft.com/office/drawing/2014/main" id="{30E427B3-A5A5-4D4F-B92F-565A16BD627D}"/>
                </a:ext>
              </a:extLst>
            </p:cNvPr>
            <p:cNvSpPr txBox="1">
              <a:spLocks noChangeArrowheads="1"/>
            </p:cNvSpPr>
            <p:nvPr/>
          </p:nvSpPr>
          <p:spPr bwMode="auto">
            <a:xfrm>
              <a:off x="4662" y="852"/>
              <a:ext cx="12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报文总长度</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(bytes)</a:t>
              </a:r>
            </a:p>
          </p:txBody>
        </p:sp>
        <p:sp>
          <p:nvSpPr>
            <p:cNvPr id="164" name="Line 30">
              <a:extLst>
                <a:ext uri="{FF2B5EF4-FFF2-40B4-BE49-F238E27FC236}">
                  <a16:creationId xmlns:a16="http://schemas.microsoft.com/office/drawing/2014/main" id="{3AF47488-1011-A848-99D2-FC6016C55C06}"/>
                </a:ext>
              </a:extLst>
            </p:cNvPr>
            <p:cNvSpPr>
              <a:spLocks noChangeShapeType="1"/>
            </p:cNvSpPr>
            <p:nvPr/>
          </p:nvSpPr>
          <p:spPr bwMode="auto">
            <a:xfrm flipH="1">
              <a:off x="4235" y="1149"/>
              <a:ext cx="4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165" name="Group 58">
            <a:extLst>
              <a:ext uri="{FF2B5EF4-FFF2-40B4-BE49-F238E27FC236}">
                <a16:creationId xmlns:a16="http://schemas.microsoft.com/office/drawing/2014/main" id="{48A836F1-05EC-DE4D-B1B8-1C5131E8EA97}"/>
              </a:ext>
            </a:extLst>
          </p:cNvPr>
          <p:cNvGrpSpPr>
            <a:grpSpLocks/>
          </p:cNvGrpSpPr>
          <p:nvPr/>
        </p:nvGrpSpPr>
        <p:grpSpPr bwMode="auto">
          <a:xfrm>
            <a:off x="2323661" y="2060348"/>
            <a:ext cx="3378202" cy="1452568"/>
            <a:chOff x="595" y="1109"/>
            <a:chExt cx="2128" cy="915"/>
          </a:xfrm>
        </p:grpSpPr>
        <p:sp>
          <p:nvSpPr>
            <p:cNvPr id="166"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595" y="1307"/>
              <a:ext cx="1202"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ja-JP" alt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rPr>
                <a:t>服务类型</a:t>
              </a: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a:t>
              </a:r>
            </a:p>
            <a:p>
              <a:pPr marL="285750" marR="0" lvl="0" indent="-165100" defTabSz="914400" eaLnBrk="0" fontAlgn="base" latinLnBrk="0" hangingPunct="0">
                <a:lnSpc>
                  <a:spcPct val="100000"/>
                </a:lnSpc>
                <a:spcBef>
                  <a:spcPct val="0"/>
                </a:spcBef>
                <a:spcAft>
                  <a:spcPct val="0"/>
                </a:spcAft>
                <a:buClr>
                  <a:srgbClr val="0000A8"/>
                </a:buClr>
                <a:buSzTx/>
                <a:buFont typeface="Wingdings" pitchFamily="2" charset="2"/>
                <a:buChar char="§"/>
                <a:defRPr/>
              </a:pPr>
              <a:r>
                <a:rPr lang="en-US" altLang="ja-JP" sz="1600" kern="0" dirty="0" err="1">
                  <a:solidFill>
                    <a:srgbClr val="000000"/>
                  </a:solidFill>
                </a:rPr>
                <a:t>diffserv</a:t>
              </a:r>
              <a:r>
                <a:rPr lang="en-US" altLang="ja-JP" sz="1600" kern="0" dirty="0">
                  <a:solidFill>
                    <a:srgbClr val="000000"/>
                  </a:solidFill>
                </a:rPr>
                <a:t> (0:5)</a:t>
              </a:r>
            </a:p>
            <a:p>
              <a:pPr marL="285750" marR="0" lvl="0" indent="-165100" defTabSz="914400" eaLnBrk="0" fontAlgn="base" latinLnBrk="0" hangingPunct="0">
                <a:lnSpc>
                  <a:spcPct val="100000"/>
                </a:lnSpc>
                <a:spcBef>
                  <a:spcPct val="0"/>
                </a:spcBef>
                <a:spcAft>
                  <a:spcPct val="0"/>
                </a:spcAft>
                <a:buClr>
                  <a:srgbClr val="0000A8"/>
                </a:buClr>
                <a:buSzTx/>
                <a:buFont typeface="Wingdings" pitchFamily="2" charset="2"/>
                <a:buChar char="§"/>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ECN (6:7)</a:t>
              </a:r>
            </a:p>
            <a:p>
              <a:pPr marL="0" marR="0" lvl="0" indent="0" algn="r" defTabSz="91440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 </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67"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1746" y="1109"/>
              <a:ext cx="977" cy="32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168" name="Group 62">
            <a:extLst>
              <a:ext uri="{FF2B5EF4-FFF2-40B4-BE49-F238E27FC236}">
                <a16:creationId xmlns:a16="http://schemas.microsoft.com/office/drawing/2014/main" id="{4087126E-9476-2B47-BE4F-7A42B99BC7FE}"/>
              </a:ext>
            </a:extLst>
          </p:cNvPr>
          <p:cNvGrpSpPr>
            <a:grpSpLocks/>
          </p:cNvGrpSpPr>
          <p:nvPr/>
        </p:nvGrpSpPr>
        <p:grpSpPr bwMode="auto">
          <a:xfrm>
            <a:off x="6330516" y="2273064"/>
            <a:ext cx="3622680" cy="463550"/>
            <a:chOff x="3119" y="1243"/>
            <a:chExt cx="2282" cy="292"/>
          </a:xfrm>
        </p:grpSpPr>
        <p:sp>
          <p:nvSpPr>
            <p:cNvPr id="169" name="Text Box 25">
              <a:extLst>
                <a:ext uri="{FF2B5EF4-FFF2-40B4-BE49-F238E27FC236}">
                  <a16:creationId xmlns:a16="http://schemas.microsoft.com/office/drawing/2014/main" id="{512E3B71-E3FC-D34A-9DEC-E65FCBAE37BC}"/>
                </a:ext>
              </a:extLst>
            </p:cNvPr>
            <p:cNvSpPr txBox="1">
              <a:spLocks noChangeArrowheads="1"/>
            </p:cNvSpPr>
            <p:nvPr/>
          </p:nvSpPr>
          <p:spPr bwMode="auto">
            <a:xfrm>
              <a:off x="4663" y="1243"/>
              <a:ext cx="73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分片</a:t>
              </a:r>
              <a:r>
                <a:rPr kumimoji="0" lang="en-US" altLang="zh-CN"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a:t>
              </a:r>
              <a:r>
                <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重组</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70" name="Line 29">
              <a:extLst>
                <a:ext uri="{FF2B5EF4-FFF2-40B4-BE49-F238E27FC236}">
                  <a16:creationId xmlns:a16="http://schemas.microsoft.com/office/drawing/2014/main" id="{82BB5C8E-99D8-AB4F-812C-C8887D1E1E10}"/>
                </a:ext>
              </a:extLst>
            </p:cNvPr>
            <p:cNvSpPr>
              <a:spLocks noChangeShapeType="1"/>
            </p:cNvSpPr>
            <p:nvPr/>
          </p:nvSpPr>
          <p:spPr bwMode="auto">
            <a:xfrm flipH="1">
              <a:off x="3443" y="1358"/>
              <a:ext cx="1228" cy="1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71" name="Line 41">
              <a:extLst>
                <a:ext uri="{FF2B5EF4-FFF2-40B4-BE49-F238E27FC236}">
                  <a16:creationId xmlns:a16="http://schemas.microsoft.com/office/drawing/2014/main" id="{179D4ED7-D84C-2F4C-8903-32B5F0AEECE1}"/>
                </a:ext>
              </a:extLst>
            </p:cNvPr>
            <p:cNvSpPr>
              <a:spLocks noChangeShapeType="1"/>
            </p:cNvSpPr>
            <p:nvPr/>
          </p:nvSpPr>
          <p:spPr bwMode="auto">
            <a:xfrm flipH="1" flipV="1">
              <a:off x="4301" y="1349"/>
              <a:ext cx="381" cy="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sp>
          <p:nvSpPr>
            <p:cNvPr id="172" name="Line 42">
              <a:extLst>
                <a:ext uri="{FF2B5EF4-FFF2-40B4-BE49-F238E27FC236}">
                  <a16:creationId xmlns:a16="http://schemas.microsoft.com/office/drawing/2014/main" id="{E9410A24-EBCE-C541-89FB-7277C9EF1BCD}"/>
                </a:ext>
              </a:extLst>
            </p:cNvPr>
            <p:cNvSpPr>
              <a:spLocks noChangeShapeType="1"/>
            </p:cNvSpPr>
            <p:nvPr/>
          </p:nvSpPr>
          <p:spPr bwMode="auto">
            <a:xfrm flipH="1">
              <a:off x="3119" y="1354"/>
              <a:ext cx="1555" cy="103"/>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173" name="Group 59">
            <a:extLst>
              <a:ext uri="{FF2B5EF4-FFF2-40B4-BE49-F238E27FC236}">
                <a16:creationId xmlns:a16="http://schemas.microsoft.com/office/drawing/2014/main" id="{F3E5E860-E3FA-1043-A7CA-31E59409DB3B}"/>
              </a:ext>
            </a:extLst>
          </p:cNvPr>
          <p:cNvGrpSpPr>
            <a:grpSpLocks/>
          </p:cNvGrpSpPr>
          <p:nvPr/>
        </p:nvGrpSpPr>
        <p:grpSpPr bwMode="auto">
          <a:xfrm>
            <a:off x="786919" y="3200477"/>
            <a:ext cx="3975103" cy="723900"/>
            <a:chOff x="-366" y="1483"/>
            <a:chExt cx="2504" cy="456"/>
          </a:xfrm>
        </p:grpSpPr>
        <p:sp>
          <p:nvSpPr>
            <p:cNvPr id="174" name="Text Box 22">
              <a:extLst>
                <a:ext uri="{FF2B5EF4-FFF2-40B4-BE49-F238E27FC236}">
                  <a16:creationId xmlns:a16="http://schemas.microsoft.com/office/drawing/2014/main" id="{F3BCF68C-C9A4-A848-9F65-D9DA862AA831}"/>
                </a:ext>
              </a:extLst>
            </p:cNvPr>
            <p:cNvSpPr txBox="1">
              <a:spLocks noChangeArrowheads="1"/>
            </p:cNvSpPr>
            <p:nvPr/>
          </p:nvSpPr>
          <p:spPr bwMode="auto">
            <a:xfrm>
              <a:off x="-366" y="1551"/>
              <a:ext cx="214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TTL: </a:t>
              </a: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rPr>
                <a:t>剩余最大跳数</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a:p>
              <a:pPr marL="0" marR="0" lvl="0" indent="0" algn="r" defTabSz="91440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(decremented at each router)</a:t>
              </a:r>
            </a:p>
          </p:txBody>
        </p:sp>
        <p:sp>
          <p:nvSpPr>
            <p:cNvPr id="175" name="Line 48">
              <a:extLst>
                <a:ext uri="{FF2B5EF4-FFF2-40B4-BE49-F238E27FC236}">
                  <a16:creationId xmlns:a16="http://schemas.microsoft.com/office/drawing/2014/main" id="{E8C2FC41-FC21-EB4A-81CC-6A4E388FF3AA}"/>
                </a:ext>
              </a:extLst>
            </p:cNvPr>
            <p:cNvSpPr>
              <a:spLocks noChangeShapeType="1"/>
            </p:cNvSpPr>
            <p:nvPr/>
          </p:nvSpPr>
          <p:spPr bwMode="auto">
            <a:xfrm flipV="1">
              <a:off x="1753" y="1483"/>
              <a:ext cx="385" cy="2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endParaRPr>
            </a:p>
          </p:txBody>
        </p:sp>
      </p:grpSp>
      <p:grpSp>
        <p:nvGrpSpPr>
          <p:cNvPr id="6" name="Group 5">
            <a:extLst>
              <a:ext uri="{FF2B5EF4-FFF2-40B4-BE49-F238E27FC236}">
                <a16:creationId xmlns:a16="http://schemas.microsoft.com/office/drawing/2014/main" id="{10A5FB9C-8877-CF48-9B4B-0001510B0996}"/>
              </a:ext>
            </a:extLst>
          </p:cNvPr>
          <p:cNvGrpSpPr/>
          <p:nvPr/>
        </p:nvGrpSpPr>
        <p:grpSpPr>
          <a:xfrm>
            <a:off x="1134317" y="4446414"/>
            <a:ext cx="2865437" cy="2083632"/>
            <a:chOff x="419725" y="4467070"/>
            <a:chExt cx="2865437" cy="2083632"/>
          </a:xfrm>
        </p:grpSpPr>
        <p:sp>
          <p:nvSpPr>
            <p:cNvPr id="179" name="Rectangle 54">
              <a:extLst>
                <a:ext uri="{FF2B5EF4-FFF2-40B4-BE49-F238E27FC236}">
                  <a16:creationId xmlns:a16="http://schemas.microsoft.com/office/drawing/2014/main" id="{F3422680-BA18-B141-8049-75179551BB0C}"/>
                </a:ext>
              </a:extLst>
            </p:cNvPr>
            <p:cNvSpPr>
              <a:spLocks noChangeArrowheads="1"/>
            </p:cNvSpPr>
            <p:nvPr/>
          </p:nvSpPr>
          <p:spPr bwMode="auto">
            <a:xfrm>
              <a:off x="479685" y="5051684"/>
              <a:ext cx="2805477" cy="14654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R="0" lvl="0" indent="-223838" defTabSz="914400" eaLnBrk="0" fontAlgn="base" latinLnBrk="0" hangingPunct="0">
                <a:lnSpc>
                  <a:spcPct val="85000"/>
                </a:lnSpc>
                <a:spcBef>
                  <a:spcPct val="20000"/>
                </a:spcBef>
                <a:spcAft>
                  <a:spcPct val="0"/>
                </a:spcAft>
                <a:buClr>
                  <a:srgbClr val="0000A3"/>
                </a:buClr>
                <a:buSzPct val="100000"/>
                <a:buFont typeface="Wingdings" pitchFamily="2" charset="2"/>
                <a:buChar char="§"/>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20 bytes of TCP</a:t>
              </a:r>
            </a:p>
            <a:p>
              <a:pPr marR="0" lvl="0" indent="-223838" defTabSz="914400" eaLnBrk="0" fontAlgn="base" latinLnBrk="0" hangingPunct="0">
                <a:lnSpc>
                  <a:spcPct val="85000"/>
                </a:lnSpc>
                <a:spcBef>
                  <a:spcPct val="20000"/>
                </a:spcBef>
                <a:spcAft>
                  <a:spcPct val="0"/>
                </a:spcAft>
                <a:buClr>
                  <a:srgbClr val="0000A3"/>
                </a:buClr>
                <a:buSzPct val="100000"/>
                <a:buFont typeface="Wingdings" pitchFamily="2" charset="2"/>
                <a:buChar char="§"/>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20 bytes of IP</a:t>
              </a:r>
            </a:p>
            <a:p>
              <a:pPr marR="0" lvl="0" indent="-223838" defTabSz="914400" eaLnBrk="0" fontAlgn="base" latinLnBrk="0" hangingPunct="0">
                <a:lnSpc>
                  <a:spcPct val="85000"/>
                </a:lnSpc>
                <a:spcBef>
                  <a:spcPct val="20000"/>
                </a:spcBef>
                <a:spcAft>
                  <a:spcPct val="0"/>
                </a:spcAft>
                <a:buClr>
                  <a:srgbClr val="0000A3"/>
                </a:buClr>
                <a:buSzPct val="100000"/>
                <a:buFont typeface="Wingdings" pitchFamily="2" charset="2"/>
                <a:buChar char="§"/>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 40 bytes + app layer overhead</a:t>
              </a:r>
            </a:p>
          </p:txBody>
        </p:sp>
        <p:sp>
          <p:nvSpPr>
            <p:cNvPr id="2" name="Rectangle 1">
              <a:extLst>
                <a:ext uri="{FF2B5EF4-FFF2-40B4-BE49-F238E27FC236}">
                  <a16:creationId xmlns:a16="http://schemas.microsoft.com/office/drawing/2014/main" id="{A5B2B29C-1437-FE43-B7BB-737B9DE7CB08}"/>
                </a:ext>
              </a:extLst>
            </p:cNvPr>
            <p:cNvSpPr/>
            <p:nvPr/>
          </p:nvSpPr>
          <p:spPr>
            <a:xfrm>
              <a:off x="419725" y="4751882"/>
              <a:ext cx="2683239" cy="179882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07067E8-C930-4E4E-82B1-DB76C7299991}"/>
                </a:ext>
              </a:extLst>
            </p:cNvPr>
            <p:cNvSpPr txBox="1"/>
            <p:nvPr/>
          </p:nvSpPr>
          <p:spPr>
            <a:xfrm>
              <a:off x="599607" y="4467070"/>
              <a:ext cx="1561325" cy="523220"/>
            </a:xfrm>
            <a:prstGeom prst="rect">
              <a:avLst/>
            </a:prstGeom>
            <a:solidFill>
              <a:schemeClr val="bg1"/>
            </a:solidFill>
          </p:spPr>
          <p:txBody>
            <a:bodyPr wrap="none" rtlCol="0">
              <a:spAutoFit/>
            </a:bodyPr>
            <a:lstStyle/>
            <a:p>
              <a:r>
                <a:rPr lang="en-US" sz="2800" dirty="0"/>
                <a:t>overhead</a:t>
              </a:r>
            </a:p>
          </p:txBody>
        </p:sp>
      </p:grpSp>
      <p:grpSp>
        <p:nvGrpSpPr>
          <p:cNvPr id="9" name="Group 8">
            <a:extLst>
              <a:ext uri="{FF2B5EF4-FFF2-40B4-BE49-F238E27FC236}">
                <a16:creationId xmlns:a16="http://schemas.microsoft.com/office/drawing/2014/main" id="{B25CB83E-CD83-0142-A8BA-DD13CD2B40A6}"/>
              </a:ext>
            </a:extLst>
          </p:cNvPr>
          <p:cNvGrpSpPr/>
          <p:nvPr/>
        </p:nvGrpSpPr>
        <p:grpSpPr>
          <a:xfrm>
            <a:off x="7719934" y="4348085"/>
            <a:ext cx="3971903" cy="369332"/>
            <a:chOff x="7719934" y="4348085"/>
            <a:chExt cx="3971903" cy="369332"/>
          </a:xfrm>
        </p:grpSpPr>
        <p:sp>
          <p:nvSpPr>
            <p:cNvPr id="177" name="Text Box 52">
              <a:extLst>
                <a:ext uri="{FF2B5EF4-FFF2-40B4-BE49-F238E27FC236}">
                  <a16:creationId xmlns:a16="http://schemas.microsoft.com/office/drawing/2014/main" id="{BF8FA8D1-8EB5-EC42-B60C-8F8686E922DD}"/>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e.g., </a:t>
              </a:r>
              <a:r>
                <a:rPr lang="en-US" altLang="en-US" sz="1800" kern="0" dirty="0" err="1">
                  <a:solidFill>
                    <a:srgbClr val="000000"/>
                  </a:solidFill>
                </a:rPr>
                <a:t>时间戳</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rPr>
                <a:t>, </a:t>
              </a:r>
              <a:r>
                <a:rPr lang="en-US" altLang="en-US" sz="1800" kern="0" dirty="0" err="1">
                  <a:solidFill>
                    <a:srgbClr val="000000"/>
                  </a:solidFill>
                </a:rPr>
                <a:t>记录所走路径</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endParaRPr>
            </a:p>
          </p:txBody>
        </p:sp>
        <p:cxnSp>
          <p:nvCxnSpPr>
            <p:cNvPr id="8" name="Straight Connector 7">
              <a:extLst>
                <a:ext uri="{FF2B5EF4-FFF2-40B4-BE49-F238E27FC236}">
                  <a16:creationId xmlns:a16="http://schemas.microsoft.com/office/drawing/2014/main" id="{A07119CE-E347-CD4F-96FC-B870BFBD31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0E8FA7BF-3EFE-B9F9-CAAF-0D2FD91B6E57}"/>
              </a:ext>
            </a:extLst>
          </p:cNvPr>
          <p:cNvGrpSpPr/>
          <p:nvPr/>
        </p:nvGrpSpPr>
        <p:grpSpPr>
          <a:xfrm>
            <a:off x="356168" y="61058"/>
            <a:ext cx="9648394" cy="781967"/>
            <a:chOff x="2543606" y="42192"/>
            <a:chExt cx="9648394" cy="781967"/>
          </a:xfrm>
        </p:grpSpPr>
        <p:sp>
          <p:nvSpPr>
            <p:cNvPr id="12" name="圆角矩形 11">
              <a:extLst>
                <a:ext uri="{FF2B5EF4-FFF2-40B4-BE49-F238E27FC236}">
                  <a16:creationId xmlns:a16="http://schemas.microsoft.com/office/drawing/2014/main" id="{400536CD-DD00-6ED6-A059-7847C19FCBBA}"/>
                </a:ext>
              </a:extLst>
            </p:cNvPr>
            <p:cNvSpPr/>
            <p:nvPr/>
          </p:nvSpPr>
          <p:spPr>
            <a:xfrm>
              <a:off x="2543606" y="42192"/>
              <a:ext cx="9648394" cy="781967"/>
            </a:xfrm>
            <a:prstGeom prst="roundRect">
              <a:avLst>
                <a:gd name="adj" fmla="val 50000"/>
              </a:avLst>
            </a:prstGeom>
            <a:gradFill flip="none" rotWithShape="1">
              <a:gsLst>
                <a:gs pos="92000">
                  <a:srgbClr val="FFC000">
                    <a:alpha val="0"/>
                  </a:srgbClr>
                </a:gs>
                <a:gs pos="78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13" name="矩形 12">
              <a:extLst>
                <a:ext uri="{FF2B5EF4-FFF2-40B4-BE49-F238E27FC236}">
                  <a16:creationId xmlns:a16="http://schemas.microsoft.com/office/drawing/2014/main" id="{0B584B0A-B4B3-E5A7-EE47-1BFF36B9D2A1}"/>
                </a:ext>
              </a:extLst>
            </p:cNvPr>
            <p:cNvSpPr/>
            <p:nvPr/>
          </p:nvSpPr>
          <p:spPr>
            <a:xfrm>
              <a:off x="2831636" y="138202"/>
              <a:ext cx="6391192" cy="583565"/>
            </a:xfrm>
            <a:prstGeom prst="rect">
              <a:avLst/>
            </a:prstGeom>
          </p:spPr>
          <p:txBody>
            <a:bodyPr wrap="square">
              <a:spAutoFit/>
            </a:bodyPr>
            <a:lstStyle/>
            <a:p>
              <a:pPr lvl="0"/>
              <a:r>
                <a:rPr lang="en-US" altLang="zh-CN"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OSI</a:t>
              </a:r>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模型与防火墙类型的关系（续）</a:t>
              </a:r>
            </a:p>
          </p:txBody>
        </p:sp>
      </p:grpSp>
      <p:sp>
        <p:nvSpPr>
          <p:cNvPr id="14" name="TextBox 7">
            <a:extLst>
              <a:ext uri="{FF2B5EF4-FFF2-40B4-BE49-F238E27FC236}">
                <a16:creationId xmlns:a16="http://schemas.microsoft.com/office/drawing/2014/main" id="{1E93D437-2580-A156-2684-B95761E7BB0E}"/>
              </a:ext>
            </a:extLst>
          </p:cNvPr>
          <p:cNvSpPr txBox="1"/>
          <p:nvPr/>
        </p:nvSpPr>
        <p:spPr>
          <a:xfrm>
            <a:off x="844696" y="1047980"/>
            <a:ext cx="2500330" cy="460375"/>
          </a:xfrm>
          <a:prstGeom prst="rect">
            <a:avLst/>
          </a:prstGeom>
          <a:noFill/>
        </p:spPr>
        <p:txBody>
          <a:bodyPr wrap="square" rtlCol="0">
            <a:spAutoFit/>
          </a:bodyPr>
          <a:lstStyle/>
          <a:p>
            <a:pPr>
              <a:buBlip>
                <a:blip r:embed="rId3"/>
              </a:buBlip>
            </a:pPr>
            <a:r>
              <a:rPr lang="en-US" altLang="zh-CN"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头部数据段</a:t>
            </a:r>
          </a:p>
        </p:txBody>
      </p:sp>
    </p:spTree>
    <p:extLst>
      <p:ext uri="{BB962C8B-B14F-4D97-AF65-F5344CB8AC3E}">
        <p14:creationId xmlns:p14="http://schemas.microsoft.com/office/powerpoint/2010/main" val="384632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5"/>
                                        </p:tgtEl>
                                        <p:attrNameLst>
                                          <p:attrName>style.visibility</p:attrName>
                                        </p:attrNameLst>
                                      </p:cBhvr>
                                      <p:to>
                                        <p:strVal val="visible"/>
                                      </p:to>
                                    </p:set>
                                    <p:animEffect transition="in" filter="dissolve">
                                      <p:cBhvr>
                                        <p:cTn id="17" dur="500"/>
                                        <p:tgtEl>
                                          <p:spTgt spid="16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73"/>
                                        </p:tgtEl>
                                        <p:attrNameLst>
                                          <p:attrName>style.visibility</p:attrName>
                                        </p:attrNameLst>
                                      </p:cBhvr>
                                      <p:to>
                                        <p:strVal val="visible"/>
                                      </p:to>
                                    </p:set>
                                    <p:animEffect transition="in" filter="dissolve">
                                      <p:cBhvr>
                                        <p:cTn id="22" dur="500"/>
                                        <p:tgtEl>
                                          <p:spTgt spid="17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59"/>
                                        </p:tgtEl>
                                        <p:attrNameLst>
                                          <p:attrName>style.visibility</p:attrName>
                                        </p:attrNameLst>
                                      </p:cBhvr>
                                      <p:to>
                                        <p:strVal val="visible"/>
                                      </p:to>
                                    </p:set>
                                    <p:animEffect transition="in" filter="dissolve">
                                      <p:cBhvr>
                                        <p:cTn id="27" dur="500"/>
                                        <p:tgtEl>
                                          <p:spTgt spid="15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2"/>
                                        </p:tgtEl>
                                        <p:attrNameLst>
                                          <p:attrName>style.visibility</p:attrName>
                                        </p:attrNameLst>
                                      </p:cBhvr>
                                      <p:to>
                                        <p:strVal val="visible"/>
                                      </p:to>
                                    </p:set>
                                    <p:animEffect transition="in" filter="dissolve">
                                      <p:cBhvr>
                                        <p:cTn id="32" dur="500"/>
                                        <p:tgtEl>
                                          <p:spTgt spid="16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68"/>
                                        </p:tgtEl>
                                        <p:attrNameLst>
                                          <p:attrName>style.visibility</p:attrName>
                                        </p:attrNameLst>
                                      </p:cBhvr>
                                      <p:to>
                                        <p:strVal val="visible"/>
                                      </p:to>
                                    </p:set>
                                    <p:animEffect transition="in" filter="dissolve">
                                      <p:cBhvr>
                                        <p:cTn id="37" dur="500"/>
                                        <p:tgtEl>
                                          <p:spTgt spid="16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dissolv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par>
                                <p:cTn id="48" presetID="22" presetClass="entr" presetSubtype="8" fill="hold"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wipe(left)">
                                      <p:cBhvr>
                                        <p:cTn id="50" dur="500"/>
                                        <p:tgtEl>
                                          <p:spTgt spid="11"/>
                                        </p:tgtEl>
                                      </p:cBhvr>
                                    </p:animEffect>
                                  </p:childTnLst>
                                </p:cTn>
                              </p:par>
                              <p:par>
                                <p:cTn id="51" presetID="12" presetClass="entr" presetSubtype="8"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slide(fromLeft)">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P数据报格式示意图">
            <a:extLst>
              <a:ext uri="{FF2B5EF4-FFF2-40B4-BE49-F238E27FC236}">
                <a16:creationId xmlns:a16="http://schemas.microsoft.com/office/drawing/2014/main" id="{8A210F99-B020-0956-E479-4ED1731D6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485" y="947869"/>
            <a:ext cx="10418438" cy="5019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338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596821" y="42192"/>
            <a:ext cx="9648394" cy="781967"/>
            <a:chOff x="2543606" y="42192"/>
            <a:chExt cx="9648394" cy="781967"/>
          </a:xfrm>
        </p:grpSpPr>
        <p:sp>
          <p:nvSpPr>
            <p:cNvPr id="3" name="圆角矩形 2"/>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矩形 3"/>
            <p:cNvSpPr/>
            <p:nvPr/>
          </p:nvSpPr>
          <p:spPr>
            <a:xfrm>
              <a:off x="2831636" y="138202"/>
              <a:ext cx="2982309" cy="58477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本讲内容概要</a:t>
              </a:r>
            </a:p>
          </p:txBody>
        </p:sp>
      </p:grpSp>
      <p:grpSp>
        <p:nvGrpSpPr>
          <p:cNvPr id="5" name="组合 4"/>
          <p:cNvGrpSpPr/>
          <p:nvPr/>
        </p:nvGrpSpPr>
        <p:grpSpPr>
          <a:xfrm>
            <a:off x="2585179" y="2176805"/>
            <a:ext cx="7074491" cy="691161"/>
            <a:chOff x="3388744" y="2314179"/>
            <a:chExt cx="7074491" cy="691161"/>
          </a:xfrm>
        </p:grpSpPr>
        <p:sp>
          <p:nvSpPr>
            <p:cNvPr id="6" name="圆角矩形 5"/>
            <p:cNvSpPr/>
            <p:nvPr/>
          </p:nvSpPr>
          <p:spPr>
            <a:xfrm>
              <a:off x="3388744" y="2344955"/>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7" name="TextBox 6"/>
            <p:cNvSpPr txBox="1"/>
            <p:nvPr/>
          </p:nvSpPr>
          <p:spPr>
            <a:xfrm>
              <a:off x="4180835" y="2314179"/>
              <a:ext cx="4613468" cy="584775"/>
            </a:xfrm>
            <a:prstGeom prst="rect">
              <a:avLst/>
            </a:prstGeom>
            <a:noFill/>
          </p:spPr>
          <p:txBody>
            <a:bodyPr wrap="squar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2</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防火墙的类型和结构</a:t>
              </a:r>
            </a:p>
          </p:txBody>
        </p:sp>
        <p:cxnSp>
          <p:nvCxnSpPr>
            <p:cNvPr id="8" name="直接连接符 7"/>
            <p:cNvCxnSpPr/>
            <p:nvPr/>
          </p:nvCxnSpPr>
          <p:spPr>
            <a:xfrm>
              <a:off x="4661739" y="240730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585179" y="3025088"/>
            <a:ext cx="7074491" cy="691161"/>
            <a:chOff x="3388744" y="3115773"/>
            <a:chExt cx="7074491" cy="691161"/>
          </a:xfrm>
        </p:grpSpPr>
        <p:sp>
          <p:nvSpPr>
            <p:cNvPr id="10" name="圆角矩形 9"/>
            <p:cNvSpPr/>
            <p:nvPr/>
          </p:nvSpPr>
          <p:spPr>
            <a:xfrm>
              <a:off x="3388744" y="3146549"/>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TextBox 7"/>
            <p:cNvSpPr txBox="1"/>
            <p:nvPr/>
          </p:nvSpPr>
          <p:spPr>
            <a:xfrm>
              <a:off x="4180835" y="3115773"/>
              <a:ext cx="2662908"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3</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静态包过滤器</a:t>
              </a:r>
            </a:p>
          </p:txBody>
        </p:sp>
        <p:cxnSp>
          <p:nvCxnSpPr>
            <p:cNvPr id="12" name="直接连接符 11"/>
            <p:cNvCxnSpPr/>
            <p:nvPr/>
          </p:nvCxnSpPr>
          <p:spPr>
            <a:xfrm>
              <a:off x="4661739" y="3218558"/>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585179" y="1328522"/>
            <a:ext cx="7074491" cy="691161"/>
            <a:chOff x="3402064" y="1531597"/>
            <a:chExt cx="7074491" cy="691161"/>
          </a:xfrm>
        </p:grpSpPr>
        <p:sp>
          <p:nvSpPr>
            <p:cNvPr id="14" name="圆角矩形 13"/>
            <p:cNvSpPr/>
            <p:nvPr/>
          </p:nvSpPr>
          <p:spPr>
            <a:xfrm>
              <a:off x="3402064" y="1562373"/>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15" name="TextBox 19"/>
            <p:cNvSpPr txBox="1"/>
            <p:nvPr/>
          </p:nvSpPr>
          <p:spPr>
            <a:xfrm>
              <a:off x="4180835" y="1531597"/>
              <a:ext cx="2355132" cy="584775"/>
            </a:xfrm>
            <a:prstGeom prst="rect">
              <a:avLst/>
            </a:prstGeom>
            <a:noFill/>
          </p:spPr>
          <p:txBody>
            <a:bodyPr wrap="none" rtlCol="0" anchor="ctr">
              <a:spAutoFit/>
            </a:bodyPr>
            <a:lstStyle/>
            <a:p>
              <a:r>
                <a:rPr lang="en-US" altLang="zh-CN" sz="3200" b="1" dirty="0">
                  <a:solidFill>
                    <a:srgbClr val="FF0000"/>
                  </a:solidFill>
                  <a:latin typeface="Broadway" panose="04040905080B02020502" pitchFamily="82" charset="0"/>
                  <a:ea typeface="微软雅黑" panose="020B0503020204020204" pitchFamily="34" charset="-122"/>
                </a:rPr>
                <a:t>1</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防火墙概述</a:t>
              </a:r>
            </a:p>
          </p:txBody>
        </p:sp>
        <p:cxnSp>
          <p:nvCxnSpPr>
            <p:cNvPr id="16" name="直接连接符 15"/>
            <p:cNvCxnSpPr/>
            <p:nvPr/>
          </p:nvCxnSpPr>
          <p:spPr>
            <a:xfrm>
              <a:off x="4661739" y="1634382"/>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585179" y="3873371"/>
            <a:ext cx="7074491" cy="691161"/>
            <a:chOff x="3424583" y="3907861"/>
            <a:chExt cx="7074491" cy="691161"/>
          </a:xfrm>
        </p:grpSpPr>
        <p:sp>
          <p:nvSpPr>
            <p:cNvPr id="18" name="圆角矩形 17"/>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TextBox 8"/>
            <p:cNvSpPr txBox="1"/>
            <p:nvPr/>
          </p:nvSpPr>
          <p:spPr>
            <a:xfrm>
              <a:off x="4180835" y="3907861"/>
              <a:ext cx="327846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4</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动态包过滤防火墙</a:t>
              </a:r>
            </a:p>
          </p:txBody>
        </p:sp>
        <p:cxnSp>
          <p:nvCxnSpPr>
            <p:cNvPr id="20" name="直接连接符 19"/>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585179" y="4721654"/>
            <a:ext cx="7074491" cy="691161"/>
            <a:chOff x="3424583" y="3907861"/>
            <a:chExt cx="7074491" cy="691161"/>
          </a:xfrm>
        </p:grpSpPr>
        <p:sp>
          <p:nvSpPr>
            <p:cNvPr id="23" name="圆角矩形 22"/>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TextBox 8"/>
            <p:cNvSpPr txBox="1"/>
            <p:nvPr/>
          </p:nvSpPr>
          <p:spPr>
            <a:xfrm>
              <a:off x="4180835" y="3907861"/>
              <a:ext cx="235513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5</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电路级网关</a:t>
              </a:r>
            </a:p>
          </p:txBody>
        </p:sp>
        <p:cxnSp>
          <p:nvCxnSpPr>
            <p:cNvPr id="25" name="直接连接符 24"/>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2585179" y="5569939"/>
            <a:ext cx="7074491" cy="691161"/>
            <a:chOff x="3424583" y="3907861"/>
            <a:chExt cx="7074491" cy="691161"/>
          </a:xfrm>
        </p:grpSpPr>
        <p:sp>
          <p:nvSpPr>
            <p:cNvPr id="27" name="圆角矩形 26"/>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TextBox 8"/>
            <p:cNvSpPr txBox="1"/>
            <p:nvPr/>
          </p:nvSpPr>
          <p:spPr>
            <a:xfrm>
              <a:off x="4180835" y="3907861"/>
              <a:ext cx="235513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6</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应用级网关</a:t>
              </a:r>
            </a:p>
          </p:txBody>
        </p:sp>
        <p:cxnSp>
          <p:nvCxnSpPr>
            <p:cNvPr id="29" name="直接连接符 28"/>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9" presetClass="emph" presetSubtype="0" nodeType="afterEffect">
                                  <p:stCondLst>
                                    <p:cond delay="0"/>
                                  </p:stCondLst>
                                  <p:childTnLst>
                                    <p:set>
                                      <p:cBhvr rctx="PPT">
                                        <p:cTn id="37" dur="indefinite"/>
                                        <p:tgtEl>
                                          <p:spTgt spid="5"/>
                                        </p:tgtEl>
                                        <p:attrNameLst>
                                          <p:attrName>style.opacity</p:attrName>
                                        </p:attrNameLst>
                                      </p:cBhvr>
                                      <p:to>
                                        <p:strVal val="0.5"/>
                                      </p:to>
                                    </p:set>
                                    <p:animEffect filter="image" prLst="opacity: 0.5">
                                      <p:cBhvr rctx="IE">
                                        <p:cTn id="38" dur="indefinite"/>
                                        <p:tgtEl>
                                          <p:spTgt spid="5"/>
                                        </p:tgtEl>
                                      </p:cBhvr>
                                    </p:animEffect>
                                  </p:childTnLst>
                                </p:cTn>
                              </p:par>
                              <p:par>
                                <p:cTn id="39" presetID="9" presetClass="emph" presetSubtype="0" nodeType="withEffect">
                                  <p:stCondLst>
                                    <p:cond delay="0"/>
                                  </p:stCondLst>
                                  <p:childTnLst>
                                    <p:set>
                                      <p:cBhvr rctx="PPT">
                                        <p:cTn id="40" dur="indefinite"/>
                                        <p:tgtEl>
                                          <p:spTgt spid="9"/>
                                        </p:tgtEl>
                                        <p:attrNameLst>
                                          <p:attrName>style.opacity</p:attrName>
                                        </p:attrNameLst>
                                      </p:cBhvr>
                                      <p:to>
                                        <p:strVal val="0.5"/>
                                      </p:to>
                                    </p:set>
                                    <p:animEffect filter="image" prLst="opacity: 0.5">
                                      <p:cBhvr rctx="IE">
                                        <p:cTn id="41" dur="indefinite"/>
                                        <p:tgtEl>
                                          <p:spTgt spid="9"/>
                                        </p:tgtEl>
                                      </p:cBhvr>
                                    </p:animEffect>
                                  </p:childTnLst>
                                </p:cTn>
                              </p:par>
                              <p:par>
                                <p:cTn id="42" presetID="9" presetClass="emph" presetSubtype="0" nodeType="withEffect">
                                  <p:stCondLst>
                                    <p:cond delay="0"/>
                                  </p:stCondLst>
                                  <p:childTnLst>
                                    <p:set>
                                      <p:cBhvr rctx="PPT">
                                        <p:cTn id="43" dur="indefinite"/>
                                        <p:tgtEl>
                                          <p:spTgt spid="17"/>
                                        </p:tgtEl>
                                        <p:attrNameLst>
                                          <p:attrName>style.opacity</p:attrName>
                                        </p:attrNameLst>
                                      </p:cBhvr>
                                      <p:to>
                                        <p:strVal val="0.5"/>
                                      </p:to>
                                    </p:set>
                                    <p:animEffect filter="image" prLst="opacity: 0.5">
                                      <p:cBhvr rctx="IE">
                                        <p:cTn id="44" dur="indefinite"/>
                                        <p:tgtEl>
                                          <p:spTgt spid="17"/>
                                        </p:tgtEl>
                                      </p:cBhvr>
                                    </p:animEffect>
                                  </p:childTnLst>
                                </p:cTn>
                              </p:par>
                              <p:par>
                                <p:cTn id="45" presetID="9" presetClass="emph" presetSubtype="0" nodeType="withEffect">
                                  <p:stCondLst>
                                    <p:cond delay="0"/>
                                  </p:stCondLst>
                                  <p:childTnLst>
                                    <p:set>
                                      <p:cBhvr rctx="PPT">
                                        <p:cTn id="46" dur="indefinite"/>
                                        <p:tgtEl>
                                          <p:spTgt spid="22"/>
                                        </p:tgtEl>
                                        <p:attrNameLst>
                                          <p:attrName>style.opacity</p:attrName>
                                        </p:attrNameLst>
                                      </p:cBhvr>
                                      <p:to>
                                        <p:strVal val="0.5"/>
                                      </p:to>
                                    </p:set>
                                    <p:animEffect filter="image" prLst="opacity: 0.5">
                                      <p:cBhvr rctx="IE">
                                        <p:cTn id="47" dur="indefinite"/>
                                        <p:tgtEl>
                                          <p:spTgt spid="22"/>
                                        </p:tgtEl>
                                      </p:cBhvr>
                                    </p:animEffect>
                                  </p:childTnLst>
                                </p:cTn>
                              </p:par>
                              <p:par>
                                <p:cTn id="48" presetID="9" presetClass="emph" presetSubtype="0" nodeType="withEffect">
                                  <p:stCondLst>
                                    <p:cond delay="0"/>
                                  </p:stCondLst>
                                  <p:childTnLst>
                                    <p:set>
                                      <p:cBhvr rctx="PPT">
                                        <p:cTn id="49" dur="indefinite"/>
                                        <p:tgtEl>
                                          <p:spTgt spid="26"/>
                                        </p:tgtEl>
                                        <p:attrNameLst>
                                          <p:attrName>style.opacity</p:attrName>
                                        </p:attrNameLst>
                                      </p:cBhvr>
                                      <p:to>
                                        <p:strVal val="0.5"/>
                                      </p:to>
                                    </p:set>
                                    <p:animEffect filter="image" prLst="opacity: 0.5">
                                      <p:cBhvr rctx="IE">
                                        <p:cTn id="50" dur="indefinite"/>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565314" y="61853"/>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78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6" y="138202"/>
              <a:ext cx="6391192" cy="583565"/>
            </a:xfrm>
            <a:prstGeom prst="rect">
              <a:avLst/>
            </a:prstGeom>
          </p:spPr>
          <p:txBody>
            <a:bodyPr wrap="square">
              <a:spAutoFit/>
            </a:bodyPr>
            <a:lstStyle/>
            <a:p>
              <a:pPr lvl="0"/>
              <a:r>
                <a:rPr lang="en-US" altLang="zh-CN"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OSI</a:t>
              </a:r>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模型与防火墙类型的关系（续）</a:t>
              </a:r>
            </a:p>
          </p:txBody>
        </p:sp>
      </p:grpSp>
      <p:grpSp>
        <p:nvGrpSpPr>
          <p:cNvPr id="20" name="组合 19"/>
          <p:cNvGrpSpPr/>
          <p:nvPr/>
        </p:nvGrpSpPr>
        <p:grpSpPr>
          <a:xfrm>
            <a:off x="1881461" y="5595217"/>
            <a:ext cx="8764599" cy="1101573"/>
            <a:chOff x="2736806" y="5569527"/>
            <a:chExt cx="9225689" cy="1101573"/>
          </a:xfrm>
        </p:grpSpPr>
        <p:sp>
          <p:nvSpPr>
            <p:cNvPr id="19" name="圆角矩形 18"/>
            <p:cNvSpPr/>
            <p:nvPr/>
          </p:nvSpPr>
          <p:spPr>
            <a:xfrm>
              <a:off x="2736806" y="5569527"/>
              <a:ext cx="9225689" cy="107511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5" name="Text Box 6"/>
            <p:cNvSpPr txBox="1">
              <a:spLocks noChangeArrowheads="1"/>
            </p:cNvSpPr>
            <p:nvPr/>
          </p:nvSpPr>
          <p:spPr bwMode="auto">
            <a:xfrm>
              <a:off x="2831635" y="5663488"/>
              <a:ext cx="9068146" cy="100761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noAutofit/>
            </a:bodyPr>
            <a:lstStyle/>
            <a:p>
              <a:pPr eaLnBrk="0" hangingPunct="0">
                <a:lnSpc>
                  <a:spcPct val="120000"/>
                </a:lnSpc>
              </a:pPr>
              <a:r>
                <a:rPr lang="zh-CN" altLang="en-US" sz="2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防火墙通常建立在</a:t>
              </a:r>
              <a:r>
                <a:rPr lang="en-US" altLang="zh-CN" sz="2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TCP/IP</a:t>
              </a:r>
              <a:r>
                <a:rPr lang="zh-CN" altLang="en-US" sz="2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模型基础上，</a:t>
              </a:r>
              <a:r>
                <a:rPr lang="en-US" altLang="zh-CN" sz="2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OSI</a:t>
              </a:r>
              <a:r>
                <a:rPr lang="zh-CN" altLang="en-US" sz="2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模型与</a:t>
              </a:r>
              <a:r>
                <a:rPr lang="en-US" altLang="zh-CN" sz="2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TCP/IP</a:t>
              </a:r>
              <a:r>
                <a:rPr lang="zh-CN" altLang="en-US" sz="2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模型之间并不存在一一对应的关系。</a:t>
              </a:r>
            </a:p>
          </p:txBody>
        </p:sp>
      </p:grpSp>
      <p:sp>
        <p:nvSpPr>
          <p:cNvPr id="13" name="文本框 12">
            <a:extLst>
              <a:ext uri="{FF2B5EF4-FFF2-40B4-BE49-F238E27FC236}">
                <a16:creationId xmlns:a16="http://schemas.microsoft.com/office/drawing/2014/main" id="{2C6B3DCD-0C8F-531D-C53B-5D1E8BE350F4}"/>
              </a:ext>
            </a:extLst>
          </p:cNvPr>
          <p:cNvSpPr txBox="1"/>
          <p:nvPr/>
        </p:nvSpPr>
        <p:spPr>
          <a:xfrm>
            <a:off x="281970" y="876019"/>
            <a:ext cx="6096000" cy="461665"/>
          </a:xfrm>
          <a:prstGeom prst="rect">
            <a:avLst/>
          </a:prstGeom>
          <a:noFill/>
        </p:spPr>
        <p:txBody>
          <a:bodyPr wrap="square">
            <a:spAutoFit/>
          </a:bodyPr>
          <a:lstStyle/>
          <a:p>
            <a:pPr>
              <a:buBlip>
                <a:blip r:embed="rId3"/>
              </a:buBlip>
            </a:pPr>
            <a:r>
              <a:rPr lang="en-US" altLang="zh-CN" sz="2400" b="1" dirty="0">
                <a:solidFill>
                  <a:srgbClr val="002060"/>
                </a:solidFill>
                <a:latin typeface="Times New Roman" panose="02020603050405020304" pitchFamily="18" charset="0"/>
                <a:ea typeface="微软雅黑" panose="020B0503020204020204" pitchFamily="34" charset="-122"/>
              </a:rPr>
              <a:t>TCP</a:t>
            </a:r>
            <a:r>
              <a:rPr lang="zh-CN" altLang="en-US" sz="18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头部数据段</a:t>
            </a:r>
          </a:p>
        </p:txBody>
      </p:sp>
      <p:sp>
        <p:nvSpPr>
          <p:cNvPr id="16" name="Rectangle 5">
            <a:extLst>
              <a:ext uri="{FF2B5EF4-FFF2-40B4-BE49-F238E27FC236}">
                <a16:creationId xmlns:a16="http://schemas.microsoft.com/office/drawing/2014/main" id="{2BF1433B-D34B-818B-96BE-D922DF642EDB}"/>
              </a:ext>
            </a:extLst>
          </p:cNvPr>
          <p:cNvSpPr>
            <a:spLocks noChangeArrowheads="1"/>
          </p:cNvSpPr>
          <p:nvPr/>
        </p:nvSpPr>
        <p:spPr bwMode="auto">
          <a:xfrm>
            <a:off x="4346348" y="1435320"/>
            <a:ext cx="3951287" cy="4051922"/>
          </a:xfrm>
          <a:prstGeom prst="rect">
            <a:avLst/>
          </a:prstGeom>
          <a:solidFill>
            <a:srgbClr val="FFFFFF"/>
          </a:solidFill>
          <a:ln w="19050">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srgbClr val="000000"/>
              </a:solidFill>
              <a:effectLst/>
              <a:uLnTx/>
              <a:uFillTx/>
              <a:latin typeface="Arial" charset="0"/>
              <a:ea typeface="ＭＳ Ｐゴシック" charset="0"/>
              <a:cs typeface="+mn-cs"/>
            </a:endParaRPr>
          </a:p>
        </p:txBody>
      </p:sp>
      <p:grpSp>
        <p:nvGrpSpPr>
          <p:cNvPr id="17" name="Group 3">
            <a:extLst>
              <a:ext uri="{FF2B5EF4-FFF2-40B4-BE49-F238E27FC236}">
                <a16:creationId xmlns:a16="http://schemas.microsoft.com/office/drawing/2014/main" id="{0B2DF6CE-722D-99D9-47A3-4B33E5742DF3}"/>
              </a:ext>
            </a:extLst>
          </p:cNvPr>
          <p:cNvGrpSpPr/>
          <p:nvPr/>
        </p:nvGrpSpPr>
        <p:grpSpPr>
          <a:xfrm>
            <a:off x="4495573" y="1420673"/>
            <a:ext cx="3450544" cy="401997"/>
            <a:chOff x="4495573" y="1661303"/>
            <a:chExt cx="3450544" cy="401997"/>
          </a:xfrm>
        </p:grpSpPr>
        <p:sp>
          <p:nvSpPr>
            <p:cNvPr id="18" name="Text Box 6">
              <a:extLst>
                <a:ext uri="{FF2B5EF4-FFF2-40B4-BE49-F238E27FC236}">
                  <a16:creationId xmlns:a16="http://schemas.microsoft.com/office/drawing/2014/main" id="{5380611F-D78C-584F-87F3-EEAEA5542599}"/>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21" name="Text Box 7">
              <a:extLst>
                <a:ext uri="{FF2B5EF4-FFF2-40B4-BE49-F238E27FC236}">
                  <a16:creationId xmlns:a16="http://schemas.microsoft.com/office/drawing/2014/main" id="{E4E2167C-A245-9D5D-1495-FA62F6356492}"/>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0000"/>
                  </a:solidFill>
                  <a:effectLst/>
                  <a:uLnTx/>
                  <a:uFillTx/>
                  <a:latin typeface="Arial" charset="0"/>
                  <a:ea typeface="ＭＳ Ｐゴシック" charset="0"/>
                  <a:cs typeface="+mn-cs"/>
                </a:rPr>
                <a:t>dest</a:t>
              </a: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5" name="Line 8">
            <a:extLst>
              <a:ext uri="{FF2B5EF4-FFF2-40B4-BE49-F238E27FC236}">
                <a16:creationId xmlns:a16="http://schemas.microsoft.com/office/drawing/2014/main" id="{F711CD9A-0E4E-59B5-642C-C0F8F0282D12}"/>
              </a:ext>
            </a:extLst>
          </p:cNvPr>
          <p:cNvSpPr>
            <a:spLocks noChangeShapeType="1"/>
          </p:cNvSpPr>
          <p:nvPr/>
        </p:nvSpPr>
        <p:spPr bwMode="auto">
          <a:xfrm>
            <a:off x="4349523" y="1809969"/>
            <a:ext cx="3946525" cy="4763"/>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6" name="Line 9">
            <a:extLst>
              <a:ext uri="{FF2B5EF4-FFF2-40B4-BE49-F238E27FC236}">
                <a16:creationId xmlns:a16="http://schemas.microsoft.com/office/drawing/2014/main" id="{EFFF1C9B-B688-9F91-CE50-E2C3566CA7C9}"/>
              </a:ext>
            </a:extLst>
          </p:cNvPr>
          <p:cNvSpPr>
            <a:spLocks noChangeShapeType="1"/>
          </p:cNvSpPr>
          <p:nvPr/>
        </p:nvSpPr>
        <p:spPr bwMode="auto">
          <a:xfrm flipV="1">
            <a:off x="4343173" y="218938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27" name="Group 11">
            <a:extLst>
              <a:ext uri="{FF2B5EF4-FFF2-40B4-BE49-F238E27FC236}">
                <a16:creationId xmlns:a16="http://schemas.microsoft.com/office/drawing/2014/main" id="{F1196B44-DAFD-B4BB-0B12-B5CCBBAD4CDB}"/>
              </a:ext>
            </a:extLst>
          </p:cNvPr>
          <p:cNvGrpSpPr/>
          <p:nvPr/>
        </p:nvGrpSpPr>
        <p:grpSpPr>
          <a:xfrm>
            <a:off x="4324123" y="969262"/>
            <a:ext cx="3935412" cy="366713"/>
            <a:chOff x="4324123" y="1145724"/>
            <a:chExt cx="3935412" cy="366713"/>
          </a:xfrm>
        </p:grpSpPr>
        <p:sp>
          <p:nvSpPr>
            <p:cNvPr id="28" name="Text Box 11">
              <a:extLst>
                <a:ext uri="{FF2B5EF4-FFF2-40B4-BE49-F238E27FC236}">
                  <a16:creationId xmlns:a16="http://schemas.microsoft.com/office/drawing/2014/main" id="{5424B5E1-108D-45A8-A28D-58729E60E378}"/>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mn-cs"/>
              </a:endParaRPr>
            </a:p>
          </p:txBody>
        </p:sp>
        <p:sp>
          <p:nvSpPr>
            <p:cNvPr id="29" name="Line 12">
              <a:extLst>
                <a:ext uri="{FF2B5EF4-FFF2-40B4-BE49-F238E27FC236}">
                  <a16:creationId xmlns:a16="http://schemas.microsoft.com/office/drawing/2014/main" id="{5FB46634-0E4D-081C-C628-0292FCA1BED3}"/>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0" name="Line 13">
              <a:extLst>
                <a:ext uri="{FF2B5EF4-FFF2-40B4-BE49-F238E27FC236}">
                  <a16:creationId xmlns:a16="http://schemas.microsoft.com/office/drawing/2014/main" id="{F6B0BEB7-D1FA-8D50-E74A-31EF48E0CE30}"/>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31" name="Line 16">
            <a:extLst>
              <a:ext uri="{FF2B5EF4-FFF2-40B4-BE49-F238E27FC236}">
                <a16:creationId xmlns:a16="http://schemas.microsoft.com/office/drawing/2014/main" id="{EF3CAF4F-6ACC-1C38-B062-6F669251D508}"/>
              </a:ext>
            </a:extLst>
          </p:cNvPr>
          <p:cNvSpPr>
            <a:spLocks noChangeShapeType="1"/>
          </p:cNvSpPr>
          <p:nvPr/>
        </p:nvSpPr>
        <p:spPr bwMode="auto">
          <a:xfrm flipV="1">
            <a:off x="4352698" y="2570382"/>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2" name="Line 18">
            <a:extLst>
              <a:ext uri="{FF2B5EF4-FFF2-40B4-BE49-F238E27FC236}">
                <a16:creationId xmlns:a16="http://schemas.microsoft.com/office/drawing/2014/main" id="{1D0566FE-9A49-3990-5879-9A6E7AC5DFFA}"/>
              </a:ext>
            </a:extLst>
          </p:cNvPr>
          <p:cNvSpPr>
            <a:spLocks noChangeShapeType="1"/>
          </p:cNvSpPr>
          <p:nvPr/>
        </p:nvSpPr>
        <p:spPr bwMode="auto">
          <a:xfrm flipV="1">
            <a:off x="4347935" y="2965669"/>
            <a:ext cx="3951288"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3" name="Line 19">
            <a:extLst>
              <a:ext uri="{FF2B5EF4-FFF2-40B4-BE49-F238E27FC236}">
                <a16:creationId xmlns:a16="http://schemas.microsoft.com/office/drawing/2014/main" id="{EFEE6F3E-833E-14F0-5259-68936B38B1FF}"/>
              </a:ext>
            </a:extLst>
          </p:cNvPr>
          <p:cNvSpPr>
            <a:spLocks noChangeShapeType="1"/>
          </p:cNvSpPr>
          <p:nvPr/>
        </p:nvSpPr>
        <p:spPr bwMode="auto">
          <a:xfrm flipV="1">
            <a:off x="4343173" y="3356194"/>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4" name="Line 20">
            <a:extLst>
              <a:ext uri="{FF2B5EF4-FFF2-40B4-BE49-F238E27FC236}">
                <a16:creationId xmlns:a16="http://schemas.microsoft.com/office/drawing/2014/main" id="{3A8ACC97-75A1-16B9-AE9D-4F124B6A14E1}"/>
              </a:ext>
            </a:extLst>
          </p:cNvPr>
          <p:cNvSpPr>
            <a:spLocks noChangeShapeType="1"/>
          </p:cNvSpPr>
          <p:nvPr/>
        </p:nvSpPr>
        <p:spPr bwMode="auto">
          <a:xfrm flipV="1">
            <a:off x="4343173" y="3918169"/>
            <a:ext cx="3951287" cy="0"/>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5" name="Line 21">
            <a:extLst>
              <a:ext uri="{FF2B5EF4-FFF2-40B4-BE49-F238E27FC236}">
                <a16:creationId xmlns:a16="http://schemas.microsoft.com/office/drawing/2014/main" id="{ADB169BC-AA54-36D4-FDAF-1764E01524D5}"/>
              </a:ext>
            </a:extLst>
          </p:cNvPr>
          <p:cNvSpPr>
            <a:spLocks noChangeShapeType="1"/>
          </p:cNvSpPr>
          <p:nvPr/>
        </p:nvSpPr>
        <p:spPr bwMode="auto">
          <a:xfrm flipH="1" flipV="1">
            <a:off x="6303735" y="2573557"/>
            <a:ext cx="4763" cy="777875"/>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6" name="Line 29">
            <a:extLst>
              <a:ext uri="{FF2B5EF4-FFF2-40B4-BE49-F238E27FC236}">
                <a16:creationId xmlns:a16="http://schemas.microsoft.com/office/drawing/2014/main" id="{15E44D74-2DAE-8E35-3F9B-DC0372D56C40}"/>
              </a:ext>
            </a:extLst>
          </p:cNvPr>
          <p:cNvSpPr>
            <a:spLocks noChangeShapeType="1"/>
          </p:cNvSpPr>
          <p:nvPr/>
        </p:nvSpPr>
        <p:spPr bwMode="auto">
          <a:xfrm flipV="1">
            <a:off x="5668735" y="2573557"/>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37" name="Line 30">
            <a:extLst>
              <a:ext uri="{FF2B5EF4-FFF2-40B4-BE49-F238E27FC236}">
                <a16:creationId xmlns:a16="http://schemas.microsoft.com/office/drawing/2014/main" id="{11DCA8F9-7AF6-482A-FA9E-1CB093A5DB8A}"/>
              </a:ext>
            </a:extLst>
          </p:cNvPr>
          <p:cNvSpPr>
            <a:spLocks noChangeShapeType="1"/>
          </p:cNvSpPr>
          <p:nvPr/>
        </p:nvSpPr>
        <p:spPr bwMode="auto">
          <a:xfrm flipV="1">
            <a:off x="5514748" y="256879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38" name="Line 31">
            <a:extLst>
              <a:ext uri="{FF2B5EF4-FFF2-40B4-BE49-F238E27FC236}">
                <a16:creationId xmlns:a16="http://schemas.microsoft.com/office/drawing/2014/main" id="{86997C5E-8CAC-1D5E-D79E-BAE7F9243660}"/>
              </a:ext>
            </a:extLst>
          </p:cNvPr>
          <p:cNvSpPr>
            <a:spLocks noChangeShapeType="1"/>
          </p:cNvSpPr>
          <p:nvPr/>
        </p:nvSpPr>
        <p:spPr bwMode="auto">
          <a:xfrm flipV="1">
            <a:off x="5355998" y="2578319"/>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39" name="Text Box 38">
            <a:extLst>
              <a:ext uri="{FF2B5EF4-FFF2-40B4-BE49-F238E27FC236}">
                <a16:creationId xmlns:a16="http://schemas.microsoft.com/office/drawing/2014/main" id="{FF830A8C-244C-A21B-2933-0B72DF9EE8D6}"/>
              </a:ext>
            </a:extLst>
          </p:cNvPr>
          <p:cNvSpPr txBox="1">
            <a:spLocks noChangeArrowheads="1"/>
          </p:cNvSpPr>
          <p:nvPr/>
        </p:nvSpPr>
        <p:spPr bwMode="auto">
          <a:xfrm>
            <a:off x="4636966" y="2582322"/>
            <a:ext cx="482824"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40" name="Line 39">
            <a:extLst>
              <a:ext uri="{FF2B5EF4-FFF2-40B4-BE49-F238E27FC236}">
                <a16:creationId xmlns:a16="http://schemas.microsoft.com/office/drawing/2014/main" id="{046B2A83-B336-3238-DD95-EECF708D72FB}"/>
              </a:ext>
            </a:extLst>
          </p:cNvPr>
          <p:cNvSpPr>
            <a:spLocks noChangeShapeType="1"/>
          </p:cNvSpPr>
          <p:nvPr/>
        </p:nvSpPr>
        <p:spPr bwMode="auto">
          <a:xfrm flipV="1">
            <a:off x="4713766" y="256879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41" name="Group 114">
            <a:extLst>
              <a:ext uri="{FF2B5EF4-FFF2-40B4-BE49-F238E27FC236}">
                <a16:creationId xmlns:a16="http://schemas.microsoft.com/office/drawing/2014/main" id="{214217D5-FA4D-97CA-472E-825FEAA68C1E}"/>
              </a:ext>
            </a:extLst>
          </p:cNvPr>
          <p:cNvGrpSpPr/>
          <p:nvPr/>
        </p:nvGrpSpPr>
        <p:grpSpPr>
          <a:xfrm>
            <a:off x="6405335" y="2576732"/>
            <a:ext cx="5252586" cy="731484"/>
            <a:chOff x="6405335" y="2817362"/>
            <a:chExt cx="5252586" cy="731484"/>
          </a:xfrm>
        </p:grpSpPr>
        <p:sp>
          <p:nvSpPr>
            <p:cNvPr id="42" name="Text Box 22">
              <a:extLst>
                <a:ext uri="{FF2B5EF4-FFF2-40B4-BE49-F238E27FC236}">
                  <a16:creationId xmlns:a16="http://schemas.microsoft.com/office/drawing/2014/main" id="{D80BCE31-CFE2-7031-2DCA-5F86787D4AD4}"/>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43" name="Text Box 49">
              <a:extLst>
                <a:ext uri="{FF2B5EF4-FFF2-40B4-BE49-F238E27FC236}">
                  <a16:creationId xmlns:a16="http://schemas.microsoft.com/office/drawing/2014/main" id="{937A1EBA-81CA-9CE2-30A8-F2E9155C8463}"/>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Calibri" panose="020F0502020204030204"/>
                  <a:ea typeface="ＭＳ Ｐゴシック" charset="0"/>
                  <a:cs typeface="+mn-cs"/>
                </a:rPr>
                <a:t>流控制</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4" name="Line 53">
              <a:extLst>
                <a:ext uri="{FF2B5EF4-FFF2-40B4-BE49-F238E27FC236}">
                  <a16:creationId xmlns:a16="http://schemas.microsoft.com/office/drawing/2014/main" id="{A2E3017D-D77C-6B5E-6CFD-EEA911BC918B}"/>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45" name="Group 5">
            <a:extLst>
              <a:ext uri="{FF2B5EF4-FFF2-40B4-BE49-F238E27FC236}">
                <a16:creationId xmlns:a16="http://schemas.microsoft.com/office/drawing/2014/main" id="{708F9AAE-8FDC-D145-7924-1587A87CD7AB}"/>
              </a:ext>
            </a:extLst>
          </p:cNvPr>
          <p:cNvGrpSpPr/>
          <p:nvPr/>
        </p:nvGrpSpPr>
        <p:grpSpPr>
          <a:xfrm>
            <a:off x="4979760" y="1433806"/>
            <a:ext cx="7040433" cy="1034129"/>
            <a:chOff x="4979760" y="1674436"/>
            <a:chExt cx="7040433" cy="1034129"/>
          </a:xfrm>
        </p:grpSpPr>
        <p:sp>
          <p:nvSpPr>
            <p:cNvPr id="46" name="Text Box 15">
              <a:extLst>
                <a:ext uri="{FF2B5EF4-FFF2-40B4-BE49-F238E27FC236}">
                  <a16:creationId xmlns:a16="http://schemas.microsoft.com/office/drawing/2014/main" id="{F4157E06-DAA3-BE8C-750D-45CE6F72BB23}"/>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47" name="Text Box 50">
              <a:extLst>
                <a:ext uri="{FF2B5EF4-FFF2-40B4-BE49-F238E27FC236}">
                  <a16:creationId xmlns:a16="http://schemas.microsoft.com/office/drawing/2014/main" id="{432A0FCF-AA5F-AEDF-9C43-F9898D5D005B}"/>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Calibri" panose="020F0502020204030204"/>
                  <a:ea typeface="ＭＳ Ｐゴシック" charset="0"/>
                  <a:cs typeface="+mn-cs"/>
                </a:rPr>
                <a:t>报文段序号</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a:t>
              </a:r>
              <a:r>
                <a:rPr kumimoji="0" lang="en-US" sz="2000" b="0" i="0" u="none" strike="noStrike" kern="1200" cap="none" spc="0" normalizeH="0" baseline="0" noProof="0" dirty="0" err="1">
                  <a:ln>
                    <a:noFill/>
                  </a:ln>
                  <a:solidFill>
                    <a:srgbClr val="000000"/>
                  </a:solidFill>
                  <a:effectLst/>
                  <a:uLnTx/>
                  <a:uFillTx/>
                  <a:latin typeface="Calibri" panose="020F0502020204030204"/>
                  <a:ea typeface="ＭＳ Ｐゴシック" charset="0"/>
                  <a:cs typeface="+mn-cs"/>
                </a:rPr>
                <a:t>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48" name="Line 55">
              <a:extLst>
                <a:ext uri="{FF2B5EF4-FFF2-40B4-BE49-F238E27FC236}">
                  <a16:creationId xmlns:a16="http://schemas.microsoft.com/office/drawing/2014/main" id="{D8B3C7F1-4F27-AED4-68B9-0952742CE6F7}"/>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49" name="Group 128">
            <a:extLst>
              <a:ext uri="{FF2B5EF4-FFF2-40B4-BE49-F238E27FC236}">
                <a16:creationId xmlns:a16="http://schemas.microsoft.com/office/drawing/2014/main" id="{68218284-BB11-53AA-8AC4-71E09996933F}"/>
              </a:ext>
            </a:extLst>
          </p:cNvPr>
          <p:cNvGrpSpPr/>
          <p:nvPr/>
        </p:nvGrpSpPr>
        <p:grpSpPr>
          <a:xfrm>
            <a:off x="5398860" y="4373782"/>
            <a:ext cx="5770816" cy="1113459"/>
            <a:chOff x="5398860" y="4614412"/>
            <a:chExt cx="5770816" cy="1113459"/>
          </a:xfrm>
        </p:grpSpPr>
        <p:sp>
          <p:nvSpPr>
            <p:cNvPr id="50" name="Text Box 14">
              <a:extLst>
                <a:ext uri="{FF2B5EF4-FFF2-40B4-BE49-F238E27FC236}">
                  <a16:creationId xmlns:a16="http://schemas.microsoft.com/office/drawing/2014/main" id="{7D1CF729-CE9E-2F77-5D04-A7786951BD76}"/>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51" name="TextBox 124">
              <a:extLst>
                <a:ext uri="{FF2B5EF4-FFF2-40B4-BE49-F238E27FC236}">
                  <a16:creationId xmlns:a16="http://schemas.microsoft.com/office/drawing/2014/main" id="{064DA321-5907-088F-FAAE-89F6228BDE5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52" name="Straight Connector 126">
              <a:extLst>
                <a:ext uri="{FF2B5EF4-FFF2-40B4-BE49-F238E27FC236}">
                  <a16:creationId xmlns:a16="http://schemas.microsoft.com/office/drawing/2014/main" id="{1A2C5805-5858-3701-9CF4-DC6A28CF1185}"/>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3" name="Group 25">
            <a:extLst>
              <a:ext uri="{FF2B5EF4-FFF2-40B4-BE49-F238E27FC236}">
                <a16:creationId xmlns:a16="http://schemas.microsoft.com/office/drawing/2014/main" id="{B7D5F745-4F76-3EE5-FD8E-C265CC9F6A52}"/>
              </a:ext>
            </a:extLst>
          </p:cNvPr>
          <p:cNvGrpSpPr/>
          <p:nvPr/>
        </p:nvGrpSpPr>
        <p:grpSpPr>
          <a:xfrm>
            <a:off x="230393" y="1712113"/>
            <a:ext cx="7771793" cy="1241280"/>
            <a:chOff x="230393" y="1952743"/>
            <a:chExt cx="7771793" cy="1241280"/>
          </a:xfrm>
        </p:grpSpPr>
        <p:sp>
          <p:nvSpPr>
            <p:cNvPr id="54" name="Text Box 35">
              <a:extLst>
                <a:ext uri="{FF2B5EF4-FFF2-40B4-BE49-F238E27FC236}">
                  <a16:creationId xmlns:a16="http://schemas.microsoft.com/office/drawing/2014/main" id="{51A7B72C-B62B-F1D6-E1FC-7732F8F43AC8}"/>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55" name="Group 14">
              <a:extLst>
                <a:ext uri="{FF2B5EF4-FFF2-40B4-BE49-F238E27FC236}">
                  <a16:creationId xmlns:a16="http://schemas.microsoft.com/office/drawing/2014/main" id="{18996CCC-81B5-DD9E-2309-B745C4AC225C}"/>
                </a:ext>
              </a:extLst>
            </p:cNvPr>
            <p:cNvGrpSpPr/>
            <p:nvPr/>
          </p:nvGrpSpPr>
          <p:grpSpPr>
            <a:xfrm>
              <a:off x="230393" y="1952743"/>
              <a:ext cx="7771793" cy="971860"/>
              <a:chOff x="217867" y="1965269"/>
              <a:chExt cx="7771793" cy="971860"/>
            </a:xfrm>
          </p:grpSpPr>
          <p:sp>
            <p:nvSpPr>
              <p:cNvPr id="56" name="Text Box 17">
                <a:extLst>
                  <a:ext uri="{FF2B5EF4-FFF2-40B4-BE49-F238E27FC236}">
                    <a16:creationId xmlns:a16="http://schemas.microsoft.com/office/drawing/2014/main" id="{BCBB994F-B621-2F32-CA3E-6F39E567EB74}"/>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57" name="Text Box 42">
                <a:extLst>
                  <a:ext uri="{FF2B5EF4-FFF2-40B4-BE49-F238E27FC236}">
                    <a16:creationId xmlns:a16="http://schemas.microsoft.com/office/drawing/2014/main" id="{732C5519-AE0D-3211-D8E4-C6A21D6F3261}"/>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58" name="Line 46">
                <a:extLst>
                  <a:ext uri="{FF2B5EF4-FFF2-40B4-BE49-F238E27FC236}">
                    <a16:creationId xmlns:a16="http://schemas.microsoft.com/office/drawing/2014/main" id="{E6E062B8-8CAB-6B75-E3D6-CDAD210D410B}"/>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9" name="Line 46">
                <a:extLst>
                  <a:ext uri="{FF2B5EF4-FFF2-40B4-BE49-F238E27FC236}">
                    <a16:creationId xmlns:a16="http://schemas.microsoft.com/office/drawing/2014/main" id="{FE315851-3128-AF2C-B3E9-2CC4C015A89C}"/>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pSp>
      <p:grpSp>
        <p:nvGrpSpPr>
          <p:cNvPr id="60" name="Group 18">
            <a:extLst>
              <a:ext uri="{FF2B5EF4-FFF2-40B4-BE49-F238E27FC236}">
                <a16:creationId xmlns:a16="http://schemas.microsoft.com/office/drawing/2014/main" id="{37178D78-44E7-EDD5-4E7D-AE9249ED5670}"/>
              </a:ext>
            </a:extLst>
          </p:cNvPr>
          <p:cNvGrpSpPr/>
          <p:nvPr/>
        </p:nvGrpSpPr>
        <p:grpSpPr>
          <a:xfrm>
            <a:off x="1895418" y="3419172"/>
            <a:ext cx="5828956" cy="1090980"/>
            <a:chOff x="1895418" y="3659802"/>
            <a:chExt cx="5828956" cy="1090980"/>
          </a:xfrm>
        </p:grpSpPr>
        <p:sp>
          <p:nvSpPr>
            <p:cNvPr id="61" name="Text Box 40">
              <a:extLst>
                <a:ext uri="{FF2B5EF4-FFF2-40B4-BE49-F238E27FC236}">
                  <a16:creationId xmlns:a16="http://schemas.microsoft.com/office/drawing/2014/main" id="{3FCBE07A-3460-04E7-E9EA-6CB4592B352F}"/>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2" name="Text Box 42">
              <a:extLst>
                <a:ext uri="{FF2B5EF4-FFF2-40B4-BE49-F238E27FC236}">
                  <a16:creationId xmlns:a16="http://schemas.microsoft.com/office/drawing/2014/main" id="{595C9F3C-4FA9-FE53-1BEC-2EE3A105D226}"/>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63" name="Straight Connector 6">
              <a:extLst>
                <a:ext uri="{FF2B5EF4-FFF2-40B4-BE49-F238E27FC236}">
                  <a16:creationId xmlns:a16="http://schemas.microsoft.com/office/drawing/2014/main" id="{D9B58078-ADC7-9994-FF22-BBBD8230FC95}"/>
                </a:ext>
              </a:extLst>
            </p:cNvPr>
            <p:cNvCxnSpPr>
              <a:cxnSpLocks/>
              <a:stCxn id="62" idx="3"/>
              <a:endCxn id="61"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4" name="Group 23">
            <a:extLst>
              <a:ext uri="{FF2B5EF4-FFF2-40B4-BE49-F238E27FC236}">
                <a16:creationId xmlns:a16="http://schemas.microsoft.com/office/drawing/2014/main" id="{79196F2B-5332-A494-1E2B-F00A4C139980}"/>
              </a:ext>
            </a:extLst>
          </p:cNvPr>
          <p:cNvGrpSpPr/>
          <p:nvPr/>
        </p:nvGrpSpPr>
        <p:grpSpPr>
          <a:xfrm>
            <a:off x="318075" y="2578496"/>
            <a:ext cx="4456458" cy="424732"/>
            <a:chOff x="318075" y="2819126"/>
            <a:chExt cx="4456458" cy="424732"/>
          </a:xfrm>
        </p:grpSpPr>
        <p:sp>
          <p:nvSpPr>
            <p:cNvPr id="65" name="Text Box 37">
              <a:extLst>
                <a:ext uri="{FF2B5EF4-FFF2-40B4-BE49-F238E27FC236}">
                  <a16:creationId xmlns:a16="http://schemas.microsoft.com/office/drawing/2014/main" id="{AAD8A52C-74C9-FC4D-A369-37E0147C4547}"/>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66" name="Text Box 42">
              <a:extLst>
                <a:ext uri="{FF2B5EF4-FFF2-40B4-BE49-F238E27FC236}">
                  <a16:creationId xmlns:a16="http://schemas.microsoft.com/office/drawing/2014/main" id="{FB38BF98-F662-506B-E955-672A7A68DDF3}"/>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67" name="Straight Connector 99">
              <a:extLst>
                <a:ext uri="{FF2B5EF4-FFF2-40B4-BE49-F238E27FC236}">
                  <a16:creationId xmlns:a16="http://schemas.microsoft.com/office/drawing/2014/main" id="{B132E099-7447-AAD2-C171-DFC8B8A30C0E}"/>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8" name="Line 10">
            <a:extLst>
              <a:ext uri="{FF2B5EF4-FFF2-40B4-BE49-F238E27FC236}">
                <a16:creationId xmlns:a16="http://schemas.microsoft.com/office/drawing/2014/main" id="{FE97B03B-DAA2-4F76-1EDA-495ABE8BF886}"/>
              </a:ext>
            </a:extLst>
          </p:cNvPr>
          <p:cNvSpPr>
            <a:spLocks noChangeShapeType="1"/>
          </p:cNvSpPr>
          <p:nvPr/>
        </p:nvSpPr>
        <p:spPr bwMode="auto">
          <a:xfrm flipH="1" flipV="1">
            <a:off x="6289447" y="1438744"/>
            <a:ext cx="1761" cy="365184"/>
          </a:xfrm>
          <a:prstGeom prst="line">
            <a:avLst/>
          </a:prstGeom>
          <a:noFill/>
          <a:ln w="1905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9" name="Line 26">
            <a:extLst>
              <a:ext uri="{FF2B5EF4-FFF2-40B4-BE49-F238E27FC236}">
                <a16:creationId xmlns:a16="http://schemas.microsoft.com/office/drawing/2014/main" id="{F2B95A5F-C7AD-62DD-0D66-01D0C2CA3040}"/>
              </a:ext>
            </a:extLst>
          </p:cNvPr>
          <p:cNvSpPr>
            <a:spLocks noChangeShapeType="1"/>
          </p:cNvSpPr>
          <p:nvPr/>
        </p:nvSpPr>
        <p:spPr bwMode="auto">
          <a:xfrm flipV="1">
            <a:off x="6150711" y="2564032"/>
            <a:ext cx="0" cy="392112"/>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70" name="Line 27">
            <a:extLst>
              <a:ext uri="{FF2B5EF4-FFF2-40B4-BE49-F238E27FC236}">
                <a16:creationId xmlns:a16="http://schemas.microsoft.com/office/drawing/2014/main" id="{DFC623AA-22F3-27B8-5F09-E129BC220254}"/>
              </a:ext>
            </a:extLst>
          </p:cNvPr>
          <p:cNvSpPr>
            <a:spLocks noChangeShapeType="1"/>
          </p:cNvSpPr>
          <p:nvPr/>
        </p:nvSpPr>
        <p:spPr bwMode="auto">
          <a:xfrm flipV="1">
            <a:off x="5992924" y="256879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71" name="Line 28">
            <a:extLst>
              <a:ext uri="{FF2B5EF4-FFF2-40B4-BE49-F238E27FC236}">
                <a16:creationId xmlns:a16="http://schemas.microsoft.com/office/drawing/2014/main" id="{219E5EE2-8A06-8A51-9CB5-F8DC86400706}"/>
              </a:ext>
            </a:extLst>
          </p:cNvPr>
          <p:cNvSpPr>
            <a:spLocks noChangeShapeType="1"/>
          </p:cNvSpPr>
          <p:nvPr/>
        </p:nvSpPr>
        <p:spPr bwMode="auto">
          <a:xfrm flipV="1">
            <a:off x="5830374" y="2568794"/>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72" name="Group 27">
            <a:extLst>
              <a:ext uri="{FF2B5EF4-FFF2-40B4-BE49-F238E27FC236}">
                <a16:creationId xmlns:a16="http://schemas.microsoft.com/office/drawing/2014/main" id="{1E62BA17-951B-2CA9-B291-86897F77B921}"/>
              </a:ext>
            </a:extLst>
          </p:cNvPr>
          <p:cNvGrpSpPr/>
          <p:nvPr/>
        </p:nvGrpSpPr>
        <p:grpSpPr>
          <a:xfrm>
            <a:off x="172543" y="2623319"/>
            <a:ext cx="6190466" cy="2660551"/>
            <a:chOff x="172543" y="2863949"/>
            <a:chExt cx="6190466" cy="2660551"/>
          </a:xfrm>
        </p:grpSpPr>
        <p:sp>
          <p:nvSpPr>
            <p:cNvPr id="73" name="Text Box 44">
              <a:extLst>
                <a:ext uri="{FF2B5EF4-FFF2-40B4-BE49-F238E27FC236}">
                  <a16:creationId xmlns:a16="http://schemas.microsoft.com/office/drawing/2014/main" id="{A68ECE8F-4AA2-2B1B-25D1-280375D4570A}"/>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74" name="Freeform 48">
              <a:extLst>
                <a:ext uri="{FF2B5EF4-FFF2-40B4-BE49-F238E27FC236}">
                  <a16:creationId xmlns:a16="http://schemas.microsoft.com/office/drawing/2014/main" id="{C40D10CA-DA31-5322-4851-771FA8DBAC69}"/>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75" name="Group 26">
              <a:extLst>
                <a:ext uri="{FF2B5EF4-FFF2-40B4-BE49-F238E27FC236}">
                  <a16:creationId xmlns:a16="http://schemas.microsoft.com/office/drawing/2014/main" id="{E47B5D29-A367-D8B9-145A-E113412DF046}"/>
                </a:ext>
              </a:extLst>
            </p:cNvPr>
            <p:cNvGrpSpPr/>
            <p:nvPr/>
          </p:nvGrpSpPr>
          <p:grpSpPr>
            <a:xfrm>
              <a:off x="5775299" y="2863949"/>
              <a:ext cx="587710" cy="339181"/>
              <a:chOff x="5775299" y="2863949"/>
              <a:chExt cx="587710" cy="339181"/>
            </a:xfrm>
          </p:grpSpPr>
          <p:sp>
            <p:nvSpPr>
              <p:cNvPr id="76" name="Text Box 25">
                <a:extLst>
                  <a:ext uri="{FF2B5EF4-FFF2-40B4-BE49-F238E27FC236}">
                    <a16:creationId xmlns:a16="http://schemas.microsoft.com/office/drawing/2014/main" id="{E5735365-951C-67A3-C5F0-1943358BB60C}"/>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77" name="Text Box 32">
                <a:extLst>
                  <a:ext uri="{FF2B5EF4-FFF2-40B4-BE49-F238E27FC236}">
                    <a16:creationId xmlns:a16="http://schemas.microsoft.com/office/drawing/2014/main" id="{1C85D5E7-8FCF-9C10-448F-965290254A62}"/>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78" name="Text Box 33">
                <a:extLst>
                  <a:ext uri="{FF2B5EF4-FFF2-40B4-BE49-F238E27FC236}">
                    <a16:creationId xmlns:a16="http://schemas.microsoft.com/office/drawing/2014/main" id="{F8361F85-D40B-968E-4E70-DC8FFCCCC4D8}"/>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79" name="Group 24">
            <a:extLst>
              <a:ext uri="{FF2B5EF4-FFF2-40B4-BE49-F238E27FC236}">
                <a16:creationId xmlns:a16="http://schemas.microsoft.com/office/drawing/2014/main" id="{6D831E68-552E-81E6-F690-7D8523A483D6}"/>
              </a:ext>
            </a:extLst>
          </p:cNvPr>
          <p:cNvGrpSpPr/>
          <p:nvPr/>
        </p:nvGrpSpPr>
        <p:grpSpPr>
          <a:xfrm>
            <a:off x="5277007" y="2619327"/>
            <a:ext cx="2976178" cy="719405"/>
            <a:chOff x="5277007" y="2859957"/>
            <a:chExt cx="2976178" cy="719405"/>
          </a:xfrm>
        </p:grpSpPr>
        <p:sp>
          <p:nvSpPr>
            <p:cNvPr id="80" name="Text Box 23">
              <a:extLst>
                <a:ext uri="{FF2B5EF4-FFF2-40B4-BE49-F238E27FC236}">
                  <a16:creationId xmlns:a16="http://schemas.microsoft.com/office/drawing/2014/main" id="{32C29B03-C146-9324-27D1-D6EA8E249D48}"/>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white">
                      <a:lumMod val="75000"/>
                    </a:prstClr>
                  </a:solidFill>
                  <a:effectLst/>
                  <a:uLnTx/>
                  <a:uFillTx/>
                  <a:latin typeface="Arial" charset="0"/>
                  <a:ea typeface="ＭＳ Ｐゴシック" charset="0"/>
                  <a:cs typeface="+mn-cs"/>
                </a:rPr>
                <a:t>Urg</a:t>
              </a: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 data pointer</a:t>
              </a:r>
            </a:p>
          </p:txBody>
        </p:sp>
        <p:grpSp>
          <p:nvGrpSpPr>
            <p:cNvPr id="81" name="Group 19">
              <a:extLst>
                <a:ext uri="{FF2B5EF4-FFF2-40B4-BE49-F238E27FC236}">
                  <a16:creationId xmlns:a16="http://schemas.microsoft.com/office/drawing/2014/main" id="{7671E949-68C0-5031-FF67-A2AFC54E749D}"/>
                </a:ext>
              </a:extLst>
            </p:cNvPr>
            <p:cNvGrpSpPr/>
            <p:nvPr/>
          </p:nvGrpSpPr>
          <p:grpSpPr>
            <a:xfrm>
              <a:off x="5277007" y="2859957"/>
              <a:ext cx="627836" cy="345695"/>
              <a:chOff x="5527528" y="3067992"/>
              <a:chExt cx="627836" cy="345695"/>
            </a:xfrm>
          </p:grpSpPr>
          <p:sp>
            <p:nvSpPr>
              <p:cNvPr id="82" name="Text Box 34">
                <a:extLst>
                  <a:ext uri="{FF2B5EF4-FFF2-40B4-BE49-F238E27FC236}">
                    <a16:creationId xmlns:a16="http://schemas.microsoft.com/office/drawing/2014/main" id="{22873081-DDD2-6EF8-34FD-45295887DE3F}"/>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83" name="Text Box 36">
                <a:extLst>
                  <a:ext uri="{FF2B5EF4-FFF2-40B4-BE49-F238E27FC236}">
                    <a16:creationId xmlns:a16="http://schemas.microsoft.com/office/drawing/2014/main" id="{D8540E24-1399-06E8-4961-C6AB64A6A0AC}"/>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4" name="Line 39">
            <a:extLst>
              <a:ext uri="{FF2B5EF4-FFF2-40B4-BE49-F238E27FC236}">
                <a16:creationId xmlns:a16="http://schemas.microsoft.com/office/drawing/2014/main" id="{D45FFDAC-CB49-F5E3-B85E-5EC63E05C4E9}"/>
              </a:ext>
            </a:extLst>
          </p:cNvPr>
          <p:cNvSpPr>
            <a:spLocks noChangeShapeType="1"/>
          </p:cNvSpPr>
          <p:nvPr/>
        </p:nvSpPr>
        <p:spPr bwMode="auto">
          <a:xfrm flipV="1">
            <a:off x="5038305" y="2580518"/>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sp>
        <p:nvSpPr>
          <p:cNvPr id="85" name="Line 39">
            <a:extLst>
              <a:ext uri="{FF2B5EF4-FFF2-40B4-BE49-F238E27FC236}">
                <a16:creationId xmlns:a16="http://schemas.microsoft.com/office/drawing/2014/main" id="{EDC59C6D-4881-B590-D3CA-1A697A9571B9}"/>
              </a:ext>
            </a:extLst>
          </p:cNvPr>
          <p:cNvSpPr>
            <a:spLocks noChangeShapeType="1"/>
          </p:cNvSpPr>
          <p:nvPr/>
        </p:nvSpPr>
        <p:spPr bwMode="auto">
          <a:xfrm flipV="1">
            <a:off x="5198693" y="2571552"/>
            <a:ext cx="0" cy="392113"/>
          </a:xfrm>
          <a:prstGeom prst="line">
            <a:avLst/>
          </a:prstGeom>
          <a:noFill/>
          <a:ln w="12700">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a:ea typeface="ＭＳ Ｐゴシック" charset="0"/>
              <a:cs typeface="+mn-cs"/>
            </a:endParaRPr>
          </a:p>
        </p:txBody>
      </p:sp>
      <p:grpSp>
        <p:nvGrpSpPr>
          <p:cNvPr id="86" name="Group 20">
            <a:extLst>
              <a:ext uri="{FF2B5EF4-FFF2-40B4-BE49-F238E27FC236}">
                <a16:creationId xmlns:a16="http://schemas.microsoft.com/office/drawing/2014/main" id="{8A47E75C-0531-34C2-E3A4-8B63DCC20F1F}"/>
              </a:ext>
            </a:extLst>
          </p:cNvPr>
          <p:cNvGrpSpPr/>
          <p:nvPr/>
        </p:nvGrpSpPr>
        <p:grpSpPr>
          <a:xfrm>
            <a:off x="182880" y="2623320"/>
            <a:ext cx="5235245" cy="1390074"/>
            <a:chOff x="182880" y="2863950"/>
            <a:chExt cx="5235245" cy="1390074"/>
          </a:xfrm>
        </p:grpSpPr>
        <p:grpSp>
          <p:nvGrpSpPr>
            <p:cNvPr id="87" name="Group 17">
              <a:extLst>
                <a:ext uri="{FF2B5EF4-FFF2-40B4-BE49-F238E27FC236}">
                  <a16:creationId xmlns:a16="http://schemas.microsoft.com/office/drawing/2014/main" id="{8B49F71E-B097-5516-52DE-3C5DE1433BD2}"/>
                </a:ext>
              </a:extLst>
            </p:cNvPr>
            <p:cNvGrpSpPr/>
            <p:nvPr/>
          </p:nvGrpSpPr>
          <p:grpSpPr>
            <a:xfrm>
              <a:off x="4962499" y="2863950"/>
              <a:ext cx="455626" cy="338554"/>
              <a:chOff x="4962499" y="2863950"/>
              <a:chExt cx="455626" cy="338554"/>
            </a:xfrm>
          </p:grpSpPr>
          <p:sp>
            <p:nvSpPr>
              <p:cNvPr id="90" name="Text Box 33">
                <a:extLst>
                  <a:ext uri="{FF2B5EF4-FFF2-40B4-BE49-F238E27FC236}">
                    <a16:creationId xmlns:a16="http://schemas.microsoft.com/office/drawing/2014/main" id="{418B601F-B83D-2695-43F6-AE87ABE183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1" name="Text Box 33">
                <a:extLst>
                  <a:ext uri="{FF2B5EF4-FFF2-40B4-BE49-F238E27FC236}">
                    <a16:creationId xmlns:a16="http://schemas.microsoft.com/office/drawing/2014/main" id="{0CA02C9B-1261-20DF-2A3D-9FB30DD3ECBD}"/>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88" name="Text Box 44">
              <a:extLst>
                <a:ext uri="{FF2B5EF4-FFF2-40B4-BE49-F238E27FC236}">
                  <a16:creationId xmlns:a16="http://schemas.microsoft.com/office/drawing/2014/main" id="{92703AEF-30A1-9C4C-7BDB-20B1C15D7A29}"/>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err="1">
                  <a:ln>
                    <a:noFill/>
                  </a:ln>
                  <a:solidFill>
                    <a:srgbClr val="000000"/>
                  </a:solidFill>
                  <a:effectLst/>
                  <a:uLnTx/>
                  <a:uFillTx/>
                  <a:latin typeface="Calibri" panose="020F0502020204030204"/>
                  <a:ea typeface="ＭＳ Ｐゴシック" charset="0"/>
                  <a:cs typeface="+mn-cs"/>
                </a:rPr>
                <a:t>拥塞通知</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89" name="Freeform 48">
              <a:extLst>
                <a:ext uri="{FF2B5EF4-FFF2-40B4-BE49-F238E27FC236}">
                  <a16:creationId xmlns:a16="http://schemas.microsoft.com/office/drawing/2014/main" id="{1835C646-DA2D-9E25-844E-6A78D439EBDF}"/>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dissolv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dissolve">
                                      <p:cBhvr>
                                        <p:cTn id="22" dur="500"/>
                                        <p:tgtEl>
                                          <p:spTgt spid="5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dissolve">
                                      <p:cBhvr>
                                        <p:cTn id="32" dur="500"/>
                                        <p:tgtEl>
                                          <p:spTgt spid="6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dissolve">
                                      <p:cBhvr>
                                        <p:cTn id="37" dur="500"/>
                                        <p:tgtEl>
                                          <p:spTgt spid="6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72"/>
                                        </p:tgtEl>
                                        <p:attrNameLst>
                                          <p:attrName>style.visibility</p:attrName>
                                        </p:attrNameLst>
                                      </p:cBhvr>
                                      <p:to>
                                        <p:strVal val="visible"/>
                                      </p:to>
                                    </p:set>
                                    <p:animEffect transition="in" filter="dissolve">
                                      <p:cBhvr>
                                        <p:cTn id="42" dur="500"/>
                                        <p:tgtEl>
                                          <p:spTgt spid="72"/>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dissolve">
                                      <p:cBhvr>
                                        <p:cTn id="47" dur="500"/>
                                        <p:tgtEl>
                                          <p:spTgt spid="4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86"/>
                                        </p:tgtEl>
                                        <p:attrNameLst>
                                          <p:attrName>style.visibility</p:attrName>
                                        </p:attrNameLst>
                                      </p:cBhvr>
                                      <p:to>
                                        <p:strVal val="visible"/>
                                      </p:to>
                                    </p:set>
                                    <p:animEffect transition="in" filter="dissolve">
                                      <p:cBhvr>
                                        <p:cTn id="52" dur="500"/>
                                        <p:tgtEl>
                                          <p:spTgt spid="86"/>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dissolve">
                                      <p:cBhvr>
                                        <p:cTn id="5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在这里插入图片描述">
            <a:extLst>
              <a:ext uri="{FF2B5EF4-FFF2-40B4-BE49-F238E27FC236}">
                <a16:creationId xmlns:a16="http://schemas.microsoft.com/office/drawing/2014/main" id="{E1357C07-C28B-934C-3E76-3E539D44B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874" y="342246"/>
            <a:ext cx="9752514" cy="6515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437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963216" y="42192"/>
            <a:ext cx="9648394" cy="781967"/>
            <a:chOff x="2543606" y="42192"/>
            <a:chExt cx="9648394" cy="781967"/>
          </a:xfrm>
        </p:grpSpPr>
        <p:sp>
          <p:nvSpPr>
            <p:cNvPr id="3" name="圆角矩形 2"/>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矩形 3"/>
            <p:cNvSpPr/>
            <p:nvPr/>
          </p:nvSpPr>
          <p:spPr>
            <a:xfrm>
              <a:off x="2831636" y="138202"/>
              <a:ext cx="2982309" cy="58477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本讲内容概要</a:t>
              </a:r>
            </a:p>
          </p:txBody>
        </p:sp>
      </p:grpSp>
      <p:grpSp>
        <p:nvGrpSpPr>
          <p:cNvPr id="5" name="组合 4"/>
          <p:cNvGrpSpPr/>
          <p:nvPr/>
        </p:nvGrpSpPr>
        <p:grpSpPr>
          <a:xfrm>
            <a:off x="2951574" y="2186186"/>
            <a:ext cx="7074491" cy="691161"/>
            <a:chOff x="3388744" y="2314179"/>
            <a:chExt cx="7074491" cy="691161"/>
          </a:xfrm>
        </p:grpSpPr>
        <p:sp>
          <p:nvSpPr>
            <p:cNvPr id="6" name="圆角矩形 5"/>
            <p:cNvSpPr/>
            <p:nvPr/>
          </p:nvSpPr>
          <p:spPr>
            <a:xfrm>
              <a:off x="3388744" y="2344955"/>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7" name="TextBox 6"/>
            <p:cNvSpPr txBox="1"/>
            <p:nvPr/>
          </p:nvSpPr>
          <p:spPr>
            <a:xfrm>
              <a:off x="4180835" y="2314179"/>
              <a:ext cx="4613468" cy="584775"/>
            </a:xfrm>
            <a:prstGeom prst="rect">
              <a:avLst/>
            </a:prstGeom>
            <a:noFill/>
          </p:spPr>
          <p:txBody>
            <a:bodyPr wrap="squar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2</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防火墙的类型和结构</a:t>
              </a:r>
            </a:p>
          </p:txBody>
        </p:sp>
        <p:cxnSp>
          <p:nvCxnSpPr>
            <p:cNvPr id="8" name="直接连接符 7"/>
            <p:cNvCxnSpPr/>
            <p:nvPr/>
          </p:nvCxnSpPr>
          <p:spPr>
            <a:xfrm>
              <a:off x="4661739" y="240730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951574" y="3035074"/>
            <a:ext cx="7074491" cy="690556"/>
            <a:chOff x="3388744" y="3116378"/>
            <a:chExt cx="7074491" cy="690556"/>
          </a:xfrm>
        </p:grpSpPr>
        <p:sp>
          <p:nvSpPr>
            <p:cNvPr id="10" name="圆角矩形 9"/>
            <p:cNvSpPr/>
            <p:nvPr/>
          </p:nvSpPr>
          <p:spPr>
            <a:xfrm>
              <a:off x="3388744" y="3146549"/>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ndParaRPr>
            </a:p>
          </p:txBody>
        </p:sp>
        <p:sp>
          <p:nvSpPr>
            <p:cNvPr id="11" name="TextBox 7"/>
            <p:cNvSpPr txBox="1"/>
            <p:nvPr/>
          </p:nvSpPr>
          <p:spPr>
            <a:xfrm>
              <a:off x="4180835" y="3116378"/>
              <a:ext cx="4467225" cy="583565"/>
            </a:xfrm>
            <a:prstGeom prst="rect">
              <a:avLst/>
            </a:prstGeom>
            <a:noFill/>
          </p:spPr>
          <p:txBody>
            <a:bodyPr wrap="none" rtlCol="0" anchor="ctr">
              <a:spAutoFit/>
            </a:bodyPr>
            <a:lstStyle/>
            <a:p>
              <a:r>
                <a:rPr lang="en-US" altLang="zh-CN" sz="3200" b="1" dirty="0">
                  <a:solidFill>
                    <a:srgbClr val="FF0000"/>
                  </a:solidFill>
                  <a:latin typeface="Broadway" panose="04040905080B02020502" pitchFamily="82" charset="0"/>
                  <a:ea typeface="微软雅黑" panose="020B0503020204020204" pitchFamily="34" charset="-122"/>
                </a:rPr>
                <a:t>3</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静态包过滤器（分组过滤）</a:t>
              </a:r>
            </a:p>
          </p:txBody>
        </p:sp>
        <p:cxnSp>
          <p:nvCxnSpPr>
            <p:cNvPr id="12" name="直接连接符 11"/>
            <p:cNvCxnSpPr/>
            <p:nvPr/>
          </p:nvCxnSpPr>
          <p:spPr>
            <a:xfrm>
              <a:off x="4661739" y="3218558"/>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951574" y="1337903"/>
            <a:ext cx="7074491" cy="691161"/>
            <a:chOff x="3402064" y="1531597"/>
            <a:chExt cx="7074491" cy="691161"/>
          </a:xfrm>
        </p:grpSpPr>
        <p:sp>
          <p:nvSpPr>
            <p:cNvPr id="14" name="圆角矩形 13"/>
            <p:cNvSpPr/>
            <p:nvPr/>
          </p:nvSpPr>
          <p:spPr>
            <a:xfrm>
              <a:off x="3402064" y="1562373"/>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TextBox 19"/>
            <p:cNvSpPr txBox="1"/>
            <p:nvPr/>
          </p:nvSpPr>
          <p:spPr>
            <a:xfrm>
              <a:off x="4180835" y="1531597"/>
              <a:ext cx="235513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防火墙概述</a:t>
              </a:r>
            </a:p>
          </p:txBody>
        </p:sp>
        <p:cxnSp>
          <p:nvCxnSpPr>
            <p:cNvPr id="16" name="直接连接符 15"/>
            <p:cNvCxnSpPr/>
            <p:nvPr/>
          </p:nvCxnSpPr>
          <p:spPr>
            <a:xfrm>
              <a:off x="4661739" y="1634382"/>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951574" y="3882752"/>
            <a:ext cx="7074491" cy="691161"/>
            <a:chOff x="3424583" y="3907861"/>
            <a:chExt cx="7074491" cy="691161"/>
          </a:xfrm>
        </p:grpSpPr>
        <p:sp>
          <p:nvSpPr>
            <p:cNvPr id="18" name="圆角矩形 17"/>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TextBox 8"/>
            <p:cNvSpPr txBox="1"/>
            <p:nvPr/>
          </p:nvSpPr>
          <p:spPr>
            <a:xfrm>
              <a:off x="4180835" y="3907861"/>
              <a:ext cx="327846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4</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动态包过滤防火墙</a:t>
              </a:r>
            </a:p>
          </p:txBody>
        </p:sp>
        <p:cxnSp>
          <p:nvCxnSpPr>
            <p:cNvPr id="20" name="直接连接符 19"/>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51574" y="4731035"/>
            <a:ext cx="7074491" cy="691161"/>
            <a:chOff x="3424583" y="3907861"/>
            <a:chExt cx="7074491" cy="691161"/>
          </a:xfrm>
        </p:grpSpPr>
        <p:sp>
          <p:nvSpPr>
            <p:cNvPr id="23" name="圆角矩形 22"/>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TextBox 8"/>
            <p:cNvSpPr txBox="1"/>
            <p:nvPr/>
          </p:nvSpPr>
          <p:spPr>
            <a:xfrm>
              <a:off x="4180835" y="3907861"/>
              <a:ext cx="235513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5</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电路级网关</a:t>
              </a:r>
            </a:p>
          </p:txBody>
        </p:sp>
        <p:cxnSp>
          <p:nvCxnSpPr>
            <p:cNvPr id="25" name="直接连接符 24"/>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2951574" y="5579320"/>
            <a:ext cx="7074491" cy="691161"/>
            <a:chOff x="3424583" y="3907861"/>
            <a:chExt cx="7074491" cy="691161"/>
          </a:xfrm>
        </p:grpSpPr>
        <p:sp>
          <p:nvSpPr>
            <p:cNvPr id="27" name="圆角矩形 26"/>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TextBox 8"/>
            <p:cNvSpPr txBox="1"/>
            <p:nvPr/>
          </p:nvSpPr>
          <p:spPr>
            <a:xfrm>
              <a:off x="4180835" y="3907861"/>
              <a:ext cx="235513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6</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应用级网关</a:t>
              </a:r>
            </a:p>
          </p:txBody>
        </p:sp>
        <p:cxnSp>
          <p:nvCxnSpPr>
            <p:cNvPr id="29" name="直接连接符 28"/>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9" presetClass="emph" presetSubtype="0" nodeType="afterEffect">
                                  <p:stCondLst>
                                    <p:cond delay="0"/>
                                  </p:stCondLst>
                                  <p:childTnLst>
                                    <p:set>
                                      <p:cBhvr rctx="PPT">
                                        <p:cTn id="37" dur="indefinite"/>
                                        <p:tgtEl>
                                          <p:spTgt spid="17"/>
                                        </p:tgtEl>
                                        <p:attrNameLst>
                                          <p:attrName>style.opacity</p:attrName>
                                        </p:attrNameLst>
                                      </p:cBhvr>
                                      <p:to>
                                        <p:strVal val="0.5"/>
                                      </p:to>
                                    </p:set>
                                    <p:animEffect filter="image" prLst="opacity: 0.5">
                                      <p:cBhvr rctx="IE">
                                        <p:cTn id="38" dur="indefinite"/>
                                        <p:tgtEl>
                                          <p:spTgt spid="17"/>
                                        </p:tgtEl>
                                      </p:cBhvr>
                                    </p:animEffect>
                                  </p:childTnLst>
                                </p:cTn>
                              </p:par>
                              <p:par>
                                <p:cTn id="39" presetID="9" presetClass="emph" presetSubtype="0" nodeType="withEffect">
                                  <p:stCondLst>
                                    <p:cond delay="0"/>
                                  </p:stCondLst>
                                  <p:childTnLst>
                                    <p:set>
                                      <p:cBhvr rctx="PPT">
                                        <p:cTn id="40" dur="indefinite"/>
                                        <p:tgtEl>
                                          <p:spTgt spid="22"/>
                                        </p:tgtEl>
                                        <p:attrNameLst>
                                          <p:attrName>style.opacity</p:attrName>
                                        </p:attrNameLst>
                                      </p:cBhvr>
                                      <p:to>
                                        <p:strVal val="0.5"/>
                                      </p:to>
                                    </p:set>
                                    <p:animEffect filter="image" prLst="opacity: 0.5">
                                      <p:cBhvr rctx="IE">
                                        <p:cTn id="41" dur="indefinite"/>
                                        <p:tgtEl>
                                          <p:spTgt spid="22"/>
                                        </p:tgtEl>
                                      </p:cBhvr>
                                    </p:animEffect>
                                  </p:childTnLst>
                                </p:cTn>
                              </p:par>
                              <p:par>
                                <p:cTn id="42" presetID="9" presetClass="emph" presetSubtype="0" nodeType="withEffect">
                                  <p:stCondLst>
                                    <p:cond delay="0"/>
                                  </p:stCondLst>
                                  <p:childTnLst>
                                    <p:set>
                                      <p:cBhvr rctx="PPT">
                                        <p:cTn id="43" dur="indefinite"/>
                                        <p:tgtEl>
                                          <p:spTgt spid="26"/>
                                        </p:tgtEl>
                                        <p:attrNameLst>
                                          <p:attrName>style.opacity</p:attrName>
                                        </p:attrNameLst>
                                      </p:cBhvr>
                                      <p:to>
                                        <p:strVal val="0.5"/>
                                      </p:to>
                                    </p:set>
                                    <p:animEffect filter="image" prLst="opacity: 0.5">
                                      <p:cBhvr rctx="IE">
                                        <p:cTn id="44" dur="indefinite"/>
                                        <p:tgtEl>
                                          <p:spTgt spid="26"/>
                                        </p:tgtEl>
                                      </p:cBhvr>
                                    </p:animEffect>
                                  </p:childTnLst>
                                </p:cTn>
                              </p:par>
                            </p:childTnLst>
                          </p:cTn>
                        </p:par>
                        <p:par>
                          <p:cTn id="45" fill="hold">
                            <p:stCondLst>
                              <p:cond delay="1000"/>
                            </p:stCondLst>
                            <p:childTnLst>
                              <p:par>
                                <p:cTn id="46" presetID="9" presetClass="emph" presetSubtype="0" nodeType="afterEffect">
                                  <p:stCondLst>
                                    <p:cond delay="0"/>
                                  </p:stCondLst>
                                  <p:childTnLst>
                                    <p:set>
                                      <p:cBhvr rctx="PPT">
                                        <p:cTn id="47" dur="indefinite"/>
                                        <p:tgtEl>
                                          <p:spTgt spid="13"/>
                                        </p:tgtEl>
                                        <p:attrNameLst>
                                          <p:attrName>style.opacity</p:attrName>
                                        </p:attrNameLst>
                                      </p:cBhvr>
                                      <p:to>
                                        <p:strVal val="0.5"/>
                                      </p:to>
                                    </p:set>
                                    <p:animEffect filter="image" prLst="opacity: 0.5">
                                      <p:cBhvr rctx="IE">
                                        <p:cTn id="48" dur="indefinite"/>
                                        <p:tgtEl>
                                          <p:spTgt spid="13"/>
                                        </p:tgtEl>
                                      </p:cBhvr>
                                    </p:animEffect>
                                  </p:childTnLst>
                                </p:cTn>
                              </p:par>
                              <p:par>
                                <p:cTn id="49" presetID="9" presetClass="emph" presetSubtype="0" nodeType="withEffect">
                                  <p:stCondLst>
                                    <p:cond delay="0"/>
                                  </p:stCondLst>
                                  <p:childTnLst>
                                    <p:set>
                                      <p:cBhvr rctx="PPT">
                                        <p:cTn id="50" dur="indefinite"/>
                                        <p:tgtEl>
                                          <p:spTgt spid="5"/>
                                        </p:tgtEl>
                                        <p:attrNameLst>
                                          <p:attrName>style.opacity</p:attrName>
                                        </p:attrNameLst>
                                      </p:cBhvr>
                                      <p:to>
                                        <p:strVal val="0.5"/>
                                      </p:to>
                                    </p:set>
                                    <p:animEffect filter="image" prLst="opacity: 0.5">
                                      <p:cBhvr rctx="IE">
                                        <p:cTn id="51" dur="indefinite"/>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583486"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7648795"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静态包过滤防火墙</a:t>
              </a:r>
              <a:r>
                <a:rPr lang="zh-CN" altLang="en-US" sz="3200" b="1" dirty="0">
                  <a:solidFill>
                    <a:srgbClr val="FF0000"/>
                  </a:solidFill>
                  <a:latin typeface="微软雅黑" panose="020B0503020204020204" pitchFamily="34" charset="-122"/>
                  <a:ea typeface="微软雅黑" panose="020B0503020204020204" pitchFamily="34" charset="-122"/>
                  <a:sym typeface="+mn-ea"/>
                </a:rPr>
                <a:t>（分组过滤）</a:t>
              </a:r>
              <a:endPar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endParaRPr>
            </a:p>
          </p:txBody>
        </p:sp>
      </p:grpSp>
      <p:grpSp>
        <p:nvGrpSpPr>
          <p:cNvPr id="53" name="Group 11"/>
          <p:cNvGrpSpPr/>
          <p:nvPr/>
        </p:nvGrpSpPr>
        <p:grpSpPr bwMode="auto">
          <a:xfrm>
            <a:off x="5157289" y="1563103"/>
            <a:ext cx="2331499" cy="2331915"/>
            <a:chOff x="2109" y="1298"/>
            <a:chExt cx="773" cy="773"/>
          </a:xfrm>
        </p:grpSpPr>
        <p:grpSp>
          <p:nvGrpSpPr>
            <p:cNvPr id="54" name="Group 12"/>
            <p:cNvGrpSpPr/>
            <p:nvPr/>
          </p:nvGrpSpPr>
          <p:grpSpPr bwMode="auto">
            <a:xfrm>
              <a:off x="2109" y="1298"/>
              <a:ext cx="773" cy="773"/>
              <a:chOff x="338" y="933"/>
              <a:chExt cx="1136" cy="1136"/>
            </a:xfrm>
          </p:grpSpPr>
          <p:sp>
            <p:nvSpPr>
              <p:cNvPr id="56" name="Oval 13"/>
              <p:cNvSpPr>
                <a:spLocks noChangeArrowheads="1"/>
              </p:cNvSpPr>
              <p:nvPr/>
            </p:nvSpPr>
            <p:spPr bwMode="auto">
              <a:xfrm>
                <a:off x="338" y="933"/>
                <a:ext cx="1136" cy="1136"/>
              </a:xfrm>
              <a:prstGeom prst="ellipse">
                <a:avLst/>
              </a:prstGeom>
              <a:gradFill rotWithShape="1">
                <a:gsLst>
                  <a:gs pos="0">
                    <a:srgbClr val="33CCFF">
                      <a:alpha val="79999"/>
                    </a:srgbClr>
                  </a:gs>
                  <a:gs pos="100000">
                    <a:srgbClr val="081F27"/>
                  </a:gs>
                </a:gsLst>
                <a:lin ang="2700000" scaled="1"/>
              </a:gradFill>
              <a:ln w="9525">
                <a:noFill/>
                <a:round/>
              </a:ln>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57" name="Oval 14"/>
              <p:cNvSpPr>
                <a:spLocks noChangeArrowheads="1"/>
              </p:cNvSpPr>
              <p:nvPr/>
            </p:nvSpPr>
            <p:spPr bwMode="auto">
              <a:xfrm>
                <a:off x="373" y="982"/>
                <a:ext cx="1038" cy="1038"/>
              </a:xfrm>
              <a:prstGeom prst="ellipse">
                <a:avLst/>
              </a:prstGeom>
              <a:gradFill rotWithShape="1">
                <a:gsLst>
                  <a:gs pos="0">
                    <a:srgbClr val="091C2E"/>
                  </a:gs>
                  <a:gs pos="100000">
                    <a:srgbClr val="3399FF">
                      <a:alpha val="50000"/>
                    </a:srgbClr>
                  </a:gs>
                </a:gsLst>
                <a:lin ang="2700000" scaled="1"/>
              </a:gradFill>
              <a:ln w="9525">
                <a:noFill/>
                <a:round/>
              </a:ln>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58" name="Oval 15"/>
              <p:cNvSpPr>
                <a:spLocks noChangeArrowheads="1"/>
              </p:cNvSpPr>
              <p:nvPr/>
            </p:nvSpPr>
            <p:spPr bwMode="auto">
              <a:xfrm>
                <a:off x="438" y="1032"/>
                <a:ext cx="938" cy="938"/>
              </a:xfrm>
              <a:prstGeom prst="ellipse">
                <a:avLst/>
              </a:prstGeom>
              <a:solidFill>
                <a:srgbClr val="333333"/>
              </a:solidFill>
              <a:ln w="9525">
                <a:noFill/>
                <a:round/>
              </a:ln>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59" name="Oval 26"/>
              <p:cNvSpPr>
                <a:spLocks noChangeArrowheads="1"/>
              </p:cNvSpPr>
              <p:nvPr/>
            </p:nvSpPr>
            <p:spPr bwMode="gray">
              <a:xfrm>
                <a:off x="436" y="1322"/>
                <a:ext cx="940" cy="253"/>
              </a:xfrm>
              <a:prstGeom prst="ellipse">
                <a:avLst/>
              </a:prstGeom>
              <a:gradFill rotWithShape="1">
                <a:gsLst>
                  <a:gs pos="0">
                    <a:srgbClr val="001C38">
                      <a:alpha val="14998"/>
                    </a:srgbClr>
                  </a:gs>
                  <a:gs pos="50000">
                    <a:srgbClr val="0066CC">
                      <a:alpha val="14998"/>
                    </a:srgbClr>
                  </a:gs>
                  <a:gs pos="100000">
                    <a:srgbClr val="001C38">
                      <a:alpha val="14998"/>
                    </a:srgbClr>
                  </a:gs>
                </a:gsLst>
                <a:lin ang="18900000" scaled="1"/>
              </a:gradFill>
              <a:ln w="38100" algn="ctr">
                <a:noFill/>
                <a:round/>
              </a:ln>
            </p:spPr>
            <p:txBody>
              <a:bodyPr anchor="ctr">
                <a:spAutoFit/>
              </a:bodyPr>
              <a:lstStyle/>
              <a:p>
                <a:endParaRPr lang="zh-CN" altLang="en-US" b="1">
                  <a:latin typeface="Times New Roman" panose="02020603050405020304" pitchFamily="18" charset="0"/>
                  <a:ea typeface="微软雅黑" panose="020B0503020204020204" pitchFamily="34" charset="-122"/>
                </a:endParaRPr>
              </a:p>
            </p:txBody>
          </p:sp>
          <p:sp>
            <p:nvSpPr>
              <p:cNvPr id="60" name="Oval 32"/>
              <p:cNvSpPr>
                <a:spLocks noChangeArrowheads="1"/>
              </p:cNvSpPr>
              <p:nvPr/>
            </p:nvSpPr>
            <p:spPr bwMode="gray">
              <a:xfrm>
                <a:off x="438" y="1032"/>
                <a:ext cx="938" cy="937"/>
              </a:xfrm>
              <a:prstGeom prst="ellipse">
                <a:avLst/>
              </a:prstGeom>
              <a:gradFill rotWithShape="1">
                <a:gsLst>
                  <a:gs pos="0">
                    <a:srgbClr val="0066CC">
                      <a:alpha val="50000"/>
                    </a:srgbClr>
                  </a:gs>
                  <a:gs pos="100000">
                    <a:srgbClr val="00060C">
                      <a:alpha val="50000"/>
                    </a:srgbClr>
                  </a:gs>
                </a:gsLst>
                <a:lin ang="2700000" scaled="1"/>
              </a:gradFill>
              <a:ln w="19050" algn="ctr">
                <a:solidFill>
                  <a:schemeClr val="bg1"/>
                </a:solidFill>
                <a:round/>
              </a:ln>
            </p:spPr>
            <p:txBody>
              <a:bodyPr vert="eaVert" wrap="none" anchor="ctr"/>
              <a:lstStyle/>
              <a:p>
                <a:endParaRPr lang="zh-CN" altLang="zh-CN" b="1">
                  <a:latin typeface="Times New Roman" panose="02020603050405020304" pitchFamily="18" charset="0"/>
                  <a:ea typeface="微软雅黑" panose="020B0503020204020204" pitchFamily="34" charset="-122"/>
                </a:endParaRPr>
              </a:p>
            </p:txBody>
          </p:sp>
        </p:grpSp>
        <p:sp>
          <p:nvSpPr>
            <p:cNvPr id="55" name="Rectangle 18"/>
            <p:cNvSpPr>
              <a:spLocks noChangeArrowheads="1"/>
            </p:cNvSpPr>
            <p:nvPr/>
          </p:nvSpPr>
          <p:spPr bwMode="gray">
            <a:xfrm>
              <a:off x="2183" y="1523"/>
              <a:ext cx="608" cy="296"/>
            </a:xfrm>
            <a:prstGeom prst="rect">
              <a:avLst/>
            </a:prstGeom>
            <a:noFill/>
            <a:ln w="9525" algn="ctr">
              <a:noFill/>
              <a:miter lim="800000"/>
            </a:ln>
          </p:spPr>
          <p:txBody>
            <a:bodyPr wrap="none">
              <a:spAutoFit/>
            </a:bodyPr>
            <a:lstStyle/>
            <a:p>
              <a:pPr algn="ctr"/>
              <a:r>
                <a:rPr lang="zh-CN" altLang="en-US" sz="2600" b="1" dirty="0">
                  <a:solidFill>
                    <a:srgbClr val="FFFF99"/>
                  </a:solidFill>
                  <a:latin typeface="Times New Roman" panose="02020603050405020304" pitchFamily="18" charset="0"/>
                  <a:ea typeface="微软雅黑" panose="020B0503020204020204" pitchFamily="34" charset="-122"/>
                </a:rPr>
                <a:t>静态包过滤</a:t>
              </a:r>
              <a:endParaRPr lang="en-US" altLang="zh-CN" sz="2600" b="1" dirty="0">
                <a:solidFill>
                  <a:srgbClr val="FFFF99"/>
                </a:solidFill>
                <a:latin typeface="Times New Roman" panose="02020603050405020304" pitchFamily="18" charset="0"/>
                <a:ea typeface="微软雅黑" panose="020B0503020204020204" pitchFamily="34" charset="-122"/>
              </a:endParaRPr>
            </a:p>
            <a:p>
              <a:pPr algn="ctr"/>
              <a:r>
                <a:rPr lang="zh-CN" altLang="en-US" sz="2600" b="1" dirty="0">
                  <a:solidFill>
                    <a:srgbClr val="FFFF99"/>
                  </a:solidFill>
                  <a:latin typeface="Times New Roman" panose="02020603050405020304" pitchFamily="18" charset="0"/>
                  <a:ea typeface="微软雅黑" panose="020B0503020204020204" pitchFamily="34" charset="-122"/>
                </a:rPr>
                <a:t>防火墙</a:t>
              </a:r>
            </a:p>
          </p:txBody>
        </p:sp>
      </p:grpSp>
      <p:grpSp>
        <p:nvGrpSpPr>
          <p:cNvPr id="61" name="组合 60"/>
          <p:cNvGrpSpPr/>
          <p:nvPr/>
        </p:nvGrpSpPr>
        <p:grpSpPr>
          <a:xfrm>
            <a:off x="8181623" y="1373101"/>
            <a:ext cx="2546663" cy="2928958"/>
            <a:chOff x="7560782" y="2915270"/>
            <a:chExt cx="1559588" cy="2462249"/>
          </a:xfrm>
        </p:grpSpPr>
        <p:sp>
          <p:nvSpPr>
            <p:cNvPr id="62" name="AutoShape 8"/>
            <p:cNvSpPr>
              <a:spLocks noChangeArrowheads="1"/>
            </p:cNvSpPr>
            <p:nvPr/>
          </p:nvSpPr>
          <p:spPr bwMode="gray">
            <a:xfrm>
              <a:off x="7562776" y="2915270"/>
              <a:ext cx="1550202" cy="679764"/>
            </a:xfrm>
            <a:prstGeom prst="roundRect">
              <a:avLst>
                <a:gd name="adj" fmla="val 15884"/>
              </a:avLst>
            </a:prstGeom>
            <a:gradFill rotWithShape="1">
              <a:gsLst>
                <a:gs pos="0">
                  <a:srgbClr val="006699">
                    <a:gamma/>
                    <a:shade val="46275"/>
                    <a:invGamma/>
                  </a:srgbClr>
                </a:gs>
                <a:gs pos="50000">
                  <a:srgbClr val="006699"/>
                </a:gs>
                <a:gs pos="100000">
                  <a:srgbClr val="006699">
                    <a:gamma/>
                    <a:shade val="46275"/>
                    <a:invGamma/>
                  </a:srgbClr>
                </a:gs>
              </a:gsLst>
              <a:lin ang="2700000" scaled="1"/>
            </a:gra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直接使用路由器</a:t>
              </a:r>
              <a:endParaRPr lang="en-US" altLang="zh-CN" sz="2400" b="1" dirty="0">
                <a:solidFill>
                  <a:srgbClr val="FFFFFF"/>
                </a:solidFill>
                <a:latin typeface="Times New Roman" panose="02020603050405020304" pitchFamily="18" charset="0"/>
                <a:ea typeface="微软雅黑" panose="020B0503020204020204" pitchFamily="34" charset="-122"/>
              </a:endParaRPr>
            </a:p>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软件过滤</a:t>
              </a:r>
            </a:p>
          </p:txBody>
        </p:sp>
        <p:sp>
          <p:nvSpPr>
            <p:cNvPr id="63" name="AutoShape 8"/>
            <p:cNvSpPr>
              <a:spLocks noChangeArrowheads="1"/>
            </p:cNvSpPr>
            <p:nvPr/>
          </p:nvSpPr>
          <p:spPr bwMode="gray">
            <a:xfrm>
              <a:off x="7570168" y="3803920"/>
              <a:ext cx="1550202" cy="679403"/>
            </a:xfrm>
            <a:prstGeom prst="roundRect">
              <a:avLst>
                <a:gd name="adj" fmla="val 15884"/>
              </a:avLst>
            </a:prstGeom>
            <a:gradFill rotWithShape="1">
              <a:gsLst>
                <a:gs pos="0">
                  <a:srgbClr val="006699">
                    <a:gamma/>
                    <a:shade val="46275"/>
                    <a:invGamma/>
                  </a:srgbClr>
                </a:gs>
                <a:gs pos="50000">
                  <a:srgbClr val="006699"/>
                </a:gs>
                <a:gs pos="100000">
                  <a:srgbClr val="006699">
                    <a:gamma/>
                    <a:shade val="46275"/>
                    <a:invGamma/>
                  </a:srgbClr>
                </a:gs>
              </a:gsLst>
              <a:lin ang="2700000" scaled="1"/>
            </a:gra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无需购买</a:t>
              </a:r>
              <a:endParaRPr lang="en-US" altLang="zh-CN" sz="2400" b="1" dirty="0">
                <a:solidFill>
                  <a:srgbClr val="FFFFFF"/>
                </a:solidFill>
                <a:latin typeface="Times New Roman" panose="02020603050405020304" pitchFamily="18" charset="0"/>
                <a:ea typeface="微软雅黑" panose="020B0503020204020204" pitchFamily="34" charset="-122"/>
              </a:endParaRPr>
            </a:p>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专门设备</a:t>
              </a:r>
            </a:p>
          </p:txBody>
        </p:sp>
        <p:sp>
          <p:nvSpPr>
            <p:cNvPr id="64" name="AutoShape 8"/>
            <p:cNvSpPr>
              <a:spLocks noChangeArrowheads="1"/>
            </p:cNvSpPr>
            <p:nvPr/>
          </p:nvSpPr>
          <p:spPr bwMode="gray">
            <a:xfrm>
              <a:off x="7560782" y="4698116"/>
              <a:ext cx="1550202" cy="679403"/>
            </a:xfrm>
            <a:prstGeom prst="roundRect">
              <a:avLst>
                <a:gd name="adj" fmla="val 15884"/>
              </a:avLst>
            </a:prstGeom>
            <a:gradFill rotWithShape="1">
              <a:gsLst>
                <a:gs pos="0">
                  <a:srgbClr val="006699">
                    <a:gamma/>
                    <a:shade val="46275"/>
                    <a:invGamma/>
                  </a:srgbClr>
                </a:gs>
                <a:gs pos="50000">
                  <a:srgbClr val="006699"/>
                </a:gs>
                <a:gs pos="100000">
                  <a:srgbClr val="006699">
                    <a:gamma/>
                    <a:shade val="46275"/>
                    <a:invGamma/>
                  </a:srgbClr>
                </a:gs>
              </a:gsLst>
              <a:lin ang="2700000" scaled="1"/>
            </a:gra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减少投资</a:t>
              </a:r>
            </a:p>
          </p:txBody>
        </p:sp>
      </p:grpSp>
      <p:grpSp>
        <p:nvGrpSpPr>
          <p:cNvPr id="65" name="组合 64"/>
          <p:cNvGrpSpPr/>
          <p:nvPr/>
        </p:nvGrpSpPr>
        <p:grpSpPr>
          <a:xfrm>
            <a:off x="1871517" y="1907666"/>
            <a:ext cx="2543407" cy="1865271"/>
            <a:chOff x="7562776" y="2915270"/>
            <a:chExt cx="1557594" cy="1568053"/>
          </a:xfrm>
          <a:effectLst/>
        </p:grpSpPr>
        <p:sp>
          <p:nvSpPr>
            <p:cNvPr id="66" name="AutoShape 8"/>
            <p:cNvSpPr>
              <a:spLocks noChangeArrowheads="1"/>
            </p:cNvSpPr>
            <p:nvPr/>
          </p:nvSpPr>
          <p:spPr bwMode="gray">
            <a:xfrm>
              <a:off x="7562776" y="2915270"/>
              <a:ext cx="1550202" cy="679764"/>
            </a:xfrm>
            <a:prstGeom prst="roundRect">
              <a:avLst>
                <a:gd name="adj" fmla="val 15884"/>
              </a:avLst>
            </a:prstGeom>
            <a:gradFill rotWithShape="1">
              <a:gsLst>
                <a:gs pos="0">
                  <a:srgbClr val="006699">
                    <a:gamma/>
                    <a:shade val="46275"/>
                    <a:invGamma/>
                  </a:srgbClr>
                </a:gs>
                <a:gs pos="50000">
                  <a:srgbClr val="006699"/>
                </a:gs>
                <a:gs pos="100000">
                  <a:srgbClr val="006699">
                    <a:gamma/>
                    <a:shade val="46275"/>
                    <a:invGamma/>
                  </a:srgbClr>
                </a:gs>
              </a:gsLst>
              <a:lin ang="2700000" scaled="1"/>
            </a:gra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采用过滤模块实现</a:t>
              </a:r>
            </a:p>
          </p:txBody>
        </p:sp>
        <p:sp>
          <p:nvSpPr>
            <p:cNvPr id="67" name="AutoShape 8"/>
            <p:cNvSpPr>
              <a:spLocks noChangeArrowheads="1"/>
            </p:cNvSpPr>
            <p:nvPr/>
          </p:nvSpPr>
          <p:spPr bwMode="gray">
            <a:xfrm>
              <a:off x="7570168" y="3803920"/>
              <a:ext cx="1550202" cy="679403"/>
            </a:xfrm>
            <a:prstGeom prst="roundRect">
              <a:avLst>
                <a:gd name="adj" fmla="val 15884"/>
              </a:avLst>
            </a:prstGeom>
            <a:gradFill rotWithShape="1">
              <a:gsLst>
                <a:gs pos="0">
                  <a:srgbClr val="006699">
                    <a:gamma/>
                    <a:shade val="46275"/>
                    <a:invGamma/>
                  </a:srgbClr>
                </a:gs>
                <a:gs pos="50000">
                  <a:srgbClr val="006699"/>
                </a:gs>
                <a:gs pos="100000">
                  <a:srgbClr val="006699">
                    <a:gamma/>
                    <a:shade val="46275"/>
                    <a:invGamma/>
                  </a:srgbClr>
                </a:gs>
              </a:gsLst>
              <a:lin ang="2700000" scaled="1"/>
            </a:gra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较低的安全性</a:t>
              </a:r>
            </a:p>
          </p:txBody>
        </p:sp>
      </p:grpSp>
      <p:sp>
        <p:nvSpPr>
          <p:cNvPr id="68" name="上箭头 67"/>
          <p:cNvSpPr/>
          <p:nvPr/>
        </p:nvSpPr>
        <p:spPr bwMode="auto">
          <a:xfrm rot="5400000">
            <a:off x="7600913" y="2620125"/>
            <a:ext cx="629384" cy="468100"/>
          </a:xfrm>
          <a:prstGeom prst="upArrow">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a:ln w="12700" cap="flat" cmpd="sng" algn="ctr">
            <a:noFill/>
            <a:prstDash val="solid"/>
            <a:round/>
            <a:headEnd type="none" w="med" len="med"/>
            <a:tailEnd type="none" w="med" len="sm"/>
          </a:ln>
          <a:effectLst/>
        </p:spPr>
        <p:txBody>
          <a:bodyPr vert="horz" wrap="none" lIns="91440" tIns="45720" rIns="91440" bIns="45720" numCol="1" rtlCol="0" anchor="ctr" anchorCtr="0" compatLnSpc="1"/>
          <a:lstStyle/>
          <a:p>
            <a:pPr algn="ctr" fontAlgn="base" latinLnBrk="1">
              <a:lnSpc>
                <a:spcPct val="80000"/>
              </a:lnSpc>
              <a:spcBef>
                <a:spcPct val="50000"/>
              </a:spcBef>
              <a:spcAft>
                <a:spcPct val="0"/>
              </a:spcAft>
              <a:buClr>
                <a:srgbClr val="FF0000"/>
              </a:buClr>
              <a:defRPr/>
            </a:pPr>
            <a:endParaRPr kumimoji="1" lang="zh-CN" altLang="en-US" sz="900" b="1" kern="0">
              <a:solidFill>
                <a:prstClr val="black"/>
              </a:solidFill>
              <a:latin typeface="Times New Roman" panose="02020603050405020304" pitchFamily="18" charset="0"/>
              <a:ea typeface="微软雅黑" panose="020B0503020204020204" pitchFamily="34" charset="-122"/>
            </a:endParaRPr>
          </a:p>
        </p:txBody>
      </p:sp>
      <p:grpSp>
        <p:nvGrpSpPr>
          <p:cNvPr id="69" name="组合 44"/>
          <p:cNvGrpSpPr/>
          <p:nvPr/>
        </p:nvGrpSpPr>
        <p:grpSpPr>
          <a:xfrm>
            <a:off x="3681029" y="4696386"/>
            <a:ext cx="1800943" cy="1281445"/>
            <a:chOff x="5118482" y="4220671"/>
            <a:chExt cx="1433998" cy="1080537"/>
          </a:xfrm>
        </p:grpSpPr>
        <p:grpSp>
          <p:nvGrpSpPr>
            <p:cNvPr id="70" name="Group 10"/>
            <p:cNvGrpSpPr/>
            <p:nvPr/>
          </p:nvGrpSpPr>
          <p:grpSpPr bwMode="auto">
            <a:xfrm>
              <a:off x="5133475" y="4220671"/>
              <a:ext cx="1419005" cy="1080537"/>
              <a:chOff x="1997" y="1314"/>
              <a:chExt cx="1889" cy="1009"/>
            </a:xfrm>
          </p:grpSpPr>
          <p:grpSp>
            <p:nvGrpSpPr>
              <p:cNvPr id="72" name="Group 11"/>
              <p:cNvGrpSpPr/>
              <p:nvPr/>
            </p:nvGrpSpPr>
            <p:grpSpPr bwMode="auto">
              <a:xfrm>
                <a:off x="1997" y="1404"/>
                <a:ext cx="1889" cy="919"/>
                <a:chOff x="1973" y="1027"/>
                <a:chExt cx="1926" cy="937"/>
              </a:xfrm>
            </p:grpSpPr>
            <p:sp>
              <p:nvSpPr>
                <p:cNvPr id="77" name="Oval 12"/>
                <p:cNvSpPr>
                  <a:spLocks noChangeArrowheads="1"/>
                </p:cNvSpPr>
                <p:nvPr/>
              </p:nvSpPr>
              <p:spPr bwMode="gray">
                <a:xfrm>
                  <a:off x="1994" y="1057"/>
                  <a:ext cx="1905" cy="907"/>
                </a:xfrm>
                <a:prstGeom prst="ellipse">
                  <a:avLst/>
                </a:prstGeom>
                <a:gradFill rotWithShape="1">
                  <a:gsLst>
                    <a:gs pos="0">
                      <a:srgbClr val="6E815B"/>
                    </a:gs>
                    <a:gs pos="100000">
                      <a:srgbClr val="6E815B">
                        <a:gamma/>
                        <a:shade val="48627"/>
                        <a:invGamma/>
                      </a:srgbClr>
                    </a:gs>
                  </a:gsLst>
                  <a:lin ang="2700000" scaled="1"/>
                </a:gradFill>
                <a:ln w="9525">
                  <a:noFill/>
                  <a:round/>
                </a:ln>
                <a:effectLst/>
              </p:spPr>
              <p:txBody>
                <a:bodyPr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78" name="Oval 13"/>
                <p:cNvSpPr>
                  <a:spLocks noChangeArrowheads="1"/>
                </p:cNvSpPr>
                <p:nvPr/>
              </p:nvSpPr>
              <p:spPr bwMode="gray">
                <a:xfrm>
                  <a:off x="1973" y="1027"/>
                  <a:ext cx="1905" cy="907"/>
                </a:xfrm>
                <a:prstGeom prst="ellipse">
                  <a:avLst/>
                </a:prstGeom>
                <a:gradFill rotWithShape="1">
                  <a:gsLst>
                    <a:gs pos="0">
                      <a:srgbClr val="6E815B">
                        <a:gamma/>
                        <a:tint val="44314"/>
                        <a:invGamma/>
                      </a:srgbClr>
                    </a:gs>
                    <a:gs pos="100000">
                      <a:srgbClr val="6E815B"/>
                    </a:gs>
                  </a:gsLst>
                  <a:lin ang="2700000" scaled="1"/>
                </a:gradFill>
                <a:ln w="9525">
                  <a:noFill/>
                  <a:round/>
                </a:ln>
                <a:effectLst/>
              </p:spPr>
              <p:txBody>
                <a:bodyPr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grpSp>
          <p:sp>
            <p:nvSpPr>
              <p:cNvPr id="73" name="Oval 14"/>
              <p:cNvSpPr>
                <a:spLocks noChangeArrowheads="1"/>
              </p:cNvSpPr>
              <p:nvPr/>
            </p:nvSpPr>
            <p:spPr bwMode="gray">
              <a:xfrm>
                <a:off x="2086" y="1314"/>
                <a:ext cx="1691" cy="845"/>
              </a:xfrm>
              <a:prstGeom prst="ellipse">
                <a:avLst/>
              </a:prstGeom>
              <a:gradFill rotWithShape="1">
                <a:gsLst>
                  <a:gs pos="0">
                    <a:srgbClr val="3984C9">
                      <a:gamma/>
                      <a:shade val="46275"/>
                      <a:invGamma/>
                    </a:srgbClr>
                  </a:gs>
                  <a:gs pos="100000">
                    <a:srgbClr val="3984C9"/>
                  </a:gs>
                </a:gsLst>
                <a:lin ang="2700000" scaled="1"/>
              </a:gradFill>
              <a:ln w="9525" algn="ctr">
                <a:noFill/>
                <a:round/>
              </a:ln>
              <a:effectLst/>
            </p:spPr>
            <p:txBody>
              <a:bodyPr vert="eaVert"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74" name="Oval 15"/>
              <p:cNvSpPr>
                <a:spLocks noChangeArrowheads="1"/>
              </p:cNvSpPr>
              <p:nvPr/>
            </p:nvSpPr>
            <p:spPr bwMode="gray">
              <a:xfrm>
                <a:off x="2108" y="1319"/>
                <a:ext cx="1650" cy="824"/>
              </a:xfrm>
              <a:prstGeom prst="ellipse">
                <a:avLst/>
              </a:prstGeom>
              <a:gradFill rotWithShape="1">
                <a:gsLst>
                  <a:gs pos="0">
                    <a:srgbClr val="3984C9">
                      <a:alpha val="0"/>
                    </a:srgbClr>
                  </a:gs>
                  <a:gs pos="100000">
                    <a:srgbClr val="3984C9">
                      <a:gamma/>
                      <a:tint val="34902"/>
                      <a:invGamma/>
                    </a:srgbClr>
                  </a:gs>
                </a:gsLst>
                <a:lin ang="2700000" scaled="1"/>
              </a:gradFill>
              <a:ln w="9525" algn="ctr">
                <a:noFill/>
                <a:round/>
              </a:ln>
              <a:effectLst/>
            </p:spPr>
            <p:txBody>
              <a:bodyPr vert="eaVert"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75" name="Oval 16"/>
              <p:cNvSpPr>
                <a:spLocks noChangeArrowheads="1"/>
              </p:cNvSpPr>
              <p:nvPr/>
            </p:nvSpPr>
            <p:spPr bwMode="gray">
              <a:xfrm>
                <a:off x="2125" y="1327"/>
                <a:ext cx="1570" cy="770"/>
              </a:xfrm>
              <a:prstGeom prst="ellipse">
                <a:avLst/>
              </a:prstGeom>
              <a:gradFill rotWithShape="1">
                <a:gsLst>
                  <a:gs pos="0">
                    <a:srgbClr val="3984C9">
                      <a:gamma/>
                      <a:shade val="79216"/>
                      <a:invGamma/>
                    </a:srgbClr>
                  </a:gs>
                  <a:gs pos="100000">
                    <a:srgbClr val="3984C9">
                      <a:alpha val="48000"/>
                    </a:srgbClr>
                  </a:gs>
                </a:gsLst>
                <a:lin ang="2700000" scaled="1"/>
              </a:gradFill>
              <a:ln w="9525" algn="ctr">
                <a:noFill/>
                <a:round/>
              </a:ln>
              <a:effectLst/>
            </p:spPr>
            <p:txBody>
              <a:bodyPr vert="eaVert"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76" name="Oval 17"/>
              <p:cNvSpPr>
                <a:spLocks noChangeArrowheads="1"/>
              </p:cNvSpPr>
              <p:nvPr/>
            </p:nvSpPr>
            <p:spPr bwMode="gray">
              <a:xfrm>
                <a:off x="2208" y="1344"/>
                <a:ext cx="1382" cy="624"/>
              </a:xfrm>
              <a:prstGeom prst="ellipse">
                <a:avLst/>
              </a:prstGeom>
              <a:gradFill rotWithShape="1">
                <a:gsLst>
                  <a:gs pos="0">
                    <a:srgbClr val="3984C9">
                      <a:gamma/>
                      <a:tint val="0"/>
                      <a:invGamma/>
                    </a:srgbClr>
                  </a:gs>
                  <a:gs pos="100000">
                    <a:srgbClr val="3984C9">
                      <a:alpha val="38000"/>
                    </a:srgbClr>
                  </a:gs>
                </a:gsLst>
                <a:lin ang="2700000" scaled="1"/>
              </a:gradFill>
              <a:ln w="9525" algn="ctr">
                <a:noFill/>
                <a:round/>
              </a:ln>
              <a:effectLst/>
            </p:spPr>
            <p:txBody>
              <a:bodyPr vert="eaVert"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grpSp>
        <p:sp>
          <p:nvSpPr>
            <p:cNvPr id="71" name="Text Box 18"/>
            <p:cNvSpPr txBox="1">
              <a:spLocks noChangeArrowheads="1"/>
            </p:cNvSpPr>
            <p:nvPr/>
          </p:nvSpPr>
          <p:spPr bwMode="auto">
            <a:xfrm>
              <a:off x="5118482" y="4249120"/>
              <a:ext cx="1428760" cy="647886"/>
            </a:xfrm>
            <a:prstGeom prst="rect">
              <a:avLst/>
            </a:prstGeom>
            <a:noFill/>
            <a:ln w="9525" algn="ctr">
              <a:noFill/>
              <a:miter lim="800000"/>
            </a:ln>
            <a:effectLst/>
          </p:spPr>
          <p:txBody>
            <a:bodyPr wrap="square">
              <a:spAutoFit/>
            </a:bodyPr>
            <a:lstStyle/>
            <a:p>
              <a:pPr algn="ctr" eaLnBrk="0" hangingPunct="0"/>
              <a:r>
                <a:rPr lang="zh-CN" altLang="en-US" sz="2200" b="1" dirty="0">
                  <a:solidFill>
                    <a:srgbClr val="C00000"/>
                  </a:solidFill>
                  <a:latin typeface="Times New Roman" panose="02020603050405020304" pitchFamily="18" charset="0"/>
                  <a:ea typeface="微软雅黑" panose="020B0503020204020204" pitchFamily="34" charset="-122"/>
                </a:rPr>
                <a:t>检查</a:t>
              </a:r>
              <a:endParaRPr lang="en-US" altLang="zh-CN" sz="2200" b="1" dirty="0">
                <a:solidFill>
                  <a:srgbClr val="C00000"/>
                </a:solidFill>
                <a:latin typeface="Times New Roman" panose="02020603050405020304" pitchFamily="18" charset="0"/>
                <a:ea typeface="微软雅黑" panose="020B0503020204020204" pitchFamily="34" charset="-122"/>
              </a:endParaRPr>
            </a:p>
            <a:p>
              <a:pPr algn="ctr" eaLnBrk="0" hangingPunct="0"/>
              <a:r>
                <a:rPr lang="zh-CN" altLang="en-US" sz="2200" b="1" dirty="0">
                  <a:solidFill>
                    <a:srgbClr val="C00000"/>
                  </a:solidFill>
                  <a:latin typeface="Times New Roman" panose="02020603050405020304" pitchFamily="18" charset="0"/>
                  <a:ea typeface="微软雅黑" panose="020B0503020204020204" pitchFamily="34" charset="-122"/>
                </a:rPr>
                <a:t>数据包</a:t>
              </a:r>
              <a:endParaRPr lang="en-US" altLang="zh-CN" sz="2200" b="1" dirty="0">
                <a:solidFill>
                  <a:srgbClr val="C00000"/>
                </a:solidFill>
                <a:latin typeface="Times New Roman" panose="02020603050405020304" pitchFamily="18" charset="0"/>
                <a:ea typeface="微软雅黑" panose="020B0503020204020204" pitchFamily="34" charset="-122"/>
              </a:endParaRPr>
            </a:p>
          </p:txBody>
        </p:sp>
      </p:grpSp>
      <p:grpSp>
        <p:nvGrpSpPr>
          <p:cNvPr id="79" name="组合 44"/>
          <p:cNvGrpSpPr/>
          <p:nvPr/>
        </p:nvGrpSpPr>
        <p:grpSpPr>
          <a:xfrm>
            <a:off x="7133427" y="4730125"/>
            <a:ext cx="1847633" cy="1214445"/>
            <a:chOff x="5133475" y="4220671"/>
            <a:chExt cx="1419005" cy="1080537"/>
          </a:xfrm>
        </p:grpSpPr>
        <p:grpSp>
          <p:nvGrpSpPr>
            <p:cNvPr id="80" name="Group 10"/>
            <p:cNvGrpSpPr/>
            <p:nvPr/>
          </p:nvGrpSpPr>
          <p:grpSpPr bwMode="auto">
            <a:xfrm>
              <a:off x="5133475" y="4220671"/>
              <a:ext cx="1419005" cy="1080537"/>
              <a:chOff x="1997" y="1314"/>
              <a:chExt cx="1889" cy="1009"/>
            </a:xfrm>
          </p:grpSpPr>
          <p:grpSp>
            <p:nvGrpSpPr>
              <p:cNvPr id="82" name="Group 11"/>
              <p:cNvGrpSpPr/>
              <p:nvPr/>
            </p:nvGrpSpPr>
            <p:grpSpPr bwMode="auto">
              <a:xfrm>
                <a:off x="1997" y="1404"/>
                <a:ext cx="1889" cy="919"/>
                <a:chOff x="1973" y="1027"/>
                <a:chExt cx="1926" cy="937"/>
              </a:xfrm>
            </p:grpSpPr>
            <p:sp>
              <p:nvSpPr>
                <p:cNvPr id="87" name="Oval 12"/>
                <p:cNvSpPr>
                  <a:spLocks noChangeArrowheads="1"/>
                </p:cNvSpPr>
                <p:nvPr/>
              </p:nvSpPr>
              <p:spPr bwMode="gray">
                <a:xfrm>
                  <a:off x="1994" y="1057"/>
                  <a:ext cx="1905" cy="907"/>
                </a:xfrm>
                <a:prstGeom prst="ellipse">
                  <a:avLst/>
                </a:prstGeom>
                <a:gradFill rotWithShape="1">
                  <a:gsLst>
                    <a:gs pos="0">
                      <a:srgbClr val="6E815B"/>
                    </a:gs>
                    <a:gs pos="100000">
                      <a:srgbClr val="6E815B">
                        <a:gamma/>
                        <a:shade val="48627"/>
                        <a:invGamma/>
                      </a:srgbClr>
                    </a:gs>
                  </a:gsLst>
                  <a:lin ang="2700000" scaled="1"/>
                </a:gradFill>
                <a:ln w="9525">
                  <a:noFill/>
                  <a:round/>
                </a:ln>
                <a:effectLst/>
              </p:spPr>
              <p:txBody>
                <a:bodyPr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88" name="Oval 13"/>
                <p:cNvSpPr>
                  <a:spLocks noChangeArrowheads="1"/>
                </p:cNvSpPr>
                <p:nvPr/>
              </p:nvSpPr>
              <p:spPr bwMode="gray">
                <a:xfrm>
                  <a:off x="1973" y="1027"/>
                  <a:ext cx="1905" cy="907"/>
                </a:xfrm>
                <a:prstGeom prst="ellipse">
                  <a:avLst/>
                </a:prstGeom>
                <a:gradFill rotWithShape="1">
                  <a:gsLst>
                    <a:gs pos="0">
                      <a:srgbClr val="6E815B">
                        <a:gamma/>
                        <a:tint val="44314"/>
                        <a:invGamma/>
                      </a:srgbClr>
                    </a:gs>
                    <a:gs pos="100000">
                      <a:srgbClr val="6E815B"/>
                    </a:gs>
                  </a:gsLst>
                  <a:lin ang="2700000" scaled="1"/>
                </a:gradFill>
                <a:ln w="9525">
                  <a:noFill/>
                  <a:round/>
                </a:ln>
                <a:effectLst/>
              </p:spPr>
              <p:txBody>
                <a:bodyPr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grpSp>
          <p:sp>
            <p:nvSpPr>
              <p:cNvPr id="83" name="Oval 14"/>
              <p:cNvSpPr>
                <a:spLocks noChangeArrowheads="1"/>
              </p:cNvSpPr>
              <p:nvPr/>
            </p:nvSpPr>
            <p:spPr bwMode="gray">
              <a:xfrm>
                <a:off x="2086" y="1314"/>
                <a:ext cx="1691" cy="845"/>
              </a:xfrm>
              <a:prstGeom prst="ellipse">
                <a:avLst/>
              </a:prstGeom>
              <a:gradFill rotWithShape="1">
                <a:gsLst>
                  <a:gs pos="0">
                    <a:srgbClr val="3984C9">
                      <a:gamma/>
                      <a:shade val="46275"/>
                      <a:invGamma/>
                    </a:srgbClr>
                  </a:gs>
                  <a:gs pos="100000">
                    <a:srgbClr val="3984C9"/>
                  </a:gs>
                </a:gsLst>
                <a:lin ang="2700000" scaled="1"/>
              </a:gradFill>
              <a:ln w="9525" algn="ctr">
                <a:noFill/>
                <a:round/>
              </a:ln>
              <a:effectLst/>
            </p:spPr>
            <p:txBody>
              <a:bodyPr vert="eaVert"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84" name="Oval 15"/>
              <p:cNvSpPr>
                <a:spLocks noChangeArrowheads="1"/>
              </p:cNvSpPr>
              <p:nvPr/>
            </p:nvSpPr>
            <p:spPr bwMode="gray">
              <a:xfrm>
                <a:off x="2108" y="1319"/>
                <a:ext cx="1650" cy="824"/>
              </a:xfrm>
              <a:prstGeom prst="ellipse">
                <a:avLst/>
              </a:prstGeom>
              <a:gradFill rotWithShape="1">
                <a:gsLst>
                  <a:gs pos="0">
                    <a:srgbClr val="3984C9">
                      <a:alpha val="0"/>
                    </a:srgbClr>
                  </a:gs>
                  <a:gs pos="100000">
                    <a:srgbClr val="3984C9">
                      <a:gamma/>
                      <a:tint val="34902"/>
                      <a:invGamma/>
                    </a:srgbClr>
                  </a:gs>
                </a:gsLst>
                <a:lin ang="2700000" scaled="1"/>
              </a:gradFill>
              <a:ln w="9525" algn="ctr">
                <a:noFill/>
                <a:round/>
              </a:ln>
              <a:effectLst/>
            </p:spPr>
            <p:txBody>
              <a:bodyPr vert="eaVert"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85" name="Oval 16"/>
              <p:cNvSpPr>
                <a:spLocks noChangeArrowheads="1"/>
              </p:cNvSpPr>
              <p:nvPr/>
            </p:nvSpPr>
            <p:spPr bwMode="gray">
              <a:xfrm>
                <a:off x="2125" y="1327"/>
                <a:ext cx="1570" cy="770"/>
              </a:xfrm>
              <a:prstGeom prst="ellipse">
                <a:avLst/>
              </a:prstGeom>
              <a:gradFill rotWithShape="1">
                <a:gsLst>
                  <a:gs pos="0">
                    <a:srgbClr val="3984C9">
                      <a:gamma/>
                      <a:shade val="79216"/>
                      <a:invGamma/>
                    </a:srgbClr>
                  </a:gs>
                  <a:gs pos="100000">
                    <a:srgbClr val="3984C9">
                      <a:alpha val="48000"/>
                    </a:srgbClr>
                  </a:gs>
                </a:gsLst>
                <a:lin ang="2700000" scaled="1"/>
              </a:gradFill>
              <a:ln w="9525" algn="ctr">
                <a:noFill/>
                <a:round/>
              </a:ln>
              <a:effectLst/>
            </p:spPr>
            <p:txBody>
              <a:bodyPr vert="eaVert"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86" name="Oval 17"/>
              <p:cNvSpPr>
                <a:spLocks noChangeArrowheads="1"/>
              </p:cNvSpPr>
              <p:nvPr/>
            </p:nvSpPr>
            <p:spPr bwMode="gray">
              <a:xfrm>
                <a:off x="2208" y="1344"/>
                <a:ext cx="1382" cy="624"/>
              </a:xfrm>
              <a:prstGeom prst="ellipse">
                <a:avLst/>
              </a:prstGeom>
              <a:gradFill rotWithShape="1">
                <a:gsLst>
                  <a:gs pos="0">
                    <a:srgbClr val="3984C9">
                      <a:gamma/>
                      <a:tint val="0"/>
                      <a:invGamma/>
                    </a:srgbClr>
                  </a:gs>
                  <a:gs pos="100000">
                    <a:srgbClr val="3984C9">
                      <a:alpha val="38000"/>
                    </a:srgbClr>
                  </a:gs>
                </a:gsLst>
                <a:lin ang="2700000" scaled="1"/>
              </a:gradFill>
              <a:ln w="9525" algn="ctr">
                <a:noFill/>
                <a:round/>
              </a:ln>
              <a:effectLst/>
            </p:spPr>
            <p:txBody>
              <a:bodyPr vert="eaVert"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grpSp>
        <p:sp>
          <p:nvSpPr>
            <p:cNvPr id="81" name="Text Box 18"/>
            <p:cNvSpPr txBox="1">
              <a:spLocks noChangeArrowheads="1"/>
            </p:cNvSpPr>
            <p:nvPr/>
          </p:nvSpPr>
          <p:spPr bwMode="auto">
            <a:xfrm>
              <a:off x="5372418" y="4267932"/>
              <a:ext cx="1091018" cy="683630"/>
            </a:xfrm>
            <a:prstGeom prst="rect">
              <a:avLst/>
            </a:prstGeom>
            <a:noFill/>
            <a:ln w="9525" algn="ctr">
              <a:noFill/>
              <a:miter lim="800000"/>
            </a:ln>
            <a:effectLst/>
          </p:spPr>
          <p:txBody>
            <a:bodyPr wrap="square">
              <a:spAutoFit/>
            </a:bodyPr>
            <a:lstStyle/>
            <a:p>
              <a:pPr algn="ctr" eaLnBrk="0" hangingPunct="0"/>
              <a:r>
                <a:rPr lang="zh-CN" altLang="en-US" sz="2200" b="1" dirty="0">
                  <a:solidFill>
                    <a:srgbClr val="0000FF"/>
                  </a:solidFill>
                  <a:latin typeface="Times New Roman" panose="02020603050405020304" pitchFamily="18" charset="0"/>
                  <a:ea typeface="微软雅黑" panose="020B0503020204020204" pitchFamily="34" charset="-122"/>
                </a:rPr>
                <a:t>转发？</a:t>
              </a:r>
              <a:endParaRPr lang="en-US" altLang="zh-CN" sz="2200" b="1" dirty="0">
                <a:solidFill>
                  <a:srgbClr val="0000FF"/>
                </a:solidFill>
                <a:latin typeface="Times New Roman" panose="02020603050405020304" pitchFamily="18" charset="0"/>
                <a:ea typeface="微软雅黑" panose="020B0503020204020204" pitchFamily="34" charset="-122"/>
              </a:endParaRPr>
            </a:p>
            <a:p>
              <a:pPr algn="ctr" eaLnBrk="0" hangingPunct="0"/>
              <a:r>
                <a:rPr lang="zh-CN" altLang="en-US" sz="2200" b="1" dirty="0">
                  <a:solidFill>
                    <a:srgbClr val="0000FF"/>
                  </a:solidFill>
                  <a:latin typeface="Times New Roman" panose="02020603050405020304" pitchFamily="18" charset="0"/>
                  <a:ea typeface="微软雅黑" panose="020B0503020204020204" pitchFamily="34" charset="-122"/>
                </a:rPr>
                <a:t>丢弃？</a:t>
              </a:r>
              <a:endParaRPr lang="en-US" altLang="zh-CN" sz="2200" b="1" dirty="0">
                <a:solidFill>
                  <a:srgbClr val="0000FF"/>
                </a:solidFill>
                <a:latin typeface="Times New Roman" panose="02020603050405020304" pitchFamily="18" charset="0"/>
                <a:ea typeface="微软雅黑" panose="020B0503020204020204" pitchFamily="34" charset="-122"/>
              </a:endParaRPr>
            </a:p>
          </p:txBody>
        </p:sp>
      </p:grpSp>
      <p:sp>
        <p:nvSpPr>
          <p:cNvPr id="89" name="上箭头 88"/>
          <p:cNvSpPr/>
          <p:nvPr/>
        </p:nvSpPr>
        <p:spPr bwMode="auto">
          <a:xfrm rot="16200000" flipH="1">
            <a:off x="4398454" y="2608438"/>
            <a:ext cx="629384" cy="468100"/>
          </a:xfrm>
          <a:prstGeom prst="upArrow">
            <a:avLst/>
          </a:prstGeom>
          <a:gradFill flip="none" rotWithShape="1">
            <a:gsLst>
              <a:gs pos="0">
                <a:srgbClr val="C00000">
                  <a:tint val="66000"/>
                  <a:satMod val="160000"/>
                </a:srgbClr>
              </a:gs>
              <a:gs pos="50000">
                <a:srgbClr val="C00000">
                  <a:tint val="44500"/>
                  <a:satMod val="160000"/>
                </a:srgbClr>
              </a:gs>
              <a:gs pos="100000">
                <a:srgbClr val="C00000">
                  <a:tint val="23500"/>
                  <a:satMod val="160000"/>
                </a:srgbClr>
              </a:gs>
            </a:gsLst>
            <a:lin ang="5400000" scaled="1"/>
            <a:tileRect/>
          </a:gradFill>
          <a:ln w="12700" cap="flat" cmpd="sng" algn="ctr">
            <a:noFill/>
            <a:prstDash val="solid"/>
            <a:round/>
            <a:headEnd type="none" w="med" len="med"/>
            <a:tailEnd type="none" w="med" len="sm"/>
          </a:ln>
          <a:effectLst/>
        </p:spPr>
        <p:txBody>
          <a:bodyPr vert="horz" wrap="none" lIns="91440" tIns="45720" rIns="91440" bIns="45720" numCol="1" rtlCol="0" anchor="ctr" anchorCtr="0" compatLnSpc="1"/>
          <a:lstStyle/>
          <a:p>
            <a:pPr algn="ctr" fontAlgn="base" latinLnBrk="1">
              <a:lnSpc>
                <a:spcPct val="80000"/>
              </a:lnSpc>
              <a:spcBef>
                <a:spcPct val="50000"/>
              </a:spcBef>
              <a:spcAft>
                <a:spcPct val="0"/>
              </a:spcAft>
              <a:buClr>
                <a:srgbClr val="FF0000"/>
              </a:buClr>
              <a:defRPr/>
            </a:pPr>
            <a:endParaRPr kumimoji="1" lang="zh-CN" altLang="en-US" sz="900" b="1" kern="0">
              <a:solidFill>
                <a:prstClr val="black"/>
              </a:solidFill>
              <a:latin typeface="Times New Roman" panose="02020603050405020304" pitchFamily="18" charset="0"/>
              <a:ea typeface="微软雅黑" panose="020B0503020204020204" pitchFamily="34" charset="-122"/>
            </a:endParaRPr>
          </a:p>
        </p:txBody>
      </p:sp>
      <p:sp>
        <p:nvSpPr>
          <p:cNvPr id="90" name="右箭头 89"/>
          <p:cNvSpPr/>
          <p:nvPr/>
        </p:nvSpPr>
        <p:spPr bwMode="auto">
          <a:xfrm flipH="1">
            <a:off x="5730465" y="4977639"/>
            <a:ext cx="1163783" cy="546602"/>
          </a:xfrm>
          <a:prstGeom prst="rightArrow">
            <a:avLst/>
          </a:prstGeom>
          <a:solidFill>
            <a:srgbClr val="CC3300"/>
          </a:solidFill>
          <a:ln w="46990" cap="flat" cmpd="sng" algn="ctr">
            <a:noFill/>
            <a:prstDash val="solid"/>
            <a:round/>
            <a:headEnd type="none" w="med" len="med"/>
            <a:tailEnd type="none" w="med" len="sm"/>
          </a:ln>
          <a:effectLst/>
          <a:scene3d>
            <a:camera prst="orthographicFront">
              <a:rot lat="0" lon="0" rev="10800000"/>
            </a:camera>
            <a:lightRig rig="contrasting" dir="t">
              <a:rot lat="0" lon="0" rev="1500000"/>
            </a:lightRig>
          </a:scene3d>
          <a:sp3d prstMaterial="metal">
            <a:bevelT w="88900" h="88900"/>
          </a:sp3d>
        </p:spPr>
        <p:txBody>
          <a:bodyPr vert="horz" wrap="none" lIns="91440" tIns="45720" rIns="91440" bIns="45720" numCol="1" rtlCol="0" anchor="ctr" anchorCtr="0" compatLnSpc="1"/>
          <a:lstStyle/>
          <a:p>
            <a:pPr algn="ctr" fontAlgn="base" latinLnBrk="1">
              <a:lnSpc>
                <a:spcPct val="80000"/>
              </a:lnSpc>
              <a:spcBef>
                <a:spcPct val="50000"/>
              </a:spcBef>
              <a:spcAft>
                <a:spcPct val="0"/>
              </a:spcAft>
              <a:buClr>
                <a:srgbClr val="FF0000"/>
              </a:buClr>
            </a:pPr>
            <a:endParaRPr kumimoji="1" lang="zh-CN" altLang="en-US" sz="1000" b="1">
              <a:latin typeface="Times New Roman" panose="02020603050405020304" pitchFamily="18" charset="0"/>
              <a:ea typeface="微软雅黑" panose="020B0503020204020204" pitchFamily="34" charset="-122"/>
              <a:cs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53" presetClass="entr" presetSubtype="16" fill="hold" nodeType="withEffect">
                                  <p:stCondLst>
                                    <p:cond delay="0"/>
                                  </p:stCondLst>
                                  <p:childTnLst>
                                    <p:set>
                                      <p:cBhvr>
                                        <p:cTn id="9" dur="1" fill="hold">
                                          <p:stCondLst>
                                            <p:cond delay="0"/>
                                          </p:stCondLst>
                                        </p:cTn>
                                        <p:tgtEl>
                                          <p:spTgt spid="53"/>
                                        </p:tgtEl>
                                        <p:attrNameLst>
                                          <p:attrName>style.visibility</p:attrName>
                                        </p:attrNameLst>
                                      </p:cBhvr>
                                      <p:to>
                                        <p:strVal val="visible"/>
                                      </p:to>
                                    </p:set>
                                    <p:anim calcmode="lin" valueType="num">
                                      <p:cBhvr>
                                        <p:cTn id="10" dur="500" fill="hold"/>
                                        <p:tgtEl>
                                          <p:spTgt spid="53"/>
                                        </p:tgtEl>
                                        <p:attrNameLst>
                                          <p:attrName>ppt_w</p:attrName>
                                        </p:attrNameLst>
                                      </p:cBhvr>
                                      <p:tavLst>
                                        <p:tav tm="0">
                                          <p:val>
                                            <p:fltVal val="0"/>
                                          </p:val>
                                        </p:tav>
                                        <p:tav tm="100000">
                                          <p:val>
                                            <p:strVal val="#ppt_w"/>
                                          </p:val>
                                        </p:tav>
                                      </p:tavLst>
                                    </p:anim>
                                    <p:anim calcmode="lin" valueType="num">
                                      <p:cBhvr>
                                        <p:cTn id="11" dur="500" fill="hold"/>
                                        <p:tgtEl>
                                          <p:spTgt spid="53"/>
                                        </p:tgtEl>
                                        <p:attrNameLst>
                                          <p:attrName>ppt_h</p:attrName>
                                        </p:attrNameLst>
                                      </p:cBhvr>
                                      <p:tavLst>
                                        <p:tav tm="0">
                                          <p:val>
                                            <p:fltVal val="0"/>
                                          </p:val>
                                        </p:tav>
                                        <p:tav tm="100000">
                                          <p:val>
                                            <p:strVal val="#ppt_h"/>
                                          </p:val>
                                        </p:tav>
                                      </p:tavLst>
                                    </p:anim>
                                    <p:animEffect transition="in" filter="fade">
                                      <p:cBhvr>
                                        <p:cTn id="12" dur="500"/>
                                        <p:tgtEl>
                                          <p:spTgt spid="5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wipe(right)">
                                      <p:cBhvr>
                                        <p:cTn id="18" dur="500"/>
                                        <p:tgtEl>
                                          <p:spTgt spid="89"/>
                                        </p:tgtEl>
                                      </p:cBhvr>
                                    </p:animEffect>
                                  </p:childTnLst>
                                </p:cTn>
                              </p:par>
                              <p:par>
                                <p:cTn id="19" presetID="10"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nodeType="with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fade">
                                      <p:cBhvr>
                                        <p:cTn id="24" dur="500"/>
                                        <p:tgtEl>
                                          <p:spTgt spid="65"/>
                                        </p:tgtEl>
                                      </p:cBhvr>
                                    </p:animEffect>
                                  </p:childTnLst>
                                </p:cTn>
                              </p:par>
                              <p:par>
                                <p:cTn id="25" presetID="23" presetClass="entr" presetSubtype="16"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anim calcmode="lin" valueType="num">
                                      <p:cBhvr>
                                        <p:cTn id="27" dur="500" fill="hold"/>
                                        <p:tgtEl>
                                          <p:spTgt spid="69"/>
                                        </p:tgtEl>
                                        <p:attrNameLst>
                                          <p:attrName>ppt_w</p:attrName>
                                        </p:attrNameLst>
                                      </p:cBhvr>
                                      <p:tavLst>
                                        <p:tav tm="0">
                                          <p:val>
                                            <p:fltVal val="0"/>
                                          </p:val>
                                        </p:tav>
                                        <p:tav tm="100000">
                                          <p:val>
                                            <p:strVal val="#ppt_w"/>
                                          </p:val>
                                        </p:tav>
                                      </p:tavLst>
                                    </p:anim>
                                    <p:anim calcmode="lin" valueType="num">
                                      <p:cBhvr>
                                        <p:cTn id="28" dur="500" fill="hold"/>
                                        <p:tgtEl>
                                          <p:spTgt spid="69"/>
                                        </p:tgtEl>
                                        <p:attrNameLst>
                                          <p:attrName>ppt_h</p:attrName>
                                        </p:attrNameLst>
                                      </p:cBhvr>
                                      <p:tavLst>
                                        <p:tav tm="0">
                                          <p:val>
                                            <p:fltVal val="0"/>
                                          </p:val>
                                        </p:tav>
                                        <p:tav tm="100000">
                                          <p:val>
                                            <p:strVal val="#ppt_h"/>
                                          </p:val>
                                        </p:tav>
                                      </p:tavLst>
                                    </p:anim>
                                  </p:childTnLst>
                                </p:cTn>
                              </p:par>
                              <p:par>
                                <p:cTn id="29" presetID="22" presetClass="entr" presetSubtype="8" fill="hold" grpId="0" nodeType="withEffect">
                                  <p:stCondLst>
                                    <p:cond delay="0"/>
                                  </p:stCondLst>
                                  <p:childTnLst>
                                    <p:set>
                                      <p:cBhvr>
                                        <p:cTn id="30" dur="1" fill="hold">
                                          <p:stCondLst>
                                            <p:cond delay="0"/>
                                          </p:stCondLst>
                                        </p:cTn>
                                        <p:tgtEl>
                                          <p:spTgt spid="90"/>
                                        </p:tgtEl>
                                        <p:attrNameLst>
                                          <p:attrName>style.visibility</p:attrName>
                                        </p:attrNameLst>
                                      </p:cBhvr>
                                      <p:to>
                                        <p:strVal val="visible"/>
                                      </p:to>
                                    </p:set>
                                    <p:animEffect transition="in" filter="wipe(left)">
                                      <p:cBhvr>
                                        <p:cTn id="31" dur="500"/>
                                        <p:tgtEl>
                                          <p:spTgt spid="90"/>
                                        </p:tgtEl>
                                      </p:cBhvr>
                                    </p:animEffect>
                                  </p:childTnLst>
                                </p:cTn>
                              </p:par>
                              <p:par>
                                <p:cTn id="32" presetID="23" presetClass="entr" presetSubtype="16" fill="hold" nodeType="withEffect">
                                  <p:stCondLst>
                                    <p:cond delay="0"/>
                                  </p:stCondLst>
                                  <p:childTnLst>
                                    <p:set>
                                      <p:cBhvr>
                                        <p:cTn id="33" dur="1" fill="hold">
                                          <p:stCondLst>
                                            <p:cond delay="0"/>
                                          </p:stCondLst>
                                        </p:cTn>
                                        <p:tgtEl>
                                          <p:spTgt spid="79"/>
                                        </p:tgtEl>
                                        <p:attrNameLst>
                                          <p:attrName>style.visibility</p:attrName>
                                        </p:attrNameLst>
                                      </p:cBhvr>
                                      <p:to>
                                        <p:strVal val="visible"/>
                                      </p:to>
                                    </p:set>
                                    <p:anim calcmode="lin" valueType="num">
                                      <p:cBhvr>
                                        <p:cTn id="34" dur="500" fill="hold"/>
                                        <p:tgtEl>
                                          <p:spTgt spid="79"/>
                                        </p:tgtEl>
                                        <p:attrNameLst>
                                          <p:attrName>ppt_w</p:attrName>
                                        </p:attrNameLst>
                                      </p:cBhvr>
                                      <p:tavLst>
                                        <p:tav tm="0">
                                          <p:val>
                                            <p:fltVal val="0"/>
                                          </p:val>
                                        </p:tav>
                                        <p:tav tm="100000">
                                          <p:val>
                                            <p:strVal val="#ppt_w"/>
                                          </p:val>
                                        </p:tav>
                                      </p:tavLst>
                                    </p:anim>
                                    <p:anim calcmode="lin" valueType="num">
                                      <p:cBhvr>
                                        <p:cTn id="35" dur="500" fill="hold"/>
                                        <p:tgtEl>
                                          <p:spTgt spid="7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89" grpId="0" bldLvl="0" animBg="1"/>
      <p:bldP spid="90"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8" name="组合 27"/>
          <p:cNvGrpSpPr/>
          <p:nvPr/>
        </p:nvGrpSpPr>
        <p:grpSpPr>
          <a:xfrm>
            <a:off x="1659686" y="42194"/>
            <a:ext cx="9648394" cy="781967"/>
            <a:chOff x="2543606" y="42192"/>
            <a:chExt cx="9648394" cy="781967"/>
          </a:xfrm>
        </p:grpSpPr>
        <p:sp>
          <p:nvSpPr>
            <p:cNvPr id="29" name="圆角矩形 28"/>
            <p:cNvSpPr/>
            <p:nvPr/>
          </p:nvSpPr>
          <p:spPr>
            <a:xfrm>
              <a:off x="2543606" y="42192"/>
              <a:ext cx="9648394" cy="781967"/>
            </a:xfrm>
            <a:prstGeom prst="roundRect">
              <a:avLst>
                <a:gd name="adj" fmla="val 50000"/>
              </a:avLst>
            </a:prstGeom>
            <a:gradFill flip="none" rotWithShape="1">
              <a:gsLst>
                <a:gs pos="92000">
                  <a:srgbClr val="FFC000">
                    <a:alpha val="0"/>
                  </a:srgbClr>
                </a:gs>
                <a:gs pos="57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30" name="矩形 29"/>
            <p:cNvSpPr/>
            <p:nvPr/>
          </p:nvSpPr>
          <p:spPr>
            <a:xfrm>
              <a:off x="2831635" y="138202"/>
              <a:ext cx="7648795"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静态包过滤防火墙的操作</a:t>
              </a:r>
              <a:r>
                <a:rPr lang="zh-CN" altLang="en-US" sz="3200" b="1" dirty="0">
                  <a:solidFill>
                    <a:srgbClr val="FF0000"/>
                  </a:solidFill>
                  <a:latin typeface="微软雅黑" panose="020B0503020204020204" pitchFamily="34" charset="-122"/>
                  <a:ea typeface="微软雅黑" panose="020B0503020204020204" pitchFamily="34" charset="-122"/>
                  <a:sym typeface="+mn-ea"/>
                </a:rPr>
                <a:t>（分组过滤）</a:t>
              </a:r>
              <a:endPar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endParaRPr>
            </a:p>
          </p:txBody>
        </p:sp>
      </p:grpSp>
      <p:sp>
        <p:nvSpPr>
          <p:cNvPr id="49" name="Freeform 4"/>
          <p:cNvSpPr/>
          <p:nvPr/>
        </p:nvSpPr>
        <p:spPr bwMode="gray">
          <a:xfrm flipV="1">
            <a:off x="9037228" y="3445470"/>
            <a:ext cx="499205" cy="1224059"/>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1">
                  <a:alpha val="0"/>
                </a:schemeClr>
              </a:gs>
              <a:gs pos="100000">
                <a:srgbClr val="808080"/>
              </a:gs>
            </a:gsLst>
            <a:lin ang="5400000" scaled="1"/>
          </a:gradFill>
          <a:ln w="9525" cap="flat" cmpd="sng">
            <a:noFill/>
            <a:prstDash val="solid"/>
            <a:round/>
            <a:headEnd type="none" w="med" len="med"/>
            <a:tailEnd type="none" w="med" len="med"/>
          </a:ln>
          <a:effectLst/>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50" name="Freeform 3"/>
          <p:cNvSpPr/>
          <p:nvPr/>
        </p:nvSpPr>
        <p:spPr bwMode="gray">
          <a:xfrm flipV="1">
            <a:off x="522976" y="2893401"/>
            <a:ext cx="2997527" cy="1870124"/>
          </a:xfrm>
          <a:custGeom>
            <a:avLst/>
            <a:gdLst/>
            <a:ahLst/>
            <a:cxnLst>
              <a:cxn ang="0">
                <a:pos x="0" y="0"/>
              </a:cxn>
              <a:cxn ang="0">
                <a:pos x="382" y="202"/>
              </a:cxn>
              <a:cxn ang="0">
                <a:pos x="577" y="202"/>
              </a:cxn>
              <a:cxn ang="0">
                <a:pos x="637" y="249"/>
              </a:cxn>
              <a:cxn ang="0">
                <a:pos x="639" y="402"/>
              </a:cxn>
              <a:cxn ang="0">
                <a:pos x="598" y="400"/>
              </a:cxn>
              <a:cxn ang="0">
                <a:pos x="669" y="532"/>
              </a:cxn>
              <a:cxn ang="0">
                <a:pos x="735" y="402"/>
              </a:cxn>
              <a:cxn ang="0">
                <a:pos x="696" y="402"/>
              </a:cxn>
              <a:cxn ang="0">
                <a:pos x="694" y="226"/>
              </a:cxn>
              <a:cxn ang="0">
                <a:pos x="616" y="150"/>
              </a:cxn>
              <a:cxn ang="0">
                <a:pos x="335" y="149"/>
              </a:cxn>
              <a:cxn ang="0">
                <a:pos x="69" y="0"/>
              </a:cxn>
              <a:cxn ang="0">
                <a:pos x="0" y="0"/>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chemeClr val="bg1">
                  <a:alpha val="0"/>
                </a:schemeClr>
              </a:gs>
              <a:gs pos="100000">
                <a:srgbClr val="808080"/>
              </a:gs>
            </a:gsLst>
            <a:lin ang="5400000" scaled="1"/>
          </a:gradFill>
          <a:ln w="9525" cap="flat" cmpd="sng">
            <a:noFill/>
            <a:prstDash val="solid"/>
            <a:round/>
            <a:headEnd type="none" w="med" len="med"/>
            <a:tailEnd type="none" w="med" len="med"/>
          </a:ln>
          <a:effectLst/>
        </p:spPr>
        <p:txBody>
          <a:bodyPr wrap="none" anchor="ctr"/>
          <a:lstStyle/>
          <a:p>
            <a:endParaRPr lang="zh-CN" altLang="en-US" b="1" dirty="0">
              <a:latin typeface="Times New Roman" panose="02020603050405020304" pitchFamily="18" charset="0"/>
              <a:ea typeface="微软雅黑" panose="020B0503020204020204" pitchFamily="34" charset="-122"/>
            </a:endParaRPr>
          </a:p>
        </p:txBody>
      </p:sp>
      <p:sp>
        <p:nvSpPr>
          <p:cNvPr id="51" name="Freeform 4"/>
          <p:cNvSpPr/>
          <p:nvPr/>
        </p:nvSpPr>
        <p:spPr bwMode="gray">
          <a:xfrm flipV="1">
            <a:off x="5840848" y="2864835"/>
            <a:ext cx="603135" cy="1894885"/>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gradFill rotWithShape="1">
            <a:gsLst>
              <a:gs pos="0">
                <a:schemeClr val="bg1">
                  <a:alpha val="0"/>
                </a:schemeClr>
              </a:gs>
              <a:gs pos="100000">
                <a:srgbClr val="808080"/>
              </a:gs>
            </a:gsLst>
            <a:lin ang="5400000" scaled="1"/>
          </a:gradFill>
          <a:ln w="9525" cap="flat" cmpd="sng">
            <a:noFill/>
            <a:prstDash val="solid"/>
            <a:round/>
            <a:headEnd type="none" w="med" len="med"/>
            <a:tailEnd type="none" w="med" len="med"/>
          </a:ln>
          <a:effectLst/>
        </p:spPr>
        <p:txBody>
          <a:bodyPr wrap="none" anchor="ctr"/>
          <a:lstStyle/>
          <a:p>
            <a:endParaRPr lang="zh-CN" altLang="en-US" b="1">
              <a:latin typeface="Times New Roman" panose="02020603050405020304" pitchFamily="18" charset="0"/>
              <a:ea typeface="微软雅黑" panose="020B0503020204020204" pitchFamily="34" charset="-122"/>
            </a:endParaRPr>
          </a:p>
        </p:txBody>
      </p:sp>
      <p:grpSp>
        <p:nvGrpSpPr>
          <p:cNvPr id="52" name="组合 56"/>
          <p:cNvGrpSpPr/>
          <p:nvPr/>
        </p:nvGrpSpPr>
        <p:grpSpPr>
          <a:xfrm>
            <a:off x="1828418" y="3993164"/>
            <a:ext cx="2785207" cy="2122321"/>
            <a:chOff x="576246" y="3868805"/>
            <a:chExt cx="2173470" cy="2417898"/>
          </a:xfrm>
        </p:grpSpPr>
        <p:grpSp>
          <p:nvGrpSpPr>
            <p:cNvPr id="53" name="Group 11"/>
            <p:cNvGrpSpPr/>
            <p:nvPr/>
          </p:nvGrpSpPr>
          <p:grpSpPr bwMode="auto">
            <a:xfrm>
              <a:off x="576246" y="3868805"/>
              <a:ext cx="2090738" cy="2417898"/>
              <a:chOff x="4320" y="1170"/>
              <a:chExt cx="414" cy="595"/>
            </a:xfrm>
          </p:grpSpPr>
          <p:sp>
            <p:nvSpPr>
              <p:cNvPr id="55" name="AutoShape 12"/>
              <p:cNvSpPr>
                <a:spLocks noChangeArrowheads="1"/>
              </p:cNvSpPr>
              <p:nvPr/>
            </p:nvSpPr>
            <p:spPr bwMode="gray">
              <a:xfrm>
                <a:off x="4320" y="1170"/>
                <a:ext cx="414" cy="595"/>
              </a:xfrm>
              <a:prstGeom prst="roundRect">
                <a:avLst>
                  <a:gd name="adj" fmla="val 11921"/>
                </a:avLst>
              </a:prstGeom>
              <a:gradFill rotWithShape="1">
                <a:gsLst>
                  <a:gs pos="0">
                    <a:schemeClr val="accent5">
                      <a:lumMod val="75000"/>
                    </a:schemeClr>
                  </a:gs>
                  <a:gs pos="100000">
                    <a:srgbClr val="002060"/>
                  </a:gs>
                </a:gsLst>
                <a:lin ang="5400000" scaled="1"/>
              </a:gradFill>
              <a:ln w="25400">
                <a:solidFill>
                  <a:srgbClr val="FFFFFF"/>
                </a:solidFill>
                <a:round/>
              </a:ln>
              <a:effectLst>
                <a:outerShdw dist="53882" dir="2700000" algn="ctr" rotWithShape="0">
                  <a:srgbClr val="000000">
                    <a:alpha val="50000"/>
                  </a:srgbClr>
                </a:outerShdw>
              </a:effectLst>
            </p:spPr>
            <p:txBody>
              <a:bodyPr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56" name="Freeform 13"/>
              <p:cNvSpPr/>
              <p:nvPr/>
            </p:nvSpPr>
            <p:spPr bwMode="gray">
              <a:xfrm>
                <a:off x="4330"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5">
                      <a:lumMod val="20000"/>
                      <a:lumOff val="80000"/>
                    </a:schemeClr>
                  </a:gs>
                  <a:gs pos="50000">
                    <a:schemeClr val="accent5">
                      <a:lumMod val="75000"/>
                    </a:schemeClr>
                  </a:gs>
                  <a:gs pos="100000">
                    <a:schemeClr val="accent5">
                      <a:lumMod val="40000"/>
                      <a:lumOff val="60000"/>
                    </a:schemeClr>
                  </a:gs>
                </a:gsLst>
                <a:lin ang="2700000" scaled="1"/>
              </a:gradFill>
              <a:ln w="0">
                <a:noFill/>
                <a:prstDash val="solid"/>
                <a:round/>
              </a:ln>
            </p:spPr>
            <p:txBody>
              <a:bodyP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grpSp>
        <p:sp>
          <p:nvSpPr>
            <p:cNvPr id="54" name="Rectangle 22"/>
            <p:cNvSpPr>
              <a:spLocks noChangeArrowheads="1"/>
            </p:cNvSpPr>
            <p:nvPr/>
          </p:nvSpPr>
          <p:spPr bwMode="auto">
            <a:xfrm>
              <a:off x="706531" y="4183618"/>
              <a:ext cx="2043185" cy="1786889"/>
            </a:xfrm>
            <a:prstGeom prst="rect">
              <a:avLst/>
            </a:prstGeom>
            <a:noFill/>
            <a:ln w="9525">
              <a:noFill/>
              <a:miter lim="800000"/>
            </a:ln>
          </p:spPr>
          <p:txBody>
            <a:bodyPr wrap="square">
              <a:spAutoFit/>
            </a:bodyPr>
            <a:lstStyle/>
            <a:p>
              <a:pPr latinLnBrk="1"/>
              <a:r>
                <a:rPr lang="zh-CN" altLang="en-US" sz="2400" b="1" dirty="0">
                  <a:solidFill>
                    <a:schemeClr val="bg1"/>
                  </a:solidFill>
                  <a:latin typeface="Times New Roman" panose="02020603050405020304" pitchFamily="18" charset="0"/>
                  <a:ea typeface="微软雅黑" panose="020B0503020204020204" pitchFamily="34" charset="-122"/>
                </a:rPr>
                <a:t>防火墙接收到从外部网络到达防火墙的数据包，对数据包过滤。</a:t>
              </a:r>
            </a:p>
          </p:txBody>
        </p:sp>
      </p:grpSp>
      <p:graphicFrame>
        <p:nvGraphicFramePr>
          <p:cNvPr id="57" name="对象 56"/>
          <p:cNvGraphicFramePr>
            <a:graphicFrameLocks noChangeAspect="1"/>
          </p:cNvGraphicFramePr>
          <p:nvPr/>
        </p:nvGraphicFramePr>
        <p:xfrm>
          <a:off x="2080757" y="1488389"/>
          <a:ext cx="8480953" cy="1957687"/>
        </p:xfrm>
        <a:graphic>
          <a:graphicData uri="http://schemas.openxmlformats.org/presentationml/2006/ole">
            <mc:AlternateContent xmlns:mc="http://schemas.openxmlformats.org/markup-compatibility/2006">
              <mc:Choice xmlns:v="urn:schemas-microsoft-com:vml" Requires="v">
                <p:oleObj name="Visio" r:id="rId2" imgW="7298055" imgH="1823085" progId="Visio.Drawing.15">
                  <p:embed/>
                </p:oleObj>
              </mc:Choice>
              <mc:Fallback>
                <p:oleObj name="Visio" r:id="rId2" imgW="7298055" imgH="1823085" progId="Visio.Drawing.15">
                  <p:embed/>
                  <p:pic>
                    <p:nvPicPr>
                      <p:cNvPr id="0" name="对象 2"/>
                      <p:cNvPicPr/>
                      <p:nvPr/>
                    </p:nvPicPr>
                    <p:blipFill>
                      <a:blip r:embed="rId3"/>
                      <a:stretch>
                        <a:fillRect/>
                      </a:stretch>
                    </p:blipFill>
                    <p:spPr>
                      <a:xfrm>
                        <a:off x="2080757" y="1488389"/>
                        <a:ext cx="8480953" cy="1957687"/>
                      </a:xfrm>
                      <a:prstGeom prst="rect">
                        <a:avLst/>
                      </a:prstGeom>
                    </p:spPr>
                  </p:pic>
                </p:oleObj>
              </mc:Fallback>
            </mc:AlternateContent>
          </a:graphicData>
        </a:graphic>
      </p:graphicFrame>
      <p:grpSp>
        <p:nvGrpSpPr>
          <p:cNvPr id="58" name="组合 56"/>
          <p:cNvGrpSpPr/>
          <p:nvPr/>
        </p:nvGrpSpPr>
        <p:grpSpPr>
          <a:xfrm>
            <a:off x="4857359" y="3993163"/>
            <a:ext cx="2682967" cy="2122321"/>
            <a:chOff x="576246" y="3868805"/>
            <a:chExt cx="2093686" cy="2417898"/>
          </a:xfrm>
        </p:grpSpPr>
        <p:grpSp>
          <p:nvGrpSpPr>
            <p:cNvPr id="59" name="Group 11"/>
            <p:cNvGrpSpPr/>
            <p:nvPr/>
          </p:nvGrpSpPr>
          <p:grpSpPr bwMode="auto">
            <a:xfrm>
              <a:off x="576246" y="3868805"/>
              <a:ext cx="2090738" cy="2417898"/>
              <a:chOff x="4320" y="1170"/>
              <a:chExt cx="414" cy="595"/>
            </a:xfrm>
          </p:grpSpPr>
          <p:sp>
            <p:nvSpPr>
              <p:cNvPr id="61" name="AutoShape 12"/>
              <p:cNvSpPr>
                <a:spLocks noChangeArrowheads="1"/>
              </p:cNvSpPr>
              <p:nvPr/>
            </p:nvSpPr>
            <p:spPr bwMode="gray">
              <a:xfrm>
                <a:off x="4320" y="1170"/>
                <a:ext cx="414" cy="595"/>
              </a:xfrm>
              <a:prstGeom prst="roundRect">
                <a:avLst>
                  <a:gd name="adj" fmla="val 11921"/>
                </a:avLst>
              </a:prstGeom>
              <a:gradFill rotWithShape="1">
                <a:gsLst>
                  <a:gs pos="0">
                    <a:schemeClr val="accent5">
                      <a:lumMod val="75000"/>
                    </a:schemeClr>
                  </a:gs>
                  <a:gs pos="100000">
                    <a:srgbClr val="002060"/>
                  </a:gs>
                </a:gsLst>
                <a:lin ang="5400000" scaled="1"/>
              </a:gradFill>
              <a:ln w="25400">
                <a:solidFill>
                  <a:srgbClr val="FFFFFF"/>
                </a:solidFill>
                <a:round/>
              </a:ln>
              <a:effectLst>
                <a:outerShdw dist="53882" dir="2700000" algn="ctr" rotWithShape="0">
                  <a:srgbClr val="000000">
                    <a:alpha val="50000"/>
                  </a:srgbClr>
                </a:outerShdw>
              </a:effectLst>
            </p:spPr>
            <p:txBody>
              <a:bodyPr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62" name="Freeform 13"/>
              <p:cNvSpPr/>
              <p:nvPr/>
            </p:nvSpPr>
            <p:spPr bwMode="gray">
              <a:xfrm>
                <a:off x="4330"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5">
                      <a:lumMod val="20000"/>
                      <a:lumOff val="80000"/>
                    </a:schemeClr>
                  </a:gs>
                  <a:gs pos="50000">
                    <a:schemeClr val="accent5">
                      <a:lumMod val="75000"/>
                    </a:schemeClr>
                  </a:gs>
                  <a:gs pos="100000">
                    <a:schemeClr val="accent5">
                      <a:lumMod val="40000"/>
                      <a:lumOff val="60000"/>
                    </a:schemeClr>
                  </a:gs>
                </a:gsLst>
                <a:lin ang="2700000" scaled="1"/>
              </a:gradFill>
              <a:ln w="0">
                <a:noFill/>
                <a:prstDash val="solid"/>
                <a:round/>
              </a:ln>
            </p:spPr>
            <p:txBody>
              <a:bodyP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grpSp>
        <p:sp>
          <p:nvSpPr>
            <p:cNvPr id="60" name="Rectangle 22"/>
            <p:cNvSpPr>
              <a:spLocks noChangeArrowheads="1"/>
            </p:cNvSpPr>
            <p:nvPr/>
          </p:nvSpPr>
          <p:spPr bwMode="auto">
            <a:xfrm>
              <a:off x="643882" y="4178043"/>
              <a:ext cx="2026050" cy="1786889"/>
            </a:xfrm>
            <a:prstGeom prst="rect">
              <a:avLst/>
            </a:prstGeom>
            <a:noFill/>
            <a:ln w="9525">
              <a:noFill/>
              <a:miter lim="800000"/>
            </a:ln>
          </p:spPr>
          <p:txBody>
            <a:bodyPr wrap="square">
              <a:spAutoFit/>
            </a:bodyPr>
            <a:lstStyle/>
            <a:p>
              <a:pPr latinLnBrk="1"/>
              <a:r>
                <a:rPr lang="zh-CN" altLang="en-US" sz="2400" b="1" dirty="0">
                  <a:solidFill>
                    <a:schemeClr val="bg1"/>
                  </a:solidFill>
                  <a:latin typeface="Times New Roman" panose="02020603050405020304" pitchFamily="18" charset="0"/>
                  <a:ea typeface="微软雅黑" panose="020B0503020204020204" pitchFamily="34" charset="-122"/>
                </a:rPr>
                <a:t>对数据包施加过滤规则，</a:t>
              </a:r>
              <a:r>
                <a:rPr lang="zh-CN" altLang="en-US" sz="2400" b="1" dirty="0">
                  <a:solidFill>
                    <a:srgbClr val="FF0000"/>
                  </a:solidFill>
                  <a:latin typeface="Times New Roman" panose="02020603050405020304" pitchFamily="18" charset="0"/>
                  <a:ea typeface="微软雅黑" panose="020B0503020204020204" pitchFamily="34" charset="-122"/>
                </a:rPr>
                <a:t>对数据包</a:t>
              </a:r>
              <a:r>
                <a:rPr lang="en-US" altLang="zh-CN" sz="2400" b="1" dirty="0">
                  <a:solidFill>
                    <a:srgbClr val="FF0000"/>
                  </a:solidFill>
                  <a:latin typeface="Times New Roman" panose="02020603050405020304" pitchFamily="18" charset="0"/>
                  <a:ea typeface="微软雅黑" panose="020B0503020204020204" pitchFamily="34" charset="-122"/>
                </a:rPr>
                <a:t>IP</a:t>
              </a:r>
              <a:r>
                <a:rPr lang="zh-CN" altLang="en-US" sz="2400" b="1" dirty="0">
                  <a:solidFill>
                    <a:srgbClr val="FF0000"/>
                  </a:solidFill>
                  <a:latin typeface="Times New Roman" panose="02020603050405020304" pitchFamily="18" charset="0"/>
                  <a:ea typeface="微软雅黑" panose="020B0503020204020204" pitchFamily="34" charset="-122"/>
                </a:rPr>
                <a:t>头和传输字段内容进行检查</a:t>
              </a:r>
              <a:r>
                <a:rPr lang="zh-CN" altLang="en-US" sz="2400" b="1" dirty="0">
                  <a:solidFill>
                    <a:schemeClr val="bg1"/>
                  </a:solidFill>
                  <a:latin typeface="Times New Roman" panose="02020603050405020304" pitchFamily="18" charset="0"/>
                  <a:ea typeface="微软雅黑" panose="020B0503020204020204" pitchFamily="34" charset="-122"/>
                </a:rPr>
                <a:t>。</a:t>
              </a:r>
            </a:p>
          </p:txBody>
        </p:sp>
      </p:grpSp>
      <p:grpSp>
        <p:nvGrpSpPr>
          <p:cNvPr id="63" name="组合 56"/>
          <p:cNvGrpSpPr/>
          <p:nvPr/>
        </p:nvGrpSpPr>
        <p:grpSpPr>
          <a:xfrm>
            <a:off x="7882522" y="3988267"/>
            <a:ext cx="2679189" cy="2122321"/>
            <a:chOff x="576246" y="3868805"/>
            <a:chExt cx="2090738" cy="2417898"/>
          </a:xfrm>
        </p:grpSpPr>
        <p:grpSp>
          <p:nvGrpSpPr>
            <p:cNvPr id="64" name="Group 11"/>
            <p:cNvGrpSpPr/>
            <p:nvPr/>
          </p:nvGrpSpPr>
          <p:grpSpPr bwMode="auto">
            <a:xfrm>
              <a:off x="576246" y="3868805"/>
              <a:ext cx="2090738" cy="2417898"/>
              <a:chOff x="4320" y="1170"/>
              <a:chExt cx="414" cy="595"/>
            </a:xfrm>
          </p:grpSpPr>
          <p:sp>
            <p:nvSpPr>
              <p:cNvPr id="66" name="AutoShape 12"/>
              <p:cNvSpPr>
                <a:spLocks noChangeArrowheads="1"/>
              </p:cNvSpPr>
              <p:nvPr/>
            </p:nvSpPr>
            <p:spPr bwMode="gray">
              <a:xfrm>
                <a:off x="4320" y="1170"/>
                <a:ext cx="414" cy="595"/>
              </a:xfrm>
              <a:prstGeom prst="roundRect">
                <a:avLst>
                  <a:gd name="adj" fmla="val 11921"/>
                </a:avLst>
              </a:prstGeom>
              <a:gradFill rotWithShape="1">
                <a:gsLst>
                  <a:gs pos="0">
                    <a:schemeClr val="accent5">
                      <a:lumMod val="75000"/>
                    </a:schemeClr>
                  </a:gs>
                  <a:gs pos="100000">
                    <a:srgbClr val="002060"/>
                  </a:gs>
                </a:gsLst>
                <a:lin ang="5400000" scaled="1"/>
              </a:gradFill>
              <a:ln w="25400">
                <a:solidFill>
                  <a:srgbClr val="FFFFFF"/>
                </a:solidFill>
                <a:round/>
              </a:ln>
              <a:effectLst>
                <a:outerShdw dist="53882" dir="2700000" algn="ctr" rotWithShape="0">
                  <a:srgbClr val="000000">
                    <a:alpha val="50000"/>
                  </a:srgbClr>
                </a:outerShdw>
              </a:effectLst>
            </p:spPr>
            <p:txBody>
              <a:bodyPr wrap="none" anchor="ct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sp>
            <p:nvSpPr>
              <p:cNvPr id="67" name="Freeform 13"/>
              <p:cNvSpPr/>
              <p:nvPr/>
            </p:nvSpPr>
            <p:spPr bwMode="gray">
              <a:xfrm>
                <a:off x="4331" y="1178"/>
                <a:ext cx="206" cy="201"/>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5">
                      <a:lumMod val="20000"/>
                      <a:lumOff val="80000"/>
                    </a:schemeClr>
                  </a:gs>
                  <a:gs pos="50000">
                    <a:schemeClr val="accent5">
                      <a:lumMod val="75000"/>
                    </a:schemeClr>
                  </a:gs>
                  <a:gs pos="100000">
                    <a:schemeClr val="accent5">
                      <a:lumMod val="40000"/>
                      <a:lumOff val="60000"/>
                    </a:schemeClr>
                  </a:gs>
                </a:gsLst>
                <a:lin ang="2700000" scaled="1"/>
              </a:gradFill>
              <a:ln w="0">
                <a:noFill/>
                <a:prstDash val="solid"/>
                <a:round/>
              </a:ln>
            </p:spPr>
            <p:txBody>
              <a:bodyPr/>
              <a:lstStyle/>
              <a:p>
                <a:pPr>
                  <a:defRPr/>
                </a:pPr>
                <a:endParaRPr lang="zh-CN" altLang="en-US" b="1" kern="0">
                  <a:solidFill>
                    <a:sysClr val="windowText" lastClr="000000"/>
                  </a:solidFill>
                  <a:latin typeface="Times New Roman" panose="02020603050405020304" pitchFamily="18" charset="0"/>
                  <a:ea typeface="微软雅黑" panose="020B0503020204020204" pitchFamily="34" charset="-122"/>
                </a:endParaRPr>
              </a:p>
            </p:txBody>
          </p:sp>
        </p:grpSp>
        <p:sp>
          <p:nvSpPr>
            <p:cNvPr id="65" name="Rectangle 22"/>
            <p:cNvSpPr>
              <a:spLocks noChangeArrowheads="1"/>
            </p:cNvSpPr>
            <p:nvPr/>
          </p:nvSpPr>
          <p:spPr bwMode="auto">
            <a:xfrm>
              <a:off x="714529" y="4178043"/>
              <a:ext cx="1847938" cy="1786889"/>
            </a:xfrm>
            <a:prstGeom prst="rect">
              <a:avLst/>
            </a:prstGeom>
            <a:noFill/>
            <a:ln w="9525">
              <a:noFill/>
              <a:miter lim="800000"/>
            </a:ln>
          </p:spPr>
          <p:txBody>
            <a:bodyPr wrap="square">
              <a:spAutoFit/>
            </a:bodyPr>
            <a:lstStyle/>
            <a:p>
              <a:pPr latinLnBrk="1"/>
              <a:r>
                <a:rPr lang="zh-CN" altLang="en-US" sz="2400" b="1" dirty="0">
                  <a:solidFill>
                    <a:schemeClr val="bg1"/>
                  </a:solidFill>
                  <a:latin typeface="Times New Roman" panose="02020603050405020304" pitchFamily="18" charset="0"/>
                  <a:ea typeface="微软雅黑" panose="020B0503020204020204" pitchFamily="34" charset="-122"/>
                </a:rPr>
                <a:t>如果没有</a:t>
              </a:r>
              <a:r>
                <a:rPr lang="zh-CN" altLang="en-US" sz="2400" b="1" dirty="0">
                  <a:solidFill>
                    <a:srgbClr val="FF0000"/>
                  </a:solidFill>
                  <a:latin typeface="Times New Roman" panose="02020603050405020304" pitchFamily="18" charset="0"/>
                  <a:ea typeface="微软雅黑" panose="020B0503020204020204" pitchFamily="34" charset="-122"/>
                </a:rPr>
                <a:t>规则</a:t>
              </a:r>
              <a:r>
                <a:rPr lang="zh-CN" altLang="en-US" sz="2400" b="1" dirty="0">
                  <a:solidFill>
                    <a:schemeClr val="bg1"/>
                  </a:solidFill>
                  <a:latin typeface="Times New Roman" panose="02020603050405020304" pitchFamily="18" charset="0"/>
                  <a:ea typeface="微软雅黑" panose="020B0503020204020204" pitchFamily="34" charset="-122"/>
                </a:rPr>
                <a:t>与数据包头信息匹配，则对数据包施加默认规则。</a:t>
              </a:r>
            </a:p>
          </p:txBody>
        </p:sp>
      </p:grpSp>
      <p:cxnSp>
        <p:nvCxnSpPr>
          <p:cNvPr id="3" name="直接连接符 2"/>
          <p:cNvCxnSpPr/>
          <p:nvPr/>
        </p:nvCxnSpPr>
        <p:spPr>
          <a:xfrm>
            <a:off x="1570506" y="2007909"/>
            <a:ext cx="4270342" cy="0"/>
          </a:xfrm>
          <a:prstGeom prst="line">
            <a:avLst/>
          </a:prstGeom>
          <a:ln w="19050">
            <a:solidFill>
              <a:schemeClr val="tx1"/>
            </a:solidFill>
            <a:prstDash val="dash"/>
          </a:ln>
        </p:spPr>
        <p:style>
          <a:lnRef idx="1">
            <a:schemeClr val="dk1"/>
          </a:lnRef>
          <a:fillRef idx="0">
            <a:schemeClr val="dk1"/>
          </a:fillRef>
          <a:effectRef idx="0">
            <a:schemeClr val="dk1"/>
          </a:effectRef>
          <a:fontRef idx="minor">
            <a:schemeClr val="tx1"/>
          </a:fontRef>
        </p:style>
      </p:cxnSp>
      <p:cxnSp>
        <p:nvCxnSpPr>
          <p:cNvPr id="31" name="直接连接符 30"/>
          <p:cNvCxnSpPr/>
          <p:nvPr/>
        </p:nvCxnSpPr>
        <p:spPr>
          <a:xfrm>
            <a:off x="6593163" y="2007909"/>
            <a:ext cx="4270342" cy="0"/>
          </a:xfrm>
          <a:prstGeom prst="line">
            <a:avLst/>
          </a:prstGeom>
          <a:ln w="19050">
            <a:solidFill>
              <a:schemeClr val="tx1"/>
            </a:solidFill>
            <a:prstDash val="dash"/>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par>
                                <p:cTn id="11" presetID="10"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wipe(down)">
                                      <p:cBhvr>
                                        <p:cTn id="17" dur="500"/>
                                        <p:tgtEl>
                                          <p:spTgt spid="50"/>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51"/>
                                        </p:tgtEl>
                                        <p:attrNameLst>
                                          <p:attrName>style.visibility</p:attrName>
                                        </p:attrNameLst>
                                      </p:cBhvr>
                                      <p:to>
                                        <p:strVal val="visible"/>
                                      </p:to>
                                    </p:set>
                                    <p:animEffect transition="in" filter="wipe(down)">
                                      <p:cBhvr>
                                        <p:cTn id="20" dur="500"/>
                                        <p:tgtEl>
                                          <p:spTgt spid="51"/>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down)">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ldLvl="0" animBg="1"/>
      <p:bldP spid="50" grpId="0" bldLvl="0" animBg="1"/>
      <p:bldP spid="5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743585" y="333375"/>
            <a:ext cx="8340725" cy="663575"/>
          </a:xfrm>
        </p:spPr>
        <p:txBody>
          <a:bodyPr vert="horz" wrap="square" lIns="91440" tIns="45720" rIns="91440" bIns="45720" numCol="1" anchor="ctr" anchorCtr="0" compatLnSpc="1">
            <a:normAutofit fontScale="90000"/>
          </a:bodyPr>
          <a:lstStyle/>
          <a:p>
            <a:pPr marL="0" marR="0" lvl="0" indent="0" algn="l" defTabSz="685800" rtl="0" eaLnBrk="0" fontAlgn="base" latinLnBrk="0" hangingPunct="0">
              <a:lnSpc>
                <a:spcPct val="9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36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过滤规则</a:t>
            </a:r>
          </a:p>
        </p:txBody>
      </p:sp>
      <p:sp>
        <p:nvSpPr>
          <p:cNvPr id="112643" name="Rectangle 3"/>
          <p:cNvSpPr>
            <a:spLocks noGrp="1" noChangeArrowheads="1"/>
          </p:cNvSpPr>
          <p:nvPr>
            <p:ph idx="1"/>
          </p:nvPr>
        </p:nvSpPr>
        <p:spPr>
          <a:xfrm>
            <a:off x="838200" y="1412875"/>
            <a:ext cx="10200640" cy="4072255"/>
          </a:xfrm>
        </p:spPr>
        <p:txBody>
          <a:bodyPr vert="horz" wrap="square" lIns="91440" tIns="45720" rIns="91440" bIns="45720" numCol="1" anchor="t" anchorCtr="0" compatLnSpc="1">
            <a:noAutofit/>
          </a:bodyPr>
          <a:lstStyle/>
          <a:p>
            <a:pPr marL="171450" marR="0" lvl="0" indent="-171450" algn="just"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en-US" altLang="zh-CN"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规则由一组</a:t>
            </a:r>
            <a:r>
              <a:rPr kumimoji="0" lang="zh-CN" altLang="en-US" sz="21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属性值</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和</a:t>
            </a:r>
            <a:r>
              <a:rPr kumimoji="0" lang="zh-CN" altLang="en-US" sz="21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操作</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组成，如果某个</a:t>
            </a:r>
            <a:r>
              <a:rPr kumimoji="0" 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分组携带的信息和构成规则的一组属性值匹配，意味着该</a:t>
            </a:r>
            <a:r>
              <a:rPr kumimoji="0" 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分组和该规则匹配，对该</a:t>
            </a:r>
            <a:r>
              <a:rPr kumimoji="0" 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分组实施规则指定的操作。</a:t>
            </a:r>
          </a:p>
          <a:p>
            <a:pPr marL="171450" marR="0" lvl="0" indent="-171450" algn="just"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构成规则的属性值通常由下述字段组成：</a:t>
            </a:r>
          </a:p>
          <a:p>
            <a:pPr marL="171450" marR="0" lvl="0" indent="-171450" algn="just" defTabSz="685800" rtl="0" eaLnBrk="0" fontAlgn="base" latinLnBrk="0" hangingPunct="0">
              <a:lnSpc>
                <a:spcPct val="150000"/>
              </a:lnSpc>
              <a:spcBef>
                <a:spcPts val="750"/>
              </a:spcBef>
              <a:spcAft>
                <a:spcPct val="0"/>
              </a:spcAft>
              <a:buClrTx/>
              <a:buSzTx/>
              <a:buFont typeface="Arial" panose="020B0604020202020204" pitchFamily="34" charset="0"/>
              <a:buChar char="•"/>
              <a:defRPr/>
            </a:pPr>
            <a:r>
              <a:rPr kumimoji="0" lang="zh-CN" altLang="en-US" sz="2100" b="1" i="0" u="none" strike="noStrike" kern="12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a:t>
            </a:r>
            <a:r>
              <a:rPr kumimoji="0" lang="en-US" sz="2100" b="1" i="0" u="none" strike="noStrike" kern="12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100" b="1" i="0" u="none" strike="noStrike" kern="12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，用于匹配</a:t>
            </a:r>
            <a:r>
              <a:rPr kumimoji="0" 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a:t>
            </a:r>
            <a:r>
              <a:rPr kumimoji="0" 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首部中的源</a:t>
            </a:r>
            <a:r>
              <a:rPr kumimoji="0" 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地址字段值。</a:t>
            </a:r>
          </a:p>
          <a:p>
            <a:pPr marL="171450" marR="0" lvl="0" indent="-171450" algn="just" defTabSz="685800" rtl="0" eaLnBrk="0" fontAlgn="base" latinLnBrk="0" hangingPunct="0">
              <a:lnSpc>
                <a:spcPct val="150000"/>
              </a:lnSpc>
              <a:spcBef>
                <a:spcPts val="750"/>
              </a:spcBef>
              <a:spcAft>
                <a:spcPct val="0"/>
              </a:spcAft>
              <a:buClrTx/>
              <a:buSzTx/>
              <a:buFont typeface="Arial" panose="020B0604020202020204" pitchFamily="34" charset="0"/>
              <a:buChar char="•"/>
              <a:defRPr/>
            </a:pPr>
            <a:r>
              <a:rPr kumimoji="0" lang="zh-CN" altLang="en-US" sz="2100" b="1" i="0" u="none" strike="noStrike" kern="12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a:t>
            </a:r>
            <a:r>
              <a:rPr kumimoji="0" lang="en-US" sz="2100" b="1" i="0" u="none" strike="noStrike" kern="12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100" b="1" i="0" u="none" strike="noStrike" kern="12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，用于匹配</a:t>
            </a:r>
            <a:r>
              <a:rPr kumimoji="0" 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a:t>
            </a:r>
            <a:r>
              <a:rPr kumimoji="0" 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首部中的目的</a:t>
            </a:r>
            <a:r>
              <a:rPr kumimoji="0" 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地址字段值。</a:t>
            </a:r>
          </a:p>
          <a:p>
            <a:pPr marL="171450" marR="0" lvl="0" indent="-171450" algn="just" defTabSz="685800" rtl="0" eaLnBrk="0" fontAlgn="base" latinLnBrk="0" hangingPunct="0">
              <a:lnSpc>
                <a:spcPct val="150000"/>
              </a:lnSpc>
              <a:spcBef>
                <a:spcPts val="750"/>
              </a:spcBef>
              <a:spcAft>
                <a:spcPct val="0"/>
              </a:spcAft>
              <a:buClrTx/>
              <a:buSzTx/>
              <a:buFont typeface="Arial" panose="020B0604020202020204" pitchFamily="34" charset="0"/>
              <a:buChar char="•"/>
              <a:defRPr/>
            </a:pPr>
            <a:r>
              <a:rPr kumimoji="0" lang="zh-CN" altLang="en-US" sz="2100" b="1" i="0" u="none" strike="noStrike" kern="12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源和目的端口号</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，用于匹配作为</a:t>
            </a:r>
            <a:r>
              <a:rPr kumimoji="0" 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分组净荷的传输层报文首部中源和目的端口号字段值。</a:t>
            </a:r>
          </a:p>
          <a:p>
            <a:pPr marL="171450" marR="0" lvl="0" indent="-171450" algn="just" defTabSz="685800" rtl="0" eaLnBrk="0" fontAlgn="base" latinLnBrk="0" hangingPunct="0">
              <a:lnSpc>
                <a:spcPct val="150000"/>
              </a:lnSpc>
              <a:spcBef>
                <a:spcPts val="750"/>
              </a:spcBef>
              <a:spcAft>
                <a:spcPct val="0"/>
              </a:spcAft>
              <a:buClrTx/>
              <a:buSzTx/>
              <a:buFont typeface="Arial" panose="020B0604020202020204" pitchFamily="34" charset="0"/>
              <a:buChar char="•"/>
              <a:defRPr/>
            </a:pPr>
            <a:r>
              <a:rPr kumimoji="0" lang="zh-CN" altLang="en-US" sz="2100" b="1" i="0" u="none" strike="noStrike" kern="12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协议类型</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，用于匹配</a:t>
            </a:r>
            <a:r>
              <a:rPr kumimoji="0" 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分组首部中的协议字段值。</a:t>
            </a:r>
          </a:p>
          <a:p>
            <a:pPr marL="171450" marR="0" lvl="0" indent="-171450" algn="just" defTabSz="685800" rtl="0" eaLnBrk="0" fontAlgn="base" latinLnBrk="0" hangingPunct="0">
              <a:lnSpc>
                <a:spcPct val="80000"/>
              </a:lnSpc>
              <a:spcBef>
                <a:spcPts val="750"/>
              </a:spcBef>
              <a:spcAft>
                <a:spcPct val="0"/>
              </a:spcAft>
              <a:buClrTx/>
              <a:buSzTx/>
              <a:buFont typeface="Arial" panose="020B0604020202020204" pitchFamily="34" charset="0"/>
              <a:buNone/>
              <a:defRPr/>
            </a:pPr>
            <a:endParaRPr kumimoji="0" lang="zh-CN" altLang="en-US"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532"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微软雅黑" panose="020B0503020204020204" pitchFamily="34" charset="-122"/>
                <a:ea typeface="微软雅黑" panose="020B0503020204020204" pitchFamily="34" charset="-122"/>
              </a:rPr>
              <a:t>2023/11/20</a:t>
            </a:fld>
            <a:endParaRPr lang="zh-CN" altLang="en-US" sz="1100" b="1" dirty="0">
              <a:latin typeface="微软雅黑" panose="020B0503020204020204" pitchFamily="34" charset="-122"/>
              <a:ea typeface="微软雅黑" panose="020B0503020204020204" pitchFamily="34" charset="-122"/>
            </a:endParaRPr>
          </a:p>
        </p:txBody>
      </p:sp>
      <p:sp>
        <p:nvSpPr>
          <p:cNvPr id="22533" name="灯片编号占位符 2"/>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en-US" altLang="zh-CN" sz="1100" b="1" dirty="0">
                <a:latin typeface="微软雅黑" panose="020B0503020204020204" pitchFamily="34" charset="-122"/>
                <a:ea typeface="微软雅黑" panose="020B0503020204020204" pitchFamily="34" charset="-122"/>
              </a:rPr>
              <a:t>25</a:t>
            </a:fld>
            <a:r>
              <a:rPr lang="en-US" altLang="zh-CN" sz="1100" b="1" dirty="0">
                <a:latin typeface="微软雅黑" panose="020B0503020204020204" pitchFamily="34" charset="-122"/>
                <a:ea typeface="微软雅黑" panose="020B0503020204020204" pitchFamily="34" charset="-122"/>
              </a:rPr>
              <a:t>/93</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3" name="组合 22"/>
          <p:cNvGrpSpPr/>
          <p:nvPr/>
        </p:nvGrpSpPr>
        <p:grpSpPr>
          <a:xfrm>
            <a:off x="1687626" y="42194"/>
            <a:ext cx="9648825" cy="781967"/>
            <a:chOff x="2543606" y="42192"/>
            <a:chExt cx="9648825" cy="781967"/>
          </a:xfrm>
        </p:grpSpPr>
        <p:sp>
          <p:nvSpPr>
            <p:cNvPr id="24" name="圆角矩形 23"/>
            <p:cNvSpPr/>
            <p:nvPr/>
          </p:nvSpPr>
          <p:spPr>
            <a:xfrm>
              <a:off x="2543606" y="42192"/>
              <a:ext cx="9648394" cy="781967"/>
            </a:xfrm>
            <a:prstGeom prst="roundRect">
              <a:avLst>
                <a:gd name="adj" fmla="val 50000"/>
              </a:avLst>
            </a:prstGeom>
            <a:gradFill flip="none" rotWithShape="1">
              <a:gsLst>
                <a:gs pos="92000">
                  <a:srgbClr val="FFC000">
                    <a:alpha val="0"/>
                  </a:srgbClr>
                </a:gs>
                <a:gs pos="68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25" name="矩形 24"/>
            <p:cNvSpPr/>
            <p:nvPr/>
          </p:nvSpPr>
          <p:spPr>
            <a:xfrm>
              <a:off x="2831896" y="138077"/>
              <a:ext cx="9360535"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工作于网络层的静态包过滤（续）</a:t>
              </a:r>
              <a:r>
                <a:rPr lang="zh-CN" altLang="en-US" sz="3200" b="1" dirty="0">
                  <a:solidFill>
                    <a:srgbClr val="FF0000"/>
                  </a:solidFill>
                  <a:latin typeface="微软雅黑" panose="020B0503020204020204" pitchFamily="34" charset="-122"/>
                  <a:ea typeface="微软雅黑" panose="020B0503020204020204" pitchFamily="34" charset="-122"/>
                  <a:sym typeface="+mn-ea"/>
                </a:rPr>
                <a:t>（分组过滤）</a:t>
              </a:r>
              <a:endPar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endParaRPr>
            </a:p>
          </p:txBody>
        </p:sp>
      </p:grpSp>
      <p:grpSp>
        <p:nvGrpSpPr>
          <p:cNvPr id="26" name="组合 25"/>
          <p:cNvGrpSpPr/>
          <p:nvPr/>
        </p:nvGrpSpPr>
        <p:grpSpPr>
          <a:xfrm>
            <a:off x="1908300" y="1370388"/>
            <a:ext cx="8914255" cy="5030727"/>
            <a:chOff x="2658480" y="856510"/>
            <a:chExt cx="8914255" cy="5030727"/>
          </a:xfrm>
        </p:grpSpPr>
        <p:grpSp>
          <p:nvGrpSpPr>
            <p:cNvPr id="27" name="Group 61"/>
            <p:cNvGrpSpPr/>
            <p:nvPr/>
          </p:nvGrpSpPr>
          <p:grpSpPr bwMode="auto">
            <a:xfrm>
              <a:off x="2658480" y="1392054"/>
              <a:ext cx="8914255" cy="3860866"/>
              <a:chOff x="861" y="1223"/>
              <a:chExt cx="4107" cy="1929"/>
            </a:xfrm>
          </p:grpSpPr>
          <p:sp>
            <p:nvSpPr>
              <p:cNvPr id="33" name="Oval 59"/>
              <p:cNvSpPr>
                <a:spLocks noChangeArrowheads="1"/>
              </p:cNvSpPr>
              <p:nvPr/>
            </p:nvSpPr>
            <p:spPr bwMode="gray">
              <a:xfrm rot="20239455">
                <a:off x="861" y="1223"/>
                <a:ext cx="4107" cy="1929"/>
              </a:xfrm>
              <a:prstGeom prst="ellipse">
                <a:avLst/>
              </a:prstGeom>
              <a:gradFill rotWithShape="0">
                <a:gsLst>
                  <a:gs pos="0">
                    <a:srgbClr val="99CCFF"/>
                  </a:gs>
                  <a:gs pos="100000">
                    <a:srgbClr val="99CCFF">
                      <a:gamma/>
                      <a:tint val="12157"/>
                      <a:invGamma/>
                    </a:srgbClr>
                  </a:gs>
                </a:gsLst>
                <a:lin ang="5400000" scaled="1"/>
              </a:gradFill>
              <a:ln w="9525">
                <a:noFill/>
                <a:round/>
                <a:tailEnd type="none" w="sm" len="sm"/>
              </a:ln>
              <a:effectLst/>
            </p:spPr>
            <p:txBody>
              <a:bodyPr wrap="none" anchor="ctr"/>
              <a:lstStyle/>
              <a:p>
                <a:pPr algn="ctr" eaLnBrk="1" latinLnBrk="1" hangingPunct="1"/>
                <a:endParaRPr kumimoji="1" lang="ko-KR" altLang="en-US" sz="2400" b="1">
                  <a:solidFill>
                    <a:srgbClr val="003366"/>
                  </a:solidFill>
                  <a:latin typeface="Times New Roman" panose="02020603050405020304" pitchFamily="18" charset="0"/>
                  <a:ea typeface="굴림체" pitchFamily="49" charset="-127"/>
                </a:endParaRPr>
              </a:p>
            </p:txBody>
          </p:sp>
          <p:sp>
            <p:nvSpPr>
              <p:cNvPr id="34" name="Oval 60"/>
              <p:cNvSpPr>
                <a:spLocks noChangeArrowheads="1"/>
              </p:cNvSpPr>
              <p:nvPr/>
            </p:nvSpPr>
            <p:spPr bwMode="gray">
              <a:xfrm rot="20240766">
                <a:off x="949" y="1355"/>
                <a:ext cx="3733" cy="1693"/>
              </a:xfrm>
              <a:prstGeom prst="ellipse">
                <a:avLst/>
              </a:prstGeom>
              <a:solidFill>
                <a:srgbClr val="FFFFFF"/>
              </a:solidFill>
              <a:ln w="9525">
                <a:noFill/>
                <a:round/>
                <a:tailEnd type="none" w="sm" len="sm"/>
              </a:ln>
              <a:effectLst/>
            </p:spPr>
            <p:txBody>
              <a:bodyPr wrap="none" anchor="ctr"/>
              <a:lstStyle/>
              <a:p>
                <a:pPr algn="ctr" eaLnBrk="1" latinLnBrk="1" hangingPunct="1"/>
                <a:endParaRPr kumimoji="1" lang="ko-KR" altLang="en-US" sz="2400" b="1">
                  <a:solidFill>
                    <a:srgbClr val="003366"/>
                  </a:solidFill>
                  <a:latin typeface="Times New Roman" panose="02020603050405020304" pitchFamily="18" charset="0"/>
                  <a:ea typeface="굴림체" pitchFamily="49" charset="-127"/>
                </a:endParaRPr>
              </a:p>
            </p:txBody>
          </p:sp>
        </p:grpSp>
        <p:sp>
          <p:nvSpPr>
            <p:cNvPr id="28" name="Oval 33"/>
            <p:cNvSpPr>
              <a:spLocks noChangeArrowheads="1"/>
            </p:cNvSpPr>
            <p:nvPr/>
          </p:nvSpPr>
          <p:spPr bwMode="gray">
            <a:xfrm>
              <a:off x="2879752" y="2298468"/>
              <a:ext cx="1828800" cy="1721224"/>
            </a:xfrm>
            <a:prstGeom prst="ellipse">
              <a:avLst/>
            </a:prstGeom>
            <a:gradFill rotWithShape="1">
              <a:gsLst>
                <a:gs pos="0">
                  <a:srgbClr val="33C1AD">
                    <a:gamma/>
                    <a:tint val="48627"/>
                    <a:invGamma/>
                  </a:srgbClr>
                </a:gs>
                <a:gs pos="100000">
                  <a:srgbClr val="33C1AD"/>
                </a:gs>
              </a:gsLst>
              <a:path path="shape">
                <a:fillToRect l="50000" t="50000" r="50000" b="50000"/>
              </a:path>
            </a:gradFill>
            <a:ln w="9525">
              <a:noFill/>
              <a:round/>
            </a:ln>
            <a:effectLst>
              <a:prstShdw prst="shdw12" dist="76200" dir="10800000">
                <a:schemeClr val="accent3">
                  <a:lumMod val="50000"/>
                  <a:alpha val="50000"/>
                </a:schemeClr>
              </a:prstShdw>
            </a:effectLst>
          </p:spPr>
          <p:txBody>
            <a:bodyPr wrap="none" anchor="ctr"/>
            <a:lstStyle/>
            <a:p>
              <a:pPr algn="ctr"/>
              <a:r>
                <a:rPr lang="zh-CN" altLang="en-US" sz="2400" b="1" dirty="0">
                  <a:solidFill>
                    <a:srgbClr val="003399"/>
                  </a:solidFill>
                  <a:latin typeface="Times New Roman" panose="02020603050405020304" pitchFamily="18" charset="0"/>
                  <a:ea typeface="微软雅黑" panose="020B0503020204020204" pitchFamily="34" charset="-122"/>
                </a:rPr>
                <a:t>数据源地址</a:t>
              </a:r>
            </a:p>
          </p:txBody>
        </p:sp>
        <p:sp>
          <p:nvSpPr>
            <p:cNvPr id="29" name="Oval 34"/>
            <p:cNvSpPr>
              <a:spLocks noChangeArrowheads="1"/>
            </p:cNvSpPr>
            <p:nvPr/>
          </p:nvSpPr>
          <p:spPr bwMode="gray">
            <a:xfrm>
              <a:off x="4880993" y="856510"/>
              <a:ext cx="1828800" cy="1721224"/>
            </a:xfrm>
            <a:prstGeom prst="ellipse">
              <a:avLst/>
            </a:prstGeom>
            <a:gradFill rotWithShape="1">
              <a:gsLst>
                <a:gs pos="0">
                  <a:schemeClr val="folHlink">
                    <a:gamma/>
                    <a:tint val="45490"/>
                    <a:invGamma/>
                  </a:schemeClr>
                </a:gs>
                <a:gs pos="100000">
                  <a:schemeClr val="folHlink"/>
                </a:gs>
              </a:gsLst>
              <a:path path="shape">
                <a:fillToRect l="50000" t="50000" r="50000" b="50000"/>
              </a:path>
            </a:gradFill>
            <a:ln w="9525">
              <a:noFill/>
              <a:round/>
            </a:ln>
            <a:effectLst>
              <a:prstShdw prst="shdw12" dist="76200" dir="10800000">
                <a:schemeClr val="accent3">
                  <a:lumMod val="50000"/>
                  <a:alpha val="50000"/>
                </a:schemeClr>
              </a:prstShdw>
            </a:effectLst>
          </p:spPr>
          <p:txBody>
            <a:bodyPr wrap="none" anchor="ctr"/>
            <a:lstStyle/>
            <a:p>
              <a:pPr algn="ctr"/>
              <a:r>
                <a:rPr lang="zh-CN" altLang="en-US" sz="2400" b="1" dirty="0">
                  <a:solidFill>
                    <a:srgbClr val="003399"/>
                  </a:solidFill>
                  <a:latin typeface="Times New Roman" panose="02020603050405020304" pitchFamily="18" charset="0"/>
                  <a:ea typeface="微软雅黑" panose="020B0503020204020204" pitchFamily="34" charset="-122"/>
                </a:rPr>
                <a:t>目的地址</a:t>
              </a:r>
            </a:p>
          </p:txBody>
        </p:sp>
        <p:sp>
          <p:nvSpPr>
            <p:cNvPr id="30" name="Oval 35"/>
            <p:cNvSpPr>
              <a:spLocks noChangeArrowheads="1"/>
            </p:cNvSpPr>
            <p:nvPr/>
          </p:nvSpPr>
          <p:spPr bwMode="gray">
            <a:xfrm>
              <a:off x="9300162" y="920169"/>
              <a:ext cx="1828800" cy="1721224"/>
            </a:xfrm>
            <a:prstGeom prst="ellipse">
              <a:avLst/>
            </a:prstGeom>
            <a:gradFill rotWithShape="1">
              <a:gsLst>
                <a:gs pos="0">
                  <a:schemeClr val="bg2"/>
                </a:gs>
                <a:gs pos="100000">
                  <a:schemeClr val="hlink"/>
                </a:gs>
              </a:gsLst>
              <a:path path="shape">
                <a:fillToRect l="50000" t="50000" r="50000" b="50000"/>
              </a:path>
            </a:gradFill>
            <a:ln w="9525">
              <a:noFill/>
              <a:round/>
            </a:ln>
            <a:effectLst>
              <a:prstShdw prst="shdw12" dist="76200" dir="10800000">
                <a:schemeClr val="accent3">
                  <a:lumMod val="50000"/>
                  <a:alpha val="50000"/>
                </a:schemeClr>
              </a:prstShdw>
            </a:effectLst>
          </p:spPr>
          <p:txBody>
            <a:bodyPr wrap="none" anchor="ctr"/>
            <a:lstStyle/>
            <a:p>
              <a:pPr algn="ctr"/>
              <a:r>
                <a:rPr lang="zh-CN" altLang="en-US" sz="2400" b="1" dirty="0">
                  <a:solidFill>
                    <a:srgbClr val="003399"/>
                  </a:solidFill>
                  <a:latin typeface="Times New Roman" panose="02020603050405020304" pitchFamily="18" charset="0"/>
                  <a:ea typeface="微软雅黑" panose="020B0503020204020204" pitchFamily="34" charset="-122"/>
                </a:rPr>
                <a:t>应用或协议</a:t>
              </a:r>
            </a:p>
          </p:txBody>
        </p:sp>
        <p:sp>
          <p:nvSpPr>
            <p:cNvPr id="31" name="Oval 37"/>
            <p:cNvSpPr>
              <a:spLocks noChangeArrowheads="1"/>
            </p:cNvSpPr>
            <p:nvPr/>
          </p:nvSpPr>
          <p:spPr bwMode="gray">
            <a:xfrm>
              <a:off x="9300162" y="4044018"/>
              <a:ext cx="1828800" cy="1721224"/>
            </a:xfrm>
            <a:prstGeom prst="ellipse">
              <a:avLst/>
            </a:prstGeom>
            <a:gradFill rotWithShape="1">
              <a:gsLst>
                <a:gs pos="0">
                  <a:schemeClr val="accent2"/>
                </a:gs>
                <a:gs pos="100000">
                  <a:schemeClr val="accent2">
                    <a:gamma/>
                    <a:shade val="75686"/>
                    <a:invGamma/>
                  </a:schemeClr>
                </a:gs>
              </a:gsLst>
              <a:path path="shape">
                <a:fillToRect l="50000" t="50000" r="50000" b="50000"/>
              </a:path>
            </a:gradFill>
            <a:ln w="9525">
              <a:noFill/>
              <a:round/>
            </a:ln>
            <a:effectLst>
              <a:prstShdw prst="shdw12" dist="76200" dir="10800000">
                <a:schemeClr val="accent3">
                  <a:lumMod val="50000"/>
                  <a:alpha val="50000"/>
                </a:schemeClr>
              </a:prstShdw>
            </a:effectLst>
          </p:spPr>
          <p:txBody>
            <a:bodyPr wrap="none" anchor="ctr"/>
            <a:lstStyle/>
            <a:p>
              <a:pPr algn="ctr"/>
              <a:r>
                <a:rPr lang="zh-CN" altLang="en-US" sz="2400" b="1" dirty="0">
                  <a:solidFill>
                    <a:srgbClr val="003399"/>
                  </a:solidFill>
                  <a:latin typeface="Times New Roman" panose="02020603050405020304" pitchFamily="18" charset="0"/>
                  <a:ea typeface="微软雅黑" panose="020B0503020204020204" pitchFamily="34" charset="-122"/>
                </a:rPr>
                <a:t>源端口号</a:t>
              </a:r>
            </a:p>
          </p:txBody>
        </p:sp>
        <p:sp>
          <p:nvSpPr>
            <p:cNvPr id="32" name="Oval 36"/>
            <p:cNvSpPr>
              <a:spLocks noChangeArrowheads="1"/>
            </p:cNvSpPr>
            <p:nvPr/>
          </p:nvSpPr>
          <p:spPr bwMode="gray">
            <a:xfrm>
              <a:off x="3794152" y="4166013"/>
              <a:ext cx="1828800" cy="1721224"/>
            </a:xfrm>
            <a:prstGeom prst="ellipse">
              <a:avLst/>
            </a:prstGeom>
            <a:gradFill rotWithShape="1">
              <a:gsLst>
                <a:gs pos="0">
                  <a:srgbClr val="B4C763"/>
                </a:gs>
                <a:gs pos="100000">
                  <a:srgbClr val="B4C763">
                    <a:gamma/>
                    <a:shade val="75686"/>
                    <a:invGamma/>
                  </a:srgbClr>
                </a:gs>
              </a:gsLst>
              <a:path path="shape">
                <a:fillToRect l="50000" t="50000" r="50000" b="50000"/>
              </a:path>
            </a:gradFill>
            <a:ln w="9525">
              <a:noFill/>
              <a:round/>
            </a:ln>
            <a:effectLst>
              <a:prstShdw prst="shdw12" dist="76200" dir="10800000">
                <a:schemeClr val="accent3">
                  <a:lumMod val="50000"/>
                  <a:alpha val="50000"/>
                </a:schemeClr>
              </a:prstShdw>
            </a:effectLst>
          </p:spPr>
          <p:txBody>
            <a:bodyPr wrap="none" anchor="ctr"/>
            <a:lstStyle/>
            <a:p>
              <a:pPr algn="ctr"/>
              <a:r>
                <a:rPr lang="zh-CN" altLang="en-US" sz="2400" b="1" dirty="0">
                  <a:solidFill>
                    <a:srgbClr val="003399"/>
                  </a:solidFill>
                  <a:latin typeface="Times New Roman" panose="02020603050405020304" pitchFamily="18" charset="0"/>
                  <a:ea typeface="微软雅黑" panose="020B0503020204020204" pitchFamily="34" charset="-122"/>
                </a:rPr>
                <a:t>目的端口号</a:t>
              </a:r>
            </a:p>
          </p:txBody>
        </p:sp>
      </p:grpSp>
      <p:grpSp>
        <p:nvGrpSpPr>
          <p:cNvPr id="35" name="组合 34"/>
          <p:cNvGrpSpPr/>
          <p:nvPr/>
        </p:nvGrpSpPr>
        <p:grpSpPr>
          <a:xfrm>
            <a:off x="4373707" y="3150886"/>
            <a:ext cx="4604891" cy="1639606"/>
            <a:chOff x="2051579" y="2285987"/>
            <a:chExt cx="4625372" cy="1639606"/>
          </a:xfrm>
        </p:grpSpPr>
        <p:sp>
          <p:nvSpPr>
            <p:cNvPr id="36" name="AutoShape 7"/>
            <p:cNvSpPr>
              <a:spLocks noChangeArrowheads="1"/>
            </p:cNvSpPr>
            <p:nvPr/>
          </p:nvSpPr>
          <p:spPr bwMode="auto">
            <a:xfrm>
              <a:off x="2051579" y="2285987"/>
              <a:ext cx="4543502" cy="1639606"/>
            </a:xfrm>
            <a:prstGeom prst="roundRect">
              <a:avLst>
                <a:gd name="adj" fmla="val 13745"/>
              </a:avLst>
            </a:prstGeom>
            <a:solidFill>
              <a:schemeClr val="bg1"/>
            </a:solidFill>
            <a:ln w="19050">
              <a:solidFill>
                <a:srgbClr val="003399"/>
              </a:solidFill>
              <a:round/>
            </a:ln>
            <a:effectLst/>
          </p:spPr>
          <p:txBody>
            <a:bodyPr vert="horz" wrap="none" anchor="ctr"/>
            <a:lstStyle/>
            <a:p>
              <a:pPr algn="ctr" eaLnBrk="0" hangingPunct="0">
                <a:lnSpc>
                  <a:spcPct val="80000"/>
                </a:lnSpc>
                <a:spcBef>
                  <a:spcPct val="20000"/>
                </a:spcBef>
                <a:defRPr/>
              </a:pPr>
              <a:endParaRPr lang="zh-CN" altLang="en-US" sz="2800" b="1" kern="0" dirty="0">
                <a:solidFill>
                  <a:srgbClr val="002060"/>
                </a:solidFill>
                <a:latin typeface="Times New Roman" panose="02020603050405020304" pitchFamily="18" charset="0"/>
                <a:ea typeface="黑体" panose="02010609060101010101" pitchFamily="49" charset="-122"/>
              </a:endParaRPr>
            </a:p>
          </p:txBody>
        </p:sp>
        <p:sp>
          <p:nvSpPr>
            <p:cNvPr id="37" name="TextBox 28"/>
            <p:cNvSpPr txBox="1"/>
            <p:nvPr/>
          </p:nvSpPr>
          <p:spPr>
            <a:xfrm>
              <a:off x="2105159" y="2353932"/>
              <a:ext cx="4571792" cy="1568450"/>
            </a:xfrm>
            <a:prstGeom prst="rect">
              <a:avLst/>
            </a:prstGeom>
            <a:noFill/>
          </p:spPr>
          <p:txBody>
            <a:bodyPr wrap="square" rtlCol="0">
              <a:spAutoFit/>
            </a:bodyPr>
            <a:lstStyle/>
            <a:p>
              <a:r>
                <a:rPr lang="zh-CN" altLang="en-US" sz="2400" b="1" dirty="0">
                  <a:solidFill>
                    <a:srgbClr val="002060"/>
                  </a:solidFill>
                  <a:latin typeface="Times New Roman" panose="02020603050405020304" pitchFamily="18" charset="0"/>
                  <a:ea typeface="微软雅黑" panose="020B0503020204020204" pitchFamily="34" charset="-122"/>
                </a:rPr>
                <a:t>     对于静态包过滤防火墙来说，决定接收还是拒绝一个数据包，取决于对数据包中</a:t>
              </a:r>
              <a:r>
                <a:rPr 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IP</a:t>
              </a:r>
              <a:r>
                <a:rPr lang="zh-CN" altLang="en-US" sz="2400" b="1" dirty="0">
                  <a:solidFill>
                    <a:srgbClr val="002060"/>
                  </a:solidFill>
                  <a:latin typeface="Times New Roman" panose="02020603050405020304" pitchFamily="18" charset="0"/>
                  <a:ea typeface="微软雅黑" panose="020B0503020204020204" pitchFamily="34" charset="-122"/>
                </a:rPr>
                <a:t>头和协议头等特定域的检查和判定。</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ircle(out)">
                                      <p:cBhvr>
                                        <p:cTn id="7" dur="1000"/>
                                        <p:tgtEl>
                                          <p:spTgt spid="26"/>
                                        </p:tgtEl>
                                      </p:cBhvr>
                                    </p:animEffect>
                                  </p:childTnLst>
                                </p:cTn>
                              </p:par>
                              <p:par>
                                <p:cTn id="8" presetID="9" presetClass="entr" presetSubtype="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dissolve">
                                      <p:cBhvr>
                                        <p:cTn id="10"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4" name="组合 33"/>
          <p:cNvGrpSpPr/>
          <p:nvPr/>
        </p:nvGrpSpPr>
        <p:grpSpPr>
          <a:xfrm>
            <a:off x="1718741" y="42194"/>
            <a:ext cx="9648394" cy="781967"/>
            <a:chOff x="2543606" y="42192"/>
            <a:chExt cx="9648394" cy="781967"/>
          </a:xfrm>
        </p:grpSpPr>
        <p:sp>
          <p:nvSpPr>
            <p:cNvPr id="35" name="圆角矩形 34"/>
            <p:cNvSpPr/>
            <p:nvPr/>
          </p:nvSpPr>
          <p:spPr>
            <a:xfrm>
              <a:off x="2543606" y="42192"/>
              <a:ext cx="9648394" cy="781967"/>
            </a:xfrm>
            <a:prstGeom prst="roundRect">
              <a:avLst>
                <a:gd name="adj" fmla="val 50000"/>
              </a:avLst>
            </a:prstGeom>
            <a:gradFill flip="none" rotWithShape="1">
              <a:gsLst>
                <a:gs pos="92000">
                  <a:srgbClr val="FFC000">
                    <a:alpha val="0"/>
                  </a:srgbClr>
                </a:gs>
                <a:gs pos="61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36" name="矩形 35"/>
            <p:cNvSpPr/>
            <p:nvPr/>
          </p:nvSpPr>
          <p:spPr>
            <a:xfrm>
              <a:off x="2831635" y="138202"/>
              <a:ext cx="7648795"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工作于网络层的静态包过滤</a:t>
              </a:r>
              <a:r>
                <a:rPr lang="zh-CN" altLang="en-US" sz="3200" b="1" dirty="0">
                  <a:solidFill>
                    <a:srgbClr val="FF0000"/>
                  </a:solidFill>
                  <a:latin typeface="微软雅黑" panose="020B0503020204020204" pitchFamily="34" charset="-122"/>
                  <a:ea typeface="微软雅黑" panose="020B0503020204020204" pitchFamily="34" charset="-122"/>
                  <a:sym typeface="+mn-ea"/>
                </a:rPr>
                <a:t>（分组过滤）</a:t>
              </a:r>
              <a:endPar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endParaRPr>
            </a:p>
          </p:txBody>
        </p:sp>
      </p:grpSp>
      <p:grpSp>
        <p:nvGrpSpPr>
          <p:cNvPr id="8" name="组合 7"/>
          <p:cNvGrpSpPr/>
          <p:nvPr/>
        </p:nvGrpSpPr>
        <p:grpSpPr>
          <a:xfrm>
            <a:off x="5431945" y="1294819"/>
            <a:ext cx="1568177" cy="3911745"/>
            <a:chOff x="3003823" y="2187879"/>
            <a:chExt cx="1568177" cy="3911745"/>
          </a:xfrm>
        </p:grpSpPr>
        <p:sp>
          <p:nvSpPr>
            <p:cNvPr id="27" name="AutoShape 8"/>
            <p:cNvSpPr>
              <a:spLocks noChangeArrowheads="1"/>
            </p:cNvSpPr>
            <p:nvPr/>
          </p:nvSpPr>
          <p:spPr bwMode="gray">
            <a:xfrm>
              <a:off x="3012567" y="2187879"/>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应用层</a:t>
              </a:r>
            </a:p>
          </p:txBody>
        </p:sp>
        <p:sp>
          <p:nvSpPr>
            <p:cNvPr id="28" name="AutoShape 8"/>
            <p:cNvSpPr>
              <a:spLocks noChangeArrowheads="1"/>
            </p:cNvSpPr>
            <p:nvPr/>
          </p:nvSpPr>
          <p:spPr bwMode="gray">
            <a:xfrm>
              <a:off x="3003823" y="2742038"/>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表示层</a:t>
              </a:r>
            </a:p>
          </p:txBody>
        </p:sp>
        <p:sp>
          <p:nvSpPr>
            <p:cNvPr id="29" name="AutoShape 8"/>
            <p:cNvSpPr>
              <a:spLocks noChangeArrowheads="1"/>
            </p:cNvSpPr>
            <p:nvPr/>
          </p:nvSpPr>
          <p:spPr bwMode="gray">
            <a:xfrm>
              <a:off x="3019589" y="3313542"/>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会话层</a:t>
              </a:r>
            </a:p>
          </p:txBody>
        </p:sp>
        <p:sp>
          <p:nvSpPr>
            <p:cNvPr id="30" name="AutoShape 8"/>
            <p:cNvSpPr>
              <a:spLocks noChangeArrowheads="1"/>
            </p:cNvSpPr>
            <p:nvPr/>
          </p:nvSpPr>
          <p:spPr bwMode="gray">
            <a:xfrm>
              <a:off x="3020763" y="3885052"/>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传输层</a:t>
              </a:r>
            </a:p>
          </p:txBody>
        </p:sp>
        <p:sp>
          <p:nvSpPr>
            <p:cNvPr id="31" name="AutoShape 8"/>
            <p:cNvSpPr>
              <a:spLocks noChangeArrowheads="1"/>
            </p:cNvSpPr>
            <p:nvPr/>
          </p:nvSpPr>
          <p:spPr bwMode="gray">
            <a:xfrm>
              <a:off x="3020763" y="4456556"/>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C00000"/>
                  </a:solidFill>
                  <a:latin typeface="Times New Roman" panose="02020603050405020304" pitchFamily="18" charset="0"/>
                  <a:ea typeface="微软雅黑" panose="020B0503020204020204" pitchFamily="34" charset="-122"/>
                </a:rPr>
                <a:t>网络层</a:t>
              </a:r>
            </a:p>
          </p:txBody>
        </p:sp>
        <p:sp>
          <p:nvSpPr>
            <p:cNvPr id="32" name="AutoShape 8"/>
            <p:cNvSpPr>
              <a:spLocks noChangeArrowheads="1"/>
            </p:cNvSpPr>
            <p:nvPr/>
          </p:nvSpPr>
          <p:spPr bwMode="gray">
            <a:xfrm>
              <a:off x="3020763" y="5028060"/>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链路层</a:t>
              </a:r>
            </a:p>
          </p:txBody>
        </p:sp>
        <p:sp>
          <p:nvSpPr>
            <p:cNvPr id="33" name="AutoShape 8"/>
            <p:cNvSpPr>
              <a:spLocks noChangeArrowheads="1"/>
            </p:cNvSpPr>
            <p:nvPr/>
          </p:nvSpPr>
          <p:spPr bwMode="gray">
            <a:xfrm>
              <a:off x="3020763" y="5599564"/>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物理层</a:t>
              </a:r>
            </a:p>
          </p:txBody>
        </p:sp>
      </p:grpSp>
      <p:grpSp>
        <p:nvGrpSpPr>
          <p:cNvPr id="9" name="组合 8"/>
          <p:cNvGrpSpPr/>
          <p:nvPr/>
        </p:nvGrpSpPr>
        <p:grpSpPr>
          <a:xfrm>
            <a:off x="7661285" y="1522706"/>
            <a:ext cx="3011677" cy="3040154"/>
            <a:chOff x="5537961" y="1531846"/>
            <a:chExt cx="2374769" cy="3676254"/>
          </a:xfrm>
          <a:solidFill>
            <a:schemeClr val="bg1"/>
          </a:solidFill>
        </p:grpSpPr>
        <p:sp>
          <p:nvSpPr>
            <p:cNvPr id="25" name="AutoShape 3"/>
            <p:cNvSpPr>
              <a:spLocks noChangeArrowheads="1"/>
            </p:cNvSpPr>
            <p:nvPr/>
          </p:nvSpPr>
          <p:spPr bwMode="gray">
            <a:xfrm flipH="1">
              <a:off x="5537961" y="1531846"/>
              <a:ext cx="2374769" cy="3676254"/>
            </a:xfrm>
            <a:prstGeom prst="chevron">
              <a:avLst>
                <a:gd name="adj" fmla="val 16468"/>
              </a:avLst>
            </a:prstGeom>
            <a:grpFill/>
            <a:ln w="38100">
              <a:solidFill>
                <a:srgbClr val="002060"/>
              </a:solidFill>
              <a:miter lim="800000"/>
            </a:ln>
            <a:effectLst>
              <a:outerShdw dist="109250" dir="3267739" algn="ctr" rotWithShape="0">
                <a:srgbClr val="333333">
                  <a:alpha val="50000"/>
                </a:srgbClr>
              </a:outerShdw>
            </a:effectLst>
          </p:spPr>
          <p:txBody>
            <a:bodyPr anchor="ctr">
              <a:noAutofit/>
            </a:bodyPr>
            <a:lstStyle/>
            <a:p>
              <a:endParaRPr lang="zh-CN" altLang="en-US" b="1">
                <a:latin typeface="Times New Roman" panose="02020603050405020304" pitchFamily="18" charset="0"/>
                <a:ea typeface="微软雅黑" panose="020B0503020204020204" pitchFamily="34" charset="-122"/>
              </a:endParaRPr>
            </a:p>
          </p:txBody>
        </p:sp>
        <p:sp>
          <p:nvSpPr>
            <p:cNvPr id="26" name="TextBox 6"/>
            <p:cNvSpPr txBox="1"/>
            <p:nvPr/>
          </p:nvSpPr>
          <p:spPr>
            <a:xfrm>
              <a:off x="5998988" y="1698610"/>
              <a:ext cx="1529198" cy="3496847"/>
            </a:xfrm>
            <a:prstGeom prst="rect">
              <a:avLst/>
            </a:prstGeom>
            <a:noFill/>
            <a:ln>
              <a:noFill/>
            </a:ln>
          </p:spPr>
          <p:txBody>
            <a:bodyPr wrap="square" rtlCol="0">
              <a:spAutoFit/>
            </a:bodyPr>
            <a:lstStyle/>
            <a:p>
              <a:r>
                <a:rPr lang="zh-CN" altLang="en-US" sz="2600" b="1" dirty="0">
                  <a:solidFill>
                    <a:srgbClr val="003399"/>
                  </a:solidFill>
                  <a:latin typeface="Times New Roman" panose="02020603050405020304" pitchFamily="18" charset="0"/>
                  <a:ea typeface="微软雅黑" panose="020B0503020204020204" pitchFamily="34" charset="-122"/>
                </a:rPr>
                <a:t>静态包过滤防火墙是最原始的防火墙，静态数据包过滤发生在</a:t>
              </a:r>
              <a:r>
                <a:rPr lang="zh-CN" altLang="en-US" sz="2600" b="1" dirty="0">
                  <a:solidFill>
                    <a:srgbClr val="C00000"/>
                  </a:solidFill>
                  <a:latin typeface="Times New Roman" panose="02020603050405020304" pitchFamily="18" charset="0"/>
                  <a:ea typeface="微软雅黑" panose="020B0503020204020204" pitchFamily="34" charset="-122"/>
                </a:rPr>
                <a:t>网络层</a:t>
              </a:r>
              <a:r>
                <a:rPr lang="zh-CN" altLang="en-US" sz="2600" b="1" dirty="0">
                  <a:solidFill>
                    <a:srgbClr val="003399"/>
                  </a:solidFill>
                  <a:latin typeface="Times New Roman" panose="02020603050405020304" pitchFamily="18" charset="0"/>
                  <a:ea typeface="微软雅黑" panose="020B0503020204020204" pitchFamily="34" charset="-122"/>
                </a:rPr>
                <a:t>上。</a:t>
              </a:r>
            </a:p>
          </p:txBody>
        </p:sp>
      </p:grpSp>
      <p:sp>
        <p:nvSpPr>
          <p:cNvPr id="14" name="AutoShape 8"/>
          <p:cNvSpPr>
            <a:spLocks noChangeArrowheads="1"/>
          </p:cNvSpPr>
          <p:nvPr/>
        </p:nvSpPr>
        <p:spPr bwMode="gray">
          <a:xfrm>
            <a:off x="2453649" y="5572830"/>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外部网络</a:t>
            </a:r>
          </a:p>
        </p:txBody>
      </p:sp>
      <p:sp>
        <p:nvSpPr>
          <p:cNvPr id="15" name="AutoShape 8"/>
          <p:cNvSpPr>
            <a:spLocks noChangeArrowheads="1"/>
          </p:cNvSpPr>
          <p:nvPr/>
        </p:nvSpPr>
        <p:spPr bwMode="gray">
          <a:xfrm>
            <a:off x="8519169" y="5588070"/>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内部网络</a:t>
            </a:r>
          </a:p>
        </p:txBody>
      </p:sp>
      <p:sp>
        <p:nvSpPr>
          <p:cNvPr id="11" name="AutoShape 8"/>
          <p:cNvSpPr>
            <a:spLocks noChangeArrowheads="1"/>
          </p:cNvSpPr>
          <p:nvPr/>
        </p:nvSpPr>
        <p:spPr bwMode="gray">
          <a:xfrm>
            <a:off x="4439431" y="5226739"/>
            <a:ext cx="1551237" cy="500060"/>
          </a:xfrm>
          <a:prstGeom prst="roundRect">
            <a:avLst>
              <a:gd name="adj" fmla="val 15884"/>
            </a:avLst>
          </a:prstGeom>
          <a:solidFill>
            <a:srgbClr val="003366"/>
          </a:soli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网络接口</a:t>
            </a:r>
          </a:p>
        </p:txBody>
      </p:sp>
      <p:sp>
        <p:nvSpPr>
          <p:cNvPr id="12" name="AutoShape 8"/>
          <p:cNvSpPr>
            <a:spLocks noChangeArrowheads="1"/>
          </p:cNvSpPr>
          <p:nvPr/>
        </p:nvSpPr>
        <p:spPr bwMode="gray">
          <a:xfrm>
            <a:off x="6466515" y="5226739"/>
            <a:ext cx="1551237" cy="500060"/>
          </a:xfrm>
          <a:prstGeom prst="roundRect">
            <a:avLst>
              <a:gd name="adj" fmla="val 15884"/>
            </a:avLst>
          </a:prstGeom>
          <a:solidFill>
            <a:srgbClr val="003366"/>
          </a:soli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网络接口</a:t>
            </a:r>
          </a:p>
        </p:txBody>
      </p:sp>
      <p:sp>
        <p:nvSpPr>
          <p:cNvPr id="39" name="圆柱形 38"/>
          <p:cNvSpPr/>
          <p:nvPr/>
        </p:nvSpPr>
        <p:spPr>
          <a:xfrm rot="16200000">
            <a:off x="3906036" y="4275182"/>
            <a:ext cx="275752" cy="3893512"/>
          </a:xfrm>
          <a:prstGeom prst="ca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0" name="圆柱形 39"/>
          <p:cNvSpPr/>
          <p:nvPr/>
        </p:nvSpPr>
        <p:spPr>
          <a:xfrm rot="16200000">
            <a:off x="8275394" y="4275181"/>
            <a:ext cx="275753" cy="3893512"/>
          </a:xfrm>
          <a:prstGeom prst="ca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9" name="圆柱形 48"/>
          <p:cNvSpPr/>
          <p:nvPr/>
        </p:nvSpPr>
        <p:spPr>
          <a:xfrm>
            <a:off x="5064388" y="5746974"/>
            <a:ext cx="275752" cy="35923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0" name="圆柱形 49"/>
          <p:cNvSpPr/>
          <p:nvPr/>
        </p:nvSpPr>
        <p:spPr>
          <a:xfrm>
            <a:off x="7117042" y="5746974"/>
            <a:ext cx="275752" cy="35923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5" name="组合 4"/>
          <p:cNvGrpSpPr/>
          <p:nvPr/>
        </p:nvGrpSpPr>
        <p:grpSpPr>
          <a:xfrm>
            <a:off x="4961207" y="3593234"/>
            <a:ext cx="2513683" cy="1588690"/>
            <a:chOff x="5786072" y="3593234"/>
            <a:chExt cx="2513683" cy="1588690"/>
          </a:xfrm>
        </p:grpSpPr>
        <p:sp>
          <p:nvSpPr>
            <p:cNvPr id="2" name="箭头: 上下 1"/>
            <p:cNvSpPr/>
            <p:nvPr/>
          </p:nvSpPr>
          <p:spPr>
            <a:xfrm>
              <a:off x="5786072" y="3860800"/>
              <a:ext cx="413013" cy="1312674"/>
            </a:xfrm>
            <a:prstGeom prst="upDownArrow">
              <a:avLst>
                <a:gd name="adj1" fmla="val 50000"/>
                <a:gd name="adj2" fmla="val 65789"/>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1" name="箭头: 上下 40"/>
            <p:cNvSpPr/>
            <p:nvPr/>
          </p:nvSpPr>
          <p:spPr>
            <a:xfrm>
              <a:off x="7886743" y="3869250"/>
              <a:ext cx="413012" cy="1312674"/>
            </a:xfrm>
            <a:prstGeom prst="upDownArrow">
              <a:avLst>
                <a:gd name="adj1" fmla="val 50000"/>
                <a:gd name="adj2" fmla="val 65789"/>
              </a:avLst>
            </a:prstGeom>
            <a:solidFill>
              <a:schemeClr val="accent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 name="箭头: 左右 3"/>
            <p:cNvSpPr/>
            <p:nvPr/>
          </p:nvSpPr>
          <p:spPr>
            <a:xfrm>
              <a:off x="6006045" y="3593234"/>
              <a:ext cx="2081315" cy="440584"/>
            </a:xfrm>
            <a:prstGeom prst="leftRightArrow">
              <a:avLst/>
            </a:pr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780971" y="42194"/>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5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7648795"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静态包过滤防火墙实例</a:t>
              </a:r>
              <a:r>
                <a:rPr lang="zh-CN" altLang="en-US" sz="3200" b="1" dirty="0">
                  <a:solidFill>
                    <a:srgbClr val="FF0000"/>
                  </a:solidFill>
                  <a:latin typeface="微软雅黑" panose="020B0503020204020204" pitchFamily="34" charset="-122"/>
                  <a:ea typeface="微软雅黑" panose="020B0503020204020204" pitchFamily="34" charset="-122"/>
                  <a:sym typeface="+mn-ea"/>
                </a:rPr>
                <a:t>（分组过滤）</a:t>
              </a:r>
              <a:endPar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endParaRPr>
            </a:p>
          </p:txBody>
        </p:sp>
      </p:grpSp>
      <p:grpSp>
        <p:nvGrpSpPr>
          <p:cNvPr id="8" name="组合 7"/>
          <p:cNvGrpSpPr/>
          <p:nvPr/>
        </p:nvGrpSpPr>
        <p:grpSpPr>
          <a:xfrm>
            <a:off x="2166992" y="4541358"/>
            <a:ext cx="8391517" cy="1854973"/>
            <a:chOff x="390776" y="4779834"/>
            <a:chExt cx="8574587" cy="1796409"/>
          </a:xfrm>
        </p:grpSpPr>
        <p:grpSp>
          <p:nvGrpSpPr>
            <p:cNvPr id="9" name="Group 97"/>
            <p:cNvGrpSpPr/>
            <p:nvPr/>
          </p:nvGrpSpPr>
          <p:grpSpPr bwMode="auto">
            <a:xfrm>
              <a:off x="390776" y="4779834"/>
              <a:ext cx="8574587" cy="1796409"/>
              <a:chOff x="3784" y="1434"/>
              <a:chExt cx="1296" cy="1514"/>
            </a:xfrm>
          </p:grpSpPr>
          <p:sp>
            <p:nvSpPr>
              <p:cNvPr id="11" name="AutoShape 81"/>
              <p:cNvSpPr>
                <a:spLocks noChangeArrowheads="1"/>
              </p:cNvSpPr>
              <p:nvPr/>
            </p:nvSpPr>
            <p:spPr bwMode="gray">
              <a:xfrm>
                <a:off x="3784" y="1434"/>
                <a:ext cx="1294" cy="1514"/>
              </a:xfrm>
              <a:prstGeom prst="roundRect">
                <a:avLst>
                  <a:gd name="adj" fmla="val 17509"/>
                </a:avLst>
              </a:prstGeom>
              <a:solidFill>
                <a:schemeClr val="bg1"/>
              </a:solidFill>
              <a:ln w="12700">
                <a:solidFill>
                  <a:srgbClr val="003366"/>
                </a:solidFill>
                <a:round/>
              </a:ln>
              <a:effectLst/>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12" name="Text Box 92"/>
              <p:cNvSpPr txBox="1">
                <a:spLocks noChangeArrowheads="1"/>
              </p:cNvSpPr>
              <p:nvPr/>
            </p:nvSpPr>
            <p:spPr bwMode="gray">
              <a:xfrm>
                <a:off x="3784" y="1434"/>
                <a:ext cx="1296" cy="311"/>
              </a:xfrm>
              <a:prstGeom prst="rect">
                <a:avLst/>
              </a:prstGeom>
              <a:noFill/>
              <a:ln w="9525" algn="ctr">
                <a:noFill/>
                <a:miter lim="800000"/>
              </a:ln>
              <a:effectLst/>
            </p:spPr>
            <p:txBody>
              <a:bodyPr>
                <a:spAutoFit/>
              </a:bodyPr>
              <a:lstStyle/>
              <a:p>
                <a:endParaRPr lang="en-US" altLang="zh-CN" b="1" dirty="0">
                  <a:latin typeface="Times New Roman" panose="02020603050405020304" pitchFamily="18" charset="0"/>
                  <a:ea typeface="微软雅黑" panose="020B0503020204020204" pitchFamily="34" charset="-122"/>
                </a:endParaRPr>
              </a:p>
            </p:txBody>
          </p:sp>
        </p:grpSp>
        <p:sp>
          <p:nvSpPr>
            <p:cNvPr id="10" name="TextBox 15"/>
            <p:cNvSpPr txBox="1"/>
            <p:nvPr/>
          </p:nvSpPr>
          <p:spPr>
            <a:xfrm>
              <a:off x="496903" y="4840015"/>
              <a:ext cx="8457912" cy="1679434"/>
            </a:xfrm>
            <a:prstGeom prst="rect">
              <a:avLst/>
            </a:prstGeom>
            <a:noFill/>
          </p:spPr>
          <p:txBody>
            <a:bodyPr wrap="square" rtlCol="0">
              <a:spAutoFit/>
            </a:bodyPr>
            <a:lstStyle/>
            <a:p>
              <a:pPr marL="457200" indent="-457200">
                <a:spcBef>
                  <a:spcPct val="15000"/>
                </a:spcBef>
                <a:buClr>
                  <a:srgbClr val="C00000"/>
                </a:buClr>
                <a:buFont typeface="Wingdings" panose="05000000000000000000" pitchFamily="2" charset="2"/>
                <a:buChar char="l"/>
                <a:defRPr/>
              </a:pPr>
              <a:r>
                <a:rPr lang="zh-CN" altLang="en-US" sz="2400" b="1" dirty="0">
                  <a:solidFill>
                    <a:srgbClr val="002060"/>
                  </a:solidFill>
                  <a:latin typeface="Times New Roman" panose="02020603050405020304" pitchFamily="18" charset="0"/>
                  <a:ea typeface="微软雅黑" panose="020B0503020204020204" pitchFamily="34" charset="-122"/>
                </a:rPr>
                <a:t>拒绝来自</a:t>
              </a:r>
              <a:r>
                <a:rPr 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130.33.0.0</a:t>
              </a:r>
              <a:r>
                <a:rPr lang="zh-CN" altLang="en-US" sz="2400" b="1" dirty="0">
                  <a:solidFill>
                    <a:srgbClr val="002060"/>
                  </a:solidFill>
                  <a:latin typeface="Times New Roman" panose="02020603050405020304" pitchFamily="18" charset="0"/>
                  <a:ea typeface="微软雅黑" panose="020B0503020204020204" pitchFamily="34" charset="-122"/>
                </a:rPr>
                <a:t>的数据包，这是一种保守策略。</a:t>
              </a:r>
              <a:endParaRPr lang="en-US" altLang="zh-CN" sz="2400" b="1" dirty="0">
                <a:solidFill>
                  <a:srgbClr val="002060"/>
                </a:solidFill>
                <a:effectLst>
                  <a:outerShdw blurRad="38100" dist="38100" dir="2700000" algn="tl">
                    <a:srgbClr val="C0C0C0"/>
                  </a:outerShdw>
                </a:effectLst>
                <a:latin typeface="Times New Roman" panose="02020603050405020304" pitchFamily="18" charset="0"/>
                <a:ea typeface="微软雅黑" panose="020B0503020204020204" pitchFamily="34" charset="-122"/>
              </a:endParaRPr>
            </a:p>
            <a:p>
              <a:pPr marL="457200" indent="-457200">
                <a:spcBef>
                  <a:spcPct val="15000"/>
                </a:spcBef>
                <a:buClr>
                  <a:srgbClr val="C00000"/>
                </a:buClr>
                <a:buFont typeface="Wingdings" panose="05000000000000000000" pitchFamily="2" charset="2"/>
                <a:buChar char="l"/>
                <a:defRPr/>
              </a:pPr>
              <a:r>
                <a:rPr lang="zh-CN" altLang="en-US" sz="2400" b="1" dirty="0">
                  <a:solidFill>
                    <a:srgbClr val="002060"/>
                  </a:solidFill>
                  <a:latin typeface="Times New Roman" panose="02020603050405020304" pitchFamily="18" charset="0"/>
                  <a:ea typeface="微软雅黑" panose="020B0503020204020204" pitchFamily="34" charset="-122"/>
                </a:rPr>
                <a:t>拒绝来自外部网络的</a:t>
              </a:r>
              <a:r>
                <a:rPr 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Telnet</a:t>
              </a:r>
              <a:r>
                <a:rPr lang="zh-CN" altLang="en-US" sz="2400" b="1" dirty="0">
                  <a:solidFill>
                    <a:srgbClr val="C00000"/>
                  </a:solidFill>
                  <a:latin typeface="Times New Roman" panose="02020603050405020304" pitchFamily="18" charset="0"/>
                  <a:ea typeface="微软雅黑" panose="020B0503020204020204" pitchFamily="34" charset="-122"/>
                </a:rPr>
                <a:t>服务</a:t>
              </a:r>
              <a:r>
                <a:rPr lang="zh-CN" altLang="en-US" sz="2400" b="1" dirty="0">
                  <a:solidFill>
                    <a:srgbClr val="002060"/>
                  </a:solidFill>
                  <a:latin typeface="Times New Roman" panose="02020603050405020304" pitchFamily="18" charset="0"/>
                  <a:ea typeface="微软雅黑" panose="020B0503020204020204" pitchFamily="34" charset="-122"/>
                </a:rPr>
                <a:t>（端口号为</a:t>
              </a:r>
              <a:r>
                <a:rPr 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23</a:t>
              </a:r>
              <a:r>
                <a:rPr lang="zh-CN" altLang="en-US" sz="2400" b="1" dirty="0">
                  <a:solidFill>
                    <a:srgbClr val="002060"/>
                  </a:solidFill>
                  <a:latin typeface="Times New Roman" panose="02020603050405020304" pitchFamily="18" charset="0"/>
                  <a:ea typeface="微软雅黑" panose="020B0503020204020204" pitchFamily="34" charset="-122"/>
                </a:rPr>
                <a:t>）的数据包。</a:t>
              </a:r>
              <a:endParaRPr lang="zh-CN" altLang="en-US" sz="2400" b="1" dirty="0">
                <a:solidFill>
                  <a:srgbClr val="002060"/>
                </a:solidFill>
                <a:effectLst>
                  <a:outerShdw blurRad="38100" dist="38100" dir="2700000" algn="tl">
                    <a:srgbClr val="C0C0C0"/>
                  </a:outerShdw>
                </a:effectLst>
                <a:latin typeface="Times New Roman" panose="02020603050405020304" pitchFamily="18" charset="0"/>
                <a:ea typeface="微软雅黑" panose="020B0503020204020204" pitchFamily="34" charset="-122"/>
              </a:endParaRPr>
            </a:p>
            <a:p>
              <a:pPr marL="457200" indent="-457200">
                <a:spcBef>
                  <a:spcPct val="15000"/>
                </a:spcBef>
                <a:buClr>
                  <a:srgbClr val="C00000"/>
                </a:buClr>
                <a:buFont typeface="Wingdings" panose="05000000000000000000" pitchFamily="2" charset="2"/>
                <a:buChar char="l"/>
                <a:defRPr/>
              </a:pPr>
              <a:r>
                <a:rPr lang="zh-CN" altLang="en-US" sz="2400" b="1" dirty="0">
                  <a:solidFill>
                    <a:srgbClr val="002060"/>
                  </a:solidFill>
                  <a:latin typeface="Times New Roman" panose="02020603050405020304" pitchFamily="18" charset="0"/>
                  <a:ea typeface="微软雅黑" panose="020B0503020204020204" pitchFamily="34" charset="-122"/>
                </a:rPr>
                <a:t>拒绝试图访问内网主机</a:t>
              </a:r>
              <a:r>
                <a:rPr 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193.77.21.9</a:t>
              </a:r>
              <a:r>
                <a:rPr lang="zh-CN" altLang="en-US" sz="2400" b="1" dirty="0">
                  <a:solidFill>
                    <a:srgbClr val="002060"/>
                  </a:solidFill>
                  <a:latin typeface="Times New Roman" panose="02020603050405020304" pitchFamily="18" charset="0"/>
                  <a:ea typeface="微软雅黑" panose="020B0503020204020204" pitchFamily="34" charset="-122"/>
                </a:rPr>
                <a:t>的数据包。</a:t>
              </a:r>
              <a:endParaRPr lang="zh-CN" altLang="en-US" sz="2400" b="1" dirty="0">
                <a:solidFill>
                  <a:srgbClr val="002060"/>
                </a:solidFill>
                <a:effectLst>
                  <a:outerShdw blurRad="38100" dist="38100" dir="2700000" algn="tl">
                    <a:srgbClr val="C0C0C0"/>
                  </a:outerShdw>
                </a:effectLst>
                <a:latin typeface="Times New Roman" panose="02020603050405020304" pitchFamily="18" charset="0"/>
                <a:ea typeface="微软雅黑" panose="020B0503020204020204" pitchFamily="34" charset="-122"/>
              </a:endParaRPr>
            </a:p>
            <a:p>
              <a:pPr marL="457200" indent="-457200">
                <a:spcBef>
                  <a:spcPct val="15000"/>
                </a:spcBef>
                <a:buClr>
                  <a:srgbClr val="C00000"/>
                </a:buClr>
                <a:buFont typeface="Wingdings" panose="05000000000000000000" pitchFamily="2" charset="2"/>
                <a:buChar char="l"/>
                <a:defRPr/>
              </a:pPr>
              <a:r>
                <a:rPr lang="zh-CN" altLang="en-US" sz="2400" b="1" dirty="0">
                  <a:solidFill>
                    <a:srgbClr val="002060"/>
                  </a:solidFill>
                  <a:latin typeface="Times New Roman" panose="02020603050405020304" pitchFamily="18" charset="0"/>
                  <a:ea typeface="微软雅黑" panose="020B0503020204020204" pitchFamily="34" charset="-122"/>
                </a:rPr>
                <a:t>禁止</a:t>
              </a:r>
              <a:r>
                <a:rPr lang="en-US" sz="2400" b="1"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HTTP</a:t>
              </a:r>
              <a:r>
                <a:rPr lang="zh-CN" altLang="en-US" sz="2400" b="1" dirty="0">
                  <a:solidFill>
                    <a:srgbClr val="C00000"/>
                  </a:solidFill>
                  <a:latin typeface="Times New Roman" panose="02020603050405020304" pitchFamily="18" charset="0"/>
                  <a:ea typeface="微软雅黑" panose="020B0503020204020204" pitchFamily="34" charset="-122"/>
                </a:rPr>
                <a:t>服务</a:t>
              </a:r>
              <a:r>
                <a:rPr lang="zh-CN" altLang="en-US" sz="2400" b="1" dirty="0">
                  <a:solidFill>
                    <a:srgbClr val="002060"/>
                  </a:solidFill>
                  <a:latin typeface="Times New Roman" panose="02020603050405020304" pitchFamily="18" charset="0"/>
                  <a:ea typeface="微软雅黑" panose="020B0503020204020204" pitchFamily="34" charset="-122"/>
                </a:rPr>
                <a:t>（端口号为</a:t>
              </a:r>
              <a:r>
                <a:rPr lang="en-US" sz="24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rPr>
                <a:t>80</a:t>
              </a:r>
              <a:r>
                <a:rPr lang="zh-CN" altLang="en-US" sz="2400" b="1" dirty="0">
                  <a:solidFill>
                    <a:srgbClr val="002060"/>
                  </a:solidFill>
                  <a:latin typeface="Times New Roman" panose="02020603050405020304" pitchFamily="18" charset="0"/>
                  <a:ea typeface="微软雅黑" panose="020B0503020204020204" pitchFamily="34" charset="-122"/>
                </a:rPr>
                <a:t>）的数据包通过防火墙。</a:t>
              </a:r>
            </a:p>
          </p:txBody>
        </p:sp>
      </p:grpSp>
      <p:graphicFrame>
        <p:nvGraphicFramePr>
          <p:cNvPr id="3" name="对象 2"/>
          <p:cNvGraphicFramePr>
            <a:graphicFrameLocks noChangeAspect="1"/>
          </p:cNvGraphicFramePr>
          <p:nvPr/>
        </p:nvGraphicFramePr>
        <p:xfrm>
          <a:off x="2115710" y="1428278"/>
          <a:ext cx="8429849" cy="2731812"/>
        </p:xfrm>
        <a:graphic>
          <a:graphicData uri="http://schemas.openxmlformats.org/presentationml/2006/ole">
            <mc:AlternateContent xmlns:mc="http://schemas.openxmlformats.org/markup-compatibility/2006">
              <mc:Choice xmlns:v="urn:schemas-microsoft-com:vml" Requires="v">
                <p:oleObj name="Visio" r:id="rId3" imgW="11887200" imgH="3860800" progId="Visio.Drawing.15">
                  <p:embed/>
                </p:oleObj>
              </mc:Choice>
              <mc:Fallback>
                <p:oleObj name="Visio" r:id="rId3" imgW="11887200" imgH="3860800" progId="Visio.Drawing.15">
                  <p:embed/>
                  <p:pic>
                    <p:nvPicPr>
                      <p:cNvPr id="0" name="对象 2"/>
                      <p:cNvPicPr/>
                      <p:nvPr/>
                    </p:nvPicPr>
                    <p:blipFill>
                      <a:blip r:embed="rId4"/>
                      <a:stretch>
                        <a:fillRect/>
                      </a:stretch>
                    </p:blipFill>
                    <p:spPr>
                      <a:xfrm>
                        <a:off x="2115710" y="1428278"/>
                        <a:ext cx="8429849" cy="2731812"/>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796846" y="42194"/>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7648795"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包过滤器的工作原理</a:t>
              </a:r>
              <a:r>
                <a:rPr lang="zh-CN" altLang="en-US" sz="3200" b="1" dirty="0">
                  <a:solidFill>
                    <a:srgbClr val="FF0000"/>
                  </a:solidFill>
                  <a:latin typeface="微软雅黑" panose="020B0503020204020204" pitchFamily="34" charset="-122"/>
                  <a:ea typeface="微软雅黑" panose="020B0503020204020204" pitchFamily="34" charset="-122"/>
                  <a:sym typeface="+mn-ea"/>
                </a:rPr>
                <a:t>（分组过滤）</a:t>
              </a:r>
              <a:endPar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endParaRPr>
            </a:p>
          </p:txBody>
        </p:sp>
      </p:grpSp>
      <p:grpSp>
        <p:nvGrpSpPr>
          <p:cNvPr id="13" name="组合 12"/>
          <p:cNvGrpSpPr/>
          <p:nvPr/>
        </p:nvGrpSpPr>
        <p:grpSpPr>
          <a:xfrm>
            <a:off x="2084877" y="1341120"/>
            <a:ext cx="8540577" cy="4839063"/>
            <a:chOff x="2831635" y="1408151"/>
            <a:chExt cx="8540577" cy="3822286"/>
          </a:xfrm>
        </p:grpSpPr>
        <p:sp>
          <p:nvSpPr>
            <p:cNvPr id="7" name="AutoShape 8"/>
            <p:cNvSpPr>
              <a:spLocks noChangeArrowheads="1"/>
            </p:cNvSpPr>
            <p:nvPr/>
          </p:nvSpPr>
          <p:spPr bwMode="auto">
            <a:xfrm>
              <a:off x="2831635" y="1412830"/>
              <a:ext cx="3037085" cy="3817607"/>
            </a:xfrm>
            <a:prstGeom prst="chevron">
              <a:avLst>
                <a:gd name="adj" fmla="val 19371"/>
              </a:avLst>
            </a:prstGeom>
            <a:solidFill>
              <a:srgbClr val="E7ECF5"/>
            </a:solidFill>
            <a:ln w="38100">
              <a:solidFill>
                <a:srgbClr val="FFFFFF"/>
              </a:solidFill>
              <a:miter lim="800000"/>
            </a:ln>
            <a:effectLst>
              <a:outerShdw dist="109250" dir="3267739" algn="ctr" rotWithShape="0">
                <a:srgbClr val="808080">
                  <a:alpha val="50000"/>
                </a:srgbClr>
              </a:outerShdw>
            </a:effectLst>
          </p:spPr>
          <p:txBody>
            <a:bodyPr wrap="square" anchor="ctr">
              <a:noAutofit/>
            </a:bodyPr>
            <a:lstStyle/>
            <a:p>
              <a:pPr>
                <a:defRPr/>
              </a:pPr>
              <a:endParaRPr lang="zh-CN" altLang="en-US" sz="2800" b="1" kern="0">
                <a:solidFill>
                  <a:srgbClr val="0000FF"/>
                </a:solidFill>
                <a:latin typeface="Times New Roman" panose="02020603050405020304" pitchFamily="18" charset="0"/>
                <a:ea typeface="微软雅黑" panose="020B0503020204020204" pitchFamily="34" charset="-122"/>
              </a:endParaRPr>
            </a:p>
          </p:txBody>
        </p:sp>
        <p:sp>
          <p:nvSpPr>
            <p:cNvPr id="8" name="Rectangle 9"/>
            <p:cNvSpPr>
              <a:spLocks noChangeArrowheads="1"/>
            </p:cNvSpPr>
            <p:nvPr/>
          </p:nvSpPr>
          <p:spPr bwMode="auto">
            <a:xfrm flipH="1">
              <a:off x="3329179" y="1468573"/>
              <a:ext cx="2311401" cy="3571713"/>
            </a:xfrm>
            <a:prstGeom prst="rect">
              <a:avLst/>
            </a:prstGeom>
            <a:noFill/>
            <a:ln w="9525" algn="ctr">
              <a:noFill/>
              <a:miter lim="800000"/>
            </a:ln>
          </p:spPr>
          <p:txBody>
            <a:bodyPr wrap="square">
              <a:spAutoFit/>
            </a:bodyPr>
            <a:lstStyle/>
            <a:p>
              <a:pPr>
                <a:lnSpc>
                  <a:spcPct val="120000"/>
                </a:lnSpc>
              </a:pPr>
              <a:r>
                <a:rPr lang="zh-CN" altLang="en-US" sz="2400" b="1" dirty="0">
                  <a:solidFill>
                    <a:srgbClr val="C00000"/>
                  </a:solidFill>
                  <a:latin typeface="Times New Roman" panose="02020603050405020304" pitchFamily="18" charset="0"/>
                  <a:ea typeface="微软雅黑" panose="020B0503020204020204" pitchFamily="34" charset="-122"/>
                </a:rPr>
                <a:t>过滤规则</a:t>
              </a:r>
              <a:endParaRPr lang="en-US" altLang="zh-CN" sz="2400" b="1" dirty="0">
                <a:solidFill>
                  <a:srgbClr val="C00000"/>
                </a:solidFill>
                <a:latin typeface="Times New Roman" panose="02020603050405020304" pitchFamily="18" charset="0"/>
                <a:ea typeface="微软雅黑" panose="020B0503020204020204" pitchFamily="34" charset="-122"/>
              </a:endParaRPr>
            </a:p>
            <a:p>
              <a:pPr>
                <a:lnSpc>
                  <a:spcPct val="120000"/>
                </a:lnSpc>
              </a:pPr>
              <a:r>
                <a:rPr lang="zh-CN" altLang="en-US" sz="2400" b="1" dirty="0">
                  <a:solidFill>
                    <a:srgbClr val="002060"/>
                  </a:solidFill>
                  <a:latin typeface="Times New Roman" panose="02020603050405020304" pitchFamily="18" charset="0"/>
                  <a:ea typeface="微软雅黑" panose="020B0503020204020204" pitchFamily="34" charset="-122"/>
                </a:rPr>
                <a:t>防火墙可根据数据包的</a:t>
              </a:r>
              <a:endParaRPr lang="en-US" altLang="zh-CN" sz="2400" b="1" dirty="0">
                <a:solidFill>
                  <a:srgbClr val="002060"/>
                </a:solidFill>
                <a:latin typeface="Times New Roman" panose="02020603050405020304" pitchFamily="18" charset="0"/>
                <a:ea typeface="微软雅黑" panose="020B0503020204020204" pitchFamily="34" charset="-122"/>
              </a:endParaRPr>
            </a:p>
            <a:p>
              <a:pPr>
                <a:lnSpc>
                  <a:spcPct val="120000"/>
                </a:lnSpc>
                <a:buClr>
                  <a:srgbClr val="C00000"/>
                </a:buClr>
                <a:buFont typeface="Wingdings" panose="05000000000000000000" pitchFamily="2" charset="2"/>
                <a:buChar char="l"/>
              </a:pPr>
              <a:r>
                <a:rPr lang="zh-CN" altLang="en-US" sz="2400" b="1" dirty="0">
                  <a:solidFill>
                    <a:srgbClr val="002060"/>
                  </a:solidFill>
                  <a:latin typeface="Times New Roman" panose="02020603050405020304" pitchFamily="18" charset="0"/>
                  <a:ea typeface="微软雅黑" panose="020B0503020204020204" pitchFamily="34" charset="-122"/>
                </a:rPr>
                <a:t>源地址</a:t>
              </a:r>
              <a:endParaRPr lang="en-US" altLang="zh-CN" sz="2400" b="1" dirty="0">
                <a:solidFill>
                  <a:srgbClr val="002060"/>
                </a:solidFill>
                <a:latin typeface="Times New Roman" panose="02020603050405020304" pitchFamily="18" charset="0"/>
                <a:ea typeface="微软雅黑" panose="020B0503020204020204" pitchFamily="34" charset="-122"/>
              </a:endParaRPr>
            </a:p>
            <a:p>
              <a:pPr>
                <a:lnSpc>
                  <a:spcPct val="120000"/>
                </a:lnSpc>
                <a:buClr>
                  <a:srgbClr val="C00000"/>
                </a:buClr>
                <a:buFont typeface="Wingdings" panose="05000000000000000000" pitchFamily="2" charset="2"/>
                <a:buChar char="l"/>
              </a:pPr>
              <a:r>
                <a:rPr lang="zh-CN" altLang="en-US" sz="2400" b="1" dirty="0">
                  <a:solidFill>
                    <a:srgbClr val="002060"/>
                  </a:solidFill>
                  <a:latin typeface="Times New Roman" panose="02020603050405020304" pitchFamily="18" charset="0"/>
                  <a:ea typeface="微软雅黑" panose="020B0503020204020204" pitchFamily="34" charset="-122"/>
                </a:rPr>
                <a:t>目的地址</a:t>
              </a:r>
              <a:endParaRPr lang="en-US" altLang="zh-CN" sz="2400" b="1" dirty="0">
                <a:solidFill>
                  <a:srgbClr val="002060"/>
                </a:solidFill>
                <a:latin typeface="Times New Roman" panose="02020603050405020304" pitchFamily="18" charset="0"/>
                <a:ea typeface="微软雅黑" panose="020B0503020204020204" pitchFamily="34" charset="-122"/>
              </a:endParaRPr>
            </a:p>
            <a:p>
              <a:pPr>
                <a:lnSpc>
                  <a:spcPct val="120000"/>
                </a:lnSpc>
                <a:buClr>
                  <a:srgbClr val="C00000"/>
                </a:buClr>
                <a:buFont typeface="Wingdings" panose="05000000000000000000" pitchFamily="2" charset="2"/>
                <a:buChar char="l"/>
              </a:pPr>
              <a:r>
                <a:rPr lang="zh-CN" altLang="en-US" sz="2400" b="1" dirty="0">
                  <a:solidFill>
                    <a:srgbClr val="002060"/>
                  </a:solidFill>
                  <a:latin typeface="Times New Roman" panose="02020603050405020304" pitchFamily="18" charset="0"/>
                  <a:ea typeface="微软雅黑" panose="020B0503020204020204" pitchFamily="34" charset="-122"/>
                </a:rPr>
                <a:t>端口号</a:t>
              </a:r>
              <a:endParaRPr lang="en-US" altLang="zh-CN" sz="2400" b="1" dirty="0">
                <a:solidFill>
                  <a:srgbClr val="002060"/>
                </a:solidFill>
                <a:latin typeface="Times New Roman" panose="02020603050405020304" pitchFamily="18" charset="0"/>
                <a:ea typeface="微软雅黑" panose="020B0503020204020204" pitchFamily="34" charset="-122"/>
              </a:endParaRPr>
            </a:p>
            <a:p>
              <a:pPr>
                <a:lnSpc>
                  <a:spcPct val="120000"/>
                </a:lnSpc>
                <a:buClr>
                  <a:srgbClr val="C00000"/>
                </a:buClr>
              </a:pPr>
              <a:r>
                <a:rPr lang="zh-CN" altLang="en-US" sz="2400" b="1" dirty="0">
                  <a:solidFill>
                    <a:srgbClr val="002060"/>
                  </a:solidFill>
                  <a:latin typeface="Times New Roman" panose="02020603050405020304" pitchFamily="18" charset="0"/>
                  <a:ea typeface="微软雅黑" panose="020B0503020204020204" pitchFamily="34" charset="-122"/>
                </a:rPr>
                <a:t>确定是否允许和丢弃数据包：符合，则允许；</a:t>
              </a:r>
              <a:endParaRPr lang="en-US" altLang="zh-CN" sz="2400" b="1" dirty="0">
                <a:solidFill>
                  <a:srgbClr val="002060"/>
                </a:solidFill>
                <a:latin typeface="Times New Roman" panose="02020603050405020304" pitchFamily="18" charset="0"/>
                <a:ea typeface="微软雅黑" panose="020B0503020204020204" pitchFamily="34" charset="-122"/>
              </a:endParaRPr>
            </a:p>
            <a:p>
              <a:pPr>
                <a:lnSpc>
                  <a:spcPct val="120000"/>
                </a:lnSpc>
                <a:buClr>
                  <a:srgbClr val="C00000"/>
                </a:buClr>
              </a:pPr>
              <a:r>
                <a:rPr lang="zh-CN" altLang="en-US" sz="2400" b="1" dirty="0">
                  <a:solidFill>
                    <a:srgbClr val="002060"/>
                  </a:solidFill>
                  <a:latin typeface="Times New Roman" panose="02020603050405020304" pitchFamily="18" charset="0"/>
                  <a:ea typeface="微软雅黑" panose="020B0503020204020204" pitchFamily="34" charset="-122"/>
                </a:rPr>
                <a:t>不符合，丢弃。</a:t>
              </a:r>
            </a:p>
          </p:txBody>
        </p:sp>
        <p:sp>
          <p:nvSpPr>
            <p:cNvPr id="9" name="AutoShape 7"/>
            <p:cNvSpPr>
              <a:spLocks noChangeArrowheads="1"/>
            </p:cNvSpPr>
            <p:nvPr/>
          </p:nvSpPr>
          <p:spPr bwMode="auto">
            <a:xfrm>
              <a:off x="5556080" y="1436618"/>
              <a:ext cx="3038400" cy="3786076"/>
            </a:xfrm>
            <a:prstGeom prst="chevron">
              <a:avLst>
                <a:gd name="adj" fmla="val 19371"/>
              </a:avLst>
            </a:prstGeom>
            <a:solidFill>
              <a:srgbClr val="E7ECF5"/>
            </a:solidFill>
            <a:ln w="38100">
              <a:solidFill>
                <a:srgbClr val="FFFFFF"/>
              </a:solidFill>
              <a:miter lim="800000"/>
            </a:ln>
            <a:effectLst>
              <a:outerShdw dist="109250" dir="3267739" algn="ctr" rotWithShape="0">
                <a:srgbClr val="808080">
                  <a:alpha val="50000"/>
                </a:srgbClr>
              </a:outerShdw>
            </a:effectLst>
          </p:spPr>
          <p:txBody>
            <a:bodyPr wrap="square" anchor="ctr">
              <a:noAutofit/>
            </a:bodyPr>
            <a:lstStyle/>
            <a:p>
              <a:pPr>
                <a:defRPr/>
              </a:pPr>
              <a:endParaRPr lang="zh-CN" altLang="en-US" sz="2800" b="1" kern="0">
                <a:solidFill>
                  <a:srgbClr val="0000FF"/>
                </a:solidFill>
                <a:latin typeface="Times New Roman" panose="02020603050405020304" pitchFamily="18" charset="0"/>
                <a:ea typeface="微软雅黑" panose="020B0503020204020204" pitchFamily="34" charset="-122"/>
              </a:endParaRPr>
            </a:p>
          </p:txBody>
        </p:sp>
        <p:sp>
          <p:nvSpPr>
            <p:cNvPr id="10" name="Rectangle 9"/>
            <p:cNvSpPr>
              <a:spLocks noChangeArrowheads="1"/>
            </p:cNvSpPr>
            <p:nvPr/>
          </p:nvSpPr>
          <p:spPr bwMode="auto">
            <a:xfrm flipH="1">
              <a:off x="6105435" y="1468573"/>
              <a:ext cx="2142602" cy="2872017"/>
            </a:xfrm>
            <a:prstGeom prst="rect">
              <a:avLst/>
            </a:prstGeom>
            <a:noFill/>
            <a:ln w="9525" algn="ctr">
              <a:noFill/>
              <a:miter lim="800000"/>
            </a:ln>
          </p:spPr>
          <p:txBody>
            <a:bodyPr wrap="square">
              <a:spAutoFit/>
            </a:bodyPr>
            <a:lstStyle/>
            <a:p>
              <a:pPr>
                <a:lnSpc>
                  <a:spcPct val="120000"/>
                </a:lnSpc>
              </a:pPr>
              <a:r>
                <a:rPr lang="zh-CN" altLang="en-US" sz="2400" b="1" dirty="0">
                  <a:solidFill>
                    <a:srgbClr val="C00000"/>
                  </a:solidFill>
                  <a:latin typeface="Times New Roman" panose="02020603050405020304" pitchFamily="18" charset="0"/>
                  <a:ea typeface="微软雅黑" panose="020B0503020204020204" pitchFamily="34" charset="-122"/>
                </a:rPr>
                <a:t>过滤位置</a:t>
              </a:r>
              <a:endParaRPr lang="en-US" altLang="zh-CN" sz="2400" b="1" dirty="0">
                <a:solidFill>
                  <a:srgbClr val="C00000"/>
                </a:solidFill>
                <a:latin typeface="Times New Roman" panose="02020603050405020304" pitchFamily="18" charset="0"/>
                <a:ea typeface="微软雅黑" panose="020B0503020204020204" pitchFamily="34" charset="-122"/>
              </a:endParaRPr>
            </a:p>
            <a:p>
              <a:pPr marL="266700" indent="-266700">
                <a:lnSpc>
                  <a:spcPct val="120000"/>
                </a:lnSpc>
                <a:buClr>
                  <a:srgbClr val="C00000"/>
                </a:buClr>
                <a:buFont typeface="Wingdings" panose="05000000000000000000" pitchFamily="2" charset="2"/>
                <a:buChar char="l"/>
              </a:pPr>
              <a:r>
                <a:rPr lang="zh-CN" altLang="en-US" sz="2400" b="1" dirty="0">
                  <a:solidFill>
                    <a:srgbClr val="002060"/>
                  </a:solidFill>
                  <a:latin typeface="Times New Roman" panose="02020603050405020304" pitchFamily="18" charset="0"/>
                  <a:ea typeface="微软雅黑" panose="020B0503020204020204" pitchFamily="34" charset="-122"/>
                </a:rPr>
                <a:t>可以在网络</a:t>
              </a:r>
              <a:r>
                <a:rPr lang="zh-CN" altLang="en-US" sz="2400" b="1" dirty="0">
                  <a:solidFill>
                    <a:srgbClr val="FF0000"/>
                  </a:solidFill>
                  <a:latin typeface="Times New Roman" panose="02020603050405020304" pitchFamily="18" charset="0"/>
                  <a:ea typeface="微软雅黑" panose="020B0503020204020204" pitchFamily="34" charset="-122"/>
                </a:rPr>
                <a:t>入口</a:t>
              </a:r>
              <a:r>
                <a:rPr lang="zh-CN" altLang="en-US" sz="2400" b="1" dirty="0">
                  <a:solidFill>
                    <a:srgbClr val="002060"/>
                  </a:solidFill>
                  <a:latin typeface="Times New Roman" panose="02020603050405020304" pitchFamily="18" charset="0"/>
                  <a:ea typeface="微软雅黑" panose="020B0503020204020204" pitchFamily="34" charset="-122"/>
                </a:rPr>
                <a:t>处过滤</a:t>
              </a:r>
              <a:endParaRPr lang="en-US" altLang="zh-CN" sz="2400" b="1" dirty="0">
                <a:solidFill>
                  <a:srgbClr val="002060"/>
                </a:solidFill>
                <a:latin typeface="Times New Roman" panose="02020603050405020304" pitchFamily="18" charset="0"/>
                <a:ea typeface="微软雅黑" panose="020B0503020204020204" pitchFamily="34" charset="-122"/>
              </a:endParaRPr>
            </a:p>
            <a:p>
              <a:pPr marL="266700" indent="-266700">
                <a:lnSpc>
                  <a:spcPct val="120000"/>
                </a:lnSpc>
                <a:buClr>
                  <a:srgbClr val="C00000"/>
                </a:buClr>
                <a:buFont typeface="Wingdings" panose="05000000000000000000" pitchFamily="2" charset="2"/>
                <a:buChar char="l"/>
              </a:pPr>
              <a:r>
                <a:rPr lang="zh-CN" altLang="en-US" sz="2400" b="1" dirty="0">
                  <a:solidFill>
                    <a:srgbClr val="002060"/>
                  </a:solidFill>
                  <a:latin typeface="Times New Roman" panose="02020603050405020304" pitchFamily="18" charset="0"/>
                  <a:ea typeface="微软雅黑" panose="020B0503020204020204" pitchFamily="34" charset="-122"/>
                </a:rPr>
                <a:t>也可在网络</a:t>
              </a:r>
              <a:r>
                <a:rPr lang="zh-CN" altLang="en-US" sz="2400" b="1" dirty="0">
                  <a:solidFill>
                    <a:srgbClr val="FF0000"/>
                  </a:solidFill>
                  <a:latin typeface="Times New Roman" panose="02020603050405020304" pitchFamily="18" charset="0"/>
                  <a:ea typeface="微软雅黑" panose="020B0503020204020204" pitchFamily="34" charset="-122"/>
                </a:rPr>
                <a:t>出口</a:t>
              </a:r>
              <a:r>
                <a:rPr lang="zh-CN" altLang="en-US" sz="2400" b="1" dirty="0">
                  <a:solidFill>
                    <a:srgbClr val="002060"/>
                  </a:solidFill>
                  <a:latin typeface="Times New Roman" panose="02020603050405020304" pitchFamily="18" charset="0"/>
                  <a:ea typeface="微软雅黑" panose="020B0503020204020204" pitchFamily="34" charset="-122"/>
                </a:rPr>
                <a:t>处过滤</a:t>
              </a:r>
              <a:endParaRPr lang="en-US" altLang="zh-CN" sz="2400" b="1" dirty="0">
                <a:solidFill>
                  <a:srgbClr val="002060"/>
                </a:solidFill>
                <a:latin typeface="Times New Roman" panose="02020603050405020304" pitchFamily="18" charset="0"/>
                <a:ea typeface="微软雅黑" panose="020B0503020204020204" pitchFamily="34" charset="-122"/>
              </a:endParaRPr>
            </a:p>
            <a:p>
              <a:pPr marL="266700" indent="-266700">
                <a:lnSpc>
                  <a:spcPct val="120000"/>
                </a:lnSpc>
                <a:buClr>
                  <a:srgbClr val="C00000"/>
                </a:buClr>
                <a:buFont typeface="Wingdings" panose="05000000000000000000" pitchFamily="2" charset="2"/>
                <a:buChar char="l"/>
              </a:pPr>
              <a:r>
                <a:rPr lang="zh-CN" altLang="en-US" sz="2400" b="1" dirty="0">
                  <a:solidFill>
                    <a:srgbClr val="002060"/>
                  </a:solidFill>
                  <a:latin typeface="Times New Roman" panose="02020603050405020304" pitchFamily="18" charset="0"/>
                  <a:ea typeface="微软雅黑" panose="020B0503020204020204" pitchFamily="34" charset="-122"/>
                </a:rPr>
                <a:t>入口和出口同时对数据包进行过滤</a:t>
              </a:r>
            </a:p>
          </p:txBody>
        </p:sp>
        <p:sp>
          <p:nvSpPr>
            <p:cNvPr id="11" name="AutoShape 6"/>
            <p:cNvSpPr>
              <a:spLocks noChangeArrowheads="1"/>
            </p:cNvSpPr>
            <p:nvPr/>
          </p:nvSpPr>
          <p:spPr bwMode="auto">
            <a:xfrm>
              <a:off x="8333812" y="1408151"/>
              <a:ext cx="3038400" cy="3816000"/>
            </a:xfrm>
            <a:prstGeom prst="chevron">
              <a:avLst>
                <a:gd name="adj" fmla="val 17409"/>
              </a:avLst>
            </a:prstGeom>
            <a:solidFill>
              <a:srgbClr val="E7ECF5"/>
            </a:solidFill>
            <a:ln w="38100">
              <a:solidFill>
                <a:srgbClr val="FFFFFF"/>
              </a:solidFill>
              <a:miter lim="800000"/>
            </a:ln>
            <a:effectLst>
              <a:outerShdw dist="109250" dir="3267739" algn="ctr" rotWithShape="0">
                <a:srgbClr val="808080">
                  <a:alpha val="50000"/>
                </a:srgbClr>
              </a:outerShdw>
            </a:effectLst>
          </p:spPr>
          <p:txBody>
            <a:bodyPr wrap="square" anchor="ctr">
              <a:noAutofit/>
            </a:bodyPr>
            <a:lstStyle/>
            <a:p>
              <a:pPr>
                <a:defRPr/>
              </a:pPr>
              <a:endParaRPr lang="zh-CN" altLang="en-US" sz="2800" b="1" kern="0">
                <a:solidFill>
                  <a:srgbClr val="0000FF"/>
                </a:solidFill>
                <a:latin typeface="Times New Roman" panose="02020603050405020304" pitchFamily="18" charset="0"/>
                <a:ea typeface="微软雅黑" panose="020B0503020204020204" pitchFamily="34" charset="-122"/>
              </a:endParaRPr>
            </a:p>
          </p:txBody>
        </p:sp>
        <p:sp>
          <p:nvSpPr>
            <p:cNvPr id="12" name="Rectangle 9"/>
            <p:cNvSpPr>
              <a:spLocks noChangeArrowheads="1"/>
            </p:cNvSpPr>
            <p:nvPr/>
          </p:nvSpPr>
          <p:spPr bwMode="auto">
            <a:xfrm flipH="1">
              <a:off x="8886058" y="1468573"/>
              <a:ext cx="2109600" cy="3221614"/>
            </a:xfrm>
            <a:prstGeom prst="rect">
              <a:avLst/>
            </a:prstGeom>
            <a:noFill/>
            <a:ln w="9525" algn="ctr">
              <a:noFill/>
              <a:miter lim="800000"/>
            </a:ln>
          </p:spPr>
          <p:txBody>
            <a:bodyPr wrap="square">
              <a:spAutoFit/>
            </a:bodyPr>
            <a:lstStyle/>
            <a:p>
              <a:pPr>
                <a:lnSpc>
                  <a:spcPct val="120000"/>
                </a:lnSpc>
              </a:pPr>
              <a:r>
                <a:rPr lang="zh-CN" altLang="en-US" sz="2400" b="1" dirty="0">
                  <a:solidFill>
                    <a:srgbClr val="C00000"/>
                  </a:solidFill>
                  <a:latin typeface="Times New Roman" panose="02020603050405020304" pitchFamily="18" charset="0"/>
                  <a:ea typeface="微软雅黑" panose="020B0503020204020204" pitchFamily="34" charset="-122"/>
                </a:rPr>
                <a:t>访问控制策略</a:t>
              </a:r>
              <a:endParaRPr lang="en-US" altLang="zh-CN" sz="2400" b="1" dirty="0">
                <a:solidFill>
                  <a:srgbClr val="C00000"/>
                </a:solidFill>
                <a:latin typeface="Times New Roman" panose="02020603050405020304" pitchFamily="18" charset="0"/>
                <a:ea typeface="微软雅黑" panose="020B0503020204020204" pitchFamily="34" charset="-122"/>
              </a:endParaRPr>
            </a:p>
            <a:p>
              <a:pPr marL="266700" indent="-266700">
                <a:lnSpc>
                  <a:spcPct val="120000"/>
                </a:lnSpc>
                <a:buClr>
                  <a:srgbClr val="C00000"/>
                </a:buClr>
                <a:buFont typeface="Wingdings" panose="05000000000000000000" pitchFamily="2" charset="2"/>
                <a:buChar char="l"/>
              </a:pPr>
              <a:r>
                <a:rPr lang="zh-CN" altLang="en-US" sz="2400" b="1" dirty="0">
                  <a:solidFill>
                    <a:srgbClr val="002060"/>
                  </a:solidFill>
                  <a:latin typeface="Times New Roman" panose="02020603050405020304" pitchFamily="18" charset="0"/>
                  <a:ea typeface="微软雅黑" panose="020B0503020204020204" pitchFamily="34" charset="-122"/>
                </a:rPr>
                <a:t>网管需预先编写一访问控制列表</a:t>
              </a:r>
              <a:endParaRPr lang="en-US" altLang="zh-CN" sz="2400" b="1" dirty="0">
                <a:solidFill>
                  <a:srgbClr val="002060"/>
                </a:solidFill>
                <a:latin typeface="Times New Roman" panose="02020603050405020304" pitchFamily="18" charset="0"/>
                <a:ea typeface="微软雅黑" panose="020B0503020204020204" pitchFamily="34" charset="-122"/>
              </a:endParaRPr>
            </a:p>
            <a:p>
              <a:pPr marL="266700" indent="-266700">
                <a:lnSpc>
                  <a:spcPct val="120000"/>
                </a:lnSpc>
                <a:buClr>
                  <a:srgbClr val="C00000"/>
                </a:buClr>
                <a:buFont typeface="Wingdings" panose="05000000000000000000" pitchFamily="2" charset="2"/>
                <a:buChar char="l"/>
              </a:pPr>
              <a:r>
                <a:rPr lang="zh-CN" altLang="en-US" sz="2400" b="1" dirty="0">
                  <a:solidFill>
                    <a:srgbClr val="002060"/>
                  </a:solidFill>
                  <a:latin typeface="Times New Roman" panose="02020603050405020304" pitchFamily="18" charset="0"/>
                  <a:ea typeface="微软雅黑" panose="020B0503020204020204" pitchFamily="34" charset="-122"/>
                </a:rPr>
                <a:t>需明确规定哪些主机或服务可接受，哪些主机或服务不接受</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810816" y="42192"/>
            <a:ext cx="9648394" cy="781967"/>
            <a:chOff x="2543606" y="42192"/>
            <a:chExt cx="9648394" cy="781967"/>
          </a:xfrm>
        </p:grpSpPr>
        <p:sp>
          <p:nvSpPr>
            <p:cNvPr id="3" name="圆角矩形 2"/>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矩形 3"/>
            <p:cNvSpPr/>
            <p:nvPr/>
          </p:nvSpPr>
          <p:spPr>
            <a:xfrm>
              <a:off x="2831636" y="138202"/>
              <a:ext cx="2982309" cy="58477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本讲内容概要</a:t>
              </a:r>
            </a:p>
          </p:txBody>
        </p:sp>
      </p:grpSp>
      <p:grpSp>
        <p:nvGrpSpPr>
          <p:cNvPr id="5" name="组合 4"/>
          <p:cNvGrpSpPr/>
          <p:nvPr/>
        </p:nvGrpSpPr>
        <p:grpSpPr>
          <a:xfrm>
            <a:off x="2799174" y="1761311"/>
            <a:ext cx="7074491" cy="691161"/>
            <a:chOff x="3388744" y="2314179"/>
            <a:chExt cx="7074491" cy="691161"/>
          </a:xfrm>
        </p:grpSpPr>
        <p:sp>
          <p:nvSpPr>
            <p:cNvPr id="6" name="圆角矩形 5"/>
            <p:cNvSpPr/>
            <p:nvPr/>
          </p:nvSpPr>
          <p:spPr>
            <a:xfrm>
              <a:off x="3388744" y="2344955"/>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7" name="TextBox 6"/>
            <p:cNvSpPr txBox="1"/>
            <p:nvPr/>
          </p:nvSpPr>
          <p:spPr>
            <a:xfrm>
              <a:off x="4180835" y="2314179"/>
              <a:ext cx="4613468" cy="584775"/>
            </a:xfrm>
            <a:prstGeom prst="rect">
              <a:avLst/>
            </a:prstGeom>
            <a:noFill/>
          </p:spPr>
          <p:txBody>
            <a:bodyPr wrap="squar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8</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切换代理</a:t>
              </a:r>
            </a:p>
          </p:txBody>
        </p:sp>
        <p:cxnSp>
          <p:nvCxnSpPr>
            <p:cNvPr id="8" name="直接连接符 7"/>
            <p:cNvCxnSpPr/>
            <p:nvPr/>
          </p:nvCxnSpPr>
          <p:spPr>
            <a:xfrm>
              <a:off x="4661739" y="240730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799174" y="2609594"/>
            <a:ext cx="7074491" cy="691161"/>
            <a:chOff x="3388744" y="3115773"/>
            <a:chExt cx="7074491" cy="691161"/>
          </a:xfrm>
        </p:grpSpPr>
        <p:sp>
          <p:nvSpPr>
            <p:cNvPr id="10" name="圆角矩形 9"/>
            <p:cNvSpPr/>
            <p:nvPr/>
          </p:nvSpPr>
          <p:spPr>
            <a:xfrm>
              <a:off x="3388744" y="3146549"/>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TextBox 7"/>
            <p:cNvSpPr txBox="1"/>
            <p:nvPr/>
          </p:nvSpPr>
          <p:spPr>
            <a:xfrm>
              <a:off x="4180835" y="3115773"/>
              <a:ext cx="2662908"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9</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空气隙防火墙</a:t>
              </a:r>
            </a:p>
          </p:txBody>
        </p:sp>
        <p:cxnSp>
          <p:nvCxnSpPr>
            <p:cNvPr id="12" name="直接连接符 11"/>
            <p:cNvCxnSpPr/>
            <p:nvPr/>
          </p:nvCxnSpPr>
          <p:spPr>
            <a:xfrm>
              <a:off x="4661739" y="3218558"/>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799174" y="913028"/>
            <a:ext cx="7074491" cy="691161"/>
            <a:chOff x="3402064" y="1531597"/>
            <a:chExt cx="7074491" cy="691161"/>
          </a:xfrm>
        </p:grpSpPr>
        <p:sp>
          <p:nvSpPr>
            <p:cNvPr id="14" name="圆角矩形 13"/>
            <p:cNvSpPr/>
            <p:nvPr/>
          </p:nvSpPr>
          <p:spPr>
            <a:xfrm>
              <a:off x="3402064" y="1562373"/>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TextBox 19"/>
            <p:cNvSpPr txBox="1"/>
            <p:nvPr/>
          </p:nvSpPr>
          <p:spPr>
            <a:xfrm>
              <a:off x="4180835" y="1531597"/>
              <a:ext cx="2970685"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7</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状态检测防火墙</a:t>
              </a:r>
            </a:p>
          </p:txBody>
        </p:sp>
        <p:cxnSp>
          <p:nvCxnSpPr>
            <p:cNvPr id="16" name="直接连接符 15"/>
            <p:cNvCxnSpPr/>
            <p:nvPr/>
          </p:nvCxnSpPr>
          <p:spPr>
            <a:xfrm>
              <a:off x="4661739" y="1634382"/>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799174" y="3457875"/>
            <a:ext cx="7074491" cy="691163"/>
            <a:chOff x="3424583" y="3907859"/>
            <a:chExt cx="7074491" cy="691163"/>
          </a:xfrm>
        </p:grpSpPr>
        <p:sp>
          <p:nvSpPr>
            <p:cNvPr id="18" name="圆角矩形 17"/>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9" name="TextBox 8"/>
            <p:cNvSpPr txBox="1"/>
            <p:nvPr/>
          </p:nvSpPr>
          <p:spPr>
            <a:xfrm>
              <a:off x="3956045" y="3907859"/>
              <a:ext cx="2911566"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10</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分布式防火墙</a:t>
              </a:r>
            </a:p>
          </p:txBody>
        </p:sp>
        <p:cxnSp>
          <p:nvCxnSpPr>
            <p:cNvPr id="20" name="直接连接符 19"/>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2799174" y="4337541"/>
            <a:ext cx="7074491" cy="690558"/>
            <a:chOff x="3424583" y="3908464"/>
            <a:chExt cx="7074491" cy="690558"/>
          </a:xfrm>
        </p:grpSpPr>
        <p:sp>
          <p:nvSpPr>
            <p:cNvPr id="31" name="圆角矩形 30"/>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2" name="TextBox 8"/>
            <p:cNvSpPr txBox="1"/>
            <p:nvPr/>
          </p:nvSpPr>
          <p:spPr>
            <a:xfrm>
              <a:off x="3956045" y="3908464"/>
              <a:ext cx="2861310"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11</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下一代防火墙</a:t>
              </a:r>
            </a:p>
          </p:txBody>
        </p:sp>
        <p:cxnSp>
          <p:nvCxnSpPr>
            <p:cNvPr id="33" name="直接连接符 32"/>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799174" y="5233526"/>
            <a:ext cx="7074491" cy="690558"/>
            <a:chOff x="3424583" y="3908464"/>
            <a:chExt cx="7074491" cy="690558"/>
          </a:xfrm>
        </p:grpSpPr>
        <p:sp>
          <p:nvSpPr>
            <p:cNvPr id="22" name="圆角矩形 21"/>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3" name="TextBox 8"/>
            <p:cNvSpPr txBox="1"/>
            <p:nvPr/>
          </p:nvSpPr>
          <p:spPr>
            <a:xfrm>
              <a:off x="3956045" y="3908464"/>
              <a:ext cx="3489325"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12</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防火墙的典型产品</a:t>
              </a:r>
            </a:p>
          </p:txBody>
        </p:sp>
        <p:cxnSp>
          <p:nvCxnSpPr>
            <p:cNvPr id="24" name="直接连接符 23"/>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787109" y="6053946"/>
            <a:ext cx="7074491" cy="690558"/>
            <a:chOff x="3424583" y="3908464"/>
            <a:chExt cx="7074491" cy="690558"/>
          </a:xfrm>
        </p:grpSpPr>
        <p:sp>
          <p:nvSpPr>
            <p:cNvPr id="26" name="圆角矩形 25"/>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7" name="TextBox 8"/>
            <p:cNvSpPr txBox="1"/>
            <p:nvPr/>
          </p:nvSpPr>
          <p:spPr>
            <a:xfrm>
              <a:off x="3956045" y="3908464"/>
              <a:ext cx="3486785"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13</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防火墙的发展趋势</a:t>
              </a:r>
            </a:p>
          </p:txBody>
        </p:sp>
        <p:cxnSp>
          <p:nvCxnSpPr>
            <p:cNvPr id="28" name="直接连接符 27"/>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9" presetClass="emph" presetSubtype="0" nodeType="afterEffect">
                                  <p:stCondLst>
                                    <p:cond delay="0"/>
                                  </p:stCondLst>
                                  <p:childTnLst>
                                    <p:set>
                                      <p:cBhvr rctx="PPT">
                                        <p:cTn id="32" dur="indefinite"/>
                                        <p:tgtEl>
                                          <p:spTgt spid="5"/>
                                        </p:tgtEl>
                                        <p:attrNameLst>
                                          <p:attrName>style.opacity</p:attrName>
                                        </p:attrNameLst>
                                      </p:cBhvr>
                                      <p:to>
                                        <p:strVal val="0.5"/>
                                      </p:to>
                                    </p:set>
                                    <p:animEffect filter="image" prLst="opacity: 0.5">
                                      <p:cBhvr rctx="IE">
                                        <p:cTn id="33" dur="indefinite"/>
                                        <p:tgtEl>
                                          <p:spTgt spid="5"/>
                                        </p:tgtEl>
                                      </p:cBhvr>
                                    </p:animEffect>
                                  </p:childTnLst>
                                </p:cTn>
                              </p:par>
                              <p:par>
                                <p:cTn id="34" presetID="9" presetClass="emph" presetSubtype="0" nodeType="withEffect">
                                  <p:stCondLst>
                                    <p:cond delay="0"/>
                                  </p:stCondLst>
                                  <p:childTnLst>
                                    <p:set>
                                      <p:cBhvr rctx="PPT">
                                        <p:cTn id="35" dur="indefinite"/>
                                        <p:tgtEl>
                                          <p:spTgt spid="9"/>
                                        </p:tgtEl>
                                        <p:attrNameLst>
                                          <p:attrName>style.opacity</p:attrName>
                                        </p:attrNameLst>
                                      </p:cBhvr>
                                      <p:to>
                                        <p:strVal val="0.5"/>
                                      </p:to>
                                    </p:set>
                                    <p:animEffect filter="image" prLst="opacity: 0.5">
                                      <p:cBhvr rctx="IE">
                                        <p:cTn id="36" dur="indefinite"/>
                                        <p:tgtEl>
                                          <p:spTgt spid="9"/>
                                        </p:tgtEl>
                                      </p:cBhvr>
                                    </p:animEffect>
                                  </p:childTnLst>
                                </p:cTn>
                              </p:par>
                              <p:par>
                                <p:cTn id="37" presetID="9" presetClass="emph" presetSubtype="0" nodeType="withEffect">
                                  <p:stCondLst>
                                    <p:cond delay="0"/>
                                  </p:stCondLst>
                                  <p:childTnLst>
                                    <p:set>
                                      <p:cBhvr rctx="PPT">
                                        <p:cTn id="38" dur="indefinite"/>
                                        <p:tgtEl>
                                          <p:spTgt spid="13"/>
                                        </p:tgtEl>
                                        <p:attrNameLst>
                                          <p:attrName>style.opacity</p:attrName>
                                        </p:attrNameLst>
                                      </p:cBhvr>
                                      <p:to>
                                        <p:strVal val="0.5"/>
                                      </p:to>
                                    </p:set>
                                    <p:animEffect filter="image" prLst="opacity: 0.5">
                                      <p:cBhvr rctx="IE">
                                        <p:cTn id="39" dur="indefinite"/>
                                        <p:tgtEl>
                                          <p:spTgt spid="13"/>
                                        </p:tgtEl>
                                      </p:cBhvr>
                                    </p:animEffect>
                                  </p:childTnLst>
                                </p:cTn>
                              </p:par>
                              <p:par>
                                <p:cTn id="40" presetID="9" presetClass="emph" presetSubtype="0" nodeType="withEffect">
                                  <p:stCondLst>
                                    <p:cond delay="0"/>
                                  </p:stCondLst>
                                  <p:childTnLst>
                                    <p:set>
                                      <p:cBhvr rctx="PPT">
                                        <p:cTn id="41" dur="indefinite"/>
                                        <p:tgtEl>
                                          <p:spTgt spid="17"/>
                                        </p:tgtEl>
                                        <p:attrNameLst>
                                          <p:attrName>style.opacity</p:attrName>
                                        </p:attrNameLst>
                                      </p:cBhvr>
                                      <p:to>
                                        <p:strVal val="0.5"/>
                                      </p:to>
                                    </p:set>
                                    <p:animEffect filter="image" prLst="opacity: 0.5">
                                      <p:cBhvr rctx="IE">
                                        <p:cTn id="42" dur="indefinite"/>
                                        <p:tgtEl>
                                          <p:spTgt spid="17"/>
                                        </p:tgtEl>
                                      </p:cBhvr>
                                    </p:animEffect>
                                  </p:childTnLst>
                                </p:cTn>
                              </p:par>
                              <p:par>
                                <p:cTn id="43" presetID="42"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2267268" y="912495"/>
            <a:ext cx="5643563" cy="663575"/>
          </a:xfrm>
        </p:spPr>
        <p:txBody>
          <a:bodyPr vert="horz" wrap="square" lIns="91440" tIns="45720" rIns="91440" bIns="45720" numCol="1" anchor="ctr" anchorCtr="0" compatLnSpc="1"/>
          <a:lstStyle/>
          <a:p>
            <a:pPr marL="0" marR="0" lvl="0" indent="0" algn="l" defTabSz="685800" rtl="0" eaLnBrk="0" fontAlgn="base" latinLnBrk="0" hangingPunct="0">
              <a:lnSpc>
                <a:spcPct val="90000"/>
              </a:lnSpc>
              <a:spcBef>
                <a:spcPct val="0"/>
              </a:spcBef>
              <a:spcAft>
                <a:spcPct val="0"/>
              </a:spcAft>
              <a:buClrTx/>
              <a:buSzTx/>
              <a:buFontTx/>
              <a:buNone/>
              <a:defRPr/>
            </a:pPr>
            <a:r>
              <a:rPr kumimoji="0" lang="zh-CN" altLang="en-US" sz="33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过滤规则系列</a:t>
            </a:r>
          </a:p>
        </p:txBody>
      </p:sp>
      <p:sp>
        <p:nvSpPr>
          <p:cNvPr id="112643" name="Rectangle 3"/>
          <p:cNvSpPr>
            <a:spLocks noGrp="1" noChangeArrowheads="1"/>
          </p:cNvSpPr>
          <p:nvPr>
            <p:ph idx="1"/>
          </p:nvPr>
        </p:nvSpPr>
        <p:spPr>
          <a:xfrm>
            <a:off x="1952625" y="1928813"/>
            <a:ext cx="8077200" cy="2857500"/>
          </a:xfrm>
        </p:spPr>
        <p:txBody>
          <a:bodyPr vert="horz" wrap="square" lIns="91440" tIns="45720" rIns="91440" bIns="45720" numCol="1" anchor="t" anchorCtr="0" compatLnSpc="1">
            <a:normAutofit fontScale="90000" lnSpcReduction="10000"/>
          </a:bodyPr>
          <a:lstStyle/>
          <a:p>
            <a:pPr marL="171450" marR="0" lvl="0" indent="-171450" algn="just"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一个过滤器可以由</a:t>
            </a:r>
            <a:r>
              <a:rPr kumimoji="0" lang="zh-CN" altLang="en-US" sz="2800" b="1" i="0" u="none" strike="noStrike" kern="12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多个规则</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构成，</a:t>
            </a:r>
            <a:r>
              <a:rPr kumimoji="0" 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分组只有和当前规则不匹配时，才继续和</a:t>
            </a:r>
            <a:r>
              <a:rPr kumimoji="0" lang="zh-CN" altLang="en-US" sz="2800" b="1" i="0" u="none" strike="noStrike" kern="12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后续</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规则进行匹配操作，如果和过滤器中的所有规则都不匹配，对</a:t>
            </a:r>
            <a:r>
              <a:rPr kumimoji="0" 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分组进行默认操作。一旦和某个规则匹配，则对其进行规则指定的操作，不再和其他规则进行匹配操作。</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556"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黑体" panose="02010609060101010101" pitchFamily="49" charset="-122"/>
                <a:ea typeface="黑体" panose="02010609060101010101" pitchFamily="49" charset="-122"/>
              </a:rPr>
              <a:t>2023/11/20</a:t>
            </a:fld>
            <a:endParaRPr lang="zh-CN" altLang="en-US" sz="1100" b="1" dirty="0">
              <a:latin typeface="黑体" panose="02010609060101010101" pitchFamily="49" charset="-122"/>
              <a:ea typeface="黑体" panose="02010609060101010101" pitchFamily="49" charset="-122"/>
            </a:endParaRPr>
          </a:p>
        </p:txBody>
      </p:sp>
      <p:sp>
        <p:nvSpPr>
          <p:cNvPr id="23557" name="灯片编号占位符 2"/>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en-US" altLang="zh-CN" sz="1100" b="1" dirty="0">
                <a:ea typeface="黑体" panose="02010609060101010101" pitchFamily="49" charset="-122"/>
              </a:rPr>
              <a:t>30</a:t>
            </a:fld>
            <a:r>
              <a:rPr lang="en-US" altLang="zh-CN" sz="1100" b="1" dirty="0">
                <a:ea typeface="黑体" panose="02010609060101010101" pitchFamily="49" charset="-122"/>
              </a:rPr>
              <a:t>/93</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2063750" y="404813"/>
            <a:ext cx="5643563" cy="663575"/>
          </a:xfrm>
        </p:spPr>
        <p:txBody>
          <a:bodyPr vert="horz" wrap="square" lIns="91440" tIns="45720" rIns="91440" bIns="45720" numCol="1" anchor="ctr" anchorCtr="0" compatLnSpc="1"/>
          <a:lstStyle/>
          <a:p>
            <a:pPr marL="0" marR="0" lvl="0" indent="0" algn="l" defTabSz="685800" rtl="0" eaLnBrk="0" fontAlgn="base" latinLnBrk="0" hangingPunct="0">
              <a:lnSpc>
                <a:spcPct val="90000"/>
              </a:lnSpc>
              <a:spcBef>
                <a:spcPct val="0"/>
              </a:spcBef>
              <a:spcAft>
                <a:spcPct val="0"/>
              </a:spcAft>
              <a:buClrTx/>
              <a:buSzTx/>
              <a:buFontTx/>
              <a:buNone/>
              <a:defRPr/>
            </a:pPr>
            <a:r>
              <a:rPr lang="zh-CN" altLang="en-US" sz="33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过滤规则集形式</a:t>
            </a:r>
          </a:p>
        </p:txBody>
      </p:sp>
      <p:sp>
        <p:nvSpPr>
          <p:cNvPr id="112643" name="Rectangle 3"/>
          <p:cNvSpPr>
            <a:spLocks noGrp="1" noChangeArrowheads="1"/>
          </p:cNvSpPr>
          <p:nvPr>
            <p:ph idx="1"/>
          </p:nvPr>
        </p:nvSpPr>
        <p:spPr>
          <a:xfrm>
            <a:off x="1774825" y="1341438"/>
            <a:ext cx="8643938" cy="3643313"/>
          </a:xfrm>
        </p:spPr>
        <p:txBody>
          <a:bodyPr vert="horz" wrap="square" lIns="91440" tIns="45720" rIns="91440" bIns="45720" numCol="1" anchor="t" anchorCtr="0" compatLnSpc="1">
            <a:normAutofit fontScale="90000" lnSpcReduction="20000"/>
          </a:bodyPr>
          <a:lstStyle/>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两种过滤规则集设置方法</a:t>
            </a:r>
            <a:endPar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黑名单</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黑名单方法是列出所有禁止传输的</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分组类型，没有明确禁止的</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分组类型都是允许传输的。</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白名单</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白名单方法与黑名单方法相反，列出所有允许传输的</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分组类型，没有明确允许传输的</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分组类型都是禁止传输的。</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580"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黑体" panose="02010609060101010101" pitchFamily="49" charset="-122"/>
                <a:ea typeface="黑体" panose="02010609060101010101" pitchFamily="49" charset="-122"/>
              </a:rPr>
              <a:t>2023/11/20</a:t>
            </a:fld>
            <a:endParaRPr lang="zh-CN" altLang="en-US" sz="1100" b="1" dirty="0">
              <a:latin typeface="黑体" panose="02010609060101010101" pitchFamily="49" charset="-122"/>
              <a:ea typeface="黑体" panose="02010609060101010101" pitchFamily="49" charset="-122"/>
            </a:endParaRPr>
          </a:p>
        </p:txBody>
      </p:sp>
      <p:sp>
        <p:nvSpPr>
          <p:cNvPr id="24581" name="灯片编号占位符 2"/>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en-US" altLang="zh-CN" sz="1100" b="1" dirty="0">
                <a:ea typeface="黑体" panose="02010609060101010101" pitchFamily="49" charset="-122"/>
              </a:rPr>
              <a:t>31</a:t>
            </a:fld>
            <a:r>
              <a:rPr lang="en-US" altLang="zh-CN" sz="1100" b="1" dirty="0">
                <a:ea typeface="黑体" panose="02010609060101010101" pitchFamily="49" charset="-122"/>
              </a:rPr>
              <a:t>/93</a:t>
            </a: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152650" y="550863"/>
            <a:ext cx="7886700" cy="933450"/>
          </a:xfrm>
        </p:spPr>
        <p:txBody>
          <a:bodyPr vert="horz" wrap="square" lIns="91440" tIns="45720" rIns="91440" bIns="45720" numCol="1" anchor="ctr" anchorCtr="0" compatLnSpc="1"/>
          <a:lstStyle/>
          <a:p>
            <a:pPr marL="0" marR="0" lvl="0" indent="0" algn="l" defTabSz="685800" rtl="0" eaLnBrk="0" fontAlgn="base" latinLnBrk="0" hangingPunct="0">
              <a:lnSpc>
                <a:spcPct val="90000"/>
              </a:lnSpc>
              <a:spcBef>
                <a:spcPct val="0"/>
              </a:spcBef>
              <a:spcAft>
                <a:spcPct val="0"/>
              </a:spcAft>
              <a:buClrTx/>
              <a:buSzTx/>
              <a:buFontTx/>
              <a:buNone/>
              <a:defRPr/>
            </a:pPr>
            <a:r>
              <a:rPr kumimoji="0" lang="zh-CN" altLang="en-US" sz="32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j-cs"/>
              </a:rPr>
              <a:t>分组过滤器</a:t>
            </a:r>
          </a:p>
        </p:txBody>
      </p:sp>
      <p:sp>
        <p:nvSpPr>
          <p:cNvPr id="3" name="内容占位符 2"/>
          <p:cNvSpPr>
            <a:spLocks noGrp="1"/>
          </p:cNvSpPr>
          <p:nvPr>
            <p:ph idx="1"/>
          </p:nvPr>
        </p:nvSpPr>
        <p:spPr>
          <a:xfrm>
            <a:off x="2152650" y="1484313"/>
            <a:ext cx="7886700" cy="4692650"/>
          </a:xfrm>
        </p:spPr>
        <p:txBody>
          <a:bodyPr vert="horz" wrap="square" lIns="91440" tIns="45720" rIns="91440" bIns="45720" numCol="1" anchor="t" anchorCtr="0" compatLnSpc="1"/>
          <a:lstStyle/>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无状态</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是指实施筛选和控制操作时，每一个</a:t>
            </a: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分组都是独立的，不考虑</a:t>
            </a: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分组之间的关联性。</a:t>
            </a: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Char char="•"/>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有状态</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是指将属于同一连接的所有包作为一个整体的数据流看待，对接收到的数据包进行分析，判断其是否属于当前合法连接，从而进行动态地过滤</a:t>
            </a:r>
          </a:p>
        </p:txBody>
      </p:sp>
      <p:sp>
        <p:nvSpPr>
          <p:cNvPr id="25604"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黑体" panose="02010609060101010101" pitchFamily="49" charset="-122"/>
                <a:ea typeface="黑体" panose="02010609060101010101" pitchFamily="49" charset="-122"/>
              </a:rPr>
              <a:t>2023/11/20</a:t>
            </a:fld>
            <a:endParaRPr lang="zh-CN" altLang="en-US" sz="1100" b="1" dirty="0">
              <a:latin typeface="黑体" panose="02010609060101010101" pitchFamily="49" charset="-122"/>
              <a:ea typeface="黑体" panose="02010609060101010101" pitchFamily="49" charset="-122"/>
            </a:endParaRPr>
          </a:p>
        </p:txBody>
      </p:sp>
      <p:sp>
        <p:nvSpPr>
          <p:cNvPr id="25605" name="灯片编号占位符 4"/>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en-US" altLang="zh-CN" sz="1100" b="1" dirty="0">
                <a:ea typeface="黑体" panose="02010609060101010101" pitchFamily="49" charset="-122"/>
              </a:rPr>
              <a:t>32</a:t>
            </a:fld>
            <a:r>
              <a:rPr lang="en-US" altLang="zh-CN" sz="1100" b="1" dirty="0">
                <a:ea typeface="黑体" panose="02010609060101010101" pitchFamily="49" charset="-122"/>
              </a:rPr>
              <a:t>/93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58420" y="354965"/>
            <a:ext cx="2292350" cy="663575"/>
          </a:xfrm>
        </p:spPr>
        <p:txBody>
          <a:bodyPr vert="horz" wrap="square" lIns="91440" tIns="45720" rIns="91440" bIns="45720" numCol="1" anchor="ctr" anchorCtr="0" compatLnSpc="1">
            <a:normAutofit fontScale="90000"/>
          </a:bodyPr>
          <a:lstStyle/>
          <a:p>
            <a:pPr marL="0" marR="0" lvl="0" indent="0" algn="l" defTabSz="685800" rtl="0" eaLnBrk="0" fontAlgn="base" latinLnBrk="0" hangingPunct="0">
              <a:lnSpc>
                <a:spcPct val="90000"/>
              </a:lnSpc>
              <a:spcBef>
                <a:spcPct val="0"/>
              </a:spcBef>
              <a:spcAft>
                <a:spcPct val="0"/>
              </a:spcAft>
              <a:buClrTx/>
              <a:buSzTx/>
              <a:buFontTx/>
              <a:buNone/>
              <a:defRPr/>
            </a:pPr>
            <a:r>
              <a:rPr kumimoji="0" lang="zh-CN" altLang="en-US" sz="3300" b="1" i="0" u="none" strike="noStrike" kern="1200" cap="none" spc="0" normalizeH="0" baseline="0" noProof="0" dirty="0">
                <a:ln>
                  <a:noFill/>
                </a:ln>
                <a:solidFill>
                  <a:srgbClr val="FF0000"/>
                </a:solidFill>
                <a:effectLst/>
                <a:uLnTx/>
                <a:uFillTx/>
                <a:latin typeface="+mn-ea"/>
                <a:ea typeface="黑体" panose="02010609060101010101" pitchFamily="49" charset="-122"/>
                <a:cs typeface="+mj-cs"/>
              </a:rPr>
              <a:t>无状态分组过滤器</a:t>
            </a:r>
            <a:r>
              <a:rPr lang="zh-CN" altLang="en-US" sz="3300" noProof="0" dirty="0">
                <a:ln>
                  <a:noFill/>
                </a:ln>
                <a:solidFill>
                  <a:srgbClr val="FF0000"/>
                </a:solidFill>
                <a:effectLst/>
                <a:uLnTx/>
                <a:uFillTx/>
                <a:latin typeface="+mn-ea"/>
                <a:ea typeface="黑体" panose="02010609060101010101" pitchFamily="49" charset="-122"/>
                <a:sym typeface="+mn-ea"/>
              </a:rPr>
              <a:t>（实例</a:t>
            </a:r>
            <a:r>
              <a:rPr lang="en-US" altLang="zh-CN" sz="3300" noProof="0" dirty="0">
                <a:ln>
                  <a:noFill/>
                </a:ln>
                <a:solidFill>
                  <a:srgbClr val="FF0000"/>
                </a:solidFill>
                <a:effectLst/>
                <a:uLnTx/>
                <a:uFillTx/>
                <a:latin typeface="+mn-ea"/>
                <a:ea typeface="黑体" panose="02010609060101010101" pitchFamily="49" charset="-122"/>
                <a:sym typeface="+mn-ea"/>
              </a:rPr>
              <a:t>1</a:t>
            </a:r>
            <a:r>
              <a:rPr lang="zh-CN" altLang="en-US" sz="3300" noProof="0" dirty="0">
                <a:ln>
                  <a:noFill/>
                </a:ln>
                <a:solidFill>
                  <a:srgbClr val="FF0000"/>
                </a:solidFill>
                <a:effectLst/>
                <a:uLnTx/>
                <a:uFillTx/>
                <a:latin typeface="+mn-ea"/>
                <a:ea typeface="黑体" panose="02010609060101010101" pitchFamily="49" charset="-122"/>
                <a:sym typeface="+mn-ea"/>
              </a:rPr>
              <a:t>）</a:t>
            </a:r>
            <a:endParaRPr kumimoji="0" lang="zh-CN" altLang="en-US" sz="3300" b="1" i="0" u="none" strike="noStrike" kern="1200" cap="none" spc="0" normalizeH="0" baseline="0" noProof="0" dirty="0">
              <a:ln>
                <a:noFill/>
              </a:ln>
              <a:solidFill>
                <a:srgbClr val="FF0000"/>
              </a:solidFill>
              <a:effectLst/>
              <a:uLnTx/>
              <a:uFillTx/>
              <a:latin typeface="+mn-ea"/>
              <a:ea typeface="黑体" panose="02010609060101010101" pitchFamily="49" charset="-122"/>
              <a:cs typeface="+mj-cs"/>
              <a:sym typeface="+mn-ea"/>
            </a:endParaRPr>
          </a:p>
        </p:txBody>
      </p:sp>
      <p:sp>
        <p:nvSpPr>
          <p:cNvPr id="112643" name="Rectangle 3"/>
          <p:cNvSpPr>
            <a:spLocks noGrp="1" noChangeArrowheads="1"/>
          </p:cNvSpPr>
          <p:nvPr>
            <p:ph idx="1"/>
          </p:nvPr>
        </p:nvSpPr>
        <p:spPr>
          <a:xfrm>
            <a:off x="1847850" y="4202113"/>
            <a:ext cx="8501063" cy="2566988"/>
          </a:xfrm>
          <a:solidFill>
            <a:schemeClr val="accent6">
              <a:lumMod val="20000"/>
              <a:lumOff val="80000"/>
            </a:schemeClr>
          </a:solidFill>
        </p:spPr>
        <p:txBody>
          <a:bodyPr vert="horz" wrap="square" lIns="91440" tIns="45720" rIns="91440" bIns="45720" numCol="1" anchor="t" anchorCtr="0" compatLnSpc="1"/>
          <a:lstStyle/>
          <a:p>
            <a:pPr marL="171450" marR="0" lvl="0" indent="-171450" algn="l" defTabSz="685800" rtl="0" eaLnBrk="0" fontAlgn="base" latinLnBrk="0" hangingPunct="0">
              <a:lnSpc>
                <a:spcPct val="10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路由器</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R1</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接口</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1</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输入方向上的分组过滤器的规则是：</a:t>
            </a:r>
            <a:endPar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a:p>
            <a:pPr marL="171450" marR="0" lvl="0" indent="-171450" algn="l" defTabSz="685800" rtl="0" eaLnBrk="0" fontAlgn="base" latinLnBrk="0" hangingPunct="0">
              <a:lnSpc>
                <a:spcPct val="100000"/>
              </a:lnSpc>
              <a:spcBef>
                <a:spcPts val="75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协议类型</a:t>
            </a:r>
            <a:r>
              <a:rPr kumimoji="0" 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=TCP </a:t>
            </a:r>
            <a:r>
              <a:rPr kumimoji="0" lang="zh-CN" alt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a:t>
            </a:r>
            <a:endParaRPr kumimoji="0" lang="en-US" altLang="zh-CN"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endParaRPr>
          </a:p>
          <a:p>
            <a:pPr marL="171450" marR="0" lvl="0" indent="-171450" algn="l" defTabSz="685800" rtl="0" eaLnBrk="0" fontAlgn="base" latinLnBrk="0" hangingPunct="0">
              <a:lnSpc>
                <a:spcPct val="100000"/>
              </a:lnSpc>
              <a:spcBef>
                <a:spcPts val="75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源</a:t>
            </a:r>
            <a:r>
              <a:rPr kumimoji="0" 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IP</a:t>
            </a:r>
            <a:r>
              <a:rPr kumimoji="0" lang="zh-CN" alt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地址</a:t>
            </a:r>
            <a:r>
              <a:rPr kumimoji="0" lang="en-US" sz="2000" b="1" i="0" u="none" strike="noStrike" kern="1200" cap="none" spc="0" normalizeH="0" baseline="0" noProof="0">
                <a:ln>
                  <a:noFill/>
                </a:ln>
                <a:solidFill>
                  <a:srgbClr val="FF0000"/>
                </a:solidFill>
                <a:effectLst/>
                <a:uLnTx/>
                <a:uFillTx/>
                <a:latin typeface="+mn-ea"/>
                <a:ea typeface="黑体" panose="02010609060101010101" pitchFamily="49" charset="-122"/>
                <a:cs typeface="+mn-cs"/>
              </a:rPr>
              <a:t>=193.1.1.0/24</a:t>
            </a:r>
            <a:r>
              <a:rPr kumimoji="0" lang="zh-CN" alt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a:t>
            </a:r>
            <a:endParaRPr kumimoji="0" lang="en-US" altLang="zh-CN"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endParaRPr>
          </a:p>
          <a:p>
            <a:pPr marL="171450" marR="0" lvl="0" indent="-171450" algn="l" defTabSz="685800" rtl="0" eaLnBrk="0" fontAlgn="base" latinLnBrk="0" hangingPunct="0">
              <a:lnSpc>
                <a:spcPct val="100000"/>
              </a:lnSpc>
              <a:spcBef>
                <a:spcPts val="75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目的</a:t>
            </a:r>
            <a:r>
              <a:rPr kumimoji="0" 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IP</a:t>
            </a:r>
            <a:r>
              <a:rPr kumimoji="0" lang="zh-CN" alt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地址</a:t>
            </a:r>
            <a:r>
              <a:rPr kumimoji="0" lang="en-US" sz="2000" b="1" i="0" u="none" strike="noStrike" kern="1200" cap="none" spc="0" normalizeH="0" baseline="0" noProof="0">
                <a:ln>
                  <a:noFill/>
                </a:ln>
                <a:solidFill>
                  <a:srgbClr val="FF0000"/>
                </a:solidFill>
                <a:effectLst/>
                <a:uLnTx/>
                <a:uFillTx/>
                <a:latin typeface="+mn-ea"/>
                <a:ea typeface="黑体" panose="02010609060101010101" pitchFamily="49" charset="-122"/>
                <a:cs typeface="+mn-cs"/>
              </a:rPr>
              <a:t>=193.1.2.5/32 </a:t>
            </a:r>
            <a:r>
              <a:rPr kumimoji="0" lang="zh-CN" alt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a:t>
            </a:r>
            <a:endParaRPr kumimoji="0" lang="en-US" altLang="zh-CN"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endParaRPr>
          </a:p>
          <a:p>
            <a:pPr marL="171450" marR="0" lvl="0" indent="-171450" algn="l" defTabSz="685800" rtl="0" eaLnBrk="0" fontAlgn="base" latinLnBrk="0" hangingPunct="0">
              <a:lnSpc>
                <a:spcPct val="100000"/>
              </a:lnSpc>
              <a:spcBef>
                <a:spcPts val="75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目的端口号</a:t>
            </a:r>
            <a:r>
              <a:rPr kumimoji="0" 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=23</a:t>
            </a:r>
            <a:r>
              <a:rPr kumimoji="0" lang="zh-CN" alt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a:t>
            </a:r>
            <a:endParaRPr kumimoji="0" lang="en-US" altLang="zh-CN"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endParaRPr>
          </a:p>
          <a:p>
            <a:pPr marL="171450" marR="0" lvl="0" indent="-171450" algn="l" defTabSz="685800" rtl="0" eaLnBrk="0" fontAlgn="base" latinLnBrk="0" hangingPunct="0">
              <a:lnSpc>
                <a:spcPct val="100000"/>
              </a:lnSpc>
              <a:spcBef>
                <a:spcPts val="75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对和规则匹配的</a:t>
            </a:r>
            <a:r>
              <a:rPr kumimoji="0" 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IP</a:t>
            </a:r>
            <a:r>
              <a:rPr kumimoji="0" lang="zh-CN" altLang="en-US" sz="20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分组采取的动作是：丢弃。</a:t>
            </a:r>
          </a:p>
        </p:txBody>
      </p:sp>
      <p:sp>
        <p:nvSpPr>
          <p:cNvPr id="27654"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黑体" panose="02010609060101010101" pitchFamily="49" charset="-122"/>
                <a:ea typeface="黑体" panose="02010609060101010101" pitchFamily="49" charset="-122"/>
              </a:rPr>
              <a:t>2023/11/20</a:t>
            </a:fld>
            <a:endParaRPr lang="zh-CN" altLang="en-US" sz="1100" b="1" dirty="0">
              <a:latin typeface="黑体" panose="02010609060101010101" pitchFamily="49" charset="-122"/>
              <a:ea typeface="黑体" panose="02010609060101010101" pitchFamily="49" charset="-122"/>
            </a:endParaRPr>
          </a:p>
        </p:txBody>
      </p:sp>
      <p:sp>
        <p:nvSpPr>
          <p:cNvPr id="27655" name="灯片编号占位符 2"/>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en-US" altLang="zh-CN" sz="1100" b="1" dirty="0">
                <a:ea typeface="黑体" panose="02010609060101010101" pitchFamily="49" charset="-122"/>
              </a:rPr>
              <a:t>33</a:t>
            </a:fld>
            <a:r>
              <a:rPr lang="en-US" altLang="zh-CN" sz="1100" b="1" dirty="0">
                <a:ea typeface="黑体" panose="02010609060101010101" pitchFamily="49" charset="-122"/>
              </a:rPr>
              <a:t>/93</a:t>
            </a:r>
          </a:p>
        </p:txBody>
      </p:sp>
      <p:sp>
        <p:nvSpPr>
          <p:cNvPr id="4" name="Rectangle 3"/>
          <p:cNvSpPr txBox="1">
            <a:spLocks noChangeArrowheads="1"/>
          </p:cNvSpPr>
          <p:nvPr/>
        </p:nvSpPr>
        <p:spPr bwMode="auto">
          <a:xfrm>
            <a:off x="734695" y="3223260"/>
            <a:ext cx="10093960" cy="979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71450" indent="-171450" algn="l" defTabSz="685800" rtl="0" eaLnBrk="0" fontAlgn="base" hangingPunct="0">
              <a:lnSpc>
                <a:spcPct val="150000"/>
              </a:lnSpc>
              <a:spcBef>
                <a:spcPts val="750"/>
              </a:spcBef>
              <a:spcAft>
                <a:spcPct val="0"/>
              </a:spcAft>
              <a:buFont typeface="Arial" panose="020B0604020202020204" pitchFamily="34" charset="0"/>
              <a:buChar char="•"/>
              <a:defRPr sz="2100" kern="1200">
                <a:solidFill>
                  <a:schemeClr val="tx1"/>
                </a:solidFill>
                <a:latin typeface="黑体" panose="02010609060101010101" pitchFamily="49" charset="-122"/>
                <a:ea typeface="黑体" panose="02010609060101010101" pitchFamily="49" charset="-122"/>
                <a:cs typeface="+mn-cs"/>
              </a:defRPr>
            </a:lvl1pPr>
            <a:lvl2pPr marL="342900" indent="0" algn="l" defTabSz="685800" rtl="0" eaLnBrk="0" fontAlgn="base" hangingPunct="0">
              <a:lnSpc>
                <a:spcPct val="150000"/>
              </a:lnSpc>
              <a:spcBef>
                <a:spcPts val="375"/>
              </a:spcBef>
              <a:spcAft>
                <a:spcPct val="0"/>
              </a:spcAft>
              <a:buFont typeface="Arial" panose="020B0604020202020204" pitchFamily="34" charset="0"/>
              <a:buNone/>
              <a:defRPr kern="1200">
                <a:solidFill>
                  <a:schemeClr val="tx1"/>
                </a:solidFill>
                <a:latin typeface="黑体" panose="02010609060101010101" pitchFamily="49" charset="-122"/>
                <a:ea typeface="黑体" panose="02010609060101010101" pitchFamily="49" charset="-122"/>
                <a:cs typeface="+mn-cs"/>
              </a:defRPr>
            </a:lvl2pPr>
            <a:lvl3pPr marL="857250" indent="-171450" algn="l" defTabSz="685800" rtl="0" eaLnBrk="0" fontAlgn="base" hangingPunct="0">
              <a:lnSpc>
                <a:spcPct val="150000"/>
              </a:lnSpc>
              <a:spcBef>
                <a:spcPts val="375"/>
              </a:spcBef>
              <a:spcAft>
                <a:spcPct val="0"/>
              </a:spcAft>
              <a:buFont typeface="Arial" panose="020B0604020202020204" pitchFamily="34" charset="0"/>
              <a:buChar char="•"/>
              <a:defRPr sz="1500" kern="1200">
                <a:solidFill>
                  <a:schemeClr val="tx1"/>
                </a:solidFill>
                <a:latin typeface="黑体" panose="02010609060101010101" pitchFamily="49" charset="-122"/>
                <a:ea typeface="黑体" panose="02010609060101010101" pitchFamily="49" charset="-122"/>
                <a:cs typeface="+mn-cs"/>
              </a:defRPr>
            </a:lvl3pPr>
            <a:lvl4pPr marL="1200150" indent="-171450" algn="l" defTabSz="685800" rtl="0" eaLnBrk="0" fontAlgn="base" hangingPunct="0">
              <a:lnSpc>
                <a:spcPct val="150000"/>
              </a:lnSpc>
              <a:spcBef>
                <a:spcPts val="375"/>
              </a:spcBef>
              <a:spcAft>
                <a:spcPct val="0"/>
              </a:spcAft>
              <a:buFont typeface="Arial" panose="020B0604020202020204" pitchFamily="34" charset="0"/>
              <a:buChar char="•"/>
              <a:defRPr sz="1300" kern="1200">
                <a:solidFill>
                  <a:schemeClr val="tx1"/>
                </a:solidFill>
                <a:latin typeface="黑体" panose="02010609060101010101" pitchFamily="49" charset="-122"/>
                <a:ea typeface="黑体" panose="02010609060101010101" pitchFamily="49" charset="-122"/>
                <a:cs typeface="+mn-cs"/>
              </a:defRPr>
            </a:lvl4pPr>
            <a:lvl5pPr marL="1543050" indent="-171450" algn="l" defTabSz="685800" rtl="0" eaLnBrk="0" fontAlgn="base" hangingPunct="0">
              <a:lnSpc>
                <a:spcPct val="150000"/>
              </a:lnSpc>
              <a:spcBef>
                <a:spcPts val="375"/>
              </a:spcBef>
              <a:spcAft>
                <a:spcPct val="0"/>
              </a:spcAft>
              <a:buFont typeface="Arial" panose="020B0604020202020204" pitchFamily="34" charset="0"/>
              <a:buChar char="•"/>
              <a:defRPr sz="1300" kern="1200">
                <a:solidFill>
                  <a:schemeClr val="tx1"/>
                </a:solidFill>
                <a:latin typeface="黑体" panose="02010609060101010101" pitchFamily="49" charset="-122"/>
                <a:ea typeface="黑体" panose="02010609060101010101" pitchFamily="49"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0" fontAlgn="base" latinLnBrk="0" hangingPunct="0">
              <a:lnSpc>
                <a:spcPct val="10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      禁止</a:t>
            </a:r>
            <a:r>
              <a:rPr kumimoji="0" lang="zh-CN" altLang="en-US" sz="2400" b="1" i="0" u="none" strike="noStrike" kern="1200" cap="none" spc="0" normalizeH="0" baseline="0" noProof="0">
                <a:ln>
                  <a:noFill/>
                </a:ln>
                <a:solidFill>
                  <a:schemeClr val="tx1"/>
                </a:solidFill>
                <a:effectLst/>
                <a:uLnTx/>
                <a:uFillTx/>
                <a:latin typeface="+mn-ea"/>
                <a:ea typeface="黑体" panose="02010609060101010101" pitchFamily="49" charset="-122"/>
                <a:cs typeface="+mn-cs"/>
              </a:rPr>
              <a:t>网络</a:t>
            </a:r>
            <a:r>
              <a:rPr kumimoji="0" lang="en-US" sz="2400" b="1" i="0" u="none" strike="noStrike" kern="1200" cap="none" spc="0" normalizeH="0" baseline="0" noProof="0">
                <a:ln>
                  <a:noFill/>
                </a:ln>
                <a:solidFill>
                  <a:schemeClr val="tx1"/>
                </a:solidFill>
                <a:effectLst/>
                <a:uLnTx/>
                <a:uFillTx/>
                <a:latin typeface="+mn-ea"/>
                <a:ea typeface="黑体" panose="02010609060101010101" pitchFamily="49" charset="-122"/>
                <a:cs typeface="+mn-cs"/>
              </a:rPr>
              <a:t>193.1.1.0/24</a:t>
            </a:r>
            <a:r>
              <a:rPr kumimoji="0" lang="zh-CN" altLang="en-US" sz="2400" b="1" i="0" u="none" strike="noStrike" kern="1200" cap="none" spc="0" normalizeH="0" baseline="0" noProof="0">
                <a:ln>
                  <a:noFill/>
                </a:ln>
                <a:solidFill>
                  <a:schemeClr val="tx1"/>
                </a:solidFill>
                <a:effectLst/>
                <a:uLnTx/>
                <a:uFillTx/>
                <a:latin typeface="+mn-ea"/>
                <a:ea typeface="黑体" panose="02010609060101010101" pitchFamily="49" charset="-122"/>
                <a:cs typeface="+mn-cs"/>
              </a:rPr>
              <a:t>（</a:t>
            </a:r>
            <a:r>
              <a:rPr lang="en-US" sz="24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LAN 1</a:t>
            </a:r>
            <a:r>
              <a:rPr kumimoji="0" lang="zh-CN" altLang="en-US" sz="2400" b="1" i="0" u="none" strike="noStrike" kern="1200" cap="none" spc="0" normalizeH="0" baseline="0" noProof="0">
                <a:ln>
                  <a:noFill/>
                </a:ln>
                <a:solidFill>
                  <a:schemeClr val="tx1"/>
                </a:solidFill>
                <a:effectLst/>
                <a:uLnTx/>
                <a:uFillTx/>
                <a:latin typeface="+mn-ea"/>
                <a:ea typeface="黑体" panose="02010609060101010101"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中的终端用</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Telnet</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访问</a:t>
            </a:r>
            <a:r>
              <a:rPr kumimoji="0" lang="zh-CN" altLang="en-US" sz="2400" b="1" i="0" u="none" strike="noStrike" kern="1200" cap="none" spc="0" normalizeH="0" baseline="0" noProof="0">
                <a:ln>
                  <a:noFill/>
                </a:ln>
                <a:solidFill>
                  <a:schemeClr val="tx1"/>
                </a:solidFill>
                <a:effectLst/>
                <a:uLnTx/>
                <a:uFillTx/>
                <a:latin typeface="+mn-ea"/>
                <a:ea typeface="黑体" panose="02010609060101010101" pitchFamily="49" charset="-122"/>
                <a:cs typeface="+mn-cs"/>
              </a:rPr>
              <a:t>网络</a:t>
            </a:r>
            <a:r>
              <a:rPr kumimoji="0" lang="en-US" sz="2400" b="1" i="0" u="none" strike="noStrike" kern="1200" cap="none" spc="0" normalizeH="0" baseline="0" noProof="0">
                <a:ln>
                  <a:noFill/>
                </a:ln>
                <a:solidFill>
                  <a:schemeClr val="tx1"/>
                </a:solidFill>
                <a:effectLst/>
                <a:uLnTx/>
                <a:uFillTx/>
                <a:latin typeface="+mn-ea"/>
                <a:ea typeface="黑体" panose="02010609060101010101" pitchFamily="49" charset="-122"/>
                <a:cs typeface="+mn-cs"/>
              </a:rPr>
              <a:t>193.1.2.0/24</a:t>
            </a:r>
            <a:r>
              <a:rPr kumimoji="0" lang="zh-CN" altLang="en-US" sz="2400" b="1" i="0" u="none" strike="noStrike" kern="1200" cap="none" spc="0" normalizeH="0" baseline="0" noProof="0">
                <a:ln>
                  <a:noFill/>
                </a:ln>
                <a:solidFill>
                  <a:schemeClr val="tx1"/>
                </a:solidFill>
                <a:effectLst/>
                <a:uLnTx/>
                <a:uFillTx/>
                <a:latin typeface="+mn-ea"/>
                <a:ea typeface="黑体" panose="02010609060101010101" pitchFamily="49" charset="-122"/>
                <a:cs typeface="+mn-cs"/>
              </a:rPr>
              <a:t>（</a:t>
            </a:r>
            <a:r>
              <a:rPr lang="en-US" sz="2400" b="1" noProof="0" dirty="0">
                <a:ln>
                  <a:noFill/>
                </a:ln>
                <a:effectLst/>
                <a:uLnTx/>
                <a:uFillTx/>
                <a:latin typeface="微软雅黑" panose="020B0503020204020204" pitchFamily="34" charset="-122"/>
                <a:ea typeface="微软雅黑" panose="020B0503020204020204" pitchFamily="34" charset="-122"/>
                <a:cs typeface="微软雅黑" panose="020B0503020204020204" pitchFamily="34" charset="-122"/>
                <a:sym typeface="+mn-ea"/>
              </a:rPr>
              <a:t>LAN 2</a:t>
            </a:r>
            <a:r>
              <a:rPr kumimoji="0" lang="zh-CN" altLang="en-US" sz="2400" b="1" i="0" u="none" strike="noStrike" kern="1200" cap="none" spc="0" normalizeH="0" baseline="0" noProof="0">
                <a:ln>
                  <a:noFill/>
                </a:ln>
                <a:solidFill>
                  <a:schemeClr val="tx1"/>
                </a:solidFill>
                <a:effectLst/>
                <a:uLnTx/>
                <a:uFillTx/>
                <a:latin typeface="+mn-ea"/>
                <a:ea typeface="黑体" panose="02010609060101010101" pitchFamily="49" charset="-122"/>
                <a:cs typeface="+mn-cs"/>
              </a:rPr>
              <a:t>）</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中</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IP</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地址</a:t>
            </a:r>
            <a:r>
              <a:rPr kumimoji="0" lang="zh-CN" altLang="en-US" sz="2400" b="1" i="0" u="none" strike="noStrike" kern="1200" cap="none" spc="0" normalizeH="0" baseline="0" noProof="0">
                <a:ln>
                  <a:noFill/>
                </a:ln>
                <a:solidFill>
                  <a:schemeClr val="tx1"/>
                </a:solidFill>
                <a:effectLst/>
                <a:uLnTx/>
                <a:uFillTx/>
                <a:latin typeface="+mn-ea"/>
                <a:ea typeface="黑体" panose="02010609060101010101" pitchFamily="49" charset="-122"/>
                <a:cs typeface="+mn-cs"/>
              </a:rPr>
              <a:t>为</a:t>
            </a:r>
            <a:r>
              <a:rPr kumimoji="0" lang="en-US" sz="2400" b="1" i="0" u="none" strike="noStrike" kern="1200" cap="none" spc="0" normalizeH="0" baseline="0" noProof="0">
                <a:ln>
                  <a:noFill/>
                </a:ln>
                <a:solidFill>
                  <a:schemeClr val="tx1"/>
                </a:solidFill>
                <a:effectLst/>
                <a:uLnTx/>
                <a:uFillTx/>
                <a:latin typeface="+mn-ea"/>
                <a:ea typeface="黑体" panose="02010609060101010101" pitchFamily="49" charset="-122"/>
                <a:cs typeface="+mn-cs"/>
              </a:rPr>
              <a:t>193.1.2.5</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的服务器。</a:t>
            </a:r>
            <a:endParaRPr kumimoji="0" lang="en-US" altLang="zh-CN" sz="20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p:txBody>
      </p:sp>
      <p:pic>
        <p:nvPicPr>
          <p:cNvPr id="27653" name="Picture 2"/>
          <p:cNvPicPr>
            <a:picLocks noChangeAspect="1"/>
          </p:cNvPicPr>
          <p:nvPr/>
        </p:nvPicPr>
        <p:blipFill>
          <a:blip r:embed="rId2"/>
          <a:stretch>
            <a:fillRect/>
          </a:stretch>
        </p:blipFill>
        <p:spPr>
          <a:xfrm>
            <a:off x="2350770" y="64770"/>
            <a:ext cx="8895080" cy="3279140"/>
          </a:xfrm>
          <a:prstGeom prst="rect">
            <a:avLst/>
          </a:prstGeom>
          <a:noFill/>
          <a:ln w="9525">
            <a:noFill/>
          </a:ln>
        </p:spPr>
      </p:pic>
      <p:sp>
        <p:nvSpPr>
          <p:cNvPr id="2" name="椭圆 1"/>
          <p:cNvSpPr/>
          <p:nvPr/>
        </p:nvSpPr>
        <p:spPr>
          <a:xfrm>
            <a:off x="3415665" y="295910"/>
            <a:ext cx="1484630" cy="979805"/>
          </a:xfrm>
          <a:prstGeom prst="ellipse">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10014585" y="38735"/>
            <a:ext cx="1484630" cy="594360"/>
          </a:xfrm>
          <a:prstGeom prst="ellipse">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774825" y="333375"/>
            <a:ext cx="5643563" cy="663575"/>
          </a:xfrm>
        </p:spPr>
        <p:txBody>
          <a:bodyPr vert="horz" wrap="square" lIns="91440" tIns="45720" rIns="91440" bIns="45720" numCol="1" anchor="ctr" anchorCtr="0" compatLnSpc="1">
            <a:normAutofit/>
          </a:bodyPr>
          <a:lstStyle/>
          <a:p>
            <a:pPr marL="0" marR="0" lvl="0" indent="0" algn="ctr" defTabSz="685800" rtl="0" eaLnBrk="0" fontAlgn="base" latinLnBrk="0" hangingPunct="0">
              <a:lnSpc>
                <a:spcPct val="90000"/>
              </a:lnSpc>
              <a:spcBef>
                <a:spcPct val="0"/>
              </a:spcBef>
              <a:spcAft>
                <a:spcPct val="0"/>
              </a:spcAft>
              <a:buClrTx/>
              <a:buSzTx/>
              <a:buFontTx/>
              <a:buNone/>
              <a:defRPr/>
            </a:pPr>
            <a:r>
              <a:rPr kumimoji="0" lang="zh-CN" altLang="en-US" sz="3300" b="1" i="0" u="none" strike="noStrike" kern="1200" cap="none" spc="0" normalizeH="0" baseline="0" noProof="0" dirty="0">
                <a:ln>
                  <a:noFill/>
                </a:ln>
                <a:solidFill>
                  <a:srgbClr val="FF0000"/>
                </a:solidFill>
                <a:effectLst/>
                <a:uLnTx/>
                <a:uFillTx/>
                <a:latin typeface="+mn-ea"/>
                <a:ea typeface="黑体" panose="02010609060101010101" pitchFamily="49" charset="-122"/>
                <a:cs typeface="+mj-cs"/>
              </a:rPr>
              <a:t>无状态分组过滤器</a:t>
            </a:r>
            <a:r>
              <a:rPr lang="zh-CN" altLang="en-US" sz="3300" noProof="0" dirty="0">
                <a:ln>
                  <a:noFill/>
                </a:ln>
                <a:solidFill>
                  <a:srgbClr val="FF0000"/>
                </a:solidFill>
                <a:effectLst/>
                <a:uLnTx/>
                <a:uFillTx/>
                <a:latin typeface="+mn-ea"/>
                <a:ea typeface="黑体" panose="02010609060101010101" pitchFamily="49" charset="-122"/>
                <a:sym typeface="+mn-ea"/>
              </a:rPr>
              <a:t>（实例</a:t>
            </a:r>
            <a:r>
              <a:rPr lang="en-US" altLang="zh-CN" sz="3300" noProof="0" dirty="0">
                <a:ln>
                  <a:noFill/>
                </a:ln>
                <a:solidFill>
                  <a:srgbClr val="FF0000"/>
                </a:solidFill>
                <a:effectLst/>
                <a:uLnTx/>
                <a:uFillTx/>
                <a:latin typeface="+mn-ea"/>
                <a:ea typeface="黑体" panose="02010609060101010101" pitchFamily="49" charset="-122"/>
                <a:sym typeface="+mn-ea"/>
              </a:rPr>
              <a:t>1</a:t>
            </a:r>
            <a:r>
              <a:rPr lang="zh-CN" altLang="en-US" sz="3300" noProof="0" dirty="0">
                <a:ln>
                  <a:noFill/>
                </a:ln>
                <a:solidFill>
                  <a:srgbClr val="FF0000"/>
                </a:solidFill>
                <a:effectLst/>
                <a:uLnTx/>
                <a:uFillTx/>
                <a:latin typeface="+mn-ea"/>
                <a:ea typeface="黑体" panose="02010609060101010101" pitchFamily="49" charset="-122"/>
                <a:sym typeface="+mn-ea"/>
              </a:rPr>
              <a:t>）</a:t>
            </a:r>
            <a:endParaRPr kumimoji="0" lang="zh-CN" altLang="en-US" sz="3300" b="1" i="0" u="none" strike="noStrike" kern="1200" cap="none" spc="0" normalizeH="0" baseline="0" noProof="0" dirty="0">
              <a:ln>
                <a:noFill/>
              </a:ln>
              <a:solidFill>
                <a:srgbClr val="FF0000"/>
              </a:solidFill>
              <a:effectLst/>
              <a:uLnTx/>
              <a:uFillTx/>
              <a:latin typeface="+mn-ea"/>
              <a:ea typeface="黑体" panose="02010609060101010101" pitchFamily="49" charset="-122"/>
              <a:cs typeface="+mj-cs"/>
              <a:sym typeface="+mn-ea"/>
            </a:endParaRPr>
          </a:p>
        </p:txBody>
      </p:sp>
      <p:sp>
        <p:nvSpPr>
          <p:cNvPr id="112643" name="Rectangle 3"/>
          <p:cNvSpPr>
            <a:spLocks noGrp="1" noChangeArrowheads="1"/>
          </p:cNvSpPr>
          <p:nvPr>
            <p:ph idx="1"/>
          </p:nvPr>
        </p:nvSpPr>
        <p:spPr>
          <a:xfrm>
            <a:off x="1738630" y="1714500"/>
            <a:ext cx="9264015" cy="3643630"/>
          </a:xfrm>
        </p:spPr>
        <p:txBody>
          <a:bodyPr vert="horz" wrap="square" lIns="91440" tIns="45720" rIns="91440" bIns="45720" numCol="1" anchor="t" anchorCtr="0" compatLnSpc="1">
            <a:normAutofit fontScale="97500"/>
          </a:bodyPr>
          <a:lstStyle/>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如果只是需要过滤掉所有与</a:t>
            </a:r>
            <a:r>
              <a:rPr kumimoji="0" 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LAN 1</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中的终端用</a:t>
            </a:r>
            <a:r>
              <a:rPr kumimoji="0" 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Telnet</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访问</a:t>
            </a:r>
            <a:r>
              <a:rPr kumimoji="0" 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LAN 2</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中的服务器的操作相关的</a:t>
            </a:r>
            <a:r>
              <a:rPr kumimoji="0" 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分组，允许其他</a:t>
            </a:r>
            <a:r>
              <a:rPr kumimoji="0" 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分组继续传输，则完整的过滤器如下：</a:t>
            </a:r>
            <a:r>
              <a:rPr kumimoji="0" 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endParaRPr kumimoji="0" lang="zh-CN" altLang="en-US" sz="21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342900" marR="0" lvl="1" indent="0" algn="l" defTabSz="685800" rtl="0" eaLnBrk="0" fontAlgn="base" latinLnBrk="0" hangingPunct="0">
              <a:lnSpc>
                <a:spcPct val="150000"/>
              </a:lnSpc>
              <a:spcBef>
                <a:spcPts val="375"/>
              </a:spcBef>
              <a:spcAft>
                <a:spcPct val="0"/>
              </a:spcAft>
              <a:buClrTx/>
              <a:buSzTx/>
              <a:buFont typeface="Arial" panose="020B0604020202020204" pitchFamily="34" charset="0"/>
              <a:buNone/>
              <a:defRPr/>
            </a:pPr>
            <a:r>
              <a:rPr kumimoji="0"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协议类型</a:t>
            </a:r>
            <a:r>
              <a:rPr kumimoji="0" 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=TCP</a:t>
            </a:r>
            <a:r>
              <a:rPr kumimoji="0"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a:t>
            </a:r>
            <a:r>
              <a:rPr kumimoji="0" 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=193.1.1.0/24</a:t>
            </a:r>
            <a:r>
              <a:rPr kumimoji="0"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a:t>
            </a:r>
            <a:r>
              <a:rPr kumimoji="0" 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b="1" i="0" u="none" strike="noStrike" kern="1200" cap="none" spc="0" normalizeH="0" baseline="0" noProof="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=193.1.2.5/32</a:t>
            </a:r>
            <a:r>
              <a:rPr kumimoji="0"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，目的端口号</a:t>
            </a:r>
            <a:r>
              <a:rPr kumimoji="0" 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=23</a:t>
            </a:r>
            <a:r>
              <a:rPr kumimoji="0"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；丢弃。</a:t>
            </a:r>
          </a:p>
          <a:p>
            <a:pPr marL="342900" marR="0" lvl="1" indent="0" algn="l" defTabSz="685800" rtl="0" eaLnBrk="0" fontAlgn="base" latinLnBrk="0" hangingPunct="0">
              <a:lnSpc>
                <a:spcPct val="150000"/>
              </a:lnSpc>
              <a:spcBef>
                <a:spcPts val="375"/>
              </a:spcBef>
              <a:spcAft>
                <a:spcPct val="0"/>
              </a:spcAft>
              <a:buClrTx/>
              <a:buSzTx/>
              <a:buFont typeface="Arial" panose="020B0604020202020204" pitchFamily="34" charset="0"/>
              <a:buNone/>
              <a:defRPr/>
            </a:pPr>
            <a:r>
              <a:rPr kumimoji="0"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协议类型</a:t>
            </a:r>
            <a:r>
              <a:rPr kumimoji="0" 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a:t>
            </a:r>
            <a:r>
              <a:rPr kumimoji="0"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a:t>
            </a:r>
            <a:r>
              <a:rPr kumimoji="0" 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=any</a:t>
            </a:r>
            <a:r>
              <a:rPr kumimoji="0"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a:t>
            </a:r>
            <a:r>
              <a:rPr kumimoji="0" 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=any</a:t>
            </a:r>
            <a:r>
              <a:rPr kumimoji="0" lang="zh-CN" altLang="en-US"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；正常转发。</a:t>
            </a:r>
            <a:endParaRPr kumimoji="0" lang="zh-CN" altLang="en-US" sz="1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endPar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676"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黑体" panose="02010609060101010101" pitchFamily="49" charset="-122"/>
                <a:ea typeface="黑体" panose="02010609060101010101" pitchFamily="49" charset="-122"/>
              </a:rPr>
              <a:t>2023/11/20</a:t>
            </a:fld>
            <a:endParaRPr lang="zh-CN" altLang="en-US" sz="1100" b="1" dirty="0">
              <a:latin typeface="黑体" panose="02010609060101010101" pitchFamily="49" charset="-122"/>
              <a:ea typeface="黑体" panose="02010609060101010101" pitchFamily="49" charset="-122"/>
            </a:endParaRPr>
          </a:p>
        </p:txBody>
      </p:sp>
      <p:sp>
        <p:nvSpPr>
          <p:cNvPr id="28677" name="灯片编号占位符 2"/>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en-US" altLang="zh-CN" sz="1100" b="1" dirty="0">
                <a:ea typeface="黑体" panose="02010609060101010101" pitchFamily="49" charset="-122"/>
              </a:rPr>
              <a:t>34</a:t>
            </a:fld>
            <a:r>
              <a:rPr lang="en-US" altLang="zh-CN" sz="1100" b="1" dirty="0">
                <a:ea typeface="黑体" panose="02010609060101010101" pitchFamily="49" charset="-122"/>
              </a:rPr>
              <a:t>/93</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416050" y="361950"/>
            <a:ext cx="6767513" cy="663575"/>
          </a:xfrm>
        </p:spPr>
        <p:txBody>
          <a:bodyPr vert="horz" wrap="square" lIns="91440" tIns="45720" rIns="91440" bIns="45720" numCol="1" anchor="ctr" anchorCtr="0" compatLnSpc="1"/>
          <a:lstStyle/>
          <a:p>
            <a:pPr marL="0" marR="0" lvl="0" indent="0" algn="ctr" defTabSz="685800" rtl="0" eaLnBrk="0" fontAlgn="base" latinLnBrk="0" hangingPunct="0">
              <a:lnSpc>
                <a:spcPct val="90000"/>
              </a:lnSpc>
              <a:spcBef>
                <a:spcPct val="0"/>
              </a:spcBef>
              <a:spcAft>
                <a:spcPct val="0"/>
              </a:spcAft>
              <a:buClrTx/>
              <a:buSzTx/>
              <a:buFontTx/>
              <a:buNone/>
              <a:defRPr/>
            </a:pPr>
            <a:r>
              <a:rPr kumimoji="0" lang="zh-CN" altLang="en-US" sz="3300" b="0" i="0" u="none" strike="noStrike" kern="1200" cap="none" spc="0" normalizeH="0" baseline="0" noProof="0" dirty="0">
                <a:ln>
                  <a:noFill/>
                </a:ln>
                <a:solidFill>
                  <a:srgbClr val="FF0000"/>
                </a:solidFill>
                <a:effectLst/>
                <a:uLnTx/>
                <a:uFillTx/>
                <a:latin typeface="+mn-ea"/>
                <a:ea typeface="黑体" panose="02010609060101010101" pitchFamily="49" charset="-122"/>
                <a:cs typeface="+mj-cs"/>
              </a:rPr>
              <a:t>无状态分组过滤器（实例</a:t>
            </a:r>
            <a:r>
              <a:rPr kumimoji="0" lang="en-US" altLang="zh-CN" sz="3300" b="0" i="0" u="none" strike="noStrike" kern="1200" cap="none" spc="0" normalizeH="0" baseline="0" noProof="0" dirty="0">
                <a:ln>
                  <a:noFill/>
                </a:ln>
                <a:solidFill>
                  <a:srgbClr val="FF0000"/>
                </a:solidFill>
                <a:effectLst/>
                <a:uLnTx/>
                <a:uFillTx/>
                <a:latin typeface="+mn-ea"/>
                <a:ea typeface="黑体" panose="02010609060101010101" pitchFamily="49" charset="-122"/>
                <a:cs typeface="+mj-cs"/>
              </a:rPr>
              <a:t>2</a:t>
            </a:r>
            <a:r>
              <a:rPr kumimoji="0" lang="zh-CN" altLang="en-US" sz="3300" b="0" i="0" u="none" strike="noStrike" kern="1200" cap="none" spc="0" normalizeH="0" baseline="0" noProof="0" dirty="0">
                <a:ln>
                  <a:noFill/>
                </a:ln>
                <a:solidFill>
                  <a:srgbClr val="FF0000"/>
                </a:solidFill>
                <a:effectLst/>
                <a:uLnTx/>
                <a:uFillTx/>
                <a:latin typeface="+mn-ea"/>
                <a:ea typeface="黑体" panose="02010609060101010101" pitchFamily="49" charset="-122"/>
                <a:cs typeface="+mj-cs"/>
              </a:rPr>
              <a:t>）</a:t>
            </a:r>
          </a:p>
        </p:txBody>
      </p:sp>
      <p:sp>
        <p:nvSpPr>
          <p:cNvPr id="112643" name="Rectangle 3"/>
          <p:cNvSpPr>
            <a:spLocks noGrp="1" noChangeArrowheads="1"/>
          </p:cNvSpPr>
          <p:nvPr>
            <p:ph idx="1"/>
          </p:nvPr>
        </p:nvSpPr>
        <p:spPr>
          <a:xfrm>
            <a:off x="1296035" y="3929380"/>
            <a:ext cx="9015095" cy="1786255"/>
          </a:xfrm>
        </p:spPr>
        <p:txBody>
          <a:bodyPr vert="horz" wrap="square" lIns="91440" tIns="45720" rIns="91440" bIns="45720" numCol="1" anchor="t" anchorCtr="0" compatLnSpc="1">
            <a:normAutofit/>
          </a:bodyPr>
          <a:lstStyle/>
          <a:p>
            <a:pPr marL="171450" marR="0" lvl="0" indent="-171450" algn="just"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      写出作用于路由器</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R1</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接口</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输入方向，路由器</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R2</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接口</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输入方向，实现只</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允许终端</a:t>
            </a:r>
            <a:r>
              <a:rPr kumimoji="0" 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访问</a:t>
            </a:r>
            <a:r>
              <a:rPr kumimoji="0" 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Web</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服务器</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终端</a:t>
            </a:r>
            <a:r>
              <a:rPr kumimoji="0" 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B</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访问</a:t>
            </a:r>
            <a:r>
              <a:rPr kumimoji="0" 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FTP</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服务器</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，禁止其他一切网络间通信过程的安全策略的过滤规则集。</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9700" name="Picture 2"/>
          <p:cNvPicPr>
            <a:picLocks noChangeAspect="1"/>
          </p:cNvPicPr>
          <p:nvPr/>
        </p:nvPicPr>
        <p:blipFill>
          <a:blip r:embed="rId2"/>
          <a:stretch>
            <a:fillRect/>
          </a:stretch>
        </p:blipFill>
        <p:spPr>
          <a:xfrm>
            <a:off x="1524000" y="1500188"/>
            <a:ext cx="8812213" cy="2143125"/>
          </a:xfrm>
          <a:prstGeom prst="rect">
            <a:avLst/>
          </a:prstGeom>
          <a:noFill/>
          <a:ln w="9525">
            <a:noFill/>
          </a:ln>
        </p:spPr>
      </p:pic>
      <p:sp>
        <p:nvSpPr>
          <p:cNvPr id="5" name="椭圆 4"/>
          <p:cNvSpPr/>
          <p:nvPr/>
        </p:nvSpPr>
        <p:spPr>
          <a:xfrm>
            <a:off x="2369820" y="2918460"/>
            <a:ext cx="1484630" cy="594360"/>
          </a:xfrm>
          <a:prstGeom prst="ellipse">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椭圆 1"/>
          <p:cNvSpPr/>
          <p:nvPr/>
        </p:nvSpPr>
        <p:spPr>
          <a:xfrm>
            <a:off x="8851900" y="2274570"/>
            <a:ext cx="1484630" cy="594360"/>
          </a:xfrm>
          <a:prstGeom prst="ellipse">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575435" y="2418715"/>
            <a:ext cx="1127760" cy="5492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7461885" y="2967990"/>
            <a:ext cx="1127760" cy="5492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217670" y="1558925"/>
            <a:ext cx="429895" cy="583565"/>
          </a:xfrm>
          <a:prstGeom prst="rect">
            <a:avLst/>
          </a:prstGeom>
          <a:noFill/>
        </p:spPr>
        <p:txBody>
          <a:bodyPr wrap="square" rtlCol="0">
            <a:spAutoFit/>
          </a:bodyPr>
          <a:lstStyle/>
          <a:p>
            <a:r>
              <a:rPr lang="zh-CN" altLang="en-US" sz="3200" b="1">
                <a:solidFill>
                  <a:srgbClr val="FF0000"/>
                </a:solidFill>
                <a:sym typeface="+mn-ea"/>
              </a:rPr>
              <a:t>？</a:t>
            </a:r>
            <a:endParaRPr lang="zh-CN" altLang="en-US" sz="3200" b="1">
              <a:solidFill>
                <a:srgbClr val="FF0000"/>
              </a:solidFill>
            </a:endParaRPr>
          </a:p>
        </p:txBody>
      </p:sp>
      <p:sp>
        <p:nvSpPr>
          <p:cNvPr id="7" name="文本框 6"/>
          <p:cNvSpPr txBox="1"/>
          <p:nvPr/>
        </p:nvSpPr>
        <p:spPr>
          <a:xfrm>
            <a:off x="6958965" y="1617345"/>
            <a:ext cx="429895" cy="583565"/>
          </a:xfrm>
          <a:prstGeom prst="rect">
            <a:avLst/>
          </a:prstGeom>
          <a:noFill/>
        </p:spPr>
        <p:txBody>
          <a:bodyPr wrap="square" rtlCol="0">
            <a:spAutoFit/>
          </a:bodyPr>
          <a:lstStyle/>
          <a:p>
            <a:r>
              <a:rPr lang="zh-CN" altLang="en-US" sz="3200" b="1">
                <a:solidFill>
                  <a:srgbClr val="FF0000"/>
                </a:solidFill>
                <a:sym typeface="+mn-ea"/>
              </a:rPr>
              <a:t>？</a:t>
            </a:r>
            <a:endParaRPr lang="zh-CN" altLang="en-US" sz="3200" b="1">
              <a:solidFill>
                <a:srgbClr val="FF0000"/>
              </a:solidFill>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200150" y="404813"/>
            <a:ext cx="7127875" cy="663575"/>
          </a:xfrm>
        </p:spPr>
        <p:txBody>
          <a:bodyPr vert="horz" wrap="square" lIns="91440" tIns="45720" rIns="91440" bIns="45720" numCol="1" anchor="ctr" anchorCtr="0" compatLnSpc="1">
            <a:normAutofit/>
          </a:bodyPr>
          <a:lstStyle/>
          <a:p>
            <a:pPr marL="0" marR="0" lvl="0" indent="0" algn="ctr" defTabSz="685800" rtl="0" eaLnBrk="0" fontAlgn="base" latinLnBrk="0" hangingPunct="0">
              <a:lnSpc>
                <a:spcPct val="90000"/>
              </a:lnSpc>
              <a:spcBef>
                <a:spcPct val="0"/>
              </a:spcBef>
              <a:spcAft>
                <a:spcPct val="0"/>
              </a:spcAft>
              <a:buClrTx/>
              <a:buSzTx/>
              <a:buFontTx/>
              <a:buNone/>
              <a:defRPr/>
            </a:pPr>
            <a:r>
              <a:rPr kumimoji="0" lang="zh-CN" altLang="en-US" sz="3300" b="0" i="0" u="none" strike="noStrike" kern="1200" cap="none" spc="0" normalizeH="0" baseline="0" noProof="0" dirty="0">
                <a:ln>
                  <a:noFill/>
                </a:ln>
                <a:solidFill>
                  <a:srgbClr val="FF0000"/>
                </a:solidFill>
                <a:effectLst/>
                <a:uLnTx/>
                <a:uFillTx/>
                <a:latin typeface="+mn-ea"/>
                <a:ea typeface="黑体" panose="02010609060101010101" pitchFamily="49" charset="-122"/>
                <a:cs typeface="+mj-cs"/>
              </a:rPr>
              <a:t>无状态分组过滤器</a:t>
            </a:r>
            <a:r>
              <a:rPr lang="zh-CN" altLang="en-US" sz="3300" noProof="0" dirty="0">
                <a:ln>
                  <a:noFill/>
                </a:ln>
                <a:solidFill>
                  <a:srgbClr val="FF0000"/>
                </a:solidFill>
                <a:effectLst/>
                <a:uLnTx/>
                <a:uFillTx/>
                <a:latin typeface="+mn-ea"/>
                <a:ea typeface="黑体" panose="02010609060101010101" pitchFamily="49" charset="-122"/>
                <a:sym typeface="+mn-ea"/>
              </a:rPr>
              <a:t>（实例</a:t>
            </a:r>
            <a:r>
              <a:rPr lang="en-US" altLang="zh-CN" sz="3300" noProof="0" dirty="0">
                <a:ln>
                  <a:noFill/>
                </a:ln>
                <a:solidFill>
                  <a:srgbClr val="FF0000"/>
                </a:solidFill>
                <a:effectLst/>
                <a:uLnTx/>
                <a:uFillTx/>
                <a:latin typeface="+mn-ea"/>
                <a:ea typeface="黑体" panose="02010609060101010101" pitchFamily="49" charset="-122"/>
                <a:sym typeface="+mn-ea"/>
              </a:rPr>
              <a:t>2</a:t>
            </a:r>
            <a:r>
              <a:rPr lang="zh-CN" altLang="en-US" sz="3300" noProof="0" dirty="0">
                <a:ln>
                  <a:noFill/>
                </a:ln>
                <a:solidFill>
                  <a:srgbClr val="FF0000"/>
                </a:solidFill>
                <a:effectLst/>
                <a:uLnTx/>
                <a:uFillTx/>
                <a:latin typeface="+mn-ea"/>
                <a:ea typeface="黑体" panose="02010609060101010101" pitchFamily="49" charset="-122"/>
                <a:sym typeface="+mn-ea"/>
              </a:rPr>
              <a:t>）</a:t>
            </a:r>
            <a:endParaRPr kumimoji="0" lang="zh-CN" altLang="en-US" sz="3300" b="0" i="0" u="none" strike="noStrike" kern="1200" cap="none" spc="0" normalizeH="0" baseline="0" noProof="0" dirty="0">
              <a:ln>
                <a:noFill/>
              </a:ln>
              <a:solidFill>
                <a:srgbClr val="FF0000"/>
              </a:solidFill>
              <a:effectLst/>
              <a:uLnTx/>
              <a:uFillTx/>
              <a:latin typeface="+mn-ea"/>
              <a:ea typeface="黑体" panose="02010609060101010101" pitchFamily="49" charset="-122"/>
              <a:cs typeface="+mj-cs"/>
            </a:endParaRPr>
          </a:p>
        </p:txBody>
      </p:sp>
      <p:sp>
        <p:nvSpPr>
          <p:cNvPr id="112643" name="Rectangle 3"/>
          <p:cNvSpPr>
            <a:spLocks noGrp="1" noChangeArrowheads="1"/>
          </p:cNvSpPr>
          <p:nvPr>
            <p:ph idx="1"/>
          </p:nvPr>
        </p:nvSpPr>
        <p:spPr>
          <a:xfrm>
            <a:off x="1703705" y="1341755"/>
            <a:ext cx="9425940" cy="4395470"/>
          </a:xfrm>
        </p:spPr>
        <p:txBody>
          <a:bodyPr vert="horz" wrap="square" lIns="91440" tIns="45720" rIns="91440" bIns="45720" numCol="1" anchor="t" anchorCtr="0" compatLnSpc="1">
            <a:normAutofit fontScale="92500" lnSpcReduction="10000"/>
          </a:bodyPr>
          <a:lstStyle/>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路由器</a:t>
            </a:r>
            <a:r>
              <a:rPr kumimoji="0" 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R1</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接口</a:t>
            </a:r>
            <a:r>
              <a:rPr kumimoji="0" 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输入方向的过滤规则集</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如下。</a:t>
            </a: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①协议类型＝</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TCP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192.1.1.1/32</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，源端口号＝</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192.1.2.7/32</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，目的端口号＝</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80</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；正常转发。</a:t>
            </a: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②协议类型＝</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TCP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192.1.1.7/32</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，源端口号＝</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21</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192.1.2.1/32</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，目的端口号＝</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；正常转发。</a:t>
            </a: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③协议类型＝</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TCP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192.1.1.7/32</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，源端口号＝</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20</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192.1.2.1/32</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，目的端口号＝</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；正常转发。</a:t>
            </a: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④协议类型＝</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any</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any</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；丢弃。</a:t>
            </a: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endPar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1343025" y="404813"/>
            <a:ext cx="7129463" cy="663575"/>
          </a:xfrm>
        </p:spPr>
        <p:txBody>
          <a:bodyPr vert="horz" wrap="square" lIns="91440" tIns="45720" rIns="91440" bIns="45720" numCol="1" anchor="ctr" anchorCtr="0" compatLnSpc="1">
            <a:normAutofit/>
          </a:bodyPr>
          <a:lstStyle/>
          <a:p>
            <a:pPr marL="0" marR="0" lvl="0" indent="0" algn="ctr" defTabSz="685800" rtl="0" eaLnBrk="0" fontAlgn="base" latinLnBrk="0" hangingPunct="0">
              <a:lnSpc>
                <a:spcPct val="90000"/>
              </a:lnSpc>
              <a:spcBef>
                <a:spcPct val="0"/>
              </a:spcBef>
              <a:spcAft>
                <a:spcPct val="0"/>
              </a:spcAft>
              <a:buClrTx/>
              <a:buSzTx/>
              <a:buFontTx/>
              <a:buNone/>
              <a:defRPr/>
            </a:pPr>
            <a:r>
              <a:rPr kumimoji="0" lang="zh-CN" altLang="en-US" sz="3300" b="0" i="0" u="none" strike="noStrike" kern="1200" cap="none" spc="0" normalizeH="0" baseline="0" noProof="0" dirty="0">
                <a:ln>
                  <a:noFill/>
                </a:ln>
                <a:solidFill>
                  <a:srgbClr val="FF0000"/>
                </a:solidFill>
                <a:effectLst/>
                <a:uLnTx/>
                <a:uFillTx/>
                <a:latin typeface="+mn-ea"/>
                <a:ea typeface="黑体" panose="02010609060101010101" pitchFamily="49" charset="-122"/>
                <a:cs typeface="+mj-cs"/>
              </a:rPr>
              <a:t>无状态分组过滤器</a:t>
            </a:r>
            <a:r>
              <a:rPr lang="zh-CN" altLang="en-US" sz="3300" noProof="0" dirty="0">
                <a:ln>
                  <a:noFill/>
                </a:ln>
                <a:solidFill>
                  <a:srgbClr val="FF0000"/>
                </a:solidFill>
                <a:effectLst/>
                <a:uLnTx/>
                <a:uFillTx/>
                <a:latin typeface="+mn-ea"/>
                <a:ea typeface="黑体" panose="02010609060101010101" pitchFamily="49" charset="-122"/>
                <a:sym typeface="+mn-ea"/>
              </a:rPr>
              <a:t>（实例</a:t>
            </a:r>
            <a:r>
              <a:rPr lang="en-US" altLang="zh-CN" sz="3300" noProof="0" dirty="0">
                <a:ln>
                  <a:noFill/>
                </a:ln>
                <a:solidFill>
                  <a:srgbClr val="FF0000"/>
                </a:solidFill>
                <a:effectLst/>
                <a:uLnTx/>
                <a:uFillTx/>
                <a:latin typeface="+mn-ea"/>
                <a:ea typeface="黑体" panose="02010609060101010101" pitchFamily="49" charset="-122"/>
                <a:sym typeface="+mn-ea"/>
              </a:rPr>
              <a:t>2</a:t>
            </a:r>
            <a:r>
              <a:rPr lang="zh-CN" altLang="en-US" sz="3300" noProof="0" dirty="0">
                <a:ln>
                  <a:noFill/>
                </a:ln>
                <a:solidFill>
                  <a:srgbClr val="FF0000"/>
                </a:solidFill>
                <a:effectLst/>
                <a:uLnTx/>
                <a:uFillTx/>
                <a:latin typeface="+mn-ea"/>
                <a:ea typeface="黑体" panose="02010609060101010101" pitchFamily="49" charset="-122"/>
                <a:sym typeface="+mn-ea"/>
              </a:rPr>
              <a:t>）</a:t>
            </a:r>
            <a:endParaRPr kumimoji="0" lang="zh-CN" altLang="en-US" sz="3300" b="0" i="0" u="none" strike="noStrike" kern="1200" cap="none" spc="0" normalizeH="0" baseline="0" noProof="0" dirty="0">
              <a:ln>
                <a:noFill/>
              </a:ln>
              <a:solidFill>
                <a:srgbClr val="FF0000"/>
              </a:solidFill>
              <a:effectLst/>
              <a:uLnTx/>
              <a:uFillTx/>
              <a:latin typeface="+mn-ea"/>
              <a:ea typeface="黑体" panose="02010609060101010101" pitchFamily="49" charset="-122"/>
              <a:cs typeface="+mj-cs"/>
            </a:endParaRPr>
          </a:p>
        </p:txBody>
      </p:sp>
      <p:sp>
        <p:nvSpPr>
          <p:cNvPr id="112643" name="Rectangle 3"/>
          <p:cNvSpPr>
            <a:spLocks noGrp="1" noChangeArrowheads="1"/>
          </p:cNvSpPr>
          <p:nvPr>
            <p:ph idx="1"/>
          </p:nvPr>
        </p:nvSpPr>
        <p:spPr>
          <a:xfrm>
            <a:off x="850900" y="1341755"/>
            <a:ext cx="10631805" cy="4307205"/>
          </a:xfrm>
        </p:spPr>
        <p:txBody>
          <a:bodyPr vert="horz" wrap="square" lIns="91440" tIns="45720" rIns="91440" bIns="45720" numCol="1" anchor="t" anchorCtr="0" compatLnSpc="1">
            <a:normAutofit fontScale="92500" lnSpcReduction="10000"/>
          </a:bodyPr>
          <a:lstStyle/>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路由器</a:t>
            </a:r>
            <a:r>
              <a:rPr kumimoji="0" 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R2</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接口</a:t>
            </a:r>
            <a:r>
              <a:rPr kumimoji="0" 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输入方向的过滤规则集</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如下。</a:t>
            </a: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①协议类型＝</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TCP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192.1.2.1/32</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，源端口号＝</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192.1.1.7/32</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，目的端口号＝</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21</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；正常转发。</a:t>
            </a: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②协议类型＝</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TCP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192.1.2.1/32</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，源端口号＝</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192.1.1.7/32</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，目的端口号＝</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20</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；正常转发。</a:t>
            </a: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③协议类型＝</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TCP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192.1.2.7/32</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，源端口号＝</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80</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192.1.1.1/32</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，目的端口号＝</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；正常转发。</a:t>
            </a: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④协议类型＝</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，源</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any</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，目的</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IP</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地址＝</a:t>
            </a:r>
            <a:r>
              <a:rPr kumimoji="0" 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any</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；丢弃。</a:t>
            </a: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endPar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62" name="Picture 2"/>
          <p:cNvPicPr>
            <a:picLocks noChangeAspect="1"/>
          </p:cNvPicPr>
          <p:nvPr/>
        </p:nvPicPr>
        <p:blipFill>
          <a:blip r:embed="rId2"/>
          <a:stretch>
            <a:fillRect/>
          </a:stretch>
        </p:blipFill>
        <p:spPr>
          <a:xfrm>
            <a:off x="1752600" y="1447800"/>
            <a:ext cx="8610600" cy="4419600"/>
          </a:xfrm>
          <a:prstGeom prst="rect">
            <a:avLst/>
          </a:prstGeom>
          <a:noFill/>
          <a:ln w="9525">
            <a:noFill/>
          </a:ln>
        </p:spPr>
      </p:pic>
      <p:sp>
        <p:nvSpPr>
          <p:cNvPr id="120835" name="Rectangle 3"/>
          <p:cNvSpPr>
            <a:spLocks noGrp="1" noChangeArrowheads="1"/>
          </p:cNvSpPr>
          <p:nvPr>
            <p:ph type="title"/>
          </p:nvPr>
        </p:nvSpPr>
        <p:spPr>
          <a:xfrm>
            <a:off x="2279650" y="381000"/>
            <a:ext cx="7793038" cy="609600"/>
          </a:xfrm>
        </p:spPr>
        <p:txBody>
          <a:bodyPr vert="horz" wrap="square" lIns="91440" tIns="45720" rIns="91440" bIns="45720" numCol="1" anchor="ctr" anchorCtr="0" compatLnSpc="1"/>
          <a:lstStyle/>
          <a:p>
            <a:pPr marL="0" marR="0" lvl="0" indent="0" algn="ctr" defTabSz="685800" rtl="0" eaLnBrk="1" fontAlgn="base" latinLnBrk="0" hangingPunct="1">
              <a:lnSpc>
                <a:spcPct val="90000"/>
              </a:lnSpc>
              <a:spcBef>
                <a:spcPct val="0"/>
              </a:spcBef>
              <a:spcAft>
                <a:spcPct val="0"/>
              </a:spcAft>
              <a:buClrTx/>
              <a:buSzTx/>
              <a:buFontTx/>
              <a:buNone/>
              <a:defRPr/>
            </a:pPr>
            <a:r>
              <a:rPr kumimoji="0" lang="zh-CN" altLang="en-US" sz="3300" b="0" i="0" u="none" strike="noStrike" kern="1200" cap="none" spc="0" normalizeH="0" baseline="0" noProof="0" dirty="0">
                <a:ln>
                  <a:noFill/>
                </a:ln>
                <a:solidFill>
                  <a:srgbClr val="FF0000"/>
                </a:solidFill>
                <a:effectLst/>
                <a:uLnTx/>
                <a:uFillTx/>
                <a:latin typeface="+mn-ea"/>
                <a:ea typeface="黑体" panose="02010609060101010101" pitchFamily="49" charset="-122"/>
                <a:cs typeface="+mj-cs"/>
              </a:rPr>
              <a:t>基于分区防火墙</a:t>
            </a:r>
          </a:p>
        </p:txBody>
      </p:sp>
      <p:sp>
        <p:nvSpPr>
          <p:cNvPr id="40966"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黑体" panose="02010609060101010101" pitchFamily="49" charset="-122"/>
                <a:ea typeface="黑体" panose="02010609060101010101" pitchFamily="49" charset="-122"/>
              </a:rPr>
              <a:t>2023/11/20</a:t>
            </a:fld>
            <a:endParaRPr lang="zh-CN" altLang="en-US" sz="1100" b="1" dirty="0">
              <a:latin typeface="黑体" panose="02010609060101010101" pitchFamily="49" charset="-122"/>
              <a:ea typeface="黑体" panose="02010609060101010101" pitchFamily="49" charset="-122"/>
            </a:endParaRPr>
          </a:p>
        </p:txBody>
      </p:sp>
      <p:sp>
        <p:nvSpPr>
          <p:cNvPr id="120836" name="AutoShape 4"/>
          <p:cNvSpPr/>
          <p:nvPr/>
        </p:nvSpPr>
        <p:spPr>
          <a:xfrm>
            <a:off x="7315200" y="3581400"/>
            <a:ext cx="2895600" cy="1676400"/>
          </a:xfrm>
          <a:prstGeom prst="wedgeRoundRectCallout">
            <a:avLst>
              <a:gd name="adj1" fmla="val -82347"/>
              <a:gd name="adj2" fmla="val -104259"/>
              <a:gd name="adj3" fmla="val 16667"/>
            </a:avLst>
          </a:prstGeom>
          <a:solidFill>
            <a:schemeClr val="bg1"/>
          </a:solidFill>
          <a:ln w="9525" cap="flat" cmpd="sng">
            <a:solidFill>
              <a:schemeClr val="tx1"/>
            </a:solidFill>
            <a:prstDash val="solid"/>
            <a:miter/>
            <a:headEnd type="none" w="med" len="med"/>
            <a:tailEnd type="none" w="med" len="med"/>
          </a:ln>
        </p:spPr>
        <p:txBody>
          <a:bodyPr anchor="ctr" anchorCtr="0"/>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50000"/>
              </a:spcBef>
              <a:buFontTx/>
              <a:buNone/>
            </a:pPr>
            <a:r>
              <a:rPr lang="zh-CN" altLang="en-US" sz="2000" b="1" dirty="0">
                <a:solidFill>
                  <a:srgbClr val="FF3300"/>
                </a:solidFill>
                <a:latin typeface="Arial" panose="020B0604020202020204" pitchFamily="34" charset="0"/>
                <a:ea typeface="黑体" panose="02010609060101010101" pitchFamily="49" charset="-122"/>
              </a:rPr>
              <a:t>动态分组检测的第一步是将网络划分成三个区，然后对区间进行的访问过程全程监控</a:t>
            </a:r>
            <a:r>
              <a:rPr lang="zh-CN" altLang="en-US" sz="2000" dirty="0">
                <a:solidFill>
                  <a:srgbClr val="FF3300"/>
                </a:solidFill>
                <a:latin typeface="Arial" panose="020B0604020202020204" pitchFamily="34" charset="0"/>
                <a:ea typeface="黑体" panose="02010609060101010101" pitchFamily="49" charset="-122"/>
              </a:rPr>
              <a:t>。</a:t>
            </a:r>
          </a:p>
        </p:txBody>
      </p:sp>
      <p:sp>
        <p:nvSpPr>
          <p:cNvPr id="120837" name="AutoShape 5"/>
          <p:cNvSpPr/>
          <p:nvPr/>
        </p:nvSpPr>
        <p:spPr>
          <a:xfrm>
            <a:off x="1676400" y="3962400"/>
            <a:ext cx="2362200" cy="2362200"/>
          </a:xfrm>
          <a:prstGeom prst="wedgeRoundRectCallout">
            <a:avLst>
              <a:gd name="adj1" fmla="val 82394"/>
              <a:gd name="adj2" fmla="val -79907"/>
              <a:gd name="adj3" fmla="val 16667"/>
            </a:avLst>
          </a:prstGeom>
          <a:solidFill>
            <a:schemeClr val="bg1"/>
          </a:solidFill>
          <a:ln w="9525" cap="flat" cmpd="sng">
            <a:solidFill>
              <a:schemeClr val="tx1"/>
            </a:solidFill>
            <a:prstDash val="solid"/>
            <a:miter/>
            <a:headEnd type="none" w="med" len="med"/>
            <a:tailEnd type="none" w="med" len="med"/>
          </a:ln>
        </p:spPr>
        <p:txBody>
          <a:bodyPr anchor="ctr" anchorCtr="0"/>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50000"/>
              </a:spcBef>
              <a:buFontTx/>
              <a:buNone/>
            </a:pPr>
            <a:r>
              <a:rPr lang="zh-CN" altLang="en-US" sz="2000" b="1" dirty="0">
                <a:solidFill>
                  <a:srgbClr val="FF3300"/>
                </a:solidFill>
                <a:latin typeface="Arial" panose="020B0604020202020204" pitchFamily="34" charset="0"/>
                <a:ea typeface="黑体" panose="02010609060101010101" pitchFamily="49" charset="-122"/>
              </a:rPr>
              <a:t>所谓全程监控是根据访问策略确定信息流顺序，然后对每一次信息流传输操作进行监控，看其是否符合策略规定的顺序和动作。</a:t>
            </a:r>
            <a:endParaRPr lang="zh-CN" altLang="en-US" sz="2000" dirty="0">
              <a:solidFill>
                <a:srgbClr val="000099"/>
              </a:solidFill>
              <a:latin typeface="Arial" panose="020B0604020202020204" pitchFamily="34" charset="0"/>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bldLvl="0" animBg="1"/>
      <p:bldP spid="120837"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2566988" y="358775"/>
            <a:ext cx="7793038" cy="685800"/>
          </a:xfrm>
        </p:spPr>
        <p:txBody>
          <a:bodyPr vert="horz" wrap="square" lIns="91440" tIns="45720" rIns="91440" bIns="45720" numCol="1" anchor="ctr" anchorCtr="0" compatLnSpc="1"/>
          <a:lstStyle/>
          <a:p>
            <a:pPr marL="0" marR="0" lvl="0" indent="0" algn="ctr" defTabSz="685800" rtl="0" eaLnBrk="1" fontAlgn="base" latinLnBrk="0" hangingPunct="1">
              <a:lnSpc>
                <a:spcPct val="90000"/>
              </a:lnSpc>
              <a:spcBef>
                <a:spcPct val="0"/>
              </a:spcBef>
              <a:spcAft>
                <a:spcPct val="0"/>
              </a:spcAft>
              <a:buClrTx/>
              <a:buSzTx/>
              <a:buFontTx/>
              <a:buNone/>
              <a:defRPr/>
            </a:pPr>
            <a:r>
              <a:rPr kumimoji="0" lang="zh-CN" altLang="en-US" sz="3300" b="0" i="0" u="none" strike="noStrike" kern="1200" cap="none" spc="0" normalizeH="0" baseline="0" noProof="0" dirty="0">
                <a:ln>
                  <a:noFill/>
                </a:ln>
                <a:solidFill>
                  <a:srgbClr val="FF0000"/>
                </a:solidFill>
                <a:effectLst/>
                <a:uLnTx/>
                <a:uFillTx/>
                <a:latin typeface="+mn-ea"/>
                <a:ea typeface="黑体" panose="02010609060101010101" pitchFamily="49" charset="-122"/>
                <a:cs typeface="+mj-cs"/>
              </a:rPr>
              <a:t>基于分区防火墙</a:t>
            </a:r>
          </a:p>
        </p:txBody>
      </p:sp>
      <p:sp>
        <p:nvSpPr>
          <p:cNvPr id="41988"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黑体" panose="02010609060101010101" pitchFamily="49" charset="-122"/>
                <a:ea typeface="黑体" panose="02010609060101010101" pitchFamily="49" charset="-122"/>
              </a:rPr>
              <a:t>2023/11/20</a:t>
            </a:fld>
            <a:endParaRPr lang="zh-CN" altLang="en-US" sz="1100" b="1" dirty="0">
              <a:latin typeface="黑体" panose="02010609060101010101" pitchFamily="49" charset="-122"/>
              <a:ea typeface="黑体" panose="02010609060101010101" pitchFamily="49" charset="-122"/>
            </a:endParaRPr>
          </a:p>
        </p:txBody>
      </p:sp>
      <p:sp>
        <p:nvSpPr>
          <p:cNvPr id="41987" name="Rectangle 3"/>
          <p:cNvSpPr/>
          <p:nvPr/>
        </p:nvSpPr>
        <p:spPr>
          <a:xfrm>
            <a:off x="302895" y="1044575"/>
            <a:ext cx="11586210" cy="4892675"/>
          </a:xfrm>
          <a:prstGeom prst="rect">
            <a:avLst/>
          </a:prstGeom>
          <a:noFill/>
          <a:ln w="9525">
            <a:noFill/>
          </a:ln>
        </p:spPr>
        <p:txBody>
          <a:bodyPr wrap="square">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266700" algn="just" defTabSz="914400" eaLnBrk="1" hangingPunct="1">
              <a:lnSpc>
                <a:spcPct val="100000"/>
              </a:lnSpc>
              <a:spcBef>
                <a:spcPct val="0"/>
              </a:spcBef>
              <a:buFontTx/>
              <a:buNone/>
              <a:tabLst>
                <a:tab pos="809625" algn="l"/>
              </a:tabLst>
            </a:pPr>
            <a:r>
              <a:rPr lang="zh-CN" altLang="en-US" sz="2400" b="1" dirty="0">
                <a:solidFill>
                  <a:schemeClr val="tx1"/>
                </a:solidFill>
                <a:latin typeface="Times New Roman" panose="02020603050405020304" pitchFamily="18" charset="0"/>
                <a:ea typeface="黑体" panose="02010609060101010101" pitchFamily="49" charset="-122"/>
              </a:rPr>
              <a:t>访问策略</a:t>
            </a:r>
          </a:p>
          <a:p>
            <a:pPr marL="0" lvl="0" indent="-266700" algn="just" defTabSz="914400">
              <a:lnSpc>
                <a:spcPct val="100000"/>
              </a:lnSpc>
              <a:spcBef>
                <a:spcPct val="0"/>
              </a:spcBef>
              <a:buFont typeface="Wingdings" panose="05000000000000000000" pitchFamily="2" charset="2"/>
              <a:buNone/>
              <a:tabLst>
                <a:tab pos="809625" algn="l"/>
              </a:tabLst>
            </a:pPr>
            <a:r>
              <a:rPr lang="zh-CN" altLang="en-US" sz="2400" b="1" dirty="0">
                <a:solidFill>
                  <a:schemeClr val="tx1"/>
                </a:solidFill>
                <a:latin typeface="黑体" panose="02010609060101010101" pitchFamily="49" charset="-122"/>
                <a:ea typeface="黑体" panose="02010609060101010101" pitchFamily="49" charset="-122"/>
              </a:rPr>
              <a:t>１．从信任区到非军事区  源</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=193.1.1.0/24  </a:t>
            </a:r>
            <a:r>
              <a:rPr lang="zh-CN" altLang="en-US" sz="2400" b="1" dirty="0">
                <a:solidFill>
                  <a:schemeClr val="tx1"/>
                </a:solidFill>
                <a:latin typeface="黑体" panose="02010609060101010101" pitchFamily="49" charset="-122"/>
                <a:ea typeface="黑体" panose="02010609060101010101" pitchFamily="49" charset="-122"/>
              </a:rPr>
              <a:t>目的</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=193.1.2.5/32  HTTP</a:t>
            </a:r>
            <a:r>
              <a:rPr lang="zh-CN" altLang="en-US" sz="2400" b="1" dirty="0">
                <a:solidFill>
                  <a:schemeClr val="tx1"/>
                </a:solidFill>
                <a:latin typeface="黑体" panose="02010609060101010101" pitchFamily="49" charset="-122"/>
                <a:ea typeface="黑体" panose="02010609060101010101" pitchFamily="49" charset="-122"/>
              </a:rPr>
              <a:t>服务；</a:t>
            </a:r>
          </a:p>
          <a:p>
            <a:pPr marL="0" lvl="0" indent="-266700" algn="just" defTabSz="914400">
              <a:lnSpc>
                <a:spcPct val="100000"/>
              </a:lnSpc>
              <a:spcBef>
                <a:spcPct val="0"/>
              </a:spcBef>
              <a:buFontTx/>
              <a:buNone/>
              <a:tabLst>
                <a:tab pos="809625" algn="l"/>
              </a:tabLst>
            </a:pPr>
            <a:r>
              <a:rPr lang="zh-CN" altLang="en-US" sz="2400" b="1" dirty="0">
                <a:solidFill>
                  <a:schemeClr val="tx1"/>
                </a:solidFill>
                <a:latin typeface="黑体" panose="02010609060101010101" pitchFamily="49" charset="-122"/>
                <a:ea typeface="黑体" panose="02010609060101010101" pitchFamily="49" charset="-122"/>
              </a:rPr>
              <a:t>２．从信任区到非军事区  源</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=193.1.1.0/24  </a:t>
            </a:r>
            <a:r>
              <a:rPr lang="zh-CN" altLang="en-US" sz="2400" b="1" dirty="0">
                <a:solidFill>
                  <a:schemeClr val="tx1"/>
                </a:solidFill>
                <a:latin typeface="黑体" panose="02010609060101010101" pitchFamily="49" charset="-122"/>
                <a:ea typeface="黑体" panose="02010609060101010101" pitchFamily="49" charset="-122"/>
              </a:rPr>
              <a:t>目的</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=193.1.2.6  SMTP+POP3</a:t>
            </a:r>
            <a:r>
              <a:rPr lang="zh-CN" altLang="en-US" sz="2400" b="1" dirty="0">
                <a:solidFill>
                  <a:schemeClr val="tx1"/>
                </a:solidFill>
                <a:latin typeface="黑体" panose="02010609060101010101" pitchFamily="49" charset="-122"/>
                <a:ea typeface="黑体" panose="02010609060101010101" pitchFamily="49" charset="-122"/>
              </a:rPr>
              <a:t>服务；</a:t>
            </a:r>
          </a:p>
          <a:p>
            <a:pPr marL="0" lvl="0" indent="-266700" algn="just" defTabSz="914400">
              <a:lnSpc>
                <a:spcPct val="100000"/>
              </a:lnSpc>
              <a:spcBef>
                <a:spcPct val="0"/>
              </a:spcBef>
              <a:buFontTx/>
              <a:buNone/>
              <a:tabLst>
                <a:tab pos="809625" algn="l"/>
              </a:tabLst>
            </a:pPr>
            <a:r>
              <a:rPr lang="zh-CN" altLang="en-US" sz="2400" b="1" dirty="0">
                <a:solidFill>
                  <a:schemeClr val="tx1"/>
                </a:solidFill>
                <a:latin typeface="黑体" panose="02010609060101010101" pitchFamily="49" charset="-122"/>
                <a:ea typeface="黑体" panose="02010609060101010101" pitchFamily="49" charset="-122"/>
              </a:rPr>
              <a:t>３．从信任区到非信任区  源</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=193.1.1.0/24  </a:t>
            </a:r>
            <a:r>
              <a:rPr lang="zh-CN" altLang="en-US" sz="2400" b="1" dirty="0">
                <a:solidFill>
                  <a:schemeClr val="tx1"/>
                </a:solidFill>
                <a:latin typeface="黑体" panose="02010609060101010101" pitchFamily="49" charset="-122"/>
                <a:ea typeface="黑体" panose="02010609060101010101" pitchFamily="49" charset="-122"/>
              </a:rPr>
              <a:t>目的</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=0.0.0.0  HTTP+FTP GET</a:t>
            </a:r>
            <a:r>
              <a:rPr lang="zh-CN" altLang="en-US" sz="2400" b="1" dirty="0">
                <a:solidFill>
                  <a:schemeClr val="tx1"/>
                </a:solidFill>
                <a:latin typeface="黑体" panose="02010609060101010101" pitchFamily="49" charset="-122"/>
                <a:ea typeface="黑体" panose="02010609060101010101" pitchFamily="49" charset="-122"/>
              </a:rPr>
              <a:t>服务；</a:t>
            </a:r>
          </a:p>
          <a:p>
            <a:pPr marL="0" lvl="0" indent="-266700" algn="just" defTabSz="914400">
              <a:lnSpc>
                <a:spcPct val="100000"/>
              </a:lnSpc>
              <a:spcBef>
                <a:spcPct val="0"/>
              </a:spcBef>
              <a:buFontTx/>
              <a:buNone/>
              <a:tabLst>
                <a:tab pos="809625" algn="l"/>
              </a:tabLst>
            </a:pPr>
            <a:r>
              <a:rPr lang="zh-CN" altLang="en-US" sz="2400" b="1" dirty="0">
                <a:solidFill>
                  <a:schemeClr val="tx1"/>
                </a:solidFill>
                <a:latin typeface="黑体" panose="02010609060101010101" pitchFamily="49" charset="-122"/>
                <a:ea typeface="黑体" panose="02010609060101010101" pitchFamily="49" charset="-122"/>
              </a:rPr>
              <a:t>４．从非军事区到非信任区  源</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=193.1.2.6/32  </a:t>
            </a:r>
            <a:r>
              <a:rPr lang="zh-CN" altLang="en-US" sz="2400" b="1" dirty="0">
                <a:solidFill>
                  <a:schemeClr val="tx1"/>
                </a:solidFill>
                <a:latin typeface="黑体" panose="02010609060101010101" pitchFamily="49" charset="-122"/>
                <a:ea typeface="黑体" panose="02010609060101010101" pitchFamily="49" charset="-122"/>
              </a:rPr>
              <a:t>目的</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=0.0.0.0  SMTP</a:t>
            </a:r>
            <a:r>
              <a:rPr lang="zh-CN" altLang="en-US" sz="2400" b="1" dirty="0">
                <a:solidFill>
                  <a:schemeClr val="tx1"/>
                </a:solidFill>
                <a:latin typeface="黑体" panose="02010609060101010101" pitchFamily="49" charset="-122"/>
                <a:ea typeface="黑体" panose="02010609060101010101" pitchFamily="49" charset="-122"/>
              </a:rPr>
              <a:t>服务；</a:t>
            </a:r>
          </a:p>
          <a:p>
            <a:pPr marL="0" lvl="0" indent="-266700" algn="just" defTabSz="914400">
              <a:lnSpc>
                <a:spcPct val="100000"/>
              </a:lnSpc>
              <a:spcBef>
                <a:spcPct val="0"/>
              </a:spcBef>
              <a:buFontTx/>
              <a:buNone/>
              <a:tabLst>
                <a:tab pos="809625" algn="l"/>
              </a:tabLst>
            </a:pPr>
            <a:r>
              <a:rPr lang="zh-CN" altLang="en-US" sz="2400" b="1" dirty="0">
                <a:solidFill>
                  <a:schemeClr val="tx1"/>
                </a:solidFill>
                <a:latin typeface="黑体" panose="02010609060101010101" pitchFamily="49" charset="-122"/>
                <a:ea typeface="黑体" panose="02010609060101010101" pitchFamily="49" charset="-122"/>
              </a:rPr>
              <a:t>５．从非信任区到非军事区  源</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=0.0.0.0  </a:t>
            </a:r>
            <a:r>
              <a:rPr lang="zh-CN" altLang="en-US" sz="2400" b="1" dirty="0">
                <a:solidFill>
                  <a:schemeClr val="tx1"/>
                </a:solidFill>
                <a:latin typeface="黑体" panose="02010609060101010101" pitchFamily="49" charset="-122"/>
                <a:ea typeface="黑体" panose="02010609060101010101" pitchFamily="49" charset="-122"/>
              </a:rPr>
              <a:t>目的</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=193.1.2.5/32  HTTP GET</a:t>
            </a:r>
            <a:r>
              <a:rPr lang="zh-CN" altLang="en-US" sz="2400" b="1" dirty="0">
                <a:solidFill>
                  <a:schemeClr val="tx1"/>
                </a:solidFill>
                <a:latin typeface="黑体" panose="02010609060101010101" pitchFamily="49" charset="-122"/>
                <a:ea typeface="黑体" panose="02010609060101010101" pitchFamily="49" charset="-122"/>
              </a:rPr>
              <a:t>服务；</a:t>
            </a:r>
          </a:p>
          <a:p>
            <a:pPr marL="0" lvl="0" indent="-266700" defTabSz="914400">
              <a:lnSpc>
                <a:spcPct val="100000"/>
              </a:lnSpc>
              <a:spcBef>
                <a:spcPct val="0"/>
              </a:spcBef>
              <a:buFontTx/>
              <a:buNone/>
              <a:tabLst>
                <a:tab pos="809625" algn="l"/>
              </a:tabLst>
            </a:pPr>
            <a:r>
              <a:rPr lang="zh-CN" altLang="en-US" sz="2400" b="1" dirty="0">
                <a:solidFill>
                  <a:schemeClr val="tx1"/>
                </a:solidFill>
                <a:latin typeface="黑体" panose="02010609060101010101" pitchFamily="49" charset="-122"/>
                <a:ea typeface="黑体" panose="02010609060101010101" pitchFamily="49" charset="-122"/>
              </a:rPr>
              <a:t>６．从非信任区到非军事区  源</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=0.0.0.0  </a:t>
            </a:r>
            <a:r>
              <a:rPr lang="zh-CN" altLang="en-US" sz="2400" b="1" dirty="0">
                <a:solidFill>
                  <a:schemeClr val="tx1"/>
                </a:solidFill>
                <a:latin typeface="黑体" panose="02010609060101010101" pitchFamily="49" charset="-122"/>
                <a:ea typeface="黑体" panose="02010609060101010101" pitchFamily="49" charset="-122"/>
              </a:rPr>
              <a:t>目的</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=193.1.2.6/32  SMTP</a:t>
            </a:r>
            <a:r>
              <a:rPr lang="zh-CN" altLang="en-US" sz="2400" b="1" dirty="0">
                <a:solidFill>
                  <a:schemeClr val="tx1"/>
                </a:solidFill>
                <a:latin typeface="黑体" panose="02010609060101010101" pitchFamily="49" charset="-122"/>
                <a:ea typeface="黑体" panose="02010609060101010101" pitchFamily="49" charset="-122"/>
              </a:rPr>
              <a:t>服务。 </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842566"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6" y="138202"/>
              <a:ext cx="4265200"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防火墙概述</a:t>
              </a:r>
            </a:p>
          </p:txBody>
        </p:sp>
      </p:grpSp>
      <p:grpSp>
        <p:nvGrpSpPr>
          <p:cNvPr id="28" name="组合 27"/>
          <p:cNvGrpSpPr/>
          <p:nvPr/>
        </p:nvGrpSpPr>
        <p:grpSpPr>
          <a:xfrm>
            <a:off x="381635" y="918845"/>
            <a:ext cx="11638280" cy="1148715"/>
            <a:chOff x="785548" y="3242412"/>
            <a:chExt cx="4357956" cy="2587247"/>
          </a:xfrm>
        </p:grpSpPr>
        <p:grpSp>
          <p:nvGrpSpPr>
            <p:cNvPr id="31" name="Group 20"/>
            <p:cNvGrpSpPr/>
            <p:nvPr/>
          </p:nvGrpSpPr>
          <p:grpSpPr bwMode="auto">
            <a:xfrm>
              <a:off x="785786" y="3242412"/>
              <a:ext cx="4357718" cy="2587247"/>
              <a:chOff x="720" y="1802"/>
              <a:chExt cx="1440" cy="1484"/>
            </a:xfrm>
          </p:grpSpPr>
          <p:sp>
            <p:nvSpPr>
              <p:cNvPr id="33" name="AutoShape 4"/>
              <p:cNvSpPr>
                <a:spLocks noChangeArrowheads="1"/>
              </p:cNvSpPr>
              <p:nvPr/>
            </p:nvSpPr>
            <p:spPr bwMode="grayWhite">
              <a:xfrm>
                <a:off x="720" y="1802"/>
                <a:ext cx="1440" cy="1484"/>
              </a:xfrm>
              <a:prstGeom prst="roundRect">
                <a:avLst>
                  <a:gd name="adj" fmla="val 16667"/>
                </a:avLst>
              </a:prstGeom>
              <a:solidFill>
                <a:schemeClr val="bg1"/>
              </a:solidFill>
              <a:ln w="19050">
                <a:solidFill>
                  <a:srgbClr val="000066"/>
                </a:solidFill>
                <a:round/>
              </a:ln>
              <a:effectLst/>
            </p:spPr>
            <p:txBody>
              <a:bodyPr wrap="none" anchor="ctr"/>
              <a:lstStyle/>
              <a:p>
                <a:pPr algn="ctr" eaLnBrk="0" hangingPunct="0"/>
                <a:endParaRPr lang="zh-CN" altLang="zh-CN" b="1">
                  <a:latin typeface="Times New Roman" panose="02020603050405020304" pitchFamily="18" charset="0"/>
                  <a:ea typeface="微软雅黑" panose="020B0503020204020204" pitchFamily="34" charset="-122"/>
                </a:endParaRPr>
              </a:p>
            </p:txBody>
          </p:sp>
          <p:sp>
            <p:nvSpPr>
              <p:cNvPr id="34" name="Text Box 5"/>
              <p:cNvSpPr txBox="1">
                <a:spLocks noChangeArrowheads="1"/>
              </p:cNvSpPr>
              <p:nvPr/>
            </p:nvSpPr>
            <p:spPr bwMode="auto">
              <a:xfrm>
                <a:off x="780" y="2076"/>
                <a:ext cx="1284" cy="277"/>
              </a:xfrm>
              <a:prstGeom prst="rect">
                <a:avLst/>
              </a:prstGeom>
              <a:noFill/>
              <a:ln w="9525">
                <a:noFill/>
                <a:miter lim="800000"/>
              </a:ln>
              <a:effectLst/>
            </p:spPr>
            <p:txBody>
              <a:bodyPr>
                <a:spAutoFit/>
              </a:bodyPr>
              <a:lstStyle/>
              <a:p>
                <a:pPr eaLnBrk="0" hangingPunct="0"/>
                <a:endParaRPr lang="en-US" altLang="zh-CN" sz="1400" b="1" dirty="0">
                  <a:solidFill>
                    <a:srgbClr val="000000"/>
                  </a:solidFill>
                  <a:latin typeface="Times New Roman" panose="02020603050405020304" pitchFamily="18" charset="0"/>
                  <a:ea typeface="微软雅黑" panose="020B0503020204020204" pitchFamily="34" charset="-122"/>
                </a:endParaRPr>
              </a:p>
            </p:txBody>
          </p:sp>
        </p:grpSp>
        <p:sp>
          <p:nvSpPr>
            <p:cNvPr id="32" name="矩形 31"/>
            <p:cNvSpPr/>
            <p:nvPr/>
          </p:nvSpPr>
          <p:spPr>
            <a:xfrm>
              <a:off x="785548" y="3244408"/>
              <a:ext cx="4357956" cy="2264901"/>
            </a:xfrm>
            <a:prstGeom prst="rect">
              <a:avLst/>
            </a:prstGeom>
          </p:spPr>
          <p:txBody>
            <a:bodyPr wrap="square">
              <a:spAutoFit/>
            </a:bodyPr>
            <a:lstStyle/>
            <a:p>
              <a:pPr>
                <a:lnSpc>
                  <a:spcPct val="130000"/>
                </a:lnSpc>
              </a:pPr>
              <a:r>
                <a:rPr lang="zh-CN" altLang="en-US" sz="2400" b="1" dirty="0">
                  <a:solidFill>
                    <a:srgbClr val="C00000"/>
                  </a:solidFill>
                  <a:latin typeface="Times New Roman" panose="02020603050405020304" pitchFamily="18" charset="0"/>
                  <a:ea typeface="微软雅黑" panose="020B0503020204020204" pitchFamily="34" charset="-122"/>
                </a:rPr>
                <a:t>防火墙</a:t>
              </a:r>
              <a:r>
                <a:rPr lang="zh-CN" altLang="en-US" sz="2400" b="1" dirty="0">
                  <a:solidFill>
                    <a:srgbClr val="002060"/>
                  </a:solidFill>
                  <a:latin typeface="Times New Roman" panose="02020603050405020304" pitchFamily="18" charset="0"/>
                  <a:ea typeface="微软雅黑" panose="020B0503020204020204" pitchFamily="34" charset="-122"/>
                </a:rPr>
                <a:t>是由软件和硬件组成的系统，它处于安全的网络和不安全的网络之间，属于</a:t>
              </a:r>
              <a:r>
                <a:rPr lang="zh-CN" altLang="en-US" sz="2400" b="1" dirty="0">
                  <a:solidFill>
                    <a:srgbClr val="C00000"/>
                  </a:solidFill>
                  <a:latin typeface="Times New Roman" panose="02020603050405020304" pitchFamily="18" charset="0"/>
                  <a:ea typeface="微软雅黑" panose="020B0503020204020204" pitchFamily="34" charset="-122"/>
                </a:rPr>
                <a:t>边界防护设备</a:t>
              </a:r>
              <a:r>
                <a:rPr lang="zh-CN" altLang="en-US" sz="2400" b="1" dirty="0">
                  <a:solidFill>
                    <a:srgbClr val="002060"/>
                  </a:solidFill>
                  <a:latin typeface="Times New Roman" panose="02020603050405020304" pitchFamily="18" charset="0"/>
                  <a:ea typeface="微软雅黑" panose="020B0503020204020204" pitchFamily="34" charset="-122"/>
                </a:rPr>
                <a:t>，由系统管理员设置访问控制规则，对进出网络边界的数据流进行过滤。</a:t>
              </a:r>
            </a:p>
          </p:txBody>
        </p:sp>
      </p:grpSp>
      <p:grpSp>
        <p:nvGrpSpPr>
          <p:cNvPr id="35" name="组合 34"/>
          <p:cNvGrpSpPr/>
          <p:nvPr/>
        </p:nvGrpSpPr>
        <p:grpSpPr>
          <a:xfrm>
            <a:off x="268605" y="5844540"/>
            <a:ext cx="11564620" cy="895985"/>
            <a:chOff x="158084" y="4846603"/>
            <a:chExt cx="8892568" cy="1071570"/>
          </a:xfrm>
        </p:grpSpPr>
        <p:sp>
          <p:nvSpPr>
            <p:cNvPr id="36" name="AutoShape 3"/>
            <p:cNvSpPr>
              <a:spLocks noChangeArrowheads="1"/>
            </p:cNvSpPr>
            <p:nvPr/>
          </p:nvSpPr>
          <p:spPr bwMode="grayWhite">
            <a:xfrm>
              <a:off x="158084" y="4846603"/>
              <a:ext cx="8892568" cy="1071570"/>
            </a:xfrm>
            <a:prstGeom prst="roundRect">
              <a:avLst>
                <a:gd name="adj" fmla="val 16667"/>
              </a:avLst>
            </a:prstGeom>
            <a:solidFill>
              <a:schemeClr val="bg1"/>
            </a:solidFill>
            <a:ln w="19050">
              <a:solidFill>
                <a:srgbClr val="000066"/>
              </a:solidFill>
              <a:round/>
            </a:ln>
            <a:effectLst/>
          </p:spPr>
          <p:txBody>
            <a:bodyPr wrap="none" anchor="ctr"/>
            <a:lstStyle/>
            <a:p>
              <a:pPr algn="ctr" eaLnBrk="0" hangingPunct="0"/>
              <a:endParaRPr lang="zh-CN" altLang="zh-CN" sz="2400" b="1">
                <a:latin typeface="Times New Roman" panose="02020603050405020304" pitchFamily="18" charset="0"/>
                <a:ea typeface="微软雅黑" panose="020B0503020204020204" pitchFamily="34" charset="-122"/>
              </a:endParaRPr>
            </a:p>
          </p:txBody>
        </p:sp>
        <p:sp>
          <p:nvSpPr>
            <p:cNvPr id="37" name="矩形 36"/>
            <p:cNvSpPr/>
            <p:nvPr/>
          </p:nvSpPr>
          <p:spPr>
            <a:xfrm>
              <a:off x="325101" y="4856831"/>
              <a:ext cx="8724784" cy="992588"/>
            </a:xfrm>
            <a:prstGeom prst="rect">
              <a:avLst/>
            </a:prstGeom>
          </p:spPr>
          <p:txBody>
            <a:bodyPr wrap="square">
              <a:spAutoFit/>
            </a:bodyPr>
            <a:lstStyle/>
            <a:p>
              <a:pPr>
                <a:lnSpc>
                  <a:spcPct val="100000"/>
                </a:lnSpc>
              </a:pPr>
              <a:r>
                <a:rPr lang="zh-CN" altLang="en-US" sz="2400" b="1" dirty="0">
                  <a:solidFill>
                    <a:srgbClr val="C00000"/>
                  </a:solidFill>
                  <a:latin typeface="Times New Roman" panose="02020603050405020304" pitchFamily="18" charset="0"/>
                  <a:ea typeface="微软雅黑" panose="020B0503020204020204" pitchFamily="34" charset="-122"/>
                </a:rPr>
                <a:t>防火墙</a:t>
              </a:r>
              <a:r>
                <a:rPr lang="zh-CN" altLang="en-US" sz="2400" b="1" dirty="0">
                  <a:solidFill>
                    <a:srgbClr val="002060"/>
                  </a:solidFill>
                  <a:latin typeface="Times New Roman" panose="02020603050405020304" pitchFamily="18" charset="0"/>
                  <a:ea typeface="微软雅黑" panose="020B0503020204020204" pitchFamily="34" charset="-122"/>
                </a:rPr>
                <a:t>是</a:t>
              </a:r>
              <a:r>
                <a:rPr lang="en-US" altLang="en-US" sz="2400" b="1" dirty="0">
                  <a:solidFill>
                    <a:srgbClr val="002060"/>
                  </a:solidFill>
                  <a:latin typeface="Times New Roman" panose="02020603050405020304" pitchFamily="18" charset="0"/>
                  <a:ea typeface="微软雅黑" panose="020B0503020204020204" pitchFamily="34" charset="-122"/>
                </a:rPr>
                <a:t>Internet</a:t>
              </a:r>
              <a:r>
                <a:rPr lang="zh-CN" altLang="en-US" sz="2400" b="1" dirty="0">
                  <a:solidFill>
                    <a:srgbClr val="002060"/>
                  </a:solidFill>
                  <a:latin typeface="Times New Roman" panose="02020603050405020304" pitchFamily="18" charset="0"/>
                  <a:ea typeface="微软雅黑" panose="020B0503020204020204" pitchFamily="34" charset="-122"/>
                </a:rPr>
                <a:t>安全的最基本组成部分，但对于防御内部的攻击以及绕过防火墙的连接却无能为力</a:t>
              </a:r>
              <a:r>
                <a:rPr lang="zh-CN" altLang="en-US" sz="2400" b="1" dirty="0">
                  <a:solidFill>
                    <a:srgbClr val="003399"/>
                  </a:solidFill>
                  <a:latin typeface="Times New Roman" panose="02020603050405020304" pitchFamily="18" charset="0"/>
                  <a:ea typeface="微软雅黑" panose="020B0503020204020204" pitchFamily="34" charset="-122"/>
                </a:rPr>
                <a:t>。</a:t>
              </a:r>
            </a:p>
          </p:txBody>
        </p:sp>
      </p:grpSp>
      <p:sp>
        <p:nvSpPr>
          <p:cNvPr id="38" name="右箭头 37"/>
          <p:cNvSpPr/>
          <p:nvPr/>
        </p:nvSpPr>
        <p:spPr bwMode="auto">
          <a:xfrm>
            <a:off x="7018811" y="2443469"/>
            <a:ext cx="2335817" cy="997869"/>
          </a:xfrm>
          <a:prstGeom prst="rightArrow">
            <a:avLst/>
          </a:prstGeom>
          <a:solidFill>
            <a:srgbClr val="003399"/>
          </a:solidFill>
          <a:ln w="46990" cap="flat" cmpd="sng" algn="ctr">
            <a:noFill/>
            <a:prstDash val="solid"/>
            <a:round/>
            <a:headEnd type="none" w="med" len="med"/>
            <a:tailEnd type="none" w="med" len="sm"/>
          </a:ln>
          <a:effectLst/>
          <a:scene3d>
            <a:camera prst="orthographicFront">
              <a:rot lat="0" lon="0" rev="0"/>
            </a:camera>
            <a:lightRig rig="contrasting" dir="t">
              <a:rot lat="0" lon="0" rev="1500000"/>
            </a:lightRig>
          </a:scene3d>
          <a:sp3d prstMaterial="metal">
            <a:bevelT w="114300" h="114300"/>
          </a:sp3d>
        </p:spPr>
        <p:txBody>
          <a:bodyPr vert="horz" wrap="none" lIns="91440" tIns="45720" rIns="91440" bIns="45720" numCol="1" rtlCol="0" anchor="ctr" anchorCtr="0" compatLnSpc="1"/>
          <a:lstStyle/>
          <a:p>
            <a:pPr algn="ctr" fontAlgn="base" latinLnBrk="1">
              <a:lnSpc>
                <a:spcPct val="80000"/>
              </a:lnSpc>
              <a:spcBef>
                <a:spcPct val="50000"/>
              </a:spcBef>
              <a:spcAft>
                <a:spcPct val="0"/>
              </a:spcAft>
              <a:buClr>
                <a:srgbClr val="FF0000"/>
              </a:buClr>
            </a:pPr>
            <a:endParaRPr kumimoji="1" lang="zh-CN" altLang="en-US" sz="1000" b="1">
              <a:latin typeface="Times New Roman" panose="02020603050405020304" pitchFamily="18" charset="0"/>
              <a:ea typeface="微软雅黑" panose="020B0503020204020204" pitchFamily="34" charset="-122"/>
              <a:cs typeface="Tahoma" panose="020B0604030504040204" pitchFamily="34" charset="0"/>
            </a:endParaRPr>
          </a:p>
        </p:txBody>
      </p:sp>
      <p:sp>
        <p:nvSpPr>
          <p:cNvPr id="40" name="右箭头 29"/>
          <p:cNvSpPr/>
          <p:nvPr/>
        </p:nvSpPr>
        <p:spPr bwMode="auto">
          <a:xfrm>
            <a:off x="3467240" y="2443469"/>
            <a:ext cx="2335817" cy="997869"/>
          </a:xfrm>
          <a:prstGeom prst="rightArrow">
            <a:avLst/>
          </a:prstGeom>
          <a:solidFill>
            <a:srgbClr val="C00000"/>
          </a:solidFill>
          <a:ln w="46990" cap="flat" cmpd="sng" algn="ctr">
            <a:noFill/>
            <a:prstDash val="solid"/>
            <a:round/>
            <a:headEnd type="none" w="med" len="med"/>
            <a:tailEnd type="none" w="med" len="sm"/>
          </a:ln>
          <a:effectLst/>
          <a:scene3d>
            <a:camera prst="orthographicFront">
              <a:rot lat="0" lon="0" rev="0"/>
            </a:camera>
            <a:lightRig rig="contrasting" dir="t">
              <a:rot lat="0" lon="0" rev="1500000"/>
            </a:lightRig>
          </a:scene3d>
          <a:sp3d prstMaterial="metal">
            <a:bevelT w="114300" h="114300"/>
          </a:sp3d>
        </p:spPr>
        <p:txBody>
          <a:bodyPr vert="horz" wrap="none" lIns="91440" tIns="45720" rIns="91440" bIns="45720" numCol="1" rtlCol="0" anchor="ctr" anchorCtr="0" compatLnSpc="1"/>
          <a:lstStyle/>
          <a:p>
            <a:pPr algn="ctr" fontAlgn="base" latinLnBrk="1">
              <a:lnSpc>
                <a:spcPct val="80000"/>
              </a:lnSpc>
              <a:spcBef>
                <a:spcPct val="50000"/>
              </a:spcBef>
              <a:spcAft>
                <a:spcPct val="0"/>
              </a:spcAft>
              <a:buClr>
                <a:srgbClr val="FF0000"/>
              </a:buClr>
            </a:pPr>
            <a:endParaRPr kumimoji="1" lang="zh-CN" altLang="en-US" sz="1000" b="1">
              <a:latin typeface="Times New Roman" panose="02020603050405020304" pitchFamily="18" charset="0"/>
              <a:ea typeface="微软雅黑" panose="020B0503020204020204" pitchFamily="34" charset="-122"/>
              <a:cs typeface="Tahoma" panose="020B0604030504040204" pitchFamily="34" charset="0"/>
            </a:endParaRPr>
          </a:p>
        </p:txBody>
      </p:sp>
      <p:sp>
        <p:nvSpPr>
          <p:cNvPr id="2" name="文本框 1"/>
          <p:cNvSpPr txBox="1"/>
          <p:nvPr/>
        </p:nvSpPr>
        <p:spPr>
          <a:xfrm>
            <a:off x="8530590" y="3636010"/>
            <a:ext cx="792480" cy="460375"/>
          </a:xfrm>
          <a:prstGeom prst="rect">
            <a:avLst/>
          </a:prstGeom>
          <a:noFill/>
        </p:spPr>
        <p:txBody>
          <a:bodyPr wrap="none" rtlCol="0" anchor="t">
            <a:spAutoFit/>
          </a:bodyPr>
          <a:lstStyle/>
          <a:p>
            <a:r>
              <a:rPr lang="zh-CN" altLang="en-US" sz="2400" b="1" dirty="0">
                <a:solidFill>
                  <a:srgbClr val="FF0000"/>
                </a:solidFill>
                <a:latin typeface="Times New Roman" panose="02020603050405020304" pitchFamily="18" charset="0"/>
                <a:ea typeface="微软雅黑" panose="020B0503020204020204" pitchFamily="34" charset="-122"/>
                <a:sym typeface="+mn-ea"/>
              </a:rPr>
              <a:t>内网</a:t>
            </a:r>
          </a:p>
        </p:txBody>
      </p:sp>
      <p:sp>
        <p:nvSpPr>
          <p:cNvPr id="3" name="文本框 2"/>
          <p:cNvSpPr txBox="1"/>
          <p:nvPr/>
        </p:nvSpPr>
        <p:spPr>
          <a:xfrm>
            <a:off x="3225800" y="3636010"/>
            <a:ext cx="792480" cy="460375"/>
          </a:xfrm>
          <a:prstGeom prst="rect">
            <a:avLst/>
          </a:prstGeom>
          <a:noFill/>
        </p:spPr>
        <p:txBody>
          <a:bodyPr wrap="none" rtlCol="0" anchor="t">
            <a:spAutoFit/>
          </a:bodyPr>
          <a:lstStyle/>
          <a:p>
            <a:r>
              <a:rPr lang="zh-CN" altLang="en-US" sz="2400" b="1" dirty="0">
                <a:solidFill>
                  <a:srgbClr val="FF0000"/>
                </a:solidFill>
                <a:latin typeface="Times New Roman" panose="02020603050405020304" pitchFamily="18" charset="0"/>
                <a:ea typeface="微软雅黑" panose="020B0503020204020204" pitchFamily="34" charset="-122"/>
                <a:sym typeface="+mn-ea"/>
              </a:rPr>
              <a:t>外网</a:t>
            </a:r>
          </a:p>
        </p:txBody>
      </p:sp>
      <p:sp>
        <p:nvSpPr>
          <p:cNvPr id="7" name="文本框 6"/>
          <p:cNvSpPr txBox="1"/>
          <p:nvPr/>
        </p:nvSpPr>
        <p:spPr>
          <a:xfrm>
            <a:off x="381635" y="4149090"/>
            <a:ext cx="11284585" cy="1568450"/>
          </a:xfrm>
          <a:prstGeom prst="rect">
            <a:avLst/>
          </a:prstGeom>
          <a:noFill/>
        </p:spPr>
        <p:txBody>
          <a:bodyPr wrap="square" rtlCol="0" anchor="t">
            <a:spAutoFit/>
          </a:bodyPr>
          <a:lstStyle/>
          <a:p>
            <a:r>
              <a:rPr lang="zh-CN" altLang="en-US" sz="2400" b="1" dirty="0">
                <a:latin typeface="微软雅黑" panose="020B0503020204020204" pitchFamily="34" charset="-122"/>
                <a:ea typeface="微软雅黑" panose="020B0503020204020204" pitchFamily="34" charset="-122"/>
              </a:rPr>
              <a:t>防火墙技术的功能主要在于及时发现并处理计算机网络运行时可能存在的</a:t>
            </a:r>
            <a:r>
              <a:rPr lang="zh-CN" altLang="en-US" sz="2400" b="1" dirty="0">
                <a:solidFill>
                  <a:srgbClr val="FF0000"/>
                </a:solidFill>
                <a:latin typeface="微软雅黑" panose="020B0503020204020204" pitchFamily="34" charset="-122"/>
                <a:ea typeface="微软雅黑" panose="020B0503020204020204" pitchFamily="34" charset="-122"/>
              </a:rPr>
              <a:t>安全风险、数据传输等问题</a:t>
            </a:r>
            <a:r>
              <a:rPr lang="zh-CN" altLang="en-US" sz="2400" b="1" dirty="0">
                <a:latin typeface="微软雅黑" panose="020B0503020204020204" pitchFamily="34" charset="-122"/>
                <a:ea typeface="微软雅黑" panose="020B0503020204020204" pitchFamily="34" charset="-122"/>
              </a:rPr>
              <a:t>，其中处理措施包括</a:t>
            </a:r>
            <a:r>
              <a:rPr lang="zh-CN" altLang="en-US" sz="2400" b="1" dirty="0">
                <a:solidFill>
                  <a:srgbClr val="FF0000"/>
                </a:solidFill>
                <a:latin typeface="微软雅黑" panose="020B0503020204020204" pitchFamily="34" charset="-122"/>
                <a:ea typeface="微软雅黑" panose="020B0503020204020204" pitchFamily="34" charset="-122"/>
              </a:rPr>
              <a:t>隔离与保护</a:t>
            </a:r>
            <a:r>
              <a:rPr lang="zh-CN" altLang="en-US" sz="2400" b="1" dirty="0">
                <a:latin typeface="微软雅黑" panose="020B0503020204020204" pitchFamily="34" charset="-122"/>
                <a:ea typeface="微软雅黑" panose="020B0503020204020204" pitchFamily="34" charset="-122"/>
              </a:rPr>
              <a:t>，同时可对计算机网络安全当中的</a:t>
            </a:r>
            <a:r>
              <a:rPr lang="zh-CN" altLang="en-US" sz="2400" b="1" dirty="0">
                <a:solidFill>
                  <a:srgbClr val="FF0000"/>
                </a:solidFill>
                <a:latin typeface="微软雅黑" panose="020B0503020204020204" pitchFamily="34" charset="-122"/>
                <a:ea typeface="微软雅黑" panose="020B0503020204020204" pitchFamily="34" charset="-122"/>
              </a:rPr>
              <a:t>各项操作实施记录与检测</a:t>
            </a:r>
            <a:r>
              <a:rPr lang="zh-CN" altLang="en-US" sz="2400" b="1" dirty="0">
                <a:latin typeface="微软雅黑" panose="020B0503020204020204" pitchFamily="34" charset="-122"/>
                <a:ea typeface="微软雅黑" panose="020B0503020204020204" pitchFamily="34" charset="-122"/>
              </a:rPr>
              <a:t>，以确保计算机网络运行的</a:t>
            </a:r>
            <a:r>
              <a:rPr lang="zh-CN" altLang="en-US" sz="2400" b="1" dirty="0">
                <a:solidFill>
                  <a:srgbClr val="FF0000"/>
                </a:solidFill>
                <a:latin typeface="微软雅黑" panose="020B0503020204020204" pitchFamily="34" charset="-122"/>
                <a:ea typeface="微软雅黑" panose="020B0503020204020204" pitchFamily="34" charset="-122"/>
              </a:rPr>
              <a:t>安全性</a:t>
            </a:r>
            <a:r>
              <a:rPr lang="zh-CN" altLang="en-US" sz="2400" b="1" dirty="0">
                <a:latin typeface="微软雅黑" panose="020B0503020204020204" pitchFamily="34" charset="-122"/>
                <a:ea typeface="微软雅黑" panose="020B0503020204020204" pitchFamily="34" charset="-122"/>
              </a:rPr>
              <a:t>，保障用户资料与信息的</a:t>
            </a:r>
            <a:r>
              <a:rPr lang="zh-CN" altLang="en-US" sz="2400" b="1" dirty="0">
                <a:solidFill>
                  <a:srgbClr val="FF0000"/>
                </a:solidFill>
                <a:latin typeface="微软雅黑" panose="020B0503020204020204" pitchFamily="34" charset="-122"/>
                <a:ea typeface="微软雅黑" panose="020B0503020204020204" pitchFamily="34" charset="-122"/>
              </a:rPr>
              <a:t>完整性</a:t>
            </a:r>
            <a:r>
              <a:rPr lang="zh-CN" altLang="en-US" sz="2400" b="1" dirty="0">
                <a:latin typeface="微软雅黑" panose="020B0503020204020204" pitchFamily="34" charset="-122"/>
                <a:ea typeface="微软雅黑" panose="020B0503020204020204" pitchFamily="34" charset="-122"/>
              </a:rPr>
              <a:t>。</a:t>
            </a:r>
          </a:p>
        </p:txBody>
      </p:sp>
      <p:pic>
        <p:nvPicPr>
          <p:cNvPr id="9" name="图片 8">
            <a:extLst>
              <a:ext uri="{FF2B5EF4-FFF2-40B4-BE49-F238E27FC236}">
                <a16:creationId xmlns:a16="http://schemas.microsoft.com/office/drawing/2014/main" id="{48BF5C63-DEA7-EF8A-BE2A-0CEAD90B3706}"/>
              </a:ext>
            </a:extLst>
          </p:cNvPr>
          <p:cNvPicPr>
            <a:picLocks noChangeAspect="1"/>
          </p:cNvPicPr>
          <p:nvPr/>
        </p:nvPicPr>
        <p:blipFill rotWithShape="1">
          <a:blip r:embed="rId3">
            <a:extLst>
              <a:ext uri="{28A0092B-C50C-407E-A947-70E740481C1C}">
                <a14:useLocalDpi xmlns:a14="http://schemas.microsoft.com/office/drawing/2010/main" val="0"/>
              </a:ext>
            </a:extLst>
          </a:blip>
          <a:srcRect b="21333"/>
          <a:stretch/>
        </p:blipFill>
        <p:spPr>
          <a:xfrm>
            <a:off x="5837587" y="2077385"/>
            <a:ext cx="1116418" cy="1665014"/>
          </a:xfrm>
          <a:prstGeom prst="rect">
            <a:avLst/>
          </a:prstGeom>
        </p:spPr>
      </p:pic>
      <p:sp>
        <p:nvSpPr>
          <p:cNvPr id="10" name="文本框 9">
            <a:extLst>
              <a:ext uri="{FF2B5EF4-FFF2-40B4-BE49-F238E27FC236}">
                <a16:creationId xmlns:a16="http://schemas.microsoft.com/office/drawing/2014/main" id="{9D5455CD-034B-6DB4-7C40-0988431C07C5}"/>
              </a:ext>
            </a:extLst>
          </p:cNvPr>
          <p:cNvSpPr txBox="1"/>
          <p:nvPr/>
        </p:nvSpPr>
        <p:spPr>
          <a:xfrm>
            <a:off x="6142976" y="3745740"/>
            <a:ext cx="1300561" cy="461665"/>
          </a:xfrm>
          <a:prstGeom prst="rect">
            <a:avLst/>
          </a:prstGeom>
          <a:noFill/>
        </p:spPr>
        <p:txBody>
          <a:bodyPr wrap="square">
            <a:spAutoFit/>
          </a:bodyPr>
          <a:lstStyle/>
          <a:p>
            <a:r>
              <a:rPr lang="zh-CN" altLang="en-US" sz="2400" b="1" dirty="0">
                <a:solidFill>
                  <a:srgbClr val="FF0000"/>
                </a:solidFill>
                <a:latin typeface="Times New Roman" panose="02020603050405020304" pitchFamily="18" charset="0"/>
                <a:ea typeface="微软雅黑" panose="020B0503020204020204" pitchFamily="34" charset="-122"/>
              </a:rPr>
              <a:t>防火墙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38"/>
                                        </p:tgtEl>
                                        <p:attrNameLst>
                                          <p:attrName>style.visibility</p:attrName>
                                        </p:attrNameLst>
                                      </p:cBhvr>
                                      <p:to>
                                        <p:strVal val="visible"/>
                                      </p:to>
                                    </p:set>
                                    <p:animEffect transition="in" filter="wipe(left)">
                                      <p:cBhvr>
                                        <p:cTn id="1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bldLvl="0" animBg="1"/>
      <p:bldP spid="40"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2566988" y="358775"/>
            <a:ext cx="7793038" cy="685800"/>
          </a:xfrm>
        </p:spPr>
        <p:txBody>
          <a:bodyPr vert="horz" wrap="square" lIns="91440" tIns="45720" rIns="91440" bIns="45720" numCol="1" anchor="ctr" anchorCtr="0" compatLnSpc="1"/>
          <a:lstStyle/>
          <a:p>
            <a:pPr marL="0" marR="0" lvl="0" indent="0" algn="ctr" defTabSz="685800" rtl="0" eaLnBrk="1" fontAlgn="base" latinLnBrk="0" hangingPunct="1">
              <a:lnSpc>
                <a:spcPct val="90000"/>
              </a:lnSpc>
              <a:spcBef>
                <a:spcPct val="0"/>
              </a:spcBef>
              <a:spcAft>
                <a:spcPct val="0"/>
              </a:spcAft>
              <a:buClrTx/>
              <a:buSzTx/>
              <a:buFontTx/>
              <a:buNone/>
              <a:defRPr/>
            </a:pPr>
            <a:r>
              <a:rPr kumimoji="0" lang="zh-CN" altLang="en-US" sz="3300" b="0" i="0" u="none" strike="noStrike" kern="1200" cap="none" spc="0" normalizeH="0" baseline="0" noProof="0" dirty="0">
                <a:ln>
                  <a:noFill/>
                </a:ln>
                <a:solidFill>
                  <a:srgbClr val="FF0000"/>
                </a:solidFill>
                <a:effectLst/>
                <a:uLnTx/>
                <a:uFillTx/>
                <a:latin typeface="+mn-ea"/>
                <a:ea typeface="黑体" panose="02010609060101010101" pitchFamily="49" charset="-122"/>
                <a:cs typeface="+mj-cs"/>
              </a:rPr>
              <a:t>基于分区防火墙</a:t>
            </a:r>
          </a:p>
        </p:txBody>
      </p:sp>
      <p:sp>
        <p:nvSpPr>
          <p:cNvPr id="41988" name="日期占位符 1"/>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黑体" panose="02010609060101010101" pitchFamily="49" charset="-122"/>
                <a:ea typeface="黑体" panose="02010609060101010101" pitchFamily="49" charset="-122"/>
              </a:rPr>
              <a:t>2023/11/20</a:t>
            </a:fld>
            <a:endParaRPr lang="zh-CN" altLang="en-US" sz="1100" b="1" dirty="0">
              <a:latin typeface="黑体" panose="02010609060101010101" pitchFamily="49" charset="-122"/>
              <a:ea typeface="黑体" panose="02010609060101010101" pitchFamily="49" charset="-122"/>
            </a:endParaRPr>
          </a:p>
        </p:txBody>
      </p:sp>
      <p:sp>
        <p:nvSpPr>
          <p:cNvPr id="41987" name="Rectangle 3"/>
          <p:cNvSpPr/>
          <p:nvPr/>
        </p:nvSpPr>
        <p:spPr>
          <a:xfrm>
            <a:off x="302895" y="1044575"/>
            <a:ext cx="11586210" cy="4892675"/>
          </a:xfrm>
          <a:prstGeom prst="rect">
            <a:avLst/>
          </a:prstGeom>
          <a:noFill/>
          <a:ln w="9525">
            <a:noFill/>
          </a:ln>
        </p:spPr>
        <p:txBody>
          <a:bodyPr wrap="square">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266700" algn="just" defTabSz="914400" eaLnBrk="1" hangingPunct="1">
              <a:lnSpc>
                <a:spcPct val="100000"/>
              </a:lnSpc>
              <a:spcBef>
                <a:spcPct val="0"/>
              </a:spcBef>
              <a:buFontTx/>
              <a:buNone/>
              <a:tabLst>
                <a:tab pos="809625" algn="l"/>
              </a:tabLst>
            </a:pPr>
            <a:r>
              <a:rPr lang="zh-CN" altLang="en-US" sz="2400" b="1" dirty="0">
                <a:solidFill>
                  <a:schemeClr val="tx1"/>
                </a:solidFill>
                <a:latin typeface="Times New Roman" panose="02020603050405020304" pitchFamily="18" charset="0"/>
                <a:ea typeface="黑体" panose="02010609060101010101" pitchFamily="49" charset="-122"/>
              </a:rPr>
              <a:t>访问策略</a:t>
            </a:r>
          </a:p>
          <a:p>
            <a:pPr marL="0" lvl="0" indent="-266700" algn="just" defTabSz="914400">
              <a:lnSpc>
                <a:spcPct val="100000"/>
              </a:lnSpc>
              <a:spcBef>
                <a:spcPct val="0"/>
              </a:spcBef>
              <a:buFont typeface="Wingdings" panose="05000000000000000000" pitchFamily="2" charset="2"/>
              <a:buNone/>
              <a:tabLst>
                <a:tab pos="809625" algn="l"/>
              </a:tabLst>
            </a:pPr>
            <a:r>
              <a:rPr lang="zh-CN" altLang="en-US" sz="2400" b="1" dirty="0">
                <a:solidFill>
                  <a:schemeClr val="tx1"/>
                </a:solidFill>
                <a:latin typeface="黑体" panose="02010609060101010101" pitchFamily="49" charset="-122"/>
                <a:ea typeface="黑体" panose="02010609060101010101" pitchFamily="49" charset="-122"/>
              </a:rPr>
              <a:t>１．从信任区到非军事区  源</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=193.1.1.0/24  </a:t>
            </a:r>
            <a:r>
              <a:rPr lang="zh-CN" altLang="en-US" sz="2400" b="1" dirty="0">
                <a:solidFill>
                  <a:schemeClr val="tx1"/>
                </a:solidFill>
                <a:latin typeface="黑体" panose="02010609060101010101" pitchFamily="49" charset="-122"/>
                <a:ea typeface="黑体" panose="02010609060101010101" pitchFamily="49" charset="-122"/>
              </a:rPr>
              <a:t>目的</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=193.1.2.5/32  HTTP</a:t>
            </a:r>
            <a:r>
              <a:rPr lang="zh-CN" altLang="en-US" sz="2400" b="1" dirty="0">
                <a:solidFill>
                  <a:schemeClr val="tx1"/>
                </a:solidFill>
                <a:latin typeface="黑体" panose="02010609060101010101" pitchFamily="49" charset="-122"/>
                <a:ea typeface="黑体" panose="02010609060101010101" pitchFamily="49" charset="-122"/>
              </a:rPr>
              <a:t>服务；</a:t>
            </a:r>
          </a:p>
          <a:p>
            <a:pPr marL="0" lvl="0" indent="-266700" algn="just" defTabSz="914400">
              <a:lnSpc>
                <a:spcPct val="100000"/>
              </a:lnSpc>
              <a:spcBef>
                <a:spcPct val="0"/>
              </a:spcBef>
              <a:buFontTx/>
              <a:buNone/>
              <a:tabLst>
                <a:tab pos="809625" algn="l"/>
              </a:tabLst>
            </a:pPr>
            <a:r>
              <a:rPr lang="zh-CN" altLang="en-US" sz="2400" b="1" dirty="0">
                <a:solidFill>
                  <a:schemeClr val="tx1"/>
                </a:solidFill>
                <a:latin typeface="黑体" panose="02010609060101010101" pitchFamily="49" charset="-122"/>
                <a:ea typeface="黑体" panose="02010609060101010101" pitchFamily="49" charset="-122"/>
              </a:rPr>
              <a:t>２．从信任区到非军事区  源</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=193.1.1.0/24  </a:t>
            </a:r>
            <a:r>
              <a:rPr lang="zh-CN" altLang="en-US" sz="2400" b="1" dirty="0">
                <a:solidFill>
                  <a:schemeClr val="tx1"/>
                </a:solidFill>
                <a:latin typeface="黑体" panose="02010609060101010101" pitchFamily="49" charset="-122"/>
                <a:ea typeface="黑体" panose="02010609060101010101" pitchFamily="49" charset="-122"/>
              </a:rPr>
              <a:t>目的</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=193.1.2.6  SMTP+POP3</a:t>
            </a:r>
            <a:r>
              <a:rPr lang="zh-CN" altLang="en-US" sz="2400" b="1" dirty="0">
                <a:solidFill>
                  <a:schemeClr val="tx1"/>
                </a:solidFill>
                <a:latin typeface="黑体" panose="02010609060101010101" pitchFamily="49" charset="-122"/>
                <a:ea typeface="黑体" panose="02010609060101010101" pitchFamily="49" charset="-122"/>
              </a:rPr>
              <a:t>服务；</a:t>
            </a:r>
          </a:p>
          <a:p>
            <a:pPr marL="0" lvl="0" indent="-266700" algn="just" defTabSz="914400">
              <a:lnSpc>
                <a:spcPct val="100000"/>
              </a:lnSpc>
              <a:spcBef>
                <a:spcPct val="0"/>
              </a:spcBef>
              <a:buFontTx/>
              <a:buNone/>
              <a:tabLst>
                <a:tab pos="809625" algn="l"/>
              </a:tabLst>
            </a:pPr>
            <a:r>
              <a:rPr lang="zh-CN" altLang="en-US" sz="2400" b="1" dirty="0">
                <a:solidFill>
                  <a:schemeClr val="tx1"/>
                </a:solidFill>
                <a:latin typeface="黑体" panose="02010609060101010101" pitchFamily="49" charset="-122"/>
                <a:ea typeface="黑体" panose="02010609060101010101" pitchFamily="49" charset="-122"/>
              </a:rPr>
              <a:t>３．从信任区到非信任区  源</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=193.1.1.0/24  </a:t>
            </a:r>
            <a:r>
              <a:rPr lang="zh-CN" altLang="en-US" sz="2400" b="1" dirty="0">
                <a:solidFill>
                  <a:schemeClr val="tx1"/>
                </a:solidFill>
                <a:latin typeface="黑体" panose="02010609060101010101" pitchFamily="49" charset="-122"/>
                <a:ea typeface="黑体" panose="02010609060101010101" pitchFamily="49" charset="-122"/>
              </a:rPr>
              <a:t>目的</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=0.0.0.0  HTTP+FTP GET</a:t>
            </a:r>
            <a:r>
              <a:rPr lang="zh-CN" altLang="en-US" sz="2400" b="1" dirty="0">
                <a:solidFill>
                  <a:schemeClr val="tx1"/>
                </a:solidFill>
                <a:latin typeface="黑体" panose="02010609060101010101" pitchFamily="49" charset="-122"/>
                <a:ea typeface="黑体" panose="02010609060101010101" pitchFamily="49" charset="-122"/>
              </a:rPr>
              <a:t>服务；</a:t>
            </a:r>
          </a:p>
          <a:p>
            <a:pPr marL="0" lvl="0" indent="-266700" algn="just" defTabSz="914400">
              <a:lnSpc>
                <a:spcPct val="100000"/>
              </a:lnSpc>
              <a:spcBef>
                <a:spcPct val="0"/>
              </a:spcBef>
              <a:buFontTx/>
              <a:buNone/>
              <a:tabLst>
                <a:tab pos="809625" algn="l"/>
              </a:tabLst>
            </a:pPr>
            <a:r>
              <a:rPr lang="zh-CN" altLang="en-US" sz="2400" b="1" dirty="0">
                <a:solidFill>
                  <a:schemeClr val="tx1"/>
                </a:solidFill>
                <a:latin typeface="黑体" panose="02010609060101010101" pitchFamily="49" charset="-122"/>
                <a:ea typeface="黑体" panose="02010609060101010101" pitchFamily="49" charset="-122"/>
              </a:rPr>
              <a:t>４．从非军事区到非信任区  源</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=193.1.2.6/32  </a:t>
            </a:r>
            <a:r>
              <a:rPr lang="zh-CN" altLang="en-US" sz="2400" b="1" dirty="0">
                <a:solidFill>
                  <a:schemeClr val="tx1"/>
                </a:solidFill>
                <a:latin typeface="黑体" panose="02010609060101010101" pitchFamily="49" charset="-122"/>
                <a:ea typeface="黑体" panose="02010609060101010101" pitchFamily="49" charset="-122"/>
              </a:rPr>
              <a:t>目的</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=0.0.0.0  SMTP</a:t>
            </a:r>
            <a:r>
              <a:rPr lang="zh-CN" altLang="en-US" sz="2400" b="1" dirty="0">
                <a:solidFill>
                  <a:schemeClr val="tx1"/>
                </a:solidFill>
                <a:latin typeface="黑体" panose="02010609060101010101" pitchFamily="49" charset="-122"/>
                <a:ea typeface="黑体" panose="02010609060101010101" pitchFamily="49" charset="-122"/>
              </a:rPr>
              <a:t>服务；</a:t>
            </a:r>
          </a:p>
          <a:p>
            <a:pPr marL="0" lvl="0" indent="-266700" algn="just" defTabSz="914400">
              <a:lnSpc>
                <a:spcPct val="100000"/>
              </a:lnSpc>
              <a:spcBef>
                <a:spcPct val="0"/>
              </a:spcBef>
              <a:buFontTx/>
              <a:buNone/>
              <a:tabLst>
                <a:tab pos="809625" algn="l"/>
              </a:tabLst>
            </a:pPr>
            <a:r>
              <a:rPr lang="zh-CN" altLang="en-US" sz="2400" b="1" dirty="0">
                <a:solidFill>
                  <a:schemeClr val="tx1"/>
                </a:solidFill>
                <a:latin typeface="黑体" panose="02010609060101010101" pitchFamily="49" charset="-122"/>
                <a:ea typeface="黑体" panose="02010609060101010101" pitchFamily="49" charset="-122"/>
              </a:rPr>
              <a:t>５．从非信任区到非军事区  源</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=0.0.0.0  </a:t>
            </a:r>
            <a:r>
              <a:rPr lang="zh-CN" altLang="en-US" sz="2400" b="1" dirty="0">
                <a:solidFill>
                  <a:schemeClr val="tx1"/>
                </a:solidFill>
                <a:latin typeface="黑体" panose="02010609060101010101" pitchFamily="49" charset="-122"/>
                <a:ea typeface="黑体" panose="02010609060101010101" pitchFamily="49" charset="-122"/>
              </a:rPr>
              <a:t>目的</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=193.1.2.5/32  HTTP GET</a:t>
            </a:r>
            <a:r>
              <a:rPr lang="zh-CN" altLang="en-US" sz="2400" b="1" dirty="0">
                <a:solidFill>
                  <a:schemeClr val="tx1"/>
                </a:solidFill>
                <a:latin typeface="黑体" panose="02010609060101010101" pitchFamily="49" charset="-122"/>
                <a:ea typeface="黑体" panose="02010609060101010101" pitchFamily="49" charset="-122"/>
              </a:rPr>
              <a:t>服务；</a:t>
            </a:r>
          </a:p>
          <a:p>
            <a:pPr marL="0" lvl="0" indent="-266700" defTabSz="914400">
              <a:lnSpc>
                <a:spcPct val="100000"/>
              </a:lnSpc>
              <a:spcBef>
                <a:spcPct val="0"/>
              </a:spcBef>
              <a:buFontTx/>
              <a:buNone/>
              <a:tabLst>
                <a:tab pos="809625" algn="l"/>
              </a:tabLst>
            </a:pPr>
            <a:r>
              <a:rPr lang="zh-CN" altLang="en-US" sz="2400" b="1" dirty="0">
                <a:solidFill>
                  <a:schemeClr val="tx1"/>
                </a:solidFill>
                <a:latin typeface="黑体" panose="02010609060101010101" pitchFamily="49" charset="-122"/>
                <a:ea typeface="黑体" panose="02010609060101010101" pitchFamily="49" charset="-122"/>
              </a:rPr>
              <a:t>６．从非信任区到非军事区  源</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=0.0.0.0  </a:t>
            </a:r>
            <a:r>
              <a:rPr lang="zh-CN" altLang="en-US" sz="2400" b="1" dirty="0">
                <a:solidFill>
                  <a:schemeClr val="tx1"/>
                </a:solidFill>
                <a:latin typeface="黑体" panose="02010609060101010101" pitchFamily="49" charset="-122"/>
                <a:ea typeface="黑体" panose="02010609060101010101" pitchFamily="49" charset="-122"/>
              </a:rPr>
              <a:t>目的</a:t>
            </a:r>
            <a:r>
              <a:rPr lang="en-US" altLang="zh-CN" sz="2400" b="1" dirty="0">
                <a:solidFill>
                  <a:schemeClr val="tx1"/>
                </a:solidFill>
                <a:latin typeface="黑体" panose="02010609060101010101" pitchFamily="49" charset="-122"/>
                <a:ea typeface="黑体" panose="02010609060101010101" pitchFamily="49" charset="-122"/>
              </a:rPr>
              <a:t>IP</a:t>
            </a:r>
            <a:r>
              <a:rPr lang="zh-CN" altLang="en-US" sz="2400" b="1" dirty="0">
                <a:solidFill>
                  <a:schemeClr val="tx1"/>
                </a:solidFill>
                <a:latin typeface="黑体" panose="02010609060101010101" pitchFamily="49" charset="-122"/>
                <a:ea typeface="黑体" panose="02010609060101010101" pitchFamily="49" charset="-122"/>
              </a:rPr>
              <a:t>地址</a:t>
            </a:r>
            <a:r>
              <a:rPr lang="en-US" altLang="zh-CN" sz="2400" b="1" dirty="0">
                <a:solidFill>
                  <a:schemeClr val="tx1"/>
                </a:solidFill>
                <a:latin typeface="黑体" panose="02010609060101010101" pitchFamily="49" charset="-122"/>
                <a:ea typeface="黑体" panose="02010609060101010101" pitchFamily="49" charset="-122"/>
              </a:rPr>
              <a:t>=193.1.2.6/32  SMTP</a:t>
            </a:r>
            <a:r>
              <a:rPr lang="zh-CN" altLang="en-US" sz="2400" b="1" dirty="0">
                <a:solidFill>
                  <a:schemeClr val="tx1"/>
                </a:solidFill>
                <a:latin typeface="黑体" panose="02010609060101010101" pitchFamily="49" charset="-122"/>
                <a:ea typeface="黑体" panose="02010609060101010101" pitchFamily="49" charset="-122"/>
              </a:rPr>
              <a:t>服务。 </a:t>
            </a:r>
          </a:p>
        </p:txBody>
      </p:sp>
      <p:sp>
        <p:nvSpPr>
          <p:cNvPr id="121860" name="AutoShape 4"/>
          <p:cNvSpPr/>
          <p:nvPr/>
        </p:nvSpPr>
        <p:spPr>
          <a:xfrm>
            <a:off x="2239645" y="2588895"/>
            <a:ext cx="6732270" cy="2223770"/>
          </a:xfrm>
          <a:prstGeom prst="wedgeRoundRectCallout">
            <a:avLst>
              <a:gd name="adj1" fmla="val -61292"/>
              <a:gd name="adj2" fmla="val -112245"/>
              <a:gd name="adj3" fmla="val 16667"/>
            </a:avLst>
          </a:prstGeom>
          <a:solidFill>
            <a:schemeClr val="bg1"/>
          </a:solidFill>
          <a:ln w="9525" cap="flat" cmpd="sng">
            <a:solidFill>
              <a:schemeClr val="tx1"/>
            </a:solidFill>
            <a:prstDash val="solid"/>
            <a:miter/>
            <a:headEnd type="none" w="med" len="med"/>
            <a:tailEnd type="none" w="med" len="med"/>
          </a:ln>
        </p:spPr>
        <p:txBody>
          <a:bodyPr anchor="ctr" anchorCtr="0"/>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spcBef>
                <a:spcPct val="50000"/>
              </a:spcBef>
              <a:buFontTx/>
              <a:buNone/>
            </a:pPr>
            <a:r>
              <a:rPr lang="zh-CN" altLang="en-US" sz="2400" b="1" dirty="0">
                <a:solidFill>
                  <a:srgbClr val="FF3300"/>
                </a:solidFill>
                <a:latin typeface="黑体" panose="02010609060101010101" pitchFamily="49" charset="-122"/>
                <a:ea typeface="黑体" panose="02010609060101010101" pitchFamily="49" charset="-122"/>
              </a:rPr>
              <a:t>访问策略和分组过滤不同，不是定义了允许或不允许传输的</a:t>
            </a:r>
            <a:r>
              <a:rPr lang="en-US" altLang="zh-CN" sz="2400" b="1" dirty="0">
                <a:solidFill>
                  <a:srgbClr val="FF3300"/>
                </a:solidFill>
                <a:latin typeface="黑体" panose="02010609060101010101" pitchFamily="49" charset="-122"/>
                <a:ea typeface="黑体" panose="02010609060101010101" pitchFamily="49" charset="-122"/>
              </a:rPr>
              <a:t>IP</a:t>
            </a:r>
            <a:r>
              <a:rPr lang="zh-CN" altLang="en-US" sz="2400" b="1" dirty="0">
                <a:solidFill>
                  <a:srgbClr val="FF3300"/>
                </a:solidFill>
                <a:latin typeface="黑体" panose="02010609060101010101" pitchFamily="49" charset="-122"/>
                <a:ea typeface="黑体" panose="02010609060101010101" pitchFamily="49" charset="-122"/>
              </a:rPr>
              <a:t>分组，而是</a:t>
            </a:r>
            <a:r>
              <a:rPr lang="zh-CN" altLang="en-US" sz="2400" b="1" dirty="0">
                <a:solidFill>
                  <a:srgbClr val="0070C0"/>
                </a:solidFill>
                <a:latin typeface="黑体" panose="02010609060101010101" pitchFamily="49" charset="-122"/>
                <a:ea typeface="黑体" panose="02010609060101010101" pitchFamily="49" charset="-122"/>
              </a:rPr>
              <a:t>定义了整个服务过程</a:t>
            </a:r>
            <a:r>
              <a:rPr lang="zh-CN" altLang="en-US" sz="2400" b="1" dirty="0">
                <a:solidFill>
                  <a:srgbClr val="FF3300"/>
                </a:solidFill>
                <a:latin typeface="黑体" panose="02010609060101010101" pitchFamily="49" charset="-122"/>
                <a:ea typeface="黑体" panose="02010609060101010101" pitchFamily="49" charset="-122"/>
              </a:rPr>
              <a:t>。如第一项策略表示允许进行由信任区中终端发起的，对非军事区中的</a:t>
            </a:r>
            <a:r>
              <a:rPr lang="en-US" altLang="zh-CN" sz="2400" b="1" dirty="0">
                <a:solidFill>
                  <a:srgbClr val="FF3300"/>
                </a:solidFill>
                <a:latin typeface="黑体" panose="02010609060101010101" pitchFamily="49" charset="-122"/>
                <a:ea typeface="黑体" panose="02010609060101010101" pitchFamily="49" charset="-122"/>
              </a:rPr>
              <a:t>WEB</a:t>
            </a:r>
            <a:r>
              <a:rPr lang="zh-CN" altLang="en-US" sz="2400" b="1" dirty="0">
                <a:solidFill>
                  <a:srgbClr val="FF3300"/>
                </a:solidFill>
                <a:latin typeface="黑体" panose="02010609060101010101" pitchFamily="49" charset="-122"/>
                <a:ea typeface="黑体" panose="02010609060101010101" pitchFamily="49" charset="-122"/>
              </a:rPr>
              <a:t>服务器的访问。它允许符合这个访问过程的</a:t>
            </a:r>
            <a:r>
              <a:rPr lang="en-US" altLang="zh-CN" sz="2400" b="1" dirty="0">
                <a:solidFill>
                  <a:srgbClr val="FF3300"/>
                </a:solidFill>
                <a:latin typeface="黑体" panose="02010609060101010101" pitchFamily="49" charset="-122"/>
                <a:ea typeface="黑体" panose="02010609060101010101" pitchFamily="49" charset="-122"/>
              </a:rPr>
              <a:t>IP</a:t>
            </a:r>
            <a:r>
              <a:rPr lang="zh-CN" altLang="en-US" sz="2400" b="1" dirty="0">
                <a:solidFill>
                  <a:srgbClr val="FF3300"/>
                </a:solidFill>
                <a:latin typeface="黑体" panose="02010609060101010101" pitchFamily="49" charset="-122"/>
                <a:ea typeface="黑体" panose="02010609060101010101" pitchFamily="49" charset="-122"/>
              </a:rPr>
              <a:t>分组在信任区和非军事区之间传输。</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505381" y="42194"/>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59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7648795"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某大学的防火墙过滤规则设置</a:t>
              </a:r>
            </a:p>
          </p:txBody>
        </p:sp>
      </p:grpSp>
      <p:graphicFrame>
        <p:nvGraphicFramePr>
          <p:cNvPr id="12" name="表格 11"/>
          <p:cNvGraphicFramePr>
            <a:graphicFrameLocks noGrp="1"/>
          </p:cNvGraphicFramePr>
          <p:nvPr>
            <p:custDataLst>
              <p:tags r:id="rId1"/>
            </p:custDataLst>
          </p:nvPr>
        </p:nvGraphicFramePr>
        <p:xfrm>
          <a:off x="1167300" y="886729"/>
          <a:ext cx="10019665" cy="5252720"/>
        </p:xfrm>
        <a:graphic>
          <a:graphicData uri="http://schemas.openxmlformats.org/drawingml/2006/table">
            <a:tbl>
              <a:tblPr/>
              <a:tblGrid>
                <a:gridCol w="1145540">
                  <a:extLst>
                    <a:ext uri="{9D8B030D-6E8A-4147-A177-3AD203B41FA5}">
                      <a16:colId xmlns:a16="http://schemas.microsoft.com/office/drawing/2014/main" val="20000"/>
                    </a:ext>
                  </a:extLst>
                </a:gridCol>
                <a:gridCol w="1102995">
                  <a:extLst>
                    <a:ext uri="{9D8B030D-6E8A-4147-A177-3AD203B41FA5}">
                      <a16:colId xmlns:a16="http://schemas.microsoft.com/office/drawing/2014/main" val="20001"/>
                    </a:ext>
                  </a:extLst>
                </a:gridCol>
                <a:gridCol w="934085">
                  <a:extLst>
                    <a:ext uri="{9D8B030D-6E8A-4147-A177-3AD203B41FA5}">
                      <a16:colId xmlns:a16="http://schemas.microsoft.com/office/drawing/2014/main" val="20002"/>
                    </a:ext>
                  </a:extLst>
                </a:gridCol>
                <a:gridCol w="1110615">
                  <a:extLst>
                    <a:ext uri="{9D8B030D-6E8A-4147-A177-3AD203B41FA5}">
                      <a16:colId xmlns:a16="http://schemas.microsoft.com/office/drawing/2014/main" val="20003"/>
                    </a:ext>
                  </a:extLst>
                </a:gridCol>
                <a:gridCol w="1181100">
                  <a:extLst>
                    <a:ext uri="{9D8B030D-6E8A-4147-A177-3AD203B41FA5}">
                      <a16:colId xmlns:a16="http://schemas.microsoft.com/office/drawing/2014/main" val="20004"/>
                    </a:ext>
                  </a:extLst>
                </a:gridCol>
                <a:gridCol w="1243965">
                  <a:extLst>
                    <a:ext uri="{9D8B030D-6E8A-4147-A177-3AD203B41FA5}">
                      <a16:colId xmlns:a16="http://schemas.microsoft.com/office/drawing/2014/main" val="20005"/>
                    </a:ext>
                  </a:extLst>
                </a:gridCol>
                <a:gridCol w="3301365">
                  <a:extLst>
                    <a:ext uri="{9D8B030D-6E8A-4147-A177-3AD203B41FA5}">
                      <a16:colId xmlns:a16="http://schemas.microsoft.com/office/drawing/2014/main" val="20006"/>
                    </a:ext>
                  </a:extLst>
                </a:gridCol>
              </a:tblGrid>
              <a:tr h="348615">
                <a:tc>
                  <a:txBody>
                    <a:bodyPr/>
                    <a:lstStyle/>
                    <a:p>
                      <a:pPr marL="0" algn="ctr" defTabSz="914400" rtl="0" eaLnBrk="1" latinLnBrk="0" hangingPunct="1">
                        <a:lnSpc>
                          <a:spcPts val="1800"/>
                        </a:lnSpc>
                        <a:spcBef>
                          <a:spcPts val="0"/>
                        </a:spcBef>
                        <a:spcAft>
                          <a:spcPts val="0"/>
                        </a:spcAft>
                      </a:pPr>
                      <a:r>
                        <a:rPr lang="zh-CN" sz="1800" b="1" kern="100" dirty="0">
                          <a:solidFill>
                            <a:schemeClr val="tx1"/>
                          </a:solidFill>
                          <a:latin typeface="Times New Roman" panose="02020603050405020304"/>
                          <a:ea typeface="宋体" panose="02010600030101010101" pitchFamily="2" charset="-122"/>
                          <a:cs typeface="Times New Roman" panose="02020603050405020304"/>
                        </a:rPr>
                        <a:t>动</a:t>
                      </a:r>
                      <a:r>
                        <a:rPr lang="en-US" sz="1800" b="1" kern="100" dirty="0">
                          <a:solidFill>
                            <a:schemeClr val="tx1"/>
                          </a:solidFill>
                          <a:latin typeface="Times New Roman" panose="02020603050405020304"/>
                          <a:ea typeface="宋体" panose="02010600030101010101" pitchFamily="2" charset="-122"/>
                          <a:cs typeface="Times New Roman" panose="02020603050405020304"/>
                        </a:rPr>
                        <a:t>    </a:t>
                      </a:r>
                      <a:r>
                        <a:rPr lang="zh-CN" sz="1800" b="1" kern="100" dirty="0">
                          <a:solidFill>
                            <a:schemeClr val="tx1"/>
                          </a:solidFill>
                          <a:latin typeface="Times New Roman" panose="02020603050405020304"/>
                          <a:ea typeface="宋体" panose="02010600030101010101" pitchFamily="2" charset="-122"/>
                          <a:cs typeface="Times New Roman" panose="02020603050405020304"/>
                        </a:rPr>
                        <a:t>作</a:t>
                      </a: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Bef>
                          <a:spcPts val="0"/>
                        </a:spcBef>
                        <a:spcAft>
                          <a:spcPts val="0"/>
                        </a:spcAft>
                      </a:pPr>
                      <a:r>
                        <a:rPr lang="zh-CN" sz="1800" b="1" kern="100" dirty="0">
                          <a:latin typeface="Times New Roman" panose="02020603050405020304"/>
                          <a:ea typeface="宋体" panose="02010600030101010101" pitchFamily="2" charset="-122"/>
                          <a:cs typeface="Times New Roman" panose="02020603050405020304"/>
                        </a:rPr>
                        <a:t>源</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Bef>
                          <a:spcPts val="0"/>
                        </a:spcBef>
                        <a:spcAft>
                          <a:spcPts val="0"/>
                        </a:spcAft>
                      </a:pPr>
                      <a:r>
                        <a:rPr lang="zh-CN" sz="1800" b="1" kern="100" dirty="0">
                          <a:latin typeface="Times New Roman" panose="02020603050405020304"/>
                          <a:ea typeface="宋体" panose="02010600030101010101" pitchFamily="2" charset="-122"/>
                          <a:cs typeface="Times New Roman" panose="02020603050405020304"/>
                        </a:rPr>
                        <a:t>端</a:t>
                      </a:r>
                      <a:r>
                        <a:rPr lang="en-US" sz="1800" b="1" kern="100" dirty="0">
                          <a:latin typeface="Times New Roman" panose="02020603050405020304"/>
                          <a:ea typeface="宋体" panose="02010600030101010101" pitchFamily="2" charset="-122"/>
                          <a:cs typeface="Times New Roman" panose="02020603050405020304"/>
                        </a:rPr>
                        <a:t>    </a:t>
                      </a:r>
                      <a:r>
                        <a:rPr lang="zh-CN" sz="1800" b="1" kern="100" dirty="0">
                          <a:latin typeface="Times New Roman" panose="02020603050405020304"/>
                          <a:ea typeface="宋体" panose="02010600030101010101" pitchFamily="2" charset="-122"/>
                          <a:cs typeface="Times New Roman" panose="02020603050405020304"/>
                        </a:rPr>
                        <a:t>口</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Bef>
                          <a:spcPts val="0"/>
                        </a:spcBef>
                        <a:spcAft>
                          <a:spcPts val="0"/>
                        </a:spcAft>
                      </a:pPr>
                      <a:r>
                        <a:rPr lang="zh-CN" sz="1800" b="1" kern="100" dirty="0">
                          <a:latin typeface="Times New Roman" panose="02020603050405020304"/>
                          <a:ea typeface="宋体" panose="02010600030101010101" pitchFamily="2" charset="-122"/>
                          <a:cs typeface="Times New Roman" panose="02020603050405020304"/>
                        </a:rPr>
                        <a:t>目</a:t>
                      </a:r>
                      <a:r>
                        <a:rPr lang="en-US" sz="1800" b="1" kern="100" dirty="0">
                          <a:latin typeface="Times New Roman" panose="02020603050405020304"/>
                          <a:ea typeface="宋体" panose="02010600030101010101" pitchFamily="2" charset="-122"/>
                          <a:cs typeface="Times New Roman" panose="02020603050405020304"/>
                        </a:rPr>
                        <a:t>    </a:t>
                      </a:r>
                      <a:r>
                        <a:rPr lang="zh-CN" sz="1800" b="1" kern="100" dirty="0">
                          <a:latin typeface="Times New Roman" panose="02020603050405020304"/>
                          <a:ea typeface="宋体" panose="02010600030101010101" pitchFamily="2" charset="-122"/>
                          <a:cs typeface="Times New Roman" panose="02020603050405020304"/>
                        </a:rPr>
                        <a:t>的</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Bef>
                          <a:spcPts val="0"/>
                        </a:spcBef>
                        <a:spcAft>
                          <a:spcPts val="0"/>
                        </a:spcAft>
                      </a:pPr>
                      <a:r>
                        <a:rPr lang="zh-CN" sz="1800" b="1" kern="100" dirty="0">
                          <a:latin typeface="Times New Roman" panose="02020603050405020304"/>
                          <a:ea typeface="宋体" panose="02010600030101010101" pitchFamily="2" charset="-122"/>
                          <a:cs typeface="Times New Roman" panose="02020603050405020304"/>
                        </a:rPr>
                        <a:t>端</a:t>
                      </a:r>
                      <a:r>
                        <a:rPr lang="en-US" sz="1800" b="1" kern="100" dirty="0">
                          <a:latin typeface="Times New Roman" panose="02020603050405020304"/>
                          <a:ea typeface="宋体" panose="02010600030101010101" pitchFamily="2" charset="-122"/>
                          <a:cs typeface="Times New Roman" panose="02020603050405020304"/>
                        </a:rPr>
                        <a:t>    </a:t>
                      </a:r>
                      <a:r>
                        <a:rPr lang="zh-CN" sz="1800" b="1" kern="100" dirty="0">
                          <a:latin typeface="Times New Roman" panose="02020603050405020304"/>
                          <a:ea typeface="宋体" panose="02010600030101010101" pitchFamily="2" charset="-122"/>
                          <a:cs typeface="Times New Roman" panose="02020603050405020304"/>
                        </a:rPr>
                        <a:t>口</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Bef>
                          <a:spcPts val="0"/>
                        </a:spcBef>
                        <a:spcAft>
                          <a:spcPts val="0"/>
                        </a:spcAft>
                      </a:pPr>
                      <a:r>
                        <a:rPr lang="zh-CN" sz="1800" b="1" kern="100" dirty="0">
                          <a:latin typeface="Times New Roman" panose="02020603050405020304"/>
                          <a:ea typeface="宋体" panose="02010600030101010101" pitchFamily="2" charset="-122"/>
                          <a:cs typeface="Times New Roman" panose="02020603050405020304"/>
                        </a:rPr>
                        <a:t>标</a:t>
                      </a:r>
                      <a:r>
                        <a:rPr lang="en-US" sz="1800" b="1" kern="100" dirty="0">
                          <a:latin typeface="Times New Roman" panose="02020603050405020304"/>
                          <a:ea typeface="宋体" panose="02010600030101010101" pitchFamily="2" charset="-122"/>
                          <a:cs typeface="Times New Roman" panose="02020603050405020304"/>
                        </a:rPr>
                        <a:t>    </a:t>
                      </a:r>
                      <a:r>
                        <a:rPr lang="zh-CN" sz="1800" b="1" kern="100" dirty="0">
                          <a:latin typeface="Times New Roman" panose="02020603050405020304"/>
                          <a:ea typeface="宋体" panose="02010600030101010101" pitchFamily="2" charset="-122"/>
                          <a:cs typeface="Times New Roman" panose="02020603050405020304"/>
                        </a:rPr>
                        <a:t>志</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800"/>
                        </a:lnSpc>
                        <a:spcBef>
                          <a:spcPts val="0"/>
                        </a:spcBef>
                        <a:spcAft>
                          <a:spcPts val="0"/>
                        </a:spcAft>
                      </a:pPr>
                      <a:r>
                        <a:rPr lang="zh-CN" sz="1800" b="1" kern="100" dirty="0">
                          <a:latin typeface="Times New Roman" panose="02020603050405020304"/>
                          <a:ea typeface="宋体" panose="02010600030101010101" pitchFamily="2" charset="-122"/>
                          <a:cs typeface="Times New Roman" panose="02020603050405020304"/>
                        </a:rPr>
                        <a:t>解</a:t>
                      </a:r>
                      <a:r>
                        <a:rPr lang="en-US" sz="1800" b="1" kern="100" dirty="0">
                          <a:latin typeface="Times New Roman" panose="02020603050405020304"/>
                          <a:ea typeface="宋体" panose="02010600030101010101" pitchFamily="2" charset="-122"/>
                          <a:cs typeface="Times New Roman" panose="02020603050405020304"/>
                        </a:rPr>
                        <a:t>  </a:t>
                      </a:r>
                      <a:r>
                        <a:rPr lang="zh-CN" sz="1800" b="1" kern="100" dirty="0">
                          <a:latin typeface="Times New Roman" panose="02020603050405020304"/>
                          <a:ea typeface="宋体" panose="02010600030101010101" pitchFamily="2" charset="-122"/>
                          <a:cs typeface="Times New Roman" panose="02020603050405020304"/>
                        </a:rPr>
                        <a:t>释</a:t>
                      </a: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904105">
                <a:tc>
                  <a:txBody>
                    <a:bodyPr/>
                    <a:lstStyle/>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allow</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block</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allow</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allow</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block</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block</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block</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block</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block</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block</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block</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block</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block</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block</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block</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allow</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block</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block</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block</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allow</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secondary</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err="1">
                          <a:latin typeface="Times New Roman" panose="02020603050405020304"/>
                          <a:ea typeface="宋体" panose="02010600030101010101" pitchFamily="2" charset="-122"/>
                          <a:cs typeface="Times New Roman" panose="02020603050405020304"/>
                        </a:rPr>
                        <a:t>ntp.outside</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err="1">
                          <a:latin typeface="Times New Roman" panose="02020603050405020304"/>
                          <a:ea typeface="宋体" panose="02010600030101010101" pitchFamily="2" charset="-122"/>
                          <a:cs typeface="Times New Roman" panose="02020603050405020304"/>
                        </a:rPr>
                        <a:t>pclab</a:t>
                      </a:r>
                      <a:r>
                        <a:rPr lang="en-US" sz="1400" b="1" kern="100" dirty="0">
                          <a:latin typeface="Times New Roman" panose="02020603050405020304"/>
                          <a:ea typeface="宋体" panose="02010600030101010101" pitchFamily="2" charset="-122"/>
                          <a:cs typeface="Times New Roman" panose="02020603050405020304"/>
                        </a:rPr>
                        <a:t>-net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err="1">
                          <a:latin typeface="Times New Roman" panose="02020603050405020304"/>
                          <a:ea typeface="宋体" panose="02010600030101010101" pitchFamily="2" charset="-122"/>
                          <a:cs typeface="Times New Roman" panose="02020603050405020304"/>
                        </a:rPr>
                        <a:t>pclab</a:t>
                      </a:r>
                      <a:r>
                        <a:rPr lang="en-US" sz="1400" b="1" kern="100" dirty="0">
                          <a:latin typeface="Times New Roman" panose="02020603050405020304"/>
                          <a:ea typeface="宋体" panose="02010600030101010101" pitchFamily="2" charset="-122"/>
                          <a:cs typeface="Times New Roman" panose="02020603050405020304"/>
                        </a:rPr>
                        <a:t>-net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123</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our-</a:t>
                      </a:r>
                      <a:r>
                        <a:rPr lang="en-US" sz="1400" b="1" kern="100" dirty="0" err="1">
                          <a:latin typeface="Times New Roman" panose="02020603050405020304"/>
                          <a:ea typeface="宋体" panose="02010600030101010101" pitchFamily="2" charset="-122"/>
                          <a:cs typeface="Times New Roman" panose="02020603050405020304"/>
                        </a:rPr>
                        <a:t>dns</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err="1">
                          <a:latin typeface="Times New Roman" panose="02020603050405020304"/>
                          <a:ea typeface="宋体" panose="02010600030101010101" pitchFamily="2" charset="-122"/>
                          <a:cs typeface="Times New Roman" panose="02020603050405020304"/>
                        </a:rPr>
                        <a:t>ntp.inside</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err="1">
                          <a:solidFill>
                            <a:schemeClr val="tx1"/>
                          </a:solidFill>
                          <a:latin typeface="Times New Roman" panose="02020603050405020304"/>
                          <a:ea typeface="宋体" panose="02010600030101010101" pitchFamily="2" charset="-122"/>
                          <a:cs typeface="Times New Roman" panose="02020603050405020304"/>
                        </a:rPr>
                        <a:t>adminnet</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err="1">
                          <a:solidFill>
                            <a:schemeClr val="tx1"/>
                          </a:solidFill>
                          <a:latin typeface="Times New Roman" panose="02020603050405020304"/>
                          <a:ea typeface="宋体" panose="02010600030101010101" pitchFamily="2" charset="-122"/>
                          <a:cs typeface="Times New Roman" panose="02020603050405020304"/>
                        </a:rPr>
                        <a:t>adminnet</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53</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53</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53</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123</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69</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87</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111</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111</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2049</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2049</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512</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513</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515</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540</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6000-6100</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443</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l">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TCP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TCP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UDP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UDP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UDP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TCP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TCP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UDP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UDP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TCP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TCP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TCP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TCP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TCP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TCP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TCP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TCP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TCP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UDP</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TCP</a:t>
                      </a:r>
                      <a:endParaRPr lang="zh-CN" sz="1400" b="1"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allow secondary </a:t>
                      </a:r>
                      <a:r>
                        <a:rPr lang="en-US" sz="1400" b="1" kern="100" dirty="0" err="1">
                          <a:solidFill>
                            <a:schemeClr val="tx1"/>
                          </a:solidFill>
                          <a:latin typeface="Times New Roman" panose="02020603050405020304"/>
                          <a:ea typeface="宋体" panose="02010600030101010101" pitchFamily="2" charset="-122"/>
                          <a:cs typeface="Times New Roman" panose="02020603050405020304"/>
                        </a:rPr>
                        <a:t>nameserver</a:t>
                      </a:r>
                      <a:r>
                        <a:rPr lang="en-US" sz="1400" b="1" kern="100" dirty="0">
                          <a:solidFill>
                            <a:schemeClr val="tx1"/>
                          </a:solidFill>
                          <a:latin typeface="Times New Roman" panose="02020603050405020304"/>
                          <a:ea typeface="宋体" panose="02010600030101010101" pitchFamily="2" charset="-122"/>
                          <a:cs typeface="Times New Roman" panose="02020603050405020304"/>
                        </a:rPr>
                        <a:t> access</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solidFill>
                            <a:schemeClr val="tx1"/>
                          </a:solidFill>
                          <a:latin typeface="Times New Roman" panose="02020603050405020304"/>
                          <a:ea typeface="宋体" panose="02010600030101010101" pitchFamily="2" charset="-122"/>
                          <a:cs typeface="Times New Roman" panose="02020603050405020304"/>
                        </a:rPr>
                        <a:t>no other DNS zone transfers</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solidFill>
                            <a:schemeClr val="tx1"/>
                          </a:solidFill>
                          <a:latin typeface="Times New Roman" panose="02020603050405020304"/>
                          <a:ea typeface="宋体" panose="02010600030101010101" pitchFamily="2" charset="-122"/>
                          <a:cs typeface="Times New Roman" panose="02020603050405020304"/>
                        </a:rPr>
                        <a:t>permit UDP DNS queries</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err="1">
                          <a:solidFill>
                            <a:schemeClr val="tx1"/>
                          </a:solidFill>
                          <a:latin typeface="Times New Roman" panose="02020603050405020304"/>
                          <a:ea typeface="宋体" panose="02010600030101010101" pitchFamily="2" charset="-122"/>
                          <a:cs typeface="Times New Roman" panose="02020603050405020304"/>
                        </a:rPr>
                        <a:t>ntp</a:t>
                      </a:r>
                      <a:r>
                        <a:rPr lang="en-US" sz="1400" b="1" kern="100" dirty="0">
                          <a:solidFill>
                            <a:schemeClr val="tx1"/>
                          </a:solidFill>
                          <a:latin typeface="Times New Roman" panose="02020603050405020304"/>
                          <a:ea typeface="宋体" panose="02010600030101010101" pitchFamily="2" charset="-122"/>
                          <a:cs typeface="Times New Roman" panose="02020603050405020304"/>
                        </a:rPr>
                        <a:t> time access</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solidFill>
                            <a:schemeClr val="tx1"/>
                          </a:solidFill>
                          <a:latin typeface="Times New Roman" panose="02020603050405020304"/>
                          <a:ea typeface="宋体" panose="02010600030101010101" pitchFamily="2" charset="-122"/>
                          <a:cs typeface="Times New Roman" panose="02020603050405020304"/>
                        </a:rPr>
                        <a:t>no access to our </a:t>
                      </a:r>
                      <a:r>
                        <a:rPr lang="en-US" sz="1400" b="1" kern="100" dirty="0" err="1">
                          <a:solidFill>
                            <a:schemeClr val="tx1"/>
                          </a:solidFill>
                          <a:latin typeface="Times New Roman" panose="02020603050405020304"/>
                          <a:ea typeface="宋体" panose="02010600030101010101" pitchFamily="2" charset="-122"/>
                          <a:cs typeface="Times New Roman" panose="02020603050405020304"/>
                        </a:rPr>
                        <a:t>tftpd</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solidFill>
                            <a:schemeClr val="tx1"/>
                          </a:solidFill>
                          <a:latin typeface="Times New Roman" panose="02020603050405020304"/>
                          <a:ea typeface="宋体" panose="02010600030101010101" pitchFamily="2" charset="-122"/>
                          <a:cs typeface="Times New Roman" panose="02020603050405020304"/>
                        </a:rPr>
                        <a:t>the link service is often misu</a:t>
                      </a:r>
                      <a:r>
                        <a:rPr lang="en-US" sz="1400" b="1" kern="100" dirty="0">
                          <a:latin typeface="Times New Roman" panose="02020603050405020304"/>
                          <a:ea typeface="宋体" panose="02010600030101010101" pitchFamily="2" charset="-122"/>
                          <a:cs typeface="Times New Roman" panose="02020603050405020304"/>
                        </a:rPr>
                        <a:t>sed</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no TCP RPC and .</a:t>
                      </a:r>
                      <a:r>
                        <a:rPr lang="en-US" sz="1400" b="1" kern="100" dirty="0">
                          <a:solidFill>
                            <a:srgbClr val="FF00FF"/>
                          </a:solidFill>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no UDP RPC and no .</a:t>
                      </a:r>
                      <a:r>
                        <a:rPr lang="en-US" sz="1400" b="1" kern="100" dirty="0">
                          <a:solidFill>
                            <a:srgbClr val="FF00FF"/>
                          </a:solidFill>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NFS. This is hardly a guarantee</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TCP NFS is coming: exclude it</a:t>
                      </a:r>
                      <a:endParaRPr lang="zh-CN" sz="1400" b="1" kern="100" dirty="0">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latin typeface="Times New Roman" panose="02020603050405020304"/>
                          <a:ea typeface="宋体" panose="02010600030101010101" pitchFamily="2" charset="-122"/>
                          <a:cs typeface="Times New Roman" panose="02020603050405020304"/>
                        </a:rPr>
                        <a:t>no incoming “r” commands.</a:t>
                      </a:r>
                      <a:r>
                        <a:rPr lang="en-US" sz="1400" b="1" kern="100" dirty="0">
                          <a:solidFill>
                            <a:srgbClr val="FF00FF"/>
                          </a:solidFill>
                          <a:latin typeface="Times New Roman" panose="02020603050405020304"/>
                          <a:ea typeface="宋体" panose="02010600030101010101" pitchFamily="2" charset="-122"/>
                          <a:cs typeface="Times New Roman" panose="02020603050405020304"/>
                        </a:rPr>
                        <a:t>..</a:t>
                      </a:r>
                      <a:endParaRPr lang="zh-CN" sz="1400" b="1" kern="100" dirty="0">
                        <a:latin typeface="Times New Roman" panose="02020603050405020304"/>
                        <a:ea typeface="宋体" panose="02010600030101010101" pitchFamily="2" charset="-122"/>
                        <a:cs typeface="Times New Roman" panose="02020603050405020304"/>
                      </a:endParaRPr>
                    </a:p>
                    <a:p>
                      <a:pPr indent="548640" algn="just">
                        <a:lnSpc>
                          <a:spcPts val="1300"/>
                        </a:lnSpc>
                        <a:spcBef>
                          <a:spcPts val="600"/>
                        </a:spcBef>
                        <a:spcAft>
                          <a:spcPts val="0"/>
                        </a:spcAft>
                      </a:pPr>
                      <a:r>
                        <a:rPr lang="en-US" sz="14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solidFill>
                            <a:schemeClr val="tx1"/>
                          </a:solidFill>
                          <a:latin typeface="Times New Roman" panose="02020603050405020304"/>
                          <a:ea typeface="宋体" panose="02010600030101010101" pitchFamily="2" charset="-122"/>
                          <a:cs typeface="Times New Roman" panose="02020603050405020304"/>
                        </a:rPr>
                        <a:t>no external </a:t>
                      </a:r>
                      <a:r>
                        <a:rPr lang="en-US" sz="1400" b="1" kern="100" dirty="0" err="1">
                          <a:solidFill>
                            <a:schemeClr val="tx1"/>
                          </a:solidFill>
                          <a:latin typeface="Times New Roman" panose="02020603050405020304"/>
                          <a:ea typeface="宋体" panose="02010600030101010101" pitchFamily="2" charset="-122"/>
                          <a:cs typeface="Times New Roman" panose="02020603050405020304"/>
                        </a:rPr>
                        <a:t>lpr</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err="1">
                          <a:solidFill>
                            <a:schemeClr val="tx1"/>
                          </a:solidFill>
                          <a:latin typeface="Times New Roman" panose="02020603050405020304"/>
                          <a:ea typeface="宋体" panose="02010600030101010101" pitchFamily="2" charset="-122"/>
                          <a:cs typeface="Times New Roman" panose="02020603050405020304"/>
                        </a:rPr>
                        <a:t>uucpd</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solidFill>
                            <a:schemeClr val="tx1"/>
                          </a:solidFill>
                          <a:latin typeface="Times New Roman" panose="02020603050405020304"/>
                          <a:ea typeface="宋体" panose="02010600030101010101" pitchFamily="2" charset="-122"/>
                          <a:cs typeface="Times New Roman" panose="02020603050405020304"/>
                        </a:rPr>
                        <a:t>no incoming X</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solidFill>
                            <a:schemeClr val="tx1"/>
                          </a:solidFill>
                          <a:latin typeface="Times New Roman" panose="02020603050405020304"/>
                          <a:ea typeface="宋体" panose="02010600030101010101" pitchFamily="2" charset="-122"/>
                          <a:cs typeface="Times New Roman" panose="02020603050405020304"/>
                        </a:rPr>
                        <a:t>encrypted access to transcript mgr</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solidFill>
                            <a:schemeClr val="tx1"/>
                          </a:solidFill>
                          <a:latin typeface="Times New Roman" panose="02020603050405020304"/>
                          <a:ea typeface="宋体" panose="02010600030101010101" pitchFamily="2" charset="-122"/>
                          <a:cs typeface="Times New Roman" panose="02020603050405020304"/>
                        </a:rPr>
                        <a:t>nothing else</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solidFill>
                            <a:schemeClr val="tx1"/>
                          </a:solidFill>
                          <a:latin typeface="Times New Roman" panose="02020603050405020304"/>
                          <a:ea typeface="宋体" panose="02010600030101010101" pitchFamily="2" charset="-122"/>
                          <a:cs typeface="Times New Roman" panose="02020603050405020304"/>
                        </a:rPr>
                        <a:t>anon. students in </a:t>
                      </a:r>
                      <a:r>
                        <a:rPr lang="en-US" sz="1400" b="1" kern="100" dirty="0" err="1">
                          <a:solidFill>
                            <a:schemeClr val="tx1"/>
                          </a:solidFill>
                          <a:latin typeface="Times New Roman" panose="02020603050405020304"/>
                          <a:ea typeface="宋体" panose="02010600030101010101" pitchFamily="2" charset="-122"/>
                          <a:cs typeface="Times New Roman" panose="02020603050405020304"/>
                        </a:rPr>
                        <a:t>pclab</a:t>
                      </a:r>
                      <a:r>
                        <a:rPr lang="en-US" sz="1400" b="1" kern="100" dirty="0">
                          <a:solidFill>
                            <a:schemeClr val="tx1"/>
                          </a:solidFill>
                          <a:latin typeface="Times New Roman" panose="02020603050405020304"/>
                          <a:ea typeface="宋体" panose="02010600030101010101" pitchFamily="2" charset="-122"/>
                          <a:cs typeface="Times New Roman" panose="02020603050405020304"/>
                        </a:rPr>
                        <a:t> can’t go outside</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solidFill>
                            <a:schemeClr val="tx1"/>
                          </a:solidFill>
                          <a:latin typeface="Times New Roman" panose="02020603050405020304"/>
                          <a:ea typeface="宋体" panose="02010600030101010101" pitchFamily="2" charset="-122"/>
                          <a:cs typeface="Times New Roman" panose="02020603050405020304"/>
                        </a:rPr>
                        <a:t>... not even with TFTP and the like!</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600"/>
                        </a:spcBef>
                        <a:spcAft>
                          <a:spcPts val="0"/>
                        </a:spcAft>
                      </a:pPr>
                      <a:r>
                        <a:rPr lang="en-US" sz="1400" b="1" kern="100" dirty="0">
                          <a:solidFill>
                            <a:schemeClr val="tx1"/>
                          </a:solidFill>
                          <a:latin typeface="Times New Roman" panose="02020603050405020304"/>
                          <a:ea typeface="宋体" panose="02010600030101010101" pitchFamily="2" charset="-122"/>
                          <a:cs typeface="Times New Roman" panose="02020603050405020304"/>
                        </a:rPr>
                        <a:t>all other TCP is OK</a:t>
                      </a:r>
                      <a:endParaRPr lang="zh-CN" sz="14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圆角矩形 1"/>
          <p:cNvSpPr/>
          <p:nvPr/>
        </p:nvSpPr>
        <p:spPr>
          <a:xfrm>
            <a:off x="1793410" y="6131169"/>
            <a:ext cx="9128136" cy="6096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17" name="Text Box 6"/>
          <p:cNvSpPr txBox="1">
            <a:spLocks noChangeArrowheads="1"/>
          </p:cNvSpPr>
          <p:nvPr/>
        </p:nvSpPr>
        <p:spPr bwMode="auto">
          <a:xfrm>
            <a:off x="1997753" y="6187605"/>
            <a:ext cx="8750014" cy="491490"/>
          </a:xfrm>
          <a:prstGeom prst="rect">
            <a:avLst/>
          </a:prstGeom>
          <a:noFill/>
          <a:ln w="9525">
            <a:noFill/>
            <a:miter lim="800000"/>
          </a:ln>
          <a:effectLst>
            <a:outerShdw dist="35921" dir="2700000" algn="ctr" rotWithShape="0">
              <a:srgbClr val="000000"/>
            </a:outerShdw>
          </a:effectLst>
        </p:spPr>
        <p:txBody>
          <a:bodyPr wrap="square">
            <a:spAutoFit/>
          </a:bodyPr>
          <a:lstStyle/>
          <a:p>
            <a:pPr algn="ctr" eaLnBrk="0" hangingPunct="0"/>
            <a:r>
              <a:rPr lang="zh-CN" altLang="en-US" sz="2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以上规则设置部分来自美国计算机应急响应中心的建议书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圆角矩形 13"/>
          <p:cNvSpPr/>
          <p:nvPr/>
        </p:nvSpPr>
        <p:spPr>
          <a:xfrm>
            <a:off x="1673395" y="6131169"/>
            <a:ext cx="9128136" cy="609600"/>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4" name="组合 3"/>
          <p:cNvGrpSpPr/>
          <p:nvPr/>
        </p:nvGrpSpPr>
        <p:grpSpPr>
          <a:xfrm>
            <a:off x="1385366" y="42194"/>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66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7648795"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某公司的防火墙过滤规则设置</a:t>
              </a:r>
            </a:p>
          </p:txBody>
        </p:sp>
      </p:grpSp>
      <p:graphicFrame>
        <p:nvGraphicFramePr>
          <p:cNvPr id="7" name="表格 6"/>
          <p:cNvGraphicFramePr>
            <a:graphicFrameLocks noGrp="1"/>
          </p:cNvGraphicFramePr>
          <p:nvPr/>
        </p:nvGraphicFramePr>
        <p:xfrm>
          <a:off x="1589709" y="1242555"/>
          <a:ext cx="9144000" cy="4606722"/>
        </p:xfrm>
        <a:graphic>
          <a:graphicData uri="http://schemas.openxmlformats.org/drawingml/2006/table">
            <a:tbl>
              <a:tblPr/>
              <a:tblGrid>
                <a:gridCol w="1045030">
                  <a:extLst>
                    <a:ext uri="{9D8B030D-6E8A-4147-A177-3AD203B41FA5}">
                      <a16:colId xmlns:a16="http://schemas.microsoft.com/office/drawing/2014/main" val="20000"/>
                    </a:ext>
                  </a:extLst>
                </a:gridCol>
                <a:gridCol w="1161142">
                  <a:extLst>
                    <a:ext uri="{9D8B030D-6E8A-4147-A177-3AD203B41FA5}">
                      <a16:colId xmlns:a16="http://schemas.microsoft.com/office/drawing/2014/main" val="20001"/>
                    </a:ext>
                  </a:extLst>
                </a:gridCol>
                <a:gridCol w="957943">
                  <a:extLst>
                    <a:ext uri="{9D8B030D-6E8A-4147-A177-3AD203B41FA5}">
                      <a16:colId xmlns:a16="http://schemas.microsoft.com/office/drawing/2014/main" val="20002"/>
                    </a:ext>
                  </a:extLst>
                </a:gridCol>
                <a:gridCol w="972457">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870858">
                  <a:extLst>
                    <a:ext uri="{9D8B030D-6E8A-4147-A177-3AD203B41FA5}">
                      <a16:colId xmlns:a16="http://schemas.microsoft.com/office/drawing/2014/main" val="20005"/>
                    </a:ext>
                  </a:extLst>
                </a:gridCol>
                <a:gridCol w="2917370">
                  <a:extLst>
                    <a:ext uri="{9D8B030D-6E8A-4147-A177-3AD203B41FA5}">
                      <a16:colId xmlns:a16="http://schemas.microsoft.com/office/drawing/2014/main" val="20006"/>
                    </a:ext>
                  </a:extLst>
                </a:gridCol>
              </a:tblGrid>
              <a:tr h="299117">
                <a:tc>
                  <a:txBody>
                    <a:bodyPr/>
                    <a:lstStyle/>
                    <a:p>
                      <a:pPr algn="ctr">
                        <a:lnSpc>
                          <a:spcPts val="1300"/>
                        </a:lnSpc>
                        <a:spcBef>
                          <a:spcPts val="6000"/>
                        </a:spcBef>
                        <a:spcAft>
                          <a:spcPts val="0"/>
                        </a:spcAft>
                      </a:pPr>
                      <a:endParaRPr lang="en-US" altLang="zh-CN" sz="20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0"/>
                        </a:spcBef>
                        <a:spcAft>
                          <a:spcPts val="0"/>
                        </a:spcAft>
                      </a:pPr>
                      <a:r>
                        <a:rPr lang="zh-CN" sz="2000" b="1" kern="100" dirty="0">
                          <a:solidFill>
                            <a:schemeClr val="tx1"/>
                          </a:solidFill>
                          <a:latin typeface="Times New Roman" panose="02020603050405020304"/>
                          <a:ea typeface="宋体" panose="02010600030101010101" pitchFamily="2" charset="-122"/>
                          <a:cs typeface="Times New Roman" panose="02020603050405020304"/>
                        </a:rPr>
                        <a:t>动</a:t>
                      </a:r>
                      <a:r>
                        <a:rPr lang="en-US" sz="2000" b="1" kern="100" dirty="0">
                          <a:solidFill>
                            <a:schemeClr val="tx1"/>
                          </a:solidFill>
                          <a:latin typeface="Times New Roman" panose="02020603050405020304"/>
                          <a:ea typeface="宋体" panose="02010600030101010101" pitchFamily="2" charset="-122"/>
                          <a:cs typeface="Times New Roman" panose="02020603050405020304"/>
                        </a:rPr>
                        <a:t>    </a:t>
                      </a:r>
                      <a:r>
                        <a:rPr lang="zh-CN" sz="2000" b="1" kern="100" dirty="0">
                          <a:solidFill>
                            <a:schemeClr val="tx1"/>
                          </a:solidFill>
                          <a:latin typeface="Times New Roman" panose="02020603050405020304"/>
                          <a:ea typeface="宋体" panose="02010600030101010101" pitchFamily="2" charset="-122"/>
                          <a:cs typeface="Times New Roman" panose="02020603050405020304"/>
                        </a:rPr>
                        <a:t>作</a:t>
                      </a: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300"/>
                        </a:lnSpc>
                        <a:spcBef>
                          <a:spcPts val="0"/>
                        </a:spcBef>
                        <a:spcAft>
                          <a:spcPts val="0"/>
                        </a:spcAft>
                      </a:pPr>
                      <a:endParaRPr lang="en-US" altLang="zh-CN" sz="20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0"/>
                        </a:spcBef>
                        <a:spcAft>
                          <a:spcPts val="0"/>
                        </a:spcAft>
                      </a:pPr>
                      <a:r>
                        <a:rPr lang="zh-CN" sz="2000" b="1" kern="100" dirty="0">
                          <a:solidFill>
                            <a:schemeClr val="tx1"/>
                          </a:solidFill>
                          <a:latin typeface="Times New Roman" panose="02020603050405020304"/>
                          <a:ea typeface="宋体" panose="02010600030101010101" pitchFamily="2" charset="-122"/>
                          <a:cs typeface="Times New Roman" panose="02020603050405020304"/>
                        </a:rPr>
                        <a:t>源</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300"/>
                        </a:lnSpc>
                        <a:spcBef>
                          <a:spcPts val="1200"/>
                        </a:spcBef>
                        <a:spcAft>
                          <a:spcPts val="0"/>
                        </a:spcAft>
                      </a:pPr>
                      <a:endParaRPr lang="en-US" altLang="zh-CN" sz="20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0"/>
                        </a:spcBef>
                        <a:spcAft>
                          <a:spcPts val="0"/>
                        </a:spcAft>
                      </a:pPr>
                      <a:r>
                        <a:rPr lang="zh-CN" sz="2000" b="1" kern="100" dirty="0">
                          <a:solidFill>
                            <a:schemeClr val="tx1"/>
                          </a:solidFill>
                          <a:latin typeface="Times New Roman" panose="02020603050405020304"/>
                          <a:ea typeface="宋体" panose="02010600030101010101" pitchFamily="2" charset="-122"/>
                          <a:cs typeface="Times New Roman" panose="02020603050405020304"/>
                        </a:rPr>
                        <a:t>端</a:t>
                      </a:r>
                      <a:r>
                        <a:rPr lang="en-US" sz="2000" b="1" kern="100" dirty="0">
                          <a:solidFill>
                            <a:schemeClr val="tx1"/>
                          </a:solidFill>
                          <a:latin typeface="Times New Roman" panose="02020603050405020304"/>
                          <a:ea typeface="宋体" panose="02010600030101010101" pitchFamily="2" charset="-122"/>
                          <a:cs typeface="Times New Roman" panose="02020603050405020304"/>
                        </a:rPr>
                        <a:t>    </a:t>
                      </a:r>
                      <a:r>
                        <a:rPr lang="zh-CN" sz="2000" b="1" kern="100" dirty="0">
                          <a:solidFill>
                            <a:schemeClr val="tx1"/>
                          </a:solidFill>
                          <a:latin typeface="Times New Roman" panose="02020603050405020304"/>
                          <a:ea typeface="宋体" panose="02010600030101010101" pitchFamily="2" charset="-122"/>
                          <a:cs typeface="Times New Roman" panose="02020603050405020304"/>
                        </a:rPr>
                        <a:t>口</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300"/>
                        </a:lnSpc>
                        <a:spcBef>
                          <a:spcPts val="1200"/>
                        </a:spcBef>
                        <a:spcAft>
                          <a:spcPts val="0"/>
                        </a:spcAft>
                      </a:pPr>
                      <a:endParaRPr lang="en-US" altLang="zh-CN" sz="20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0"/>
                        </a:spcBef>
                        <a:spcAft>
                          <a:spcPts val="0"/>
                        </a:spcAft>
                      </a:pPr>
                      <a:r>
                        <a:rPr lang="zh-CN" sz="2000" b="1" kern="100" dirty="0">
                          <a:solidFill>
                            <a:schemeClr val="tx1"/>
                          </a:solidFill>
                          <a:latin typeface="Times New Roman" panose="02020603050405020304"/>
                          <a:ea typeface="宋体" panose="02010600030101010101" pitchFamily="2" charset="-122"/>
                          <a:cs typeface="Times New Roman" panose="02020603050405020304"/>
                        </a:rPr>
                        <a:t>目</a:t>
                      </a:r>
                      <a:r>
                        <a:rPr lang="en-US" sz="2000" b="1" kern="100" dirty="0">
                          <a:solidFill>
                            <a:schemeClr val="tx1"/>
                          </a:solidFill>
                          <a:latin typeface="Times New Roman" panose="02020603050405020304"/>
                          <a:ea typeface="宋体" panose="02010600030101010101" pitchFamily="2" charset="-122"/>
                          <a:cs typeface="Times New Roman" panose="02020603050405020304"/>
                        </a:rPr>
                        <a:t>    </a:t>
                      </a:r>
                      <a:r>
                        <a:rPr lang="zh-CN" sz="2000" b="1" kern="100" dirty="0">
                          <a:solidFill>
                            <a:schemeClr val="tx1"/>
                          </a:solidFill>
                          <a:latin typeface="Times New Roman" panose="02020603050405020304"/>
                          <a:ea typeface="宋体" panose="02010600030101010101" pitchFamily="2" charset="-122"/>
                          <a:cs typeface="Times New Roman" panose="02020603050405020304"/>
                        </a:rPr>
                        <a:t>的</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300"/>
                        </a:lnSpc>
                        <a:spcBef>
                          <a:spcPts val="1200"/>
                        </a:spcBef>
                        <a:spcAft>
                          <a:spcPts val="0"/>
                        </a:spcAft>
                      </a:pPr>
                      <a:endParaRPr lang="en-US" altLang="zh-CN" sz="20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0"/>
                        </a:spcBef>
                        <a:spcAft>
                          <a:spcPts val="0"/>
                        </a:spcAft>
                      </a:pPr>
                      <a:r>
                        <a:rPr lang="zh-CN" sz="2000" b="1" kern="100" dirty="0">
                          <a:solidFill>
                            <a:schemeClr val="tx1"/>
                          </a:solidFill>
                          <a:latin typeface="Times New Roman" panose="02020603050405020304"/>
                          <a:ea typeface="宋体" panose="02010600030101010101" pitchFamily="2" charset="-122"/>
                          <a:cs typeface="Times New Roman" panose="02020603050405020304"/>
                        </a:rPr>
                        <a:t>端</a:t>
                      </a:r>
                      <a:r>
                        <a:rPr lang="en-US" sz="2000" b="1" kern="100" dirty="0">
                          <a:solidFill>
                            <a:schemeClr val="tx1"/>
                          </a:solidFill>
                          <a:latin typeface="Times New Roman" panose="02020603050405020304"/>
                          <a:ea typeface="宋体" panose="02010600030101010101" pitchFamily="2" charset="-122"/>
                          <a:cs typeface="Times New Roman" panose="02020603050405020304"/>
                        </a:rPr>
                        <a:t>    </a:t>
                      </a:r>
                      <a:r>
                        <a:rPr lang="zh-CN" sz="2000" b="1" kern="100" dirty="0">
                          <a:solidFill>
                            <a:schemeClr val="tx1"/>
                          </a:solidFill>
                          <a:latin typeface="Times New Roman" panose="02020603050405020304"/>
                          <a:ea typeface="宋体" panose="02010600030101010101" pitchFamily="2" charset="-122"/>
                          <a:cs typeface="Times New Roman" panose="02020603050405020304"/>
                        </a:rPr>
                        <a:t>口</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300"/>
                        </a:lnSpc>
                        <a:spcBef>
                          <a:spcPts val="1200"/>
                        </a:spcBef>
                        <a:spcAft>
                          <a:spcPts val="0"/>
                        </a:spcAft>
                      </a:pPr>
                      <a:endParaRPr lang="en-US" altLang="zh-CN" sz="20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0"/>
                        </a:spcBef>
                        <a:spcAft>
                          <a:spcPts val="0"/>
                        </a:spcAft>
                      </a:pPr>
                      <a:r>
                        <a:rPr lang="zh-CN" sz="2000" b="1" kern="100" dirty="0">
                          <a:solidFill>
                            <a:schemeClr val="tx1"/>
                          </a:solidFill>
                          <a:latin typeface="Times New Roman" panose="02020603050405020304"/>
                          <a:ea typeface="宋体" panose="02010600030101010101" pitchFamily="2" charset="-122"/>
                          <a:cs typeface="Times New Roman" panose="02020603050405020304"/>
                        </a:rPr>
                        <a:t>标</a:t>
                      </a:r>
                      <a:r>
                        <a:rPr lang="en-US" sz="2000" b="1" kern="100" dirty="0">
                          <a:solidFill>
                            <a:schemeClr val="tx1"/>
                          </a:solidFill>
                          <a:latin typeface="Times New Roman" panose="02020603050405020304"/>
                          <a:ea typeface="宋体" panose="02010600030101010101" pitchFamily="2" charset="-122"/>
                          <a:cs typeface="Times New Roman" panose="02020603050405020304"/>
                        </a:rPr>
                        <a:t>    </a:t>
                      </a:r>
                      <a:r>
                        <a:rPr lang="zh-CN" sz="2000" b="1" kern="100" dirty="0">
                          <a:solidFill>
                            <a:schemeClr val="tx1"/>
                          </a:solidFill>
                          <a:latin typeface="Times New Roman" panose="02020603050405020304"/>
                          <a:ea typeface="宋体" panose="02010600030101010101" pitchFamily="2" charset="-122"/>
                          <a:cs typeface="Times New Roman" panose="02020603050405020304"/>
                        </a:rPr>
                        <a:t>志</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lnSpc>
                          <a:spcPts val="1300"/>
                        </a:lnSpc>
                        <a:spcBef>
                          <a:spcPts val="1200"/>
                        </a:spcBef>
                        <a:spcAft>
                          <a:spcPts val="0"/>
                        </a:spcAft>
                      </a:pPr>
                      <a:endParaRPr lang="en-US" altLang="zh-CN" sz="20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0"/>
                        </a:spcBef>
                        <a:spcAft>
                          <a:spcPts val="0"/>
                        </a:spcAft>
                      </a:pPr>
                      <a:r>
                        <a:rPr lang="zh-CN" sz="2000" b="1" kern="100" dirty="0">
                          <a:solidFill>
                            <a:schemeClr val="tx1"/>
                          </a:solidFill>
                          <a:latin typeface="Times New Roman" panose="02020603050405020304"/>
                          <a:ea typeface="宋体" panose="02010600030101010101" pitchFamily="2" charset="-122"/>
                          <a:cs typeface="Times New Roman" panose="02020603050405020304"/>
                        </a:rPr>
                        <a:t>解</a:t>
                      </a:r>
                      <a:r>
                        <a:rPr lang="en-US" sz="2000" b="1" kern="100" dirty="0">
                          <a:solidFill>
                            <a:schemeClr val="tx1"/>
                          </a:solidFill>
                          <a:latin typeface="Times New Roman" panose="02020603050405020304"/>
                          <a:ea typeface="宋体" panose="02010600030101010101" pitchFamily="2" charset="-122"/>
                          <a:cs typeface="Times New Roman" panose="02020603050405020304"/>
                        </a:rPr>
                        <a:t>    </a:t>
                      </a:r>
                      <a:r>
                        <a:rPr lang="zh-CN" sz="2000" b="1" kern="100" dirty="0">
                          <a:solidFill>
                            <a:schemeClr val="tx1"/>
                          </a:solidFill>
                          <a:latin typeface="Times New Roman" panose="02020603050405020304"/>
                          <a:ea typeface="宋体" panose="02010600030101010101" pitchFamily="2" charset="-122"/>
                          <a:cs typeface="Times New Roman" panose="02020603050405020304"/>
                        </a:rPr>
                        <a:t>释</a:t>
                      </a: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0"/>
                  </a:ext>
                </a:extLst>
              </a:tr>
              <a:tr h="4261345">
                <a:tc>
                  <a:txBody>
                    <a:bodyPr/>
                    <a:lstStyle/>
                    <a:p>
                      <a:pPr algn="ctr">
                        <a:lnSpc>
                          <a:spcPts val="1300"/>
                        </a:lnSpc>
                        <a:spcBef>
                          <a:spcPts val="1800"/>
                        </a:spcBef>
                        <a:spcAft>
                          <a:spcPts val="0"/>
                        </a:spcAft>
                      </a:pPr>
                      <a:endParaRPr lang="en-US"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allow</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allow</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allow</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block</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allow</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allow</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allow</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block</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Block</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Bef>
                          <a:spcPts val="1800"/>
                        </a:spcBef>
                        <a:spcAft>
                          <a:spcPts val="0"/>
                        </a:spcAft>
                      </a:pPr>
                      <a:endParaRPr lang="en-US"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secondary</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err="1">
                          <a:solidFill>
                            <a:schemeClr val="tx1"/>
                          </a:solidFill>
                          <a:latin typeface="Times New Roman" panose="02020603050405020304"/>
                          <a:ea typeface="宋体" panose="02010600030101010101" pitchFamily="2" charset="-122"/>
                          <a:cs typeface="Times New Roman" panose="02020603050405020304"/>
                        </a:rPr>
                        <a:t>ntp.outside</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inside-net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Bef>
                          <a:spcPts val="1800"/>
                        </a:spcBef>
                        <a:spcAft>
                          <a:spcPts val="0"/>
                        </a:spcAft>
                      </a:pPr>
                      <a:endParaRPr lang="en-US"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123</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Bef>
                          <a:spcPts val="1800"/>
                        </a:spcBef>
                        <a:spcAft>
                          <a:spcPts val="0"/>
                        </a:spcAft>
                      </a:pPr>
                      <a:endParaRPr lang="en-US"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err="1">
                          <a:solidFill>
                            <a:schemeClr val="tx1"/>
                          </a:solidFill>
                          <a:latin typeface="Times New Roman" panose="02020603050405020304"/>
                          <a:ea typeface="宋体" panose="02010600030101010101" pitchFamily="2" charset="-122"/>
                          <a:cs typeface="Times New Roman" panose="02020603050405020304"/>
                        </a:rPr>
                        <a:t>mailgate</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err="1">
                          <a:solidFill>
                            <a:schemeClr val="tx1"/>
                          </a:solidFill>
                          <a:latin typeface="Times New Roman" panose="02020603050405020304"/>
                          <a:ea typeface="宋体" panose="02010600030101010101" pitchFamily="2" charset="-122"/>
                          <a:cs typeface="Times New Roman" panose="02020603050405020304"/>
                        </a:rPr>
                        <a:t>mailgate</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err="1">
                          <a:solidFill>
                            <a:schemeClr val="tx1"/>
                          </a:solidFill>
                          <a:latin typeface="Times New Roman" panose="02020603050405020304"/>
                          <a:ea typeface="宋体" panose="02010600030101010101" pitchFamily="2" charset="-122"/>
                          <a:cs typeface="Times New Roman" panose="02020603050405020304"/>
                        </a:rPr>
                        <a:t>mailgate</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err="1">
                          <a:solidFill>
                            <a:schemeClr val="tx1"/>
                          </a:solidFill>
                          <a:latin typeface="Times New Roman" panose="02020603050405020304"/>
                          <a:ea typeface="宋体" panose="02010600030101010101" pitchFamily="2" charset="-122"/>
                          <a:cs typeface="Times New Roman" panose="02020603050405020304"/>
                        </a:rPr>
                        <a:t>mailgate</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err="1">
                          <a:solidFill>
                            <a:schemeClr val="tx1"/>
                          </a:solidFill>
                          <a:latin typeface="Times New Roman" panose="02020603050405020304"/>
                          <a:ea typeface="宋体" panose="02010600030101010101" pitchFamily="2" charset="-122"/>
                          <a:cs typeface="Times New Roman" panose="02020603050405020304"/>
                        </a:rPr>
                        <a:t>ntp.inside</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inside-net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Bef>
                          <a:spcPts val="1800"/>
                        </a:spcBef>
                        <a:spcAft>
                          <a:spcPts val="0"/>
                        </a:spcAft>
                      </a:pPr>
                      <a:endParaRPr lang="en-US"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25</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53</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53</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23</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123</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ts val="1300"/>
                        </a:lnSpc>
                        <a:spcBef>
                          <a:spcPts val="1800"/>
                        </a:spcBef>
                        <a:spcAft>
                          <a:spcPts val="0"/>
                        </a:spcAft>
                      </a:pPr>
                      <a:endParaRPr lang="en-US"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TCP</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UDP</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TCP</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TCP </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UDP</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TCP</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ACK</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TCP</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ctr">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UDP</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ts val="1300"/>
                        </a:lnSpc>
                        <a:spcBef>
                          <a:spcPts val="1800"/>
                        </a:spcBef>
                        <a:spcAft>
                          <a:spcPts val="0"/>
                        </a:spcAft>
                      </a:pPr>
                      <a:endParaRPr lang="en-US"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inbound mail access</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access to our DNS</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secondary </a:t>
                      </a:r>
                      <a:r>
                        <a:rPr lang="en-US" sz="1600" b="1" kern="100" dirty="0" err="1">
                          <a:solidFill>
                            <a:schemeClr val="tx1"/>
                          </a:solidFill>
                          <a:latin typeface="Times New Roman" panose="02020603050405020304"/>
                          <a:ea typeface="宋体" panose="02010600030101010101" pitchFamily="2" charset="-122"/>
                          <a:cs typeface="Times New Roman" panose="02020603050405020304"/>
                        </a:rPr>
                        <a:t>nameserver</a:t>
                      </a:r>
                      <a:r>
                        <a:rPr lang="en-US" sz="1600" b="1" kern="100" dirty="0">
                          <a:solidFill>
                            <a:schemeClr val="tx1"/>
                          </a:solidFill>
                          <a:latin typeface="Times New Roman" panose="02020603050405020304"/>
                          <a:ea typeface="宋体" panose="02010600030101010101" pitchFamily="2" charset="-122"/>
                          <a:cs typeface="Times New Roman" panose="02020603050405020304"/>
                        </a:rPr>
                        <a:t> access</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block incoming telnet access</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external time source</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outgoing TCP packets are OK</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return ACK packets are OK</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nothing else is OK</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p>
                      <a:pPr algn="just">
                        <a:lnSpc>
                          <a:spcPts val="1300"/>
                        </a:lnSpc>
                        <a:spcBef>
                          <a:spcPts val="1800"/>
                        </a:spcBef>
                        <a:spcAft>
                          <a:spcPts val="0"/>
                        </a:spcAft>
                      </a:pPr>
                      <a:r>
                        <a:rPr lang="en-US" sz="1600" b="1" kern="100" dirty="0">
                          <a:solidFill>
                            <a:schemeClr val="tx1"/>
                          </a:solidFill>
                          <a:latin typeface="Times New Roman" panose="02020603050405020304"/>
                          <a:ea typeface="宋体" panose="02010600030101010101" pitchFamily="2" charset="-122"/>
                          <a:cs typeface="Times New Roman" panose="02020603050405020304"/>
                        </a:rPr>
                        <a:t>block other UDP, too</a:t>
                      </a:r>
                      <a:endParaRPr lang="zh-CN" sz="1600" b="1"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3" name="Text Box 6"/>
          <p:cNvSpPr txBox="1">
            <a:spLocks noChangeArrowheads="1"/>
          </p:cNvSpPr>
          <p:nvPr/>
        </p:nvSpPr>
        <p:spPr bwMode="auto">
          <a:xfrm>
            <a:off x="1794052" y="6186111"/>
            <a:ext cx="8750014" cy="491490"/>
          </a:xfrm>
          <a:prstGeom prst="rect">
            <a:avLst/>
          </a:prstGeom>
          <a:noFill/>
          <a:ln w="9525">
            <a:noFill/>
            <a:miter lim="800000"/>
          </a:ln>
          <a:effectLst>
            <a:outerShdw dist="35921" dir="2700000" algn="ctr" rotWithShape="0">
              <a:srgbClr val="000000"/>
            </a:outerShdw>
          </a:effectLst>
        </p:spPr>
        <p:txBody>
          <a:bodyPr wrap="square">
            <a:spAutoFit/>
          </a:bodyPr>
          <a:lstStyle/>
          <a:p>
            <a:pPr algn="ctr" eaLnBrk="0" hangingPunct="0"/>
            <a:r>
              <a:rPr lang="zh-CN" altLang="en-US" sz="26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以上规则设置部分来自美国计算机应急响应中心的建议书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917496" y="42194"/>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57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4972451"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静态包过滤防火墙优缺点</a:t>
              </a:r>
            </a:p>
          </p:txBody>
        </p:sp>
      </p:grpSp>
      <p:sp>
        <p:nvSpPr>
          <p:cNvPr id="7" name="TextBox 25"/>
          <p:cNvSpPr txBox="1"/>
          <p:nvPr/>
        </p:nvSpPr>
        <p:spPr>
          <a:xfrm>
            <a:off x="2721191" y="3554405"/>
            <a:ext cx="1214446" cy="583565"/>
          </a:xfrm>
          <a:prstGeom prst="rect">
            <a:avLst/>
          </a:prstGeom>
          <a:noFill/>
        </p:spPr>
        <p:txBody>
          <a:bodyPr wrap="square" rtlCol="0">
            <a:spAutoFit/>
          </a:bodyPr>
          <a:lstStyle/>
          <a:p>
            <a:r>
              <a:rPr lang="zh-CN" altLang="en-US" sz="3200" b="1" dirty="0">
                <a:solidFill>
                  <a:srgbClr val="00206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缺点</a:t>
            </a:r>
          </a:p>
        </p:txBody>
      </p:sp>
      <p:grpSp>
        <p:nvGrpSpPr>
          <p:cNvPr id="9" name="组合 8"/>
          <p:cNvGrpSpPr/>
          <p:nvPr/>
        </p:nvGrpSpPr>
        <p:grpSpPr>
          <a:xfrm>
            <a:off x="2739235" y="4326409"/>
            <a:ext cx="7359728" cy="2202579"/>
            <a:chOff x="5486400" y="3360760"/>
            <a:chExt cx="3657600" cy="596900"/>
          </a:xfrm>
        </p:grpSpPr>
        <p:sp>
          <p:nvSpPr>
            <p:cNvPr id="19" name="AutoShape 9"/>
            <p:cNvSpPr>
              <a:spLocks noChangeArrowheads="1"/>
            </p:cNvSpPr>
            <p:nvPr/>
          </p:nvSpPr>
          <p:spPr bwMode="gray">
            <a:xfrm>
              <a:off x="5486400" y="3360760"/>
              <a:ext cx="3657600" cy="596900"/>
            </a:xfrm>
            <a:prstGeom prst="roundRect">
              <a:avLst>
                <a:gd name="adj" fmla="val 16667"/>
              </a:avLst>
            </a:prstGeom>
            <a:solidFill>
              <a:schemeClr val="bg1">
                <a:alpha val="89999"/>
              </a:schemeClr>
            </a:solidFill>
            <a:ln w="12700">
              <a:solidFill>
                <a:srgbClr val="002060"/>
              </a:solidFill>
              <a:round/>
            </a:ln>
            <a:effectLst/>
          </p:spPr>
          <p:txBody>
            <a:bodyPr wrap="none" anchor="ctr"/>
            <a:lstStyle/>
            <a:p>
              <a:pPr algn="ctr"/>
              <a:endParaRPr lang="zh-CN" altLang="en-US" sz="2800" b="1">
                <a:solidFill>
                  <a:srgbClr val="002060"/>
                </a:solidFill>
                <a:latin typeface="Times New Roman" panose="02020603050405020304" pitchFamily="18" charset="0"/>
                <a:ea typeface="微软雅黑" panose="020B0503020204020204" pitchFamily="34" charset="-122"/>
              </a:endParaRPr>
            </a:p>
          </p:txBody>
        </p:sp>
        <p:sp>
          <p:nvSpPr>
            <p:cNvPr id="20" name="TextBox 20"/>
            <p:cNvSpPr txBox="1"/>
            <p:nvPr/>
          </p:nvSpPr>
          <p:spPr>
            <a:xfrm>
              <a:off x="5550078" y="3413160"/>
              <a:ext cx="3593922" cy="491820"/>
            </a:xfrm>
            <a:prstGeom prst="rect">
              <a:avLst/>
            </a:prstGeom>
            <a:noFill/>
          </p:spPr>
          <p:txBody>
            <a:bodyPr wrap="square" rtlCol="0">
              <a:spAutoFit/>
            </a:bodyPr>
            <a:lstStyle/>
            <a:p>
              <a:pPr marL="342900" indent="-342900">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 安全性较低</a:t>
              </a:r>
              <a:endParaRPr lang="en-US" altLang="zh-CN" sz="2800" b="1" dirty="0">
                <a:solidFill>
                  <a:srgbClr val="002060"/>
                </a:solidFill>
                <a:latin typeface="Times New Roman" panose="02020603050405020304" pitchFamily="18" charset="0"/>
                <a:ea typeface="微软雅黑" panose="020B0503020204020204" pitchFamily="34" charset="-122"/>
              </a:endParaRPr>
            </a:p>
            <a:p>
              <a:pPr marL="342900" indent="-342900">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 缺少状态感知能力</a:t>
              </a:r>
            </a:p>
            <a:p>
              <a:pPr marL="342900" indent="-342900">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 容易遭受</a:t>
              </a:r>
              <a:r>
                <a:rPr lang="en-US" altLang="zh-CN" sz="2800" b="1" dirty="0">
                  <a:solidFill>
                    <a:srgbClr val="002060"/>
                  </a:solidFill>
                  <a:latin typeface="Times New Roman" panose="02020603050405020304" pitchFamily="18" charset="0"/>
                  <a:ea typeface="微软雅黑" panose="020B0503020204020204" pitchFamily="34" charset="-122"/>
                </a:rPr>
                <a:t>IP</a:t>
              </a:r>
              <a:r>
                <a:rPr lang="zh-CN" altLang="en-US" sz="2800" b="1" dirty="0">
                  <a:solidFill>
                    <a:srgbClr val="002060"/>
                  </a:solidFill>
                  <a:latin typeface="Times New Roman" panose="02020603050405020304" pitchFamily="18" charset="0"/>
                  <a:ea typeface="微软雅黑" panose="020B0503020204020204" pitchFamily="34" charset="-122"/>
                </a:rPr>
                <a:t>欺骗攻击</a:t>
              </a:r>
            </a:p>
            <a:p>
              <a:pPr marL="342900" indent="-342900">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 创建访问控制规则比较困难</a:t>
              </a:r>
            </a:p>
          </p:txBody>
        </p:sp>
      </p:grpSp>
      <p:sp>
        <p:nvSpPr>
          <p:cNvPr id="21" name="TextBox 24"/>
          <p:cNvSpPr txBox="1"/>
          <p:nvPr/>
        </p:nvSpPr>
        <p:spPr>
          <a:xfrm>
            <a:off x="2721191" y="1151415"/>
            <a:ext cx="1214446" cy="583565"/>
          </a:xfrm>
          <a:prstGeom prst="rect">
            <a:avLst/>
          </a:prstGeom>
          <a:noFill/>
        </p:spPr>
        <p:txBody>
          <a:bodyPr wrap="square" rtlCol="0">
            <a:spAutoFit/>
          </a:bodyPr>
          <a:lstStyle/>
          <a:p>
            <a:r>
              <a:rPr lang="zh-CN" altLang="en-US" sz="3200" b="1" dirty="0">
                <a:solidFill>
                  <a:srgbClr val="00206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优点</a:t>
            </a:r>
          </a:p>
        </p:txBody>
      </p:sp>
      <p:grpSp>
        <p:nvGrpSpPr>
          <p:cNvPr id="23" name="组合 22"/>
          <p:cNvGrpSpPr/>
          <p:nvPr/>
        </p:nvGrpSpPr>
        <p:grpSpPr>
          <a:xfrm>
            <a:off x="2739235" y="1945772"/>
            <a:ext cx="7455054" cy="1298385"/>
            <a:chOff x="2029265" y="2650357"/>
            <a:chExt cx="4602351" cy="1381136"/>
          </a:xfrm>
        </p:grpSpPr>
        <p:sp>
          <p:nvSpPr>
            <p:cNvPr id="27" name="AutoShape 7"/>
            <p:cNvSpPr>
              <a:spLocks noChangeArrowheads="1"/>
            </p:cNvSpPr>
            <p:nvPr/>
          </p:nvSpPr>
          <p:spPr bwMode="auto">
            <a:xfrm>
              <a:off x="2029265" y="2650357"/>
              <a:ext cx="4543502" cy="1381136"/>
            </a:xfrm>
            <a:prstGeom prst="roundRect">
              <a:avLst>
                <a:gd name="adj" fmla="val 13745"/>
              </a:avLst>
            </a:prstGeom>
            <a:solidFill>
              <a:schemeClr val="bg1">
                <a:alpha val="90000"/>
              </a:scheme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800" b="1" kern="0" dirty="0">
                <a:solidFill>
                  <a:srgbClr val="002060"/>
                </a:solidFill>
                <a:latin typeface="Times New Roman" panose="02020603050405020304" pitchFamily="18" charset="0"/>
                <a:ea typeface="微软雅黑" panose="020B0503020204020204" pitchFamily="34" charset="-122"/>
              </a:endParaRPr>
            </a:p>
          </p:txBody>
        </p:sp>
        <p:sp>
          <p:nvSpPr>
            <p:cNvPr id="28" name="TextBox 30"/>
            <p:cNvSpPr txBox="1"/>
            <p:nvPr/>
          </p:nvSpPr>
          <p:spPr>
            <a:xfrm>
              <a:off x="2108366" y="2837188"/>
              <a:ext cx="4523250" cy="1013882"/>
            </a:xfrm>
            <a:prstGeom prst="rect">
              <a:avLst/>
            </a:prstGeom>
            <a:noFill/>
          </p:spPr>
          <p:txBody>
            <a:bodyPr wrap="square" rtlCol="0" anchor="ctr">
              <a:spAutoFit/>
            </a:bodyPr>
            <a:lstStyle/>
            <a:p>
              <a:pPr marL="342900" indent="-342900">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 对网络性能影响较小</a:t>
              </a:r>
              <a:endParaRPr lang="en-US" altLang="zh-CN" sz="2800" b="1" dirty="0">
                <a:solidFill>
                  <a:srgbClr val="002060"/>
                </a:solidFill>
                <a:latin typeface="Times New Roman" panose="02020603050405020304" pitchFamily="18" charset="0"/>
                <a:ea typeface="微软雅黑" panose="020B0503020204020204" pitchFamily="34" charset="-122"/>
              </a:endParaRPr>
            </a:p>
            <a:p>
              <a:pPr marL="342900" indent="-342900">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 成本较低</a:t>
              </a:r>
            </a:p>
          </p:txBody>
        </p:sp>
      </p:grpSp>
      <p:grpSp>
        <p:nvGrpSpPr>
          <p:cNvPr id="32" name="Group 51"/>
          <p:cNvGrpSpPr/>
          <p:nvPr/>
        </p:nvGrpSpPr>
        <p:grpSpPr bwMode="auto">
          <a:xfrm>
            <a:off x="2273410" y="3642629"/>
            <a:ext cx="407988" cy="466725"/>
            <a:chOff x="2744" y="-584"/>
            <a:chExt cx="614" cy="702"/>
          </a:xfrm>
        </p:grpSpPr>
        <p:sp>
          <p:nvSpPr>
            <p:cNvPr id="33" name="Oval 52"/>
            <p:cNvSpPr>
              <a:spLocks noChangeArrowheads="1"/>
            </p:cNvSpPr>
            <p:nvPr/>
          </p:nvSpPr>
          <p:spPr bwMode="auto">
            <a:xfrm>
              <a:off x="2744" y="-85"/>
              <a:ext cx="590" cy="203"/>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ln>
            <a:effectLst/>
          </p:spPr>
          <p:txBody>
            <a:bodyPr wrap="none" anchor="ctr"/>
            <a:lstStyle/>
            <a:p>
              <a:pPr>
                <a:defRPr/>
              </a:pPr>
              <a:endParaRPr lang="zh-CN" altLang="en-US" sz="2800" b="1"/>
            </a:p>
          </p:txBody>
        </p:sp>
        <p:grpSp>
          <p:nvGrpSpPr>
            <p:cNvPr id="34" name="Group 53"/>
            <p:cNvGrpSpPr/>
            <p:nvPr/>
          </p:nvGrpSpPr>
          <p:grpSpPr bwMode="auto">
            <a:xfrm>
              <a:off x="2745" y="-584"/>
              <a:ext cx="613" cy="613"/>
              <a:chOff x="2335" y="1139"/>
              <a:chExt cx="1089" cy="1089"/>
            </a:xfrm>
          </p:grpSpPr>
          <p:sp>
            <p:nvSpPr>
              <p:cNvPr id="35" name="Oval 54"/>
              <p:cNvSpPr>
                <a:spLocks noChangeArrowheads="1"/>
              </p:cNvSpPr>
              <p:nvPr/>
            </p:nvSpPr>
            <p:spPr bwMode="auto">
              <a:xfrm>
                <a:off x="2335" y="1139"/>
                <a:ext cx="1089" cy="1089"/>
              </a:xfrm>
              <a:prstGeom prst="ellipse">
                <a:avLst/>
              </a:prstGeom>
              <a:gradFill rotWithShape="1">
                <a:gsLst>
                  <a:gs pos="0">
                    <a:srgbClr val="0070C0"/>
                  </a:gs>
                  <a:gs pos="100000">
                    <a:srgbClr val="00206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nvGrpSpPr>
              <p:cNvPr id="36" name="Group 55"/>
              <p:cNvGrpSpPr/>
              <p:nvPr/>
            </p:nvGrpSpPr>
            <p:grpSpPr bwMode="auto">
              <a:xfrm>
                <a:off x="2426" y="1169"/>
                <a:ext cx="908" cy="296"/>
                <a:chOff x="1431" y="1843"/>
                <a:chExt cx="907" cy="295"/>
              </a:xfrm>
            </p:grpSpPr>
            <p:sp>
              <p:nvSpPr>
                <p:cNvPr id="37" name="Freeform 56"/>
                <p:cNvSpPr/>
                <p:nvPr/>
              </p:nvSpPr>
              <p:spPr bwMode="auto">
                <a:xfrm>
                  <a:off x="1423" y="1843"/>
                  <a:ext cx="916"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ln>
                <a:effectLst/>
              </p:spPr>
              <p:txBody>
                <a:bodyPr wrap="none" anchor="ctr"/>
                <a:lstStyle/>
                <a:p>
                  <a:pPr>
                    <a:defRPr/>
                  </a:pPr>
                  <a:endParaRPr lang="zh-CN" altLang="en-US" sz="2800" b="1"/>
                </a:p>
              </p:txBody>
            </p:sp>
            <p:sp>
              <p:nvSpPr>
                <p:cNvPr id="38" name="Oval 57"/>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grpSp>
      </p:grpSp>
      <p:grpSp>
        <p:nvGrpSpPr>
          <p:cNvPr id="39" name="Group 51"/>
          <p:cNvGrpSpPr/>
          <p:nvPr/>
        </p:nvGrpSpPr>
        <p:grpSpPr bwMode="auto">
          <a:xfrm>
            <a:off x="2244094" y="1254335"/>
            <a:ext cx="407988" cy="466725"/>
            <a:chOff x="2744" y="-584"/>
            <a:chExt cx="614" cy="702"/>
          </a:xfrm>
        </p:grpSpPr>
        <p:sp>
          <p:nvSpPr>
            <p:cNvPr id="40" name="Oval 52"/>
            <p:cNvSpPr>
              <a:spLocks noChangeArrowheads="1"/>
            </p:cNvSpPr>
            <p:nvPr/>
          </p:nvSpPr>
          <p:spPr bwMode="auto">
            <a:xfrm>
              <a:off x="2744" y="-85"/>
              <a:ext cx="590" cy="203"/>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ln>
            <a:effectLst/>
          </p:spPr>
          <p:txBody>
            <a:bodyPr wrap="none" anchor="ctr"/>
            <a:lstStyle/>
            <a:p>
              <a:pPr>
                <a:defRPr/>
              </a:pPr>
              <a:endParaRPr lang="zh-CN" altLang="en-US" sz="2800" b="1"/>
            </a:p>
          </p:txBody>
        </p:sp>
        <p:grpSp>
          <p:nvGrpSpPr>
            <p:cNvPr id="41" name="Group 53"/>
            <p:cNvGrpSpPr/>
            <p:nvPr/>
          </p:nvGrpSpPr>
          <p:grpSpPr bwMode="auto">
            <a:xfrm>
              <a:off x="2745" y="-584"/>
              <a:ext cx="613" cy="613"/>
              <a:chOff x="2335" y="1139"/>
              <a:chExt cx="1089" cy="1089"/>
            </a:xfrm>
          </p:grpSpPr>
          <p:sp>
            <p:nvSpPr>
              <p:cNvPr id="42" name="Oval 54"/>
              <p:cNvSpPr>
                <a:spLocks noChangeArrowheads="1"/>
              </p:cNvSpPr>
              <p:nvPr/>
            </p:nvSpPr>
            <p:spPr bwMode="auto">
              <a:xfrm>
                <a:off x="2335" y="1139"/>
                <a:ext cx="1089" cy="1089"/>
              </a:xfrm>
              <a:prstGeom prst="ellipse">
                <a:avLst/>
              </a:prstGeom>
              <a:gradFill rotWithShape="1">
                <a:gsLst>
                  <a:gs pos="0">
                    <a:schemeClr val="accent2">
                      <a:lumMod val="75000"/>
                    </a:schemeClr>
                  </a:gs>
                  <a:gs pos="100000">
                    <a:schemeClr val="accent2">
                      <a:lumMod val="50000"/>
                    </a:scheme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nvGrpSpPr>
              <p:cNvPr id="43" name="Group 55"/>
              <p:cNvGrpSpPr/>
              <p:nvPr/>
            </p:nvGrpSpPr>
            <p:grpSpPr bwMode="auto">
              <a:xfrm>
                <a:off x="2426" y="1169"/>
                <a:ext cx="908" cy="296"/>
                <a:chOff x="1431" y="1843"/>
                <a:chExt cx="907" cy="295"/>
              </a:xfrm>
            </p:grpSpPr>
            <p:sp>
              <p:nvSpPr>
                <p:cNvPr id="44" name="Freeform 56"/>
                <p:cNvSpPr/>
                <p:nvPr/>
              </p:nvSpPr>
              <p:spPr bwMode="auto">
                <a:xfrm>
                  <a:off x="1423" y="1843"/>
                  <a:ext cx="916"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ln>
                <a:effectLst/>
              </p:spPr>
              <p:txBody>
                <a:bodyPr wrap="none" anchor="ctr"/>
                <a:lstStyle/>
                <a:p>
                  <a:pPr>
                    <a:defRPr/>
                  </a:pPr>
                  <a:endParaRPr lang="zh-CN" altLang="en-US" sz="2800" b="1"/>
                </a:p>
              </p:txBody>
            </p:sp>
            <p:sp>
              <p:nvSpPr>
                <p:cNvPr id="45" name="Oval 57"/>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p:tgtEl>
                                          <p:spTgt spid="21"/>
                                        </p:tgtEl>
                                        <p:attrNameLst>
                                          <p:attrName>ppt_x</p:attrName>
                                        </p:attrNameLst>
                                      </p:cBhvr>
                                      <p:tavLst>
                                        <p:tav tm="0">
                                          <p:val>
                                            <p:strVal val="#ppt_x-#ppt_w*1.125000"/>
                                          </p:val>
                                        </p:tav>
                                        <p:tav tm="100000">
                                          <p:val>
                                            <p:strVal val="#ppt_x"/>
                                          </p:val>
                                        </p:tav>
                                      </p:tavLst>
                                    </p:anim>
                                    <p:animEffect transition="in" filter="wipe(right)">
                                      <p:cBhvr>
                                        <p:cTn id="8" dur="500"/>
                                        <p:tgtEl>
                                          <p:spTgt spid="21"/>
                                        </p:tgtEl>
                                      </p:cBhvr>
                                    </p:animEffect>
                                  </p:childTnLst>
                                </p:cTn>
                              </p:par>
                              <p:par>
                                <p:cTn id="9" presetID="1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ppt_x</p:attrName>
                                        </p:attrNameLst>
                                      </p:cBhvr>
                                      <p:tavLst>
                                        <p:tav tm="0">
                                          <p:val>
                                            <p:strVal val="#ppt_x-#ppt_w*1.125000"/>
                                          </p:val>
                                        </p:tav>
                                        <p:tav tm="100000">
                                          <p:val>
                                            <p:strVal val="#ppt_x"/>
                                          </p:val>
                                        </p:tav>
                                      </p:tavLst>
                                    </p:anim>
                                    <p:animEffect transition="in" filter="wipe(right)">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fade">
                                      <p:cBhvr>
                                        <p:cTn id="15" dur="500"/>
                                        <p:tgtEl>
                                          <p:spTgt spid="32"/>
                                        </p:tgtEl>
                                      </p:cBhvr>
                                    </p:animEffect>
                                  </p:childTnLst>
                                </p:cTn>
                              </p:par>
                              <p:par>
                                <p:cTn id="16" presetID="10"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704771" y="42192"/>
            <a:ext cx="9648394" cy="781967"/>
            <a:chOff x="2543606" y="42192"/>
            <a:chExt cx="9648394" cy="781967"/>
          </a:xfrm>
        </p:grpSpPr>
        <p:sp>
          <p:nvSpPr>
            <p:cNvPr id="3" name="圆角矩形 2"/>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矩形 3"/>
            <p:cNvSpPr/>
            <p:nvPr/>
          </p:nvSpPr>
          <p:spPr>
            <a:xfrm>
              <a:off x="2831636" y="138202"/>
              <a:ext cx="2982309" cy="58477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本讲内容概要</a:t>
              </a:r>
            </a:p>
          </p:txBody>
        </p:sp>
      </p:grpSp>
      <p:grpSp>
        <p:nvGrpSpPr>
          <p:cNvPr id="5" name="组合 4"/>
          <p:cNvGrpSpPr/>
          <p:nvPr/>
        </p:nvGrpSpPr>
        <p:grpSpPr>
          <a:xfrm>
            <a:off x="2693129" y="2141636"/>
            <a:ext cx="7074491" cy="691161"/>
            <a:chOff x="3388744" y="2314179"/>
            <a:chExt cx="7074491" cy="691161"/>
          </a:xfrm>
        </p:grpSpPr>
        <p:sp>
          <p:nvSpPr>
            <p:cNvPr id="6" name="圆角矩形 5"/>
            <p:cNvSpPr/>
            <p:nvPr/>
          </p:nvSpPr>
          <p:spPr>
            <a:xfrm>
              <a:off x="3388744" y="2344955"/>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7" name="TextBox 6"/>
            <p:cNvSpPr txBox="1"/>
            <p:nvPr/>
          </p:nvSpPr>
          <p:spPr>
            <a:xfrm>
              <a:off x="4180835" y="2314179"/>
              <a:ext cx="4613468" cy="584775"/>
            </a:xfrm>
            <a:prstGeom prst="rect">
              <a:avLst/>
            </a:prstGeom>
            <a:noFill/>
          </p:spPr>
          <p:txBody>
            <a:bodyPr wrap="squar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2</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防火墙的类型和结构</a:t>
              </a:r>
            </a:p>
          </p:txBody>
        </p:sp>
        <p:cxnSp>
          <p:nvCxnSpPr>
            <p:cNvPr id="8" name="直接连接符 7"/>
            <p:cNvCxnSpPr/>
            <p:nvPr/>
          </p:nvCxnSpPr>
          <p:spPr>
            <a:xfrm>
              <a:off x="4661739" y="240730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693129" y="2989919"/>
            <a:ext cx="7074491" cy="691161"/>
            <a:chOff x="3388744" y="3115773"/>
            <a:chExt cx="7074491" cy="691161"/>
          </a:xfrm>
        </p:grpSpPr>
        <p:sp>
          <p:nvSpPr>
            <p:cNvPr id="10" name="圆角矩形 9"/>
            <p:cNvSpPr/>
            <p:nvPr/>
          </p:nvSpPr>
          <p:spPr>
            <a:xfrm>
              <a:off x="3388744" y="3146549"/>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TextBox 7"/>
            <p:cNvSpPr txBox="1"/>
            <p:nvPr/>
          </p:nvSpPr>
          <p:spPr>
            <a:xfrm>
              <a:off x="4180835" y="3115773"/>
              <a:ext cx="2662908"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3</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静态包过滤器</a:t>
              </a:r>
            </a:p>
          </p:txBody>
        </p:sp>
        <p:cxnSp>
          <p:nvCxnSpPr>
            <p:cNvPr id="12" name="直接连接符 11"/>
            <p:cNvCxnSpPr/>
            <p:nvPr/>
          </p:nvCxnSpPr>
          <p:spPr>
            <a:xfrm>
              <a:off x="4661739" y="3218558"/>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693129" y="1293353"/>
            <a:ext cx="7074491" cy="691161"/>
            <a:chOff x="3402064" y="1531597"/>
            <a:chExt cx="7074491" cy="691161"/>
          </a:xfrm>
        </p:grpSpPr>
        <p:sp>
          <p:nvSpPr>
            <p:cNvPr id="14" name="圆角矩形 13"/>
            <p:cNvSpPr/>
            <p:nvPr/>
          </p:nvSpPr>
          <p:spPr>
            <a:xfrm>
              <a:off x="3402064" y="1562373"/>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TextBox 19"/>
            <p:cNvSpPr txBox="1"/>
            <p:nvPr/>
          </p:nvSpPr>
          <p:spPr>
            <a:xfrm>
              <a:off x="4180835" y="1531597"/>
              <a:ext cx="235513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防火墙概述</a:t>
              </a:r>
            </a:p>
          </p:txBody>
        </p:sp>
        <p:cxnSp>
          <p:nvCxnSpPr>
            <p:cNvPr id="16" name="直接连接符 15"/>
            <p:cNvCxnSpPr/>
            <p:nvPr/>
          </p:nvCxnSpPr>
          <p:spPr>
            <a:xfrm>
              <a:off x="4661739" y="1634382"/>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693129" y="3838807"/>
            <a:ext cx="7074491" cy="690556"/>
            <a:chOff x="3424583" y="3908466"/>
            <a:chExt cx="7074491" cy="690556"/>
          </a:xfrm>
        </p:grpSpPr>
        <p:sp>
          <p:nvSpPr>
            <p:cNvPr id="18" name="圆角矩形 17"/>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rgbClr val="FF0000"/>
                </a:solidFill>
              </a:endParaRPr>
            </a:p>
          </p:txBody>
        </p:sp>
        <p:sp>
          <p:nvSpPr>
            <p:cNvPr id="19" name="TextBox 8"/>
            <p:cNvSpPr txBox="1"/>
            <p:nvPr/>
          </p:nvSpPr>
          <p:spPr>
            <a:xfrm>
              <a:off x="4180835" y="3908466"/>
              <a:ext cx="3248025" cy="583565"/>
            </a:xfrm>
            <a:prstGeom prst="rect">
              <a:avLst/>
            </a:prstGeom>
            <a:noFill/>
          </p:spPr>
          <p:txBody>
            <a:bodyPr wrap="none" rtlCol="0" anchor="ctr">
              <a:spAutoFit/>
            </a:bodyPr>
            <a:lstStyle/>
            <a:p>
              <a:r>
                <a:rPr lang="en-US" altLang="zh-CN" sz="3200" b="1" dirty="0">
                  <a:solidFill>
                    <a:srgbClr val="FF0000"/>
                  </a:solidFill>
                  <a:latin typeface="Broadway" panose="04040905080B02020502" pitchFamily="82" charset="0"/>
                  <a:ea typeface="微软雅黑" panose="020B0503020204020204" pitchFamily="34" charset="-122"/>
                </a:rPr>
                <a:t>4</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动态包过滤防火墙</a:t>
              </a:r>
            </a:p>
          </p:txBody>
        </p:sp>
        <p:cxnSp>
          <p:nvCxnSpPr>
            <p:cNvPr id="20" name="直接连接符 19"/>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693129" y="4686485"/>
            <a:ext cx="7074491" cy="691161"/>
            <a:chOff x="3424583" y="3907861"/>
            <a:chExt cx="7074491" cy="691161"/>
          </a:xfrm>
        </p:grpSpPr>
        <p:sp>
          <p:nvSpPr>
            <p:cNvPr id="23" name="圆角矩形 22"/>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TextBox 8"/>
            <p:cNvSpPr txBox="1"/>
            <p:nvPr/>
          </p:nvSpPr>
          <p:spPr>
            <a:xfrm>
              <a:off x="4180835" y="3907861"/>
              <a:ext cx="235513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5</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电路级网关</a:t>
              </a:r>
            </a:p>
          </p:txBody>
        </p:sp>
        <p:cxnSp>
          <p:nvCxnSpPr>
            <p:cNvPr id="25" name="直接连接符 24"/>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2693129" y="5534770"/>
            <a:ext cx="7074491" cy="691161"/>
            <a:chOff x="3424583" y="3907861"/>
            <a:chExt cx="7074491" cy="691161"/>
          </a:xfrm>
        </p:grpSpPr>
        <p:sp>
          <p:nvSpPr>
            <p:cNvPr id="27" name="圆角矩形 26"/>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TextBox 8"/>
            <p:cNvSpPr txBox="1"/>
            <p:nvPr/>
          </p:nvSpPr>
          <p:spPr>
            <a:xfrm>
              <a:off x="4180835" y="3907861"/>
              <a:ext cx="235513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6</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应用级网关</a:t>
              </a:r>
            </a:p>
          </p:txBody>
        </p:sp>
        <p:cxnSp>
          <p:nvCxnSpPr>
            <p:cNvPr id="29" name="直接连接符 28"/>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9" presetClass="emph" presetSubtype="0" nodeType="afterEffect">
                                  <p:stCondLst>
                                    <p:cond delay="0"/>
                                  </p:stCondLst>
                                  <p:childTnLst>
                                    <p:set>
                                      <p:cBhvr rctx="PPT">
                                        <p:cTn id="37" dur="indefinite"/>
                                        <p:tgtEl>
                                          <p:spTgt spid="22"/>
                                        </p:tgtEl>
                                        <p:attrNameLst>
                                          <p:attrName>style.opacity</p:attrName>
                                        </p:attrNameLst>
                                      </p:cBhvr>
                                      <p:to>
                                        <p:strVal val="0.5"/>
                                      </p:to>
                                    </p:set>
                                    <p:animEffect filter="image" prLst="opacity: 0.5">
                                      <p:cBhvr rctx="IE">
                                        <p:cTn id="38" dur="indefinite"/>
                                        <p:tgtEl>
                                          <p:spTgt spid="22"/>
                                        </p:tgtEl>
                                      </p:cBhvr>
                                    </p:animEffect>
                                  </p:childTnLst>
                                </p:cTn>
                              </p:par>
                              <p:par>
                                <p:cTn id="39" presetID="9" presetClass="emph" presetSubtype="0" nodeType="withEffect">
                                  <p:stCondLst>
                                    <p:cond delay="0"/>
                                  </p:stCondLst>
                                  <p:childTnLst>
                                    <p:set>
                                      <p:cBhvr rctx="PPT">
                                        <p:cTn id="40" dur="indefinite"/>
                                        <p:tgtEl>
                                          <p:spTgt spid="26"/>
                                        </p:tgtEl>
                                        <p:attrNameLst>
                                          <p:attrName>style.opacity</p:attrName>
                                        </p:attrNameLst>
                                      </p:cBhvr>
                                      <p:to>
                                        <p:strVal val="0.5"/>
                                      </p:to>
                                    </p:set>
                                    <p:animEffect filter="image" prLst="opacity: 0.5">
                                      <p:cBhvr rctx="IE">
                                        <p:cTn id="41" dur="indefinite"/>
                                        <p:tgtEl>
                                          <p:spTgt spid="26"/>
                                        </p:tgtEl>
                                      </p:cBhvr>
                                    </p:animEffect>
                                  </p:childTnLst>
                                </p:cTn>
                              </p:par>
                            </p:childTnLst>
                          </p:cTn>
                        </p:par>
                        <p:par>
                          <p:cTn id="42" fill="hold">
                            <p:stCondLst>
                              <p:cond delay="1000"/>
                            </p:stCondLst>
                            <p:childTnLst>
                              <p:par>
                                <p:cTn id="43" presetID="9" presetClass="emph" presetSubtype="0" nodeType="afterEffect">
                                  <p:stCondLst>
                                    <p:cond delay="0"/>
                                  </p:stCondLst>
                                  <p:childTnLst>
                                    <p:set>
                                      <p:cBhvr rctx="PPT">
                                        <p:cTn id="44" dur="indefinite"/>
                                        <p:tgtEl>
                                          <p:spTgt spid="13"/>
                                        </p:tgtEl>
                                        <p:attrNameLst>
                                          <p:attrName>style.opacity</p:attrName>
                                        </p:attrNameLst>
                                      </p:cBhvr>
                                      <p:to>
                                        <p:strVal val="0.5"/>
                                      </p:to>
                                    </p:set>
                                    <p:animEffect filter="image" prLst="opacity: 0.5">
                                      <p:cBhvr rctx="IE">
                                        <p:cTn id="45" dur="indefinite"/>
                                        <p:tgtEl>
                                          <p:spTgt spid="13"/>
                                        </p:tgtEl>
                                      </p:cBhvr>
                                    </p:animEffect>
                                  </p:childTnLst>
                                </p:cTn>
                              </p:par>
                              <p:par>
                                <p:cTn id="46" presetID="9" presetClass="emph" presetSubtype="0" nodeType="withEffect">
                                  <p:stCondLst>
                                    <p:cond delay="0"/>
                                  </p:stCondLst>
                                  <p:childTnLst>
                                    <p:set>
                                      <p:cBhvr rctx="PPT">
                                        <p:cTn id="47" dur="indefinite"/>
                                        <p:tgtEl>
                                          <p:spTgt spid="5"/>
                                        </p:tgtEl>
                                        <p:attrNameLst>
                                          <p:attrName>style.opacity</p:attrName>
                                        </p:attrNameLst>
                                      </p:cBhvr>
                                      <p:to>
                                        <p:strVal val="0.5"/>
                                      </p:to>
                                    </p:set>
                                    <p:animEffect filter="image" prLst="opacity: 0.5">
                                      <p:cBhvr rctx="IE">
                                        <p:cTn id="48" dur="indefinite"/>
                                        <p:tgtEl>
                                          <p:spTgt spid="5"/>
                                        </p:tgtEl>
                                      </p:cBhvr>
                                    </p:animEffect>
                                  </p:childTnLst>
                                </p:cTn>
                              </p:par>
                            </p:childTnLst>
                          </p:cTn>
                        </p:par>
                        <p:par>
                          <p:cTn id="49" fill="hold">
                            <p:stCondLst>
                              <p:cond delay="1000"/>
                            </p:stCondLst>
                            <p:childTnLst>
                              <p:par>
                                <p:cTn id="50" presetID="9" presetClass="emph" presetSubtype="0" nodeType="afterEffect">
                                  <p:stCondLst>
                                    <p:cond delay="0"/>
                                  </p:stCondLst>
                                  <p:childTnLst>
                                    <p:set>
                                      <p:cBhvr rctx="PPT">
                                        <p:cTn id="51" dur="indefinite"/>
                                        <p:tgtEl>
                                          <p:spTgt spid="9"/>
                                        </p:tgtEl>
                                        <p:attrNameLst>
                                          <p:attrName>style.opacity</p:attrName>
                                        </p:attrNameLst>
                                      </p:cBhvr>
                                      <p:to>
                                        <p:strVal val="0.5"/>
                                      </p:to>
                                    </p:set>
                                    <p:animEffect filter="image" prLst="opacity: 0.5">
                                      <p:cBhvr rctx="IE">
                                        <p:cTn id="52" dur="indefinite"/>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566341"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7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628888"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工作于传输层的动态包过滤防火墙</a:t>
              </a:r>
            </a:p>
          </p:txBody>
        </p:sp>
      </p:grpSp>
      <p:grpSp>
        <p:nvGrpSpPr>
          <p:cNvPr id="44" name="组合 43"/>
          <p:cNvGrpSpPr/>
          <p:nvPr/>
        </p:nvGrpSpPr>
        <p:grpSpPr>
          <a:xfrm>
            <a:off x="1750097" y="1233337"/>
            <a:ext cx="8930734" cy="4807532"/>
            <a:chOff x="180119" y="1867839"/>
            <a:chExt cx="8930734" cy="4807532"/>
          </a:xfrm>
        </p:grpSpPr>
        <p:grpSp>
          <p:nvGrpSpPr>
            <p:cNvPr id="45" name="组合 44"/>
            <p:cNvGrpSpPr/>
            <p:nvPr/>
          </p:nvGrpSpPr>
          <p:grpSpPr>
            <a:xfrm>
              <a:off x="3772661" y="1867839"/>
              <a:ext cx="1568177" cy="3911745"/>
              <a:chOff x="3003823" y="2187879"/>
              <a:chExt cx="1568177" cy="3911745"/>
            </a:xfrm>
          </p:grpSpPr>
          <p:sp>
            <p:nvSpPr>
              <p:cNvPr id="57" name="AutoShape 8"/>
              <p:cNvSpPr>
                <a:spLocks noChangeArrowheads="1"/>
              </p:cNvSpPr>
              <p:nvPr/>
            </p:nvSpPr>
            <p:spPr bwMode="gray">
              <a:xfrm>
                <a:off x="3012567" y="2187879"/>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应用层</a:t>
                </a:r>
              </a:p>
            </p:txBody>
          </p:sp>
          <p:sp>
            <p:nvSpPr>
              <p:cNvPr id="58" name="AutoShape 8"/>
              <p:cNvSpPr>
                <a:spLocks noChangeArrowheads="1"/>
              </p:cNvSpPr>
              <p:nvPr/>
            </p:nvSpPr>
            <p:spPr bwMode="gray">
              <a:xfrm>
                <a:off x="3003823" y="2742038"/>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表示层</a:t>
                </a:r>
              </a:p>
            </p:txBody>
          </p:sp>
          <p:sp>
            <p:nvSpPr>
              <p:cNvPr id="59" name="AutoShape 8"/>
              <p:cNvSpPr>
                <a:spLocks noChangeArrowheads="1"/>
              </p:cNvSpPr>
              <p:nvPr/>
            </p:nvSpPr>
            <p:spPr bwMode="gray">
              <a:xfrm>
                <a:off x="3019589" y="3313542"/>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会话层</a:t>
                </a:r>
              </a:p>
            </p:txBody>
          </p:sp>
          <p:sp>
            <p:nvSpPr>
              <p:cNvPr id="60" name="AutoShape 8"/>
              <p:cNvSpPr>
                <a:spLocks noChangeArrowheads="1"/>
              </p:cNvSpPr>
              <p:nvPr/>
            </p:nvSpPr>
            <p:spPr bwMode="gray">
              <a:xfrm>
                <a:off x="3020763" y="3885052"/>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C00000"/>
                    </a:solidFill>
                    <a:latin typeface="Times New Roman" panose="02020603050405020304" pitchFamily="18" charset="0"/>
                    <a:ea typeface="微软雅黑" panose="020B0503020204020204" pitchFamily="34" charset="-122"/>
                  </a:rPr>
                  <a:t>传输层</a:t>
                </a:r>
              </a:p>
            </p:txBody>
          </p:sp>
          <p:sp>
            <p:nvSpPr>
              <p:cNvPr id="61" name="AutoShape 8"/>
              <p:cNvSpPr>
                <a:spLocks noChangeArrowheads="1"/>
              </p:cNvSpPr>
              <p:nvPr/>
            </p:nvSpPr>
            <p:spPr bwMode="gray">
              <a:xfrm>
                <a:off x="3020763" y="4456556"/>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网络层</a:t>
                </a:r>
              </a:p>
            </p:txBody>
          </p:sp>
          <p:sp>
            <p:nvSpPr>
              <p:cNvPr id="62" name="AutoShape 8"/>
              <p:cNvSpPr>
                <a:spLocks noChangeArrowheads="1"/>
              </p:cNvSpPr>
              <p:nvPr/>
            </p:nvSpPr>
            <p:spPr bwMode="gray">
              <a:xfrm>
                <a:off x="3020763" y="5028060"/>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链路层</a:t>
                </a:r>
              </a:p>
            </p:txBody>
          </p:sp>
          <p:sp>
            <p:nvSpPr>
              <p:cNvPr id="63" name="AutoShape 8"/>
              <p:cNvSpPr>
                <a:spLocks noChangeArrowheads="1"/>
              </p:cNvSpPr>
              <p:nvPr/>
            </p:nvSpPr>
            <p:spPr bwMode="gray">
              <a:xfrm>
                <a:off x="3020763" y="5599564"/>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物理层</a:t>
                </a:r>
              </a:p>
            </p:txBody>
          </p:sp>
        </p:grpSp>
        <p:grpSp>
          <p:nvGrpSpPr>
            <p:cNvPr id="46" name="组合 45"/>
            <p:cNvGrpSpPr/>
            <p:nvPr/>
          </p:nvGrpSpPr>
          <p:grpSpPr>
            <a:xfrm>
              <a:off x="794365" y="6047876"/>
              <a:ext cx="7616757" cy="627495"/>
              <a:chOff x="589407" y="6193101"/>
              <a:chExt cx="7616757" cy="505852"/>
            </a:xfrm>
          </p:grpSpPr>
          <p:sp>
            <p:nvSpPr>
              <p:cNvPr id="55" name="AutoShape 8"/>
              <p:cNvSpPr>
                <a:spLocks noChangeArrowheads="1"/>
              </p:cNvSpPr>
              <p:nvPr/>
            </p:nvSpPr>
            <p:spPr bwMode="gray">
              <a:xfrm>
                <a:off x="589407" y="6193101"/>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外部网络</a:t>
                </a:r>
              </a:p>
            </p:txBody>
          </p:sp>
          <p:sp>
            <p:nvSpPr>
              <p:cNvPr id="56" name="AutoShape 8"/>
              <p:cNvSpPr>
                <a:spLocks noChangeArrowheads="1"/>
              </p:cNvSpPr>
              <p:nvPr/>
            </p:nvSpPr>
            <p:spPr bwMode="gray">
              <a:xfrm>
                <a:off x="6654927" y="6198893"/>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内部网络</a:t>
                </a:r>
              </a:p>
            </p:txBody>
          </p:sp>
        </p:grpSp>
        <p:sp>
          <p:nvSpPr>
            <p:cNvPr id="47" name="AutoShape 8"/>
            <p:cNvSpPr>
              <a:spLocks noChangeArrowheads="1"/>
            </p:cNvSpPr>
            <p:nvPr/>
          </p:nvSpPr>
          <p:spPr bwMode="gray">
            <a:xfrm>
              <a:off x="2673167" y="5814999"/>
              <a:ext cx="1551237" cy="500060"/>
            </a:xfrm>
            <a:prstGeom prst="roundRect">
              <a:avLst>
                <a:gd name="adj" fmla="val 15884"/>
              </a:avLst>
            </a:prstGeom>
            <a:solidFill>
              <a:srgbClr val="003366"/>
            </a:soli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网络接口</a:t>
              </a:r>
            </a:p>
          </p:txBody>
        </p:sp>
        <p:sp>
          <p:nvSpPr>
            <p:cNvPr id="48" name="AutoShape 8"/>
            <p:cNvSpPr>
              <a:spLocks noChangeArrowheads="1"/>
            </p:cNvSpPr>
            <p:nvPr/>
          </p:nvSpPr>
          <p:spPr bwMode="gray">
            <a:xfrm>
              <a:off x="4969218" y="5799759"/>
              <a:ext cx="1551237" cy="500060"/>
            </a:xfrm>
            <a:prstGeom prst="roundRect">
              <a:avLst>
                <a:gd name="adj" fmla="val 15884"/>
              </a:avLst>
            </a:prstGeom>
            <a:solidFill>
              <a:srgbClr val="003366"/>
            </a:soli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网络接口</a:t>
              </a:r>
            </a:p>
          </p:txBody>
        </p:sp>
        <p:grpSp>
          <p:nvGrpSpPr>
            <p:cNvPr id="49" name="Group 97"/>
            <p:cNvGrpSpPr/>
            <p:nvPr/>
          </p:nvGrpSpPr>
          <p:grpSpPr bwMode="auto">
            <a:xfrm>
              <a:off x="5896175" y="1990428"/>
              <a:ext cx="3214678" cy="3000375"/>
              <a:chOff x="3750" y="1449"/>
              <a:chExt cx="1363" cy="1800"/>
            </a:xfrm>
            <a:solidFill>
              <a:schemeClr val="bg1"/>
            </a:solidFill>
          </p:grpSpPr>
          <p:sp>
            <p:nvSpPr>
              <p:cNvPr id="53" name="AutoShape 81"/>
              <p:cNvSpPr>
                <a:spLocks noChangeArrowheads="1"/>
              </p:cNvSpPr>
              <p:nvPr/>
            </p:nvSpPr>
            <p:spPr bwMode="gray">
              <a:xfrm>
                <a:off x="3750" y="1449"/>
                <a:ext cx="1363" cy="1800"/>
              </a:xfrm>
              <a:prstGeom prst="roundRect">
                <a:avLst>
                  <a:gd name="adj" fmla="val 17509"/>
                </a:avLst>
              </a:prstGeom>
              <a:solidFill>
                <a:schemeClr val="bg1"/>
              </a:solidFill>
              <a:ln w="28575">
                <a:solidFill>
                  <a:srgbClr val="002060"/>
                </a:solidFill>
                <a:round/>
              </a:ln>
              <a:effectLst/>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54" name="Text Box 92"/>
              <p:cNvSpPr txBox="1">
                <a:spLocks noChangeArrowheads="1"/>
              </p:cNvSpPr>
              <p:nvPr/>
            </p:nvSpPr>
            <p:spPr bwMode="gray">
              <a:xfrm>
                <a:off x="3798" y="1593"/>
                <a:ext cx="1296" cy="1384"/>
              </a:xfrm>
              <a:prstGeom prst="rect">
                <a:avLst/>
              </a:prstGeom>
              <a:noFill/>
              <a:ln w="9525" algn="ctr">
                <a:noFill/>
                <a:miter lim="800000"/>
              </a:ln>
              <a:effectLst/>
            </p:spPr>
            <p:txBody>
              <a:bodyPr>
                <a:spAutoFit/>
              </a:bodyPr>
              <a:lstStyle/>
              <a:p>
                <a:r>
                  <a:rPr lang="zh-CN" altLang="en-US" sz="2400" b="1" dirty="0">
                    <a:solidFill>
                      <a:srgbClr val="002060"/>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检查的数据包头信息：</a:t>
                </a:r>
                <a:endParaRPr lang="en-US" altLang="zh-CN" sz="2400" b="1" dirty="0">
                  <a:solidFill>
                    <a:srgbClr val="002060"/>
                  </a:solidFill>
                  <a:effectLst>
                    <a:outerShdw blurRad="38100" dist="38100" dir="2700000" algn="tl">
                      <a:srgbClr val="C0C0C0"/>
                    </a:outerShdw>
                  </a:effectLst>
                  <a:latin typeface="Times New Roman" panose="02020603050405020304" pitchFamily="18" charset="0"/>
                  <a:ea typeface="微软雅黑" panose="020B0503020204020204" pitchFamily="34" charset="-122"/>
                </a:endParaRPr>
              </a:p>
              <a:p>
                <a:pPr indent="358775">
                  <a:buClr>
                    <a:srgbClr val="C00000"/>
                  </a:buClr>
                  <a:buFont typeface="Wingdings" panose="05000000000000000000" pitchFamily="2" charset="2"/>
                  <a:buChar char="l"/>
                </a:pPr>
                <a:r>
                  <a:rPr lang="zh-CN" altLang="en-US" sz="2400" b="1" dirty="0">
                    <a:solidFill>
                      <a:srgbClr val="002060"/>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源地址</a:t>
                </a:r>
                <a:endParaRPr lang="en-US" altLang="zh-CN" sz="2400" b="1" dirty="0">
                  <a:solidFill>
                    <a:srgbClr val="002060"/>
                  </a:solidFill>
                  <a:effectLst>
                    <a:outerShdw blurRad="38100" dist="38100" dir="2700000" algn="tl">
                      <a:srgbClr val="C0C0C0"/>
                    </a:outerShdw>
                  </a:effectLst>
                  <a:latin typeface="Times New Roman" panose="02020603050405020304" pitchFamily="18" charset="0"/>
                  <a:ea typeface="微软雅黑" panose="020B0503020204020204" pitchFamily="34" charset="-122"/>
                </a:endParaRPr>
              </a:p>
              <a:p>
                <a:pPr indent="358775">
                  <a:buClr>
                    <a:srgbClr val="C00000"/>
                  </a:buClr>
                  <a:buFont typeface="Wingdings" panose="05000000000000000000" pitchFamily="2" charset="2"/>
                  <a:buChar char="l"/>
                </a:pPr>
                <a:r>
                  <a:rPr lang="zh-CN" altLang="en-US" sz="2400" b="1" dirty="0">
                    <a:solidFill>
                      <a:srgbClr val="002060"/>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目的地址</a:t>
                </a:r>
                <a:endParaRPr lang="en-US" altLang="zh-CN" sz="2400" b="1" dirty="0">
                  <a:solidFill>
                    <a:srgbClr val="002060"/>
                  </a:solidFill>
                  <a:effectLst>
                    <a:outerShdw blurRad="38100" dist="38100" dir="2700000" algn="tl">
                      <a:srgbClr val="C0C0C0"/>
                    </a:outerShdw>
                  </a:effectLst>
                  <a:latin typeface="Times New Roman" panose="02020603050405020304" pitchFamily="18" charset="0"/>
                  <a:ea typeface="微软雅黑" panose="020B0503020204020204" pitchFamily="34" charset="-122"/>
                </a:endParaRPr>
              </a:p>
              <a:p>
                <a:pPr indent="358775">
                  <a:buClr>
                    <a:srgbClr val="C00000"/>
                  </a:buClr>
                  <a:buFont typeface="Wingdings" panose="05000000000000000000" pitchFamily="2" charset="2"/>
                  <a:buChar char="l"/>
                </a:pPr>
                <a:r>
                  <a:rPr lang="zh-CN" altLang="en-US" sz="2400" b="1" dirty="0">
                    <a:solidFill>
                      <a:srgbClr val="FF0000"/>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应用或协议</a:t>
                </a:r>
                <a:endParaRPr lang="en-US" altLang="zh-CN" sz="2400" b="1" dirty="0">
                  <a:solidFill>
                    <a:srgbClr val="002060"/>
                  </a:solidFill>
                  <a:effectLst>
                    <a:outerShdw blurRad="38100" dist="38100" dir="2700000" algn="tl">
                      <a:srgbClr val="C0C0C0"/>
                    </a:outerShdw>
                  </a:effectLst>
                  <a:latin typeface="Times New Roman" panose="02020603050405020304" pitchFamily="18" charset="0"/>
                  <a:ea typeface="微软雅黑" panose="020B0503020204020204" pitchFamily="34" charset="-122"/>
                </a:endParaRPr>
              </a:p>
              <a:p>
                <a:pPr indent="358775">
                  <a:buClr>
                    <a:srgbClr val="C00000"/>
                  </a:buClr>
                  <a:buFont typeface="Wingdings" panose="05000000000000000000" pitchFamily="2" charset="2"/>
                  <a:buChar char="l"/>
                </a:pPr>
                <a:r>
                  <a:rPr lang="zh-CN" altLang="en-US" sz="2400" b="1" dirty="0">
                    <a:solidFill>
                      <a:srgbClr val="002060"/>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源端口号</a:t>
                </a:r>
                <a:endParaRPr lang="en-US" altLang="zh-CN" sz="2400" b="1" dirty="0">
                  <a:solidFill>
                    <a:srgbClr val="002060"/>
                  </a:solidFill>
                  <a:effectLst>
                    <a:outerShdw blurRad="38100" dist="38100" dir="2700000" algn="tl">
                      <a:srgbClr val="C0C0C0"/>
                    </a:outerShdw>
                  </a:effectLst>
                  <a:latin typeface="Times New Roman" panose="02020603050405020304" pitchFamily="18" charset="0"/>
                  <a:ea typeface="微软雅黑" panose="020B0503020204020204" pitchFamily="34" charset="-122"/>
                </a:endParaRPr>
              </a:p>
              <a:p>
                <a:pPr indent="358775">
                  <a:buClr>
                    <a:srgbClr val="C00000"/>
                  </a:buClr>
                  <a:buFont typeface="Wingdings" panose="05000000000000000000" pitchFamily="2" charset="2"/>
                  <a:buChar char="l"/>
                </a:pPr>
                <a:r>
                  <a:rPr lang="zh-CN" altLang="en-US" sz="2400" b="1" dirty="0">
                    <a:solidFill>
                      <a:srgbClr val="002060"/>
                    </a:solidFill>
                    <a:effectLst>
                      <a:outerShdw blurRad="38100" dist="38100" dir="2700000" algn="tl">
                        <a:srgbClr val="C0C0C0"/>
                      </a:outerShdw>
                    </a:effectLst>
                    <a:latin typeface="Times New Roman" panose="02020603050405020304" pitchFamily="18" charset="0"/>
                    <a:ea typeface="微软雅黑" panose="020B0503020204020204" pitchFamily="34" charset="-122"/>
                  </a:rPr>
                  <a:t>目的端口号</a:t>
                </a:r>
                <a:endParaRPr lang="en-US" altLang="zh-CN" sz="2400" b="1" dirty="0">
                  <a:solidFill>
                    <a:srgbClr val="002060"/>
                  </a:solidFill>
                  <a:latin typeface="Times New Roman" panose="02020603050405020304" pitchFamily="18" charset="0"/>
                  <a:ea typeface="微软雅黑" panose="020B0503020204020204" pitchFamily="34" charset="-122"/>
                </a:endParaRPr>
              </a:p>
            </p:txBody>
          </p:sp>
        </p:grpSp>
        <p:grpSp>
          <p:nvGrpSpPr>
            <p:cNvPr id="50" name="Group 97"/>
            <p:cNvGrpSpPr/>
            <p:nvPr/>
          </p:nvGrpSpPr>
          <p:grpSpPr bwMode="auto">
            <a:xfrm>
              <a:off x="180119" y="1992601"/>
              <a:ext cx="3214678" cy="3000376"/>
              <a:chOff x="3807" y="1444"/>
              <a:chExt cx="1363" cy="1800"/>
            </a:xfrm>
            <a:solidFill>
              <a:schemeClr val="bg1"/>
            </a:solidFill>
          </p:grpSpPr>
          <p:sp>
            <p:nvSpPr>
              <p:cNvPr id="51" name="AutoShape 81"/>
              <p:cNvSpPr>
                <a:spLocks noChangeArrowheads="1"/>
              </p:cNvSpPr>
              <p:nvPr/>
            </p:nvSpPr>
            <p:spPr bwMode="gray">
              <a:xfrm>
                <a:off x="3807" y="1444"/>
                <a:ext cx="1363" cy="1800"/>
              </a:xfrm>
              <a:prstGeom prst="roundRect">
                <a:avLst>
                  <a:gd name="adj" fmla="val 17509"/>
                </a:avLst>
              </a:prstGeom>
              <a:solidFill>
                <a:schemeClr val="bg1"/>
              </a:solidFill>
              <a:ln w="38100">
                <a:solidFill>
                  <a:srgbClr val="002060"/>
                </a:solidFill>
                <a:round/>
              </a:ln>
              <a:effectLst/>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52" name="Text Box 92"/>
              <p:cNvSpPr txBox="1">
                <a:spLocks noChangeArrowheads="1"/>
              </p:cNvSpPr>
              <p:nvPr/>
            </p:nvSpPr>
            <p:spPr bwMode="gray">
              <a:xfrm>
                <a:off x="3855" y="1588"/>
                <a:ext cx="1264" cy="1494"/>
              </a:xfrm>
              <a:prstGeom prst="rect">
                <a:avLst/>
              </a:prstGeom>
              <a:noFill/>
              <a:ln w="9525" algn="ctr">
                <a:noFill/>
                <a:miter lim="800000"/>
              </a:ln>
              <a:effectLst/>
            </p:spPr>
            <p:txBody>
              <a:bodyPr wrap="square">
                <a:spAutoFit/>
              </a:bodyPr>
              <a:lstStyle/>
              <a:p>
                <a:r>
                  <a:rPr lang="zh-CN" altLang="en-US" sz="2400" b="1" dirty="0">
                    <a:solidFill>
                      <a:srgbClr val="002060"/>
                    </a:solidFill>
                    <a:latin typeface="Times New Roman" panose="02020603050405020304" pitchFamily="18" charset="0"/>
                    <a:ea typeface="微软雅黑" panose="020B0503020204020204" pitchFamily="34" charset="-122"/>
                  </a:rPr>
                  <a:t>动态包过滤防火墙：</a:t>
                </a:r>
                <a:endParaRPr lang="en-US" altLang="zh-CN" sz="2400" b="1" dirty="0">
                  <a:solidFill>
                    <a:srgbClr val="002060"/>
                  </a:solidFill>
                  <a:latin typeface="Times New Roman" panose="02020603050405020304" pitchFamily="18" charset="0"/>
                  <a:ea typeface="微软雅黑" panose="020B0503020204020204" pitchFamily="34" charset="-122"/>
                </a:endParaRPr>
              </a:p>
              <a:p>
                <a:pPr marL="342900" indent="-342900">
                  <a:lnSpc>
                    <a:spcPct val="110000"/>
                  </a:lnSpc>
                  <a:buClr>
                    <a:srgbClr val="C00000"/>
                  </a:buClr>
                  <a:buFont typeface="Wingdings" panose="05000000000000000000" pitchFamily="2" charset="2"/>
                  <a:buChar char="l"/>
                </a:pPr>
                <a:r>
                  <a:rPr lang="zh-CN" altLang="en-US" sz="2400" b="1" dirty="0">
                    <a:solidFill>
                      <a:srgbClr val="002060"/>
                    </a:solidFill>
                    <a:latin typeface="Times New Roman" panose="02020603050405020304" pitchFamily="18" charset="0"/>
                    <a:ea typeface="微软雅黑" panose="020B0503020204020204" pitchFamily="34" charset="-122"/>
                  </a:rPr>
                  <a:t>具有</a:t>
                </a:r>
                <a:r>
                  <a:rPr lang="zh-CN" altLang="en-US" sz="2400" b="1" dirty="0">
                    <a:solidFill>
                      <a:srgbClr val="FF0000"/>
                    </a:solidFill>
                    <a:latin typeface="Times New Roman" panose="02020603050405020304" pitchFamily="18" charset="0"/>
                    <a:ea typeface="微软雅黑" panose="020B0503020204020204" pitchFamily="34" charset="-122"/>
                  </a:rPr>
                  <a:t>状态感知</a:t>
                </a:r>
                <a:r>
                  <a:rPr lang="zh-CN" altLang="en-US" sz="2400" b="1" dirty="0">
                    <a:solidFill>
                      <a:srgbClr val="002060"/>
                    </a:solidFill>
                    <a:latin typeface="Times New Roman" panose="02020603050405020304" pitchFamily="18" charset="0"/>
                    <a:ea typeface="微软雅黑" panose="020B0503020204020204" pitchFamily="34" charset="-122"/>
                  </a:rPr>
                  <a:t>能力</a:t>
                </a:r>
                <a:endParaRPr lang="en-US" altLang="zh-CN" sz="2400" b="1" dirty="0">
                  <a:solidFill>
                    <a:srgbClr val="002060"/>
                  </a:solidFill>
                  <a:latin typeface="Times New Roman" panose="02020603050405020304" pitchFamily="18" charset="0"/>
                  <a:ea typeface="微软雅黑" panose="020B0503020204020204" pitchFamily="34" charset="-122"/>
                </a:endParaRPr>
              </a:p>
              <a:p>
                <a:pPr marL="342900" indent="-342900">
                  <a:lnSpc>
                    <a:spcPct val="110000"/>
                  </a:lnSpc>
                  <a:buClr>
                    <a:srgbClr val="C00000"/>
                  </a:buClr>
                  <a:buFont typeface="Wingdings" panose="05000000000000000000" pitchFamily="2" charset="2"/>
                  <a:buChar char="l"/>
                </a:pPr>
                <a:r>
                  <a:rPr lang="zh-CN" altLang="en-US" sz="2400" b="1" dirty="0">
                    <a:solidFill>
                      <a:srgbClr val="002060"/>
                    </a:solidFill>
                    <a:latin typeface="Times New Roman" panose="02020603050405020304" pitchFamily="18" charset="0"/>
                    <a:ea typeface="微软雅黑" panose="020B0503020204020204" pitchFamily="34" charset="-122"/>
                  </a:rPr>
                  <a:t>典型动态包过滤防火墙工作在</a:t>
                </a:r>
                <a:r>
                  <a:rPr lang="zh-CN" altLang="en-US" sz="2400" b="1" dirty="0">
                    <a:solidFill>
                      <a:srgbClr val="FF0000"/>
                    </a:solidFill>
                    <a:latin typeface="Times New Roman" panose="02020603050405020304" pitchFamily="18" charset="0"/>
                    <a:ea typeface="微软雅黑" panose="020B0503020204020204" pitchFamily="34" charset="-122"/>
                  </a:rPr>
                  <a:t>网络层</a:t>
                </a:r>
                <a:endParaRPr lang="en-US" altLang="zh-CN" sz="2400" b="1" dirty="0">
                  <a:solidFill>
                    <a:srgbClr val="002060"/>
                  </a:solidFill>
                  <a:latin typeface="Times New Roman" panose="02020603050405020304" pitchFamily="18" charset="0"/>
                  <a:ea typeface="微软雅黑" panose="020B0503020204020204" pitchFamily="34" charset="-122"/>
                </a:endParaRPr>
              </a:p>
              <a:p>
                <a:pPr marL="342900" indent="-342900">
                  <a:lnSpc>
                    <a:spcPct val="110000"/>
                  </a:lnSpc>
                  <a:buClr>
                    <a:srgbClr val="C00000"/>
                  </a:buClr>
                  <a:buFont typeface="Wingdings" panose="05000000000000000000" pitchFamily="2" charset="2"/>
                  <a:buChar char="l"/>
                </a:pPr>
                <a:r>
                  <a:rPr lang="zh-CN" altLang="en-US" sz="2400" b="1" dirty="0">
                    <a:solidFill>
                      <a:srgbClr val="002060"/>
                    </a:solidFill>
                    <a:latin typeface="Times New Roman" panose="02020603050405020304" pitchFamily="18" charset="0"/>
                    <a:ea typeface="微软雅黑" panose="020B0503020204020204" pitchFamily="34" charset="-122"/>
                  </a:rPr>
                  <a:t>先进的动态包过滤防火墙位于</a:t>
                </a:r>
                <a:r>
                  <a:rPr lang="zh-CN" altLang="en-US" sz="2400" b="1" dirty="0">
                    <a:solidFill>
                      <a:srgbClr val="C00000"/>
                    </a:solidFill>
                    <a:latin typeface="Times New Roman" panose="02020603050405020304" pitchFamily="18" charset="0"/>
                    <a:ea typeface="微软雅黑" panose="020B0503020204020204" pitchFamily="34" charset="-122"/>
                  </a:rPr>
                  <a:t>传输层</a:t>
                </a:r>
                <a:endParaRPr lang="en-US" altLang="zh-CN" sz="2400" b="1" dirty="0">
                  <a:solidFill>
                    <a:srgbClr val="C00000"/>
                  </a:solidFill>
                  <a:latin typeface="Times New Roman" panose="02020603050405020304" pitchFamily="18" charset="0"/>
                  <a:ea typeface="微软雅黑" panose="020B0503020204020204" pitchFamily="34" charset="-122"/>
                </a:endParaRPr>
              </a:p>
            </p:txBody>
          </p:sp>
        </p:grpSp>
      </p:grpSp>
      <p:sp>
        <p:nvSpPr>
          <p:cNvPr id="64" name="圆柱形 63"/>
          <p:cNvSpPr/>
          <p:nvPr/>
        </p:nvSpPr>
        <p:spPr>
          <a:xfrm rot="16200000">
            <a:off x="3709750" y="4242803"/>
            <a:ext cx="275752" cy="3893512"/>
          </a:xfrm>
          <a:prstGeom prst="ca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5" name="圆柱形 64"/>
          <p:cNvSpPr/>
          <p:nvPr/>
        </p:nvSpPr>
        <p:spPr>
          <a:xfrm>
            <a:off x="4868102" y="5714595"/>
            <a:ext cx="275752" cy="35923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6" name="圆柱形 65"/>
          <p:cNvSpPr/>
          <p:nvPr/>
        </p:nvSpPr>
        <p:spPr>
          <a:xfrm rot="16200000">
            <a:off x="8348076" y="4237495"/>
            <a:ext cx="275752" cy="3893512"/>
          </a:xfrm>
          <a:prstGeom prst="ca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7" name="圆柱形 66"/>
          <p:cNvSpPr/>
          <p:nvPr/>
        </p:nvSpPr>
        <p:spPr>
          <a:xfrm>
            <a:off x="7208778" y="5719035"/>
            <a:ext cx="275752" cy="35923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2" name="箭头: 直角双向 31"/>
          <p:cNvSpPr/>
          <p:nvPr/>
        </p:nvSpPr>
        <p:spPr>
          <a:xfrm flipV="1">
            <a:off x="6271070" y="3044414"/>
            <a:ext cx="1096679" cy="2114670"/>
          </a:xfrm>
          <a:prstGeom prst="leftUpArrow">
            <a:avLst>
              <a:gd name="adj1" fmla="val 15443"/>
              <a:gd name="adj2" fmla="val 13807"/>
              <a:gd name="adj3" fmla="val 25000"/>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3" name="箭头: 直角双向 32"/>
          <p:cNvSpPr/>
          <p:nvPr/>
        </p:nvSpPr>
        <p:spPr>
          <a:xfrm flipH="1" flipV="1">
            <a:off x="4944713" y="3044414"/>
            <a:ext cx="1096679" cy="2114670"/>
          </a:xfrm>
          <a:prstGeom prst="leftUpArrow">
            <a:avLst>
              <a:gd name="adj1" fmla="val 15443"/>
              <a:gd name="adj2" fmla="val 13807"/>
              <a:gd name="adj3" fmla="val 25000"/>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圆角矩形 20"/>
          <p:cNvSpPr/>
          <p:nvPr/>
        </p:nvSpPr>
        <p:spPr>
          <a:xfrm>
            <a:off x="1751350" y="5091995"/>
            <a:ext cx="8947130" cy="1552645"/>
          </a:xfrm>
          <a:prstGeom prst="round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pSp>
        <p:nvGrpSpPr>
          <p:cNvPr id="4" name="组合 3"/>
          <p:cNvGrpSpPr/>
          <p:nvPr/>
        </p:nvGrpSpPr>
        <p:grpSpPr>
          <a:xfrm>
            <a:off x="1537766" y="42194"/>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61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动态包过滤防火墙的工作原理</a:t>
              </a:r>
            </a:p>
          </p:txBody>
        </p:sp>
      </p:grpSp>
      <p:sp>
        <p:nvSpPr>
          <p:cNvPr id="9" name="TextBox 12"/>
          <p:cNvSpPr txBox="1"/>
          <p:nvPr/>
        </p:nvSpPr>
        <p:spPr>
          <a:xfrm>
            <a:off x="2029545" y="1057499"/>
            <a:ext cx="8817235" cy="3881755"/>
          </a:xfrm>
          <a:prstGeom prst="rect">
            <a:avLst/>
          </a:prstGeom>
          <a:noFill/>
        </p:spPr>
        <p:txBody>
          <a:bodyPr wrap="square" rtlCol="0">
            <a:spAutoFit/>
          </a:bodyPr>
          <a:lstStyle/>
          <a:p>
            <a:pPr>
              <a:lnSpc>
                <a:spcPct val="110000"/>
              </a:lnSpc>
            </a:pPr>
            <a:r>
              <a:rPr lang="zh-CN" altLang="en-US" sz="2800" b="1" dirty="0">
                <a:solidFill>
                  <a:srgbClr val="002060"/>
                </a:solidFill>
                <a:latin typeface="Times New Roman" panose="02020603050405020304" pitchFamily="18" charset="0"/>
                <a:ea typeface="微软雅黑" panose="020B0503020204020204" pitchFamily="34" charset="-122"/>
              </a:rPr>
              <a:t>与普通包过滤防火墙相似，大部分工作于网络层。有些安全性高的动态包过滤防火墙，则</a:t>
            </a:r>
            <a:r>
              <a:rPr lang="zh-CN" altLang="en-US" sz="2800" b="1" dirty="0">
                <a:solidFill>
                  <a:srgbClr val="C00000"/>
                </a:solidFill>
                <a:latin typeface="Times New Roman" panose="02020603050405020304" pitchFamily="18" charset="0"/>
                <a:ea typeface="微软雅黑" panose="020B0503020204020204" pitchFamily="34" charset="-122"/>
              </a:rPr>
              <a:t>工作于传输层</a:t>
            </a:r>
            <a:r>
              <a:rPr lang="zh-CN" altLang="en-US" sz="2800" b="1" dirty="0">
                <a:solidFill>
                  <a:srgbClr val="002060"/>
                </a:solidFill>
                <a:latin typeface="Times New Roman" panose="02020603050405020304" pitchFamily="18" charset="0"/>
                <a:ea typeface="微软雅黑" panose="020B0503020204020204" pitchFamily="34" charset="-122"/>
              </a:rPr>
              <a:t>。</a:t>
            </a:r>
            <a:endParaRPr lang="en-US" altLang="zh-CN" sz="2800" b="1" dirty="0">
              <a:solidFill>
                <a:srgbClr val="002060"/>
              </a:solidFill>
              <a:latin typeface="Times New Roman" panose="02020603050405020304" pitchFamily="18" charset="0"/>
              <a:ea typeface="微软雅黑" panose="020B0503020204020204" pitchFamily="34" charset="-122"/>
            </a:endParaRPr>
          </a:p>
          <a:p>
            <a:pPr>
              <a:lnSpc>
                <a:spcPct val="110000"/>
              </a:lnSpc>
            </a:pPr>
            <a:r>
              <a:rPr lang="zh-CN" altLang="en-US" sz="2800" b="1" dirty="0">
                <a:solidFill>
                  <a:srgbClr val="002060"/>
                </a:solidFill>
                <a:latin typeface="Times New Roman" panose="02020603050405020304" pitchFamily="18" charset="0"/>
                <a:ea typeface="微软雅黑" panose="020B0503020204020204" pitchFamily="34" charset="-122"/>
              </a:rPr>
              <a:t>动态包过滤防火墙的</a:t>
            </a:r>
            <a:r>
              <a:rPr lang="zh-CN" altLang="en-US" sz="2800" b="1" dirty="0">
                <a:solidFill>
                  <a:srgbClr val="C00000"/>
                </a:solidFill>
                <a:latin typeface="Times New Roman" panose="02020603050405020304" pitchFamily="18" charset="0"/>
                <a:ea typeface="微软雅黑" panose="020B0503020204020204" pitchFamily="34" charset="-122"/>
              </a:rPr>
              <a:t>不同点：</a:t>
            </a:r>
            <a:r>
              <a:rPr lang="zh-CN" altLang="en-US" sz="2800" b="1" dirty="0">
                <a:solidFill>
                  <a:srgbClr val="002060"/>
                </a:solidFill>
                <a:latin typeface="Times New Roman" panose="02020603050405020304" pitchFamily="18" charset="0"/>
                <a:ea typeface="微软雅黑" panose="020B0503020204020204" pitchFamily="34" charset="-122"/>
              </a:rPr>
              <a:t>对外出数据包进行身份记录，便于下次让具有相同连接的数据包通过。</a:t>
            </a:r>
            <a:endParaRPr lang="en-US" altLang="zh-CN" sz="2800" b="1" dirty="0">
              <a:solidFill>
                <a:srgbClr val="002060"/>
              </a:solidFill>
              <a:latin typeface="Times New Roman" panose="02020603050405020304" pitchFamily="18" charset="0"/>
              <a:ea typeface="微软雅黑" panose="020B0503020204020204" pitchFamily="34" charset="-122"/>
            </a:endParaRPr>
          </a:p>
          <a:p>
            <a:pPr>
              <a:lnSpc>
                <a:spcPct val="110000"/>
              </a:lnSpc>
            </a:pPr>
            <a:r>
              <a:rPr lang="zh-CN" altLang="en-US" sz="2800" b="1" dirty="0">
                <a:solidFill>
                  <a:srgbClr val="002060"/>
                </a:solidFill>
                <a:latin typeface="Times New Roman" panose="02020603050405020304" pitchFamily="18" charset="0"/>
                <a:ea typeface="微软雅黑" panose="020B0503020204020204" pitchFamily="34" charset="-122"/>
              </a:rPr>
              <a:t>动态包过滤防火墙需要</a:t>
            </a:r>
            <a:r>
              <a:rPr lang="zh-CN" altLang="en-US" sz="2800" b="1" dirty="0">
                <a:solidFill>
                  <a:srgbClr val="C00000"/>
                </a:solidFill>
                <a:latin typeface="Times New Roman" panose="02020603050405020304" pitchFamily="18" charset="0"/>
                <a:ea typeface="微软雅黑" panose="020B0503020204020204" pitchFamily="34" charset="-122"/>
              </a:rPr>
              <a:t>对已建连接和规则表进行动态维护</a:t>
            </a:r>
            <a:r>
              <a:rPr lang="zh-CN" altLang="en-US" sz="2800" b="1" dirty="0">
                <a:solidFill>
                  <a:srgbClr val="002060"/>
                </a:solidFill>
                <a:latin typeface="Times New Roman" panose="02020603050405020304" pitchFamily="18" charset="0"/>
                <a:ea typeface="微软雅黑" panose="020B0503020204020204" pitchFamily="34" charset="-122"/>
              </a:rPr>
              <a:t>，因此是动态的和有状态的。</a:t>
            </a:r>
            <a:endParaRPr lang="en-US" altLang="zh-CN" sz="2800" b="1" dirty="0">
              <a:solidFill>
                <a:srgbClr val="002060"/>
              </a:solidFill>
              <a:latin typeface="Times New Roman" panose="02020603050405020304" pitchFamily="18" charset="0"/>
              <a:ea typeface="微软雅黑" panose="020B0503020204020204" pitchFamily="34" charset="-122"/>
            </a:endParaRPr>
          </a:p>
          <a:p>
            <a:pPr>
              <a:lnSpc>
                <a:spcPct val="110000"/>
              </a:lnSpc>
            </a:pPr>
            <a:r>
              <a:rPr lang="zh-CN" altLang="en-US" sz="2800" b="1" dirty="0">
                <a:solidFill>
                  <a:srgbClr val="002060"/>
                </a:solidFill>
                <a:latin typeface="Times New Roman" panose="02020603050405020304" pitchFamily="18" charset="0"/>
                <a:ea typeface="微软雅黑" panose="020B0503020204020204" pitchFamily="34" charset="-122"/>
              </a:rPr>
              <a:t>典型的动态包过滤防火墙</a:t>
            </a:r>
            <a:r>
              <a:rPr lang="zh-CN" altLang="en-US" sz="2800" b="1" dirty="0">
                <a:solidFill>
                  <a:srgbClr val="C00000"/>
                </a:solidFill>
                <a:latin typeface="Times New Roman" panose="02020603050405020304" pitchFamily="18" charset="0"/>
                <a:ea typeface="微软雅黑" panose="020B0503020204020204" pitchFamily="34" charset="-122"/>
              </a:rPr>
              <a:t>能够感觉到新建连接与已建连接之间的差别</a:t>
            </a:r>
            <a:r>
              <a:rPr lang="zh-CN" altLang="en-US" sz="2800" b="1" dirty="0">
                <a:solidFill>
                  <a:srgbClr val="003399"/>
                </a:solidFill>
                <a:latin typeface="Times New Roman" panose="02020603050405020304" pitchFamily="18" charset="0"/>
                <a:ea typeface="微软雅黑" panose="020B0503020204020204" pitchFamily="34" charset="-122"/>
              </a:rPr>
              <a:t>。</a:t>
            </a:r>
            <a:endParaRPr lang="en-US" altLang="zh-CN" sz="2800" b="1" dirty="0">
              <a:solidFill>
                <a:srgbClr val="003399"/>
              </a:solidFill>
              <a:latin typeface="Times New Roman" panose="02020603050405020304" pitchFamily="18" charset="0"/>
              <a:ea typeface="微软雅黑" panose="020B0503020204020204" pitchFamily="34" charset="-122"/>
            </a:endParaRPr>
          </a:p>
        </p:txBody>
      </p:sp>
      <p:sp>
        <p:nvSpPr>
          <p:cNvPr id="3" name="矩形 2"/>
          <p:cNvSpPr/>
          <p:nvPr/>
        </p:nvSpPr>
        <p:spPr>
          <a:xfrm>
            <a:off x="2104454" y="5177319"/>
            <a:ext cx="7998494" cy="1383665"/>
          </a:xfrm>
          <a:prstGeom prst="rect">
            <a:avLst/>
          </a:prstGeom>
        </p:spPr>
        <p:txBody>
          <a:bodyPr wrap="square">
            <a:spAutoFit/>
          </a:bodyPr>
          <a:lstStyle/>
          <a:p>
            <a:r>
              <a:rPr lang="zh-CN" altLang="en-US" sz="2800" b="1" dirty="0">
                <a:solidFill>
                  <a:srgbClr val="002060"/>
                </a:solidFill>
                <a:latin typeface="Times New Roman" panose="02020603050405020304" pitchFamily="18" charset="0"/>
                <a:ea typeface="微软雅黑" panose="020B0503020204020204" pitchFamily="34" charset="-122"/>
              </a:rPr>
              <a:t>实现动态包过滤器有两种主要的方式：</a:t>
            </a:r>
            <a:endParaRPr lang="en-US" altLang="zh-CN" sz="2800" b="1" dirty="0">
              <a:solidFill>
                <a:srgbClr val="002060"/>
              </a:solidFill>
              <a:latin typeface="Times New Roman" panose="02020603050405020304" pitchFamily="18" charset="0"/>
              <a:ea typeface="微软雅黑" panose="020B0503020204020204" pitchFamily="34" charset="-122"/>
            </a:endParaRPr>
          </a:p>
          <a:p>
            <a:r>
              <a:rPr lang="en-US" altLang="zh-CN" sz="2800" b="1" dirty="0">
                <a:solidFill>
                  <a:srgbClr val="002060"/>
                </a:solidFill>
                <a:latin typeface="Times New Roman" panose="02020603050405020304" pitchFamily="18" charset="0"/>
                <a:ea typeface="微软雅黑" panose="020B0503020204020204" pitchFamily="34" charset="-122"/>
              </a:rPr>
              <a:t>1</a:t>
            </a:r>
            <a:r>
              <a:rPr lang="zh-CN" altLang="en-US" sz="2800" b="1" dirty="0">
                <a:solidFill>
                  <a:srgbClr val="002060"/>
                </a:solidFill>
                <a:latin typeface="Times New Roman" panose="02020603050405020304" pitchFamily="18" charset="0"/>
                <a:ea typeface="微软雅黑" panose="020B0503020204020204" pitchFamily="34" charset="-122"/>
              </a:rPr>
              <a:t>、</a:t>
            </a:r>
            <a:r>
              <a:rPr lang="zh-CN" altLang="en-US" sz="2800" b="1" dirty="0">
                <a:solidFill>
                  <a:srgbClr val="C00000"/>
                </a:solidFill>
                <a:latin typeface="Times New Roman" panose="02020603050405020304" pitchFamily="18" charset="0"/>
                <a:ea typeface="微软雅黑" panose="020B0503020204020204" pitchFamily="34" charset="-122"/>
              </a:rPr>
              <a:t>实时地改变</a:t>
            </a:r>
            <a:r>
              <a:rPr lang="zh-CN" altLang="en-US" sz="2800" b="1" dirty="0">
                <a:solidFill>
                  <a:srgbClr val="002060"/>
                </a:solidFill>
                <a:latin typeface="Times New Roman" panose="02020603050405020304" pitchFamily="18" charset="0"/>
                <a:ea typeface="微软雅黑" panose="020B0503020204020204" pitchFamily="34" charset="-122"/>
              </a:rPr>
              <a:t>普通包过滤器的规则集</a:t>
            </a:r>
            <a:endParaRPr lang="en-US" altLang="zh-CN" sz="2800" b="1" dirty="0">
              <a:solidFill>
                <a:srgbClr val="002060"/>
              </a:solidFill>
              <a:latin typeface="Times New Roman" panose="02020603050405020304" pitchFamily="18" charset="0"/>
              <a:ea typeface="微软雅黑" panose="020B0503020204020204" pitchFamily="34" charset="-122"/>
            </a:endParaRPr>
          </a:p>
          <a:p>
            <a:r>
              <a:rPr lang="en-US" altLang="zh-CN" sz="2800" b="1" dirty="0">
                <a:solidFill>
                  <a:srgbClr val="002060"/>
                </a:solidFill>
                <a:latin typeface="Times New Roman" panose="02020603050405020304" pitchFamily="18" charset="0"/>
                <a:ea typeface="微软雅黑" panose="020B0503020204020204" pitchFamily="34" charset="-122"/>
              </a:rPr>
              <a:t>2</a:t>
            </a:r>
            <a:r>
              <a:rPr lang="zh-CN" altLang="en-US" sz="2800" b="1" dirty="0">
                <a:solidFill>
                  <a:srgbClr val="002060"/>
                </a:solidFill>
                <a:latin typeface="Times New Roman" panose="02020603050405020304" pitchFamily="18" charset="0"/>
                <a:ea typeface="微软雅黑" panose="020B0503020204020204" pitchFamily="34" charset="-122"/>
              </a:rPr>
              <a:t>、采用</a:t>
            </a:r>
            <a:r>
              <a:rPr lang="zh-CN" altLang="en-US" sz="2800" b="1" dirty="0">
                <a:solidFill>
                  <a:srgbClr val="C00000"/>
                </a:solidFill>
                <a:latin typeface="Times New Roman" panose="02020603050405020304" pitchFamily="18" charset="0"/>
                <a:ea typeface="微软雅黑" panose="020B0503020204020204" pitchFamily="34" charset="-122"/>
              </a:rPr>
              <a:t>类似电路级网关</a:t>
            </a:r>
            <a:r>
              <a:rPr lang="zh-CN" altLang="en-US" sz="2800" b="1" dirty="0">
                <a:solidFill>
                  <a:srgbClr val="002060"/>
                </a:solidFill>
                <a:latin typeface="Times New Roman" panose="02020603050405020304" pitchFamily="18" charset="0"/>
                <a:ea typeface="微软雅黑" panose="020B0503020204020204" pitchFamily="34" charset="-122"/>
              </a:rPr>
              <a:t>的方式转发数据包</a:t>
            </a:r>
          </a:p>
        </p:txBody>
      </p:sp>
      <p:grpSp>
        <p:nvGrpSpPr>
          <p:cNvPr id="24" name="Group 51"/>
          <p:cNvGrpSpPr/>
          <p:nvPr/>
        </p:nvGrpSpPr>
        <p:grpSpPr bwMode="auto">
          <a:xfrm>
            <a:off x="1577311" y="3933358"/>
            <a:ext cx="407988" cy="466725"/>
            <a:chOff x="2744" y="-584"/>
            <a:chExt cx="614" cy="702"/>
          </a:xfrm>
        </p:grpSpPr>
        <p:sp>
          <p:nvSpPr>
            <p:cNvPr id="25" name="Oval 52"/>
            <p:cNvSpPr>
              <a:spLocks noChangeArrowheads="1"/>
            </p:cNvSpPr>
            <p:nvPr/>
          </p:nvSpPr>
          <p:spPr bwMode="auto">
            <a:xfrm>
              <a:off x="2744" y="-85"/>
              <a:ext cx="590" cy="203"/>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ln>
            <a:effectLst/>
          </p:spPr>
          <p:txBody>
            <a:bodyPr wrap="none" anchor="ctr"/>
            <a:lstStyle/>
            <a:p>
              <a:pPr>
                <a:defRPr/>
              </a:pPr>
              <a:endParaRPr lang="zh-CN" altLang="en-US" sz="2800" b="1"/>
            </a:p>
          </p:txBody>
        </p:sp>
        <p:grpSp>
          <p:nvGrpSpPr>
            <p:cNvPr id="26" name="Group 53"/>
            <p:cNvGrpSpPr/>
            <p:nvPr/>
          </p:nvGrpSpPr>
          <p:grpSpPr bwMode="auto">
            <a:xfrm>
              <a:off x="2745" y="-584"/>
              <a:ext cx="613" cy="613"/>
              <a:chOff x="2335" y="1139"/>
              <a:chExt cx="1089" cy="1089"/>
            </a:xfrm>
          </p:grpSpPr>
          <p:sp>
            <p:nvSpPr>
              <p:cNvPr id="27" name="Oval 54"/>
              <p:cNvSpPr>
                <a:spLocks noChangeArrowheads="1"/>
              </p:cNvSpPr>
              <p:nvPr/>
            </p:nvSpPr>
            <p:spPr bwMode="auto">
              <a:xfrm>
                <a:off x="2335" y="1139"/>
                <a:ext cx="1089" cy="1089"/>
              </a:xfrm>
              <a:prstGeom prst="ellipse">
                <a:avLst/>
              </a:prstGeom>
              <a:gradFill rotWithShape="1">
                <a:gsLst>
                  <a:gs pos="0">
                    <a:srgbClr val="0070C0"/>
                  </a:gs>
                  <a:gs pos="100000">
                    <a:srgbClr val="00206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nvGrpSpPr>
              <p:cNvPr id="28" name="Group 55"/>
              <p:cNvGrpSpPr/>
              <p:nvPr/>
            </p:nvGrpSpPr>
            <p:grpSpPr bwMode="auto">
              <a:xfrm>
                <a:off x="2426" y="1169"/>
                <a:ext cx="908" cy="296"/>
                <a:chOff x="1431" y="1843"/>
                <a:chExt cx="907" cy="295"/>
              </a:xfrm>
            </p:grpSpPr>
            <p:sp>
              <p:nvSpPr>
                <p:cNvPr id="29" name="Freeform 56"/>
                <p:cNvSpPr/>
                <p:nvPr/>
              </p:nvSpPr>
              <p:spPr bwMode="auto">
                <a:xfrm>
                  <a:off x="1423" y="1843"/>
                  <a:ext cx="916"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ln>
                <a:effectLst/>
              </p:spPr>
              <p:txBody>
                <a:bodyPr wrap="none" anchor="ctr"/>
                <a:lstStyle/>
                <a:p>
                  <a:pPr>
                    <a:defRPr/>
                  </a:pPr>
                  <a:endParaRPr lang="zh-CN" altLang="en-US" sz="2800" b="1"/>
                </a:p>
              </p:txBody>
            </p:sp>
            <p:sp>
              <p:nvSpPr>
                <p:cNvPr id="30" name="Oval 57"/>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grpSp>
      </p:grpSp>
      <p:grpSp>
        <p:nvGrpSpPr>
          <p:cNvPr id="31" name="Group 65"/>
          <p:cNvGrpSpPr/>
          <p:nvPr/>
        </p:nvGrpSpPr>
        <p:grpSpPr bwMode="auto">
          <a:xfrm>
            <a:off x="1571155" y="2062863"/>
            <a:ext cx="420301" cy="466725"/>
            <a:chOff x="4195" y="-811"/>
            <a:chExt cx="614" cy="702"/>
          </a:xfrm>
        </p:grpSpPr>
        <p:sp>
          <p:nvSpPr>
            <p:cNvPr id="32" name="Oval 66"/>
            <p:cNvSpPr>
              <a:spLocks noChangeArrowheads="1"/>
            </p:cNvSpPr>
            <p:nvPr/>
          </p:nvSpPr>
          <p:spPr bwMode="auto">
            <a:xfrm>
              <a:off x="4195" y="-312"/>
              <a:ext cx="590" cy="203"/>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ln>
            <a:effectLst/>
          </p:spPr>
          <p:txBody>
            <a:bodyPr wrap="none" anchor="ctr"/>
            <a:lstStyle/>
            <a:p>
              <a:pPr>
                <a:defRPr/>
              </a:pPr>
              <a:endParaRPr lang="zh-CN" altLang="en-US" sz="2800" b="1"/>
            </a:p>
          </p:txBody>
        </p:sp>
        <p:grpSp>
          <p:nvGrpSpPr>
            <p:cNvPr id="33" name="Group 67"/>
            <p:cNvGrpSpPr/>
            <p:nvPr/>
          </p:nvGrpSpPr>
          <p:grpSpPr bwMode="auto">
            <a:xfrm>
              <a:off x="4196" y="-811"/>
              <a:ext cx="613" cy="613"/>
              <a:chOff x="2335" y="1139"/>
              <a:chExt cx="1089" cy="1089"/>
            </a:xfrm>
          </p:grpSpPr>
          <p:sp>
            <p:nvSpPr>
              <p:cNvPr id="34" name="Oval 68"/>
              <p:cNvSpPr>
                <a:spLocks noChangeArrowheads="1"/>
              </p:cNvSpPr>
              <p:nvPr/>
            </p:nvSpPr>
            <p:spPr bwMode="auto">
              <a:xfrm>
                <a:off x="2335" y="1139"/>
                <a:ext cx="1089" cy="1089"/>
              </a:xfrm>
              <a:prstGeom prst="ellipse">
                <a:avLst/>
              </a:prstGeom>
              <a:gradFill rotWithShape="1">
                <a:gsLst>
                  <a:gs pos="0">
                    <a:srgbClr val="FFC000"/>
                  </a:gs>
                  <a:gs pos="100000">
                    <a:schemeClr val="bg2">
                      <a:lumMod val="25000"/>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p>
            </p:txBody>
          </p:sp>
          <p:grpSp>
            <p:nvGrpSpPr>
              <p:cNvPr id="35" name="Group 69"/>
              <p:cNvGrpSpPr/>
              <p:nvPr/>
            </p:nvGrpSpPr>
            <p:grpSpPr bwMode="auto">
              <a:xfrm>
                <a:off x="2426" y="1169"/>
                <a:ext cx="908" cy="296"/>
                <a:chOff x="1431" y="1843"/>
                <a:chExt cx="907" cy="295"/>
              </a:xfrm>
            </p:grpSpPr>
            <p:sp>
              <p:nvSpPr>
                <p:cNvPr id="36" name="Freeform 70"/>
                <p:cNvSpPr/>
                <p:nvPr/>
              </p:nvSpPr>
              <p:spPr bwMode="auto">
                <a:xfrm>
                  <a:off x="1423" y="1843"/>
                  <a:ext cx="916"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ln>
                <a:effectLst/>
              </p:spPr>
              <p:txBody>
                <a:bodyPr wrap="none" anchor="ctr"/>
                <a:lstStyle/>
                <a:p>
                  <a:pPr>
                    <a:defRPr/>
                  </a:pPr>
                  <a:endParaRPr lang="zh-CN" altLang="en-US" sz="2800" b="1"/>
                </a:p>
              </p:txBody>
            </p:sp>
            <p:sp>
              <p:nvSpPr>
                <p:cNvPr id="37" name="Oval 71"/>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grpSp>
      </p:grpSp>
      <p:grpSp>
        <p:nvGrpSpPr>
          <p:cNvPr id="38" name="Group 51"/>
          <p:cNvGrpSpPr/>
          <p:nvPr/>
        </p:nvGrpSpPr>
        <p:grpSpPr bwMode="auto">
          <a:xfrm>
            <a:off x="1577311" y="1121086"/>
            <a:ext cx="407988" cy="466725"/>
            <a:chOff x="2744" y="-584"/>
            <a:chExt cx="614" cy="702"/>
          </a:xfrm>
        </p:grpSpPr>
        <p:sp>
          <p:nvSpPr>
            <p:cNvPr id="39" name="Oval 52"/>
            <p:cNvSpPr>
              <a:spLocks noChangeArrowheads="1"/>
            </p:cNvSpPr>
            <p:nvPr/>
          </p:nvSpPr>
          <p:spPr bwMode="auto">
            <a:xfrm>
              <a:off x="2744" y="-85"/>
              <a:ext cx="590" cy="203"/>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ln>
            <a:effectLst/>
          </p:spPr>
          <p:txBody>
            <a:bodyPr wrap="none" anchor="ctr"/>
            <a:lstStyle/>
            <a:p>
              <a:pPr>
                <a:defRPr/>
              </a:pPr>
              <a:endParaRPr lang="zh-CN" altLang="en-US" sz="2800" b="1"/>
            </a:p>
          </p:txBody>
        </p:sp>
        <p:grpSp>
          <p:nvGrpSpPr>
            <p:cNvPr id="40" name="Group 53"/>
            <p:cNvGrpSpPr/>
            <p:nvPr/>
          </p:nvGrpSpPr>
          <p:grpSpPr bwMode="auto">
            <a:xfrm>
              <a:off x="2745" y="-584"/>
              <a:ext cx="613" cy="613"/>
              <a:chOff x="2335" y="1139"/>
              <a:chExt cx="1089" cy="1089"/>
            </a:xfrm>
          </p:grpSpPr>
          <p:sp>
            <p:nvSpPr>
              <p:cNvPr id="41" name="Oval 54"/>
              <p:cNvSpPr>
                <a:spLocks noChangeArrowheads="1"/>
              </p:cNvSpPr>
              <p:nvPr/>
            </p:nvSpPr>
            <p:spPr bwMode="auto">
              <a:xfrm>
                <a:off x="2335" y="1139"/>
                <a:ext cx="1089" cy="1089"/>
              </a:xfrm>
              <a:prstGeom prst="ellipse">
                <a:avLst/>
              </a:prstGeom>
              <a:gradFill rotWithShape="1">
                <a:gsLst>
                  <a:gs pos="0">
                    <a:schemeClr val="accent2">
                      <a:lumMod val="75000"/>
                    </a:schemeClr>
                  </a:gs>
                  <a:gs pos="100000">
                    <a:schemeClr val="accent2">
                      <a:lumMod val="50000"/>
                    </a:scheme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nvGrpSpPr>
              <p:cNvPr id="42" name="Group 55"/>
              <p:cNvGrpSpPr/>
              <p:nvPr/>
            </p:nvGrpSpPr>
            <p:grpSpPr bwMode="auto">
              <a:xfrm>
                <a:off x="2426" y="1169"/>
                <a:ext cx="908" cy="296"/>
                <a:chOff x="1431" y="1843"/>
                <a:chExt cx="907" cy="295"/>
              </a:xfrm>
            </p:grpSpPr>
            <p:sp>
              <p:nvSpPr>
                <p:cNvPr id="43" name="Freeform 56"/>
                <p:cNvSpPr/>
                <p:nvPr/>
              </p:nvSpPr>
              <p:spPr bwMode="auto">
                <a:xfrm>
                  <a:off x="1423" y="1843"/>
                  <a:ext cx="916"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ln>
                <a:effectLst/>
              </p:spPr>
              <p:txBody>
                <a:bodyPr wrap="none" anchor="ctr"/>
                <a:lstStyle/>
                <a:p>
                  <a:pPr>
                    <a:defRPr/>
                  </a:pPr>
                  <a:endParaRPr lang="zh-CN" altLang="en-US" sz="2800" b="1"/>
                </a:p>
              </p:txBody>
            </p:sp>
            <p:sp>
              <p:nvSpPr>
                <p:cNvPr id="44" name="Oval 57"/>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grpSp>
      </p:grpSp>
      <p:grpSp>
        <p:nvGrpSpPr>
          <p:cNvPr id="45" name="Group 51"/>
          <p:cNvGrpSpPr/>
          <p:nvPr/>
        </p:nvGrpSpPr>
        <p:grpSpPr bwMode="auto">
          <a:xfrm>
            <a:off x="1589337" y="2948912"/>
            <a:ext cx="407988" cy="466725"/>
            <a:chOff x="2744" y="-584"/>
            <a:chExt cx="614" cy="702"/>
          </a:xfrm>
        </p:grpSpPr>
        <p:sp>
          <p:nvSpPr>
            <p:cNvPr id="46" name="Oval 52"/>
            <p:cNvSpPr>
              <a:spLocks noChangeArrowheads="1"/>
            </p:cNvSpPr>
            <p:nvPr/>
          </p:nvSpPr>
          <p:spPr bwMode="auto">
            <a:xfrm>
              <a:off x="2744" y="-85"/>
              <a:ext cx="590" cy="203"/>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ln>
            <a:effectLst/>
          </p:spPr>
          <p:txBody>
            <a:bodyPr wrap="none" anchor="ctr"/>
            <a:lstStyle/>
            <a:p>
              <a:pPr>
                <a:defRPr/>
              </a:pPr>
              <a:endParaRPr lang="zh-CN" altLang="en-US" sz="2800" b="1"/>
            </a:p>
          </p:txBody>
        </p:sp>
        <p:grpSp>
          <p:nvGrpSpPr>
            <p:cNvPr id="47" name="Group 53"/>
            <p:cNvGrpSpPr/>
            <p:nvPr/>
          </p:nvGrpSpPr>
          <p:grpSpPr bwMode="auto">
            <a:xfrm>
              <a:off x="2745" y="-584"/>
              <a:ext cx="613" cy="613"/>
              <a:chOff x="2335" y="1139"/>
              <a:chExt cx="1089" cy="1089"/>
            </a:xfrm>
          </p:grpSpPr>
          <p:sp>
            <p:nvSpPr>
              <p:cNvPr id="48" name="Oval 54"/>
              <p:cNvSpPr>
                <a:spLocks noChangeArrowheads="1"/>
              </p:cNvSpPr>
              <p:nvPr/>
            </p:nvSpPr>
            <p:spPr bwMode="auto">
              <a:xfrm>
                <a:off x="2335" y="1139"/>
                <a:ext cx="1089" cy="1089"/>
              </a:xfrm>
              <a:prstGeom prst="ellipse">
                <a:avLst/>
              </a:prstGeom>
              <a:gradFill rotWithShape="1">
                <a:gsLst>
                  <a:gs pos="0">
                    <a:schemeClr val="accent6">
                      <a:lumMod val="75000"/>
                    </a:schemeClr>
                  </a:gs>
                  <a:gs pos="100000">
                    <a:srgbClr val="00B05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nvGrpSpPr>
              <p:cNvPr id="49" name="Group 55"/>
              <p:cNvGrpSpPr/>
              <p:nvPr/>
            </p:nvGrpSpPr>
            <p:grpSpPr bwMode="auto">
              <a:xfrm>
                <a:off x="2426" y="1169"/>
                <a:ext cx="908" cy="296"/>
                <a:chOff x="1431" y="1843"/>
                <a:chExt cx="907" cy="295"/>
              </a:xfrm>
            </p:grpSpPr>
            <p:sp>
              <p:nvSpPr>
                <p:cNvPr id="50" name="Freeform 56"/>
                <p:cNvSpPr/>
                <p:nvPr/>
              </p:nvSpPr>
              <p:spPr bwMode="auto">
                <a:xfrm>
                  <a:off x="1423" y="1843"/>
                  <a:ext cx="916"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ln>
                <a:effectLst/>
              </p:spPr>
              <p:txBody>
                <a:bodyPr wrap="none" anchor="ctr"/>
                <a:lstStyle/>
                <a:p>
                  <a:pPr>
                    <a:defRPr/>
                  </a:pPr>
                  <a:endParaRPr lang="zh-CN" altLang="en-US" sz="2800" b="1"/>
                </a:p>
              </p:txBody>
            </p:sp>
            <p:sp>
              <p:nvSpPr>
                <p:cNvPr id="51" name="Oval 57"/>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组合 7"/>
          <p:cNvGrpSpPr/>
          <p:nvPr/>
        </p:nvGrpSpPr>
        <p:grpSpPr>
          <a:xfrm>
            <a:off x="1581581" y="42194"/>
            <a:ext cx="9648394" cy="781967"/>
            <a:chOff x="2543606" y="42192"/>
            <a:chExt cx="9648394" cy="781967"/>
          </a:xfrm>
        </p:grpSpPr>
        <p:sp>
          <p:nvSpPr>
            <p:cNvPr id="9" name="圆角矩形 8"/>
            <p:cNvSpPr/>
            <p:nvPr/>
          </p:nvSpPr>
          <p:spPr>
            <a:xfrm>
              <a:off x="2543606" y="42192"/>
              <a:ext cx="9648394" cy="781967"/>
            </a:xfrm>
            <a:prstGeom prst="roundRect">
              <a:avLst>
                <a:gd name="adj" fmla="val 50000"/>
              </a:avLst>
            </a:prstGeom>
            <a:gradFill flip="none" rotWithShape="1">
              <a:gsLst>
                <a:gs pos="92000">
                  <a:srgbClr val="FFC000">
                    <a:alpha val="0"/>
                  </a:srgbClr>
                </a:gs>
                <a:gs pos="61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10" name="矩形 9"/>
            <p:cNvSpPr/>
            <p:nvPr/>
          </p:nvSpPr>
          <p:spPr>
            <a:xfrm>
              <a:off x="2831635" y="138202"/>
              <a:ext cx="6523380"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动态包过滤防火墙的工作原理（续）</a:t>
              </a:r>
            </a:p>
          </p:txBody>
        </p:sp>
      </p:grpSp>
      <p:grpSp>
        <p:nvGrpSpPr>
          <p:cNvPr id="4" name="组合 3"/>
          <p:cNvGrpSpPr/>
          <p:nvPr/>
        </p:nvGrpSpPr>
        <p:grpSpPr>
          <a:xfrm>
            <a:off x="1570863" y="909175"/>
            <a:ext cx="9439656" cy="5811346"/>
            <a:chOff x="2752344" y="909175"/>
            <a:chExt cx="9439656" cy="5811346"/>
          </a:xfrm>
        </p:grpSpPr>
        <p:sp>
          <p:nvSpPr>
            <p:cNvPr id="11" name="矩形: 圆角 10"/>
            <p:cNvSpPr/>
            <p:nvPr/>
          </p:nvSpPr>
          <p:spPr>
            <a:xfrm>
              <a:off x="7528560" y="909175"/>
              <a:ext cx="4663440" cy="5809113"/>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 name="矩形: 圆角 1"/>
            <p:cNvSpPr/>
            <p:nvPr/>
          </p:nvSpPr>
          <p:spPr>
            <a:xfrm>
              <a:off x="2752344" y="910683"/>
              <a:ext cx="4663440" cy="58091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graphicFrame>
          <p:nvGraphicFramePr>
            <p:cNvPr id="7" name="Object 3"/>
            <p:cNvGraphicFramePr>
              <a:graphicFrameLocks noChangeAspect="1"/>
            </p:cNvGraphicFramePr>
            <p:nvPr/>
          </p:nvGraphicFramePr>
          <p:xfrm>
            <a:off x="3299719" y="946465"/>
            <a:ext cx="7654412" cy="5774056"/>
          </p:xfrm>
          <a:graphic>
            <a:graphicData uri="http://schemas.openxmlformats.org/presentationml/2006/ole">
              <mc:AlternateContent xmlns:mc="http://schemas.openxmlformats.org/markup-compatibility/2006">
                <mc:Choice xmlns:v="urn:schemas-microsoft-com:vml" Requires="v">
                  <p:oleObj name="Visio" r:id="rId2" imgW="10208895" imgH="8692515" progId="Visio.Drawing.11">
                    <p:embed/>
                  </p:oleObj>
                </mc:Choice>
                <mc:Fallback>
                  <p:oleObj name="Visio" r:id="rId2" imgW="10208895" imgH="8692515" progId="Visio.Drawing.11">
                    <p:embed/>
                    <p:pic>
                      <p:nvPicPr>
                        <p:cNvPr id="0" name="图片 8316"/>
                        <p:cNvPicPr>
                          <a:picLocks noChangeAspect="1" noChangeArrowheads="1"/>
                        </p:cNvPicPr>
                        <p:nvPr/>
                      </p:nvPicPr>
                      <p:blipFill>
                        <a:blip r:embed="rId3"/>
                        <a:srcRect/>
                        <a:stretch>
                          <a:fillRect/>
                        </a:stretch>
                      </p:blipFill>
                      <p:spPr bwMode="auto">
                        <a:xfrm>
                          <a:off x="3299719" y="946465"/>
                          <a:ext cx="7654412" cy="5774056"/>
                        </a:xfrm>
                        <a:prstGeom prst="rect">
                          <a:avLst/>
                        </a:prstGeom>
                        <a:noFill/>
                      </p:spPr>
                    </p:pic>
                  </p:oleObj>
                </mc:Fallback>
              </mc:AlternateContent>
            </a:graphicData>
          </a:graphic>
        </p:graphicFrame>
        <p:sp>
          <p:nvSpPr>
            <p:cNvPr id="3" name="文本框 2"/>
            <p:cNvSpPr txBox="1"/>
            <p:nvPr/>
          </p:nvSpPr>
          <p:spPr>
            <a:xfrm>
              <a:off x="3191256" y="2249424"/>
              <a:ext cx="1243584" cy="583565"/>
            </a:xfrm>
            <a:prstGeom prst="rect">
              <a:avLst/>
            </a:prstGeom>
            <a:noFill/>
          </p:spPr>
          <p:txBody>
            <a:bodyPr wrap="square" rtlCol="0">
              <a:spAutoFit/>
            </a:bodyPr>
            <a:lstStyle/>
            <a:p>
              <a:pPr algn="ctr"/>
              <a:r>
                <a:rPr lang="zh-CN" altLang="en-US" sz="3200" b="1" dirty="0">
                  <a:solidFill>
                    <a:schemeClr val="bg1"/>
                  </a:solidFill>
                  <a:latin typeface="微软雅黑" panose="020B0503020204020204" pitchFamily="34" charset="-122"/>
                  <a:ea typeface="微软雅黑" panose="020B0503020204020204" pitchFamily="34" charset="-122"/>
                </a:rPr>
                <a:t>内网</a:t>
              </a:r>
            </a:p>
          </p:txBody>
        </p:sp>
        <p:sp>
          <p:nvSpPr>
            <p:cNvPr id="12" name="文本框 11"/>
            <p:cNvSpPr txBox="1"/>
            <p:nvPr/>
          </p:nvSpPr>
          <p:spPr>
            <a:xfrm>
              <a:off x="10497105" y="2182368"/>
              <a:ext cx="1243584" cy="583565"/>
            </a:xfrm>
            <a:prstGeom prst="rect">
              <a:avLst/>
            </a:prstGeom>
            <a:noFill/>
          </p:spPr>
          <p:txBody>
            <a:bodyPr wrap="square" rtlCol="0">
              <a:spAutoFit/>
            </a:bodyPr>
            <a:lstStyle/>
            <a:p>
              <a:pPr algn="ctr"/>
              <a:r>
                <a:rPr lang="zh-CN" altLang="en-US" sz="3200" b="1" dirty="0">
                  <a:solidFill>
                    <a:srgbClr val="7030A0"/>
                  </a:solidFill>
                  <a:latin typeface="微软雅黑" panose="020B0503020204020204" pitchFamily="34" charset="-122"/>
                  <a:ea typeface="微软雅黑" panose="020B0503020204020204" pitchFamily="34" charset="-122"/>
                </a:rPr>
                <a:t>外网</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537766" y="42194"/>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53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动态包过滤防火墙的优缺点</a:t>
              </a:r>
            </a:p>
          </p:txBody>
        </p:sp>
      </p:grpSp>
      <p:grpSp>
        <p:nvGrpSpPr>
          <p:cNvPr id="68" name="组合 67"/>
          <p:cNvGrpSpPr/>
          <p:nvPr/>
        </p:nvGrpSpPr>
        <p:grpSpPr>
          <a:xfrm>
            <a:off x="1735745" y="1084666"/>
            <a:ext cx="9183192" cy="5508494"/>
            <a:chOff x="2741585" y="1084666"/>
            <a:chExt cx="9183192" cy="5508494"/>
          </a:xfrm>
        </p:grpSpPr>
        <p:sp>
          <p:nvSpPr>
            <p:cNvPr id="7" name="TextBox 25"/>
            <p:cNvSpPr txBox="1"/>
            <p:nvPr/>
          </p:nvSpPr>
          <p:spPr>
            <a:xfrm>
              <a:off x="8913038" y="1084666"/>
              <a:ext cx="1591483" cy="460375"/>
            </a:xfrm>
            <a:prstGeom prst="rect">
              <a:avLst/>
            </a:prstGeom>
            <a:noFill/>
          </p:spPr>
          <p:txBody>
            <a:bodyPr wrap="square" rtlCol="0">
              <a:spAutoFit/>
            </a:bodyPr>
            <a:lstStyle/>
            <a:p>
              <a:pPr algn="ctr"/>
              <a:r>
                <a:rPr lang="zh-CN" altLang="en-US" sz="2400" b="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缺  点</a:t>
              </a:r>
            </a:p>
          </p:txBody>
        </p:sp>
        <p:sp>
          <p:nvSpPr>
            <p:cNvPr id="8" name="TextBox 24"/>
            <p:cNvSpPr txBox="1"/>
            <p:nvPr/>
          </p:nvSpPr>
          <p:spPr>
            <a:xfrm>
              <a:off x="4187578" y="1084666"/>
              <a:ext cx="1540009" cy="460375"/>
            </a:xfrm>
            <a:prstGeom prst="rect">
              <a:avLst/>
            </a:prstGeom>
            <a:noFill/>
          </p:spPr>
          <p:txBody>
            <a:bodyPr wrap="square" rtlCol="0">
              <a:spAutoFit/>
            </a:bodyPr>
            <a:lstStyle/>
            <a:p>
              <a:pPr algn="ct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优  点</a:t>
              </a:r>
            </a:p>
          </p:txBody>
        </p:sp>
        <p:grpSp>
          <p:nvGrpSpPr>
            <p:cNvPr id="66" name="组合 65"/>
            <p:cNvGrpSpPr/>
            <p:nvPr/>
          </p:nvGrpSpPr>
          <p:grpSpPr>
            <a:xfrm>
              <a:off x="7492783" y="1620357"/>
              <a:ext cx="4431994" cy="4972803"/>
              <a:chOff x="7622846" y="1597497"/>
              <a:chExt cx="4431994" cy="4972803"/>
            </a:xfrm>
          </p:grpSpPr>
          <p:grpSp>
            <p:nvGrpSpPr>
              <p:cNvPr id="40" name="组合 39"/>
              <p:cNvGrpSpPr/>
              <p:nvPr/>
            </p:nvGrpSpPr>
            <p:grpSpPr>
              <a:xfrm>
                <a:off x="7622846" y="5740355"/>
                <a:ext cx="4431994" cy="829945"/>
                <a:chOff x="7622846" y="5740355"/>
                <a:chExt cx="4431994" cy="829945"/>
              </a:xfrm>
            </p:grpSpPr>
            <p:sp>
              <p:nvSpPr>
                <p:cNvPr id="25" name="AutoShape 9"/>
                <p:cNvSpPr>
                  <a:spLocks noChangeArrowheads="1"/>
                </p:cNvSpPr>
                <p:nvPr/>
              </p:nvSpPr>
              <p:spPr bwMode="gray">
                <a:xfrm>
                  <a:off x="7622846" y="5748854"/>
                  <a:ext cx="4431994" cy="814000"/>
                </a:xfrm>
                <a:prstGeom prst="roundRect">
                  <a:avLst>
                    <a:gd name="adj" fmla="val 16667"/>
                  </a:avLst>
                </a:prstGeom>
                <a:solidFill>
                  <a:schemeClr val="bg1">
                    <a:alpha val="89999"/>
                  </a:schemeClr>
                </a:solidFill>
                <a:ln w="12700">
                  <a:solidFill>
                    <a:srgbClr val="002060"/>
                  </a:solidFill>
                  <a:round/>
                </a:ln>
                <a:effectLst/>
              </p:spPr>
              <p:txBody>
                <a:bodyPr wrap="none" anchor="ctr"/>
                <a:lstStyle/>
                <a:p>
                  <a:endParaRPr lang="zh-CN" altLang="en-US" sz="2200" b="1" dirty="0">
                    <a:latin typeface="Times New Roman" panose="02020603050405020304" pitchFamily="18" charset="0"/>
                    <a:ea typeface="微软雅黑" panose="020B0503020204020204" pitchFamily="34" charset="-122"/>
                  </a:endParaRPr>
                </a:p>
              </p:txBody>
            </p:sp>
            <p:sp>
              <p:nvSpPr>
                <p:cNvPr id="26" name="TextBox 67"/>
                <p:cNvSpPr txBox="1"/>
                <p:nvPr/>
              </p:nvSpPr>
              <p:spPr>
                <a:xfrm>
                  <a:off x="7676186" y="5740355"/>
                  <a:ext cx="4378654" cy="829945"/>
                </a:xfrm>
                <a:prstGeom prst="rect">
                  <a:avLst/>
                </a:prstGeom>
                <a:noFill/>
              </p:spPr>
              <p:txBody>
                <a:bodyPr wrap="square" rtlCol="0">
                  <a:spAutoFit/>
                </a:bodyPr>
                <a:lstStyle/>
                <a:p>
                  <a:r>
                    <a:rPr lang="zh-CN" altLang="en-US" sz="2400" b="1" spc="160" dirty="0">
                      <a:solidFill>
                        <a:srgbClr val="002060"/>
                      </a:solidFill>
                      <a:latin typeface="Times New Roman" panose="02020603050405020304" pitchFamily="18" charset="0"/>
                      <a:ea typeface="微软雅黑" panose="020B0503020204020204" pitchFamily="34" charset="-122"/>
                    </a:rPr>
                    <a:t>如果在建立连接时没有遵循</a:t>
                  </a:r>
                  <a:r>
                    <a:rPr lang="zh-CN" altLang="en-US" sz="2400" b="1" dirty="0">
                      <a:solidFill>
                        <a:srgbClr val="002060"/>
                      </a:solidFill>
                      <a:latin typeface="Times New Roman" panose="02020603050405020304" pitchFamily="18" charset="0"/>
                      <a:ea typeface="微软雅黑" panose="020B0503020204020204" pitchFamily="34" charset="-122"/>
                    </a:rPr>
                    <a:t>三步握手协议，会引入风险。</a:t>
                  </a:r>
                </a:p>
              </p:txBody>
            </p:sp>
          </p:grpSp>
          <p:grpSp>
            <p:nvGrpSpPr>
              <p:cNvPr id="41" name="组合 40"/>
              <p:cNvGrpSpPr/>
              <p:nvPr/>
            </p:nvGrpSpPr>
            <p:grpSpPr>
              <a:xfrm>
                <a:off x="7622846" y="4700392"/>
                <a:ext cx="4431994" cy="829945"/>
                <a:chOff x="7622846" y="5740355"/>
                <a:chExt cx="4431994" cy="829945"/>
              </a:xfrm>
            </p:grpSpPr>
            <p:sp>
              <p:nvSpPr>
                <p:cNvPr id="42" name="AutoShape 9"/>
                <p:cNvSpPr>
                  <a:spLocks noChangeArrowheads="1"/>
                </p:cNvSpPr>
                <p:nvPr/>
              </p:nvSpPr>
              <p:spPr bwMode="gray">
                <a:xfrm>
                  <a:off x="7622846" y="5748854"/>
                  <a:ext cx="4431994" cy="814000"/>
                </a:xfrm>
                <a:prstGeom prst="roundRect">
                  <a:avLst>
                    <a:gd name="adj" fmla="val 16667"/>
                  </a:avLst>
                </a:prstGeom>
                <a:solidFill>
                  <a:schemeClr val="bg1">
                    <a:alpha val="89999"/>
                  </a:schemeClr>
                </a:solidFill>
                <a:ln w="12700">
                  <a:solidFill>
                    <a:srgbClr val="002060"/>
                  </a:solidFill>
                  <a:round/>
                </a:ln>
                <a:effectLst/>
              </p:spPr>
              <p:txBody>
                <a:bodyPr wrap="none" anchor="ctr"/>
                <a:lstStyle/>
                <a:p>
                  <a:endParaRPr lang="zh-CN" altLang="en-US" sz="2200" b="1" dirty="0">
                    <a:latin typeface="Times New Roman" panose="02020603050405020304" pitchFamily="18" charset="0"/>
                    <a:ea typeface="微软雅黑" panose="020B0503020204020204" pitchFamily="34" charset="-122"/>
                  </a:endParaRPr>
                </a:p>
              </p:txBody>
            </p:sp>
            <p:sp>
              <p:nvSpPr>
                <p:cNvPr id="43" name="TextBox 67"/>
                <p:cNvSpPr txBox="1"/>
                <p:nvPr/>
              </p:nvSpPr>
              <p:spPr>
                <a:xfrm>
                  <a:off x="7676186" y="5740355"/>
                  <a:ext cx="4378654" cy="829945"/>
                </a:xfrm>
                <a:prstGeom prst="rect">
                  <a:avLst/>
                </a:prstGeom>
                <a:noFill/>
              </p:spPr>
              <p:txBody>
                <a:bodyPr wrap="square" rtlCol="0">
                  <a:spAutoFit/>
                </a:bodyPr>
                <a:lstStyle/>
                <a:p>
                  <a:r>
                    <a:rPr lang="zh-CN" altLang="en-US" sz="2400" b="1" dirty="0">
                      <a:solidFill>
                        <a:srgbClr val="002060"/>
                      </a:solidFill>
                      <a:latin typeface="Times New Roman" panose="02020603050405020304" pitchFamily="18" charset="0"/>
                      <a:ea typeface="微软雅黑" panose="020B0503020204020204" pitchFamily="34" charset="-122"/>
                    </a:rPr>
                    <a:t>难于创建规则，管理员创建时必须要考虑规则的先后次序。</a:t>
                  </a:r>
                </a:p>
              </p:txBody>
            </p:sp>
          </p:grpSp>
          <p:grpSp>
            <p:nvGrpSpPr>
              <p:cNvPr id="44" name="组合 43"/>
              <p:cNvGrpSpPr/>
              <p:nvPr/>
            </p:nvGrpSpPr>
            <p:grpSpPr>
              <a:xfrm>
                <a:off x="7622846" y="3677425"/>
                <a:ext cx="4431994" cy="814000"/>
                <a:chOff x="7622846" y="5748854"/>
                <a:chExt cx="4431994" cy="814000"/>
              </a:xfrm>
            </p:grpSpPr>
            <p:sp>
              <p:nvSpPr>
                <p:cNvPr id="45" name="AutoShape 9"/>
                <p:cNvSpPr>
                  <a:spLocks noChangeArrowheads="1"/>
                </p:cNvSpPr>
                <p:nvPr/>
              </p:nvSpPr>
              <p:spPr bwMode="gray">
                <a:xfrm>
                  <a:off x="7622846" y="5748854"/>
                  <a:ext cx="4431994" cy="814000"/>
                </a:xfrm>
                <a:prstGeom prst="roundRect">
                  <a:avLst>
                    <a:gd name="adj" fmla="val 16667"/>
                  </a:avLst>
                </a:prstGeom>
                <a:solidFill>
                  <a:schemeClr val="bg1">
                    <a:alpha val="89999"/>
                  </a:schemeClr>
                </a:solidFill>
                <a:ln w="12700">
                  <a:solidFill>
                    <a:srgbClr val="002060"/>
                  </a:solidFill>
                  <a:round/>
                </a:ln>
                <a:effectLst/>
              </p:spPr>
              <p:txBody>
                <a:bodyPr wrap="none" anchor="ctr"/>
                <a:lstStyle/>
                <a:p>
                  <a:endParaRPr lang="zh-CN" altLang="en-US" sz="2200" b="1" dirty="0">
                    <a:latin typeface="Times New Roman" panose="02020603050405020304" pitchFamily="18" charset="0"/>
                    <a:ea typeface="微软雅黑" panose="020B0503020204020204" pitchFamily="34" charset="-122"/>
                  </a:endParaRPr>
                </a:p>
              </p:txBody>
            </p:sp>
            <p:sp>
              <p:nvSpPr>
                <p:cNvPr id="46" name="TextBox 67"/>
                <p:cNvSpPr txBox="1"/>
                <p:nvPr/>
              </p:nvSpPr>
              <p:spPr>
                <a:xfrm>
                  <a:off x="7676186" y="5930855"/>
                  <a:ext cx="4378654" cy="460375"/>
                </a:xfrm>
                <a:prstGeom prst="rect">
                  <a:avLst/>
                </a:prstGeom>
                <a:noFill/>
              </p:spPr>
              <p:txBody>
                <a:bodyPr wrap="square" rtlCol="0">
                  <a:spAutoFit/>
                </a:bodyPr>
                <a:lstStyle/>
                <a:p>
                  <a:r>
                    <a:rPr lang="zh-CN" altLang="en-US" sz="2400" b="1" dirty="0">
                      <a:solidFill>
                        <a:srgbClr val="002060"/>
                      </a:solidFill>
                      <a:latin typeface="Times New Roman" panose="02020603050405020304" pitchFamily="18" charset="0"/>
                      <a:ea typeface="微软雅黑" panose="020B0503020204020204" pitchFamily="34" charset="-122"/>
                    </a:rPr>
                    <a:t>容易遭受</a:t>
                  </a:r>
                  <a:r>
                    <a:rPr lang="en-US" altLang="zh-CN" sz="2400" b="1" dirty="0">
                      <a:solidFill>
                        <a:srgbClr val="002060"/>
                      </a:solidFill>
                      <a:latin typeface="Times New Roman" panose="02020603050405020304" pitchFamily="18" charset="0"/>
                      <a:ea typeface="微软雅黑" panose="020B0503020204020204" pitchFamily="34" charset="-122"/>
                    </a:rPr>
                    <a:t>IP</a:t>
                  </a:r>
                  <a:r>
                    <a:rPr lang="zh-CN" altLang="en-US" sz="2400" b="1" dirty="0">
                      <a:solidFill>
                        <a:srgbClr val="002060"/>
                      </a:solidFill>
                      <a:latin typeface="Times New Roman" panose="02020603050405020304" pitchFamily="18" charset="0"/>
                      <a:ea typeface="微软雅黑" panose="020B0503020204020204" pitchFamily="34" charset="-122"/>
                    </a:rPr>
                    <a:t>欺骗攻击。</a:t>
                  </a:r>
                </a:p>
              </p:txBody>
            </p:sp>
          </p:grpSp>
          <p:grpSp>
            <p:nvGrpSpPr>
              <p:cNvPr id="47" name="组合 46"/>
              <p:cNvGrpSpPr/>
              <p:nvPr/>
            </p:nvGrpSpPr>
            <p:grpSpPr>
              <a:xfrm>
                <a:off x="7622846" y="2637461"/>
                <a:ext cx="4431994" cy="829945"/>
                <a:chOff x="7622846" y="5740355"/>
                <a:chExt cx="4431994" cy="829945"/>
              </a:xfrm>
            </p:grpSpPr>
            <p:sp>
              <p:nvSpPr>
                <p:cNvPr id="48" name="AutoShape 9"/>
                <p:cNvSpPr>
                  <a:spLocks noChangeArrowheads="1"/>
                </p:cNvSpPr>
                <p:nvPr/>
              </p:nvSpPr>
              <p:spPr bwMode="gray">
                <a:xfrm>
                  <a:off x="7622846" y="5748854"/>
                  <a:ext cx="4431994" cy="814000"/>
                </a:xfrm>
                <a:prstGeom prst="roundRect">
                  <a:avLst>
                    <a:gd name="adj" fmla="val 16667"/>
                  </a:avLst>
                </a:prstGeom>
                <a:solidFill>
                  <a:schemeClr val="bg1">
                    <a:alpha val="89999"/>
                  </a:schemeClr>
                </a:solidFill>
                <a:ln w="12700">
                  <a:solidFill>
                    <a:srgbClr val="002060"/>
                  </a:solidFill>
                  <a:round/>
                </a:ln>
                <a:effectLst/>
              </p:spPr>
              <p:txBody>
                <a:bodyPr wrap="none" anchor="ctr"/>
                <a:lstStyle/>
                <a:p>
                  <a:endParaRPr lang="zh-CN" altLang="en-US" sz="2200" b="1" dirty="0">
                    <a:latin typeface="Times New Roman" panose="02020603050405020304" pitchFamily="18" charset="0"/>
                    <a:ea typeface="微软雅黑" panose="020B0503020204020204" pitchFamily="34" charset="-122"/>
                  </a:endParaRPr>
                </a:p>
              </p:txBody>
            </p:sp>
            <p:sp>
              <p:nvSpPr>
                <p:cNvPr id="49" name="TextBox 67"/>
                <p:cNvSpPr txBox="1"/>
                <p:nvPr/>
              </p:nvSpPr>
              <p:spPr>
                <a:xfrm>
                  <a:off x="7676186" y="5740355"/>
                  <a:ext cx="4378654" cy="829945"/>
                </a:xfrm>
                <a:prstGeom prst="rect">
                  <a:avLst/>
                </a:prstGeom>
                <a:noFill/>
              </p:spPr>
              <p:txBody>
                <a:bodyPr wrap="square" rtlCol="0">
                  <a:spAutoFit/>
                </a:bodyPr>
                <a:lstStyle/>
                <a:p>
                  <a:r>
                    <a:rPr lang="zh-CN" altLang="en-US" sz="2400" b="1" dirty="0">
                      <a:solidFill>
                        <a:srgbClr val="002060"/>
                      </a:solidFill>
                      <a:latin typeface="Times New Roman" panose="02020603050405020304" pitchFamily="18" charset="0"/>
                      <a:ea typeface="微软雅黑" panose="020B0503020204020204" pitchFamily="34" charset="-122"/>
                    </a:rPr>
                    <a:t>没过滤数据包的净荷部分，仍具有较低的安全性。</a:t>
                  </a:r>
                </a:p>
              </p:txBody>
            </p:sp>
          </p:grpSp>
          <p:grpSp>
            <p:nvGrpSpPr>
              <p:cNvPr id="50" name="组合 49"/>
              <p:cNvGrpSpPr/>
              <p:nvPr/>
            </p:nvGrpSpPr>
            <p:grpSpPr>
              <a:xfrm>
                <a:off x="7622846" y="1597497"/>
                <a:ext cx="4431994" cy="829945"/>
                <a:chOff x="7622846" y="5740355"/>
                <a:chExt cx="4431994" cy="829945"/>
              </a:xfrm>
            </p:grpSpPr>
            <p:sp>
              <p:nvSpPr>
                <p:cNvPr id="51" name="AutoShape 9"/>
                <p:cNvSpPr>
                  <a:spLocks noChangeArrowheads="1"/>
                </p:cNvSpPr>
                <p:nvPr/>
              </p:nvSpPr>
              <p:spPr bwMode="gray">
                <a:xfrm>
                  <a:off x="7622846" y="5748854"/>
                  <a:ext cx="4431994" cy="814000"/>
                </a:xfrm>
                <a:prstGeom prst="roundRect">
                  <a:avLst>
                    <a:gd name="adj" fmla="val 16667"/>
                  </a:avLst>
                </a:prstGeom>
                <a:solidFill>
                  <a:schemeClr val="bg1">
                    <a:alpha val="89999"/>
                  </a:schemeClr>
                </a:solidFill>
                <a:ln w="12700">
                  <a:solidFill>
                    <a:srgbClr val="002060"/>
                  </a:solidFill>
                  <a:round/>
                </a:ln>
                <a:effectLst/>
              </p:spPr>
              <p:txBody>
                <a:bodyPr wrap="none" anchor="ctr"/>
                <a:lstStyle/>
                <a:p>
                  <a:endParaRPr lang="zh-CN" altLang="en-US" sz="2200" b="1" dirty="0">
                    <a:latin typeface="Times New Roman" panose="02020603050405020304" pitchFamily="18" charset="0"/>
                    <a:ea typeface="微软雅黑" panose="020B0503020204020204" pitchFamily="34" charset="-122"/>
                  </a:endParaRPr>
                </a:p>
              </p:txBody>
            </p:sp>
            <p:sp>
              <p:nvSpPr>
                <p:cNvPr id="52" name="TextBox 67"/>
                <p:cNvSpPr txBox="1"/>
                <p:nvPr/>
              </p:nvSpPr>
              <p:spPr>
                <a:xfrm>
                  <a:off x="7676186" y="5740355"/>
                  <a:ext cx="4378654" cy="829945"/>
                </a:xfrm>
                <a:prstGeom prst="rect">
                  <a:avLst/>
                </a:prstGeom>
                <a:noFill/>
              </p:spPr>
              <p:txBody>
                <a:bodyPr wrap="square" rtlCol="0">
                  <a:spAutoFit/>
                </a:bodyPr>
                <a:lstStyle/>
                <a:p>
                  <a:r>
                    <a:rPr lang="zh-CN" altLang="en-US" sz="2400" b="1" dirty="0">
                      <a:solidFill>
                        <a:srgbClr val="002060"/>
                      </a:solidFill>
                      <a:latin typeface="Times New Roman" panose="02020603050405020304" pitchFamily="18" charset="0"/>
                      <a:ea typeface="微软雅黑" panose="020B0503020204020204" pitchFamily="34" charset="-122"/>
                    </a:rPr>
                    <a:t>仅工作于网络层，仅检查</a:t>
                  </a:r>
                  <a:r>
                    <a:rPr lang="en-US" altLang="zh-CN" sz="2400" b="1" dirty="0">
                      <a:solidFill>
                        <a:srgbClr val="002060"/>
                      </a:solidFill>
                      <a:latin typeface="Times New Roman" panose="02020603050405020304" pitchFamily="18" charset="0"/>
                      <a:ea typeface="微软雅黑" panose="020B0503020204020204" pitchFamily="34" charset="-122"/>
                    </a:rPr>
                    <a:t>IP</a:t>
                  </a:r>
                  <a:r>
                    <a:rPr lang="zh-CN" altLang="en-US" sz="2400" b="1" dirty="0">
                      <a:solidFill>
                        <a:srgbClr val="002060"/>
                      </a:solidFill>
                      <a:latin typeface="Times New Roman" panose="02020603050405020304" pitchFamily="18" charset="0"/>
                      <a:ea typeface="微软雅黑" panose="020B0503020204020204" pitchFamily="34" charset="-122"/>
                    </a:rPr>
                    <a:t>头和</a:t>
                  </a:r>
                  <a:r>
                    <a:rPr lang="en-US" altLang="zh-CN" sz="2400" b="1" dirty="0">
                      <a:solidFill>
                        <a:srgbClr val="002060"/>
                      </a:solidFill>
                      <a:latin typeface="Times New Roman" panose="02020603050405020304" pitchFamily="18" charset="0"/>
                      <a:ea typeface="微软雅黑" panose="020B0503020204020204" pitchFamily="34" charset="-122"/>
                    </a:rPr>
                    <a:t>TCP</a:t>
                  </a:r>
                  <a:r>
                    <a:rPr lang="zh-CN" altLang="en-US" sz="2400" b="1" dirty="0">
                      <a:solidFill>
                        <a:srgbClr val="002060"/>
                      </a:solidFill>
                      <a:latin typeface="Times New Roman" panose="02020603050405020304" pitchFamily="18" charset="0"/>
                      <a:ea typeface="微软雅黑" panose="020B0503020204020204" pitchFamily="34" charset="-122"/>
                    </a:rPr>
                    <a:t>头。</a:t>
                  </a:r>
                </a:p>
              </p:txBody>
            </p:sp>
          </p:grpSp>
        </p:grpSp>
        <p:grpSp>
          <p:nvGrpSpPr>
            <p:cNvPr id="65" name="组合 64"/>
            <p:cNvGrpSpPr/>
            <p:nvPr/>
          </p:nvGrpSpPr>
          <p:grpSpPr>
            <a:xfrm>
              <a:off x="2741585" y="1620357"/>
              <a:ext cx="4431994" cy="3932840"/>
              <a:chOff x="2772065" y="1605996"/>
              <a:chExt cx="4431994" cy="3932840"/>
            </a:xfrm>
          </p:grpSpPr>
          <p:grpSp>
            <p:nvGrpSpPr>
              <p:cNvPr id="53" name="组合 52"/>
              <p:cNvGrpSpPr/>
              <p:nvPr/>
            </p:nvGrpSpPr>
            <p:grpSpPr>
              <a:xfrm>
                <a:off x="2772065" y="4708891"/>
                <a:ext cx="4431994" cy="829945"/>
                <a:chOff x="7622846" y="5740355"/>
                <a:chExt cx="4431994" cy="829945"/>
              </a:xfrm>
            </p:grpSpPr>
            <p:sp>
              <p:nvSpPr>
                <p:cNvPr id="54" name="AutoShape 9"/>
                <p:cNvSpPr>
                  <a:spLocks noChangeArrowheads="1"/>
                </p:cNvSpPr>
                <p:nvPr/>
              </p:nvSpPr>
              <p:spPr bwMode="gray">
                <a:xfrm>
                  <a:off x="7622846" y="5748854"/>
                  <a:ext cx="4431994" cy="814000"/>
                </a:xfrm>
                <a:prstGeom prst="roundRect">
                  <a:avLst>
                    <a:gd name="adj" fmla="val 16667"/>
                  </a:avLst>
                </a:prstGeom>
                <a:solidFill>
                  <a:schemeClr val="bg1">
                    <a:alpha val="89999"/>
                  </a:schemeClr>
                </a:solidFill>
                <a:ln w="12700">
                  <a:solidFill>
                    <a:srgbClr val="002060"/>
                  </a:solidFill>
                  <a:round/>
                </a:ln>
                <a:effectLst/>
              </p:spPr>
              <p:txBody>
                <a:bodyPr wrap="none" anchor="ctr"/>
                <a:lstStyle/>
                <a:p>
                  <a:endParaRPr lang="zh-CN" altLang="en-US" sz="2200" b="1" dirty="0">
                    <a:latin typeface="Times New Roman" panose="02020603050405020304" pitchFamily="18" charset="0"/>
                    <a:ea typeface="微软雅黑" panose="020B0503020204020204" pitchFamily="34" charset="-122"/>
                  </a:endParaRPr>
                </a:p>
              </p:txBody>
            </p:sp>
            <p:sp>
              <p:nvSpPr>
                <p:cNvPr id="55" name="TextBox 67"/>
                <p:cNvSpPr txBox="1"/>
                <p:nvPr/>
              </p:nvSpPr>
              <p:spPr>
                <a:xfrm>
                  <a:off x="7676186" y="5740355"/>
                  <a:ext cx="4378654" cy="829945"/>
                </a:xfrm>
                <a:prstGeom prst="rect">
                  <a:avLst/>
                </a:prstGeom>
                <a:noFill/>
              </p:spPr>
              <p:txBody>
                <a:bodyPr wrap="square" rtlCol="0">
                  <a:spAutoFit/>
                </a:bodyPr>
                <a:lstStyle/>
                <a:p>
                  <a:r>
                    <a:rPr lang="zh-CN" altLang="en-US" sz="2400" b="1" dirty="0">
                      <a:solidFill>
                        <a:srgbClr val="002060"/>
                      </a:solidFill>
                      <a:latin typeface="Times New Roman" panose="02020603050405020304" pitchFamily="18" charset="0"/>
                      <a:ea typeface="微软雅黑" panose="020B0503020204020204" pitchFamily="34" charset="-122"/>
                    </a:rPr>
                    <a:t>如果不考虑操作系统成本，成本会很低。</a:t>
                  </a:r>
                </a:p>
              </p:txBody>
            </p:sp>
          </p:grpSp>
          <p:grpSp>
            <p:nvGrpSpPr>
              <p:cNvPr id="56" name="组合 55"/>
              <p:cNvGrpSpPr/>
              <p:nvPr/>
            </p:nvGrpSpPr>
            <p:grpSpPr>
              <a:xfrm>
                <a:off x="2772065" y="3677425"/>
                <a:ext cx="4431994" cy="829945"/>
                <a:chOff x="7622846" y="5740355"/>
                <a:chExt cx="4431994" cy="829945"/>
              </a:xfrm>
            </p:grpSpPr>
            <p:sp>
              <p:nvSpPr>
                <p:cNvPr id="57" name="AutoShape 9"/>
                <p:cNvSpPr>
                  <a:spLocks noChangeArrowheads="1"/>
                </p:cNvSpPr>
                <p:nvPr/>
              </p:nvSpPr>
              <p:spPr bwMode="gray">
                <a:xfrm>
                  <a:off x="7622846" y="5748854"/>
                  <a:ext cx="4431994" cy="814000"/>
                </a:xfrm>
                <a:prstGeom prst="roundRect">
                  <a:avLst>
                    <a:gd name="adj" fmla="val 16667"/>
                  </a:avLst>
                </a:prstGeom>
                <a:solidFill>
                  <a:schemeClr val="bg1">
                    <a:alpha val="89999"/>
                  </a:schemeClr>
                </a:solidFill>
                <a:ln w="12700">
                  <a:solidFill>
                    <a:srgbClr val="002060"/>
                  </a:solidFill>
                  <a:round/>
                </a:ln>
                <a:effectLst/>
              </p:spPr>
              <p:txBody>
                <a:bodyPr wrap="none" anchor="ctr"/>
                <a:lstStyle/>
                <a:p>
                  <a:endParaRPr lang="zh-CN" altLang="en-US" sz="2200" b="1" dirty="0">
                    <a:latin typeface="Times New Roman" panose="02020603050405020304" pitchFamily="18" charset="0"/>
                    <a:ea typeface="微软雅黑" panose="020B0503020204020204" pitchFamily="34" charset="-122"/>
                  </a:endParaRPr>
                </a:p>
              </p:txBody>
            </p:sp>
            <p:sp>
              <p:nvSpPr>
                <p:cNvPr id="58" name="TextBox 67"/>
                <p:cNvSpPr txBox="1"/>
                <p:nvPr/>
              </p:nvSpPr>
              <p:spPr>
                <a:xfrm>
                  <a:off x="7676186" y="5740355"/>
                  <a:ext cx="4378654" cy="829945"/>
                </a:xfrm>
                <a:prstGeom prst="rect">
                  <a:avLst/>
                </a:prstGeom>
                <a:noFill/>
              </p:spPr>
              <p:txBody>
                <a:bodyPr wrap="square" rtlCol="0">
                  <a:spAutoFit/>
                </a:bodyPr>
                <a:lstStyle/>
                <a:p>
                  <a:r>
                    <a:rPr lang="zh-CN" altLang="en-US" sz="2400" b="1" dirty="0">
                      <a:solidFill>
                        <a:srgbClr val="002060"/>
                      </a:solidFill>
                      <a:latin typeface="Times New Roman" panose="02020603050405020304" pitchFamily="18" charset="0"/>
                      <a:ea typeface="微软雅黑" panose="020B0503020204020204" pitchFamily="34" charset="-122"/>
                    </a:rPr>
                    <a:t>“状态感知”能力使其性能得到了显著提高。</a:t>
                  </a:r>
                </a:p>
              </p:txBody>
            </p:sp>
          </p:grpSp>
          <p:grpSp>
            <p:nvGrpSpPr>
              <p:cNvPr id="59" name="组合 58"/>
              <p:cNvGrpSpPr/>
              <p:nvPr/>
            </p:nvGrpSpPr>
            <p:grpSpPr>
              <a:xfrm>
                <a:off x="2772065" y="2645960"/>
                <a:ext cx="4431994" cy="829945"/>
                <a:chOff x="7622846" y="5740355"/>
                <a:chExt cx="4431994" cy="829945"/>
              </a:xfrm>
            </p:grpSpPr>
            <p:sp>
              <p:nvSpPr>
                <p:cNvPr id="60" name="AutoShape 9"/>
                <p:cNvSpPr>
                  <a:spLocks noChangeArrowheads="1"/>
                </p:cNvSpPr>
                <p:nvPr/>
              </p:nvSpPr>
              <p:spPr bwMode="gray">
                <a:xfrm>
                  <a:off x="7622846" y="5748854"/>
                  <a:ext cx="4431994" cy="814000"/>
                </a:xfrm>
                <a:prstGeom prst="roundRect">
                  <a:avLst>
                    <a:gd name="adj" fmla="val 16667"/>
                  </a:avLst>
                </a:prstGeom>
                <a:solidFill>
                  <a:schemeClr val="bg1">
                    <a:alpha val="89999"/>
                  </a:schemeClr>
                </a:solidFill>
                <a:ln w="12700">
                  <a:solidFill>
                    <a:srgbClr val="002060"/>
                  </a:solidFill>
                  <a:round/>
                </a:ln>
                <a:effectLst/>
              </p:spPr>
              <p:txBody>
                <a:bodyPr wrap="none" anchor="ctr"/>
                <a:lstStyle/>
                <a:p>
                  <a:endParaRPr lang="zh-CN" altLang="en-US" sz="2200" b="1" dirty="0">
                    <a:latin typeface="Times New Roman" panose="02020603050405020304" pitchFamily="18" charset="0"/>
                    <a:ea typeface="微软雅黑" panose="020B0503020204020204" pitchFamily="34" charset="-122"/>
                  </a:endParaRPr>
                </a:p>
              </p:txBody>
            </p:sp>
            <p:sp>
              <p:nvSpPr>
                <p:cNvPr id="61" name="TextBox 67"/>
                <p:cNvSpPr txBox="1"/>
                <p:nvPr/>
              </p:nvSpPr>
              <p:spPr>
                <a:xfrm>
                  <a:off x="7676186" y="5740355"/>
                  <a:ext cx="4378654" cy="829945"/>
                </a:xfrm>
                <a:prstGeom prst="rect">
                  <a:avLst/>
                </a:prstGeom>
                <a:noFill/>
              </p:spPr>
              <p:txBody>
                <a:bodyPr wrap="square" rtlCol="0">
                  <a:spAutoFit/>
                </a:bodyPr>
                <a:lstStyle/>
                <a:p>
                  <a:r>
                    <a:rPr lang="zh-CN" altLang="en-US" sz="2400" b="1" dirty="0">
                      <a:solidFill>
                        <a:srgbClr val="002060"/>
                      </a:solidFill>
                      <a:latin typeface="Times New Roman" panose="02020603050405020304" pitchFamily="18" charset="0"/>
                      <a:ea typeface="微软雅黑" panose="020B0503020204020204" pitchFamily="34" charset="-122"/>
                    </a:rPr>
                    <a:t>动态包过滤防火墙的安全性优于静态包过滤防火墙。</a:t>
                  </a:r>
                </a:p>
              </p:txBody>
            </p:sp>
          </p:grpSp>
          <p:grpSp>
            <p:nvGrpSpPr>
              <p:cNvPr id="62" name="组合 61"/>
              <p:cNvGrpSpPr/>
              <p:nvPr/>
            </p:nvGrpSpPr>
            <p:grpSpPr>
              <a:xfrm>
                <a:off x="2772065" y="1605996"/>
                <a:ext cx="4431994" cy="829945"/>
                <a:chOff x="7622846" y="5740355"/>
                <a:chExt cx="4431994" cy="829945"/>
              </a:xfrm>
            </p:grpSpPr>
            <p:sp>
              <p:nvSpPr>
                <p:cNvPr id="63" name="AutoShape 9"/>
                <p:cNvSpPr>
                  <a:spLocks noChangeArrowheads="1"/>
                </p:cNvSpPr>
                <p:nvPr/>
              </p:nvSpPr>
              <p:spPr bwMode="gray">
                <a:xfrm>
                  <a:off x="7622846" y="5748854"/>
                  <a:ext cx="4431994" cy="814000"/>
                </a:xfrm>
                <a:prstGeom prst="roundRect">
                  <a:avLst>
                    <a:gd name="adj" fmla="val 16667"/>
                  </a:avLst>
                </a:prstGeom>
                <a:solidFill>
                  <a:schemeClr val="bg1">
                    <a:alpha val="89999"/>
                  </a:schemeClr>
                </a:solidFill>
                <a:ln w="12700">
                  <a:solidFill>
                    <a:srgbClr val="002060"/>
                  </a:solidFill>
                  <a:round/>
                </a:ln>
                <a:effectLst/>
              </p:spPr>
              <p:txBody>
                <a:bodyPr wrap="none" anchor="ctr"/>
                <a:lstStyle/>
                <a:p>
                  <a:endParaRPr lang="zh-CN" altLang="en-US" sz="2200" b="1" dirty="0">
                    <a:latin typeface="Times New Roman" panose="02020603050405020304" pitchFamily="18" charset="0"/>
                    <a:ea typeface="微软雅黑" panose="020B0503020204020204" pitchFamily="34" charset="-122"/>
                  </a:endParaRPr>
                </a:p>
              </p:txBody>
            </p:sp>
            <p:sp>
              <p:nvSpPr>
                <p:cNvPr id="64" name="TextBox 67"/>
                <p:cNvSpPr txBox="1"/>
                <p:nvPr/>
              </p:nvSpPr>
              <p:spPr>
                <a:xfrm>
                  <a:off x="7676186" y="5740355"/>
                  <a:ext cx="4378654" cy="829945"/>
                </a:xfrm>
                <a:prstGeom prst="rect">
                  <a:avLst/>
                </a:prstGeom>
                <a:noFill/>
              </p:spPr>
              <p:txBody>
                <a:bodyPr wrap="square" rtlCol="0">
                  <a:spAutoFit/>
                </a:bodyPr>
                <a:lstStyle/>
                <a:p>
                  <a:r>
                    <a:rPr lang="zh-CN" altLang="en-US" sz="2400" b="1" dirty="0">
                      <a:solidFill>
                        <a:srgbClr val="002060"/>
                      </a:solidFill>
                      <a:latin typeface="Times New Roman" panose="02020603050405020304" pitchFamily="18" charset="0"/>
                      <a:ea typeface="微软雅黑" panose="020B0503020204020204" pitchFamily="34" charset="-122"/>
                    </a:rPr>
                    <a:t>采用</a:t>
                  </a:r>
                  <a:r>
                    <a:rPr lang="en-US" altLang="zh-CN" sz="2400" b="1" dirty="0">
                      <a:solidFill>
                        <a:srgbClr val="002060"/>
                      </a:solidFill>
                      <a:latin typeface="Times New Roman" panose="02020603050405020304" pitchFamily="18" charset="0"/>
                      <a:ea typeface="微软雅黑" panose="020B0503020204020204" pitchFamily="34" charset="-122"/>
                    </a:rPr>
                    <a:t>SMP</a:t>
                  </a:r>
                  <a:r>
                    <a:rPr lang="zh-CN" altLang="en-US" sz="2400" b="1" dirty="0">
                      <a:solidFill>
                        <a:srgbClr val="002060"/>
                      </a:solidFill>
                      <a:latin typeface="Times New Roman" panose="02020603050405020304" pitchFamily="18" charset="0"/>
                      <a:ea typeface="微软雅黑" panose="020B0503020204020204" pitchFamily="34" charset="-122"/>
                    </a:rPr>
                    <a:t>技术时，对网络性能的影响非常小。</a:t>
                  </a:r>
                </a:p>
              </p:txBody>
            </p:sp>
          </p:grpSp>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537766" y="42192"/>
            <a:ext cx="9648394" cy="781967"/>
            <a:chOff x="2543606" y="42192"/>
            <a:chExt cx="9648394" cy="781967"/>
          </a:xfrm>
        </p:grpSpPr>
        <p:sp>
          <p:nvSpPr>
            <p:cNvPr id="3" name="圆角矩形 2"/>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矩形 3"/>
            <p:cNvSpPr/>
            <p:nvPr/>
          </p:nvSpPr>
          <p:spPr>
            <a:xfrm>
              <a:off x="2831896" y="138077"/>
              <a:ext cx="4570095"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Linux的iptables防火墙</a:t>
              </a:r>
            </a:p>
          </p:txBody>
        </p:sp>
      </p:grpSp>
      <p:sp>
        <p:nvSpPr>
          <p:cNvPr id="5" name="文本框 4"/>
          <p:cNvSpPr txBox="1"/>
          <p:nvPr/>
        </p:nvSpPr>
        <p:spPr>
          <a:xfrm>
            <a:off x="381635" y="1073785"/>
            <a:ext cx="11461750" cy="4154170"/>
          </a:xfrm>
          <a:prstGeom prst="rect">
            <a:avLst/>
          </a:prstGeom>
          <a:noFill/>
        </p:spPr>
        <p:txBody>
          <a:bodyPr wrap="square" rtlCol="0" anchor="t">
            <a:spAutoFit/>
          </a:bodyPr>
          <a:lstStyle/>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iptables</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其实不是真正的防火墙，我们可以把它理解成一个客户端代理，用户通过iptables这个代理，将用户的安全设定执行到对应的"安全框架"中，这个"安全框架"才是</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真正的防火墙</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，这个框架的名字叫</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netfilter。</a:t>
            </a:r>
          </a:p>
          <a:p>
            <a:endPar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netfilter/iptables</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（下文中简称为iptables）组成Linux平台下的</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包过滤防火墙</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endPar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具有如下功能：</a:t>
            </a:r>
          </a:p>
          <a:p>
            <a:pPr marL="342900" indent="-342900">
              <a:buFont typeface="Wingdings" panose="05000000000000000000" charset="0"/>
              <a:buChar char="Ø"/>
            </a:pP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网络地址转换(</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NAT</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marL="342900" indent="-342900">
              <a:buFont typeface="Wingdings" panose="05000000000000000000" charset="0"/>
              <a:buChar char="Ø"/>
            </a:pP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数据包内容修改</a:t>
            </a:r>
          </a:p>
          <a:p>
            <a:pPr marL="342900" indent="-342900">
              <a:buFont typeface="Wingdings" panose="05000000000000000000" charset="0"/>
              <a:buChar char="Ø"/>
            </a:pP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以及数据包过滤的防火墙功能</a:t>
            </a:r>
          </a:p>
          <a:p>
            <a:pPr marL="342900" indent="-342900"/>
            <a:endPar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760E652-8EF7-13F4-417B-3E2D4EE918D2}"/>
              </a:ext>
            </a:extLst>
          </p:cNvPr>
          <p:cNvPicPr>
            <a:picLocks noChangeAspect="1"/>
          </p:cNvPicPr>
          <p:nvPr/>
        </p:nvPicPr>
        <p:blipFill rotWithShape="1">
          <a:blip r:embed="rId2"/>
          <a:srcRect l="6521"/>
          <a:stretch/>
        </p:blipFill>
        <p:spPr>
          <a:xfrm>
            <a:off x="169390" y="1311750"/>
            <a:ext cx="5887453" cy="4319702"/>
          </a:xfrm>
          <a:prstGeom prst="rect">
            <a:avLst/>
          </a:prstGeom>
        </p:spPr>
      </p:pic>
      <p:pic>
        <p:nvPicPr>
          <p:cNvPr id="3" name="图片 2">
            <a:extLst>
              <a:ext uri="{FF2B5EF4-FFF2-40B4-BE49-F238E27FC236}">
                <a16:creationId xmlns:a16="http://schemas.microsoft.com/office/drawing/2014/main" id="{8350F04B-006C-CE65-8688-8E307101765F}"/>
              </a:ext>
            </a:extLst>
          </p:cNvPr>
          <p:cNvPicPr>
            <a:picLocks noChangeAspect="1"/>
          </p:cNvPicPr>
          <p:nvPr/>
        </p:nvPicPr>
        <p:blipFill>
          <a:blip r:embed="rId3"/>
          <a:stretch>
            <a:fillRect/>
          </a:stretch>
        </p:blipFill>
        <p:spPr>
          <a:xfrm>
            <a:off x="6265392" y="2484855"/>
            <a:ext cx="5718061" cy="4175092"/>
          </a:xfrm>
          <a:prstGeom prst="rect">
            <a:avLst/>
          </a:prstGeom>
        </p:spPr>
      </p:pic>
      <p:sp>
        <p:nvSpPr>
          <p:cNvPr id="5" name="矩形 4">
            <a:extLst>
              <a:ext uri="{FF2B5EF4-FFF2-40B4-BE49-F238E27FC236}">
                <a16:creationId xmlns:a16="http://schemas.microsoft.com/office/drawing/2014/main" id="{1AC02505-0DA1-B812-7DC1-9A49AFCC5C43}"/>
              </a:ext>
            </a:extLst>
          </p:cNvPr>
          <p:cNvSpPr/>
          <p:nvPr/>
        </p:nvSpPr>
        <p:spPr>
          <a:xfrm>
            <a:off x="161229" y="4964716"/>
            <a:ext cx="5887453" cy="5748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a:extLst>
              <a:ext uri="{FF2B5EF4-FFF2-40B4-BE49-F238E27FC236}">
                <a16:creationId xmlns:a16="http://schemas.microsoft.com/office/drawing/2014/main" id="{6497367A-F818-E6C8-F010-9101940C4EC6}"/>
              </a:ext>
            </a:extLst>
          </p:cNvPr>
          <p:cNvSpPr/>
          <p:nvPr/>
        </p:nvSpPr>
        <p:spPr>
          <a:xfrm>
            <a:off x="6304548" y="5631452"/>
            <a:ext cx="5718062" cy="5748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7" name="组合 6">
            <a:extLst>
              <a:ext uri="{FF2B5EF4-FFF2-40B4-BE49-F238E27FC236}">
                <a16:creationId xmlns:a16="http://schemas.microsoft.com/office/drawing/2014/main" id="{92905360-D004-31DD-0384-87B05A8AA96D}"/>
              </a:ext>
            </a:extLst>
          </p:cNvPr>
          <p:cNvGrpSpPr/>
          <p:nvPr/>
        </p:nvGrpSpPr>
        <p:grpSpPr>
          <a:xfrm>
            <a:off x="169390" y="237155"/>
            <a:ext cx="9648394" cy="781967"/>
            <a:chOff x="2543606" y="42192"/>
            <a:chExt cx="9648394" cy="781967"/>
          </a:xfrm>
        </p:grpSpPr>
        <p:sp>
          <p:nvSpPr>
            <p:cNvPr id="8" name="圆角矩形 7">
              <a:extLst>
                <a:ext uri="{FF2B5EF4-FFF2-40B4-BE49-F238E27FC236}">
                  <a16:creationId xmlns:a16="http://schemas.microsoft.com/office/drawing/2014/main" id="{C0FBB44F-38FD-F164-C24E-06F56E0B17B2}"/>
                </a:ext>
              </a:extLst>
            </p:cNvPr>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9" name="矩形 8">
              <a:extLst>
                <a:ext uri="{FF2B5EF4-FFF2-40B4-BE49-F238E27FC236}">
                  <a16:creationId xmlns:a16="http://schemas.microsoft.com/office/drawing/2014/main" id="{2452426E-FE66-68A4-9F4D-C7AA25C690ED}"/>
                </a:ext>
              </a:extLst>
            </p:cNvPr>
            <p:cNvSpPr/>
            <p:nvPr/>
          </p:nvSpPr>
          <p:spPr>
            <a:xfrm>
              <a:off x="2831636" y="138202"/>
              <a:ext cx="4265200"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防火墙概述</a:t>
              </a:r>
            </a:p>
          </p:txBody>
        </p:sp>
      </p:grpSp>
    </p:spTree>
    <p:extLst>
      <p:ext uri="{BB962C8B-B14F-4D97-AF65-F5344CB8AC3E}">
        <p14:creationId xmlns:p14="http://schemas.microsoft.com/office/powerpoint/2010/main" val="6574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302895" y="823595"/>
            <a:ext cx="8829675" cy="5210810"/>
          </a:xfrm>
          <a:prstGeom prst="rect">
            <a:avLst/>
          </a:prstGeom>
        </p:spPr>
      </p:pic>
      <p:grpSp>
        <p:nvGrpSpPr>
          <p:cNvPr id="3" name="组合 2"/>
          <p:cNvGrpSpPr/>
          <p:nvPr/>
        </p:nvGrpSpPr>
        <p:grpSpPr>
          <a:xfrm>
            <a:off x="1537766" y="42192"/>
            <a:ext cx="9648394" cy="781967"/>
            <a:chOff x="2543606" y="42192"/>
            <a:chExt cx="9648394" cy="781967"/>
          </a:xfrm>
        </p:grpSpPr>
        <p:sp>
          <p:nvSpPr>
            <p:cNvPr id="4" name="圆角矩形 3"/>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5" name="矩形 4"/>
            <p:cNvSpPr/>
            <p:nvPr/>
          </p:nvSpPr>
          <p:spPr>
            <a:xfrm>
              <a:off x="2831896" y="138077"/>
              <a:ext cx="4570095"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netfilter/iptables原理</a:t>
              </a:r>
            </a:p>
          </p:txBody>
        </p:sp>
      </p:grpSp>
      <p:sp>
        <p:nvSpPr>
          <p:cNvPr id="6" name="文本框 5"/>
          <p:cNvSpPr txBox="1"/>
          <p:nvPr/>
        </p:nvSpPr>
        <p:spPr>
          <a:xfrm>
            <a:off x="9034145" y="721360"/>
            <a:ext cx="3046730" cy="5631180"/>
          </a:xfrm>
          <a:prstGeom prst="rect">
            <a:avLst/>
          </a:prstGeom>
          <a:noFill/>
        </p:spPr>
        <p:txBody>
          <a:bodyPr wrap="square" rtlCol="0" anchor="t">
            <a:spAutoFit/>
          </a:bodyPr>
          <a:lstStyle/>
          <a:p>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报文的流向：</a:t>
            </a:r>
          </a:p>
          <a:p>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到本机某进程的报文</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：PREROUTING --&gt; INPUT</a:t>
            </a:r>
          </a:p>
          <a:p>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由本机转发的报文</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：PREROUTING --&gt; FORWARD --&gt; POSTROUTING</a:t>
            </a:r>
          </a:p>
          <a:p>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由本机的某进程发出报文</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（通常为响应报文）：OUTPUT --&gt; POSTROUTING</a:t>
            </a:r>
          </a:p>
        </p:txBody>
      </p:sp>
      <p:sp>
        <p:nvSpPr>
          <p:cNvPr id="7" name="文本框 6"/>
          <p:cNvSpPr txBox="1"/>
          <p:nvPr/>
        </p:nvSpPr>
        <p:spPr>
          <a:xfrm>
            <a:off x="1111885" y="3244850"/>
            <a:ext cx="714375" cy="368300"/>
          </a:xfrm>
          <a:prstGeom prst="rect">
            <a:avLst/>
          </a:prstGeom>
          <a:noFill/>
        </p:spPr>
        <p:txBody>
          <a:bodyPr wrap="square" rtlCol="0" anchor="t">
            <a:spAutoFit/>
          </a:bodyPr>
          <a:lstStyle/>
          <a:p>
            <a:r>
              <a:rPr lang="zh-CN" altLang="en-US" b="1">
                <a:solidFill>
                  <a:srgbClr val="FF0000"/>
                </a:solidFill>
                <a:latin typeface="微软雅黑" panose="020B0503020204020204" pitchFamily="34" charset="-122"/>
                <a:ea typeface="微软雅黑" panose="020B0503020204020204" pitchFamily="34" charset="-122"/>
              </a:rPr>
              <a:t>关卡</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组合 7"/>
          <p:cNvGrpSpPr/>
          <p:nvPr/>
        </p:nvGrpSpPr>
        <p:grpSpPr>
          <a:xfrm>
            <a:off x="4573905" y="823595"/>
            <a:ext cx="6611620" cy="5798820"/>
            <a:chOff x="4992" y="1372"/>
            <a:chExt cx="10412" cy="9132"/>
          </a:xfrm>
        </p:grpSpPr>
        <p:pic>
          <p:nvPicPr>
            <p:cNvPr id="2" name="图片 1"/>
            <p:cNvPicPr>
              <a:picLocks noChangeAspect="1"/>
            </p:cNvPicPr>
            <p:nvPr/>
          </p:nvPicPr>
          <p:blipFill>
            <a:blip r:embed="rId2"/>
            <a:stretch>
              <a:fillRect/>
            </a:stretch>
          </p:blipFill>
          <p:spPr>
            <a:xfrm>
              <a:off x="4992" y="1372"/>
              <a:ext cx="10413" cy="9131"/>
            </a:xfrm>
            <a:prstGeom prst="rect">
              <a:avLst/>
            </a:prstGeom>
          </p:spPr>
        </p:pic>
        <p:pic>
          <p:nvPicPr>
            <p:cNvPr id="3" name="图片 2"/>
            <p:cNvPicPr>
              <a:picLocks noChangeAspect="1"/>
            </p:cNvPicPr>
            <p:nvPr/>
          </p:nvPicPr>
          <p:blipFill>
            <a:blip r:embed="rId3"/>
            <a:stretch>
              <a:fillRect/>
            </a:stretch>
          </p:blipFill>
          <p:spPr>
            <a:xfrm>
              <a:off x="11469" y="10140"/>
              <a:ext cx="3785" cy="364"/>
            </a:xfrm>
            <a:prstGeom prst="rect">
              <a:avLst/>
            </a:prstGeom>
          </p:spPr>
        </p:pic>
      </p:grpSp>
      <p:grpSp>
        <p:nvGrpSpPr>
          <p:cNvPr id="4" name="组合 3"/>
          <p:cNvGrpSpPr/>
          <p:nvPr/>
        </p:nvGrpSpPr>
        <p:grpSpPr>
          <a:xfrm>
            <a:off x="1537766"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6" name="矩形 5"/>
            <p:cNvSpPr/>
            <p:nvPr/>
          </p:nvSpPr>
          <p:spPr>
            <a:xfrm>
              <a:off x="2831896" y="138077"/>
              <a:ext cx="7029450" cy="583565"/>
            </a:xfrm>
            <a:prstGeom prst="rect">
              <a:avLst/>
            </a:prstGeom>
          </p:spPr>
          <p:txBody>
            <a:bodyPr wrap="square">
              <a:spAutoFit/>
            </a:bodyPr>
            <a:lstStyle/>
            <a:p>
              <a:pPr lvl="0" algn="l"/>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netfilter/iptables链式规则</a:t>
              </a:r>
            </a:p>
          </p:txBody>
        </p:sp>
      </p:grpSp>
      <p:sp>
        <p:nvSpPr>
          <p:cNvPr id="7" name="文本框 6"/>
          <p:cNvSpPr txBox="1"/>
          <p:nvPr/>
        </p:nvSpPr>
        <p:spPr>
          <a:xfrm>
            <a:off x="238125" y="1245235"/>
            <a:ext cx="4336415" cy="4078605"/>
          </a:xfrm>
          <a:prstGeom prst="rect">
            <a:avLst/>
          </a:prstGeom>
          <a:noFill/>
        </p:spPr>
        <p:txBody>
          <a:bodyPr wrap="square" rtlCol="0" anchor="t">
            <a:spAutoFit/>
          </a:bodyPr>
          <a:lstStyle/>
          <a:p>
            <a:pPr>
              <a:lnSpc>
                <a:spcPct val="120000"/>
              </a:lnSpc>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防火墙的作用就在于对经过的报文匹配"</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规则</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"，然后执行对应的"动作",所以，当报文经过这些关卡的时候，则必须匹配这个关卡上的规则，但是，这个关卡上可能不止有一条规则，而是有很多条规则，当把这些规则串到一个链条上的时候，就形成了"</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链</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7282815" y="6438900"/>
            <a:ext cx="2403475" cy="231140"/>
          </a:xfrm>
          <a:prstGeom prst="rect">
            <a:avLst/>
          </a:prstGeom>
        </p:spPr>
      </p:pic>
      <p:grpSp>
        <p:nvGrpSpPr>
          <p:cNvPr id="4" name="组合 3"/>
          <p:cNvGrpSpPr/>
          <p:nvPr/>
        </p:nvGrpSpPr>
        <p:grpSpPr>
          <a:xfrm>
            <a:off x="1537766"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6" name="矩形 5"/>
            <p:cNvSpPr/>
            <p:nvPr/>
          </p:nvSpPr>
          <p:spPr>
            <a:xfrm>
              <a:off x="2831896" y="138077"/>
              <a:ext cx="7029450" cy="583565"/>
            </a:xfrm>
            <a:prstGeom prst="rect">
              <a:avLst/>
            </a:prstGeom>
          </p:spPr>
          <p:txBody>
            <a:bodyPr wrap="square">
              <a:spAutoFit/>
            </a:bodyPr>
            <a:lstStyle/>
            <a:p>
              <a:pPr lvl="0" algn="l"/>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netfilter/iptables规则表</a:t>
              </a:r>
            </a:p>
          </p:txBody>
        </p:sp>
      </p:grpSp>
      <p:sp>
        <p:nvSpPr>
          <p:cNvPr id="7" name="文本框 6"/>
          <p:cNvSpPr txBox="1"/>
          <p:nvPr/>
        </p:nvSpPr>
        <p:spPr>
          <a:xfrm>
            <a:off x="626745" y="977265"/>
            <a:ext cx="10811510" cy="3784600"/>
          </a:xfrm>
          <a:prstGeom prst="rect">
            <a:avLst/>
          </a:prstGeom>
          <a:noFill/>
        </p:spPr>
        <p:txBody>
          <a:bodyPr wrap="square" rtlCol="0" anchor="t">
            <a:spAutoFit/>
          </a:bodyPr>
          <a:lstStyle/>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对每个"链"上都放置了一串规则，但是这些规则有些很相似</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，比如，A类规则都是对IP或者端口的过滤，B类规则是修改报文，那么这个时候，可以把实现相同功能的规则放在一起，形成表。</a:t>
            </a:r>
          </a:p>
          <a:p>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b="1" kern="10" dirty="0">
                <a:solidFill>
                  <a:schemeClr val="tx1"/>
                </a:solidFill>
                <a:latin typeface="微软雅黑" panose="020B0503020204020204" pitchFamily="34" charset="-122"/>
                <a:ea typeface="微软雅黑" panose="020B0503020204020204" pitchFamily="34" charset="-122"/>
                <a:cs typeface="经典特宋简" pitchFamily="49" charset="-122"/>
                <a:sym typeface="+mn-ea"/>
              </a:rPr>
              <a:t>netfilter/</a:t>
            </a:r>
            <a:r>
              <a:rPr lang="zh-CN" altLang="en-US" sz="24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ipt</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ables定义了4种表</a:t>
            </a: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filter表</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：负责过滤功能，防火墙；内核模块：iptables_filter</a:t>
            </a: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nat表</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：network address translation，网络地址转换功能；内核模块：iptable_nat</a:t>
            </a: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mangle表</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：拆解报文，做出修改，并重新封装 的功能；iptable_mangle</a:t>
            </a: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raw表</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：关闭nat表上启用的连接追踪机制；iptable_raw</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7282815" y="6438900"/>
            <a:ext cx="2403475" cy="231140"/>
          </a:xfrm>
          <a:prstGeom prst="rect">
            <a:avLst/>
          </a:prstGeom>
        </p:spPr>
      </p:pic>
      <p:grpSp>
        <p:nvGrpSpPr>
          <p:cNvPr id="4" name="组合 3"/>
          <p:cNvGrpSpPr/>
          <p:nvPr/>
        </p:nvGrpSpPr>
        <p:grpSpPr>
          <a:xfrm>
            <a:off x="1537766"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6" name="矩形 5"/>
            <p:cNvSpPr/>
            <p:nvPr/>
          </p:nvSpPr>
          <p:spPr>
            <a:xfrm>
              <a:off x="2831896" y="138077"/>
              <a:ext cx="7029450" cy="583565"/>
            </a:xfrm>
            <a:prstGeom prst="rect">
              <a:avLst/>
            </a:prstGeom>
          </p:spPr>
          <p:txBody>
            <a:bodyPr wrap="square">
              <a:spAutoFit/>
            </a:bodyPr>
            <a:lstStyle/>
            <a:p>
              <a:pPr lvl="0" algn="l"/>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netfilter/iptables表链关系</a:t>
              </a:r>
            </a:p>
          </p:txBody>
        </p:sp>
      </p:grpSp>
      <p:pic>
        <p:nvPicPr>
          <p:cNvPr id="2" name="图片 1"/>
          <p:cNvPicPr>
            <a:picLocks noChangeAspect="1"/>
          </p:cNvPicPr>
          <p:nvPr/>
        </p:nvPicPr>
        <p:blipFill>
          <a:blip r:embed="rId3"/>
          <a:stretch>
            <a:fillRect/>
          </a:stretch>
        </p:blipFill>
        <p:spPr>
          <a:xfrm>
            <a:off x="9476740" y="1050925"/>
            <a:ext cx="2371090" cy="5619115"/>
          </a:xfrm>
          <a:prstGeom prst="rect">
            <a:avLst/>
          </a:prstGeom>
        </p:spPr>
      </p:pic>
      <p:sp>
        <p:nvSpPr>
          <p:cNvPr id="8" name="文本框 7"/>
          <p:cNvSpPr txBox="1"/>
          <p:nvPr/>
        </p:nvSpPr>
        <p:spPr>
          <a:xfrm>
            <a:off x="279400" y="1238885"/>
            <a:ext cx="9197340" cy="4892675"/>
          </a:xfrm>
          <a:prstGeom prst="rect">
            <a:avLst/>
          </a:prstGeom>
          <a:noFill/>
        </p:spPr>
        <p:txBody>
          <a:bodyPr wrap="square" rtlCol="0" anchor="t">
            <a:spAutoFit/>
          </a:bodyPr>
          <a:lstStyle/>
          <a:p>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每个"链"中的规则都存在于哪些"表"中。</a:t>
            </a:r>
          </a:p>
          <a:p>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PREROUTING</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的规则可以存在于：</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raw表，mangle表，nat表</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a:t>
            </a:r>
          </a:p>
          <a:p>
            <a:pPr marL="342900" indent="-342900">
              <a:buFont typeface="Wingdings" panose="05000000000000000000" charset="0"/>
              <a:buChar char="Ø"/>
            </a:pP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INPUT</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的规则可以存在于：</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mangle表，filter表</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，（centos7中还有nat表，centos6中没有）。</a:t>
            </a:r>
          </a:p>
          <a:p>
            <a:pPr marL="342900" indent="-342900">
              <a:buFont typeface="Wingdings" panose="05000000000000000000" charset="0"/>
              <a:buChar char="Ø"/>
            </a:pP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FORWARD</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的规则可以存在于：</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mangle表，filter表</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a:t>
            </a:r>
          </a:p>
          <a:p>
            <a:pPr marL="342900" indent="-342900">
              <a:buFont typeface="Wingdings" panose="05000000000000000000" charset="0"/>
              <a:buChar char="Ø"/>
            </a:pP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OUTPUT</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的规则可以存在于：</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raw表，mangle表，nat表，filter表。</a:t>
            </a:r>
          </a:p>
          <a:p>
            <a:pPr marL="342900" indent="-342900">
              <a:buFont typeface="Wingdings" panose="05000000000000000000" charset="0"/>
              <a:buChar char="Ø"/>
            </a:pP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POSTROUTING</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的规则可以存在于：</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mangle表，nat表。</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7282815" y="6438900"/>
            <a:ext cx="2403475" cy="231140"/>
          </a:xfrm>
          <a:prstGeom prst="rect">
            <a:avLst/>
          </a:prstGeom>
        </p:spPr>
      </p:pic>
      <p:grpSp>
        <p:nvGrpSpPr>
          <p:cNvPr id="4" name="组合 3"/>
          <p:cNvGrpSpPr/>
          <p:nvPr/>
        </p:nvGrpSpPr>
        <p:grpSpPr>
          <a:xfrm>
            <a:off x="1537766"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6" name="矩形 5"/>
            <p:cNvSpPr/>
            <p:nvPr/>
          </p:nvSpPr>
          <p:spPr>
            <a:xfrm>
              <a:off x="2831896" y="138077"/>
              <a:ext cx="7029450" cy="583565"/>
            </a:xfrm>
            <a:prstGeom prst="rect">
              <a:avLst/>
            </a:prstGeom>
          </p:spPr>
          <p:txBody>
            <a:bodyPr wrap="square">
              <a:spAutoFit/>
            </a:bodyPr>
            <a:lstStyle/>
            <a:p>
              <a:pPr lvl="0" algn="l"/>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netfilter/iptables表链关系</a:t>
              </a:r>
            </a:p>
          </p:txBody>
        </p:sp>
      </p:grpSp>
      <p:sp>
        <p:nvSpPr>
          <p:cNvPr id="7" name="文本框 6"/>
          <p:cNvSpPr txBox="1"/>
          <p:nvPr/>
        </p:nvSpPr>
        <p:spPr>
          <a:xfrm>
            <a:off x="724535" y="1038860"/>
            <a:ext cx="10461625" cy="460375"/>
          </a:xfrm>
          <a:prstGeom prst="rect">
            <a:avLst/>
          </a:prstGeom>
          <a:noFill/>
        </p:spPr>
        <p:txBody>
          <a:bodyPr wrap="square" rtlCol="0" anchor="t">
            <a:spAutoFit/>
          </a:bodyPr>
          <a:lstStyle/>
          <a:p>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在实际的使用过程中，往往是通过"</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表</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"作为操作入口，对规则进行定义的。</a:t>
            </a:r>
          </a:p>
        </p:txBody>
      </p:sp>
      <p:sp>
        <p:nvSpPr>
          <p:cNvPr id="9" name="文本框 8"/>
          <p:cNvSpPr txBox="1"/>
          <p:nvPr/>
        </p:nvSpPr>
        <p:spPr>
          <a:xfrm>
            <a:off x="254635" y="1874520"/>
            <a:ext cx="11334115" cy="4523105"/>
          </a:xfrm>
          <a:prstGeom prst="rect">
            <a:avLst/>
          </a:prstGeom>
          <a:noFill/>
        </p:spPr>
        <p:txBody>
          <a:bodyPr wrap="square" rtlCol="0" anchor="t">
            <a:spAutoFit/>
          </a:bodyPr>
          <a:lstStyle/>
          <a:p>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表（功能）&lt;--&gt;   链：</a:t>
            </a:r>
          </a:p>
          <a:p>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raw</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     表中的规则可以被哪些链使用：</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PREROUTING，OUTPUT</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mangle</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  表中的规则可以被哪些链使用：</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PREROUTING，INPUT，FORWARD，OUTPUT，POSTROUTING</a:t>
            </a:r>
          </a:p>
          <a:p>
            <a:pPr marL="342900" indent="-342900">
              <a:buFont typeface="Wingdings" panose="05000000000000000000" charset="0"/>
              <a:buChar char="Ø"/>
            </a:pP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nat </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    表中的规则可以被哪些链使用：</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PREROUTING，OUTPUT，POSTROUTING</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（centos7中还有INPUT，centos6中没有）</a:t>
            </a:r>
          </a:p>
          <a:p>
            <a:pPr marL="342900" indent="-342900">
              <a:buFont typeface="Wingdings" panose="05000000000000000000" charset="0"/>
              <a:buChar char="Ø"/>
            </a:pPr>
            <a:endPar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Wingdings" panose="05000000000000000000" charset="0"/>
              <a:buChar char="Ø"/>
            </a:pP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filter </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 表中的规则可以被哪些链使用：</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INPUT，FORWARD，OUTPUT</a:t>
            </a:r>
          </a:p>
          <a:p>
            <a:pPr marL="342900" indent="-342900">
              <a:buFont typeface="Wingdings" panose="05000000000000000000" charset="0"/>
              <a:buChar char="Ø"/>
            </a:pP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下箭头 9"/>
          <p:cNvSpPr/>
          <p:nvPr/>
        </p:nvSpPr>
        <p:spPr>
          <a:xfrm>
            <a:off x="10525125" y="2111375"/>
            <a:ext cx="539750" cy="4127500"/>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1094720" y="2111375"/>
            <a:ext cx="1097280" cy="368300"/>
          </a:xfrm>
          <a:prstGeom prst="rect">
            <a:avLst/>
          </a:prstGeom>
          <a:noFill/>
        </p:spPr>
        <p:txBody>
          <a:bodyPr wrap="none" rtlCol="0" anchor="t">
            <a:spAutoFit/>
          </a:bodyPr>
          <a:lstStyle/>
          <a:p>
            <a:r>
              <a:rPr lang="zh-CN" altLang="en-US" b="1">
                <a:solidFill>
                  <a:srgbClr val="C00000"/>
                </a:solidFill>
                <a:latin typeface="微软雅黑" panose="020B0503020204020204" pitchFamily="34" charset="-122"/>
                <a:ea typeface="微软雅黑" panose="020B0503020204020204" pitchFamily="34" charset="-122"/>
              </a:rPr>
              <a:t>优先级高</a:t>
            </a:r>
          </a:p>
        </p:txBody>
      </p:sp>
      <p:sp>
        <p:nvSpPr>
          <p:cNvPr id="12" name="文本框 11"/>
          <p:cNvSpPr txBox="1"/>
          <p:nvPr/>
        </p:nvSpPr>
        <p:spPr>
          <a:xfrm>
            <a:off x="11094720" y="5870575"/>
            <a:ext cx="1097280" cy="368300"/>
          </a:xfrm>
          <a:prstGeom prst="rect">
            <a:avLst/>
          </a:prstGeom>
          <a:noFill/>
        </p:spPr>
        <p:txBody>
          <a:bodyPr wrap="none" rtlCol="0" anchor="t">
            <a:spAutoFit/>
          </a:bodyPr>
          <a:lstStyle/>
          <a:p>
            <a:r>
              <a:rPr lang="zh-CN" altLang="en-US" b="1">
                <a:solidFill>
                  <a:srgbClr val="C00000"/>
                </a:solidFill>
                <a:latin typeface="微软雅黑" panose="020B0503020204020204" pitchFamily="34" charset="-122"/>
                <a:ea typeface="微软雅黑" panose="020B0503020204020204" pitchFamily="34" charset="-122"/>
              </a:rPr>
              <a:t>优先级低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537766"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6" name="矩形 5"/>
            <p:cNvSpPr/>
            <p:nvPr/>
          </p:nvSpPr>
          <p:spPr>
            <a:xfrm>
              <a:off x="2831896" y="138077"/>
              <a:ext cx="7029450" cy="583565"/>
            </a:xfrm>
            <a:prstGeom prst="rect">
              <a:avLst/>
            </a:prstGeom>
          </p:spPr>
          <p:txBody>
            <a:bodyPr wrap="square">
              <a:spAutoFit/>
            </a:bodyPr>
            <a:lstStyle/>
            <a:p>
              <a:pPr lvl="0" algn="l"/>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netfilter工作流程</a:t>
              </a:r>
            </a:p>
          </p:txBody>
        </p:sp>
      </p:grpSp>
      <p:grpSp>
        <p:nvGrpSpPr>
          <p:cNvPr id="7" name="组合 6"/>
          <p:cNvGrpSpPr/>
          <p:nvPr/>
        </p:nvGrpSpPr>
        <p:grpSpPr>
          <a:xfrm>
            <a:off x="452755" y="869315"/>
            <a:ext cx="11286490" cy="5935980"/>
            <a:chOff x="1013" y="1386"/>
            <a:chExt cx="17774" cy="9348"/>
          </a:xfrm>
        </p:grpSpPr>
        <p:pic>
          <p:nvPicPr>
            <p:cNvPr id="2" name="图片 1"/>
            <p:cNvPicPr>
              <a:picLocks noChangeAspect="1"/>
            </p:cNvPicPr>
            <p:nvPr/>
          </p:nvPicPr>
          <p:blipFill>
            <a:blip r:embed="rId2"/>
            <a:stretch>
              <a:fillRect/>
            </a:stretch>
          </p:blipFill>
          <p:spPr>
            <a:xfrm>
              <a:off x="1013" y="1386"/>
              <a:ext cx="17774" cy="9254"/>
            </a:xfrm>
            <a:prstGeom prst="rect">
              <a:avLst/>
            </a:prstGeom>
          </p:spPr>
        </p:pic>
        <p:pic>
          <p:nvPicPr>
            <p:cNvPr id="3" name="图片 2"/>
            <p:cNvPicPr>
              <a:picLocks noChangeAspect="1"/>
            </p:cNvPicPr>
            <p:nvPr/>
          </p:nvPicPr>
          <p:blipFill>
            <a:blip r:embed="rId3"/>
            <a:stretch>
              <a:fillRect/>
            </a:stretch>
          </p:blipFill>
          <p:spPr>
            <a:xfrm>
              <a:off x="13891" y="9936"/>
              <a:ext cx="4564" cy="799"/>
            </a:xfrm>
            <a:prstGeom prst="rect">
              <a:avLst/>
            </a:prstGeom>
          </p:spPr>
        </p:pic>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537766"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6" name="矩形 5"/>
            <p:cNvSpPr/>
            <p:nvPr/>
          </p:nvSpPr>
          <p:spPr>
            <a:xfrm>
              <a:off x="2831896" y="138077"/>
              <a:ext cx="7029450" cy="583565"/>
            </a:xfrm>
            <a:prstGeom prst="rect">
              <a:avLst/>
            </a:prstGeom>
          </p:spPr>
          <p:txBody>
            <a:bodyPr wrap="square">
              <a:spAutoFit/>
            </a:bodyPr>
            <a:lstStyle/>
            <a:p>
              <a:pPr lvl="0" algn="l"/>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netfilter规则判断流程</a:t>
              </a:r>
            </a:p>
          </p:txBody>
        </p:sp>
      </p:grpSp>
      <p:sp>
        <p:nvSpPr>
          <p:cNvPr id="7" name="文本框 6"/>
          <p:cNvSpPr txBox="1"/>
          <p:nvPr/>
        </p:nvSpPr>
        <p:spPr>
          <a:xfrm>
            <a:off x="6532245" y="823595"/>
            <a:ext cx="2540000" cy="460375"/>
          </a:xfrm>
          <a:prstGeom prst="rect">
            <a:avLst/>
          </a:prstGeom>
          <a:noFill/>
        </p:spPr>
        <p:txBody>
          <a:bodyPr wrap="square" rtlCol="0" anchor="t">
            <a:spAutoFit/>
          </a:bodyPr>
          <a:lstStyle/>
          <a:p>
            <a:r>
              <a:rPr lang="zh-CN" altLang="en-US" sz="2400" b="1">
                <a:solidFill>
                  <a:srgbClr val="FF0000"/>
                </a:solidFill>
                <a:latin typeface="微软雅黑" panose="020B0503020204020204" pitchFamily="34" charset="-122"/>
                <a:ea typeface="微软雅黑" panose="020B0503020204020204" pitchFamily="34" charset="-122"/>
              </a:rPr>
              <a:t>出站数据包</a:t>
            </a:r>
          </a:p>
        </p:txBody>
      </p:sp>
      <p:sp>
        <p:nvSpPr>
          <p:cNvPr id="8" name="文本框 7"/>
          <p:cNvSpPr txBox="1"/>
          <p:nvPr/>
        </p:nvSpPr>
        <p:spPr>
          <a:xfrm>
            <a:off x="372745" y="752475"/>
            <a:ext cx="2540000" cy="460375"/>
          </a:xfrm>
          <a:prstGeom prst="rect">
            <a:avLst/>
          </a:prstGeom>
          <a:noFill/>
        </p:spPr>
        <p:txBody>
          <a:bodyPr wrap="square" rtlCol="0" anchor="t">
            <a:spAutoFit/>
          </a:bodyPr>
          <a:lstStyle/>
          <a:p>
            <a:r>
              <a:rPr lang="zh-CN" altLang="en-US" sz="2400" b="1">
                <a:solidFill>
                  <a:srgbClr val="FF0000"/>
                </a:solidFill>
                <a:latin typeface="微软雅黑" panose="020B0503020204020204" pitchFamily="34" charset="-122"/>
                <a:ea typeface="微软雅黑" panose="020B0503020204020204" pitchFamily="34" charset="-122"/>
              </a:rPr>
              <a:t>入站数据包</a:t>
            </a:r>
          </a:p>
        </p:txBody>
      </p:sp>
      <p:grpSp>
        <p:nvGrpSpPr>
          <p:cNvPr id="14" name="组合 13"/>
          <p:cNvGrpSpPr/>
          <p:nvPr/>
        </p:nvGrpSpPr>
        <p:grpSpPr>
          <a:xfrm>
            <a:off x="182245" y="1197610"/>
            <a:ext cx="6240780" cy="5501640"/>
            <a:chOff x="587" y="1886"/>
            <a:chExt cx="9528" cy="8664"/>
          </a:xfrm>
        </p:grpSpPr>
        <p:pic>
          <p:nvPicPr>
            <p:cNvPr id="2" name="图片 1"/>
            <p:cNvPicPr>
              <a:picLocks noChangeAspect="1"/>
            </p:cNvPicPr>
            <p:nvPr/>
          </p:nvPicPr>
          <p:blipFill>
            <a:blip r:embed="rId2"/>
            <a:stretch>
              <a:fillRect/>
            </a:stretch>
          </p:blipFill>
          <p:spPr>
            <a:xfrm>
              <a:off x="587" y="1886"/>
              <a:ext cx="9528" cy="8664"/>
            </a:xfrm>
            <a:prstGeom prst="rect">
              <a:avLst/>
            </a:prstGeom>
          </p:spPr>
        </p:pic>
        <p:pic>
          <p:nvPicPr>
            <p:cNvPr id="9" name="图片 8"/>
            <p:cNvPicPr>
              <a:picLocks noChangeAspect="1"/>
            </p:cNvPicPr>
            <p:nvPr/>
          </p:nvPicPr>
          <p:blipFill>
            <a:blip r:embed="rId3"/>
            <a:stretch>
              <a:fillRect/>
            </a:stretch>
          </p:blipFill>
          <p:spPr>
            <a:xfrm>
              <a:off x="9097" y="3117"/>
              <a:ext cx="1005" cy="4240"/>
            </a:xfrm>
            <a:prstGeom prst="rect">
              <a:avLst/>
            </a:prstGeom>
          </p:spPr>
        </p:pic>
        <p:pic>
          <p:nvPicPr>
            <p:cNvPr id="11" name="图片 10"/>
            <p:cNvPicPr>
              <a:picLocks noChangeAspect="1"/>
            </p:cNvPicPr>
            <p:nvPr/>
          </p:nvPicPr>
          <p:blipFill>
            <a:blip r:embed="rId3"/>
            <a:stretch>
              <a:fillRect/>
            </a:stretch>
          </p:blipFill>
          <p:spPr>
            <a:xfrm>
              <a:off x="9042" y="8538"/>
              <a:ext cx="1005" cy="2011"/>
            </a:xfrm>
            <a:prstGeom prst="rect">
              <a:avLst/>
            </a:prstGeom>
          </p:spPr>
        </p:pic>
      </p:grpSp>
      <p:grpSp>
        <p:nvGrpSpPr>
          <p:cNvPr id="13" name="组合 12"/>
          <p:cNvGrpSpPr/>
          <p:nvPr/>
        </p:nvGrpSpPr>
        <p:grpSpPr>
          <a:xfrm>
            <a:off x="6379210" y="1197610"/>
            <a:ext cx="5750560" cy="5578475"/>
            <a:chOff x="10287" y="1886"/>
            <a:chExt cx="8175" cy="8785"/>
          </a:xfrm>
        </p:grpSpPr>
        <p:pic>
          <p:nvPicPr>
            <p:cNvPr id="3" name="图片 2"/>
            <p:cNvPicPr>
              <a:picLocks noChangeAspect="1"/>
            </p:cNvPicPr>
            <p:nvPr/>
          </p:nvPicPr>
          <p:blipFill>
            <a:blip r:embed="rId4"/>
            <a:stretch>
              <a:fillRect/>
            </a:stretch>
          </p:blipFill>
          <p:spPr>
            <a:xfrm>
              <a:off x="10287" y="1886"/>
              <a:ext cx="8175" cy="8665"/>
            </a:xfrm>
            <a:prstGeom prst="rect">
              <a:avLst/>
            </a:prstGeom>
          </p:spPr>
        </p:pic>
        <p:pic>
          <p:nvPicPr>
            <p:cNvPr id="10" name="图片 9"/>
            <p:cNvPicPr>
              <a:picLocks noChangeAspect="1"/>
            </p:cNvPicPr>
            <p:nvPr/>
          </p:nvPicPr>
          <p:blipFill>
            <a:blip r:embed="rId3"/>
            <a:stretch>
              <a:fillRect/>
            </a:stretch>
          </p:blipFill>
          <p:spPr>
            <a:xfrm>
              <a:off x="16958" y="2022"/>
              <a:ext cx="1504" cy="5558"/>
            </a:xfrm>
            <a:prstGeom prst="rect">
              <a:avLst/>
            </a:prstGeom>
          </p:spPr>
        </p:pic>
        <p:pic>
          <p:nvPicPr>
            <p:cNvPr id="12" name="图片 11"/>
            <p:cNvPicPr>
              <a:picLocks noChangeAspect="1"/>
            </p:cNvPicPr>
            <p:nvPr/>
          </p:nvPicPr>
          <p:blipFill>
            <a:blip r:embed="rId3"/>
            <a:stretch>
              <a:fillRect/>
            </a:stretch>
          </p:blipFill>
          <p:spPr>
            <a:xfrm>
              <a:off x="16783" y="8539"/>
              <a:ext cx="1678" cy="2132"/>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537766" y="42192"/>
            <a:ext cx="9648394" cy="781967"/>
            <a:chOff x="2543606" y="42192"/>
            <a:chExt cx="9648394" cy="781967"/>
          </a:xfrm>
        </p:grpSpPr>
        <p:sp>
          <p:nvSpPr>
            <p:cNvPr id="3" name="圆角矩形 2"/>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矩形 3"/>
            <p:cNvSpPr/>
            <p:nvPr/>
          </p:nvSpPr>
          <p:spPr>
            <a:xfrm>
              <a:off x="2831636" y="138202"/>
              <a:ext cx="2982309" cy="58477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本讲内容概要</a:t>
              </a:r>
            </a:p>
          </p:txBody>
        </p:sp>
      </p:grpSp>
      <p:grpSp>
        <p:nvGrpSpPr>
          <p:cNvPr id="5" name="组合 4"/>
          <p:cNvGrpSpPr/>
          <p:nvPr/>
        </p:nvGrpSpPr>
        <p:grpSpPr>
          <a:xfrm>
            <a:off x="2526124" y="2167214"/>
            <a:ext cx="7074491" cy="691161"/>
            <a:chOff x="3388744" y="2314179"/>
            <a:chExt cx="7074491" cy="691161"/>
          </a:xfrm>
        </p:grpSpPr>
        <p:sp>
          <p:nvSpPr>
            <p:cNvPr id="6" name="圆角矩形 5"/>
            <p:cNvSpPr/>
            <p:nvPr/>
          </p:nvSpPr>
          <p:spPr>
            <a:xfrm>
              <a:off x="3388744" y="2344955"/>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7" name="TextBox 6"/>
            <p:cNvSpPr txBox="1"/>
            <p:nvPr/>
          </p:nvSpPr>
          <p:spPr>
            <a:xfrm>
              <a:off x="4180835" y="2314179"/>
              <a:ext cx="4613468" cy="584775"/>
            </a:xfrm>
            <a:prstGeom prst="rect">
              <a:avLst/>
            </a:prstGeom>
            <a:noFill/>
          </p:spPr>
          <p:txBody>
            <a:bodyPr wrap="squar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2</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防火墙的类型和结构</a:t>
              </a:r>
            </a:p>
          </p:txBody>
        </p:sp>
        <p:cxnSp>
          <p:nvCxnSpPr>
            <p:cNvPr id="8" name="直接连接符 7"/>
            <p:cNvCxnSpPr/>
            <p:nvPr/>
          </p:nvCxnSpPr>
          <p:spPr>
            <a:xfrm>
              <a:off x="4661739" y="240730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526124" y="3015497"/>
            <a:ext cx="7074491" cy="691161"/>
            <a:chOff x="3388744" y="3115773"/>
            <a:chExt cx="7074491" cy="691161"/>
          </a:xfrm>
        </p:grpSpPr>
        <p:sp>
          <p:nvSpPr>
            <p:cNvPr id="10" name="圆角矩形 9"/>
            <p:cNvSpPr/>
            <p:nvPr/>
          </p:nvSpPr>
          <p:spPr>
            <a:xfrm>
              <a:off x="3388744" y="3146549"/>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TextBox 7"/>
            <p:cNvSpPr txBox="1"/>
            <p:nvPr/>
          </p:nvSpPr>
          <p:spPr>
            <a:xfrm>
              <a:off x="4180835" y="3115773"/>
              <a:ext cx="2662908"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3</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静态包过滤器</a:t>
              </a:r>
            </a:p>
          </p:txBody>
        </p:sp>
        <p:cxnSp>
          <p:nvCxnSpPr>
            <p:cNvPr id="12" name="直接连接符 11"/>
            <p:cNvCxnSpPr/>
            <p:nvPr/>
          </p:nvCxnSpPr>
          <p:spPr>
            <a:xfrm>
              <a:off x="4661739" y="3218558"/>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526124" y="1318931"/>
            <a:ext cx="7074491" cy="691161"/>
            <a:chOff x="3402064" y="1531597"/>
            <a:chExt cx="7074491" cy="691161"/>
          </a:xfrm>
        </p:grpSpPr>
        <p:sp>
          <p:nvSpPr>
            <p:cNvPr id="14" name="圆角矩形 13"/>
            <p:cNvSpPr/>
            <p:nvPr/>
          </p:nvSpPr>
          <p:spPr>
            <a:xfrm>
              <a:off x="3402064" y="1562373"/>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TextBox 19"/>
            <p:cNvSpPr txBox="1"/>
            <p:nvPr/>
          </p:nvSpPr>
          <p:spPr>
            <a:xfrm>
              <a:off x="4180835" y="1531597"/>
              <a:ext cx="235513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防火墙概述</a:t>
              </a:r>
            </a:p>
          </p:txBody>
        </p:sp>
        <p:cxnSp>
          <p:nvCxnSpPr>
            <p:cNvPr id="16" name="直接连接符 15"/>
            <p:cNvCxnSpPr/>
            <p:nvPr/>
          </p:nvCxnSpPr>
          <p:spPr>
            <a:xfrm>
              <a:off x="4661739" y="1634382"/>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526124" y="3863780"/>
            <a:ext cx="7074491" cy="691161"/>
            <a:chOff x="3424583" y="3907861"/>
            <a:chExt cx="7074491" cy="691161"/>
          </a:xfrm>
        </p:grpSpPr>
        <p:sp>
          <p:nvSpPr>
            <p:cNvPr id="18" name="圆角矩形 17"/>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TextBox 8"/>
            <p:cNvSpPr txBox="1"/>
            <p:nvPr/>
          </p:nvSpPr>
          <p:spPr>
            <a:xfrm>
              <a:off x="4180835" y="3907861"/>
              <a:ext cx="327846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4</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动态包过滤防火墙</a:t>
              </a:r>
            </a:p>
          </p:txBody>
        </p:sp>
        <p:cxnSp>
          <p:nvCxnSpPr>
            <p:cNvPr id="20" name="直接连接符 19"/>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526124" y="4712063"/>
            <a:ext cx="7074491" cy="691161"/>
            <a:chOff x="3424583" y="3907861"/>
            <a:chExt cx="7074491" cy="691161"/>
          </a:xfrm>
        </p:grpSpPr>
        <p:sp>
          <p:nvSpPr>
            <p:cNvPr id="23" name="圆角矩形 22"/>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TextBox 8"/>
            <p:cNvSpPr txBox="1"/>
            <p:nvPr/>
          </p:nvSpPr>
          <p:spPr>
            <a:xfrm>
              <a:off x="4180835" y="3907861"/>
              <a:ext cx="2355132" cy="584775"/>
            </a:xfrm>
            <a:prstGeom prst="rect">
              <a:avLst/>
            </a:prstGeom>
            <a:noFill/>
          </p:spPr>
          <p:txBody>
            <a:bodyPr wrap="none" rtlCol="0" anchor="ctr">
              <a:spAutoFit/>
            </a:bodyPr>
            <a:lstStyle/>
            <a:p>
              <a:r>
                <a:rPr lang="en-US" altLang="zh-CN" sz="3200" b="1" dirty="0">
                  <a:solidFill>
                    <a:srgbClr val="FF0000"/>
                  </a:solidFill>
                  <a:latin typeface="Broadway" panose="04040905080B02020502" pitchFamily="82" charset="0"/>
                  <a:ea typeface="微软雅黑" panose="020B0503020204020204" pitchFamily="34" charset="-122"/>
                </a:rPr>
                <a:t>5</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电路级网关</a:t>
              </a:r>
            </a:p>
          </p:txBody>
        </p:sp>
        <p:cxnSp>
          <p:nvCxnSpPr>
            <p:cNvPr id="25" name="直接连接符 24"/>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2526124" y="5560348"/>
            <a:ext cx="7074491" cy="691161"/>
            <a:chOff x="3424583" y="3907861"/>
            <a:chExt cx="7074491" cy="691161"/>
          </a:xfrm>
        </p:grpSpPr>
        <p:sp>
          <p:nvSpPr>
            <p:cNvPr id="27" name="圆角矩形 26"/>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8" name="TextBox 8"/>
            <p:cNvSpPr txBox="1"/>
            <p:nvPr/>
          </p:nvSpPr>
          <p:spPr>
            <a:xfrm>
              <a:off x="4180835" y="3907861"/>
              <a:ext cx="235513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6</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应用级网关</a:t>
              </a:r>
            </a:p>
          </p:txBody>
        </p:sp>
        <p:cxnSp>
          <p:nvCxnSpPr>
            <p:cNvPr id="29" name="直接连接符 28"/>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9" presetClass="emph" presetSubtype="0" nodeType="afterEffect">
                                  <p:stCondLst>
                                    <p:cond delay="0"/>
                                  </p:stCondLst>
                                  <p:childTnLst>
                                    <p:set>
                                      <p:cBhvr rctx="PPT">
                                        <p:cTn id="37" dur="indefinite"/>
                                        <p:tgtEl>
                                          <p:spTgt spid="26"/>
                                        </p:tgtEl>
                                        <p:attrNameLst>
                                          <p:attrName>style.opacity</p:attrName>
                                        </p:attrNameLst>
                                      </p:cBhvr>
                                      <p:to>
                                        <p:strVal val="0.5"/>
                                      </p:to>
                                    </p:set>
                                    <p:animEffect filter="image" prLst="opacity: 0.5">
                                      <p:cBhvr rctx="IE">
                                        <p:cTn id="38" dur="indefinite"/>
                                        <p:tgtEl>
                                          <p:spTgt spid="26"/>
                                        </p:tgtEl>
                                      </p:cBhvr>
                                    </p:animEffect>
                                  </p:childTnLst>
                                </p:cTn>
                              </p:par>
                            </p:childTnLst>
                          </p:cTn>
                        </p:par>
                        <p:par>
                          <p:cTn id="39" fill="hold">
                            <p:stCondLst>
                              <p:cond delay="1000"/>
                            </p:stCondLst>
                            <p:childTnLst>
                              <p:par>
                                <p:cTn id="40" presetID="9" presetClass="emph" presetSubtype="0" nodeType="afterEffect">
                                  <p:stCondLst>
                                    <p:cond delay="0"/>
                                  </p:stCondLst>
                                  <p:childTnLst>
                                    <p:set>
                                      <p:cBhvr rctx="PPT">
                                        <p:cTn id="41" dur="indefinite"/>
                                        <p:tgtEl>
                                          <p:spTgt spid="13"/>
                                        </p:tgtEl>
                                        <p:attrNameLst>
                                          <p:attrName>style.opacity</p:attrName>
                                        </p:attrNameLst>
                                      </p:cBhvr>
                                      <p:to>
                                        <p:strVal val="0.5"/>
                                      </p:to>
                                    </p:set>
                                    <p:animEffect filter="image" prLst="opacity: 0.5">
                                      <p:cBhvr rctx="IE">
                                        <p:cTn id="42" dur="indefinite"/>
                                        <p:tgtEl>
                                          <p:spTgt spid="13"/>
                                        </p:tgtEl>
                                      </p:cBhvr>
                                    </p:animEffect>
                                  </p:childTnLst>
                                </p:cTn>
                              </p:par>
                              <p:par>
                                <p:cTn id="43" presetID="9" presetClass="emph" presetSubtype="0" nodeType="withEffect">
                                  <p:stCondLst>
                                    <p:cond delay="0"/>
                                  </p:stCondLst>
                                  <p:childTnLst>
                                    <p:set>
                                      <p:cBhvr rctx="PPT">
                                        <p:cTn id="44" dur="indefinite"/>
                                        <p:tgtEl>
                                          <p:spTgt spid="5"/>
                                        </p:tgtEl>
                                        <p:attrNameLst>
                                          <p:attrName>style.opacity</p:attrName>
                                        </p:attrNameLst>
                                      </p:cBhvr>
                                      <p:to>
                                        <p:strVal val="0.5"/>
                                      </p:to>
                                    </p:set>
                                    <p:animEffect filter="image" prLst="opacity: 0.5">
                                      <p:cBhvr rctx="IE">
                                        <p:cTn id="45" dur="indefinite"/>
                                        <p:tgtEl>
                                          <p:spTgt spid="5"/>
                                        </p:tgtEl>
                                      </p:cBhvr>
                                    </p:animEffect>
                                  </p:childTnLst>
                                </p:cTn>
                              </p:par>
                            </p:childTnLst>
                          </p:cTn>
                        </p:par>
                        <p:par>
                          <p:cTn id="46" fill="hold">
                            <p:stCondLst>
                              <p:cond delay="1000"/>
                            </p:stCondLst>
                            <p:childTnLst>
                              <p:par>
                                <p:cTn id="47" presetID="9" presetClass="emph" presetSubtype="0" nodeType="afterEffect">
                                  <p:stCondLst>
                                    <p:cond delay="0"/>
                                  </p:stCondLst>
                                  <p:childTnLst>
                                    <p:set>
                                      <p:cBhvr rctx="PPT">
                                        <p:cTn id="48" dur="indefinite"/>
                                        <p:tgtEl>
                                          <p:spTgt spid="9"/>
                                        </p:tgtEl>
                                        <p:attrNameLst>
                                          <p:attrName>style.opacity</p:attrName>
                                        </p:attrNameLst>
                                      </p:cBhvr>
                                      <p:to>
                                        <p:strVal val="0.5"/>
                                      </p:to>
                                    </p:set>
                                    <p:animEffect filter="image" prLst="opacity: 0.5">
                                      <p:cBhvr rctx="IE">
                                        <p:cTn id="49" dur="indefinite"/>
                                        <p:tgtEl>
                                          <p:spTgt spid="9"/>
                                        </p:tgtEl>
                                      </p:cBhvr>
                                    </p:animEffect>
                                  </p:childTnLst>
                                </p:cTn>
                              </p:par>
                            </p:childTnLst>
                          </p:cTn>
                        </p:par>
                        <p:par>
                          <p:cTn id="50" fill="hold">
                            <p:stCondLst>
                              <p:cond delay="1000"/>
                            </p:stCondLst>
                            <p:childTnLst>
                              <p:par>
                                <p:cTn id="51" presetID="9" presetClass="emph" presetSubtype="0" nodeType="afterEffect">
                                  <p:stCondLst>
                                    <p:cond delay="0"/>
                                  </p:stCondLst>
                                  <p:childTnLst>
                                    <p:set>
                                      <p:cBhvr rctx="PPT">
                                        <p:cTn id="52" dur="indefinite"/>
                                        <p:tgtEl>
                                          <p:spTgt spid="17"/>
                                        </p:tgtEl>
                                        <p:attrNameLst>
                                          <p:attrName>style.opacity</p:attrName>
                                        </p:attrNameLst>
                                      </p:cBhvr>
                                      <p:to>
                                        <p:strVal val="0.5"/>
                                      </p:to>
                                    </p:set>
                                    <p:animEffect filter="image" prLst="opacity: 0.5">
                                      <p:cBhvr rctx="IE">
                                        <p:cTn id="53"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657781"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68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工作于</a:t>
              </a:r>
              <a:r>
                <a:rPr lang="zh-CN" altLang="en-US" sz="3200" b="1" kern="10" dirty="0">
                  <a:solidFill>
                    <a:srgbClr val="FF0000"/>
                  </a:solidFill>
                  <a:latin typeface="微软雅黑" panose="020B0503020204020204" pitchFamily="34" charset="-122"/>
                  <a:ea typeface="微软雅黑" panose="020B0503020204020204" pitchFamily="34" charset="-122"/>
                  <a:cs typeface="经典特宋简" pitchFamily="49" charset="-122"/>
                </a:rPr>
                <a:t>会话层</a:t>
              </a:r>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的电路级网关</a:t>
              </a:r>
            </a:p>
          </p:txBody>
        </p:sp>
      </p:grpSp>
      <p:grpSp>
        <p:nvGrpSpPr>
          <p:cNvPr id="47" name="组合 46"/>
          <p:cNvGrpSpPr/>
          <p:nvPr/>
        </p:nvGrpSpPr>
        <p:grpSpPr>
          <a:xfrm>
            <a:off x="1799760" y="1515167"/>
            <a:ext cx="9121772" cy="4776981"/>
            <a:chOff x="31533" y="1832581"/>
            <a:chExt cx="9121772" cy="4776981"/>
          </a:xfrm>
        </p:grpSpPr>
        <p:grpSp>
          <p:nvGrpSpPr>
            <p:cNvPr id="48" name="组合 47"/>
            <p:cNvGrpSpPr/>
            <p:nvPr/>
          </p:nvGrpSpPr>
          <p:grpSpPr>
            <a:xfrm>
              <a:off x="3772661" y="1867839"/>
              <a:ext cx="1568177" cy="3911745"/>
              <a:chOff x="3003823" y="2187879"/>
              <a:chExt cx="1568177" cy="3911745"/>
            </a:xfrm>
          </p:grpSpPr>
          <p:sp>
            <p:nvSpPr>
              <p:cNvPr id="60" name="AutoShape 8"/>
              <p:cNvSpPr>
                <a:spLocks noChangeArrowheads="1"/>
              </p:cNvSpPr>
              <p:nvPr/>
            </p:nvSpPr>
            <p:spPr bwMode="gray">
              <a:xfrm>
                <a:off x="3012567" y="2187879"/>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应用层</a:t>
                </a:r>
              </a:p>
            </p:txBody>
          </p:sp>
          <p:sp>
            <p:nvSpPr>
              <p:cNvPr id="61" name="AutoShape 8"/>
              <p:cNvSpPr>
                <a:spLocks noChangeArrowheads="1"/>
              </p:cNvSpPr>
              <p:nvPr/>
            </p:nvSpPr>
            <p:spPr bwMode="gray">
              <a:xfrm>
                <a:off x="3003823" y="2742038"/>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表示层</a:t>
                </a:r>
              </a:p>
            </p:txBody>
          </p:sp>
          <p:sp>
            <p:nvSpPr>
              <p:cNvPr id="62" name="AutoShape 8"/>
              <p:cNvSpPr>
                <a:spLocks noChangeArrowheads="1"/>
              </p:cNvSpPr>
              <p:nvPr/>
            </p:nvSpPr>
            <p:spPr bwMode="gray">
              <a:xfrm>
                <a:off x="3019589" y="3313542"/>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C00000"/>
                    </a:solidFill>
                    <a:latin typeface="Times New Roman" panose="02020603050405020304" pitchFamily="18" charset="0"/>
                    <a:ea typeface="微软雅黑" panose="020B0503020204020204" pitchFamily="34" charset="-122"/>
                  </a:rPr>
                  <a:t>会话层</a:t>
                </a:r>
              </a:p>
            </p:txBody>
          </p:sp>
          <p:sp>
            <p:nvSpPr>
              <p:cNvPr id="63" name="AutoShape 8"/>
              <p:cNvSpPr>
                <a:spLocks noChangeArrowheads="1"/>
              </p:cNvSpPr>
              <p:nvPr/>
            </p:nvSpPr>
            <p:spPr bwMode="gray">
              <a:xfrm>
                <a:off x="3020763" y="3885052"/>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传输层</a:t>
                </a:r>
              </a:p>
            </p:txBody>
          </p:sp>
          <p:sp>
            <p:nvSpPr>
              <p:cNvPr id="64" name="AutoShape 8"/>
              <p:cNvSpPr>
                <a:spLocks noChangeArrowheads="1"/>
              </p:cNvSpPr>
              <p:nvPr/>
            </p:nvSpPr>
            <p:spPr bwMode="gray">
              <a:xfrm>
                <a:off x="3020763" y="4456556"/>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网络层</a:t>
                </a:r>
              </a:p>
            </p:txBody>
          </p:sp>
          <p:sp>
            <p:nvSpPr>
              <p:cNvPr id="65" name="AutoShape 8"/>
              <p:cNvSpPr>
                <a:spLocks noChangeArrowheads="1"/>
              </p:cNvSpPr>
              <p:nvPr/>
            </p:nvSpPr>
            <p:spPr bwMode="gray">
              <a:xfrm>
                <a:off x="3020763" y="5028060"/>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链路层</a:t>
                </a:r>
              </a:p>
            </p:txBody>
          </p:sp>
          <p:sp>
            <p:nvSpPr>
              <p:cNvPr id="66" name="AutoShape 8"/>
              <p:cNvSpPr>
                <a:spLocks noChangeArrowheads="1"/>
              </p:cNvSpPr>
              <p:nvPr/>
            </p:nvSpPr>
            <p:spPr bwMode="gray">
              <a:xfrm>
                <a:off x="3020763" y="5599564"/>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物理层</a:t>
                </a:r>
              </a:p>
            </p:txBody>
          </p:sp>
        </p:grpSp>
        <p:grpSp>
          <p:nvGrpSpPr>
            <p:cNvPr id="49" name="组合 48"/>
            <p:cNvGrpSpPr/>
            <p:nvPr/>
          </p:nvGrpSpPr>
          <p:grpSpPr>
            <a:xfrm>
              <a:off x="794365" y="5989253"/>
              <a:ext cx="7616757" cy="620309"/>
              <a:chOff x="589407" y="6145850"/>
              <a:chExt cx="7616757" cy="500060"/>
            </a:xfrm>
          </p:grpSpPr>
          <p:sp>
            <p:nvSpPr>
              <p:cNvPr id="58" name="AutoShape 8"/>
              <p:cNvSpPr>
                <a:spLocks noChangeArrowheads="1"/>
              </p:cNvSpPr>
              <p:nvPr/>
            </p:nvSpPr>
            <p:spPr bwMode="gray">
              <a:xfrm>
                <a:off x="589407" y="6145850"/>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外部网络</a:t>
                </a:r>
              </a:p>
            </p:txBody>
          </p:sp>
          <p:sp>
            <p:nvSpPr>
              <p:cNvPr id="59" name="AutoShape 8"/>
              <p:cNvSpPr>
                <a:spLocks noChangeArrowheads="1"/>
              </p:cNvSpPr>
              <p:nvPr/>
            </p:nvSpPr>
            <p:spPr bwMode="gray">
              <a:xfrm>
                <a:off x="6654927" y="6145850"/>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内部网络</a:t>
                </a:r>
              </a:p>
            </p:txBody>
          </p:sp>
        </p:grpSp>
        <p:sp>
          <p:nvSpPr>
            <p:cNvPr id="50" name="AutoShape 8"/>
            <p:cNvSpPr>
              <a:spLocks noChangeArrowheads="1"/>
            </p:cNvSpPr>
            <p:nvPr/>
          </p:nvSpPr>
          <p:spPr bwMode="gray">
            <a:xfrm>
              <a:off x="2752026" y="5799759"/>
              <a:ext cx="1551237" cy="500060"/>
            </a:xfrm>
            <a:prstGeom prst="roundRect">
              <a:avLst>
                <a:gd name="adj" fmla="val 15884"/>
              </a:avLst>
            </a:prstGeom>
            <a:solidFill>
              <a:schemeClr val="accent5">
                <a:lumMod val="75000"/>
              </a:schemeClr>
            </a:soli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网络接口</a:t>
              </a:r>
            </a:p>
          </p:txBody>
        </p:sp>
        <p:sp>
          <p:nvSpPr>
            <p:cNvPr id="51" name="AutoShape 8"/>
            <p:cNvSpPr>
              <a:spLocks noChangeArrowheads="1"/>
            </p:cNvSpPr>
            <p:nvPr/>
          </p:nvSpPr>
          <p:spPr bwMode="gray">
            <a:xfrm>
              <a:off x="4813620" y="5799759"/>
              <a:ext cx="1551237" cy="500060"/>
            </a:xfrm>
            <a:prstGeom prst="roundRect">
              <a:avLst>
                <a:gd name="adj" fmla="val 15884"/>
              </a:avLst>
            </a:prstGeom>
            <a:solidFill>
              <a:schemeClr val="accent5">
                <a:lumMod val="75000"/>
              </a:schemeClr>
            </a:soli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网络接口</a:t>
              </a:r>
            </a:p>
          </p:txBody>
        </p:sp>
        <p:grpSp>
          <p:nvGrpSpPr>
            <p:cNvPr id="52" name="Group 97"/>
            <p:cNvGrpSpPr/>
            <p:nvPr/>
          </p:nvGrpSpPr>
          <p:grpSpPr bwMode="auto">
            <a:xfrm>
              <a:off x="5844286" y="1837131"/>
              <a:ext cx="3309019" cy="3694933"/>
              <a:chOff x="3728" y="1356"/>
              <a:chExt cx="1403" cy="1963"/>
            </a:xfrm>
          </p:grpSpPr>
          <p:sp>
            <p:nvSpPr>
              <p:cNvPr id="56" name="AutoShape 81"/>
              <p:cNvSpPr>
                <a:spLocks noChangeArrowheads="1"/>
              </p:cNvSpPr>
              <p:nvPr/>
            </p:nvSpPr>
            <p:spPr bwMode="gray">
              <a:xfrm>
                <a:off x="3728" y="1356"/>
                <a:ext cx="1363" cy="1963"/>
              </a:xfrm>
              <a:prstGeom prst="roundRect">
                <a:avLst>
                  <a:gd name="adj" fmla="val 17509"/>
                </a:avLst>
              </a:prstGeom>
              <a:solidFill>
                <a:schemeClr val="bg1"/>
              </a:solidFill>
              <a:ln w="9525">
                <a:solidFill>
                  <a:srgbClr val="002060"/>
                </a:solidFill>
                <a:round/>
              </a:ln>
              <a:effectLst/>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57" name="Text Box 92"/>
              <p:cNvSpPr txBox="1">
                <a:spLocks noChangeArrowheads="1"/>
              </p:cNvSpPr>
              <p:nvPr/>
            </p:nvSpPr>
            <p:spPr bwMode="gray">
              <a:xfrm>
                <a:off x="3835" y="1361"/>
                <a:ext cx="1296" cy="1956"/>
              </a:xfrm>
              <a:prstGeom prst="rect">
                <a:avLst/>
              </a:prstGeom>
              <a:noFill/>
              <a:ln w="9525" algn="ctr">
                <a:noFill/>
                <a:miter lim="800000"/>
              </a:ln>
              <a:effectLst/>
            </p:spPr>
            <p:txBody>
              <a:bodyPr wrap="square">
                <a:spAutoFit/>
              </a:bodyPr>
              <a:lstStyle/>
              <a:p>
                <a:pPr>
                  <a:lnSpc>
                    <a:spcPts val="4000"/>
                  </a:lnSpc>
                </a:pPr>
                <a:r>
                  <a:rPr lang="zh-CN" altLang="en-US" sz="2400" b="1" dirty="0">
                    <a:solidFill>
                      <a:srgbClr val="C00000"/>
                    </a:solidFill>
                    <a:latin typeface="Times New Roman" panose="02020603050405020304" pitchFamily="18" charset="0"/>
                    <a:ea typeface="微软雅黑" panose="020B0503020204020204" pitchFamily="34" charset="-122"/>
                  </a:rPr>
                  <a:t>检查内容：</a:t>
                </a:r>
                <a:endParaRPr lang="en-US" altLang="zh-CN" sz="2400" b="1" dirty="0">
                  <a:solidFill>
                    <a:srgbClr val="C00000"/>
                  </a:solidFill>
                  <a:latin typeface="Times New Roman" panose="02020603050405020304" pitchFamily="18" charset="0"/>
                  <a:ea typeface="微软雅黑" panose="020B0503020204020204" pitchFamily="34" charset="-122"/>
                </a:endParaRPr>
              </a:p>
              <a:p>
                <a:pPr marL="342900" indent="-342900">
                  <a:lnSpc>
                    <a:spcPts val="4000"/>
                  </a:lnSpc>
                  <a:buClr>
                    <a:srgbClr val="C00000"/>
                  </a:buClr>
                  <a:buFont typeface="Wingdings" panose="05000000000000000000" pitchFamily="2" charset="2"/>
                  <a:buChar char="l"/>
                </a:pPr>
                <a:r>
                  <a:rPr lang="zh-CN" altLang="en-US" sz="2400" b="1" dirty="0">
                    <a:solidFill>
                      <a:srgbClr val="003399"/>
                    </a:solidFill>
                    <a:latin typeface="Times New Roman" panose="02020603050405020304" pitchFamily="18" charset="0"/>
                    <a:ea typeface="微软雅黑" panose="020B0503020204020204" pitchFamily="34" charset="-122"/>
                  </a:rPr>
                  <a:t>源地址</a:t>
                </a:r>
                <a:endParaRPr lang="en-US" altLang="zh-CN" sz="2400" b="1" dirty="0">
                  <a:solidFill>
                    <a:srgbClr val="003399"/>
                  </a:solidFill>
                  <a:latin typeface="Times New Roman" panose="02020603050405020304" pitchFamily="18" charset="0"/>
                  <a:ea typeface="微软雅黑" panose="020B0503020204020204" pitchFamily="34" charset="-122"/>
                </a:endParaRPr>
              </a:p>
              <a:p>
                <a:pPr marL="342900" indent="-342900">
                  <a:lnSpc>
                    <a:spcPts val="4000"/>
                  </a:lnSpc>
                  <a:buClr>
                    <a:srgbClr val="C00000"/>
                  </a:buClr>
                  <a:buFont typeface="Wingdings" panose="05000000000000000000" pitchFamily="2" charset="2"/>
                  <a:buChar char="l"/>
                </a:pPr>
                <a:r>
                  <a:rPr lang="zh-CN" altLang="en-US" sz="2400" b="1" dirty="0">
                    <a:solidFill>
                      <a:srgbClr val="003399"/>
                    </a:solidFill>
                    <a:latin typeface="Times New Roman" panose="02020603050405020304" pitchFamily="18" charset="0"/>
                    <a:ea typeface="微软雅黑" panose="020B0503020204020204" pitchFamily="34" charset="-122"/>
                  </a:rPr>
                  <a:t>目的地址</a:t>
                </a:r>
                <a:endParaRPr lang="en-US" altLang="zh-CN" sz="2400" b="1" dirty="0">
                  <a:solidFill>
                    <a:srgbClr val="003399"/>
                  </a:solidFill>
                  <a:latin typeface="Times New Roman" panose="02020603050405020304" pitchFamily="18" charset="0"/>
                  <a:ea typeface="微软雅黑" panose="020B0503020204020204" pitchFamily="34" charset="-122"/>
                </a:endParaRPr>
              </a:p>
              <a:p>
                <a:pPr marL="342900" indent="-342900">
                  <a:lnSpc>
                    <a:spcPts val="4000"/>
                  </a:lnSpc>
                  <a:buClr>
                    <a:srgbClr val="C00000"/>
                  </a:buClr>
                  <a:buFont typeface="Wingdings" panose="05000000000000000000" pitchFamily="2" charset="2"/>
                  <a:buChar char="l"/>
                </a:pPr>
                <a:r>
                  <a:rPr lang="zh-CN" altLang="en-US" sz="2400" b="1" dirty="0">
                    <a:solidFill>
                      <a:srgbClr val="003399"/>
                    </a:solidFill>
                    <a:latin typeface="Times New Roman" panose="02020603050405020304" pitchFamily="18" charset="0"/>
                    <a:ea typeface="微软雅黑" panose="020B0503020204020204" pitchFamily="34" charset="-122"/>
                  </a:rPr>
                  <a:t>应用或协议</a:t>
                </a:r>
                <a:endParaRPr lang="en-US" altLang="zh-CN" sz="2400" b="1" dirty="0">
                  <a:solidFill>
                    <a:srgbClr val="003399"/>
                  </a:solidFill>
                  <a:latin typeface="Times New Roman" panose="02020603050405020304" pitchFamily="18" charset="0"/>
                  <a:ea typeface="微软雅黑" panose="020B0503020204020204" pitchFamily="34" charset="-122"/>
                </a:endParaRPr>
              </a:p>
              <a:p>
                <a:pPr marL="342900" indent="-342900">
                  <a:lnSpc>
                    <a:spcPts val="4000"/>
                  </a:lnSpc>
                  <a:buClr>
                    <a:srgbClr val="C00000"/>
                  </a:buClr>
                  <a:buFont typeface="Wingdings" panose="05000000000000000000" pitchFamily="2" charset="2"/>
                  <a:buChar char="l"/>
                </a:pPr>
                <a:r>
                  <a:rPr lang="zh-CN" altLang="en-US" sz="2400" b="1" dirty="0">
                    <a:solidFill>
                      <a:srgbClr val="003399"/>
                    </a:solidFill>
                    <a:latin typeface="Times New Roman" panose="02020603050405020304" pitchFamily="18" charset="0"/>
                    <a:ea typeface="微软雅黑" panose="020B0503020204020204" pitchFamily="34" charset="-122"/>
                  </a:rPr>
                  <a:t>源端口号</a:t>
                </a:r>
                <a:endParaRPr lang="en-US" altLang="zh-CN" sz="2400" b="1" dirty="0">
                  <a:solidFill>
                    <a:srgbClr val="003399"/>
                  </a:solidFill>
                  <a:latin typeface="Times New Roman" panose="02020603050405020304" pitchFamily="18" charset="0"/>
                  <a:ea typeface="微软雅黑" panose="020B0503020204020204" pitchFamily="34" charset="-122"/>
                </a:endParaRPr>
              </a:p>
              <a:p>
                <a:pPr marL="342900" indent="-342900">
                  <a:lnSpc>
                    <a:spcPts val="4000"/>
                  </a:lnSpc>
                  <a:buClr>
                    <a:srgbClr val="C00000"/>
                  </a:buClr>
                  <a:buFont typeface="Wingdings" panose="05000000000000000000" pitchFamily="2" charset="2"/>
                  <a:buChar char="l"/>
                </a:pPr>
                <a:r>
                  <a:rPr lang="zh-CN" altLang="en-US" sz="2400" b="1" dirty="0">
                    <a:solidFill>
                      <a:srgbClr val="003399"/>
                    </a:solidFill>
                    <a:latin typeface="Times New Roman" panose="02020603050405020304" pitchFamily="18" charset="0"/>
                    <a:ea typeface="微软雅黑" panose="020B0503020204020204" pitchFamily="34" charset="-122"/>
                  </a:rPr>
                  <a:t>目的端口号</a:t>
                </a:r>
                <a:endParaRPr lang="en-US" altLang="zh-CN" sz="2400" b="1" dirty="0">
                  <a:solidFill>
                    <a:srgbClr val="003399"/>
                  </a:solidFill>
                  <a:latin typeface="Times New Roman" panose="02020603050405020304" pitchFamily="18" charset="0"/>
                  <a:ea typeface="微软雅黑" panose="020B0503020204020204" pitchFamily="34" charset="-122"/>
                </a:endParaRPr>
              </a:p>
              <a:p>
                <a:pPr marL="342900" indent="-342900">
                  <a:lnSpc>
                    <a:spcPts val="4000"/>
                  </a:lnSpc>
                  <a:buClr>
                    <a:srgbClr val="C00000"/>
                  </a:buClr>
                  <a:buFont typeface="Wingdings" panose="05000000000000000000" pitchFamily="2" charset="2"/>
                  <a:buChar char="l"/>
                </a:pPr>
                <a:r>
                  <a:rPr lang="zh-CN" altLang="en-US" sz="2400" b="1" dirty="0">
                    <a:solidFill>
                      <a:srgbClr val="FF0000"/>
                    </a:solidFill>
                    <a:latin typeface="Times New Roman" panose="02020603050405020304" pitchFamily="18" charset="0"/>
                    <a:ea typeface="微软雅黑" panose="020B0503020204020204" pitchFamily="34" charset="-122"/>
                  </a:rPr>
                  <a:t>握手信息及序列号</a:t>
                </a:r>
              </a:p>
            </p:txBody>
          </p:sp>
        </p:grpSp>
        <p:grpSp>
          <p:nvGrpSpPr>
            <p:cNvPr id="53" name="Group 97"/>
            <p:cNvGrpSpPr/>
            <p:nvPr/>
          </p:nvGrpSpPr>
          <p:grpSpPr bwMode="auto">
            <a:xfrm>
              <a:off x="31533" y="1832581"/>
              <a:ext cx="3214678" cy="3814149"/>
              <a:chOff x="3744" y="1348"/>
              <a:chExt cx="1363" cy="2086"/>
            </a:xfrm>
          </p:grpSpPr>
          <p:sp>
            <p:nvSpPr>
              <p:cNvPr id="54" name="AutoShape 81"/>
              <p:cNvSpPr>
                <a:spLocks noChangeArrowheads="1"/>
              </p:cNvSpPr>
              <p:nvPr/>
            </p:nvSpPr>
            <p:spPr bwMode="gray">
              <a:xfrm>
                <a:off x="3744" y="1348"/>
                <a:ext cx="1363" cy="2086"/>
              </a:xfrm>
              <a:prstGeom prst="roundRect">
                <a:avLst>
                  <a:gd name="adj" fmla="val 17509"/>
                </a:avLst>
              </a:prstGeom>
              <a:solidFill>
                <a:schemeClr val="bg1"/>
              </a:solidFill>
              <a:ln w="9525">
                <a:solidFill>
                  <a:srgbClr val="002060"/>
                </a:solidFill>
                <a:round/>
              </a:ln>
              <a:effectLst/>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55" name="Text Box 92"/>
              <p:cNvSpPr txBox="1">
                <a:spLocks noChangeArrowheads="1"/>
              </p:cNvSpPr>
              <p:nvPr/>
            </p:nvSpPr>
            <p:spPr bwMode="gray">
              <a:xfrm>
                <a:off x="3793" y="1350"/>
                <a:ext cx="1296" cy="2036"/>
              </a:xfrm>
              <a:prstGeom prst="rect">
                <a:avLst/>
              </a:prstGeom>
              <a:noFill/>
              <a:ln w="9525" algn="ctr">
                <a:noFill/>
                <a:miter lim="800000"/>
              </a:ln>
              <a:effectLst/>
            </p:spPr>
            <p:txBody>
              <a:bodyPr wrap="square">
                <a:spAutoFit/>
              </a:bodyPr>
              <a:lstStyle/>
              <a:p>
                <a:pPr>
                  <a:lnSpc>
                    <a:spcPct val="150000"/>
                  </a:lnSpc>
                </a:pPr>
                <a:r>
                  <a:rPr lang="zh-CN" altLang="en-US" sz="2400" b="1" dirty="0">
                    <a:solidFill>
                      <a:srgbClr val="C00000"/>
                    </a:solidFill>
                    <a:latin typeface="Times New Roman" panose="02020603050405020304" pitchFamily="18" charset="0"/>
                    <a:ea typeface="微软雅黑" panose="020B0503020204020204" pitchFamily="34" charset="-122"/>
                  </a:rPr>
                  <a:t>与包过滤的区别：</a:t>
                </a:r>
                <a:endParaRPr lang="en-US" altLang="zh-CN" sz="2400" b="1" dirty="0">
                  <a:solidFill>
                    <a:srgbClr val="C00000"/>
                  </a:solidFill>
                  <a:latin typeface="Times New Roman" panose="02020603050405020304" pitchFamily="18" charset="0"/>
                  <a:ea typeface="微软雅黑" panose="020B0503020204020204" pitchFamily="34" charset="-122"/>
                </a:endParaRPr>
              </a:p>
              <a:p>
                <a:pPr marL="342900" indent="-342900">
                  <a:lnSpc>
                    <a:spcPts val="4000"/>
                  </a:lnSpc>
                  <a:buClr>
                    <a:srgbClr val="C00000"/>
                  </a:buClr>
                  <a:buFont typeface="Wingdings" panose="05000000000000000000" pitchFamily="2" charset="2"/>
                  <a:buChar char="l"/>
                </a:pPr>
                <a:r>
                  <a:rPr lang="zh-CN" altLang="en-US" sz="2400" b="1" dirty="0">
                    <a:solidFill>
                      <a:srgbClr val="003399"/>
                    </a:solidFill>
                    <a:latin typeface="Times New Roman" panose="02020603050405020304" pitchFamily="18" charset="0"/>
                    <a:ea typeface="微软雅黑" panose="020B0503020204020204" pitchFamily="34" charset="-122"/>
                  </a:rPr>
                  <a:t>除了进行基本的包过滤检查外，还要增加对连接建立过程中的</a:t>
                </a:r>
                <a:r>
                  <a:rPr lang="zh-CN" altLang="en-US" sz="2400" b="1" dirty="0">
                    <a:solidFill>
                      <a:srgbClr val="C00000"/>
                    </a:solidFill>
                    <a:latin typeface="Times New Roman" panose="02020603050405020304" pitchFamily="18" charset="0"/>
                    <a:ea typeface="微软雅黑" panose="020B0503020204020204" pitchFamily="34" charset="-122"/>
                  </a:rPr>
                  <a:t>握手信息</a:t>
                </a:r>
                <a:r>
                  <a:rPr lang="en-US" altLang="zh-CN" sz="2400" b="1" dirty="0">
                    <a:solidFill>
                      <a:srgbClr val="C00000"/>
                    </a:solidFill>
                    <a:latin typeface="Times New Roman" panose="02020603050405020304" pitchFamily="18" charset="0"/>
                    <a:ea typeface="微软雅黑" panose="020B0503020204020204" pitchFamily="34" charset="-122"/>
                  </a:rPr>
                  <a:t>SYN</a:t>
                </a:r>
                <a:r>
                  <a:rPr lang="zh-CN" altLang="en-US" sz="2400" b="1" dirty="0">
                    <a:solidFill>
                      <a:srgbClr val="C00000"/>
                    </a:solidFill>
                    <a:latin typeface="Times New Roman" panose="02020603050405020304" pitchFamily="18" charset="0"/>
                    <a:ea typeface="微软雅黑" panose="020B0503020204020204" pitchFamily="34" charset="-122"/>
                  </a:rPr>
                  <a:t>、</a:t>
                </a:r>
                <a:r>
                  <a:rPr lang="en-US" altLang="zh-CN" sz="2400" b="1" dirty="0">
                    <a:solidFill>
                      <a:srgbClr val="C00000"/>
                    </a:solidFill>
                    <a:latin typeface="Times New Roman" panose="02020603050405020304" pitchFamily="18" charset="0"/>
                    <a:ea typeface="微软雅黑" panose="020B0503020204020204" pitchFamily="34" charset="-122"/>
                  </a:rPr>
                  <a:t>ACK</a:t>
                </a:r>
                <a:r>
                  <a:rPr lang="zh-CN" altLang="en-US" sz="2400" b="1" dirty="0">
                    <a:solidFill>
                      <a:srgbClr val="003399"/>
                    </a:solidFill>
                    <a:latin typeface="Times New Roman" panose="02020603050405020304" pitchFamily="18" charset="0"/>
                    <a:ea typeface="微软雅黑" panose="020B0503020204020204" pitchFamily="34" charset="-122"/>
                  </a:rPr>
                  <a:t>及</a:t>
                </a:r>
                <a:r>
                  <a:rPr lang="zh-CN" altLang="en-US" sz="2400" b="1" dirty="0">
                    <a:solidFill>
                      <a:srgbClr val="C00000"/>
                    </a:solidFill>
                    <a:latin typeface="Times New Roman" panose="02020603050405020304" pitchFamily="18" charset="0"/>
                    <a:ea typeface="微软雅黑" panose="020B0503020204020204" pitchFamily="34" charset="-122"/>
                  </a:rPr>
                  <a:t>序列号合法性</a:t>
                </a:r>
                <a:r>
                  <a:rPr lang="zh-CN" altLang="en-US" sz="2400" b="1" dirty="0">
                    <a:solidFill>
                      <a:srgbClr val="003399"/>
                    </a:solidFill>
                    <a:latin typeface="Times New Roman" panose="02020603050405020304" pitchFamily="18" charset="0"/>
                    <a:ea typeface="微软雅黑" panose="020B0503020204020204" pitchFamily="34" charset="-122"/>
                  </a:rPr>
                  <a:t>的验证</a:t>
                </a:r>
                <a:r>
                  <a:rPr lang="zh-CN" altLang="en-US" sz="2800" b="1" dirty="0">
                    <a:solidFill>
                      <a:srgbClr val="003399"/>
                    </a:solidFill>
                    <a:latin typeface="Times New Roman" panose="02020603050405020304" pitchFamily="18" charset="0"/>
                    <a:ea typeface="微软雅黑" panose="020B0503020204020204" pitchFamily="34" charset="-122"/>
                  </a:rPr>
                  <a:t>。</a:t>
                </a:r>
              </a:p>
            </p:txBody>
          </p:sp>
        </p:grpSp>
      </p:grpSp>
      <p:sp>
        <p:nvSpPr>
          <p:cNvPr id="67" name="圆柱形 66"/>
          <p:cNvSpPr/>
          <p:nvPr/>
        </p:nvSpPr>
        <p:spPr>
          <a:xfrm rot="16200000">
            <a:off x="4011952" y="4525853"/>
            <a:ext cx="275752" cy="3893512"/>
          </a:xfrm>
          <a:prstGeom prst="ca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8" name="圆柱形 67"/>
          <p:cNvSpPr/>
          <p:nvPr/>
        </p:nvSpPr>
        <p:spPr>
          <a:xfrm>
            <a:off x="5170304" y="5997645"/>
            <a:ext cx="275752" cy="35923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69" name="圆柱形 68"/>
          <p:cNvSpPr/>
          <p:nvPr/>
        </p:nvSpPr>
        <p:spPr>
          <a:xfrm rot="16200000">
            <a:off x="8368929" y="4520545"/>
            <a:ext cx="275752" cy="3893512"/>
          </a:xfrm>
          <a:prstGeom prst="ca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70" name="圆柱形 69"/>
          <p:cNvSpPr/>
          <p:nvPr/>
        </p:nvSpPr>
        <p:spPr>
          <a:xfrm>
            <a:off x="7229631" y="6002085"/>
            <a:ext cx="275752" cy="35923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 name="箭头: 直角双向 2"/>
          <p:cNvSpPr/>
          <p:nvPr/>
        </p:nvSpPr>
        <p:spPr>
          <a:xfrm flipV="1">
            <a:off x="6440169" y="2793495"/>
            <a:ext cx="1096679" cy="2678764"/>
          </a:xfrm>
          <a:prstGeom prst="leftUpArrow">
            <a:avLst>
              <a:gd name="adj1" fmla="val 15443"/>
              <a:gd name="adj2" fmla="val 13807"/>
              <a:gd name="adj3" fmla="val 25000"/>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4" name="箭头: 直角双向 33"/>
          <p:cNvSpPr/>
          <p:nvPr/>
        </p:nvSpPr>
        <p:spPr>
          <a:xfrm flipH="1" flipV="1">
            <a:off x="5113814" y="2793495"/>
            <a:ext cx="1096679" cy="2678764"/>
          </a:xfrm>
          <a:prstGeom prst="leftUpArrow">
            <a:avLst>
              <a:gd name="adj1" fmla="val 15443"/>
              <a:gd name="adj2" fmla="val 13807"/>
              <a:gd name="adj3" fmla="val 25000"/>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 name="文本框 1"/>
          <p:cNvSpPr txBox="1"/>
          <p:nvPr/>
        </p:nvSpPr>
        <p:spPr>
          <a:xfrm>
            <a:off x="1915160" y="919480"/>
            <a:ext cx="6174740" cy="460375"/>
          </a:xfrm>
          <a:prstGeom prst="rect">
            <a:avLst/>
          </a:prstGeom>
          <a:noFill/>
        </p:spPr>
        <p:txBody>
          <a:bodyPr wrap="square" rtlCol="0" anchor="t">
            <a:spAutoFit/>
          </a:bodyPr>
          <a:lstStyle/>
          <a:p>
            <a:pPr algn="l"/>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主要功能是</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确保已建立的连接是安全</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的。</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522526"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电路级网关</a:t>
              </a:r>
            </a:p>
          </p:txBody>
        </p:sp>
      </p:grpSp>
      <p:grpSp>
        <p:nvGrpSpPr>
          <p:cNvPr id="15" name="组合 14"/>
          <p:cNvGrpSpPr/>
          <p:nvPr/>
        </p:nvGrpSpPr>
        <p:grpSpPr>
          <a:xfrm>
            <a:off x="1317625" y="2335530"/>
            <a:ext cx="9175115" cy="3902710"/>
            <a:chOff x="2910471" y="1989000"/>
            <a:chExt cx="8421496" cy="3902927"/>
          </a:xfrm>
        </p:grpSpPr>
        <p:sp>
          <p:nvSpPr>
            <p:cNvPr id="7" name="AutoShape 8"/>
            <p:cNvSpPr>
              <a:spLocks noChangeArrowheads="1"/>
            </p:cNvSpPr>
            <p:nvPr/>
          </p:nvSpPr>
          <p:spPr bwMode="auto">
            <a:xfrm>
              <a:off x="2910471" y="1989000"/>
              <a:ext cx="3217973" cy="3863889"/>
            </a:xfrm>
            <a:prstGeom prst="chevron">
              <a:avLst>
                <a:gd name="adj" fmla="val 19371"/>
              </a:avLst>
            </a:prstGeom>
            <a:solidFill>
              <a:schemeClr val="bg1">
                <a:lumMod val="95000"/>
              </a:schemeClr>
            </a:solidFill>
            <a:ln w="38100">
              <a:solidFill>
                <a:srgbClr val="FFFFFF"/>
              </a:solidFill>
              <a:miter lim="800000"/>
            </a:ln>
            <a:effectLst>
              <a:outerShdw dist="109250" dir="3267739" algn="ctr" rotWithShape="0">
                <a:srgbClr val="808080">
                  <a:alpha val="50000"/>
                </a:srgbClr>
              </a:outerShdw>
            </a:effectLst>
          </p:spPr>
          <p:txBody>
            <a:bodyPr wrap="square" anchor="ctr">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800" b="1" i="0" u="none" strike="noStrike" kern="0" cap="none" spc="0" normalizeH="0" noProof="0">
                <a:ln>
                  <a:noFill/>
                </a:ln>
                <a:solidFill>
                  <a:srgbClr val="003366"/>
                </a:solidFill>
                <a:uLnTx/>
                <a:uFillTx/>
                <a:latin typeface="Times New Roman" panose="02020603050405020304" pitchFamily="18" charset="0"/>
                <a:ea typeface="微软雅黑" panose="020B0503020204020204" pitchFamily="34" charset="-122"/>
              </a:endParaRPr>
            </a:p>
          </p:txBody>
        </p:sp>
        <p:sp>
          <p:nvSpPr>
            <p:cNvPr id="8" name="Rectangle 9"/>
            <p:cNvSpPr>
              <a:spLocks noChangeArrowheads="1"/>
            </p:cNvSpPr>
            <p:nvPr/>
          </p:nvSpPr>
          <p:spPr bwMode="auto">
            <a:xfrm flipH="1">
              <a:off x="3175929" y="2384915"/>
              <a:ext cx="2377473" cy="2676674"/>
            </a:xfrm>
            <a:prstGeom prst="rect">
              <a:avLst/>
            </a:prstGeom>
            <a:noFill/>
            <a:ln w="9525" algn="ctr">
              <a:noFill/>
              <a:miter lim="800000"/>
            </a:ln>
          </p:spPr>
          <p:txBody>
            <a:bodyPr wrap="square">
              <a:spAutoFit/>
            </a:bodyPr>
            <a:lstStyle/>
            <a:p>
              <a:pPr marL="342900" indent="-342900">
                <a:buClr>
                  <a:srgbClr val="C00000"/>
                </a:buClr>
                <a:buFont typeface="Wingdings" panose="05000000000000000000" pitchFamily="2" charset="2"/>
                <a:buChar char="l"/>
              </a:pPr>
              <a:r>
                <a:rPr lang="zh-CN" altLang="en-US" sz="2400" b="1" dirty="0">
                  <a:solidFill>
                    <a:srgbClr val="003399"/>
                  </a:solidFill>
                  <a:latin typeface="Times New Roman" panose="02020603050405020304" pitchFamily="18" charset="0"/>
                  <a:ea typeface="微软雅黑" panose="020B0503020204020204" pitchFamily="34" charset="-122"/>
                </a:rPr>
                <a:t>它的作用就像一台中继计算机，用于在两个连接之间来回地复制数据；</a:t>
              </a:r>
              <a:endParaRPr lang="en-US" altLang="zh-CN" sz="2400" b="1" dirty="0">
                <a:solidFill>
                  <a:srgbClr val="003399"/>
                </a:solidFill>
                <a:latin typeface="Times New Roman" panose="02020603050405020304" pitchFamily="18" charset="0"/>
                <a:ea typeface="微软雅黑" panose="020B0503020204020204" pitchFamily="34" charset="-122"/>
              </a:endParaRPr>
            </a:p>
            <a:p>
              <a:pPr marL="342900" indent="-342900">
                <a:buClr>
                  <a:srgbClr val="C00000"/>
                </a:buClr>
                <a:buFont typeface="Wingdings" panose="05000000000000000000" pitchFamily="2" charset="2"/>
                <a:buChar char="l"/>
              </a:pPr>
              <a:r>
                <a:rPr lang="zh-CN" altLang="en-US" sz="2400" b="1" dirty="0">
                  <a:solidFill>
                    <a:srgbClr val="003399"/>
                  </a:solidFill>
                  <a:latin typeface="Times New Roman" panose="02020603050405020304" pitchFamily="18" charset="0"/>
                  <a:ea typeface="微软雅黑" panose="020B0503020204020204" pitchFamily="34" charset="-122"/>
                </a:rPr>
                <a:t>它也可以记录和缓存数据。</a:t>
              </a:r>
            </a:p>
          </p:txBody>
        </p:sp>
        <p:sp>
          <p:nvSpPr>
            <p:cNvPr id="9" name="AutoShape 7"/>
            <p:cNvSpPr>
              <a:spLocks noChangeArrowheads="1"/>
            </p:cNvSpPr>
            <p:nvPr/>
          </p:nvSpPr>
          <p:spPr bwMode="auto">
            <a:xfrm>
              <a:off x="5479766" y="1999149"/>
              <a:ext cx="3219367" cy="3862252"/>
            </a:xfrm>
            <a:prstGeom prst="chevron">
              <a:avLst>
                <a:gd name="adj" fmla="val 19371"/>
              </a:avLst>
            </a:prstGeom>
            <a:solidFill>
              <a:schemeClr val="bg1">
                <a:lumMod val="95000"/>
              </a:schemeClr>
            </a:solidFill>
            <a:ln w="38100">
              <a:solidFill>
                <a:srgbClr val="FFFFFF"/>
              </a:solidFill>
              <a:miter lim="800000"/>
            </a:ln>
            <a:effectLst>
              <a:outerShdw dist="109250" dir="3267739" algn="ctr" rotWithShape="0">
                <a:srgbClr val="808080">
                  <a:alpha val="50000"/>
                </a:srgbClr>
              </a:outerShdw>
            </a:effectLst>
          </p:spPr>
          <p:txBody>
            <a:bodyPr wrap="square" anchor="ctr">
              <a:noAutofit/>
            </a:bodyPr>
            <a:lstStyle/>
            <a:p>
              <a:pPr>
                <a:defRPr/>
              </a:pPr>
              <a:endParaRPr lang="zh-CN" altLang="en-US" sz="2800" b="1" kern="0">
                <a:solidFill>
                  <a:srgbClr val="003366"/>
                </a:solidFill>
                <a:latin typeface="Times New Roman" panose="02020603050405020304" pitchFamily="18" charset="0"/>
                <a:ea typeface="微软雅黑" panose="020B0503020204020204" pitchFamily="34" charset="-122"/>
              </a:endParaRPr>
            </a:p>
          </p:txBody>
        </p:sp>
        <p:sp>
          <p:nvSpPr>
            <p:cNvPr id="10" name="Rectangle 9"/>
            <p:cNvSpPr>
              <a:spLocks noChangeArrowheads="1"/>
            </p:cNvSpPr>
            <p:nvPr/>
          </p:nvSpPr>
          <p:spPr bwMode="auto">
            <a:xfrm flipH="1">
              <a:off x="5972371" y="2384915"/>
              <a:ext cx="2459909" cy="2676674"/>
            </a:xfrm>
            <a:prstGeom prst="rect">
              <a:avLst/>
            </a:prstGeom>
            <a:noFill/>
            <a:ln w="9525" algn="ctr">
              <a:noFill/>
              <a:miter lim="800000"/>
            </a:ln>
          </p:spPr>
          <p:txBody>
            <a:bodyPr wrap="square">
              <a:spAutoFit/>
            </a:bodyPr>
            <a:lstStyle/>
            <a:p>
              <a:pPr marL="342900" indent="-342900">
                <a:buClr>
                  <a:srgbClr val="C00000"/>
                </a:buClr>
                <a:buFont typeface="Wingdings" panose="05000000000000000000" pitchFamily="2" charset="2"/>
                <a:buChar char="l"/>
              </a:pPr>
              <a:r>
                <a:rPr lang="zh-CN" altLang="en-US" sz="2400" b="1" dirty="0">
                  <a:solidFill>
                    <a:srgbClr val="003399"/>
                  </a:solidFill>
                  <a:latin typeface="Times New Roman" panose="02020603050405020304" pitchFamily="18" charset="0"/>
                  <a:ea typeface="微软雅黑" panose="020B0503020204020204" pitchFamily="34" charset="-122"/>
                </a:rPr>
                <a:t>采用</a:t>
              </a:r>
              <a:r>
                <a:rPr lang="en-US" altLang="zh-CN" sz="2400" b="1" dirty="0">
                  <a:solidFill>
                    <a:srgbClr val="003399"/>
                  </a:solidFill>
                  <a:latin typeface="Times New Roman" panose="02020603050405020304" pitchFamily="18" charset="0"/>
                  <a:ea typeface="微软雅黑" panose="020B0503020204020204" pitchFamily="34" charset="-122"/>
                </a:rPr>
                <a:t>C/S</a:t>
              </a:r>
              <a:r>
                <a:rPr lang="zh-CN" altLang="en-US" sz="2400" b="1" dirty="0">
                  <a:solidFill>
                    <a:srgbClr val="003399"/>
                  </a:solidFill>
                  <a:latin typeface="Times New Roman" panose="02020603050405020304" pitchFamily="18" charset="0"/>
                  <a:ea typeface="微软雅黑" panose="020B0503020204020204" pitchFamily="34" charset="-122"/>
                </a:rPr>
                <a:t>结构，网关充当了服务器的角色；</a:t>
              </a:r>
              <a:endParaRPr lang="en-US" altLang="zh-CN" sz="2400" b="1" dirty="0">
                <a:solidFill>
                  <a:srgbClr val="003399"/>
                </a:solidFill>
                <a:latin typeface="Times New Roman" panose="02020603050405020304" pitchFamily="18" charset="0"/>
                <a:ea typeface="微软雅黑" panose="020B0503020204020204" pitchFamily="34" charset="-122"/>
              </a:endParaRPr>
            </a:p>
            <a:p>
              <a:pPr marL="342900" indent="-342900">
                <a:buClr>
                  <a:srgbClr val="C00000"/>
                </a:buClr>
                <a:buFont typeface="Wingdings" panose="05000000000000000000" pitchFamily="2" charset="2"/>
                <a:buChar char="l"/>
              </a:pPr>
              <a:r>
                <a:rPr lang="zh-CN" altLang="en-US" sz="2400" b="1" dirty="0">
                  <a:solidFill>
                    <a:srgbClr val="003399"/>
                  </a:solidFill>
                  <a:latin typeface="Times New Roman" panose="02020603050405020304" pitchFamily="18" charset="0"/>
                  <a:ea typeface="微软雅黑" panose="020B0503020204020204" pitchFamily="34" charset="-122"/>
                </a:rPr>
                <a:t>作为代理服务器，在</a:t>
              </a:r>
              <a:r>
                <a:rPr lang="en-US" altLang="zh-CN" sz="2400" b="1" dirty="0">
                  <a:solidFill>
                    <a:srgbClr val="003399"/>
                  </a:solidFill>
                  <a:latin typeface="Times New Roman" panose="02020603050405020304" pitchFamily="18" charset="0"/>
                  <a:ea typeface="微软雅黑" panose="020B0503020204020204" pitchFamily="34" charset="-122"/>
                </a:rPr>
                <a:t>Internet</a:t>
              </a:r>
              <a:r>
                <a:rPr lang="zh-CN" altLang="en-US" sz="2400" b="1" dirty="0">
                  <a:solidFill>
                    <a:srgbClr val="003399"/>
                  </a:solidFill>
                  <a:latin typeface="Times New Roman" panose="02020603050405020304" pitchFamily="18" charset="0"/>
                  <a:ea typeface="微软雅黑" panose="020B0503020204020204" pitchFamily="34" charset="-122"/>
                </a:rPr>
                <a:t>和内部主机之间过滤和转发数据包。</a:t>
              </a:r>
            </a:p>
          </p:txBody>
        </p:sp>
        <p:sp>
          <p:nvSpPr>
            <p:cNvPr id="11" name="AutoShape 6"/>
            <p:cNvSpPr>
              <a:spLocks noChangeArrowheads="1"/>
            </p:cNvSpPr>
            <p:nvPr/>
          </p:nvSpPr>
          <p:spPr bwMode="auto">
            <a:xfrm>
              <a:off x="8112600" y="1999149"/>
              <a:ext cx="3219367" cy="3892778"/>
            </a:xfrm>
            <a:prstGeom prst="chevron">
              <a:avLst>
                <a:gd name="adj" fmla="val 17409"/>
              </a:avLst>
            </a:prstGeom>
            <a:solidFill>
              <a:schemeClr val="bg1">
                <a:lumMod val="95000"/>
              </a:schemeClr>
            </a:solidFill>
            <a:ln w="38100">
              <a:solidFill>
                <a:srgbClr val="FFFFFF"/>
              </a:solidFill>
              <a:miter lim="800000"/>
            </a:ln>
            <a:effectLst>
              <a:outerShdw dist="109250" dir="3267739" algn="ctr" rotWithShape="0">
                <a:srgbClr val="808080">
                  <a:alpha val="50000"/>
                </a:srgbClr>
              </a:outerShdw>
            </a:effectLst>
          </p:spPr>
          <p:txBody>
            <a:bodyPr wrap="square" anchor="ctr">
              <a:noAutofit/>
            </a:bodyPr>
            <a:lstStyle/>
            <a:p>
              <a:pPr>
                <a:defRPr/>
              </a:pPr>
              <a:endParaRPr lang="zh-CN" altLang="en-US" sz="2800" b="1" kern="0">
                <a:solidFill>
                  <a:srgbClr val="003366"/>
                </a:solidFill>
                <a:latin typeface="Times New Roman" panose="02020603050405020304" pitchFamily="18" charset="0"/>
                <a:ea typeface="微软雅黑" panose="020B0503020204020204" pitchFamily="34" charset="-122"/>
              </a:endParaRPr>
            </a:p>
          </p:txBody>
        </p:sp>
        <p:sp>
          <p:nvSpPr>
            <p:cNvPr id="12" name="Rectangle 9"/>
            <p:cNvSpPr>
              <a:spLocks noChangeArrowheads="1"/>
            </p:cNvSpPr>
            <p:nvPr/>
          </p:nvSpPr>
          <p:spPr bwMode="auto">
            <a:xfrm flipH="1">
              <a:off x="8595430" y="2384915"/>
              <a:ext cx="2347738" cy="2676674"/>
            </a:xfrm>
            <a:prstGeom prst="rect">
              <a:avLst/>
            </a:prstGeom>
            <a:noFill/>
            <a:ln w="9525" algn="ctr">
              <a:noFill/>
              <a:miter lim="800000"/>
            </a:ln>
          </p:spPr>
          <p:txBody>
            <a:bodyPr wrap="square">
              <a:spAutoFit/>
            </a:bodyPr>
            <a:lstStyle/>
            <a:p>
              <a:pPr marL="342900" indent="-342900">
                <a:buClr>
                  <a:srgbClr val="C00000"/>
                </a:buClr>
                <a:buFont typeface="Wingdings" panose="05000000000000000000" pitchFamily="2" charset="2"/>
                <a:buChar char="l"/>
              </a:pPr>
              <a:r>
                <a:rPr lang="zh-CN" altLang="en-US" sz="2400" b="1" dirty="0">
                  <a:solidFill>
                    <a:srgbClr val="003399"/>
                  </a:solidFill>
                  <a:latin typeface="Times New Roman" panose="02020603050405020304" pitchFamily="18" charset="0"/>
                  <a:ea typeface="微软雅黑" panose="020B0503020204020204" pitchFamily="34" charset="-122"/>
                </a:rPr>
                <a:t>它工作于会话层，</a:t>
              </a:r>
              <a:r>
                <a:rPr lang="en-US" altLang="zh-CN" sz="2400" b="1" dirty="0">
                  <a:solidFill>
                    <a:srgbClr val="003399"/>
                  </a:solidFill>
                  <a:latin typeface="Times New Roman" panose="02020603050405020304" pitchFamily="18" charset="0"/>
                  <a:ea typeface="微软雅黑" panose="020B0503020204020204" pitchFamily="34" charset="-122"/>
                </a:rPr>
                <a:t>IP</a:t>
              </a:r>
              <a:r>
                <a:rPr lang="zh-CN" altLang="en-US" sz="2400" b="1" dirty="0">
                  <a:solidFill>
                    <a:srgbClr val="003399"/>
                  </a:solidFill>
                  <a:latin typeface="Times New Roman" panose="02020603050405020304" pitchFamily="18" charset="0"/>
                  <a:ea typeface="微软雅黑" panose="020B0503020204020204" pitchFamily="34" charset="-122"/>
                </a:rPr>
                <a:t>数据包不会实现端到端流动；</a:t>
              </a:r>
              <a:endParaRPr lang="en-US" altLang="zh-CN" sz="2400" b="1" dirty="0">
                <a:solidFill>
                  <a:srgbClr val="003399"/>
                </a:solidFill>
                <a:latin typeface="Times New Roman" panose="02020603050405020304" pitchFamily="18" charset="0"/>
                <a:ea typeface="微软雅黑" panose="020B0503020204020204" pitchFamily="34" charset="-122"/>
              </a:endParaRPr>
            </a:p>
            <a:p>
              <a:pPr marL="342900" indent="-342900">
                <a:buClr>
                  <a:srgbClr val="C00000"/>
                </a:buClr>
                <a:buFont typeface="Wingdings" panose="05000000000000000000" pitchFamily="2" charset="2"/>
                <a:buChar char="l"/>
              </a:pPr>
              <a:r>
                <a:rPr lang="zh-CN" altLang="en-US" sz="2400" b="1" dirty="0">
                  <a:solidFill>
                    <a:srgbClr val="003399"/>
                  </a:solidFill>
                  <a:latin typeface="Times New Roman" panose="02020603050405020304" pitchFamily="18" charset="0"/>
                  <a:ea typeface="微软雅黑" panose="020B0503020204020204" pitchFamily="34" charset="-122"/>
                </a:rPr>
                <a:t>在有些实现方案中，电路连接可自动完成。</a:t>
              </a:r>
              <a:endParaRPr lang="en-US" altLang="zh-CN" sz="2400" b="1" dirty="0">
                <a:solidFill>
                  <a:srgbClr val="003399"/>
                </a:solidFill>
                <a:latin typeface="Times New Roman" panose="02020603050405020304" pitchFamily="18" charset="0"/>
                <a:ea typeface="微软雅黑" panose="020B0503020204020204" pitchFamily="34" charset="-122"/>
              </a:endParaRPr>
            </a:p>
          </p:txBody>
        </p:sp>
      </p:grpSp>
      <p:sp>
        <p:nvSpPr>
          <p:cNvPr id="13" name="AutoShape 7"/>
          <p:cNvSpPr>
            <a:spLocks noChangeArrowheads="1"/>
          </p:cNvSpPr>
          <p:nvPr/>
        </p:nvSpPr>
        <p:spPr bwMode="auto">
          <a:xfrm>
            <a:off x="1889391" y="1074440"/>
            <a:ext cx="8032697" cy="1051696"/>
          </a:xfrm>
          <a:prstGeom prst="roundRect">
            <a:avLst>
              <a:gd name="adj" fmla="val 13745"/>
            </a:avLst>
          </a:prstGeom>
          <a:solidFill>
            <a:schemeClr val="bg1"/>
          </a:solidFill>
          <a:ln w="19050">
            <a:solidFill>
              <a:srgbClr val="002060"/>
            </a:solidFill>
            <a:round/>
          </a:ln>
          <a:effectLst/>
        </p:spPr>
        <p:txBody>
          <a:bodyPr vert="horz" wrap="none" anchor="ctr"/>
          <a:lstStyle/>
          <a:p>
            <a:pPr eaLnBrk="0" hangingPunct="0">
              <a:defRPr/>
            </a:pPr>
            <a:r>
              <a:rPr lang="zh-CN" altLang="en-US" sz="3000" b="1" kern="0" dirty="0">
                <a:solidFill>
                  <a:srgbClr val="003399"/>
                </a:solidFill>
                <a:latin typeface="Times New Roman" panose="02020603050405020304" pitchFamily="18" charset="0"/>
                <a:ea typeface="微软雅黑" panose="020B0503020204020204" pitchFamily="34" charset="-122"/>
              </a:rPr>
              <a:t>电路级网关通常作为应用代理服务器的一部分，</a:t>
            </a:r>
            <a:endParaRPr lang="en-US" altLang="zh-CN" sz="3000" b="1" kern="0" dirty="0">
              <a:solidFill>
                <a:srgbClr val="003399"/>
              </a:solidFill>
              <a:latin typeface="Times New Roman" panose="02020603050405020304" pitchFamily="18" charset="0"/>
              <a:ea typeface="微软雅黑" panose="020B0503020204020204" pitchFamily="34" charset="-122"/>
            </a:endParaRPr>
          </a:p>
          <a:p>
            <a:pPr eaLnBrk="0" hangingPunct="0">
              <a:defRPr/>
            </a:pPr>
            <a:r>
              <a:rPr lang="zh-CN" altLang="en-US" sz="3000" b="1" kern="0" dirty="0">
                <a:solidFill>
                  <a:srgbClr val="003399"/>
                </a:solidFill>
                <a:latin typeface="Times New Roman" panose="02020603050405020304" pitchFamily="18" charset="0"/>
                <a:ea typeface="微软雅黑" panose="020B0503020204020204" pitchFamily="34" charset="-122"/>
              </a:rPr>
              <a:t>在应用代理类型的防火墙中实现。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9" presetClass="entr" presetSubtype="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dissolv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760E652-8EF7-13F4-417B-3E2D4EE918D2}"/>
              </a:ext>
            </a:extLst>
          </p:cNvPr>
          <p:cNvPicPr>
            <a:picLocks noChangeAspect="1"/>
          </p:cNvPicPr>
          <p:nvPr/>
        </p:nvPicPr>
        <p:blipFill rotWithShape="1">
          <a:blip r:embed="rId2"/>
          <a:srcRect l="6521"/>
          <a:stretch/>
        </p:blipFill>
        <p:spPr>
          <a:xfrm>
            <a:off x="0" y="2050101"/>
            <a:ext cx="5887453" cy="4319702"/>
          </a:xfrm>
          <a:prstGeom prst="rect">
            <a:avLst/>
          </a:prstGeom>
        </p:spPr>
      </p:pic>
      <p:pic>
        <p:nvPicPr>
          <p:cNvPr id="3" name="图片 2">
            <a:extLst>
              <a:ext uri="{FF2B5EF4-FFF2-40B4-BE49-F238E27FC236}">
                <a16:creationId xmlns:a16="http://schemas.microsoft.com/office/drawing/2014/main" id="{8350F04B-006C-CE65-8688-8E307101765F}"/>
              </a:ext>
            </a:extLst>
          </p:cNvPr>
          <p:cNvPicPr>
            <a:picLocks noChangeAspect="1"/>
          </p:cNvPicPr>
          <p:nvPr/>
        </p:nvPicPr>
        <p:blipFill rotWithShape="1">
          <a:blip r:embed="rId3"/>
          <a:srcRect b="6949"/>
          <a:stretch/>
        </p:blipFill>
        <p:spPr>
          <a:xfrm>
            <a:off x="6265392" y="2484855"/>
            <a:ext cx="5718061" cy="3884948"/>
          </a:xfrm>
          <a:prstGeom prst="rect">
            <a:avLst/>
          </a:prstGeom>
        </p:spPr>
      </p:pic>
      <p:grpSp>
        <p:nvGrpSpPr>
          <p:cNvPr id="4" name="组合 3">
            <a:extLst>
              <a:ext uri="{FF2B5EF4-FFF2-40B4-BE49-F238E27FC236}">
                <a16:creationId xmlns:a16="http://schemas.microsoft.com/office/drawing/2014/main" id="{BD0FE0DD-CD5B-430F-BA2E-00B700F724B8}"/>
              </a:ext>
            </a:extLst>
          </p:cNvPr>
          <p:cNvGrpSpPr/>
          <p:nvPr/>
        </p:nvGrpSpPr>
        <p:grpSpPr>
          <a:xfrm>
            <a:off x="107536" y="228172"/>
            <a:ext cx="9648394" cy="781967"/>
            <a:chOff x="2543606" y="42192"/>
            <a:chExt cx="9648394" cy="781967"/>
          </a:xfrm>
        </p:grpSpPr>
        <p:sp>
          <p:nvSpPr>
            <p:cNvPr id="7" name="圆角矩形 6">
              <a:extLst>
                <a:ext uri="{FF2B5EF4-FFF2-40B4-BE49-F238E27FC236}">
                  <a16:creationId xmlns:a16="http://schemas.microsoft.com/office/drawing/2014/main" id="{26C249B1-0580-3455-61BC-61C4A4348C30}"/>
                </a:ext>
              </a:extLst>
            </p:cNvPr>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8" name="矩形 7">
              <a:extLst>
                <a:ext uri="{FF2B5EF4-FFF2-40B4-BE49-F238E27FC236}">
                  <a16:creationId xmlns:a16="http://schemas.microsoft.com/office/drawing/2014/main" id="{8DDBD9CB-6599-F88C-B402-3A2716ED1C57}"/>
                </a:ext>
              </a:extLst>
            </p:cNvPr>
            <p:cNvSpPr/>
            <p:nvPr/>
          </p:nvSpPr>
          <p:spPr>
            <a:xfrm>
              <a:off x="2831636" y="138202"/>
              <a:ext cx="4265200"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防火墙概述</a:t>
              </a:r>
            </a:p>
          </p:txBody>
        </p:sp>
      </p:grpSp>
    </p:spTree>
    <p:extLst>
      <p:ext uri="{BB962C8B-B14F-4D97-AF65-F5344CB8AC3E}">
        <p14:creationId xmlns:p14="http://schemas.microsoft.com/office/powerpoint/2010/main" val="54024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490141"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70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电路级网关所过滤的内容</a:t>
              </a:r>
            </a:p>
          </p:txBody>
        </p:sp>
      </p:grpSp>
      <p:grpSp>
        <p:nvGrpSpPr>
          <p:cNvPr id="7" name="组合 6"/>
          <p:cNvGrpSpPr/>
          <p:nvPr/>
        </p:nvGrpSpPr>
        <p:grpSpPr>
          <a:xfrm>
            <a:off x="1778169" y="2289913"/>
            <a:ext cx="9055565" cy="3107530"/>
            <a:chOff x="331299" y="2701786"/>
            <a:chExt cx="8577304" cy="2602840"/>
          </a:xfrm>
        </p:grpSpPr>
        <p:sp>
          <p:nvSpPr>
            <p:cNvPr id="8" name="AutoShape 5"/>
            <p:cNvSpPr/>
            <p:nvPr/>
          </p:nvSpPr>
          <p:spPr bwMode="auto">
            <a:xfrm rot="16245515">
              <a:off x="1941000" y="2655103"/>
              <a:ext cx="454025" cy="3673428"/>
            </a:xfrm>
            <a:prstGeom prst="leftBrace">
              <a:avLst>
                <a:gd name="adj1" fmla="val 54341"/>
                <a:gd name="adj2" fmla="val 50000"/>
              </a:avLst>
            </a:prstGeom>
            <a:noFill/>
            <a:ln w="9525">
              <a:solidFill>
                <a:srgbClr val="92D050"/>
              </a:solidFill>
              <a:round/>
            </a:ln>
            <a:scene3d>
              <a:camera prst="legacyObliqueTopRight"/>
              <a:lightRig rig="legacyFlat3" dir="b"/>
            </a:scene3d>
            <a:sp3d extrusionH="430200" prstMaterial="legacyMatte">
              <a:bevelT w="13500" h="13500" prst="angle"/>
              <a:bevelB w="13500" h="13500" prst="angle"/>
              <a:extrusionClr>
                <a:srgbClr val="92D050"/>
              </a:extrusionClr>
            </a:sp3d>
          </p:spPr>
          <p:txBody>
            <a:bodyPr>
              <a:flatTx/>
            </a:bodyPr>
            <a:lstStyle/>
            <a:p>
              <a:endParaRPr lang="zh-CN" altLang="en-US" b="1">
                <a:latin typeface="Times New Roman" panose="02020603050405020304" pitchFamily="18" charset="0"/>
                <a:ea typeface="微软雅黑" panose="020B0503020204020204" pitchFamily="34" charset="-122"/>
              </a:endParaRPr>
            </a:p>
          </p:txBody>
        </p:sp>
        <p:grpSp>
          <p:nvGrpSpPr>
            <p:cNvPr id="9" name="组合 8"/>
            <p:cNvGrpSpPr/>
            <p:nvPr/>
          </p:nvGrpSpPr>
          <p:grpSpPr>
            <a:xfrm>
              <a:off x="346851" y="3709085"/>
              <a:ext cx="8560677" cy="454027"/>
              <a:chOff x="236489" y="4040171"/>
              <a:chExt cx="8560677" cy="454027"/>
            </a:xfrm>
            <a:solidFill>
              <a:srgbClr val="002060"/>
            </a:solidFill>
          </p:grpSpPr>
          <p:sp>
            <p:nvSpPr>
              <p:cNvPr id="22" name="Text Box 6"/>
              <p:cNvSpPr txBox="1">
                <a:spLocks noChangeArrowheads="1"/>
              </p:cNvSpPr>
              <p:nvPr/>
            </p:nvSpPr>
            <p:spPr bwMode="auto">
              <a:xfrm>
                <a:off x="236489" y="4040171"/>
                <a:ext cx="1529255" cy="454025"/>
              </a:xfrm>
              <a:prstGeom prst="rect">
                <a:avLst/>
              </a:prstGeom>
              <a:grpFill/>
              <a:ln w="9525">
                <a:solidFill>
                  <a:schemeClr val="bg1"/>
                </a:solidFill>
                <a:miter lim="800000"/>
              </a:ln>
              <a:scene3d>
                <a:camera prst="legacyObliqueTopRight"/>
                <a:lightRig rig="legacyFlat3" dir="b"/>
              </a:scene3d>
              <a:sp3d extrusionH="430200" prstMaterial="legacyMatte">
                <a:bevelT w="13500" h="13500" prst="angle"/>
                <a:bevelB w="13500" h="13500" prst="angle"/>
              </a:sp3d>
            </p:spPr>
            <p:txBody>
              <a:bodyPr>
                <a:flatTx/>
              </a:bodyPr>
              <a:lstStyle/>
              <a:p>
                <a:pPr algn="ctr" eaLnBrk="0" hangingPunct="0">
                  <a:lnSpc>
                    <a:spcPct val="100000"/>
                  </a:lnSpc>
                  <a:spcBef>
                    <a:spcPct val="0"/>
                  </a:spcBef>
                  <a:buClrTx/>
                  <a:buFontTx/>
                  <a:buNone/>
                </a:pPr>
                <a:r>
                  <a:rPr kumimoji="0" lang="en-US" altLang="zh-CN" sz="2400" b="1" dirty="0">
                    <a:solidFill>
                      <a:schemeClr val="bg1"/>
                    </a:solidFill>
                    <a:latin typeface="Times New Roman" panose="02020603050405020304" pitchFamily="18" charset="0"/>
                    <a:ea typeface="微软雅黑" panose="020B0503020204020204" pitchFamily="34" charset="-122"/>
                  </a:rPr>
                  <a:t>IP</a:t>
                </a:r>
                <a:r>
                  <a:rPr kumimoji="0" lang="zh-CN" altLang="en-US" sz="2400" b="1" dirty="0">
                    <a:solidFill>
                      <a:schemeClr val="bg1"/>
                    </a:solidFill>
                    <a:latin typeface="Times New Roman" panose="02020603050405020304" pitchFamily="18" charset="0"/>
                    <a:ea typeface="微软雅黑" panose="020B0503020204020204" pitchFamily="34" charset="-122"/>
                  </a:rPr>
                  <a:t>头</a:t>
                </a:r>
              </a:p>
            </p:txBody>
          </p:sp>
          <p:sp>
            <p:nvSpPr>
              <p:cNvPr id="23" name="Text Box 7"/>
              <p:cNvSpPr txBox="1">
                <a:spLocks noChangeArrowheads="1"/>
              </p:cNvSpPr>
              <p:nvPr/>
            </p:nvSpPr>
            <p:spPr bwMode="auto">
              <a:xfrm>
                <a:off x="1740538" y="4040172"/>
                <a:ext cx="1554461" cy="454025"/>
              </a:xfrm>
              <a:prstGeom prst="rect">
                <a:avLst/>
              </a:prstGeom>
              <a:grpFill/>
              <a:ln w="9525">
                <a:solidFill>
                  <a:schemeClr val="bg1"/>
                </a:solidFill>
                <a:miter lim="800000"/>
              </a:ln>
              <a:scene3d>
                <a:camera prst="legacyObliqueTopRight"/>
                <a:lightRig rig="legacyFlat3" dir="b"/>
              </a:scene3d>
              <a:sp3d extrusionH="430200" prstMaterial="legacyMatte">
                <a:bevelT w="13500" h="13500" prst="angle"/>
                <a:bevelB w="13500" h="13500" prst="angle"/>
              </a:sp3d>
            </p:spPr>
            <p:txBody>
              <a:bodyPr>
                <a:flatTx/>
              </a:bodyPr>
              <a:lstStyle/>
              <a:p>
                <a:pPr algn="ctr" eaLnBrk="0" hangingPunct="0">
                  <a:spcBef>
                    <a:spcPct val="0"/>
                  </a:spcBef>
                </a:pPr>
                <a:r>
                  <a:rPr lang="en-US" altLang="zh-CN" sz="2400" b="1" dirty="0">
                    <a:solidFill>
                      <a:schemeClr val="bg1"/>
                    </a:solidFill>
                    <a:latin typeface="Times New Roman" panose="02020603050405020304" pitchFamily="18" charset="0"/>
                    <a:ea typeface="微软雅黑" panose="020B0503020204020204" pitchFamily="34" charset="-122"/>
                  </a:rPr>
                  <a:t>TCP</a:t>
                </a:r>
                <a:r>
                  <a:rPr lang="zh-CN" altLang="en-US" sz="2400" b="1" dirty="0">
                    <a:solidFill>
                      <a:schemeClr val="bg1"/>
                    </a:solidFill>
                    <a:latin typeface="Times New Roman" panose="02020603050405020304" pitchFamily="18" charset="0"/>
                    <a:ea typeface="微软雅黑" panose="020B0503020204020204" pitchFamily="34" charset="-122"/>
                  </a:rPr>
                  <a:t>头</a:t>
                </a:r>
              </a:p>
            </p:txBody>
          </p:sp>
          <p:sp>
            <p:nvSpPr>
              <p:cNvPr id="24" name="Text Box 8"/>
              <p:cNvSpPr txBox="1">
                <a:spLocks noChangeArrowheads="1"/>
              </p:cNvSpPr>
              <p:nvPr/>
            </p:nvSpPr>
            <p:spPr bwMode="auto">
              <a:xfrm>
                <a:off x="3290814" y="4040173"/>
                <a:ext cx="2700089" cy="454025"/>
              </a:xfrm>
              <a:prstGeom prst="rect">
                <a:avLst/>
              </a:prstGeom>
              <a:grpFill/>
              <a:ln w="9525">
                <a:solidFill>
                  <a:schemeClr val="bg1"/>
                </a:solidFill>
                <a:miter lim="800000"/>
              </a:ln>
              <a:scene3d>
                <a:camera prst="legacyObliqueTopRight"/>
                <a:lightRig rig="legacyFlat3" dir="b"/>
              </a:scene3d>
              <a:sp3d extrusionH="430200" prstMaterial="legacyMatte">
                <a:bevelT w="13500" h="13500" prst="angle"/>
                <a:bevelB w="13500" h="13500" prst="angle"/>
              </a:sp3d>
            </p:spPr>
            <p:txBody>
              <a:bodyPr>
                <a:flatTx/>
              </a:bodyPr>
              <a:lstStyle/>
              <a:p>
                <a:pPr algn="ctr" eaLnBrk="0" hangingPunct="0">
                  <a:spcBef>
                    <a:spcPct val="0"/>
                  </a:spcBef>
                </a:pPr>
                <a:r>
                  <a:rPr lang="zh-CN" altLang="en-US" sz="2400" b="1" dirty="0">
                    <a:solidFill>
                      <a:schemeClr val="bg1"/>
                    </a:solidFill>
                    <a:latin typeface="Times New Roman" panose="02020603050405020304" pitchFamily="18" charset="0"/>
                    <a:ea typeface="微软雅黑" panose="020B0503020204020204" pitchFamily="34" charset="-122"/>
                  </a:rPr>
                  <a:t>应用级头</a:t>
                </a:r>
              </a:p>
            </p:txBody>
          </p:sp>
          <p:sp>
            <p:nvSpPr>
              <p:cNvPr id="25" name="Text Box 9"/>
              <p:cNvSpPr txBox="1">
                <a:spLocks noChangeArrowheads="1"/>
              </p:cNvSpPr>
              <p:nvPr/>
            </p:nvSpPr>
            <p:spPr bwMode="auto">
              <a:xfrm>
                <a:off x="5995642" y="4040173"/>
                <a:ext cx="2801524" cy="454025"/>
              </a:xfrm>
              <a:prstGeom prst="rect">
                <a:avLst/>
              </a:prstGeom>
              <a:grpFill/>
              <a:ln w="9525">
                <a:solidFill>
                  <a:schemeClr val="bg1"/>
                </a:solidFill>
                <a:miter lim="800000"/>
              </a:ln>
              <a:scene3d>
                <a:camera prst="legacyObliqueTopRight"/>
                <a:lightRig rig="legacyFlat3" dir="b"/>
              </a:scene3d>
              <a:sp3d extrusionH="430200" prstMaterial="legacyMatte">
                <a:bevelT w="13500" h="13500" prst="angle"/>
                <a:bevelB w="13500" h="13500" prst="angle"/>
              </a:sp3d>
            </p:spPr>
            <p:txBody>
              <a:bodyPr>
                <a:flatTx/>
              </a:bodyPr>
              <a:lstStyle/>
              <a:p>
                <a:pPr algn="ctr" eaLnBrk="0" hangingPunct="0">
                  <a:spcBef>
                    <a:spcPct val="0"/>
                  </a:spcBef>
                </a:pPr>
                <a:r>
                  <a:rPr lang="zh-CN" altLang="en-US" sz="2400" b="1" dirty="0">
                    <a:solidFill>
                      <a:schemeClr val="bg1"/>
                    </a:solidFill>
                    <a:latin typeface="Times New Roman" panose="02020603050405020304" pitchFamily="18" charset="0"/>
                    <a:ea typeface="微软雅黑" panose="020B0503020204020204" pitchFamily="34" charset="-122"/>
                  </a:rPr>
                  <a:t>数据</a:t>
                </a:r>
              </a:p>
            </p:txBody>
          </p:sp>
        </p:grpSp>
        <p:grpSp>
          <p:nvGrpSpPr>
            <p:cNvPr id="10" name="组合 9"/>
            <p:cNvGrpSpPr/>
            <p:nvPr/>
          </p:nvGrpSpPr>
          <p:grpSpPr>
            <a:xfrm>
              <a:off x="504512" y="2701786"/>
              <a:ext cx="7557565" cy="939584"/>
              <a:chOff x="394150" y="3032872"/>
              <a:chExt cx="7557565" cy="939584"/>
            </a:xfrm>
          </p:grpSpPr>
          <p:sp>
            <p:nvSpPr>
              <p:cNvPr id="18" name="Text Box 15"/>
              <p:cNvSpPr txBox="1">
                <a:spLocks noChangeArrowheads="1"/>
              </p:cNvSpPr>
              <p:nvPr/>
            </p:nvSpPr>
            <p:spPr bwMode="auto">
              <a:xfrm>
                <a:off x="394150" y="3064406"/>
                <a:ext cx="1450428" cy="908050"/>
              </a:xfrm>
              <a:prstGeom prst="rect">
                <a:avLst/>
              </a:prstGeom>
              <a:noFill/>
              <a:ln w="9525">
                <a:noFill/>
                <a:miter lim="800000"/>
              </a:ln>
            </p:spPr>
            <p:txBody>
              <a:bodyPr/>
              <a:lstStyle/>
              <a:p>
                <a:pPr algn="ctr" eaLnBrk="0" hangingPunct="0">
                  <a:lnSpc>
                    <a:spcPct val="100000"/>
                  </a:lnSpc>
                  <a:spcBef>
                    <a:spcPct val="0"/>
                  </a:spcBef>
                  <a:buClrTx/>
                  <a:buFontTx/>
                  <a:buNone/>
                </a:pPr>
                <a:r>
                  <a:rPr kumimoji="0" lang="zh-CN" altLang="en-US" sz="2200" b="1" dirty="0">
                    <a:solidFill>
                      <a:srgbClr val="003399"/>
                    </a:solidFill>
                    <a:latin typeface="Times New Roman" panose="02020603050405020304" pitchFamily="18" charset="0"/>
                    <a:ea typeface="微软雅黑" panose="020B0503020204020204" pitchFamily="34" charset="-122"/>
                  </a:rPr>
                  <a:t>源</a:t>
                </a:r>
                <a:r>
                  <a:rPr kumimoji="0" lang="en-US" altLang="zh-CN" sz="2200" b="1" dirty="0">
                    <a:solidFill>
                      <a:srgbClr val="003399"/>
                    </a:solidFill>
                    <a:latin typeface="Times New Roman" panose="02020603050405020304" pitchFamily="18" charset="0"/>
                    <a:ea typeface="微软雅黑" panose="020B0503020204020204" pitchFamily="34" charset="-122"/>
                  </a:rPr>
                  <a:t>/</a:t>
                </a:r>
                <a:r>
                  <a:rPr kumimoji="0" lang="zh-CN" altLang="en-US" sz="2200" b="1" dirty="0">
                    <a:solidFill>
                      <a:srgbClr val="003399"/>
                    </a:solidFill>
                    <a:latin typeface="Times New Roman" panose="02020603050405020304" pitchFamily="18" charset="0"/>
                    <a:ea typeface="微软雅黑" panose="020B0503020204020204" pitchFamily="34" charset="-122"/>
                  </a:rPr>
                  <a:t>目的</a:t>
                </a:r>
              </a:p>
              <a:p>
                <a:pPr algn="ctr" eaLnBrk="0" hangingPunct="0">
                  <a:lnSpc>
                    <a:spcPct val="100000"/>
                  </a:lnSpc>
                  <a:spcBef>
                    <a:spcPct val="0"/>
                  </a:spcBef>
                  <a:buClrTx/>
                  <a:buFontTx/>
                  <a:buNone/>
                </a:pPr>
                <a:r>
                  <a:rPr kumimoji="0" lang="en-US" altLang="zh-CN" sz="2200" b="1" dirty="0">
                    <a:solidFill>
                      <a:srgbClr val="003399"/>
                    </a:solidFill>
                    <a:latin typeface="Times New Roman" panose="02020603050405020304" pitchFamily="18" charset="0"/>
                    <a:ea typeface="微软雅黑" panose="020B0503020204020204" pitchFamily="34" charset="-122"/>
                  </a:rPr>
                  <a:t>IP</a:t>
                </a:r>
                <a:r>
                  <a:rPr kumimoji="0" lang="zh-CN" altLang="en-US" sz="2200" b="1" dirty="0">
                    <a:solidFill>
                      <a:srgbClr val="003399"/>
                    </a:solidFill>
                    <a:latin typeface="Times New Roman" panose="02020603050405020304" pitchFamily="18" charset="0"/>
                    <a:ea typeface="微软雅黑" panose="020B0503020204020204" pitchFamily="34" charset="-122"/>
                  </a:rPr>
                  <a:t>地址</a:t>
                </a:r>
              </a:p>
            </p:txBody>
          </p:sp>
          <p:sp>
            <p:nvSpPr>
              <p:cNvPr id="19" name="Text Box 16"/>
              <p:cNvSpPr txBox="1">
                <a:spLocks noChangeArrowheads="1"/>
              </p:cNvSpPr>
              <p:nvPr/>
            </p:nvSpPr>
            <p:spPr bwMode="auto">
              <a:xfrm>
                <a:off x="1987402" y="3032872"/>
                <a:ext cx="1219200" cy="908050"/>
              </a:xfrm>
              <a:prstGeom prst="rect">
                <a:avLst/>
              </a:prstGeom>
              <a:noFill/>
              <a:ln w="9525">
                <a:noFill/>
                <a:miter lim="800000"/>
              </a:ln>
            </p:spPr>
            <p:txBody>
              <a:bodyPr/>
              <a:lstStyle/>
              <a:p>
                <a:pPr algn="ctr" eaLnBrk="0" hangingPunct="0">
                  <a:spcBef>
                    <a:spcPct val="0"/>
                  </a:spcBef>
                </a:pPr>
                <a:r>
                  <a:rPr lang="zh-CN" altLang="en-US" sz="2200" b="1" dirty="0">
                    <a:solidFill>
                      <a:srgbClr val="003399"/>
                    </a:solidFill>
                    <a:latin typeface="Times New Roman" panose="02020603050405020304" pitchFamily="18" charset="0"/>
                    <a:ea typeface="微软雅黑" panose="020B0503020204020204" pitchFamily="34" charset="-122"/>
                  </a:rPr>
                  <a:t>源</a:t>
                </a:r>
                <a:r>
                  <a:rPr lang="en-US" altLang="zh-CN" sz="2200" b="1" dirty="0">
                    <a:solidFill>
                      <a:srgbClr val="003399"/>
                    </a:solidFill>
                    <a:latin typeface="Times New Roman" panose="02020603050405020304" pitchFamily="18" charset="0"/>
                    <a:ea typeface="微软雅黑" panose="020B0503020204020204" pitchFamily="34" charset="-122"/>
                  </a:rPr>
                  <a:t>/</a:t>
                </a:r>
                <a:r>
                  <a:rPr lang="zh-CN" altLang="en-US" sz="2200" b="1" dirty="0">
                    <a:solidFill>
                      <a:srgbClr val="003399"/>
                    </a:solidFill>
                    <a:latin typeface="Times New Roman" panose="02020603050405020304" pitchFamily="18" charset="0"/>
                    <a:ea typeface="微软雅黑" panose="020B0503020204020204" pitchFamily="34" charset="-122"/>
                  </a:rPr>
                  <a:t>目的</a:t>
                </a:r>
              </a:p>
              <a:p>
                <a:pPr algn="ctr" eaLnBrk="0" hangingPunct="0">
                  <a:spcBef>
                    <a:spcPct val="0"/>
                  </a:spcBef>
                </a:pPr>
                <a:r>
                  <a:rPr lang="zh-CN" altLang="en-US" sz="2200" b="1" dirty="0">
                    <a:solidFill>
                      <a:srgbClr val="003399"/>
                    </a:solidFill>
                    <a:latin typeface="Times New Roman" panose="02020603050405020304" pitchFamily="18" charset="0"/>
                    <a:ea typeface="微软雅黑" panose="020B0503020204020204" pitchFamily="34" charset="-122"/>
                  </a:rPr>
                  <a:t>端口</a:t>
                </a:r>
              </a:p>
            </p:txBody>
          </p:sp>
          <p:sp>
            <p:nvSpPr>
              <p:cNvPr id="20" name="Text Box 17"/>
              <p:cNvSpPr txBox="1">
                <a:spLocks noChangeArrowheads="1"/>
              </p:cNvSpPr>
              <p:nvPr/>
            </p:nvSpPr>
            <p:spPr bwMode="auto">
              <a:xfrm>
                <a:off x="3469862" y="3191519"/>
                <a:ext cx="2473732" cy="454025"/>
              </a:xfrm>
              <a:prstGeom prst="rect">
                <a:avLst/>
              </a:prstGeom>
              <a:noFill/>
              <a:ln w="9525">
                <a:noFill/>
                <a:miter lim="800000"/>
              </a:ln>
            </p:spPr>
            <p:txBody>
              <a:bodyPr/>
              <a:lstStyle/>
              <a:p>
                <a:pPr eaLnBrk="0" hangingPunct="0">
                  <a:spcBef>
                    <a:spcPct val="0"/>
                  </a:spcBef>
                </a:pPr>
                <a:r>
                  <a:rPr lang="zh-CN" altLang="en-US" sz="2200" b="1" dirty="0">
                    <a:solidFill>
                      <a:srgbClr val="003399"/>
                    </a:solidFill>
                    <a:latin typeface="Times New Roman" panose="02020603050405020304" pitchFamily="18" charset="0"/>
                    <a:ea typeface="微软雅黑" panose="020B0503020204020204" pitchFamily="34" charset="-122"/>
                  </a:rPr>
                  <a:t>应用状态和数据流</a:t>
                </a:r>
              </a:p>
            </p:txBody>
          </p:sp>
          <p:sp>
            <p:nvSpPr>
              <p:cNvPr id="21" name="Text Box 18"/>
              <p:cNvSpPr txBox="1">
                <a:spLocks noChangeArrowheads="1"/>
              </p:cNvSpPr>
              <p:nvPr/>
            </p:nvSpPr>
            <p:spPr bwMode="auto">
              <a:xfrm>
                <a:off x="7094465" y="3214671"/>
                <a:ext cx="857250" cy="455613"/>
              </a:xfrm>
              <a:prstGeom prst="rect">
                <a:avLst/>
              </a:prstGeom>
              <a:noFill/>
              <a:ln w="9525">
                <a:noFill/>
                <a:miter lim="800000"/>
              </a:ln>
            </p:spPr>
            <p:txBody>
              <a:bodyPr/>
              <a:lstStyle/>
              <a:p>
                <a:pPr eaLnBrk="0" hangingPunct="0">
                  <a:spcBef>
                    <a:spcPct val="0"/>
                  </a:spcBef>
                </a:pPr>
                <a:r>
                  <a:rPr lang="zh-CN" altLang="en-US" sz="2200" b="1" dirty="0">
                    <a:solidFill>
                      <a:srgbClr val="003399"/>
                    </a:solidFill>
                    <a:latin typeface="Times New Roman" panose="02020603050405020304" pitchFamily="18" charset="0"/>
                    <a:ea typeface="微软雅黑" panose="020B0503020204020204" pitchFamily="34" charset="-122"/>
                  </a:rPr>
                  <a:t>净荷</a:t>
                </a:r>
              </a:p>
            </p:txBody>
          </p:sp>
        </p:grpSp>
        <p:grpSp>
          <p:nvGrpSpPr>
            <p:cNvPr id="11" name="组合 10"/>
            <p:cNvGrpSpPr/>
            <p:nvPr/>
          </p:nvGrpSpPr>
          <p:grpSpPr>
            <a:xfrm>
              <a:off x="346852" y="2769503"/>
              <a:ext cx="8561751" cy="939582"/>
              <a:chOff x="236490" y="3100589"/>
              <a:chExt cx="8561751" cy="939582"/>
            </a:xfrm>
          </p:grpSpPr>
          <p:sp>
            <p:nvSpPr>
              <p:cNvPr id="13" name="Line 10"/>
              <p:cNvSpPr>
                <a:spLocks noChangeShapeType="1"/>
              </p:cNvSpPr>
              <p:nvPr/>
            </p:nvSpPr>
            <p:spPr bwMode="auto">
              <a:xfrm>
                <a:off x="236490" y="3116357"/>
                <a:ext cx="1587" cy="908050"/>
              </a:xfrm>
              <a:prstGeom prst="line">
                <a:avLst/>
              </a:prstGeom>
              <a:noFill/>
              <a:ln w="9525">
                <a:solidFill>
                  <a:schemeClr val="tx1"/>
                </a:solidFill>
                <a:prstDash val="dash"/>
                <a:round/>
              </a:ln>
              <a:scene3d>
                <a:camera prst="legacyObliqueTopRight"/>
                <a:lightRig rig="legacyFlat3" dir="b"/>
              </a:scene3d>
              <a:sp3d extrusionH="430200" prstMaterial="legacyMatte">
                <a:bevelT w="13500" h="13500" prst="angle"/>
                <a:bevelB w="13500" h="13500" prst="angle"/>
                <a:extrusionClr>
                  <a:srgbClr val="92D050"/>
                </a:extrusionClr>
              </a:sp3d>
            </p:spPr>
            <p:txBody>
              <a:bodyPr>
                <a:flatTx/>
              </a:bodyPr>
              <a:lstStyle/>
              <a:p>
                <a:endParaRPr lang="zh-CN" altLang="en-US">
                  <a:latin typeface="Times New Roman" panose="02020603050405020304" pitchFamily="18" charset="0"/>
                  <a:ea typeface="微软雅黑" panose="020B0503020204020204" pitchFamily="34" charset="-122"/>
                </a:endParaRPr>
              </a:p>
            </p:txBody>
          </p:sp>
          <p:sp>
            <p:nvSpPr>
              <p:cNvPr id="14" name="Line 11"/>
              <p:cNvSpPr>
                <a:spLocks noChangeShapeType="1"/>
              </p:cNvSpPr>
              <p:nvPr/>
            </p:nvSpPr>
            <p:spPr bwMode="auto">
              <a:xfrm>
                <a:off x="1708983" y="3132121"/>
                <a:ext cx="1587" cy="908050"/>
              </a:xfrm>
              <a:prstGeom prst="line">
                <a:avLst/>
              </a:prstGeom>
              <a:noFill/>
              <a:ln w="9525">
                <a:solidFill>
                  <a:schemeClr val="tx1"/>
                </a:solidFill>
                <a:prstDash val="dash"/>
                <a:round/>
              </a:ln>
              <a:scene3d>
                <a:camera prst="legacyObliqueTopRight"/>
                <a:lightRig rig="legacyFlat3" dir="b"/>
              </a:scene3d>
              <a:sp3d extrusionH="430200" prstMaterial="legacyMatte">
                <a:bevelT w="13500" h="13500" prst="angle"/>
                <a:bevelB w="13500" h="13500" prst="angle"/>
                <a:extrusionClr>
                  <a:srgbClr val="92D050"/>
                </a:extrusionClr>
              </a:sp3d>
            </p:spPr>
            <p:txBody>
              <a:bodyPr>
                <a:flatTx/>
              </a:bodyPr>
              <a:lstStyle/>
              <a:p>
                <a:endParaRPr lang="zh-CN" altLang="en-US">
                  <a:latin typeface="Times New Roman" panose="02020603050405020304" pitchFamily="18" charset="0"/>
                  <a:ea typeface="微软雅黑" panose="020B0503020204020204" pitchFamily="34" charset="-122"/>
                </a:endParaRPr>
              </a:p>
            </p:txBody>
          </p:sp>
          <p:sp>
            <p:nvSpPr>
              <p:cNvPr id="15" name="Line 12"/>
              <p:cNvSpPr>
                <a:spLocks noChangeShapeType="1"/>
              </p:cNvSpPr>
              <p:nvPr/>
            </p:nvSpPr>
            <p:spPr bwMode="auto">
              <a:xfrm>
                <a:off x="5964104" y="3116355"/>
                <a:ext cx="1587" cy="908050"/>
              </a:xfrm>
              <a:prstGeom prst="line">
                <a:avLst/>
              </a:prstGeom>
              <a:noFill/>
              <a:ln w="9525">
                <a:solidFill>
                  <a:schemeClr val="tx1"/>
                </a:solidFill>
                <a:prstDash val="dash"/>
                <a:round/>
              </a:ln>
              <a:scene3d>
                <a:camera prst="legacyObliqueTopRight"/>
                <a:lightRig rig="legacyFlat3" dir="b"/>
              </a:scene3d>
              <a:sp3d extrusionH="430200" prstMaterial="legacyMatte">
                <a:bevelT w="13500" h="13500" prst="angle"/>
                <a:bevelB w="13500" h="13500" prst="angle"/>
                <a:extrusionClr>
                  <a:srgbClr val="92D050"/>
                </a:extrusionClr>
              </a:sp3d>
            </p:spPr>
            <p:txBody>
              <a:bodyPr>
                <a:flatTx/>
              </a:bodyPr>
              <a:lstStyle/>
              <a:p>
                <a:endParaRPr lang="zh-CN" altLang="en-US">
                  <a:latin typeface="Times New Roman" panose="02020603050405020304" pitchFamily="18" charset="0"/>
                  <a:ea typeface="微软雅黑" panose="020B0503020204020204" pitchFamily="34" charset="-122"/>
                </a:endParaRPr>
              </a:p>
            </p:txBody>
          </p:sp>
          <p:sp>
            <p:nvSpPr>
              <p:cNvPr id="16" name="Line 13"/>
              <p:cNvSpPr>
                <a:spLocks noChangeShapeType="1"/>
              </p:cNvSpPr>
              <p:nvPr/>
            </p:nvSpPr>
            <p:spPr bwMode="auto">
              <a:xfrm>
                <a:off x="8796654" y="3100589"/>
                <a:ext cx="1587" cy="908050"/>
              </a:xfrm>
              <a:prstGeom prst="line">
                <a:avLst/>
              </a:prstGeom>
              <a:noFill/>
              <a:ln w="9525">
                <a:solidFill>
                  <a:schemeClr val="tx1"/>
                </a:solidFill>
                <a:prstDash val="dash"/>
                <a:round/>
              </a:ln>
              <a:scene3d>
                <a:camera prst="legacyObliqueTopRight"/>
                <a:lightRig rig="legacyFlat3" dir="b"/>
              </a:scene3d>
              <a:sp3d extrusionH="430200" prstMaterial="legacyMatte">
                <a:bevelT w="13500" h="13500" prst="angle"/>
                <a:bevelB w="13500" h="13500" prst="angle"/>
                <a:extrusionClr>
                  <a:srgbClr val="92D050"/>
                </a:extrusionClr>
              </a:sp3d>
            </p:spPr>
            <p:txBody>
              <a:bodyPr>
                <a:flatTx/>
              </a:bodyPr>
              <a:lstStyle/>
              <a:p>
                <a:endParaRPr lang="zh-CN" altLang="en-US">
                  <a:latin typeface="Times New Roman" panose="02020603050405020304" pitchFamily="18" charset="0"/>
                  <a:ea typeface="微软雅黑" panose="020B0503020204020204" pitchFamily="34" charset="-122"/>
                </a:endParaRPr>
              </a:p>
            </p:txBody>
          </p:sp>
          <p:sp>
            <p:nvSpPr>
              <p:cNvPr id="17" name="Line 14"/>
              <p:cNvSpPr>
                <a:spLocks noChangeShapeType="1"/>
              </p:cNvSpPr>
              <p:nvPr/>
            </p:nvSpPr>
            <p:spPr bwMode="auto">
              <a:xfrm>
                <a:off x="3259269" y="3132121"/>
                <a:ext cx="1587" cy="908050"/>
              </a:xfrm>
              <a:prstGeom prst="line">
                <a:avLst/>
              </a:prstGeom>
              <a:noFill/>
              <a:ln w="9525">
                <a:solidFill>
                  <a:schemeClr val="tx1"/>
                </a:solidFill>
                <a:prstDash val="dash"/>
                <a:round/>
              </a:ln>
              <a:scene3d>
                <a:camera prst="legacyObliqueTopRight"/>
                <a:lightRig rig="legacyFlat3" dir="b"/>
              </a:scene3d>
              <a:sp3d extrusionH="430200" prstMaterial="legacyMatte">
                <a:bevelT w="13500" h="13500" prst="angle"/>
                <a:bevelB w="13500" h="13500" prst="angle"/>
                <a:extrusionClr>
                  <a:srgbClr val="92D050"/>
                </a:extrusionClr>
              </a:sp3d>
            </p:spPr>
            <p:txBody>
              <a:bodyPr>
                <a:flatTx/>
              </a:bodyPr>
              <a:lstStyle/>
              <a:p>
                <a:endParaRPr lang="zh-CN" altLang="en-US">
                  <a:latin typeface="Times New Roman" panose="02020603050405020304" pitchFamily="18" charset="0"/>
                  <a:ea typeface="微软雅黑" panose="020B0503020204020204" pitchFamily="34" charset="-122"/>
                </a:endParaRPr>
              </a:p>
            </p:txBody>
          </p:sp>
        </p:grpSp>
        <p:sp>
          <p:nvSpPr>
            <p:cNvPr id="12" name="Text Box 18"/>
            <p:cNvSpPr txBox="1">
              <a:spLocks noChangeArrowheads="1"/>
            </p:cNvSpPr>
            <p:nvPr/>
          </p:nvSpPr>
          <p:spPr bwMode="auto">
            <a:xfrm>
              <a:off x="1287488" y="4849013"/>
              <a:ext cx="1771007" cy="455613"/>
            </a:xfrm>
            <a:prstGeom prst="rect">
              <a:avLst/>
            </a:prstGeom>
            <a:noFill/>
            <a:ln w="9525">
              <a:noFill/>
              <a:miter lim="800000"/>
            </a:ln>
          </p:spPr>
          <p:txBody>
            <a:bodyPr/>
            <a:lstStyle/>
            <a:p>
              <a:pPr eaLnBrk="0" hangingPunct="0">
                <a:spcBef>
                  <a:spcPct val="0"/>
                </a:spcBef>
              </a:pPr>
              <a:r>
                <a:rPr lang="zh-CN" altLang="en-US" sz="2200" b="1" dirty="0">
                  <a:solidFill>
                    <a:srgbClr val="C00000"/>
                  </a:solidFill>
                  <a:latin typeface="Times New Roman" panose="02020603050405020304" pitchFamily="18" charset="0"/>
                  <a:ea typeface="微软雅黑" panose="020B0503020204020204" pitchFamily="34" charset="-122"/>
                </a:rPr>
                <a:t>电路级网关</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657781"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53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电路级网关的工作原理</a:t>
              </a:r>
            </a:p>
          </p:txBody>
        </p:sp>
      </p:grpSp>
      <p:grpSp>
        <p:nvGrpSpPr>
          <p:cNvPr id="27" name="组合 26"/>
          <p:cNvGrpSpPr/>
          <p:nvPr/>
        </p:nvGrpSpPr>
        <p:grpSpPr>
          <a:xfrm>
            <a:off x="1772878" y="1233493"/>
            <a:ext cx="9143999" cy="3869187"/>
            <a:chOff x="2543606" y="920169"/>
            <a:chExt cx="9143999" cy="3869187"/>
          </a:xfrm>
        </p:grpSpPr>
        <p:grpSp>
          <p:nvGrpSpPr>
            <p:cNvPr id="26" name="组合 25"/>
            <p:cNvGrpSpPr/>
            <p:nvPr/>
          </p:nvGrpSpPr>
          <p:grpSpPr>
            <a:xfrm>
              <a:off x="2543606" y="920169"/>
              <a:ext cx="9143999" cy="3869187"/>
              <a:chOff x="2543606" y="920169"/>
              <a:chExt cx="9143999" cy="3869187"/>
            </a:xfrm>
          </p:grpSpPr>
          <p:pic>
            <p:nvPicPr>
              <p:cNvPr id="7" name="Picture 1"/>
              <p:cNvPicPr>
                <a:picLocks noChangeAspect="1" noChangeArrowheads="1"/>
              </p:cNvPicPr>
              <p:nvPr/>
            </p:nvPicPr>
            <p:blipFill>
              <a:blip r:embed="rId2" cstate="print"/>
              <a:srcRect l="1113" t="3684" r="1499" b="5124"/>
              <a:stretch>
                <a:fillRect/>
              </a:stretch>
            </p:blipFill>
            <p:spPr bwMode="auto">
              <a:xfrm>
                <a:off x="2543606" y="920169"/>
                <a:ext cx="9143999" cy="3869187"/>
              </a:xfrm>
              <a:prstGeom prst="rect">
                <a:avLst/>
              </a:prstGeom>
              <a:noFill/>
              <a:ln w="9525">
                <a:noFill/>
                <a:miter lim="800000"/>
                <a:headEnd/>
                <a:tailEnd/>
              </a:ln>
              <a:effectLst/>
            </p:spPr>
          </p:pic>
          <p:sp>
            <p:nvSpPr>
              <p:cNvPr id="24" name="圆角矩形 23"/>
              <p:cNvSpPr/>
              <p:nvPr/>
            </p:nvSpPr>
            <p:spPr>
              <a:xfrm>
                <a:off x="6144783" y="3059760"/>
                <a:ext cx="1941644" cy="593211"/>
              </a:xfrm>
              <a:prstGeom prst="roundRect">
                <a:avLst/>
              </a:prstGeom>
              <a:solidFill>
                <a:srgbClr val="F2D2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22" name="文本框 21"/>
              <p:cNvSpPr txBox="1"/>
              <p:nvPr/>
            </p:nvSpPr>
            <p:spPr>
              <a:xfrm>
                <a:off x="6066000" y="3079192"/>
                <a:ext cx="2177535" cy="645160"/>
              </a:xfrm>
              <a:prstGeom prst="rect">
                <a:avLst/>
              </a:prstGeom>
              <a:noFill/>
            </p:spPr>
            <p:txBody>
              <a:bodyPr wrap="square" rtlCol="0">
                <a:spAutoFit/>
              </a:bodyPr>
              <a:lstStyle/>
              <a:p>
                <a:r>
                  <a:rPr lang="zh-CN" altLang="en-US" b="1" dirty="0"/>
                  <a:t>电路级网关</a:t>
                </a:r>
                <a:endParaRPr lang="en-US" altLang="zh-CN" b="1" dirty="0"/>
              </a:p>
              <a:p>
                <a:r>
                  <a:rPr lang="en-US" altLang="zh-CN" b="1" dirty="0"/>
                  <a:t>IP</a:t>
                </a:r>
                <a:r>
                  <a:rPr lang="zh-CN" altLang="en-US" b="1" dirty="0"/>
                  <a:t>地址</a:t>
                </a:r>
                <a:r>
                  <a:rPr lang="en-US" altLang="zh-CN" b="1" dirty="0"/>
                  <a:t>=178.29.10.70</a:t>
                </a:r>
                <a:endParaRPr lang="zh-CN" altLang="en-US" b="1" dirty="0"/>
              </a:p>
            </p:txBody>
          </p:sp>
        </p:grpSp>
        <p:sp>
          <p:nvSpPr>
            <p:cNvPr id="21" name="文本框 20"/>
            <p:cNvSpPr txBox="1"/>
            <p:nvPr/>
          </p:nvSpPr>
          <p:spPr>
            <a:xfrm>
              <a:off x="3266589" y="3063405"/>
              <a:ext cx="2177535" cy="645160"/>
            </a:xfrm>
            <a:prstGeom prst="rect">
              <a:avLst/>
            </a:prstGeom>
            <a:noFill/>
          </p:spPr>
          <p:txBody>
            <a:bodyPr wrap="square" rtlCol="0">
              <a:spAutoFit/>
            </a:bodyPr>
            <a:lstStyle/>
            <a:p>
              <a:r>
                <a:rPr lang="zh-CN" altLang="en-US" b="1" dirty="0"/>
                <a:t>内部主机</a:t>
              </a:r>
              <a:endParaRPr lang="en-US" altLang="zh-CN" b="1" dirty="0"/>
            </a:p>
            <a:p>
              <a:r>
                <a:rPr lang="en-US" altLang="zh-CN" b="1" dirty="0"/>
                <a:t>IP</a:t>
              </a:r>
              <a:r>
                <a:rPr lang="zh-CN" altLang="en-US" b="1" dirty="0"/>
                <a:t>地址</a:t>
              </a:r>
              <a:r>
                <a:rPr lang="en-US" altLang="zh-CN" b="1" dirty="0"/>
                <a:t>=178.29.10.90</a:t>
              </a:r>
              <a:endParaRPr lang="zh-CN" altLang="en-US" b="1" dirty="0"/>
            </a:p>
          </p:txBody>
        </p:sp>
        <p:sp>
          <p:nvSpPr>
            <p:cNvPr id="23" name="文本框 20"/>
            <p:cNvSpPr txBox="1"/>
            <p:nvPr/>
          </p:nvSpPr>
          <p:spPr>
            <a:xfrm>
              <a:off x="10206469" y="3329106"/>
              <a:ext cx="1182129"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t>外部主机</a:t>
              </a:r>
            </a:p>
          </p:txBody>
        </p:sp>
      </p:grpSp>
      <p:grpSp>
        <p:nvGrpSpPr>
          <p:cNvPr id="14" name="组合 13"/>
          <p:cNvGrpSpPr/>
          <p:nvPr/>
        </p:nvGrpSpPr>
        <p:grpSpPr>
          <a:xfrm>
            <a:off x="4762436" y="4347301"/>
            <a:ext cx="3083944" cy="2080774"/>
            <a:chOff x="3017314" y="4809680"/>
            <a:chExt cx="3083944" cy="1953730"/>
          </a:xfrm>
        </p:grpSpPr>
        <p:sp>
          <p:nvSpPr>
            <p:cNvPr id="15" name="TextBox 11"/>
            <p:cNvSpPr txBox="1"/>
            <p:nvPr/>
          </p:nvSpPr>
          <p:spPr>
            <a:xfrm>
              <a:off x="3571868" y="4833620"/>
              <a:ext cx="2214578" cy="1386233"/>
            </a:xfrm>
            <a:prstGeom prst="rect">
              <a:avLst/>
            </a:prstGeom>
            <a:noFill/>
          </p:spPr>
          <p:txBody>
            <a:bodyPr wrap="square" rtlCol="0">
              <a:spAutoFit/>
            </a:bodyPr>
            <a:lstStyle/>
            <a:p>
              <a:r>
                <a:rPr lang="zh-CN" altLang="en-US" b="1" dirty="0">
                  <a:solidFill>
                    <a:schemeClr val="bg1"/>
                  </a:solidFill>
                  <a:latin typeface="Times New Roman" panose="02020603050405020304" pitchFamily="18" charset="0"/>
                  <a:ea typeface="微软雅黑" panose="020B0503020204020204" pitchFamily="34" charset="-122"/>
                </a:rPr>
                <a:t>如果会话合法，包过滤器就开始逐条扫描规则，直到发现一条与数据包中的有关信息一致。</a:t>
              </a:r>
            </a:p>
          </p:txBody>
        </p:sp>
        <p:pic>
          <p:nvPicPr>
            <p:cNvPr id="16" name="AutoShape 22"/>
            <p:cNvPicPr>
              <a:picLocks noChangeArrowheads="1"/>
            </p:cNvPicPr>
            <p:nvPr/>
          </p:nvPicPr>
          <p:blipFill>
            <a:blip r:embed="rId3" cstate="print"/>
            <a:srcRect/>
            <a:stretch>
              <a:fillRect/>
            </a:stretch>
          </p:blipFill>
          <p:spPr bwMode="gray">
            <a:xfrm>
              <a:off x="3017314" y="4809680"/>
              <a:ext cx="3083944" cy="1953730"/>
            </a:xfrm>
            <a:prstGeom prst="rect">
              <a:avLst/>
            </a:prstGeom>
            <a:noFill/>
            <a:ln w="9525">
              <a:noFill/>
              <a:miter lim="800000"/>
              <a:headEnd/>
              <a:tailEnd/>
            </a:ln>
          </p:spPr>
        </p:pic>
        <p:sp>
          <p:nvSpPr>
            <p:cNvPr id="17" name="Text Box 23"/>
            <p:cNvSpPr txBox="1">
              <a:spLocks noChangeArrowheads="1"/>
            </p:cNvSpPr>
            <p:nvPr/>
          </p:nvSpPr>
          <p:spPr bwMode="gray">
            <a:xfrm>
              <a:off x="3177244" y="4950243"/>
              <a:ext cx="2764084" cy="1674808"/>
            </a:xfrm>
            <a:prstGeom prst="rect">
              <a:avLst/>
            </a:prstGeom>
            <a:noFill/>
            <a:ln w="9525" algn="ctr">
              <a:noFill/>
              <a:miter lim="800000"/>
            </a:ln>
          </p:spPr>
          <p:txBody>
            <a:bodyPr wrap="square">
              <a:spAutoFit/>
            </a:bodyPr>
            <a:lstStyle/>
            <a:p>
              <a:pPr eaLnBrk="0" fontAlgn="auto" hangingPunct="0">
                <a:spcAft>
                  <a:spcPts val="0"/>
                </a:spcAft>
                <a:defRPr/>
              </a:pPr>
              <a:r>
                <a:rPr lang="zh-CN" altLang="en-US" sz="2200" b="1" dirty="0">
                  <a:solidFill>
                    <a:schemeClr val="bg1"/>
                  </a:solidFill>
                  <a:latin typeface="Times New Roman" panose="02020603050405020304" pitchFamily="18" charset="0"/>
                  <a:ea typeface="微软雅黑" panose="020B0503020204020204" pitchFamily="34" charset="-122"/>
                </a:rPr>
                <a:t>如果会话合法，包过滤器就开始逐条扫描规则，直到发现一条与数据包中的有关信息一致。</a:t>
              </a:r>
            </a:p>
          </p:txBody>
        </p:sp>
      </p:grpSp>
      <p:grpSp>
        <p:nvGrpSpPr>
          <p:cNvPr id="18" name="Group 95"/>
          <p:cNvGrpSpPr/>
          <p:nvPr/>
        </p:nvGrpSpPr>
        <p:grpSpPr bwMode="auto">
          <a:xfrm>
            <a:off x="7934699" y="4349849"/>
            <a:ext cx="3049054" cy="2034929"/>
            <a:chOff x="3421" y="2981"/>
            <a:chExt cx="1042" cy="799"/>
          </a:xfrm>
        </p:grpSpPr>
        <p:sp>
          <p:nvSpPr>
            <p:cNvPr id="19" name="AutoShape 29"/>
            <p:cNvSpPr>
              <a:spLocks noChangeArrowheads="1"/>
            </p:cNvSpPr>
            <p:nvPr/>
          </p:nvSpPr>
          <p:spPr bwMode="gray">
            <a:xfrm rot="5400000">
              <a:off x="3533" y="2868"/>
              <a:ext cx="799" cy="1024"/>
            </a:xfrm>
            <a:prstGeom prst="roundRect">
              <a:avLst>
                <a:gd name="adj" fmla="val 19894"/>
              </a:avLst>
            </a:prstGeom>
            <a:gradFill rotWithShape="1">
              <a:gsLst>
                <a:gs pos="0">
                  <a:srgbClr val="006699"/>
                </a:gs>
                <a:gs pos="100000">
                  <a:srgbClr val="005079"/>
                </a:gs>
              </a:gsLst>
              <a:lin ang="5400000" scaled="1"/>
            </a:gradFill>
            <a:ln w="38100" algn="ctr">
              <a:solidFill>
                <a:srgbClr val="DDDDDD"/>
              </a:solidFill>
              <a:round/>
            </a:ln>
          </p:spPr>
          <p:txBody>
            <a:bodyPr wrap="none" anchor="ctr"/>
            <a:lstStyle/>
            <a:p>
              <a:endPar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endParaRPr>
            </a:p>
          </p:txBody>
        </p:sp>
        <p:sp>
          <p:nvSpPr>
            <p:cNvPr id="20" name="Text Box 30"/>
            <p:cNvSpPr txBox="1">
              <a:spLocks noChangeArrowheads="1"/>
            </p:cNvSpPr>
            <p:nvPr/>
          </p:nvSpPr>
          <p:spPr bwMode="gray">
            <a:xfrm>
              <a:off x="3471" y="3023"/>
              <a:ext cx="992" cy="700"/>
            </a:xfrm>
            <a:prstGeom prst="rect">
              <a:avLst/>
            </a:prstGeom>
            <a:noFill/>
            <a:ln w="9525" algn="ctr">
              <a:noFill/>
              <a:miter lim="800000"/>
            </a:ln>
          </p:spPr>
          <p:txBody>
            <a:bodyPr wrap="square">
              <a:spAutoFit/>
            </a:bodyPr>
            <a:lstStyle>
              <a:lvl1pPr>
                <a:defRPr>
                  <a:solidFill>
                    <a:schemeClr val="tx1"/>
                  </a:solidFill>
                  <a:latin typeface="굴림" pitchFamily="34" charset="-127"/>
                  <a:ea typeface="굴림" pitchFamily="34" charset="-127"/>
                </a:defRPr>
              </a:lvl1pPr>
              <a:lvl2pPr marL="742950" indent="-285750">
                <a:defRPr>
                  <a:solidFill>
                    <a:schemeClr val="tx1"/>
                  </a:solidFill>
                  <a:latin typeface="굴림" pitchFamily="34" charset="-127"/>
                  <a:ea typeface="굴림" pitchFamily="34" charset="-127"/>
                </a:defRPr>
              </a:lvl2pPr>
              <a:lvl3pPr marL="1143000" indent="-228600">
                <a:defRPr>
                  <a:solidFill>
                    <a:schemeClr val="tx1"/>
                  </a:solidFill>
                  <a:latin typeface="굴림" pitchFamily="34" charset="-127"/>
                  <a:ea typeface="굴림" pitchFamily="34" charset="-127"/>
                </a:defRPr>
              </a:lvl3pPr>
              <a:lvl4pPr marL="1600200" indent="-228600">
                <a:defRPr>
                  <a:solidFill>
                    <a:schemeClr val="tx1"/>
                  </a:solidFill>
                  <a:latin typeface="굴림" pitchFamily="34" charset="-127"/>
                  <a:ea typeface="굴림" pitchFamily="34" charset="-127"/>
                </a:defRPr>
              </a:lvl4pPr>
              <a:lvl5pPr marL="2057400" indent="-228600">
                <a:defRPr>
                  <a:solidFill>
                    <a:schemeClr val="tx1"/>
                  </a:solidFill>
                  <a:latin typeface="굴림" pitchFamily="34" charset="-127"/>
                  <a:ea typeface="굴림" pitchFamily="34" charset="-127"/>
                </a:defRPr>
              </a:lvl5pPr>
              <a:lvl6pPr marL="2514600" indent="-228600" fontAlgn="base">
                <a:spcBef>
                  <a:spcPct val="0"/>
                </a:spcBef>
                <a:spcAft>
                  <a:spcPct val="0"/>
                </a:spcAft>
                <a:defRPr>
                  <a:solidFill>
                    <a:schemeClr val="tx1"/>
                  </a:solidFill>
                  <a:latin typeface="굴림" pitchFamily="34" charset="-127"/>
                  <a:ea typeface="굴림" pitchFamily="34" charset="-127"/>
                </a:defRPr>
              </a:lvl6pPr>
              <a:lvl7pPr marL="2971800" indent="-228600" fontAlgn="base">
                <a:spcBef>
                  <a:spcPct val="0"/>
                </a:spcBef>
                <a:spcAft>
                  <a:spcPct val="0"/>
                </a:spcAft>
                <a:defRPr>
                  <a:solidFill>
                    <a:schemeClr val="tx1"/>
                  </a:solidFill>
                  <a:latin typeface="굴림" pitchFamily="34" charset="-127"/>
                  <a:ea typeface="굴림" pitchFamily="34" charset="-127"/>
                </a:defRPr>
              </a:lvl7pPr>
              <a:lvl8pPr marL="3429000" indent="-228600" fontAlgn="base">
                <a:spcBef>
                  <a:spcPct val="0"/>
                </a:spcBef>
                <a:spcAft>
                  <a:spcPct val="0"/>
                </a:spcAft>
                <a:defRPr>
                  <a:solidFill>
                    <a:schemeClr val="tx1"/>
                  </a:solidFill>
                  <a:latin typeface="굴림" pitchFamily="34" charset="-127"/>
                  <a:ea typeface="굴림" pitchFamily="34" charset="-127"/>
                </a:defRPr>
              </a:lvl8pPr>
              <a:lvl9pPr marL="3886200" indent="-228600" fontAlgn="base">
                <a:spcBef>
                  <a:spcPct val="0"/>
                </a:spcBef>
                <a:spcAft>
                  <a:spcPct val="0"/>
                </a:spcAft>
                <a:defRPr>
                  <a:solidFill>
                    <a:schemeClr val="tx1"/>
                  </a:solidFill>
                  <a:latin typeface="굴림" pitchFamily="34" charset="-127"/>
                  <a:ea typeface="굴림" pitchFamily="34" charset="-127"/>
                </a:defRPr>
              </a:lvl9pPr>
            </a:lstStyle>
            <a:p>
              <a:pPr eaLnBrk="0" fontAlgn="auto" hangingPunct="0">
                <a:spcAft>
                  <a:spcPts val="0"/>
                </a:spcAft>
                <a:defRPr/>
              </a:pPr>
              <a:r>
                <a:rPr lang="zh-CN" altLang="en-US" sz="2200" b="1" dirty="0">
                  <a:solidFill>
                    <a:schemeClr val="bg1"/>
                  </a:solidFill>
                  <a:latin typeface="Times New Roman" panose="02020603050405020304" pitchFamily="18" charset="0"/>
                  <a:ea typeface="微软雅黑" panose="020B0503020204020204" pitchFamily="34" charset="-122"/>
                </a:rPr>
                <a:t>电路级网关在其自身与远程主机之间建立一个新连接，这一切对内网中用户都是完全透明的。</a:t>
              </a:r>
            </a:p>
          </p:txBody>
        </p:sp>
      </p:grpSp>
      <p:grpSp>
        <p:nvGrpSpPr>
          <p:cNvPr id="30" name="Group 93"/>
          <p:cNvGrpSpPr/>
          <p:nvPr/>
        </p:nvGrpSpPr>
        <p:grpSpPr bwMode="auto">
          <a:xfrm>
            <a:off x="1735755" y="4333727"/>
            <a:ext cx="3472388" cy="2094347"/>
            <a:chOff x="112" y="2828"/>
            <a:chExt cx="1249" cy="1060"/>
          </a:xfrm>
        </p:grpSpPr>
        <p:grpSp>
          <p:nvGrpSpPr>
            <p:cNvPr id="31" name="AutoShape 15"/>
            <p:cNvGrpSpPr/>
            <p:nvPr/>
          </p:nvGrpSpPr>
          <p:grpSpPr bwMode="auto">
            <a:xfrm>
              <a:off x="112" y="2828"/>
              <a:ext cx="1249" cy="1060"/>
              <a:chOff x="776" y="2692"/>
              <a:chExt cx="1249" cy="1060"/>
            </a:xfrm>
          </p:grpSpPr>
          <p:pic>
            <p:nvPicPr>
              <p:cNvPr id="33" name="AutoShape 15"/>
              <p:cNvPicPr>
                <a:picLocks noChangeArrowheads="1"/>
              </p:cNvPicPr>
              <p:nvPr/>
            </p:nvPicPr>
            <p:blipFill>
              <a:blip r:embed="rId4" cstate="print"/>
              <a:srcRect/>
              <a:stretch>
                <a:fillRect/>
              </a:stretch>
            </p:blipFill>
            <p:spPr bwMode="gray">
              <a:xfrm>
                <a:off x="776" y="2692"/>
                <a:ext cx="1054" cy="1060"/>
              </a:xfrm>
              <a:prstGeom prst="rect">
                <a:avLst/>
              </a:prstGeom>
              <a:noFill/>
              <a:ln w="9525">
                <a:noFill/>
                <a:miter lim="800000"/>
                <a:headEnd/>
                <a:tailEnd/>
              </a:ln>
            </p:spPr>
          </p:pic>
          <p:sp>
            <p:nvSpPr>
              <p:cNvPr id="34" name="Text Box 20"/>
              <p:cNvSpPr txBox="1">
                <a:spLocks noChangeArrowheads="1"/>
              </p:cNvSpPr>
              <p:nvPr/>
            </p:nvSpPr>
            <p:spPr bwMode="auto">
              <a:xfrm rot="5400000">
                <a:off x="1099" y="2487"/>
                <a:ext cx="662" cy="1190"/>
              </a:xfrm>
              <a:prstGeom prst="rect">
                <a:avLst/>
              </a:prstGeom>
              <a:noFill/>
              <a:ln w="9525">
                <a:noFill/>
                <a:miter lim="800000"/>
              </a:ln>
            </p:spPr>
            <p:txBody>
              <a:bodyPr rot="10800000" vert="eaVert" wrap="none" anchor="ctr"/>
              <a:lstStyle/>
              <a:p>
                <a:pPr fontAlgn="auto">
                  <a:spcAft>
                    <a:spcPts val="0"/>
                  </a:spcAft>
                  <a:defRPr/>
                </a:pPr>
                <a:endPar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endParaRPr>
              </a:p>
            </p:txBody>
          </p:sp>
        </p:grpSp>
        <p:sp>
          <p:nvSpPr>
            <p:cNvPr id="32" name="Text Box 16"/>
            <p:cNvSpPr txBox="1">
              <a:spLocks noChangeArrowheads="1"/>
            </p:cNvSpPr>
            <p:nvPr/>
          </p:nvSpPr>
          <p:spPr bwMode="gray">
            <a:xfrm>
              <a:off x="150" y="2909"/>
              <a:ext cx="992" cy="903"/>
            </a:xfrm>
            <a:prstGeom prst="rect">
              <a:avLst/>
            </a:prstGeom>
            <a:noFill/>
            <a:ln w="9525" algn="ctr">
              <a:noFill/>
              <a:miter lim="800000"/>
            </a:ln>
          </p:spPr>
          <p:txBody>
            <a:bodyPr wrap="square">
              <a:spAutoFit/>
            </a:bodyPr>
            <a:lstStyle/>
            <a:p>
              <a:pPr eaLnBrk="0" fontAlgn="auto" hangingPunct="0">
                <a:spcAft>
                  <a:spcPts val="0"/>
                </a:spcAft>
                <a:defRPr/>
              </a:pPr>
              <a:r>
                <a:rPr lang="zh-CN" altLang="en-US" sz="2200" b="1" dirty="0">
                  <a:solidFill>
                    <a:schemeClr val="bg1"/>
                  </a:solidFill>
                  <a:latin typeface="Times New Roman" panose="02020603050405020304" pitchFamily="18" charset="0"/>
                  <a:ea typeface="微软雅黑" panose="020B0503020204020204" pitchFamily="34" charset="-122"/>
                </a:rPr>
                <a:t>在转发一个数据包之前，首先将数据包的</a:t>
              </a:r>
              <a:r>
                <a:rPr lang="en-US" altLang="zh-CN" sz="2200" b="1" dirty="0">
                  <a:solidFill>
                    <a:schemeClr val="bg1"/>
                  </a:solidFill>
                  <a:latin typeface="Times New Roman" panose="02020603050405020304" pitchFamily="18" charset="0"/>
                  <a:ea typeface="微软雅黑" panose="020B0503020204020204" pitchFamily="34" charset="-122"/>
                </a:rPr>
                <a:t>IP</a:t>
              </a:r>
              <a:r>
                <a:rPr lang="zh-CN" altLang="en-US" sz="2200" b="1" dirty="0">
                  <a:solidFill>
                    <a:schemeClr val="bg1"/>
                  </a:solidFill>
                  <a:latin typeface="Times New Roman" panose="02020603050405020304" pitchFamily="18" charset="0"/>
                  <a:ea typeface="微软雅黑" panose="020B0503020204020204" pitchFamily="34" charset="-122"/>
                </a:rPr>
                <a:t>头和</a:t>
              </a:r>
              <a:r>
                <a:rPr lang="en-US" altLang="zh-CN" sz="2200" b="1" dirty="0">
                  <a:solidFill>
                    <a:schemeClr val="bg1"/>
                  </a:solidFill>
                  <a:latin typeface="Times New Roman" panose="02020603050405020304" pitchFamily="18" charset="0"/>
                  <a:ea typeface="微软雅黑" panose="020B0503020204020204" pitchFamily="34" charset="-122"/>
                </a:rPr>
                <a:t>TCP</a:t>
              </a:r>
              <a:r>
                <a:rPr lang="zh-CN" altLang="en-US" sz="2200" b="1" dirty="0">
                  <a:solidFill>
                    <a:schemeClr val="bg1"/>
                  </a:solidFill>
                  <a:latin typeface="Times New Roman" panose="02020603050405020304" pitchFamily="18" charset="0"/>
                  <a:ea typeface="微软雅黑" panose="020B0503020204020204" pitchFamily="34" charset="-122"/>
                </a:rPr>
                <a:t>头与由管理员定义的规则表相比较。</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dissolve">
                                      <p:cBhvr>
                                        <p:cTn id="11" dur="500"/>
                                        <p:tgtEl>
                                          <p:spTgt spid="27"/>
                                        </p:tgtEl>
                                      </p:cBhvr>
                                    </p:animEffect>
                                  </p:childTnLst>
                                </p:cTn>
                              </p:par>
                              <p:par>
                                <p:cTn id="12" presetID="22" presetClass="entr" presetSubtype="1"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up)">
                                      <p:cBhvr>
                                        <p:cTn id="14" dur="500"/>
                                        <p:tgtEl>
                                          <p:spTgt spid="18"/>
                                        </p:tgtEl>
                                      </p:cBhvr>
                                    </p:animEffect>
                                  </p:childTnLst>
                                </p:cTn>
                              </p:par>
                              <p:par>
                                <p:cTn id="15" presetID="22" presetClass="entr" presetSubtype="1"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par>
                          <p:cTn id="18" fill="hold">
                            <p:stCondLst>
                              <p:cond delay="1000"/>
                            </p:stCondLst>
                            <p:childTnLst>
                              <p:par>
                                <p:cTn id="19" presetID="22" presetClass="entr" presetSubtype="1"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up)">
                                      <p:cBhvr>
                                        <p:cTn id="2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505381"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83565"/>
            </a:xfrm>
            <a:prstGeom prst="rect">
              <a:avLst/>
            </a:prstGeom>
          </p:spPr>
          <p:txBody>
            <a:bodyPr wrap="square">
              <a:spAutoFit/>
            </a:bodyPr>
            <a:lstStyle/>
            <a:p>
              <a:pPr lvl="0"/>
              <a:r>
                <a:rPr lang="en-US" altLang="zh-CN"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SOCKS</a:t>
              </a:r>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连接</a:t>
              </a:r>
            </a:p>
          </p:txBody>
        </p:sp>
      </p:grpSp>
      <p:grpSp>
        <p:nvGrpSpPr>
          <p:cNvPr id="46" name="组合 45"/>
          <p:cNvGrpSpPr/>
          <p:nvPr/>
        </p:nvGrpSpPr>
        <p:grpSpPr>
          <a:xfrm>
            <a:off x="1777970" y="4522361"/>
            <a:ext cx="8951528" cy="1518671"/>
            <a:chOff x="2816195" y="4170671"/>
            <a:chExt cx="8951528" cy="1518671"/>
          </a:xfrm>
        </p:grpSpPr>
        <p:grpSp>
          <p:nvGrpSpPr>
            <p:cNvPr id="7" name="组合 6"/>
            <p:cNvGrpSpPr/>
            <p:nvPr/>
          </p:nvGrpSpPr>
          <p:grpSpPr>
            <a:xfrm>
              <a:off x="4572261" y="4197411"/>
              <a:ext cx="1525559" cy="1490858"/>
              <a:chOff x="2328732" y="5333311"/>
              <a:chExt cx="1270136" cy="1308870"/>
            </a:xfrm>
          </p:grpSpPr>
          <p:grpSp>
            <p:nvGrpSpPr>
              <p:cNvPr id="8" name="Group 25"/>
              <p:cNvGrpSpPr/>
              <p:nvPr/>
            </p:nvGrpSpPr>
            <p:grpSpPr bwMode="auto">
              <a:xfrm>
                <a:off x="2328732" y="5333311"/>
                <a:ext cx="1253793" cy="1308870"/>
                <a:chOff x="4166" y="1706"/>
                <a:chExt cx="1252" cy="1252"/>
              </a:xfrm>
            </p:grpSpPr>
            <p:sp>
              <p:nvSpPr>
                <p:cNvPr id="10" name="Oval 2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sp>
              <p:nvSpPr>
                <p:cNvPr id="11" name="Oval 2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sp>
              <p:nvSpPr>
                <p:cNvPr id="12" name="Oval 2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grpSp>
          <p:sp>
            <p:nvSpPr>
              <p:cNvPr id="9" name="Text Box 39"/>
              <p:cNvSpPr txBox="1">
                <a:spLocks noChangeArrowheads="1"/>
              </p:cNvSpPr>
              <p:nvPr/>
            </p:nvSpPr>
            <p:spPr bwMode="gray">
              <a:xfrm>
                <a:off x="2349464" y="5545135"/>
                <a:ext cx="1249404" cy="890863"/>
              </a:xfrm>
              <a:prstGeom prst="rect">
                <a:avLst/>
              </a:prstGeom>
              <a:noFill/>
              <a:ln w="9525" algn="ctr">
                <a:noFill/>
                <a:miter lim="800000"/>
              </a:ln>
              <a:effectLst/>
            </p:spPr>
            <p:txBody>
              <a:bodyPr wrap="square">
                <a:spAutoFit/>
              </a:bodyPr>
              <a:lstStyle/>
              <a:p>
                <a:pPr algn="ctr"/>
                <a:r>
                  <a:rPr lang="zh-CN" altLang="en-US" sz="2000" b="1" dirty="0">
                    <a:solidFill>
                      <a:srgbClr val="003399"/>
                    </a:solidFill>
                    <a:latin typeface="Times New Roman" panose="02020603050405020304" pitchFamily="18" charset="0"/>
                    <a:ea typeface="微软雅黑" panose="020B0503020204020204" pitchFamily="34" charset="-122"/>
                  </a:rPr>
                  <a:t>与</a:t>
                </a:r>
                <a:r>
                  <a:rPr lang="en-US" altLang="zh-CN" sz="2000" b="1" dirty="0">
                    <a:solidFill>
                      <a:srgbClr val="003399"/>
                    </a:solidFill>
                    <a:latin typeface="Times New Roman" panose="02020603050405020304" pitchFamily="18" charset="0"/>
                    <a:ea typeface="微软雅黑" panose="020B0503020204020204" pitchFamily="34" charset="-122"/>
                  </a:rPr>
                  <a:t>SOCKS</a:t>
                </a:r>
                <a:r>
                  <a:rPr lang="zh-CN" altLang="en-US" sz="2000" b="1" dirty="0">
                    <a:solidFill>
                      <a:srgbClr val="003399"/>
                    </a:solidFill>
                    <a:latin typeface="Times New Roman" panose="02020603050405020304" pitchFamily="18" charset="0"/>
                    <a:ea typeface="微软雅黑" panose="020B0503020204020204" pitchFamily="34" charset="-122"/>
                  </a:rPr>
                  <a:t>服务器</a:t>
                </a:r>
                <a:endParaRPr lang="en-US" altLang="zh-CN" sz="2000" b="1" dirty="0">
                  <a:solidFill>
                    <a:srgbClr val="003399"/>
                  </a:solidFill>
                  <a:latin typeface="Times New Roman" panose="02020603050405020304" pitchFamily="18" charset="0"/>
                  <a:ea typeface="微软雅黑" panose="020B0503020204020204" pitchFamily="34" charset="-122"/>
                </a:endParaRPr>
              </a:p>
              <a:p>
                <a:pPr algn="ctr"/>
                <a:r>
                  <a:rPr lang="zh-CN" altLang="en-US" sz="2000" b="1" dirty="0">
                    <a:solidFill>
                      <a:srgbClr val="003399"/>
                    </a:solidFill>
                    <a:latin typeface="Times New Roman" panose="02020603050405020304" pitchFamily="18" charset="0"/>
                    <a:ea typeface="微软雅黑" panose="020B0503020204020204" pitchFamily="34" charset="-122"/>
                  </a:rPr>
                  <a:t>建立通道</a:t>
                </a:r>
                <a:endParaRPr lang="en-US" altLang="zh-CN" sz="2000" b="1" dirty="0">
                  <a:solidFill>
                    <a:srgbClr val="003399"/>
                  </a:solidFill>
                  <a:latin typeface="Times New Roman" panose="02020603050405020304" pitchFamily="18" charset="0"/>
                  <a:ea typeface="微软雅黑" panose="020B0503020204020204" pitchFamily="34" charset="-122"/>
                </a:endParaRPr>
              </a:p>
            </p:txBody>
          </p:sp>
        </p:grpSp>
        <p:grpSp>
          <p:nvGrpSpPr>
            <p:cNvPr id="13" name="组合 12"/>
            <p:cNvGrpSpPr/>
            <p:nvPr/>
          </p:nvGrpSpPr>
          <p:grpSpPr>
            <a:xfrm>
              <a:off x="8238073" y="4170671"/>
              <a:ext cx="1642534" cy="1486859"/>
              <a:chOff x="7091936" y="3561179"/>
              <a:chExt cx="1276757" cy="1308873"/>
            </a:xfrm>
          </p:grpSpPr>
          <p:grpSp>
            <p:nvGrpSpPr>
              <p:cNvPr id="14" name="Group 25"/>
              <p:cNvGrpSpPr/>
              <p:nvPr/>
            </p:nvGrpSpPr>
            <p:grpSpPr bwMode="auto">
              <a:xfrm>
                <a:off x="7091936" y="3561179"/>
                <a:ext cx="1253796" cy="1308873"/>
                <a:chOff x="4166" y="1706"/>
                <a:chExt cx="1252" cy="1252"/>
              </a:xfrm>
            </p:grpSpPr>
            <p:sp>
              <p:nvSpPr>
                <p:cNvPr id="16" name="Oval 2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sp>
              <p:nvSpPr>
                <p:cNvPr id="17" name="Oval 2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sp>
              <p:nvSpPr>
                <p:cNvPr id="18" name="Oval 2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sp>
              <p:nvSpPr>
                <p:cNvPr id="19" name="Oval 2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grpSp>
          <p:sp>
            <p:nvSpPr>
              <p:cNvPr id="15" name="Text Box 39"/>
              <p:cNvSpPr txBox="1">
                <a:spLocks noChangeArrowheads="1"/>
              </p:cNvSpPr>
              <p:nvPr/>
            </p:nvSpPr>
            <p:spPr bwMode="gray">
              <a:xfrm>
                <a:off x="7101520" y="3812301"/>
                <a:ext cx="1267173" cy="893261"/>
              </a:xfrm>
              <a:prstGeom prst="rect">
                <a:avLst/>
              </a:prstGeom>
              <a:noFill/>
              <a:ln w="9525" algn="ctr">
                <a:noFill/>
                <a:miter lim="800000"/>
              </a:ln>
              <a:effectLst/>
            </p:spPr>
            <p:txBody>
              <a:bodyPr wrap="square">
                <a:spAutoFit/>
              </a:bodyPr>
              <a:lstStyle/>
              <a:p>
                <a:pPr algn="ctr"/>
                <a:r>
                  <a:rPr lang="zh-CN" altLang="en-US" sz="2000" b="1" dirty="0">
                    <a:solidFill>
                      <a:srgbClr val="003399"/>
                    </a:solidFill>
                    <a:latin typeface="Times New Roman" panose="02020603050405020304" pitchFamily="18" charset="0"/>
                    <a:ea typeface="微软雅黑" panose="020B0503020204020204" pitchFamily="34" charset="-122"/>
                  </a:rPr>
                  <a:t>收到请求后向目标主机发出请求</a:t>
                </a:r>
              </a:p>
            </p:txBody>
          </p:sp>
        </p:grpSp>
        <p:grpSp>
          <p:nvGrpSpPr>
            <p:cNvPr id="20" name="组合 19"/>
            <p:cNvGrpSpPr/>
            <p:nvPr/>
          </p:nvGrpSpPr>
          <p:grpSpPr>
            <a:xfrm>
              <a:off x="2816195" y="4202485"/>
              <a:ext cx="1540869" cy="1486857"/>
              <a:chOff x="214551" y="5333311"/>
              <a:chExt cx="1271428" cy="1308870"/>
            </a:xfrm>
          </p:grpSpPr>
          <p:grpSp>
            <p:nvGrpSpPr>
              <p:cNvPr id="21" name="Group 15"/>
              <p:cNvGrpSpPr/>
              <p:nvPr/>
            </p:nvGrpSpPr>
            <p:grpSpPr bwMode="auto">
              <a:xfrm>
                <a:off x="232186" y="5333311"/>
                <a:ext cx="1253793" cy="1308870"/>
                <a:chOff x="4166" y="1706"/>
                <a:chExt cx="1252" cy="1252"/>
              </a:xfrm>
            </p:grpSpPr>
            <p:sp>
              <p:nvSpPr>
                <p:cNvPr id="24"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sp>
              <p:nvSpPr>
                <p:cNvPr id="25"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sp>
              <p:nvSpPr>
                <p:cNvPr id="26"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sp>
              <p:nvSpPr>
                <p:cNvPr id="27"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grpSp>
          <p:sp>
            <p:nvSpPr>
              <p:cNvPr id="22" name="Text Box 38"/>
              <p:cNvSpPr txBox="1">
                <a:spLocks noChangeArrowheads="1"/>
              </p:cNvSpPr>
              <p:nvPr/>
            </p:nvSpPr>
            <p:spPr bwMode="gray">
              <a:xfrm>
                <a:off x="564179" y="5816997"/>
                <a:ext cx="152428" cy="406401"/>
              </a:xfrm>
              <a:prstGeom prst="rect">
                <a:avLst/>
              </a:prstGeom>
              <a:noFill/>
              <a:ln w="9525" algn="ctr">
                <a:noFill/>
                <a:miter lim="800000"/>
              </a:ln>
              <a:effectLst/>
            </p:spPr>
            <p:txBody>
              <a:bodyPr wrap="none">
                <a:spAutoFit/>
              </a:bodyPr>
              <a:lstStyle/>
              <a:p>
                <a:pPr algn="ctr" eaLnBrk="0" hangingPunct="0"/>
                <a:endParaRPr lang="en-US" altLang="zh-CN" sz="2400" b="1" dirty="0">
                  <a:solidFill>
                    <a:srgbClr val="003399"/>
                  </a:solidFill>
                  <a:latin typeface="Times New Roman" panose="02020603050405020304" pitchFamily="18" charset="0"/>
                  <a:ea typeface="微软雅黑" panose="020B0503020204020204" pitchFamily="34" charset="-122"/>
                </a:endParaRPr>
              </a:p>
            </p:txBody>
          </p:sp>
          <p:sp>
            <p:nvSpPr>
              <p:cNvPr id="23" name="矩形 22"/>
              <p:cNvSpPr/>
              <p:nvPr/>
            </p:nvSpPr>
            <p:spPr>
              <a:xfrm>
                <a:off x="214551" y="5573157"/>
                <a:ext cx="1236146" cy="893260"/>
              </a:xfrm>
              <a:prstGeom prst="rect">
                <a:avLst/>
              </a:prstGeom>
            </p:spPr>
            <p:txBody>
              <a:bodyPr wrap="square">
                <a:spAutoFit/>
              </a:bodyPr>
              <a:lstStyle/>
              <a:p>
                <a:pPr algn="ctr"/>
                <a:r>
                  <a:rPr lang="zh-CN" altLang="en-US" sz="2000" b="1" dirty="0">
                    <a:solidFill>
                      <a:srgbClr val="003399"/>
                    </a:solidFill>
                    <a:latin typeface="Times New Roman" panose="02020603050405020304" pitchFamily="18" charset="0"/>
                    <a:ea typeface="微软雅黑" panose="020B0503020204020204" pitchFamily="34" charset="-122"/>
                  </a:rPr>
                  <a:t>内网主机</a:t>
                </a:r>
                <a:endParaRPr lang="en-US" altLang="zh-CN" sz="2000" b="1" dirty="0">
                  <a:solidFill>
                    <a:srgbClr val="003399"/>
                  </a:solidFill>
                  <a:latin typeface="Times New Roman" panose="02020603050405020304" pitchFamily="18" charset="0"/>
                  <a:ea typeface="微软雅黑" panose="020B0503020204020204" pitchFamily="34" charset="-122"/>
                </a:endParaRPr>
              </a:p>
              <a:p>
                <a:pPr algn="ctr"/>
                <a:r>
                  <a:rPr lang="zh-CN" altLang="en-US" sz="2000" b="1" dirty="0">
                    <a:solidFill>
                      <a:srgbClr val="003399"/>
                    </a:solidFill>
                    <a:latin typeface="Times New Roman" panose="02020603050405020304" pitchFamily="18" charset="0"/>
                    <a:ea typeface="微软雅黑" panose="020B0503020204020204" pitchFamily="34" charset="-122"/>
                  </a:rPr>
                  <a:t>请求访问</a:t>
                </a:r>
                <a:endParaRPr lang="en-US" altLang="zh-CN" sz="2000" b="1" dirty="0">
                  <a:solidFill>
                    <a:srgbClr val="003399"/>
                  </a:solidFill>
                  <a:latin typeface="Times New Roman" panose="02020603050405020304" pitchFamily="18" charset="0"/>
                  <a:ea typeface="微软雅黑" panose="020B0503020204020204" pitchFamily="34" charset="-122"/>
                </a:endParaRPr>
              </a:p>
              <a:p>
                <a:pPr algn="ctr"/>
                <a:r>
                  <a:rPr lang="zh-CN" altLang="en-US" sz="2000" b="1" dirty="0">
                    <a:solidFill>
                      <a:srgbClr val="003399"/>
                    </a:solidFill>
                    <a:latin typeface="Times New Roman" panose="02020603050405020304" pitchFamily="18" charset="0"/>
                    <a:ea typeface="微软雅黑" panose="020B0503020204020204" pitchFamily="34" charset="-122"/>
                    <a:cs typeface="Times New Roman" panose="02020603050405020304" pitchFamily="18" charset="0"/>
                  </a:rPr>
                  <a:t>互联网</a:t>
                </a:r>
              </a:p>
            </p:txBody>
          </p:sp>
        </p:grpSp>
        <p:grpSp>
          <p:nvGrpSpPr>
            <p:cNvPr id="28" name="组合 27"/>
            <p:cNvGrpSpPr/>
            <p:nvPr/>
          </p:nvGrpSpPr>
          <p:grpSpPr>
            <a:xfrm>
              <a:off x="6407890" y="4187972"/>
              <a:ext cx="1560188" cy="1486857"/>
              <a:chOff x="4432574" y="5333311"/>
              <a:chExt cx="1253793" cy="1308870"/>
            </a:xfrm>
          </p:grpSpPr>
          <p:grpSp>
            <p:nvGrpSpPr>
              <p:cNvPr id="29" name="Group 30"/>
              <p:cNvGrpSpPr/>
              <p:nvPr/>
            </p:nvGrpSpPr>
            <p:grpSpPr bwMode="auto">
              <a:xfrm>
                <a:off x="4432574" y="5333311"/>
                <a:ext cx="1253793" cy="1308870"/>
                <a:chOff x="4166" y="1706"/>
                <a:chExt cx="1252" cy="1252"/>
              </a:xfrm>
            </p:grpSpPr>
            <p:sp>
              <p:nvSpPr>
                <p:cNvPr id="32" name="Oval 31"/>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sp>
              <p:nvSpPr>
                <p:cNvPr id="33" name="Oval 32"/>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sp>
              <p:nvSpPr>
                <p:cNvPr id="34" name="Oval 33"/>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sp>
              <p:nvSpPr>
                <p:cNvPr id="35" name="Oval 34"/>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grpSp>
          <p:sp>
            <p:nvSpPr>
              <p:cNvPr id="30" name="Text Box 40"/>
              <p:cNvSpPr txBox="1">
                <a:spLocks noChangeArrowheads="1"/>
              </p:cNvSpPr>
              <p:nvPr/>
            </p:nvSpPr>
            <p:spPr bwMode="gray">
              <a:xfrm>
                <a:off x="4766999" y="5816997"/>
                <a:ext cx="148453" cy="406401"/>
              </a:xfrm>
              <a:prstGeom prst="rect">
                <a:avLst/>
              </a:prstGeom>
              <a:noFill/>
              <a:ln w="9525" algn="ctr">
                <a:noFill/>
                <a:miter lim="800000"/>
              </a:ln>
              <a:effectLst/>
            </p:spPr>
            <p:txBody>
              <a:bodyPr wrap="none">
                <a:spAutoFit/>
              </a:bodyPr>
              <a:lstStyle/>
              <a:p>
                <a:pPr algn="ctr" eaLnBrk="0" hangingPunct="0"/>
                <a:endParaRPr lang="en-US" altLang="zh-CN" sz="2400" b="1" dirty="0">
                  <a:solidFill>
                    <a:srgbClr val="003399"/>
                  </a:solidFill>
                  <a:latin typeface="Times New Roman" panose="02020603050405020304" pitchFamily="18" charset="0"/>
                  <a:ea typeface="微软雅黑" panose="020B0503020204020204" pitchFamily="34" charset="-122"/>
                </a:endParaRPr>
              </a:p>
            </p:txBody>
          </p:sp>
          <p:sp>
            <p:nvSpPr>
              <p:cNvPr id="31" name="矩形 30"/>
              <p:cNvSpPr/>
              <p:nvPr/>
            </p:nvSpPr>
            <p:spPr>
              <a:xfrm>
                <a:off x="4475449" y="5550775"/>
                <a:ext cx="1143007" cy="893260"/>
              </a:xfrm>
              <a:prstGeom prst="rect">
                <a:avLst/>
              </a:prstGeom>
            </p:spPr>
            <p:txBody>
              <a:bodyPr wrap="square">
                <a:spAutoFit/>
              </a:bodyPr>
              <a:lstStyle/>
              <a:p>
                <a:pPr algn="ctr"/>
                <a:r>
                  <a:rPr lang="zh-CN" altLang="en-US" sz="2000" b="1" dirty="0">
                    <a:solidFill>
                      <a:srgbClr val="003399"/>
                    </a:solidFill>
                    <a:latin typeface="Times New Roman" panose="02020603050405020304" pitchFamily="18" charset="0"/>
                    <a:ea typeface="微软雅黑" panose="020B0503020204020204" pitchFamily="34" charset="-122"/>
                  </a:rPr>
                  <a:t>将请求</a:t>
                </a:r>
                <a:endParaRPr lang="en-US" altLang="zh-CN" sz="2000" b="1" dirty="0">
                  <a:solidFill>
                    <a:srgbClr val="003399"/>
                  </a:solidFill>
                  <a:latin typeface="Times New Roman" panose="02020603050405020304" pitchFamily="18" charset="0"/>
                  <a:ea typeface="微软雅黑" panose="020B0503020204020204" pitchFamily="34" charset="-122"/>
                </a:endParaRPr>
              </a:p>
              <a:p>
                <a:pPr algn="ctr"/>
                <a:r>
                  <a:rPr lang="zh-CN" altLang="en-US" sz="2000" b="1" dirty="0">
                    <a:solidFill>
                      <a:srgbClr val="003399"/>
                    </a:solidFill>
                    <a:latin typeface="Times New Roman" panose="02020603050405020304" pitchFamily="18" charset="0"/>
                    <a:ea typeface="微软雅黑" panose="020B0503020204020204" pitchFamily="34" charset="-122"/>
                  </a:rPr>
                  <a:t>发送给</a:t>
                </a:r>
                <a:endParaRPr lang="en-US" altLang="zh-CN" sz="2000" b="1" dirty="0">
                  <a:solidFill>
                    <a:srgbClr val="003399"/>
                  </a:solidFill>
                  <a:latin typeface="Times New Roman" panose="02020603050405020304" pitchFamily="18" charset="0"/>
                  <a:ea typeface="微软雅黑" panose="020B0503020204020204" pitchFamily="34" charset="-122"/>
                </a:endParaRPr>
              </a:p>
              <a:p>
                <a:pPr algn="ctr"/>
                <a:r>
                  <a:rPr lang="zh-CN" altLang="en-US" sz="2000" b="1" dirty="0">
                    <a:solidFill>
                      <a:srgbClr val="003399"/>
                    </a:solidFill>
                    <a:latin typeface="Times New Roman" panose="02020603050405020304" pitchFamily="18" charset="0"/>
                    <a:ea typeface="微软雅黑" panose="020B0503020204020204" pitchFamily="34" charset="-122"/>
                  </a:rPr>
                  <a:t>服务器</a:t>
                </a:r>
              </a:p>
            </p:txBody>
          </p:sp>
        </p:grpSp>
        <p:grpSp>
          <p:nvGrpSpPr>
            <p:cNvPr id="36" name="组合 35"/>
            <p:cNvGrpSpPr/>
            <p:nvPr/>
          </p:nvGrpSpPr>
          <p:grpSpPr>
            <a:xfrm>
              <a:off x="10105501" y="4181632"/>
              <a:ext cx="1662222" cy="1486860"/>
              <a:chOff x="9160531" y="3561179"/>
              <a:chExt cx="1324303" cy="1308873"/>
            </a:xfrm>
          </p:grpSpPr>
          <p:grpSp>
            <p:nvGrpSpPr>
              <p:cNvPr id="37" name="Group 30"/>
              <p:cNvGrpSpPr/>
              <p:nvPr/>
            </p:nvGrpSpPr>
            <p:grpSpPr bwMode="auto">
              <a:xfrm>
                <a:off x="9195784" y="3561179"/>
                <a:ext cx="1253796" cy="1308873"/>
                <a:chOff x="4166" y="1706"/>
                <a:chExt cx="1252" cy="1252"/>
              </a:xfrm>
            </p:grpSpPr>
            <p:sp>
              <p:nvSpPr>
                <p:cNvPr id="39" name="Oval 31"/>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sp>
              <p:nvSpPr>
                <p:cNvPr id="40" name="Oval 32"/>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sp>
              <p:nvSpPr>
                <p:cNvPr id="41" name="Oval 33"/>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sp>
              <p:nvSpPr>
                <p:cNvPr id="42" name="Oval 34"/>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w="9525" algn="ctr">
                  <a:noFill/>
                  <a:round/>
                </a:ln>
                <a:effectLst/>
              </p:spPr>
              <p:txBody>
                <a:bodyPr vert="eaVert" wrap="none" anchor="ctr"/>
                <a:lstStyle/>
                <a:p>
                  <a:endParaRPr lang="zh-CN" altLang="en-US" b="1">
                    <a:solidFill>
                      <a:srgbClr val="003399"/>
                    </a:solidFill>
                    <a:latin typeface="Times New Roman" panose="02020603050405020304" pitchFamily="18" charset="0"/>
                    <a:ea typeface="微软雅黑" panose="020B0503020204020204" pitchFamily="34" charset="-122"/>
                  </a:endParaRPr>
                </a:p>
              </p:txBody>
            </p:sp>
          </p:grpSp>
          <p:sp>
            <p:nvSpPr>
              <p:cNvPr id="38" name="矩形 37"/>
              <p:cNvSpPr/>
              <p:nvPr/>
            </p:nvSpPr>
            <p:spPr>
              <a:xfrm>
                <a:off x="9160531" y="3798862"/>
                <a:ext cx="1324303" cy="893260"/>
              </a:xfrm>
              <a:prstGeom prst="rect">
                <a:avLst/>
              </a:prstGeom>
            </p:spPr>
            <p:txBody>
              <a:bodyPr wrap="square">
                <a:spAutoFit/>
              </a:bodyPr>
              <a:lstStyle/>
              <a:p>
                <a:pPr algn="ctr"/>
                <a:r>
                  <a:rPr lang="zh-CN" altLang="en-US" sz="2000" b="1" dirty="0">
                    <a:solidFill>
                      <a:srgbClr val="003399"/>
                    </a:solidFill>
                    <a:latin typeface="Times New Roman" panose="02020603050405020304" pitchFamily="18" charset="0"/>
                    <a:ea typeface="微软雅黑" panose="020B0503020204020204" pitchFamily="34" charset="-122"/>
                  </a:rPr>
                  <a:t>响应后将数据返回</a:t>
                </a:r>
                <a:endParaRPr lang="en-US" altLang="zh-CN" sz="2000" b="1" dirty="0">
                  <a:solidFill>
                    <a:srgbClr val="003399"/>
                  </a:solidFill>
                  <a:latin typeface="Times New Roman" panose="02020603050405020304" pitchFamily="18" charset="0"/>
                  <a:ea typeface="微软雅黑" panose="020B0503020204020204" pitchFamily="34" charset="-122"/>
                </a:endParaRPr>
              </a:p>
              <a:p>
                <a:pPr algn="ctr"/>
                <a:r>
                  <a:rPr lang="zh-CN" altLang="en-US" sz="2000" b="1" dirty="0">
                    <a:solidFill>
                      <a:srgbClr val="003399"/>
                    </a:solidFill>
                    <a:latin typeface="Times New Roman" panose="02020603050405020304" pitchFamily="18" charset="0"/>
                    <a:ea typeface="微软雅黑" panose="020B0503020204020204" pitchFamily="34" charset="-122"/>
                  </a:rPr>
                  <a:t>内网主机</a:t>
                </a:r>
              </a:p>
            </p:txBody>
          </p:sp>
        </p:grpSp>
      </p:grpSp>
      <p:grpSp>
        <p:nvGrpSpPr>
          <p:cNvPr id="43" name="组合 42"/>
          <p:cNvGrpSpPr/>
          <p:nvPr/>
        </p:nvGrpSpPr>
        <p:grpSpPr>
          <a:xfrm>
            <a:off x="1777970" y="1353768"/>
            <a:ext cx="8951528" cy="2467429"/>
            <a:chOff x="1772782" y="1974927"/>
            <a:chExt cx="14006378" cy="1190245"/>
          </a:xfrm>
        </p:grpSpPr>
        <p:sp>
          <p:nvSpPr>
            <p:cNvPr id="44" name="AutoShape 7"/>
            <p:cNvSpPr>
              <a:spLocks noChangeArrowheads="1"/>
            </p:cNvSpPr>
            <p:nvPr/>
          </p:nvSpPr>
          <p:spPr bwMode="auto">
            <a:xfrm>
              <a:off x="1772782" y="1974927"/>
              <a:ext cx="14006378" cy="1190245"/>
            </a:xfrm>
            <a:prstGeom prst="roundRect">
              <a:avLst>
                <a:gd name="adj" fmla="val 13745"/>
              </a:avLst>
            </a:prstGeom>
            <a:solidFill>
              <a:schemeClr val="bg1"/>
            </a:solidFill>
            <a:ln w="19050">
              <a:solidFill>
                <a:srgbClr val="002060"/>
              </a:solidFill>
              <a:round/>
            </a:ln>
            <a:effectLst/>
          </p:spPr>
          <p:txBody>
            <a:bodyPr vert="horz" wrap="none" anchor="ctr"/>
            <a:lstStyle/>
            <a:p>
              <a:pPr algn="ctr" eaLnBrk="0" hangingPunct="0">
                <a:lnSpc>
                  <a:spcPct val="80000"/>
                </a:lnSpc>
                <a:spcBef>
                  <a:spcPct val="20000"/>
                </a:spcBef>
                <a:defRPr/>
              </a:pPr>
              <a:endParaRPr lang="zh-CN" altLang="en-US" sz="2800" b="1" kern="0" dirty="0">
                <a:solidFill>
                  <a:srgbClr val="002060"/>
                </a:solidFill>
                <a:latin typeface="Times New Roman" panose="02020603050405020304" pitchFamily="18" charset="0"/>
                <a:ea typeface="黑体" panose="02010609060101010101" pitchFamily="49" charset="-122"/>
              </a:endParaRPr>
            </a:p>
          </p:txBody>
        </p:sp>
        <p:sp>
          <p:nvSpPr>
            <p:cNvPr id="45" name="TextBox 82"/>
            <p:cNvSpPr txBox="1"/>
            <p:nvPr/>
          </p:nvSpPr>
          <p:spPr>
            <a:xfrm>
              <a:off x="2051577" y="2073747"/>
              <a:ext cx="13441717" cy="979283"/>
            </a:xfrm>
            <a:prstGeom prst="rect">
              <a:avLst/>
            </a:prstGeom>
            <a:noFill/>
          </p:spPr>
          <p:txBody>
            <a:bodyPr wrap="square" rtlCol="0">
              <a:spAutoFit/>
            </a:bodyPr>
            <a:lstStyle/>
            <a:p>
              <a:pPr>
                <a:lnSpc>
                  <a:spcPct val="150000"/>
                </a:lnSpc>
                <a:buClr>
                  <a:srgbClr val="C00000"/>
                </a:buClr>
                <a:buFont typeface="Wingdings" panose="05000000000000000000" pitchFamily="2" charset="2"/>
                <a:buChar char="l"/>
              </a:pPr>
              <a:r>
                <a:rPr lang="en-US" altLang="zh-CN" sz="2800" b="1" dirty="0">
                  <a:solidFill>
                    <a:srgbClr val="003399"/>
                  </a:solidFill>
                  <a:latin typeface="Times New Roman" panose="02020603050405020304" pitchFamily="18" charset="0"/>
                  <a:ea typeface="微软雅黑" panose="020B0503020204020204" pitchFamily="34" charset="-122"/>
                </a:rPr>
                <a:t> </a:t>
              </a:r>
              <a:r>
                <a:rPr lang="en-US" altLang="zh-CN" sz="2800" b="1" dirty="0">
                  <a:solidFill>
                    <a:srgbClr val="002060"/>
                  </a:solidFill>
                  <a:latin typeface="Times New Roman" panose="02020603050405020304" pitchFamily="18" charset="0"/>
                  <a:ea typeface="微软雅黑" panose="020B0503020204020204" pitchFamily="34" charset="-122"/>
                </a:rPr>
                <a:t>SOCKS</a:t>
              </a:r>
              <a:r>
                <a:rPr lang="zh-CN" altLang="en-US" sz="2800" b="1" dirty="0">
                  <a:solidFill>
                    <a:srgbClr val="002060"/>
                  </a:solidFill>
                  <a:latin typeface="Times New Roman" panose="02020603050405020304" pitchFamily="18" charset="0"/>
                  <a:ea typeface="微软雅黑" panose="020B0503020204020204" pitchFamily="34" charset="-122"/>
                </a:rPr>
                <a:t>由</a:t>
              </a:r>
              <a:r>
                <a:rPr lang="en-US" altLang="zh-CN" sz="2800" b="1" dirty="0">
                  <a:solidFill>
                    <a:srgbClr val="002060"/>
                  </a:solidFill>
                  <a:latin typeface="Times New Roman" panose="02020603050405020304" pitchFamily="18" charset="0"/>
                  <a:ea typeface="微软雅黑" panose="020B0503020204020204" pitchFamily="34" charset="-122"/>
                </a:rPr>
                <a:t>David</a:t>
              </a:r>
              <a:r>
                <a:rPr lang="zh-CN" altLang="en-US" sz="2800" b="1" dirty="0">
                  <a:solidFill>
                    <a:srgbClr val="002060"/>
                  </a:solidFill>
                  <a:latin typeface="Times New Roman" panose="02020603050405020304" pitchFamily="18" charset="0"/>
                  <a:ea typeface="微软雅黑" panose="020B0503020204020204" pitchFamily="34" charset="-122"/>
                </a:rPr>
                <a:t>和</a:t>
              </a:r>
              <a:r>
                <a:rPr lang="en-US" altLang="zh-CN" sz="2800" b="1" dirty="0">
                  <a:solidFill>
                    <a:srgbClr val="002060"/>
                  </a:solidFill>
                  <a:latin typeface="Times New Roman" panose="02020603050405020304" pitchFamily="18" charset="0"/>
                  <a:ea typeface="微软雅黑" panose="020B0503020204020204" pitchFamily="34" charset="-122"/>
                </a:rPr>
                <a:t>Michelle </a:t>
              </a:r>
              <a:r>
                <a:rPr lang="en-US" altLang="zh-CN" sz="2800" b="1" dirty="0" err="1">
                  <a:solidFill>
                    <a:srgbClr val="002060"/>
                  </a:solidFill>
                  <a:latin typeface="Times New Roman" panose="02020603050405020304" pitchFamily="18" charset="0"/>
                  <a:ea typeface="微软雅黑" panose="020B0503020204020204" pitchFamily="34" charset="-122"/>
                </a:rPr>
                <a:t>Koblas</a:t>
              </a:r>
              <a:r>
                <a:rPr lang="zh-CN" altLang="en-US" sz="2800" b="1" dirty="0">
                  <a:solidFill>
                    <a:srgbClr val="002060"/>
                  </a:solidFill>
                  <a:latin typeface="Times New Roman" panose="02020603050405020304" pitchFamily="18" charset="0"/>
                  <a:ea typeface="微软雅黑" panose="020B0503020204020204" pitchFamily="34" charset="-122"/>
                </a:rPr>
                <a:t>设计并开发</a:t>
              </a:r>
              <a:endParaRPr lang="en-US" altLang="zh-CN" sz="2800" b="1" dirty="0">
                <a:solidFill>
                  <a:srgbClr val="002060"/>
                </a:solidFill>
                <a:latin typeface="Times New Roman" panose="02020603050405020304" pitchFamily="18" charset="0"/>
                <a:ea typeface="微软雅黑" panose="020B0503020204020204" pitchFamily="34" charset="-122"/>
              </a:endParaRPr>
            </a:p>
            <a:p>
              <a:pPr>
                <a:lnSpc>
                  <a:spcPct val="150000"/>
                </a:lnSpc>
                <a:buClr>
                  <a:srgbClr val="C00000"/>
                </a:buClr>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 是现在已得到广泛应用的电路级网关（</a:t>
              </a:r>
              <a:r>
                <a:rPr lang="en-US" altLang="zh-CN" sz="2800" b="1" dirty="0">
                  <a:solidFill>
                    <a:srgbClr val="002060"/>
                  </a:solidFill>
                  <a:latin typeface="Times New Roman" panose="02020603050405020304" pitchFamily="18" charset="0"/>
                  <a:ea typeface="微软雅黑" panose="020B0503020204020204" pitchFamily="34" charset="-122"/>
                </a:rPr>
                <a:t>SSL</a:t>
              </a:r>
              <a:r>
                <a:rPr lang="zh-CN" altLang="en-US" sz="2800" b="1" dirty="0">
                  <a:solidFill>
                    <a:srgbClr val="002060"/>
                  </a:solidFill>
                  <a:latin typeface="Times New Roman" panose="02020603050405020304" pitchFamily="18" charset="0"/>
                  <a:ea typeface="微软雅黑" panose="020B0503020204020204" pitchFamily="34" charset="-122"/>
                </a:rPr>
                <a:t>）</a:t>
              </a:r>
              <a:endParaRPr lang="en-US" altLang="zh-CN" sz="2800" b="1" dirty="0">
                <a:solidFill>
                  <a:srgbClr val="002060"/>
                </a:solidFill>
                <a:latin typeface="Times New Roman" panose="02020603050405020304" pitchFamily="18" charset="0"/>
                <a:ea typeface="微软雅黑" panose="020B0503020204020204" pitchFamily="34" charset="-122"/>
              </a:endParaRPr>
            </a:p>
            <a:p>
              <a:pPr>
                <a:lnSpc>
                  <a:spcPct val="150000"/>
                </a:lnSpc>
                <a:buClr>
                  <a:srgbClr val="C00000"/>
                </a:buClr>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 事实上，</a:t>
              </a:r>
              <a:r>
                <a:rPr lang="en-US" altLang="zh-CN" sz="2800" b="1" dirty="0">
                  <a:solidFill>
                    <a:srgbClr val="002060"/>
                  </a:solidFill>
                  <a:latin typeface="Times New Roman" panose="02020603050405020304" pitchFamily="18" charset="0"/>
                  <a:ea typeface="微软雅黑" panose="020B0503020204020204" pitchFamily="34" charset="-122"/>
                </a:rPr>
                <a:t>SOCKS</a:t>
              </a:r>
              <a:r>
                <a:rPr lang="zh-CN" altLang="en-US" sz="2800" b="1" dirty="0">
                  <a:solidFill>
                    <a:srgbClr val="002060"/>
                  </a:solidFill>
                  <a:latin typeface="Times New Roman" panose="02020603050405020304" pitchFamily="18" charset="0"/>
                  <a:ea typeface="微软雅黑" panose="020B0503020204020204" pitchFamily="34" charset="-122"/>
                </a:rPr>
                <a:t>是一种网络代理协议</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1"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 calcmode="lin" valueType="num">
                                      <p:cBhvr additive="base">
                                        <p:cTn id="11" dur="1000"/>
                                        <p:tgtEl>
                                          <p:spTgt spid="43"/>
                                        </p:tgtEl>
                                        <p:attrNameLst>
                                          <p:attrName>ppt_y</p:attrName>
                                        </p:attrNameLst>
                                      </p:cBhvr>
                                      <p:tavLst>
                                        <p:tav tm="0">
                                          <p:val>
                                            <p:strVal val="#ppt_y-#ppt_h*1.125000"/>
                                          </p:val>
                                        </p:tav>
                                        <p:tav tm="100000">
                                          <p:val>
                                            <p:strVal val="#ppt_y"/>
                                          </p:val>
                                        </p:tav>
                                      </p:tavLst>
                                    </p:anim>
                                    <p:animEffect transition="in" filter="wipe(down)">
                                      <p:cBhvr>
                                        <p:cTn id="12" dur="1000"/>
                                        <p:tgtEl>
                                          <p:spTgt spid="43"/>
                                        </p:tgtEl>
                                      </p:cBhvr>
                                    </p:animEffect>
                                  </p:childTnLst>
                                </p:cTn>
                              </p:par>
                              <p:par>
                                <p:cTn id="13" presetID="42"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1000"/>
                                        <p:tgtEl>
                                          <p:spTgt spid="46"/>
                                        </p:tgtEl>
                                      </p:cBhvr>
                                    </p:animEffect>
                                    <p:anim calcmode="lin" valueType="num">
                                      <p:cBhvr>
                                        <p:cTn id="16" dur="1000" fill="hold"/>
                                        <p:tgtEl>
                                          <p:spTgt spid="46"/>
                                        </p:tgtEl>
                                        <p:attrNameLst>
                                          <p:attrName>ppt_x</p:attrName>
                                        </p:attrNameLst>
                                      </p:cBhvr>
                                      <p:tavLst>
                                        <p:tav tm="0">
                                          <p:val>
                                            <p:strVal val="#ppt_x"/>
                                          </p:val>
                                        </p:tav>
                                        <p:tav tm="100000">
                                          <p:val>
                                            <p:strVal val="#ppt_x"/>
                                          </p:val>
                                        </p:tav>
                                      </p:tavLst>
                                    </p:anim>
                                    <p:anim calcmode="lin" valueType="num">
                                      <p:cBhvr>
                                        <p:cTn id="17"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415846"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电路级网关优缺点</a:t>
              </a:r>
            </a:p>
          </p:txBody>
        </p:sp>
      </p:grpSp>
      <p:grpSp>
        <p:nvGrpSpPr>
          <p:cNvPr id="48" name="组合 47"/>
          <p:cNvGrpSpPr/>
          <p:nvPr/>
        </p:nvGrpSpPr>
        <p:grpSpPr>
          <a:xfrm>
            <a:off x="1598956" y="1722420"/>
            <a:ext cx="9174997" cy="1584332"/>
            <a:chOff x="2029265" y="2650357"/>
            <a:chExt cx="4543502" cy="1381136"/>
          </a:xfrm>
        </p:grpSpPr>
        <p:sp>
          <p:nvSpPr>
            <p:cNvPr id="49" name="AutoShape 7"/>
            <p:cNvSpPr>
              <a:spLocks noChangeArrowheads="1"/>
            </p:cNvSpPr>
            <p:nvPr/>
          </p:nvSpPr>
          <p:spPr bwMode="auto">
            <a:xfrm>
              <a:off x="2029265" y="2650357"/>
              <a:ext cx="4543502" cy="1381136"/>
            </a:xfrm>
            <a:prstGeom prst="roundRect">
              <a:avLst>
                <a:gd name="adj" fmla="val 13745"/>
              </a:avLst>
            </a:prstGeom>
            <a:solidFill>
              <a:schemeClr val="bg1">
                <a:alpha val="90000"/>
              </a:scheme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800" b="1" kern="0" dirty="0">
                <a:solidFill>
                  <a:srgbClr val="002060"/>
                </a:solidFill>
                <a:latin typeface="Times New Roman" panose="02020603050405020304" pitchFamily="18" charset="0"/>
                <a:ea typeface="微软雅黑" panose="020B0503020204020204" pitchFamily="34" charset="-122"/>
              </a:endParaRPr>
            </a:p>
          </p:txBody>
        </p:sp>
        <p:sp>
          <p:nvSpPr>
            <p:cNvPr id="50" name="TextBox 30"/>
            <p:cNvSpPr txBox="1"/>
            <p:nvPr/>
          </p:nvSpPr>
          <p:spPr>
            <a:xfrm>
              <a:off x="2108366" y="2741027"/>
              <a:ext cx="4464401" cy="1206206"/>
            </a:xfrm>
            <a:prstGeom prst="rect">
              <a:avLst/>
            </a:prstGeom>
            <a:noFill/>
          </p:spPr>
          <p:txBody>
            <a:bodyPr wrap="square" rtlCol="0" anchor="ctr">
              <a:spAutoFit/>
            </a:bodyPr>
            <a:lstStyle/>
            <a:p>
              <a:pPr marL="342900" indent="-342900">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性能比包过滤防火墙稍差，但是比应用代理防火墙好。</a:t>
              </a:r>
            </a:p>
            <a:p>
              <a:pPr marL="342900" indent="-342900">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切断了外部网络到防火墙后的服务器直接连接。</a:t>
              </a:r>
              <a:endParaRPr lang="en-US" altLang="zh-CN" sz="2800" b="1" dirty="0">
                <a:solidFill>
                  <a:srgbClr val="002060"/>
                </a:solidFill>
                <a:latin typeface="Times New Roman" panose="02020603050405020304" pitchFamily="18" charset="0"/>
                <a:ea typeface="微软雅黑" panose="020B0503020204020204" pitchFamily="34" charset="-122"/>
              </a:endParaRPr>
            </a:p>
            <a:p>
              <a:pPr marL="342900" indent="-342900">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比静态或动态包过滤防火墙具有更高的安全性。</a:t>
              </a:r>
            </a:p>
          </p:txBody>
        </p:sp>
      </p:grpSp>
      <p:sp>
        <p:nvSpPr>
          <p:cNvPr id="51" name="TextBox 25"/>
          <p:cNvSpPr txBox="1"/>
          <p:nvPr/>
        </p:nvSpPr>
        <p:spPr>
          <a:xfrm>
            <a:off x="2219541" y="3612467"/>
            <a:ext cx="1214446" cy="583565"/>
          </a:xfrm>
          <a:prstGeom prst="rect">
            <a:avLst/>
          </a:prstGeom>
          <a:noFill/>
        </p:spPr>
        <p:txBody>
          <a:bodyPr wrap="square" rtlCol="0">
            <a:spAutoFit/>
          </a:bodyPr>
          <a:lstStyle/>
          <a:p>
            <a:r>
              <a:rPr lang="zh-CN" altLang="en-US" sz="3200" b="1" dirty="0">
                <a:solidFill>
                  <a:srgbClr val="00206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缺点</a:t>
            </a:r>
          </a:p>
        </p:txBody>
      </p:sp>
      <p:sp>
        <p:nvSpPr>
          <p:cNvPr id="52" name="TextBox 24"/>
          <p:cNvSpPr txBox="1"/>
          <p:nvPr/>
        </p:nvSpPr>
        <p:spPr>
          <a:xfrm>
            <a:off x="2219541" y="948217"/>
            <a:ext cx="1214446" cy="583565"/>
          </a:xfrm>
          <a:prstGeom prst="rect">
            <a:avLst/>
          </a:prstGeom>
          <a:noFill/>
        </p:spPr>
        <p:txBody>
          <a:bodyPr wrap="square" rtlCol="0">
            <a:spAutoFit/>
          </a:bodyPr>
          <a:lstStyle/>
          <a:p>
            <a:r>
              <a:rPr lang="zh-CN" altLang="en-US" sz="3200" b="1" dirty="0">
                <a:solidFill>
                  <a:srgbClr val="00206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优点</a:t>
            </a:r>
          </a:p>
        </p:txBody>
      </p:sp>
      <p:grpSp>
        <p:nvGrpSpPr>
          <p:cNvPr id="53" name="Group 51"/>
          <p:cNvGrpSpPr/>
          <p:nvPr/>
        </p:nvGrpSpPr>
        <p:grpSpPr bwMode="auto">
          <a:xfrm>
            <a:off x="1771760" y="3700691"/>
            <a:ext cx="407988" cy="466725"/>
            <a:chOff x="2744" y="-584"/>
            <a:chExt cx="614" cy="702"/>
          </a:xfrm>
        </p:grpSpPr>
        <p:sp>
          <p:nvSpPr>
            <p:cNvPr id="54" name="Oval 52"/>
            <p:cNvSpPr>
              <a:spLocks noChangeArrowheads="1"/>
            </p:cNvSpPr>
            <p:nvPr/>
          </p:nvSpPr>
          <p:spPr bwMode="auto">
            <a:xfrm>
              <a:off x="2744" y="-85"/>
              <a:ext cx="590" cy="203"/>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ln>
            <a:effectLst/>
          </p:spPr>
          <p:txBody>
            <a:bodyPr wrap="none" anchor="ctr"/>
            <a:lstStyle/>
            <a:p>
              <a:pPr>
                <a:defRPr/>
              </a:pPr>
              <a:endParaRPr lang="zh-CN" altLang="en-US" sz="2800" b="1"/>
            </a:p>
          </p:txBody>
        </p:sp>
        <p:grpSp>
          <p:nvGrpSpPr>
            <p:cNvPr id="55" name="Group 53"/>
            <p:cNvGrpSpPr/>
            <p:nvPr/>
          </p:nvGrpSpPr>
          <p:grpSpPr bwMode="auto">
            <a:xfrm>
              <a:off x="2745" y="-584"/>
              <a:ext cx="613" cy="613"/>
              <a:chOff x="2335" y="1139"/>
              <a:chExt cx="1089" cy="1089"/>
            </a:xfrm>
          </p:grpSpPr>
          <p:sp>
            <p:nvSpPr>
              <p:cNvPr id="56" name="Oval 54"/>
              <p:cNvSpPr>
                <a:spLocks noChangeArrowheads="1"/>
              </p:cNvSpPr>
              <p:nvPr/>
            </p:nvSpPr>
            <p:spPr bwMode="auto">
              <a:xfrm>
                <a:off x="2335" y="1139"/>
                <a:ext cx="1089" cy="1089"/>
              </a:xfrm>
              <a:prstGeom prst="ellipse">
                <a:avLst/>
              </a:prstGeom>
              <a:gradFill rotWithShape="1">
                <a:gsLst>
                  <a:gs pos="0">
                    <a:srgbClr val="0070C0"/>
                  </a:gs>
                  <a:gs pos="100000">
                    <a:srgbClr val="00206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nvGrpSpPr>
              <p:cNvPr id="57" name="Group 55"/>
              <p:cNvGrpSpPr/>
              <p:nvPr/>
            </p:nvGrpSpPr>
            <p:grpSpPr bwMode="auto">
              <a:xfrm>
                <a:off x="2426" y="1169"/>
                <a:ext cx="908" cy="296"/>
                <a:chOff x="1431" y="1843"/>
                <a:chExt cx="907" cy="295"/>
              </a:xfrm>
            </p:grpSpPr>
            <p:sp>
              <p:nvSpPr>
                <p:cNvPr id="58" name="Freeform 56"/>
                <p:cNvSpPr/>
                <p:nvPr/>
              </p:nvSpPr>
              <p:spPr bwMode="auto">
                <a:xfrm>
                  <a:off x="1423" y="1843"/>
                  <a:ext cx="916"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ln>
                <a:effectLst/>
              </p:spPr>
              <p:txBody>
                <a:bodyPr wrap="none" anchor="ctr"/>
                <a:lstStyle/>
                <a:p>
                  <a:pPr>
                    <a:defRPr/>
                  </a:pPr>
                  <a:endParaRPr lang="zh-CN" altLang="en-US" sz="2800" b="1"/>
                </a:p>
              </p:txBody>
            </p:sp>
            <p:sp>
              <p:nvSpPr>
                <p:cNvPr id="59" name="Oval 57"/>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grpSp>
      </p:grpSp>
      <p:grpSp>
        <p:nvGrpSpPr>
          <p:cNvPr id="60" name="Group 51"/>
          <p:cNvGrpSpPr/>
          <p:nvPr/>
        </p:nvGrpSpPr>
        <p:grpSpPr bwMode="auto">
          <a:xfrm>
            <a:off x="1742444" y="1051137"/>
            <a:ext cx="407988" cy="466725"/>
            <a:chOff x="2744" y="-584"/>
            <a:chExt cx="614" cy="702"/>
          </a:xfrm>
        </p:grpSpPr>
        <p:sp>
          <p:nvSpPr>
            <p:cNvPr id="61" name="Oval 52"/>
            <p:cNvSpPr>
              <a:spLocks noChangeArrowheads="1"/>
            </p:cNvSpPr>
            <p:nvPr/>
          </p:nvSpPr>
          <p:spPr bwMode="auto">
            <a:xfrm>
              <a:off x="2744" y="-85"/>
              <a:ext cx="590" cy="203"/>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ln>
            <a:effectLst/>
          </p:spPr>
          <p:txBody>
            <a:bodyPr wrap="none" anchor="ctr"/>
            <a:lstStyle/>
            <a:p>
              <a:pPr>
                <a:defRPr/>
              </a:pPr>
              <a:endParaRPr lang="zh-CN" altLang="en-US" sz="2800" b="1"/>
            </a:p>
          </p:txBody>
        </p:sp>
        <p:grpSp>
          <p:nvGrpSpPr>
            <p:cNvPr id="62" name="Group 53"/>
            <p:cNvGrpSpPr/>
            <p:nvPr/>
          </p:nvGrpSpPr>
          <p:grpSpPr bwMode="auto">
            <a:xfrm>
              <a:off x="2745" y="-584"/>
              <a:ext cx="613" cy="613"/>
              <a:chOff x="2335" y="1139"/>
              <a:chExt cx="1089" cy="1089"/>
            </a:xfrm>
          </p:grpSpPr>
          <p:sp>
            <p:nvSpPr>
              <p:cNvPr id="63" name="Oval 54"/>
              <p:cNvSpPr>
                <a:spLocks noChangeArrowheads="1"/>
              </p:cNvSpPr>
              <p:nvPr/>
            </p:nvSpPr>
            <p:spPr bwMode="auto">
              <a:xfrm>
                <a:off x="2335" y="1139"/>
                <a:ext cx="1089" cy="1089"/>
              </a:xfrm>
              <a:prstGeom prst="ellipse">
                <a:avLst/>
              </a:prstGeom>
              <a:gradFill rotWithShape="1">
                <a:gsLst>
                  <a:gs pos="0">
                    <a:schemeClr val="accent2">
                      <a:lumMod val="75000"/>
                    </a:schemeClr>
                  </a:gs>
                  <a:gs pos="100000">
                    <a:schemeClr val="accent2">
                      <a:lumMod val="50000"/>
                    </a:scheme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nvGrpSpPr>
              <p:cNvPr id="64" name="Group 55"/>
              <p:cNvGrpSpPr/>
              <p:nvPr/>
            </p:nvGrpSpPr>
            <p:grpSpPr bwMode="auto">
              <a:xfrm>
                <a:off x="2426" y="1169"/>
                <a:ext cx="908" cy="296"/>
                <a:chOff x="1431" y="1843"/>
                <a:chExt cx="907" cy="295"/>
              </a:xfrm>
            </p:grpSpPr>
            <p:sp>
              <p:nvSpPr>
                <p:cNvPr id="65" name="Freeform 56"/>
                <p:cNvSpPr/>
                <p:nvPr/>
              </p:nvSpPr>
              <p:spPr bwMode="auto">
                <a:xfrm>
                  <a:off x="1423" y="1843"/>
                  <a:ext cx="916"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ln>
                <a:effectLst/>
              </p:spPr>
              <p:txBody>
                <a:bodyPr wrap="none" anchor="ctr"/>
                <a:lstStyle/>
                <a:p>
                  <a:pPr>
                    <a:defRPr/>
                  </a:pPr>
                  <a:endParaRPr lang="zh-CN" altLang="en-US" sz="2800" b="1"/>
                </a:p>
              </p:txBody>
            </p:sp>
            <p:sp>
              <p:nvSpPr>
                <p:cNvPr id="66" name="Oval 57"/>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grpSp>
      </p:grpSp>
      <p:grpSp>
        <p:nvGrpSpPr>
          <p:cNvPr id="67" name="组合 66"/>
          <p:cNvGrpSpPr/>
          <p:nvPr/>
        </p:nvGrpSpPr>
        <p:grpSpPr>
          <a:xfrm>
            <a:off x="1598955" y="4279392"/>
            <a:ext cx="9174997" cy="2404766"/>
            <a:chOff x="2029265" y="2650357"/>
            <a:chExt cx="4543502" cy="1381136"/>
          </a:xfrm>
        </p:grpSpPr>
        <p:sp>
          <p:nvSpPr>
            <p:cNvPr id="68" name="AutoShape 7"/>
            <p:cNvSpPr>
              <a:spLocks noChangeArrowheads="1"/>
            </p:cNvSpPr>
            <p:nvPr/>
          </p:nvSpPr>
          <p:spPr bwMode="auto">
            <a:xfrm>
              <a:off x="2029265" y="2650357"/>
              <a:ext cx="4543502" cy="1381136"/>
            </a:xfrm>
            <a:prstGeom prst="roundRect">
              <a:avLst>
                <a:gd name="adj" fmla="val 13745"/>
              </a:avLst>
            </a:prstGeom>
            <a:solidFill>
              <a:schemeClr val="bg1">
                <a:alpha val="90000"/>
              </a:scheme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800" b="1" kern="0" dirty="0">
                <a:solidFill>
                  <a:srgbClr val="002060"/>
                </a:solidFill>
                <a:latin typeface="Times New Roman" panose="02020603050405020304" pitchFamily="18" charset="0"/>
                <a:ea typeface="微软雅黑" panose="020B0503020204020204" pitchFamily="34" charset="-122"/>
              </a:endParaRPr>
            </a:p>
          </p:txBody>
        </p:sp>
        <p:sp>
          <p:nvSpPr>
            <p:cNvPr id="69" name="TextBox 30"/>
            <p:cNvSpPr txBox="1"/>
            <p:nvPr/>
          </p:nvSpPr>
          <p:spPr>
            <a:xfrm>
              <a:off x="2108366" y="2699338"/>
              <a:ext cx="4464401" cy="1289584"/>
            </a:xfrm>
            <a:prstGeom prst="rect">
              <a:avLst/>
            </a:prstGeom>
            <a:noFill/>
          </p:spPr>
          <p:txBody>
            <a:bodyPr wrap="square" rtlCol="0" anchor="ctr">
              <a:spAutoFit/>
            </a:bodyPr>
            <a:lstStyle/>
            <a:p>
              <a:pPr marL="342900" indent="-342900">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具有一些固有缺陷。例如，电路级网关不能对数据净荷进行检测，无法抵御应用层攻击等。</a:t>
              </a:r>
              <a:endParaRPr lang="en-US" altLang="zh-CN" sz="2800" b="1" dirty="0">
                <a:solidFill>
                  <a:srgbClr val="002060"/>
                </a:solidFill>
                <a:latin typeface="Times New Roman" panose="02020603050405020304" pitchFamily="18" charset="0"/>
                <a:ea typeface="微软雅黑" panose="020B0503020204020204" pitchFamily="34" charset="-122"/>
              </a:endParaRPr>
            </a:p>
            <a:p>
              <a:pPr marL="342900" indent="-342900">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仅提供一定程度的安全性。</a:t>
              </a:r>
            </a:p>
            <a:p>
              <a:pPr marL="342900" indent="-342900">
                <a:buFont typeface="Wingdings" panose="05000000000000000000" pitchFamily="2" charset="2"/>
                <a:buChar char="l"/>
              </a:pPr>
              <a:r>
                <a:rPr lang="zh-CN" altLang="en-US" sz="2800" b="1" dirty="0">
                  <a:solidFill>
                    <a:srgbClr val="002060"/>
                  </a:solidFill>
                  <a:latin typeface="Times New Roman" panose="02020603050405020304" pitchFamily="18" charset="0"/>
                  <a:ea typeface="微软雅黑" panose="020B0503020204020204" pitchFamily="34" charset="-122"/>
                </a:rPr>
                <a:t>当增加新的内部程序或资源时，往往需要对许多电路级网关的代码进行修改。</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52"/>
                                        </p:tgtEl>
                                        <p:attrNameLst>
                                          <p:attrName>style.visibility</p:attrName>
                                        </p:attrNameLst>
                                      </p:cBhvr>
                                      <p:to>
                                        <p:strVal val="visible"/>
                                      </p:to>
                                    </p:set>
                                    <p:anim calcmode="lin" valueType="num">
                                      <p:cBhvr additive="base">
                                        <p:cTn id="11" dur="500"/>
                                        <p:tgtEl>
                                          <p:spTgt spid="52"/>
                                        </p:tgtEl>
                                        <p:attrNameLst>
                                          <p:attrName>ppt_x</p:attrName>
                                        </p:attrNameLst>
                                      </p:cBhvr>
                                      <p:tavLst>
                                        <p:tav tm="0">
                                          <p:val>
                                            <p:strVal val="#ppt_x-#ppt_w*1.125000"/>
                                          </p:val>
                                        </p:tav>
                                        <p:tav tm="100000">
                                          <p:val>
                                            <p:strVal val="#ppt_x"/>
                                          </p:val>
                                        </p:tav>
                                      </p:tavLst>
                                    </p:anim>
                                    <p:animEffect transition="in" filter="wipe(right)">
                                      <p:cBhvr>
                                        <p:cTn id="12" dur="500"/>
                                        <p:tgtEl>
                                          <p:spTgt spid="52"/>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1"/>
                                        </p:tgtEl>
                                        <p:attrNameLst>
                                          <p:attrName>style.visibility</p:attrName>
                                        </p:attrNameLst>
                                      </p:cBhvr>
                                      <p:to>
                                        <p:strVal val="visible"/>
                                      </p:to>
                                    </p:set>
                                    <p:anim calcmode="lin" valueType="num">
                                      <p:cBhvr additive="base">
                                        <p:cTn id="15" dur="500"/>
                                        <p:tgtEl>
                                          <p:spTgt spid="51"/>
                                        </p:tgtEl>
                                        <p:attrNameLst>
                                          <p:attrName>ppt_x</p:attrName>
                                        </p:attrNameLst>
                                      </p:cBhvr>
                                      <p:tavLst>
                                        <p:tav tm="0">
                                          <p:val>
                                            <p:strVal val="#ppt_x-#ppt_w*1.125000"/>
                                          </p:val>
                                        </p:tav>
                                        <p:tav tm="100000">
                                          <p:val>
                                            <p:strVal val="#ppt_x"/>
                                          </p:val>
                                        </p:tav>
                                      </p:tavLst>
                                    </p:anim>
                                    <p:animEffect transition="in" filter="wipe(right)">
                                      <p:cBhvr>
                                        <p:cTn id="16" dur="500"/>
                                        <p:tgtEl>
                                          <p:spTgt spid="51"/>
                                        </p:tgtEl>
                                      </p:cBhvr>
                                    </p:animEffect>
                                  </p:childTnLst>
                                </p:cTn>
                              </p:par>
                              <p:par>
                                <p:cTn id="17" presetID="10"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fade">
                                      <p:cBhvr>
                                        <p:cTn id="19" dur="500"/>
                                        <p:tgtEl>
                                          <p:spTgt spid="53"/>
                                        </p:tgtEl>
                                      </p:cBhvr>
                                    </p:animEffect>
                                  </p:childTnLst>
                                </p:cTn>
                              </p:par>
                              <p:par>
                                <p:cTn id="20" presetID="10" presetClass="entr" presetSubtype="0" fill="hold"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613966" y="42192"/>
            <a:ext cx="9648394" cy="781967"/>
            <a:chOff x="2543606" y="42192"/>
            <a:chExt cx="9648394" cy="781967"/>
          </a:xfrm>
        </p:grpSpPr>
        <p:sp>
          <p:nvSpPr>
            <p:cNvPr id="3" name="圆角矩形 2"/>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矩形 3"/>
            <p:cNvSpPr/>
            <p:nvPr/>
          </p:nvSpPr>
          <p:spPr>
            <a:xfrm>
              <a:off x="2831636" y="138202"/>
              <a:ext cx="2982309" cy="58477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本讲内容概要</a:t>
              </a:r>
            </a:p>
          </p:txBody>
        </p:sp>
      </p:grpSp>
      <p:grpSp>
        <p:nvGrpSpPr>
          <p:cNvPr id="5" name="组合 4"/>
          <p:cNvGrpSpPr/>
          <p:nvPr/>
        </p:nvGrpSpPr>
        <p:grpSpPr>
          <a:xfrm>
            <a:off x="2602324" y="2138288"/>
            <a:ext cx="7074491" cy="691161"/>
            <a:chOff x="3388744" y="2314179"/>
            <a:chExt cx="7074491" cy="691161"/>
          </a:xfrm>
        </p:grpSpPr>
        <p:sp>
          <p:nvSpPr>
            <p:cNvPr id="6" name="圆角矩形 5"/>
            <p:cNvSpPr/>
            <p:nvPr/>
          </p:nvSpPr>
          <p:spPr>
            <a:xfrm>
              <a:off x="3388744" y="2344955"/>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7" name="TextBox 6"/>
            <p:cNvSpPr txBox="1"/>
            <p:nvPr/>
          </p:nvSpPr>
          <p:spPr>
            <a:xfrm>
              <a:off x="4180835" y="2314179"/>
              <a:ext cx="4613468" cy="584775"/>
            </a:xfrm>
            <a:prstGeom prst="rect">
              <a:avLst/>
            </a:prstGeom>
            <a:noFill/>
          </p:spPr>
          <p:txBody>
            <a:bodyPr wrap="squar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2</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防火墙的类型和结构</a:t>
              </a:r>
            </a:p>
          </p:txBody>
        </p:sp>
        <p:cxnSp>
          <p:nvCxnSpPr>
            <p:cNvPr id="8" name="直接连接符 7"/>
            <p:cNvCxnSpPr/>
            <p:nvPr/>
          </p:nvCxnSpPr>
          <p:spPr>
            <a:xfrm>
              <a:off x="4661739" y="240730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602324" y="2986571"/>
            <a:ext cx="7074491" cy="691161"/>
            <a:chOff x="3388744" y="3115773"/>
            <a:chExt cx="7074491" cy="691161"/>
          </a:xfrm>
        </p:grpSpPr>
        <p:sp>
          <p:nvSpPr>
            <p:cNvPr id="10" name="圆角矩形 9"/>
            <p:cNvSpPr/>
            <p:nvPr/>
          </p:nvSpPr>
          <p:spPr>
            <a:xfrm>
              <a:off x="3388744" y="3146549"/>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TextBox 7"/>
            <p:cNvSpPr txBox="1"/>
            <p:nvPr/>
          </p:nvSpPr>
          <p:spPr>
            <a:xfrm>
              <a:off x="4180835" y="3115773"/>
              <a:ext cx="2662908"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3</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静态包过滤器</a:t>
              </a:r>
            </a:p>
          </p:txBody>
        </p:sp>
        <p:cxnSp>
          <p:nvCxnSpPr>
            <p:cNvPr id="12" name="直接连接符 11"/>
            <p:cNvCxnSpPr/>
            <p:nvPr/>
          </p:nvCxnSpPr>
          <p:spPr>
            <a:xfrm>
              <a:off x="4661739" y="3218558"/>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602324" y="1290005"/>
            <a:ext cx="7074491" cy="691161"/>
            <a:chOff x="3402064" y="1531597"/>
            <a:chExt cx="7074491" cy="691161"/>
          </a:xfrm>
        </p:grpSpPr>
        <p:sp>
          <p:nvSpPr>
            <p:cNvPr id="14" name="圆角矩形 13"/>
            <p:cNvSpPr/>
            <p:nvPr/>
          </p:nvSpPr>
          <p:spPr>
            <a:xfrm>
              <a:off x="3402064" y="1562373"/>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TextBox 19"/>
            <p:cNvSpPr txBox="1"/>
            <p:nvPr/>
          </p:nvSpPr>
          <p:spPr>
            <a:xfrm>
              <a:off x="4180835" y="1531597"/>
              <a:ext cx="235513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防火墙概述</a:t>
              </a:r>
            </a:p>
          </p:txBody>
        </p:sp>
        <p:cxnSp>
          <p:nvCxnSpPr>
            <p:cNvPr id="16" name="直接连接符 15"/>
            <p:cNvCxnSpPr/>
            <p:nvPr/>
          </p:nvCxnSpPr>
          <p:spPr>
            <a:xfrm>
              <a:off x="4661739" y="1634382"/>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602324" y="3834854"/>
            <a:ext cx="7074491" cy="691161"/>
            <a:chOff x="3424583" y="3907861"/>
            <a:chExt cx="7074491" cy="691161"/>
          </a:xfrm>
        </p:grpSpPr>
        <p:sp>
          <p:nvSpPr>
            <p:cNvPr id="18" name="圆角矩形 17"/>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TextBox 8"/>
            <p:cNvSpPr txBox="1"/>
            <p:nvPr/>
          </p:nvSpPr>
          <p:spPr>
            <a:xfrm>
              <a:off x="4180835" y="3907861"/>
              <a:ext cx="327846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4</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动态包过滤防火墙</a:t>
              </a:r>
            </a:p>
          </p:txBody>
        </p:sp>
        <p:cxnSp>
          <p:nvCxnSpPr>
            <p:cNvPr id="20" name="直接连接符 19"/>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602324" y="4683137"/>
            <a:ext cx="7074491" cy="691161"/>
            <a:chOff x="3424583" y="3907861"/>
            <a:chExt cx="7074491" cy="691161"/>
          </a:xfrm>
        </p:grpSpPr>
        <p:sp>
          <p:nvSpPr>
            <p:cNvPr id="23" name="圆角矩形 22"/>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4" name="TextBox 8"/>
            <p:cNvSpPr txBox="1"/>
            <p:nvPr/>
          </p:nvSpPr>
          <p:spPr>
            <a:xfrm>
              <a:off x="4180835" y="3907861"/>
              <a:ext cx="2355132"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5</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电路级网关</a:t>
              </a:r>
            </a:p>
          </p:txBody>
        </p:sp>
        <p:cxnSp>
          <p:nvCxnSpPr>
            <p:cNvPr id="25" name="直接连接符 24"/>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2602324" y="5531422"/>
            <a:ext cx="7074491" cy="691161"/>
            <a:chOff x="3424583" y="3907861"/>
            <a:chExt cx="7074491" cy="691161"/>
          </a:xfrm>
        </p:grpSpPr>
        <p:sp>
          <p:nvSpPr>
            <p:cNvPr id="27" name="圆角矩形 26"/>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8" name="TextBox 8"/>
            <p:cNvSpPr txBox="1"/>
            <p:nvPr/>
          </p:nvSpPr>
          <p:spPr>
            <a:xfrm>
              <a:off x="4180835" y="3907861"/>
              <a:ext cx="2355132" cy="584775"/>
            </a:xfrm>
            <a:prstGeom prst="rect">
              <a:avLst/>
            </a:prstGeom>
            <a:noFill/>
          </p:spPr>
          <p:txBody>
            <a:bodyPr wrap="none" rtlCol="0" anchor="ctr">
              <a:spAutoFit/>
            </a:bodyPr>
            <a:lstStyle/>
            <a:p>
              <a:r>
                <a:rPr lang="en-US" altLang="zh-CN" sz="3200" b="1" dirty="0">
                  <a:solidFill>
                    <a:srgbClr val="FF0000"/>
                  </a:solidFill>
                  <a:latin typeface="Broadway" panose="04040905080B02020502" pitchFamily="82" charset="0"/>
                  <a:ea typeface="微软雅黑" panose="020B0503020204020204" pitchFamily="34" charset="-122"/>
                </a:rPr>
                <a:t>6</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应用级网关</a:t>
              </a:r>
            </a:p>
          </p:txBody>
        </p:sp>
        <p:cxnSp>
          <p:nvCxnSpPr>
            <p:cNvPr id="29" name="直接连接符 28"/>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1000"/>
                                        <p:tgtEl>
                                          <p:spTgt spid="26"/>
                                        </p:tgtEl>
                                      </p:cBhvr>
                                    </p:animEffect>
                                    <p:anim calcmode="lin" valueType="num">
                                      <p:cBhvr>
                                        <p:cTn id="33" dur="1000" fill="hold"/>
                                        <p:tgtEl>
                                          <p:spTgt spid="26"/>
                                        </p:tgtEl>
                                        <p:attrNameLst>
                                          <p:attrName>ppt_x</p:attrName>
                                        </p:attrNameLst>
                                      </p:cBhvr>
                                      <p:tavLst>
                                        <p:tav tm="0">
                                          <p:val>
                                            <p:strVal val="#ppt_x"/>
                                          </p:val>
                                        </p:tav>
                                        <p:tav tm="100000">
                                          <p:val>
                                            <p:strVal val="#ppt_x"/>
                                          </p:val>
                                        </p:tav>
                                      </p:tavLst>
                                    </p:anim>
                                    <p:anim calcmode="lin" valueType="num">
                                      <p:cBhvr>
                                        <p:cTn id="34" dur="1000" fill="hold"/>
                                        <p:tgtEl>
                                          <p:spTgt spid="26"/>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9" presetClass="emph" presetSubtype="0" nodeType="afterEffect">
                                  <p:stCondLst>
                                    <p:cond delay="0"/>
                                  </p:stCondLst>
                                  <p:childTnLst>
                                    <p:set>
                                      <p:cBhvr rctx="PPT">
                                        <p:cTn id="37" dur="indefinite"/>
                                        <p:tgtEl>
                                          <p:spTgt spid="22"/>
                                        </p:tgtEl>
                                        <p:attrNameLst>
                                          <p:attrName>style.opacity</p:attrName>
                                        </p:attrNameLst>
                                      </p:cBhvr>
                                      <p:to>
                                        <p:strVal val="0.5"/>
                                      </p:to>
                                    </p:set>
                                    <p:animEffect filter="image" prLst="opacity: 0.5">
                                      <p:cBhvr rctx="IE">
                                        <p:cTn id="38" dur="indefinite"/>
                                        <p:tgtEl>
                                          <p:spTgt spid="22"/>
                                        </p:tgtEl>
                                      </p:cBhvr>
                                    </p:animEffect>
                                  </p:childTnLst>
                                </p:cTn>
                              </p:par>
                            </p:childTnLst>
                          </p:cTn>
                        </p:par>
                        <p:par>
                          <p:cTn id="39" fill="hold">
                            <p:stCondLst>
                              <p:cond delay="1000"/>
                            </p:stCondLst>
                            <p:childTnLst>
                              <p:par>
                                <p:cTn id="40" presetID="9" presetClass="emph" presetSubtype="0" nodeType="afterEffect">
                                  <p:stCondLst>
                                    <p:cond delay="0"/>
                                  </p:stCondLst>
                                  <p:childTnLst>
                                    <p:set>
                                      <p:cBhvr rctx="PPT">
                                        <p:cTn id="41" dur="indefinite"/>
                                        <p:tgtEl>
                                          <p:spTgt spid="13"/>
                                        </p:tgtEl>
                                        <p:attrNameLst>
                                          <p:attrName>style.opacity</p:attrName>
                                        </p:attrNameLst>
                                      </p:cBhvr>
                                      <p:to>
                                        <p:strVal val="0.5"/>
                                      </p:to>
                                    </p:set>
                                    <p:animEffect filter="image" prLst="opacity: 0.5">
                                      <p:cBhvr rctx="IE">
                                        <p:cTn id="42" dur="indefinite"/>
                                        <p:tgtEl>
                                          <p:spTgt spid="13"/>
                                        </p:tgtEl>
                                      </p:cBhvr>
                                    </p:animEffect>
                                  </p:childTnLst>
                                </p:cTn>
                              </p:par>
                              <p:par>
                                <p:cTn id="43" presetID="9" presetClass="emph" presetSubtype="0" nodeType="withEffect">
                                  <p:stCondLst>
                                    <p:cond delay="0"/>
                                  </p:stCondLst>
                                  <p:childTnLst>
                                    <p:set>
                                      <p:cBhvr rctx="PPT">
                                        <p:cTn id="44" dur="indefinite"/>
                                        <p:tgtEl>
                                          <p:spTgt spid="5"/>
                                        </p:tgtEl>
                                        <p:attrNameLst>
                                          <p:attrName>style.opacity</p:attrName>
                                        </p:attrNameLst>
                                      </p:cBhvr>
                                      <p:to>
                                        <p:strVal val="0.5"/>
                                      </p:to>
                                    </p:set>
                                    <p:animEffect filter="image" prLst="opacity: 0.5">
                                      <p:cBhvr rctx="IE">
                                        <p:cTn id="45" dur="indefinite"/>
                                        <p:tgtEl>
                                          <p:spTgt spid="5"/>
                                        </p:tgtEl>
                                      </p:cBhvr>
                                    </p:animEffect>
                                  </p:childTnLst>
                                </p:cTn>
                              </p:par>
                            </p:childTnLst>
                          </p:cTn>
                        </p:par>
                        <p:par>
                          <p:cTn id="46" fill="hold">
                            <p:stCondLst>
                              <p:cond delay="1000"/>
                            </p:stCondLst>
                            <p:childTnLst>
                              <p:par>
                                <p:cTn id="47" presetID="9" presetClass="emph" presetSubtype="0" nodeType="afterEffect">
                                  <p:stCondLst>
                                    <p:cond delay="0"/>
                                  </p:stCondLst>
                                  <p:childTnLst>
                                    <p:set>
                                      <p:cBhvr rctx="PPT">
                                        <p:cTn id="48" dur="indefinite"/>
                                        <p:tgtEl>
                                          <p:spTgt spid="9"/>
                                        </p:tgtEl>
                                        <p:attrNameLst>
                                          <p:attrName>style.opacity</p:attrName>
                                        </p:attrNameLst>
                                      </p:cBhvr>
                                      <p:to>
                                        <p:strVal val="0.5"/>
                                      </p:to>
                                    </p:set>
                                    <p:animEffect filter="image" prLst="opacity: 0.5">
                                      <p:cBhvr rctx="IE">
                                        <p:cTn id="49" dur="indefinite"/>
                                        <p:tgtEl>
                                          <p:spTgt spid="9"/>
                                        </p:tgtEl>
                                      </p:cBhvr>
                                    </p:animEffect>
                                  </p:childTnLst>
                                </p:cTn>
                              </p:par>
                            </p:childTnLst>
                          </p:cTn>
                        </p:par>
                        <p:par>
                          <p:cTn id="50" fill="hold">
                            <p:stCondLst>
                              <p:cond delay="1000"/>
                            </p:stCondLst>
                            <p:childTnLst>
                              <p:par>
                                <p:cTn id="51" presetID="9" presetClass="emph" presetSubtype="0" nodeType="afterEffect">
                                  <p:stCondLst>
                                    <p:cond delay="0"/>
                                  </p:stCondLst>
                                  <p:childTnLst>
                                    <p:set>
                                      <p:cBhvr rctx="PPT">
                                        <p:cTn id="52" dur="indefinite"/>
                                        <p:tgtEl>
                                          <p:spTgt spid="17"/>
                                        </p:tgtEl>
                                        <p:attrNameLst>
                                          <p:attrName>style.opacity</p:attrName>
                                        </p:attrNameLst>
                                      </p:cBhvr>
                                      <p:to>
                                        <p:strVal val="0.5"/>
                                      </p:to>
                                    </p:set>
                                    <p:animEffect filter="image" prLst="opacity: 0.5">
                                      <p:cBhvr rctx="IE">
                                        <p:cTn id="53" dur="indefinite"/>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718741"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74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544594"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包过滤防火墙与应用级网关的区别</a:t>
              </a:r>
            </a:p>
          </p:txBody>
        </p:sp>
      </p:grpSp>
      <p:graphicFrame>
        <p:nvGraphicFramePr>
          <p:cNvPr id="7" name="表格 6"/>
          <p:cNvGraphicFramePr>
            <a:graphicFrameLocks noGrp="1"/>
          </p:cNvGraphicFramePr>
          <p:nvPr>
            <p:custDataLst>
              <p:tags r:id="rId1"/>
            </p:custDataLst>
          </p:nvPr>
        </p:nvGraphicFramePr>
        <p:xfrm>
          <a:off x="1478280" y="2567940"/>
          <a:ext cx="4775835" cy="3453765"/>
        </p:xfrm>
        <a:graphic>
          <a:graphicData uri="http://schemas.openxmlformats.org/drawingml/2006/table">
            <a:tbl>
              <a:tblPr/>
              <a:tblGrid>
                <a:gridCol w="4775835">
                  <a:extLst>
                    <a:ext uri="{9D8B030D-6E8A-4147-A177-3AD203B41FA5}">
                      <a16:colId xmlns:a16="http://schemas.microsoft.com/office/drawing/2014/main" val="20000"/>
                    </a:ext>
                  </a:extLst>
                </a:gridCol>
              </a:tblGrid>
              <a:tr h="766445">
                <a:tc>
                  <a:txBody>
                    <a:bodyPr/>
                    <a:lstStyle/>
                    <a:p>
                      <a:pPr marL="0" marR="0" lvl="0" indent="0" algn="ctr" defTabSz="913130" rtl="0" eaLnBrk="1" fontAlgn="ctr" latinLnBrk="0" hangingPunct="1">
                        <a:lnSpc>
                          <a:spcPct val="100000"/>
                        </a:lnSpc>
                        <a:spcBef>
                          <a:spcPct val="0"/>
                        </a:spcBef>
                        <a:spcAft>
                          <a:spcPct val="0"/>
                        </a:spcAft>
                        <a:buClrTx/>
                        <a:buSzTx/>
                        <a:buFontTx/>
                        <a:buNone/>
                      </a:pPr>
                      <a:r>
                        <a:rPr kumimoji="0" lang="zh-CN" altLang="en-US" sz="2800" b="1" i="0" u="none" strike="noStrike" kern="1200"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过滤所有</a:t>
                      </a:r>
                      <a:r>
                        <a:rPr kumimoji="0" lang="zh-CN" altLang="en-US" sz="2800" b="1" i="0" u="none" strike="noStrike" kern="1200" cap="none" normalizeH="0" baseline="0" dirty="0">
                          <a:ln>
                            <a:noFill/>
                          </a:ln>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不同服务</a:t>
                      </a:r>
                      <a:r>
                        <a:rPr kumimoji="0" lang="zh-CN" altLang="en-US" sz="2800" b="1" i="0" u="none" strike="noStrike" kern="1200"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的数据流</a:t>
                      </a: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206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687320">
                <a:tc>
                  <a:txBody>
                    <a:bodyPr/>
                    <a:lstStyle/>
                    <a:p>
                      <a:pPr marL="0" marR="0" lvl="0" indent="0" algn="l" defTabSz="913130" rtl="0" eaLnBrk="1" fontAlgn="ctr" latinLnBrk="0" hangingPunct="1">
                        <a:lnSpc>
                          <a:spcPct val="150000"/>
                        </a:lnSpc>
                        <a:spcBef>
                          <a:spcPct val="0"/>
                        </a:spcBef>
                        <a:spcAft>
                          <a:spcPct val="0"/>
                        </a:spcAft>
                        <a:buClrTx/>
                        <a:buSzTx/>
                        <a:buFontTx/>
                        <a:buNone/>
                      </a:pPr>
                      <a:r>
                        <a:rPr kumimoji="0" lang="zh-CN" altLang="en-US" sz="2400" b="1" i="0" u="none" strike="noStrike" kern="1200"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不需要了解数据流的细节，它</a:t>
                      </a:r>
                      <a:r>
                        <a:rPr kumimoji="0" lang="zh-CN" altLang="en-US" sz="2400" b="1" i="0" u="none" strike="noStrike" kern="1200" cap="none" normalizeH="0" baseline="0" dirty="0">
                          <a:ln>
                            <a:noFill/>
                          </a:ln>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只查看数据包的源地址和目的地址</a:t>
                      </a:r>
                      <a:r>
                        <a:rPr kumimoji="0" lang="zh-CN" altLang="en-US" sz="2400" b="1" i="0" u="none" strike="noStrike" kern="1200"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或</a:t>
                      </a:r>
                      <a:r>
                        <a:rPr kumimoji="0" lang="zh-CN" altLang="en-US" sz="2400" b="1" i="0" u="none" strike="noStrike" kern="1200" cap="none" normalizeH="0" baseline="0" dirty="0">
                          <a:ln>
                            <a:noFill/>
                          </a:ln>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检查</a:t>
                      </a:r>
                      <a:r>
                        <a:rPr kumimoji="0" lang="en-US" altLang="zh-CN" sz="2400" b="1" i="0" u="none" strike="noStrike" kern="1200" cap="none" normalizeH="0" baseline="0" dirty="0">
                          <a:ln>
                            <a:noFill/>
                          </a:ln>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UDP/TCP</a:t>
                      </a:r>
                      <a:r>
                        <a:rPr kumimoji="0" lang="zh-CN" altLang="en-US" sz="2400" b="1" i="0" u="none" strike="noStrike" kern="1200" cap="none" normalizeH="0" baseline="0" dirty="0">
                          <a:ln>
                            <a:noFill/>
                          </a:ln>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的端口号和某些标志位</a:t>
                      </a:r>
                      <a:r>
                        <a:rPr kumimoji="0" lang="zh-CN" altLang="en-US" sz="2400" b="1" i="0" u="none" strike="noStrike" kern="1200" cap="none" normalizeH="0" baseline="0" dirty="0">
                          <a:ln>
                            <a:noFill/>
                          </a:ln>
                          <a:solidFill>
                            <a:srgbClr val="003399"/>
                          </a:solidFill>
                          <a:effectLst/>
                          <a:latin typeface="Times New Roman" panose="02020603050405020304" pitchFamily="18" charset="0"/>
                          <a:ea typeface="微软雅黑" panose="020B0503020204020204" pitchFamily="34" charset="-122"/>
                          <a:cs typeface="Times New Roman" panose="02020603050405020304" pitchFamily="18" charset="0"/>
                        </a:rPr>
                        <a:t>。</a:t>
                      </a: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206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9" name="组合 8"/>
          <p:cNvGrpSpPr/>
          <p:nvPr/>
        </p:nvGrpSpPr>
        <p:grpSpPr>
          <a:xfrm>
            <a:off x="1872073" y="1617959"/>
            <a:ext cx="4397828" cy="592914"/>
            <a:chOff x="6811854" y="6249609"/>
            <a:chExt cx="4145426" cy="642566"/>
          </a:xfrm>
          <a:solidFill>
            <a:srgbClr val="002060"/>
          </a:solidFill>
        </p:grpSpPr>
        <p:sp>
          <p:nvSpPr>
            <p:cNvPr id="10" name="AutoShape 4"/>
            <p:cNvSpPr>
              <a:spLocks noChangeArrowheads="1"/>
            </p:cNvSpPr>
            <p:nvPr/>
          </p:nvSpPr>
          <p:spPr bwMode="gray">
            <a:xfrm>
              <a:off x="6813876" y="6249609"/>
              <a:ext cx="4143404" cy="608390"/>
            </a:xfrm>
            <a:prstGeom prst="roundRect">
              <a:avLst>
                <a:gd name="adj" fmla="val 17509"/>
              </a:avLst>
            </a:prstGeom>
            <a:grpFill/>
            <a:ln w="9525">
              <a:solidFill>
                <a:srgbClr val="002060"/>
              </a:solidFill>
              <a:round/>
            </a:ln>
          </p:spPr>
          <p:txBody>
            <a:bodyPr wrap="none" anchor="ctr"/>
            <a:lstStyle/>
            <a:p>
              <a:pPr marL="0" marR="0" lvl="0" indent="0" algn="ctr" defTabSz="914400" eaLnBrk="1" fontAlgn="auto" latinLnBrk="1" hangingPunct="1">
                <a:lnSpc>
                  <a:spcPct val="80000"/>
                </a:lnSpc>
                <a:spcBef>
                  <a:spcPct val="50000"/>
                </a:spcBef>
                <a:spcAft>
                  <a:spcPts val="0"/>
                </a:spcAft>
                <a:buClr>
                  <a:srgbClr val="FF0000"/>
                </a:buClr>
                <a:buSzTx/>
                <a:buFont typeface="Wingdings" panose="05000000000000000000" pitchFamily="2" charset="2"/>
                <a:buNone/>
                <a:defRPr/>
              </a:pPr>
              <a:endParaRPr kumimoji="0" lang="zh-CN" altLang="en-US" sz="1800" b="1" i="0" u="none" strike="noStrike" kern="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endParaRPr>
            </a:p>
          </p:txBody>
        </p:sp>
        <p:sp>
          <p:nvSpPr>
            <p:cNvPr id="11" name="Text Box 17"/>
            <p:cNvSpPr txBox="1">
              <a:spLocks noChangeArrowheads="1"/>
            </p:cNvSpPr>
            <p:nvPr/>
          </p:nvSpPr>
          <p:spPr bwMode="gray">
            <a:xfrm>
              <a:off x="6811854" y="6366408"/>
              <a:ext cx="3939730" cy="525767"/>
            </a:xfrm>
            <a:prstGeom prst="rect">
              <a:avLst/>
            </a:prstGeom>
            <a:grpFill/>
            <a:ln w="9525" algn="ctr">
              <a:noFill/>
              <a:miter lim="800000"/>
            </a:ln>
          </p:spPr>
          <p:txBody>
            <a:bodyPr>
              <a:spAutoFit/>
            </a:bodyPr>
            <a:lstStyle/>
            <a:p>
              <a:pPr lvl="0" algn="ctr" latinLnBrk="1">
                <a:lnSpc>
                  <a:spcPct val="80000"/>
                </a:lnSpc>
                <a:spcBef>
                  <a:spcPct val="50000"/>
                </a:spcBef>
                <a:buClr>
                  <a:srgbClr val="FF0000"/>
                </a:buClr>
              </a:pPr>
              <a:r>
                <a:rPr lang="zh-CN" altLang="en-US" sz="32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包过滤防火墙</a:t>
              </a:r>
            </a:p>
          </p:txBody>
        </p:sp>
      </p:grpSp>
      <p:grpSp>
        <p:nvGrpSpPr>
          <p:cNvPr id="12" name="组合 11"/>
          <p:cNvGrpSpPr/>
          <p:nvPr/>
        </p:nvGrpSpPr>
        <p:grpSpPr>
          <a:xfrm>
            <a:off x="6542938" y="1617959"/>
            <a:ext cx="4248006" cy="590541"/>
            <a:chOff x="6813876" y="6249609"/>
            <a:chExt cx="4143404" cy="639996"/>
          </a:xfrm>
          <a:solidFill>
            <a:srgbClr val="002060"/>
          </a:solidFill>
        </p:grpSpPr>
        <p:sp>
          <p:nvSpPr>
            <p:cNvPr id="13" name="AutoShape 4"/>
            <p:cNvSpPr>
              <a:spLocks noChangeArrowheads="1"/>
            </p:cNvSpPr>
            <p:nvPr/>
          </p:nvSpPr>
          <p:spPr bwMode="gray">
            <a:xfrm>
              <a:off x="6813876" y="6249609"/>
              <a:ext cx="4143404" cy="608390"/>
            </a:xfrm>
            <a:prstGeom prst="roundRect">
              <a:avLst>
                <a:gd name="adj" fmla="val 17509"/>
              </a:avLst>
            </a:prstGeom>
            <a:grpFill/>
            <a:ln w="9525">
              <a:solidFill>
                <a:srgbClr val="002060"/>
              </a:solidFill>
              <a:round/>
            </a:ln>
          </p:spPr>
          <p:txBody>
            <a:bodyPr wrap="none" anchor="ctr"/>
            <a:lstStyle/>
            <a:p>
              <a:pPr marL="0" marR="0" lvl="0" indent="0" algn="ctr" defTabSz="914400" eaLnBrk="1" fontAlgn="auto" latinLnBrk="1" hangingPunct="1">
                <a:lnSpc>
                  <a:spcPct val="80000"/>
                </a:lnSpc>
                <a:spcBef>
                  <a:spcPct val="50000"/>
                </a:spcBef>
                <a:spcAft>
                  <a:spcPts val="0"/>
                </a:spcAft>
                <a:buClr>
                  <a:srgbClr val="FF0000"/>
                </a:buClr>
                <a:buSzTx/>
                <a:buFont typeface="Wingdings" panose="05000000000000000000" pitchFamily="2" charset="2"/>
                <a:buNone/>
                <a:defRPr/>
              </a:pPr>
              <a:endParaRPr kumimoji="0" lang="zh-CN" altLang="en-US" sz="1800" b="1" i="0" u="none" strike="noStrike" kern="0" cap="none" spc="0" normalizeH="0" baseline="0" noProof="0" dirty="0">
                <a:ln>
                  <a:noFill/>
                </a:ln>
                <a:solidFill>
                  <a:schemeClr val="bg1"/>
                </a:solidFill>
                <a:effectLst/>
                <a:uLnTx/>
                <a:uFillTx/>
                <a:latin typeface="Times New Roman" panose="02020603050405020304" pitchFamily="18" charset="0"/>
                <a:ea typeface="微软雅黑" panose="020B0503020204020204" pitchFamily="34" charset="-122"/>
              </a:endParaRPr>
            </a:p>
          </p:txBody>
        </p:sp>
        <p:sp>
          <p:nvSpPr>
            <p:cNvPr id="14" name="Text Box 17"/>
            <p:cNvSpPr txBox="1">
              <a:spLocks noChangeArrowheads="1"/>
            </p:cNvSpPr>
            <p:nvPr/>
          </p:nvSpPr>
          <p:spPr bwMode="gray">
            <a:xfrm>
              <a:off x="6956751" y="6363837"/>
              <a:ext cx="3939730" cy="525768"/>
            </a:xfrm>
            <a:prstGeom prst="rect">
              <a:avLst/>
            </a:prstGeom>
            <a:grpFill/>
            <a:ln w="9525" algn="ctr">
              <a:noFill/>
              <a:miter lim="800000"/>
            </a:ln>
          </p:spPr>
          <p:txBody>
            <a:bodyPr>
              <a:spAutoFit/>
            </a:bodyPr>
            <a:lstStyle/>
            <a:p>
              <a:pPr lvl="0" algn="ctr" latinLnBrk="1">
                <a:lnSpc>
                  <a:spcPct val="80000"/>
                </a:lnSpc>
                <a:spcBef>
                  <a:spcPct val="50000"/>
                </a:spcBef>
                <a:buClr>
                  <a:srgbClr val="FF0000"/>
                </a:buClr>
              </a:pPr>
              <a:r>
                <a:rPr lang="zh-CN" altLang="en-US" sz="3200" b="1" kern="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应用级网关</a:t>
              </a:r>
            </a:p>
          </p:txBody>
        </p:sp>
      </p:grpSp>
      <p:graphicFrame>
        <p:nvGraphicFramePr>
          <p:cNvPr id="15" name="表格 14"/>
          <p:cNvGraphicFramePr>
            <a:graphicFrameLocks noGrp="1"/>
          </p:cNvGraphicFramePr>
          <p:nvPr/>
        </p:nvGraphicFramePr>
        <p:xfrm>
          <a:off x="6542938" y="2531892"/>
          <a:ext cx="4382062" cy="3490206"/>
        </p:xfrm>
        <a:graphic>
          <a:graphicData uri="http://schemas.openxmlformats.org/drawingml/2006/table">
            <a:tbl>
              <a:tblPr/>
              <a:tblGrid>
                <a:gridCol w="4382062">
                  <a:extLst>
                    <a:ext uri="{9D8B030D-6E8A-4147-A177-3AD203B41FA5}">
                      <a16:colId xmlns:a16="http://schemas.microsoft.com/office/drawing/2014/main" val="20000"/>
                    </a:ext>
                  </a:extLst>
                </a:gridCol>
              </a:tblGrid>
              <a:tr h="774777">
                <a:tc>
                  <a:txBody>
                    <a:bodyPr/>
                    <a:lstStyle/>
                    <a:p>
                      <a:pPr marL="0" marR="0" lvl="0" indent="0" algn="ctr" defTabSz="913130" rtl="0" eaLnBrk="1" fontAlgn="ctr" latinLnBrk="0" hangingPunct="1">
                        <a:lnSpc>
                          <a:spcPct val="100000"/>
                        </a:lnSpc>
                        <a:spcBef>
                          <a:spcPct val="0"/>
                        </a:spcBef>
                        <a:spcAft>
                          <a:spcPct val="0"/>
                        </a:spcAft>
                        <a:buClrTx/>
                        <a:buSzTx/>
                        <a:buFontTx/>
                        <a:buNone/>
                      </a:pPr>
                      <a:r>
                        <a:rPr kumimoji="0" lang="zh-CN" altLang="en-US" sz="2800" b="1" i="0" u="none" strike="noStrike" kern="1200"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只能过滤</a:t>
                      </a:r>
                      <a:r>
                        <a:rPr kumimoji="0" lang="zh-CN" altLang="en-US" sz="2800" b="1" i="0" u="none" strike="noStrike" kern="1200" cap="none" normalizeH="0" baseline="0" dirty="0">
                          <a:ln>
                            <a:noFill/>
                          </a:ln>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特定服务</a:t>
                      </a:r>
                      <a:r>
                        <a:rPr kumimoji="0" lang="zh-CN" altLang="en-US" sz="2800" b="1" i="0" u="none" strike="noStrike" kern="1200"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的数据流</a:t>
                      </a: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15429">
                <a:tc>
                  <a:txBody>
                    <a:bodyPr/>
                    <a:lstStyle/>
                    <a:p>
                      <a:pPr marL="0" marR="0" lvl="0" indent="0" algn="l" defTabSz="913130" rtl="0" eaLnBrk="1" fontAlgn="ctr" latinLnBrk="0" hangingPunct="1">
                        <a:lnSpc>
                          <a:spcPct val="150000"/>
                        </a:lnSpc>
                        <a:spcBef>
                          <a:spcPct val="0"/>
                        </a:spcBef>
                        <a:spcAft>
                          <a:spcPct val="0"/>
                        </a:spcAft>
                        <a:buClrTx/>
                        <a:buSzTx/>
                        <a:buFontTx/>
                        <a:buNone/>
                      </a:pPr>
                      <a:r>
                        <a:rPr kumimoji="0" lang="zh-CN" altLang="en-US" sz="2400" b="1" i="0" u="none" strike="noStrike" kern="1200"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必须</a:t>
                      </a:r>
                      <a:r>
                        <a:rPr kumimoji="0" lang="zh-CN" altLang="en-US" sz="2400" b="1" i="0" u="none" strike="noStrike" kern="1200" cap="none" normalizeH="0" baseline="0" dirty="0">
                          <a:ln>
                            <a:noFill/>
                          </a:ln>
                          <a:solidFill>
                            <a:srgbClr val="C00000"/>
                          </a:solidFill>
                          <a:effectLst/>
                          <a:latin typeface="Times New Roman" panose="02020603050405020304" pitchFamily="18" charset="0"/>
                          <a:ea typeface="微软雅黑" panose="020B0503020204020204" pitchFamily="34" charset="-122"/>
                          <a:cs typeface="Times New Roman" panose="02020603050405020304" pitchFamily="18" charset="0"/>
                        </a:rPr>
                        <a:t>为特定的应用服务编写特定的代理程序</a:t>
                      </a:r>
                      <a:r>
                        <a:rPr kumimoji="0" lang="zh-CN" altLang="en-US" sz="2400" b="1" i="0" u="none" strike="noStrike" kern="1200" cap="none" normalizeH="0" baseline="0" dirty="0">
                          <a:ln>
                            <a:noFill/>
                          </a:ln>
                          <a:solidFill>
                            <a:srgbClr val="002060"/>
                          </a:solidFill>
                          <a:effectLst/>
                          <a:latin typeface="Times New Roman" panose="02020603050405020304" pitchFamily="18" charset="0"/>
                          <a:ea typeface="微软雅黑" panose="020B0503020204020204" pitchFamily="34" charset="-122"/>
                          <a:cs typeface="Times New Roman" panose="02020603050405020304" pitchFamily="18" charset="0"/>
                        </a:rPr>
                        <a:t>，被称为“服务代理”，在网关内部分别扮演客户机代理和服务器代理的角色。</a:t>
                      </a:r>
                    </a:p>
                  </a:txBody>
                  <a:tcPr marL="9525" marR="9525" marT="9525"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par>
                          <p:cTn id="17" fill="hold">
                            <p:stCondLst>
                              <p:cond delay="500"/>
                            </p:stCondLst>
                            <p:childTnLst>
                              <p:par>
                                <p:cTn id="18" presetID="1" presetClass="entr" presetSubtype="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653539" y="1713768"/>
            <a:ext cx="9144001" cy="4731657"/>
          </a:xfrm>
          <a:prstGeom prst="rect">
            <a:avLst/>
          </a:prstGeom>
          <a:noFill/>
          <a:ln w="9525">
            <a:noFill/>
            <a:miter lim="800000"/>
            <a:headEnd/>
            <a:tailEnd/>
          </a:ln>
          <a:effectLst/>
        </p:spPr>
      </p:pic>
      <p:grpSp>
        <p:nvGrpSpPr>
          <p:cNvPr id="8" name="组合 7"/>
          <p:cNvGrpSpPr/>
          <p:nvPr/>
        </p:nvGrpSpPr>
        <p:grpSpPr>
          <a:xfrm>
            <a:off x="3023643" y="949608"/>
            <a:ext cx="6403791" cy="982222"/>
            <a:chOff x="5504099" y="4792717"/>
            <a:chExt cx="3245763" cy="1781505"/>
          </a:xfrm>
        </p:grpSpPr>
        <p:sp>
          <p:nvSpPr>
            <p:cNvPr id="9" name="AutoShape 14"/>
            <p:cNvSpPr>
              <a:spLocks noChangeArrowheads="1"/>
            </p:cNvSpPr>
            <p:nvPr/>
          </p:nvSpPr>
          <p:spPr bwMode="gray">
            <a:xfrm>
              <a:off x="5504099" y="4792717"/>
              <a:ext cx="3245763" cy="1781505"/>
            </a:xfrm>
            <a:prstGeom prst="roundRect">
              <a:avLst>
                <a:gd name="adj" fmla="val 16667"/>
              </a:avLst>
            </a:prstGeom>
            <a:solidFill>
              <a:schemeClr val="bg1"/>
            </a:solidFill>
            <a:ln w="19050">
              <a:solidFill>
                <a:srgbClr val="002060"/>
              </a:solidFill>
              <a:round/>
            </a:ln>
            <a:effectLst/>
          </p:spPr>
          <p:txBody>
            <a:bodyPr wrap="none" anchor="ctr"/>
            <a:lstStyle/>
            <a:p>
              <a:pPr algn="ctr"/>
              <a:endParaRPr lang="en-US" altLang="ko-KR" b="1" dirty="0">
                <a:solidFill>
                  <a:srgbClr val="C00000"/>
                </a:solidFill>
                <a:effectLst>
                  <a:outerShdw blurRad="38100" dist="38100" dir="2700000" algn="tl">
                    <a:srgbClr val="000000"/>
                  </a:outerShdw>
                </a:effectLst>
                <a:latin typeface="Times New Roman" panose="02020603050405020304" pitchFamily="18" charset="0"/>
                <a:ea typeface="微软雅黑" panose="020B0503020204020204" pitchFamily="34" charset="-122"/>
              </a:endParaRPr>
            </a:p>
          </p:txBody>
        </p:sp>
        <p:sp>
          <p:nvSpPr>
            <p:cNvPr id="10" name="TextBox 4"/>
            <p:cNvSpPr txBox="1"/>
            <p:nvPr/>
          </p:nvSpPr>
          <p:spPr>
            <a:xfrm>
              <a:off x="5514280" y="4910990"/>
              <a:ext cx="3225401" cy="1505313"/>
            </a:xfrm>
            <a:prstGeom prst="rect">
              <a:avLst/>
            </a:prstGeom>
            <a:noFill/>
          </p:spPr>
          <p:txBody>
            <a:bodyPr wrap="square" rtlCol="0">
              <a:spAutoFit/>
            </a:bodyPr>
            <a:lstStyle/>
            <a:p>
              <a:r>
                <a:rPr lang="zh-CN" altLang="en-US" sz="2400" b="1" dirty="0">
                  <a:solidFill>
                    <a:srgbClr val="C00000"/>
                  </a:solidFill>
                  <a:latin typeface="Times New Roman" panose="02020603050405020304" pitchFamily="18" charset="0"/>
                  <a:ea typeface="微软雅黑" panose="020B0503020204020204" pitchFamily="34" charset="-122"/>
                </a:rPr>
                <a:t>当各种类型的应用服务通过网关时，必须经过客户机代理和服务器代理的过滤。</a:t>
              </a:r>
            </a:p>
          </p:txBody>
        </p:sp>
      </p:grpSp>
      <p:grpSp>
        <p:nvGrpSpPr>
          <p:cNvPr id="11" name="组合 10"/>
          <p:cNvGrpSpPr/>
          <p:nvPr/>
        </p:nvGrpSpPr>
        <p:grpSpPr>
          <a:xfrm>
            <a:off x="1644446" y="42192"/>
            <a:ext cx="9648394" cy="781967"/>
            <a:chOff x="2543606" y="42192"/>
            <a:chExt cx="9648394" cy="781967"/>
          </a:xfrm>
        </p:grpSpPr>
        <p:sp>
          <p:nvSpPr>
            <p:cNvPr id="12" name="圆角矩形 11"/>
            <p:cNvSpPr/>
            <p:nvPr/>
          </p:nvSpPr>
          <p:spPr>
            <a:xfrm>
              <a:off x="2543606" y="42192"/>
              <a:ext cx="9648394" cy="781967"/>
            </a:xfrm>
            <a:prstGeom prst="roundRect">
              <a:avLst>
                <a:gd name="adj" fmla="val 50000"/>
              </a:avLst>
            </a:prstGeom>
            <a:gradFill flip="none" rotWithShape="1">
              <a:gsLst>
                <a:gs pos="92000">
                  <a:srgbClr val="FFC000">
                    <a:alpha val="0"/>
                  </a:srgbClr>
                </a:gs>
                <a:gs pos="68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13" name="矩形 12"/>
            <p:cNvSpPr/>
            <p:nvPr/>
          </p:nvSpPr>
          <p:spPr>
            <a:xfrm>
              <a:off x="2831635" y="138202"/>
              <a:ext cx="6530079"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包过滤防火墙与应用级网关的区别</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551101"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01650"/>
            </a:xfrm>
            <a:prstGeom prst="rect">
              <a:avLst/>
            </a:prstGeom>
          </p:spPr>
          <p:txBody>
            <a:bodyPr wrap="square">
              <a:spAutoFit/>
            </a:bodyPr>
            <a:lstStyle/>
            <a:p>
              <a:pPr lvl="0"/>
              <a:r>
                <a:rPr lang="zh-CN" altLang="en-US" sz="2665" b="1" kern="10" dirty="0">
                  <a:solidFill>
                    <a:schemeClr val="bg1"/>
                  </a:solidFill>
                  <a:latin typeface="微软雅黑" panose="020B0503020204020204" pitchFamily="34" charset="-122"/>
                  <a:ea typeface="微软雅黑" panose="020B0503020204020204" pitchFamily="34" charset="-122"/>
                  <a:cs typeface="经典特宋简" pitchFamily="49" charset="-122"/>
                </a:rPr>
                <a:t>应用级网关的工作层次</a:t>
              </a:r>
            </a:p>
          </p:txBody>
        </p:sp>
      </p:grpSp>
      <p:grpSp>
        <p:nvGrpSpPr>
          <p:cNvPr id="7" name="组合 6"/>
          <p:cNvGrpSpPr/>
          <p:nvPr/>
        </p:nvGrpSpPr>
        <p:grpSpPr>
          <a:xfrm>
            <a:off x="1551101" y="935595"/>
            <a:ext cx="9112342" cy="4911732"/>
            <a:chOff x="31532" y="1861192"/>
            <a:chExt cx="9112342" cy="4911732"/>
          </a:xfrm>
        </p:grpSpPr>
        <p:grpSp>
          <p:nvGrpSpPr>
            <p:cNvPr id="8" name="组合 7"/>
            <p:cNvGrpSpPr/>
            <p:nvPr/>
          </p:nvGrpSpPr>
          <p:grpSpPr>
            <a:xfrm>
              <a:off x="3764066" y="1973420"/>
              <a:ext cx="1568177" cy="3911745"/>
              <a:chOff x="2995228" y="2246162"/>
              <a:chExt cx="1568177" cy="3911745"/>
            </a:xfrm>
          </p:grpSpPr>
          <p:sp>
            <p:nvSpPr>
              <p:cNvPr id="30" name="AutoShape 8"/>
              <p:cNvSpPr>
                <a:spLocks noChangeArrowheads="1"/>
              </p:cNvSpPr>
              <p:nvPr/>
            </p:nvSpPr>
            <p:spPr bwMode="gray">
              <a:xfrm>
                <a:off x="3003972" y="2246162"/>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C00000"/>
                    </a:solidFill>
                    <a:latin typeface="Times New Roman" panose="02020603050405020304" pitchFamily="18" charset="0"/>
                    <a:ea typeface="微软雅黑" panose="020B0503020204020204" pitchFamily="34" charset="-122"/>
                  </a:rPr>
                  <a:t>应用层</a:t>
                </a:r>
              </a:p>
            </p:txBody>
          </p:sp>
          <p:sp>
            <p:nvSpPr>
              <p:cNvPr id="31" name="AutoShape 8"/>
              <p:cNvSpPr>
                <a:spLocks noChangeArrowheads="1"/>
              </p:cNvSpPr>
              <p:nvPr/>
            </p:nvSpPr>
            <p:spPr bwMode="gray">
              <a:xfrm>
                <a:off x="2995228" y="2800321"/>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表示层</a:t>
                </a:r>
              </a:p>
            </p:txBody>
          </p:sp>
          <p:sp>
            <p:nvSpPr>
              <p:cNvPr id="32" name="AutoShape 8"/>
              <p:cNvSpPr>
                <a:spLocks noChangeArrowheads="1"/>
              </p:cNvSpPr>
              <p:nvPr/>
            </p:nvSpPr>
            <p:spPr bwMode="gray">
              <a:xfrm>
                <a:off x="3010994" y="3371825"/>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会话层</a:t>
                </a:r>
              </a:p>
            </p:txBody>
          </p:sp>
          <p:sp>
            <p:nvSpPr>
              <p:cNvPr id="33" name="AutoShape 8"/>
              <p:cNvSpPr>
                <a:spLocks noChangeArrowheads="1"/>
              </p:cNvSpPr>
              <p:nvPr/>
            </p:nvSpPr>
            <p:spPr bwMode="gray">
              <a:xfrm>
                <a:off x="3012168" y="3943335"/>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传输层</a:t>
                </a:r>
              </a:p>
            </p:txBody>
          </p:sp>
          <p:sp>
            <p:nvSpPr>
              <p:cNvPr id="34" name="AutoShape 8"/>
              <p:cNvSpPr>
                <a:spLocks noChangeArrowheads="1"/>
              </p:cNvSpPr>
              <p:nvPr/>
            </p:nvSpPr>
            <p:spPr bwMode="gray">
              <a:xfrm>
                <a:off x="3012168" y="4514839"/>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网络层</a:t>
                </a:r>
              </a:p>
            </p:txBody>
          </p:sp>
          <p:sp>
            <p:nvSpPr>
              <p:cNvPr id="35" name="AutoShape 8"/>
              <p:cNvSpPr>
                <a:spLocks noChangeArrowheads="1"/>
              </p:cNvSpPr>
              <p:nvPr/>
            </p:nvSpPr>
            <p:spPr bwMode="gray">
              <a:xfrm>
                <a:off x="3012168" y="5086343"/>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链路层</a:t>
                </a:r>
              </a:p>
            </p:txBody>
          </p:sp>
          <p:sp>
            <p:nvSpPr>
              <p:cNvPr id="36" name="AutoShape 8"/>
              <p:cNvSpPr>
                <a:spLocks noChangeArrowheads="1"/>
              </p:cNvSpPr>
              <p:nvPr/>
            </p:nvSpPr>
            <p:spPr bwMode="gray">
              <a:xfrm>
                <a:off x="3012168" y="5657847"/>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物理层</a:t>
                </a:r>
              </a:p>
            </p:txBody>
          </p:sp>
        </p:grpSp>
        <p:grpSp>
          <p:nvGrpSpPr>
            <p:cNvPr id="9" name="组合 8"/>
            <p:cNvGrpSpPr/>
            <p:nvPr/>
          </p:nvGrpSpPr>
          <p:grpSpPr>
            <a:xfrm>
              <a:off x="794365" y="6142494"/>
              <a:ext cx="7616757" cy="630430"/>
              <a:chOff x="589407" y="6231293"/>
              <a:chExt cx="7616757" cy="508222"/>
            </a:xfrm>
          </p:grpSpPr>
          <p:sp>
            <p:nvSpPr>
              <p:cNvPr id="19" name="AutoShape 8"/>
              <p:cNvSpPr>
                <a:spLocks noChangeArrowheads="1"/>
              </p:cNvSpPr>
              <p:nvPr/>
            </p:nvSpPr>
            <p:spPr bwMode="gray">
              <a:xfrm>
                <a:off x="589407" y="6239455"/>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外部网络</a:t>
                </a:r>
              </a:p>
            </p:txBody>
          </p:sp>
          <p:sp>
            <p:nvSpPr>
              <p:cNvPr id="20" name="AutoShape 8"/>
              <p:cNvSpPr>
                <a:spLocks noChangeArrowheads="1"/>
              </p:cNvSpPr>
              <p:nvPr/>
            </p:nvSpPr>
            <p:spPr bwMode="gray">
              <a:xfrm>
                <a:off x="6654927" y="6231293"/>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内部网络</a:t>
                </a:r>
              </a:p>
            </p:txBody>
          </p:sp>
        </p:grpSp>
        <p:sp>
          <p:nvSpPr>
            <p:cNvPr id="10" name="AutoShape 8"/>
            <p:cNvSpPr>
              <a:spLocks noChangeArrowheads="1"/>
            </p:cNvSpPr>
            <p:nvPr/>
          </p:nvSpPr>
          <p:spPr bwMode="gray">
            <a:xfrm>
              <a:off x="2895676" y="5944263"/>
              <a:ext cx="1551237" cy="500060"/>
            </a:xfrm>
            <a:prstGeom prst="roundRect">
              <a:avLst>
                <a:gd name="adj" fmla="val 15884"/>
              </a:avLst>
            </a:prstGeom>
            <a:solidFill>
              <a:srgbClr val="002060"/>
            </a:soli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网络接口</a:t>
              </a:r>
            </a:p>
          </p:txBody>
        </p:sp>
        <p:sp>
          <p:nvSpPr>
            <p:cNvPr id="11" name="AutoShape 8"/>
            <p:cNvSpPr>
              <a:spLocks noChangeArrowheads="1"/>
            </p:cNvSpPr>
            <p:nvPr/>
          </p:nvSpPr>
          <p:spPr bwMode="gray">
            <a:xfrm>
              <a:off x="4772880" y="5941706"/>
              <a:ext cx="1551237" cy="500060"/>
            </a:xfrm>
            <a:prstGeom prst="roundRect">
              <a:avLst>
                <a:gd name="adj" fmla="val 15884"/>
              </a:avLst>
            </a:prstGeom>
            <a:solidFill>
              <a:srgbClr val="002060"/>
            </a:soli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网络接口</a:t>
              </a:r>
            </a:p>
          </p:txBody>
        </p:sp>
        <p:grpSp>
          <p:nvGrpSpPr>
            <p:cNvPr id="12" name="Group 97"/>
            <p:cNvGrpSpPr/>
            <p:nvPr/>
          </p:nvGrpSpPr>
          <p:grpSpPr bwMode="auto">
            <a:xfrm>
              <a:off x="5882025" y="1861192"/>
              <a:ext cx="3261849" cy="4001595"/>
              <a:chOff x="3744" y="1344"/>
              <a:chExt cx="1383" cy="1957"/>
            </a:xfrm>
          </p:grpSpPr>
          <p:sp>
            <p:nvSpPr>
              <p:cNvPr id="16" name="AutoShape 81"/>
              <p:cNvSpPr>
                <a:spLocks noChangeArrowheads="1"/>
              </p:cNvSpPr>
              <p:nvPr/>
            </p:nvSpPr>
            <p:spPr bwMode="gray">
              <a:xfrm>
                <a:off x="3744" y="1344"/>
                <a:ext cx="1363" cy="1957"/>
              </a:xfrm>
              <a:prstGeom prst="roundRect">
                <a:avLst>
                  <a:gd name="adj" fmla="val 17509"/>
                </a:avLst>
              </a:prstGeom>
              <a:solidFill>
                <a:schemeClr val="bg1"/>
              </a:solidFill>
              <a:ln w="9525">
                <a:solidFill>
                  <a:srgbClr val="002060"/>
                </a:solidFill>
                <a:round/>
              </a:ln>
              <a:effectLst/>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17" name="Text Box 92"/>
              <p:cNvSpPr txBox="1">
                <a:spLocks noChangeArrowheads="1"/>
              </p:cNvSpPr>
              <p:nvPr/>
            </p:nvSpPr>
            <p:spPr bwMode="gray">
              <a:xfrm>
                <a:off x="3792" y="1400"/>
                <a:ext cx="1335" cy="1866"/>
              </a:xfrm>
              <a:prstGeom prst="rect">
                <a:avLst/>
              </a:prstGeom>
              <a:noFill/>
              <a:ln w="9525" algn="ctr">
                <a:noFill/>
                <a:miter lim="800000"/>
              </a:ln>
              <a:effectLst/>
            </p:spPr>
            <p:txBody>
              <a:bodyPr wrap="square">
                <a:spAutoFit/>
              </a:bodyPr>
              <a:lstStyle/>
              <a:p>
                <a:pPr marL="342900" indent="-342900" defTabSz="107950">
                  <a:buClr>
                    <a:srgbClr val="C00000"/>
                  </a:buClr>
                  <a:buFont typeface="Wingdings" panose="05000000000000000000" pitchFamily="2" charset="2"/>
                  <a:buChar char="l"/>
                </a:pPr>
                <a:r>
                  <a:rPr lang="zh-CN" altLang="en-US" sz="2200" b="1" dirty="0">
                    <a:solidFill>
                      <a:srgbClr val="002060"/>
                    </a:solidFill>
                    <a:latin typeface="Times New Roman" panose="02020603050405020304" pitchFamily="18" charset="0"/>
                    <a:ea typeface="微软雅黑" panose="020B0503020204020204" pitchFamily="34" charset="-122"/>
                  </a:rPr>
                  <a:t>代理对整个数据包进行检查，因此能在应用层上对数据包进行过滤。</a:t>
                </a:r>
              </a:p>
              <a:p>
                <a:pPr marL="342900" indent="-342900" defTabSz="107950">
                  <a:buClr>
                    <a:srgbClr val="C00000"/>
                  </a:buClr>
                  <a:buFont typeface="Wingdings" panose="05000000000000000000" pitchFamily="2" charset="2"/>
                  <a:buChar char="l"/>
                </a:pPr>
                <a:r>
                  <a:rPr lang="zh-CN" altLang="en-US" sz="2200" b="1" dirty="0">
                    <a:solidFill>
                      <a:srgbClr val="002060"/>
                    </a:solidFill>
                    <a:latin typeface="Times New Roman" panose="02020603050405020304" pitchFamily="18" charset="0"/>
                    <a:ea typeface="微软雅黑" panose="020B0503020204020204" pitchFamily="34" charset="-122"/>
                  </a:rPr>
                  <a:t>应用代理与电路级网关有两个重要区别：</a:t>
                </a:r>
              </a:p>
              <a:p>
                <a:pPr marL="342900" indent="-342900" defTabSz="107950">
                  <a:buClr>
                    <a:srgbClr val="C00000"/>
                  </a:buClr>
                  <a:buFont typeface="Wingdings" panose="05000000000000000000" pitchFamily="2" charset="2"/>
                  <a:buChar char="l"/>
                </a:pPr>
                <a:r>
                  <a:rPr lang="zh-CN" altLang="en-US" sz="2200" b="1" dirty="0">
                    <a:solidFill>
                      <a:srgbClr val="002060"/>
                    </a:solidFill>
                    <a:latin typeface="Times New Roman" panose="02020603050405020304" pitchFamily="18" charset="0"/>
                    <a:ea typeface="微软雅黑" panose="020B0503020204020204" pitchFamily="34" charset="-122"/>
                  </a:rPr>
                  <a:t>代理是针对应用的。</a:t>
                </a:r>
              </a:p>
              <a:p>
                <a:pPr marL="342900" indent="-342900" defTabSz="107950">
                  <a:buClr>
                    <a:srgbClr val="C00000"/>
                  </a:buClr>
                  <a:buFont typeface="Wingdings" panose="05000000000000000000" pitchFamily="2" charset="2"/>
                  <a:buChar char="l"/>
                </a:pPr>
                <a:r>
                  <a:rPr lang="zh-CN" altLang="en-US" sz="2200" b="1" dirty="0">
                    <a:solidFill>
                      <a:srgbClr val="002060"/>
                    </a:solidFill>
                    <a:latin typeface="Times New Roman" panose="02020603050405020304" pitchFamily="18" charset="0"/>
                    <a:ea typeface="微软雅黑" panose="020B0503020204020204" pitchFamily="34" charset="-122"/>
                  </a:rPr>
                  <a:t>代理对整个数据包进行检查，因此能在</a:t>
                </a:r>
                <a:r>
                  <a:rPr lang="en-US" altLang="zh-CN" sz="2200" b="1" dirty="0">
                    <a:solidFill>
                      <a:srgbClr val="002060"/>
                    </a:solidFill>
                    <a:latin typeface="Times New Roman" panose="02020603050405020304" pitchFamily="18" charset="0"/>
                    <a:ea typeface="微软雅黑" panose="020B0503020204020204" pitchFamily="34" charset="-122"/>
                  </a:rPr>
                  <a:t>OSI</a:t>
                </a:r>
                <a:r>
                  <a:rPr lang="zh-CN" altLang="en-US" sz="2200" b="1" dirty="0">
                    <a:solidFill>
                      <a:srgbClr val="002060"/>
                    </a:solidFill>
                    <a:latin typeface="Times New Roman" panose="02020603050405020304" pitchFamily="18" charset="0"/>
                    <a:ea typeface="微软雅黑" panose="020B0503020204020204" pitchFamily="34" charset="-122"/>
                  </a:rPr>
                  <a:t>模型的</a:t>
                </a:r>
                <a:r>
                  <a:rPr lang="zh-CN" altLang="en-US" sz="2200" b="1" dirty="0">
                    <a:solidFill>
                      <a:srgbClr val="C00000"/>
                    </a:solidFill>
                    <a:latin typeface="Times New Roman" panose="02020603050405020304" pitchFamily="18" charset="0"/>
                    <a:ea typeface="微软雅黑" panose="020B0503020204020204" pitchFamily="34" charset="-122"/>
                  </a:rPr>
                  <a:t>应用层</a:t>
                </a:r>
                <a:r>
                  <a:rPr lang="zh-CN" altLang="en-US" sz="2200" b="1" dirty="0">
                    <a:solidFill>
                      <a:srgbClr val="002060"/>
                    </a:solidFill>
                    <a:latin typeface="Times New Roman" panose="02020603050405020304" pitchFamily="18" charset="0"/>
                    <a:ea typeface="微软雅黑" panose="020B0503020204020204" pitchFamily="34" charset="-122"/>
                  </a:rPr>
                  <a:t>上对数据包进行过滤。</a:t>
                </a:r>
                <a:endParaRPr lang="en-US" altLang="zh-CN" sz="2200" b="1" dirty="0">
                  <a:solidFill>
                    <a:srgbClr val="002060"/>
                  </a:solidFill>
                  <a:latin typeface="Times New Roman" panose="02020603050405020304" pitchFamily="18" charset="0"/>
                  <a:ea typeface="微软雅黑" panose="020B0503020204020204" pitchFamily="34" charset="-122"/>
                </a:endParaRPr>
              </a:p>
            </p:txBody>
          </p:sp>
        </p:grpSp>
        <p:grpSp>
          <p:nvGrpSpPr>
            <p:cNvPr id="13" name="Group 97"/>
            <p:cNvGrpSpPr/>
            <p:nvPr/>
          </p:nvGrpSpPr>
          <p:grpSpPr bwMode="auto">
            <a:xfrm>
              <a:off x="31532" y="1879879"/>
              <a:ext cx="3214678" cy="4008902"/>
              <a:chOff x="3744" y="1348"/>
              <a:chExt cx="1363" cy="1800"/>
            </a:xfrm>
          </p:grpSpPr>
          <p:sp>
            <p:nvSpPr>
              <p:cNvPr id="14" name="AutoShape 81"/>
              <p:cNvSpPr>
                <a:spLocks noChangeArrowheads="1"/>
              </p:cNvSpPr>
              <p:nvPr/>
            </p:nvSpPr>
            <p:spPr bwMode="gray">
              <a:xfrm>
                <a:off x="3744" y="1348"/>
                <a:ext cx="1363" cy="1800"/>
              </a:xfrm>
              <a:prstGeom prst="roundRect">
                <a:avLst>
                  <a:gd name="adj" fmla="val 17509"/>
                </a:avLst>
              </a:prstGeom>
              <a:solidFill>
                <a:schemeClr val="bg1"/>
              </a:solidFill>
              <a:ln w="9525">
                <a:solidFill>
                  <a:srgbClr val="002060"/>
                </a:solidFill>
                <a:round/>
              </a:ln>
              <a:effectLst/>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15" name="Text Box 92"/>
              <p:cNvSpPr txBox="1">
                <a:spLocks noChangeArrowheads="1"/>
              </p:cNvSpPr>
              <p:nvPr/>
            </p:nvSpPr>
            <p:spPr bwMode="gray">
              <a:xfrm>
                <a:off x="3792" y="1390"/>
                <a:ext cx="1299" cy="1713"/>
              </a:xfrm>
              <a:prstGeom prst="rect">
                <a:avLst/>
              </a:prstGeom>
              <a:noFill/>
              <a:ln w="9525" algn="ctr">
                <a:noFill/>
                <a:miter lim="800000"/>
              </a:ln>
              <a:effectLst/>
            </p:spPr>
            <p:txBody>
              <a:bodyPr wrap="square">
                <a:spAutoFit/>
              </a:bodyPr>
              <a:lstStyle/>
              <a:p>
                <a:pPr lvl="0"/>
                <a:r>
                  <a:rPr lang="zh-CN" altLang="en-US" sz="2200" b="1" dirty="0">
                    <a:solidFill>
                      <a:srgbClr val="FF0000"/>
                    </a:solidFill>
                    <a:effectLst/>
                    <a:latin typeface="Times New Roman" panose="02020603050405020304" pitchFamily="18" charset="0"/>
                    <a:ea typeface="微软雅黑" panose="020B0503020204020204" pitchFamily="34" charset="-122"/>
                  </a:rPr>
                  <a:t>工作特点：</a:t>
                </a:r>
                <a:endParaRPr lang="en-US" altLang="zh-CN" sz="2200" b="1" dirty="0">
                  <a:solidFill>
                    <a:srgbClr val="FF0000"/>
                  </a:solidFill>
                  <a:effectLst/>
                  <a:latin typeface="Times New Roman" panose="02020603050405020304" pitchFamily="18" charset="0"/>
                  <a:ea typeface="微软雅黑" panose="020B0503020204020204" pitchFamily="34" charset="-122"/>
                </a:endParaRPr>
              </a:p>
              <a:p>
                <a:pPr marL="342900" indent="-342900">
                  <a:buClr>
                    <a:srgbClr val="C00000"/>
                  </a:buClr>
                  <a:buFont typeface="Wingdings" panose="05000000000000000000" pitchFamily="2" charset="2"/>
                  <a:buChar char="l"/>
                </a:pPr>
                <a:r>
                  <a:rPr lang="zh-CN" altLang="en-US" sz="2200" b="1" dirty="0">
                    <a:solidFill>
                      <a:srgbClr val="002060"/>
                    </a:solidFill>
                    <a:effectLst/>
                    <a:latin typeface="Times New Roman" panose="02020603050405020304" pitchFamily="18" charset="0"/>
                    <a:ea typeface="微软雅黑" panose="020B0503020204020204" pitchFamily="34" charset="-122"/>
                  </a:rPr>
                  <a:t>必针对每个服务运行一个代理。</a:t>
                </a:r>
                <a:endParaRPr lang="en-US" altLang="zh-CN" sz="2200" b="1" dirty="0">
                  <a:solidFill>
                    <a:srgbClr val="002060"/>
                  </a:solidFill>
                  <a:effectLst/>
                  <a:latin typeface="Times New Roman" panose="02020603050405020304" pitchFamily="18" charset="0"/>
                  <a:ea typeface="微软雅黑" panose="020B0503020204020204" pitchFamily="34" charset="-122"/>
                </a:endParaRPr>
              </a:p>
              <a:p>
                <a:pPr marL="342900" lvl="0" indent="-342900">
                  <a:buClr>
                    <a:srgbClr val="C00000"/>
                  </a:buClr>
                  <a:buFont typeface="Wingdings" panose="05000000000000000000" pitchFamily="2" charset="2"/>
                  <a:buChar char="l"/>
                </a:pPr>
                <a:r>
                  <a:rPr lang="zh-CN" altLang="en-US" sz="2200" b="1" dirty="0">
                    <a:solidFill>
                      <a:srgbClr val="002060"/>
                    </a:solidFill>
                    <a:effectLst/>
                    <a:latin typeface="Times New Roman" panose="02020603050405020304" pitchFamily="18" charset="0"/>
                    <a:ea typeface="微软雅黑" panose="020B0503020204020204" pitchFamily="34" charset="-122"/>
                  </a:rPr>
                  <a:t>对数据包进行逐个检查和过滤。</a:t>
                </a:r>
                <a:endParaRPr lang="en-US" altLang="zh-CN" sz="2200" b="1" dirty="0">
                  <a:solidFill>
                    <a:srgbClr val="002060"/>
                  </a:solidFill>
                  <a:effectLst/>
                  <a:latin typeface="Times New Roman" panose="02020603050405020304" pitchFamily="18" charset="0"/>
                  <a:ea typeface="微软雅黑" panose="020B0503020204020204" pitchFamily="34" charset="-122"/>
                </a:endParaRPr>
              </a:p>
              <a:p>
                <a:pPr marL="342900" indent="-342900">
                  <a:buClr>
                    <a:srgbClr val="C00000"/>
                  </a:buClr>
                  <a:buFont typeface="Wingdings" panose="05000000000000000000" pitchFamily="2" charset="2"/>
                  <a:buChar char="l"/>
                </a:pPr>
                <a:r>
                  <a:rPr lang="zh-CN" altLang="en-US" sz="2200" b="1" dirty="0">
                    <a:solidFill>
                      <a:srgbClr val="002060"/>
                    </a:solidFill>
                    <a:effectLst/>
                    <a:latin typeface="Times New Roman" panose="02020603050405020304" pitchFamily="18" charset="0"/>
                    <a:ea typeface="微软雅黑" panose="020B0503020204020204" pitchFamily="34" charset="-122"/>
                  </a:rPr>
                  <a:t>采用“强应用代理”</a:t>
                </a:r>
                <a:endParaRPr lang="en-US" altLang="zh-CN" sz="2200" b="1" dirty="0">
                  <a:solidFill>
                    <a:srgbClr val="002060"/>
                  </a:solidFill>
                  <a:effectLst/>
                  <a:latin typeface="Times New Roman" panose="02020603050405020304" pitchFamily="18" charset="0"/>
                  <a:ea typeface="微软雅黑" panose="020B0503020204020204" pitchFamily="34" charset="-122"/>
                </a:endParaRPr>
              </a:p>
              <a:p>
                <a:pPr marL="342900" lvl="0" indent="-342900">
                  <a:buClr>
                    <a:srgbClr val="C00000"/>
                  </a:buClr>
                  <a:buFont typeface="Wingdings" panose="05000000000000000000" pitchFamily="2" charset="2"/>
                  <a:buChar char="l"/>
                </a:pPr>
                <a:r>
                  <a:rPr lang="zh-CN" altLang="en-US" sz="2200" b="1" dirty="0">
                    <a:solidFill>
                      <a:srgbClr val="002060"/>
                    </a:solidFill>
                    <a:effectLst/>
                    <a:latin typeface="Times New Roman" panose="02020603050405020304" pitchFamily="18" charset="0"/>
                    <a:ea typeface="微软雅黑" panose="020B0503020204020204" pitchFamily="34" charset="-122"/>
                  </a:rPr>
                  <a:t>在更高层上过滤信息自动创建必要的包过滤规则。</a:t>
                </a:r>
                <a:endParaRPr lang="en-US" altLang="zh-CN" sz="2200" b="1" dirty="0">
                  <a:solidFill>
                    <a:srgbClr val="002060"/>
                  </a:solidFill>
                  <a:effectLst/>
                  <a:latin typeface="Times New Roman" panose="02020603050405020304" pitchFamily="18" charset="0"/>
                  <a:ea typeface="微软雅黑" panose="020B0503020204020204" pitchFamily="34" charset="-122"/>
                </a:endParaRPr>
              </a:p>
              <a:p>
                <a:pPr marL="342900" indent="-342900">
                  <a:buClr>
                    <a:srgbClr val="C00000"/>
                  </a:buClr>
                  <a:buFont typeface="Wingdings" panose="05000000000000000000" pitchFamily="2" charset="2"/>
                  <a:buChar char="l"/>
                </a:pPr>
                <a:r>
                  <a:rPr lang="zh-CN" altLang="en-US" sz="2200" b="1" dirty="0">
                    <a:solidFill>
                      <a:srgbClr val="002060"/>
                    </a:solidFill>
                    <a:effectLst/>
                    <a:latin typeface="Times New Roman" panose="02020603050405020304" pitchFamily="18" charset="0"/>
                    <a:ea typeface="微软雅黑" panose="020B0503020204020204" pitchFamily="34" charset="-122"/>
                  </a:rPr>
                  <a:t>当前最安全的防火墙结构之一。</a:t>
                </a:r>
              </a:p>
            </p:txBody>
          </p:sp>
        </p:grpSp>
      </p:grpSp>
      <p:sp>
        <p:nvSpPr>
          <p:cNvPr id="39" name="圆柱形 38"/>
          <p:cNvSpPr/>
          <p:nvPr/>
        </p:nvSpPr>
        <p:spPr>
          <a:xfrm rot="16200000">
            <a:off x="3941377" y="4059763"/>
            <a:ext cx="275752" cy="3893512"/>
          </a:xfrm>
          <a:prstGeom prst="ca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0" name="圆柱形 39"/>
          <p:cNvSpPr/>
          <p:nvPr/>
        </p:nvSpPr>
        <p:spPr>
          <a:xfrm>
            <a:off x="5099729" y="5531555"/>
            <a:ext cx="275752" cy="35923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1" name="圆柱形 40"/>
          <p:cNvSpPr/>
          <p:nvPr/>
        </p:nvSpPr>
        <p:spPr>
          <a:xfrm rot="16200000">
            <a:off x="8130350" y="4054457"/>
            <a:ext cx="275752" cy="3893512"/>
          </a:xfrm>
          <a:prstGeom prst="ca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2" name="圆柱形 41"/>
          <p:cNvSpPr/>
          <p:nvPr/>
        </p:nvSpPr>
        <p:spPr>
          <a:xfrm>
            <a:off x="6991052" y="5535997"/>
            <a:ext cx="275752" cy="35923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5" name="箭头: 直角双向 44"/>
          <p:cNvSpPr/>
          <p:nvPr/>
        </p:nvSpPr>
        <p:spPr>
          <a:xfrm flipV="1">
            <a:off x="6198524" y="1161246"/>
            <a:ext cx="1096679" cy="3825314"/>
          </a:xfrm>
          <a:prstGeom prst="leftUpArrow">
            <a:avLst>
              <a:gd name="adj1" fmla="val 15443"/>
              <a:gd name="adj2" fmla="val 13807"/>
              <a:gd name="adj3" fmla="val 25000"/>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6" name="箭头: 直角双向 45"/>
          <p:cNvSpPr/>
          <p:nvPr/>
        </p:nvSpPr>
        <p:spPr>
          <a:xfrm flipH="1" flipV="1">
            <a:off x="4872168" y="1161246"/>
            <a:ext cx="1096679" cy="3825314"/>
          </a:xfrm>
          <a:prstGeom prst="leftUpArrow">
            <a:avLst>
              <a:gd name="adj1" fmla="val 15443"/>
              <a:gd name="adj2" fmla="val 13807"/>
              <a:gd name="adj3" fmla="val 25000"/>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2208213" y="476250"/>
            <a:ext cx="7286625" cy="592138"/>
          </a:xfrm>
        </p:spPr>
        <p:txBody>
          <a:bodyPr vert="horz" wrap="square" lIns="91440" tIns="45720" rIns="91440" bIns="45720" anchor="ctr" anchorCtr="0">
            <a:normAutofit fontScale="90000"/>
          </a:bodyPr>
          <a:lstStyle/>
          <a:p>
            <a:pPr defTabSz="685800"/>
            <a:r>
              <a:rPr lang="zh-CN" altLang="en-US" kern="1200" dirty="0">
                <a:latin typeface="黑体" panose="02010609060101010101" pitchFamily="49" charset="-122"/>
                <a:ea typeface="黑体" panose="02010609060101010101" pitchFamily="49" charset="-122"/>
                <a:cs typeface="+mj-cs"/>
              </a:rPr>
              <a:t>应用层网关</a:t>
            </a:r>
          </a:p>
        </p:txBody>
      </p:sp>
      <p:sp>
        <p:nvSpPr>
          <p:cNvPr id="126979" name="Rectangle 3"/>
          <p:cNvSpPr>
            <a:spLocks noGrp="1" noChangeArrowheads="1"/>
          </p:cNvSpPr>
          <p:nvPr>
            <p:ph idx="1"/>
          </p:nvPr>
        </p:nvSpPr>
        <p:spPr>
          <a:xfrm>
            <a:off x="2024063" y="1785938"/>
            <a:ext cx="7858125" cy="3000375"/>
          </a:xfrm>
        </p:spPr>
        <p:txBody>
          <a:bodyPr vert="horz" wrap="square" lIns="91440" tIns="45720" rIns="91440" bIns="45720" numCol="1" anchor="t" anchorCtr="0" compatLnSpc="1">
            <a:normAutofit fontScale="90000" lnSpcReduction="10000"/>
          </a:bodyPr>
          <a:lstStyle/>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1</a:t>
            </a:r>
            <a:r>
              <a:rPr kumimoji="0" lang="zh-CN" alt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a:t>
            </a:r>
            <a:r>
              <a:rPr kumimoji="0" 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WAF</a:t>
            </a:r>
            <a:r>
              <a:rPr kumimoji="0" lang="zh-CN" alt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的功能</a:t>
            </a: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      WAF</a:t>
            </a:r>
            <a:r>
              <a:rPr kumimoji="0" lang="zh-CN" alt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是对</a:t>
            </a:r>
            <a:r>
              <a:rPr kumimoji="0" 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Web</a:t>
            </a:r>
            <a:r>
              <a:rPr kumimoji="0" lang="zh-CN" alt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服务器提供保护的应用层网关，用于防御黑客对</a:t>
            </a:r>
            <a:r>
              <a:rPr kumimoji="0" 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Web</a:t>
            </a:r>
            <a:r>
              <a:rPr kumimoji="0" lang="zh-CN" alt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服务器实施的攻击。由于与访问</a:t>
            </a:r>
            <a:r>
              <a:rPr kumimoji="0" 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Web</a:t>
            </a:r>
            <a:r>
              <a:rPr kumimoji="0" lang="zh-CN" alt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服务器相关的应用层协议是</a:t>
            </a:r>
            <a:r>
              <a:rPr kumimoji="0" 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HTTP</a:t>
            </a:r>
            <a:r>
              <a:rPr kumimoji="0" lang="zh-CN" alt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和</a:t>
            </a:r>
            <a:r>
              <a:rPr kumimoji="0" 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HTTPS</a:t>
            </a:r>
            <a:r>
              <a:rPr kumimoji="0" lang="zh-CN" alt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，因此，</a:t>
            </a:r>
            <a:r>
              <a:rPr kumimoji="0" 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WAF</a:t>
            </a:r>
            <a:r>
              <a:rPr kumimoji="0" lang="zh-CN" alt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主要检测</a:t>
            </a:r>
            <a:r>
              <a:rPr kumimoji="0" lang="en-US" sz="28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HTTP</a:t>
            </a:r>
            <a:r>
              <a:rPr kumimoji="0" lang="zh-CN" altLang="en-US" sz="28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消息和</a:t>
            </a:r>
            <a:r>
              <a:rPr kumimoji="0" lang="en-US" sz="28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HTTPS</a:t>
            </a:r>
            <a:r>
              <a:rPr kumimoji="0" lang="zh-CN" altLang="en-US" sz="28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消息</a:t>
            </a:r>
            <a:r>
              <a:rPr kumimoji="0" lang="zh-CN" alt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a:t>
            </a: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endParaRPr kumimoji="0" lang="zh-CN" alt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43025" y="404813"/>
            <a:ext cx="7286625" cy="592138"/>
          </a:xfrm>
        </p:spPr>
        <p:txBody>
          <a:bodyPr vert="horz" wrap="square" lIns="91440" tIns="45720" rIns="91440" bIns="45720" numCol="1" anchor="ctr" anchorCtr="0" compatLnSpc="1"/>
          <a:lstStyle/>
          <a:p>
            <a:pPr marL="0" marR="0" lvl="0" indent="0" algn="ctr" defTabSz="685800" rtl="0" eaLnBrk="0" fontAlgn="base" latinLnBrk="0" hangingPunct="0">
              <a:lnSpc>
                <a:spcPct val="90000"/>
              </a:lnSpc>
              <a:spcBef>
                <a:spcPct val="0"/>
              </a:spcBef>
              <a:spcAft>
                <a:spcPct val="0"/>
              </a:spcAft>
              <a:buClrTx/>
              <a:buSzTx/>
              <a:buFontTx/>
              <a:buNone/>
              <a:defRPr/>
            </a:pPr>
            <a:r>
              <a:rPr kumimoji="0" 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Web</a:t>
            </a:r>
            <a:r>
              <a:rPr kumimoji="0" lang="zh-CN" alt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应用防火墙</a:t>
            </a:r>
            <a:r>
              <a:rPr kumimoji="0" lang="zh-CN" altLang="en-US" sz="33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j-cs"/>
              </a:rPr>
              <a:t>（</a:t>
            </a:r>
            <a:r>
              <a:rPr kumimoji="0" lang="en-US" altLang="zh-CN" sz="33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j-cs"/>
              </a:rPr>
              <a:t>WAF</a:t>
            </a:r>
            <a:r>
              <a:rPr kumimoji="0" lang="zh-CN" altLang="en-US" sz="33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cs typeface="+mj-cs"/>
              </a:rPr>
              <a:t>）</a:t>
            </a:r>
            <a:r>
              <a:rPr kumimoji="0" lang="zh-CN" alt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工作原理</a:t>
            </a:r>
          </a:p>
        </p:txBody>
      </p:sp>
      <p:sp>
        <p:nvSpPr>
          <p:cNvPr id="126979" name="Rectangle 3"/>
          <p:cNvSpPr>
            <a:spLocks noGrp="1" noChangeArrowheads="1"/>
          </p:cNvSpPr>
          <p:nvPr>
            <p:ph idx="1"/>
          </p:nvPr>
        </p:nvSpPr>
        <p:spPr>
          <a:xfrm>
            <a:off x="1631950" y="1700213"/>
            <a:ext cx="8429625" cy="4143375"/>
          </a:xfrm>
        </p:spPr>
        <p:txBody>
          <a:bodyPr vert="horz" wrap="square" lIns="91440" tIns="45720" rIns="91440" bIns="45720" numCol="1" anchor="t" anchorCtr="0" compatLnSpc="1"/>
          <a:lstStyle/>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  </a:t>
            </a: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WAF</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三种检测机制    </a:t>
            </a:r>
            <a:endPar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a:t>
            </a: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1</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a:t>
            </a:r>
            <a:r>
              <a:rPr kumimoji="0" lang="zh-CN" altLang="en-US" sz="24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协议验证</a:t>
            </a:r>
            <a:endPar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		WAF</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通过检测经过的</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HTTP</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请求和响应消息中各个</a:t>
            </a:r>
            <a:r>
              <a:rPr kumimoji="0" lang="zh-CN" altLang="en-US" sz="24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字段的值</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可以发现不规范的</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HTTP</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请求和响应消息，这些不规范的</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HTTP</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请求和响应消息中往往包含攻击信息。</a:t>
            </a:r>
            <a:endPar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       </a:t>
            </a:r>
            <a:endParaRPr kumimoji="0" lang="zh-CN" alt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842566"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6" y="138202"/>
              <a:ext cx="4265200"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防火墙</a:t>
              </a:r>
            </a:p>
          </p:txBody>
        </p:sp>
      </p:grpSp>
      <p:pic>
        <p:nvPicPr>
          <p:cNvPr id="8" name="图片 7"/>
          <p:cNvPicPr>
            <a:picLocks noChangeAspect="1"/>
          </p:cNvPicPr>
          <p:nvPr/>
        </p:nvPicPr>
        <p:blipFill>
          <a:blip r:embed="rId3"/>
          <a:stretch>
            <a:fillRect/>
          </a:stretch>
        </p:blipFill>
        <p:spPr>
          <a:xfrm>
            <a:off x="661035" y="2475230"/>
            <a:ext cx="4588510" cy="1958975"/>
          </a:xfrm>
          <a:prstGeom prst="rect">
            <a:avLst/>
          </a:prstGeom>
        </p:spPr>
      </p:pic>
      <p:sp>
        <p:nvSpPr>
          <p:cNvPr id="9" name="文本框 8"/>
          <p:cNvSpPr txBox="1"/>
          <p:nvPr/>
        </p:nvSpPr>
        <p:spPr>
          <a:xfrm>
            <a:off x="819150" y="1562100"/>
            <a:ext cx="4430395" cy="460375"/>
          </a:xfrm>
          <a:prstGeom prst="rect">
            <a:avLst/>
          </a:prstGeom>
          <a:noFill/>
        </p:spPr>
        <p:txBody>
          <a:bodyPr wrap="square" rtlCol="0" anchor="t">
            <a:spAutoFit/>
          </a:bodyPr>
          <a:lstStyle/>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天融信NGFW®下一代防火墙</a:t>
            </a:r>
          </a:p>
        </p:txBody>
      </p:sp>
      <p:pic>
        <p:nvPicPr>
          <p:cNvPr id="10" name="图片 9"/>
          <p:cNvPicPr>
            <a:picLocks noChangeAspect="1"/>
          </p:cNvPicPr>
          <p:nvPr/>
        </p:nvPicPr>
        <p:blipFill>
          <a:blip r:embed="rId4"/>
          <a:stretch>
            <a:fillRect/>
          </a:stretch>
        </p:blipFill>
        <p:spPr>
          <a:xfrm>
            <a:off x="5739765" y="2475230"/>
            <a:ext cx="6315075" cy="1761490"/>
          </a:xfrm>
          <a:prstGeom prst="rect">
            <a:avLst/>
          </a:prstGeom>
        </p:spPr>
      </p:pic>
      <p:sp>
        <p:nvSpPr>
          <p:cNvPr id="11" name="文本框 10"/>
          <p:cNvSpPr txBox="1"/>
          <p:nvPr/>
        </p:nvSpPr>
        <p:spPr>
          <a:xfrm>
            <a:off x="6395720" y="1193165"/>
            <a:ext cx="4190365" cy="1198880"/>
          </a:xfrm>
          <a:prstGeom prst="rect">
            <a:avLst/>
          </a:prstGeom>
          <a:noFill/>
        </p:spPr>
        <p:txBody>
          <a:bodyPr wrap="square" rtlCol="0" anchor="t">
            <a:spAutoFit/>
          </a:bodyPr>
          <a:lstStyle/>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华为HiSecEngine USG6600E系列AI防火墙(盒式)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43025" y="404813"/>
            <a:ext cx="7286625" cy="592138"/>
          </a:xfrm>
        </p:spPr>
        <p:txBody>
          <a:bodyPr vert="horz" wrap="square" lIns="91440" tIns="45720" rIns="91440" bIns="45720" numCol="1" anchor="ctr" anchorCtr="0" compatLnSpc="1"/>
          <a:lstStyle/>
          <a:p>
            <a:pPr marL="0" marR="0" lvl="0" indent="0" algn="ctr" defTabSz="685800" rtl="0" eaLnBrk="0" fontAlgn="base" latinLnBrk="0" hangingPunct="0">
              <a:lnSpc>
                <a:spcPct val="90000"/>
              </a:lnSpc>
              <a:spcBef>
                <a:spcPct val="0"/>
              </a:spcBef>
              <a:spcAft>
                <a:spcPct val="0"/>
              </a:spcAft>
              <a:buClrTx/>
              <a:buSzTx/>
              <a:buFontTx/>
              <a:buNone/>
              <a:defRPr/>
            </a:pPr>
            <a:r>
              <a:rPr kumimoji="0" 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Web</a:t>
            </a:r>
            <a:r>
              <a:rPr kumimoji="0" lang="zh-CN" alt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应用防火墙</a:t>
            </a:r>
            <a:r>
              <a:rPr lang="zh-CN" altLang="en-US" sz="3300" noProof="0" dirty="0">
                <a:ln>
                  <a:noFill/>
                </a:ln>
                <a:solidFill>
                  <a:srgbClr val="FF0000"/>
                </a:solidFill>
                <a:effectLst/>
                <a:uLnTx/>
                <a:uFillTx/>
                <a:latin typeface="黑体" panose="02010609060101010101" pitchFamily="49" charset="-122"/>
                <a:ea typeface="黑体" panose="02010609060101010101" pitchFamily="49" charset="-122"/>
                <a:sym typeface="+mn-ea"/>
              </a:rPr>
              <a:t>（</a:t>
            </a:r>
            <a:r>
              <a:rPr lang="en-US" altLang="zh-CN" sz="3300" noProof="0" dirty="0">
                <a:ln>
                  <a:noFill/>
                </a:ln>
                <a:solidFill>
                  <a:srgbClr val="FF0000"/>
                </a:solidFill>
                <a:effectLst/>
                <a:uLnTx/>
                <a:uFillTx/>
                <a:latin typeface="黑体" panose="02010609060101010101" pitchFamily="49" charset="-122"/>
                <a:ea typeface="黑体" panose="02010609060101010101" pitchFamily="49" charset="-122"/>
                <a:sym typeface="+mn-ea"/>
              </a:rPr>
              <a:t>WAF</a:t>
            </a:r>
            <a:r>
              <a:rPr lang="zh-CN" altLang="en-US" sz="3300" noProof="0" dirty="0">
                <a:ln>
                  <a:noFill/>
                </a:ln>
                <a:solidFill>
                  <a:srgbClr val="FF0000"/>
                </a:solidFill>
                <a:effectLst/>
                <a:uLnTx/>
                <a:uFillTx/>
                <a:latin typeface="黑体" panose="02010609060101010101" pitchFamily="49" charset="-122"/>
                <a:ea typeface="黑体" panose="02010609060101010101" pitchFamily="49" charset="-122"/>
                <a:sym typeface="+mn-ea"/>
              </a:rPr>
              <a:t>）</a:t>
            </a:r>
            <a:r>
              <a:rPr kumimoji="0" lang="zh-CN" alt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工作原理</a:t>
            </a:r>
          </a:p>
        </p:txBody>
      </p:sp>
      <p:sp>
        <p:nvSpPr>
          <p:cNvPr id="126979" name="Rectangle 3"/>
          <p:cNvSpPr>
            <a:spLocks noGrp="1" noChangeArrowheads="1"/>
          </p:cNvSpPr>
          <p:nvPr>
            <p:ph idx="1"/>
          </p:nvPr>
        </p:nvSpPr>
        <p:spPr>
          <a:xfrm>
            <a:off x="1631950" y="996950"/>
            <a:ext cx="8429625" cy="4143375"/>
          </a:xfrm>
        </p:spPr>
        <p:txBody>
          <a:bodyPr vert="horz" wrap="square" lIns="91440" tIns="45720" rIns="91440" bIns="45720" numCol="1" anchor="t" anchorCtr="0" compatLnSpc="1">
            <a:normAutofit lnSpcReduction="10000"/>
          </a:bodyPr>
          <a:lstStyle/>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WAF</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三种检测机制      </a:t>
            </a:r>
            <a:endPar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a:t>
            </a: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2</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a:t>
            </a:r>
            <a:r>
              <a:rPr kumimoji="0" lang="zh-CN" altLang="en-US" sz="24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攻击特征</a:t>
            </a:r>
            <a:endPar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       WAF</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对每一个</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HTTP</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请求消息，根据</a:t>
            </a:r>
            <a:r>
              <a:rPr kumimoji="0" lang="zh-CN" altLang="en-US" sz="24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攻击特征库</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中的每一个攻击行为，逐个检测相关字段，如果该</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HTTP</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请求消息的相关字段值中包含了某个攻击行为的</a:t>
            </a:r>
            <a:r>
              <a:rPr kumimoji="0" lang="zh-CN" altLang="en-US" sz="24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特征信息</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，表明该</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HTTP</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请求消息是实施该攻击行为的</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HTTP</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请求消息。</a:t>
            </a:r>
            <a:endPar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      </a:t>
            </a:r>
            <a:endParaRPr kumimoji="0" lang="zh-CN" alt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343025" y="404813"/>
            <a:ext cx="7286625" cy="592138"/>
          </a:xfrm>
        </p:spPr>
        <p:txBody>
          <a:bodyPr vert="horz" wrap="square" lIns="91440" tIns="45720" rIns="91440" bIns="45720" numCol="1" anchor="ctr" anchorCtr="0" compatLnSpc="1"/>
          <a:lstStyle/>
          <a:p>
            <a:pPr marL="0" marR="0" lvl="0" indent="0" algn="ctr" defTabSz="685800" rtl="0" eaLnBrk="0" fontAlgn="base" latinLnBrk="0" hangingPunct="0">
              <a:lnSpc>
                <a:spcPct val="90000"/>
              </a:lnSpc>
              <a:spcBef>
                <a:spcPct val="0"/>
              </a:spcBef>
              <a:spcAft>
                <a:spcPct val="0"/>
              </a:spcAft>
              <a:buClrTx/>
              <a:buSzTx/>
              <a:buFontTx/>
              <a:buNone/>
              <a:defRPr/>
            </a:pPr>
            <a:r>
              <a:rPr kumimoji="0" 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Web</a:t>
            </a:r>
            <a:r>
              <a:rPr kumimoji="0" lang="zh-CN" alt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应用防火墙</a:t>
            </a:r>
            <a:r>
              <a:rPr lang="zh-CN" altLang="en-US" sz="3300" noProof="0" dirty="0">
                <a:ln>
                  <a:noFill/>
                </a:ln>
                <a:solidFill>
                  <a:srgbClr val="FF0000"/>
                </a:solidFill>
                <a:effectLst/>
                <a:uLnTx/>
                <a:uFillTx/>
                <a:latin typeface="黑体" panose="02010609060101010101" pitchFamily="49" charset="-122"/>
                <a:ea typeface="黑体" panose="02010609060101010101" pitchFamily="49" charset="-122"/>
                <a:sym typeface="+mn-ea"/>
              </a:rPr>
              <a:t>（</a:t>
            </a:r>
            <a:r>
              <a:rPr lang="en-US" altLang="zh-CN" sz="3300" noProof="0" dirty="0">
                <a:ln>
                  <a:noFill/>
                </a:ln>
                <a:solidFill>
                  <a:srgbClr val="FF0000"/>
                </a:solidFill>
                <a:effectLst/>
                <a:uLnTx/>
                <a:uFillTx/>
                <a:latin typeface="黑体" panose="02010609060101010101" pitchFamily="49" charset="-122"/>
                <a:ea typeface="黑体" panose="02010609060101010101" pitchFamily="49" charset="-122"/>
                <a:sym typeface="+mn-ea"/>
              </a:rPr>
              <a:t>WAF</a:t>
            </a:r>
            <a:r>
              <a:rPr lang="zh-CN" altLang="en-US" sz="3300" noProof="0" dirty="0">
                <a:ln>
                  <a:noFill/>
                </a:ln>
                <a:solidFill>
                  <a:srgbClr val="FF0000"/>
                </a:solidFill>
                <a:effectLst/>
                <a:uLnTx/>
                <a:uFillTx/>
                <a:latin typeface="黑体" panose="02010609060101010101" pitchFamily="49" charset="-122"/>
                <a:ea typeface="黑体" panose="02010609060101010101" pitchFamily="49" charset="-122"/>
                <a:sym typeface="+mn-ea"/>
              </a:rPr>
              <a:t>）</a:t>
            </a:r>
            <a:r>
              <a:rPr kumimoji="0" lang="zh-CN" alt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工作原理</a:t>
            </a:r>
          </a:p>
        </p:txBody>
      </p:sp>
      <p:sp>
        <p:nvSpPr>
          <p:cNvPr id="126979" name="Rectangle 3"/>
          <p:cNvSpPr>
            <a:spLocks noGrp="1" noChangeArrowheads="1"/>
          </p:cNvSpPr>
          <p:nvPr>
            <p:ph idx="1"/>
          </p:nvPr>
        </p:nvSpPr>
        <p:spPr>
          <a:xfrm>
            <a:off x="581025" y="1268730"/>
            <a:ext cx="11021060" cy="5064125"/>
          </a:xfrm>
        </p:spPr>
        <p:txBody>
          <a:bodyPr vert="horz" wrap="square" lIns="91440" tIns="45720" rIns="91440" bIns="45720" numCol="1" anchor="t" anchorCtr="0" compatLnSpc="1">
            <a:normAutofit/>
          </a:bodyPr>
          <a:lstStyle/>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WAF</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三种检测机制      </a:t>
            </a:r>
            <a:endPar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a:t>
            </a: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3</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a:t>
            </a:r>
            <a:r>
              <a:rPr kumimoji="0" lang="zh-CN" altLang="en-US" sz="24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应用规范</a:t>
            </a:r>
            <a:endPar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		</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可以根据长期统计分析得出的</a:t>
            </a:r>
            <a:r>
              <a:rPr kumimoji="0" lang="zh-CN" altLang="en-US" sz="24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规律</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来制定应用规范，当</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Web</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服务器访问方式与应用规范之间出现较大偏差时，表明</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Web</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服务器正在遭受攻击。</a:t>
            </a:r>
            <a:endPar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	</a:t>
            </a:r>
            <a:r>
              <a:rPr kumimoji="0" lang="zh-CN" altLang="en-US" sz="2400" b="1" i="0" u="none" strike="noStrike" kern="1200" cap="none" spc="0" normalizeH="0" baseline="0" noProof="0" dirty="0">
                <a:ln>
                  <a:noFill/>
                </a:ln>
                <a:solidFill>
                  <a:schemeClr val="tx1"/>
                </a:solidFill>
                <a:effectLst/>
                <a:uLnTx/>
                <a:uFillTx/>
                <a:ea typeface="黑体" panose="02010609060101010101" pitchFamily="49" charset="-122"/>
                <a:cs typeface="+mn-lt"/>
              </a:rPr>
              <a:t>	如：某个注册用户一般在什么时间段、用什么IP地址的终端登录Web服务器，每一个用户访问Web服务器过程，Web服务器在不同时间段的登录用户数，Web服务器主页中每一个链接的打开密度等。</a:t>
            </a:r>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703388" y="423863"/>
            <a:ext cx="7286625" cy="592138"/>
          </a:xfrm>
        </p:spPr>
        <p:txBody>
          <a:bodyPr vert="horz" wrap="square" lIns="91440" tIns="45720" rIns="91440" bIns="45720" numCol="1" anchor="ctr" anchorCtr="0" compatLnSpc="1"/>
          <a:lstStyle/>
          <a:p>
            <a:pPr marL="0" marR="0" lvl="0" indent="0" algn="ctr" defTabSz="685800" rtl="0" eaLnBrk="0" fontAlgn="base" latinLnBrk="0" hangingPunct="0">
              <a:lnSpc>
                <a:spcPct val="90000"/>
              </a:lnSpc>
              <a:spcBef>
                <a:spcPct val="0"/>
              </a:spcBef>
              <a:spcAft>
                <a:spcPct val="0"/>
              </a:spcAft>
              <a:buClrTx/>
              <a:buSzTx/>
              <a:buFontTx/>
              <a:buNone/>
              <a:defRPr/>
            </a:pPr>
            <a:r>
              <a:rPr kumimoji="0" lang="zh-CN" altLang="en-US" sz="3300" b="0" i="0" u="none" strike="noStrike" kern="1200" cap="none" spc="0" normalizeH="0" baseline="0" noProof="0" dirty="0">
                <a:ln>
                  <a:noFill/>
                </a:ln>
                <a:solidFill>
                  <a:schemeClr val="bg1"/>
                </a:solidFill>
                <a:effectLst/>
                <a:uLnTx/>
                <a:uFillTx/>
                <a:latin typeface="+mn-ea"/>
                <a:ea typeface="黑体" panose="02010609060101010101" pitchFamily="49" charset="-122"/>
                <a:cs typeface="+mj-cs"/>
              </a:rPr>
              <a:t>四、</a:t>
            </a:r>
            <a:r>
              <a:rPr kumimoji="0" lang="en-US" sz="33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j-cs"/>
              </a:rPr>
              <a:t> Web</a:t>
            </a:r>
            <a:r>
              <a:rPr kumimoji="0" lang="zh-CN" altLang="en-US" sz="33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j-cs"/>
              </a:rPr>
              <a:t>应用防火墙应用环境</a:t>
            </a:r>
          </a:p>
        </p:txBody>
      </p:sp>
      <p:sp>
        <p:nvSpPr>
          <p:cNvPr id="126979" name="Rectangle 3"/>
          <p:cNvSpPr>
            <a:spLocks noGrp="1" noChangeArrowheads="1"/>
          </p:cNvSpPr>
          <p:nvPr>
            <p:ph idx="1"/>
          </p:nvPr>
        </p:nvSpPr>
        <p:spPr>
          <a:xfrm>
            <a:off x="1881188" y="4214813"/>
            <a:ext cx="8429625" cy="2000250"/>
          </a:xfrm>
          <a:ln>
            <a:noFill/>
          </a:ln>
        </p:spPr>
        <p:txBody>
          <a:bodyPr vert="horz" wrap="square" lIns="91440" tIns="45720" rIns="91440" bIns="45720" numCol="1" anchor="t" anchorCtr="0" compatLnSpc="1">
            <a:normAutofit fontScale="90000" lnSpcReduction="20000"/>
          </a:bodyPr>
          <a:lstStyle/>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1</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a:t>
            </a:r>
            <a:r>
              <a:rPr kumimoji="0" lang="zh-CN" altLang="en-US" sz="24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透明模式</a:t>
            </a:r>
            <a:endPar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      WAF</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位于</a:t>
            </a:r>
            <a:r>
              <a:rPr kumimoji="0" lang="zh-CN" altLang="en-US" sz="24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终端与</a:t>
            </a:r>
            <a:r>
              <a:rPr kumimoji="0" lang="en-US" sz="24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Web</a:t>
            </a:r>
            <a:r>
              <a:rPr kumimoji="0" lang="zh-CN" altLang="en-US" sz="24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服务器之间</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的传输路径上，终端与</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Web</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服务器之间交换的</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HTTP</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请求和响应消息全部经过</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WAF</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，由</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WAF</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对经过的</a:t>
            </a:r>
            <a:r>
              <a:rPr kumimoji="0" 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HTTP</a:t>
            </a:r>
            <a:r>
              <a:rPr kumimoji="0" lang="zh-CN" altLang="en-US" sz="24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请求和响应消息进行检测。</a:t>
            </a:r>
            <a:endParaRPr kumimoji="0" lang="zh-CN" altLang="en-US" sz="2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p:txBody>
      </p:sp>
      <p:pic>
        <p:nvPicPr>
          <p:cNvPr id="60420" name="Picture 3"/>
          <p:cNvPicPr>
            <a:picLocks noChangeAspect="1"/>
          </p:cNvPicPr>
          <p:nvPr/>
        </p:nvPicPr>
        <p:blipFill>
          <a:blip r:embed="rId2"/>
          <a:stretch>
            <a:fillRect/>
          </a:stretch>
        </p:blipFill>
        <p:spPr>
          <a:xfrm>
            <a:off x="1809750" y="1571625"/>
            <a:ext cx="8643938" cy="2087563"/>
          </a:xfrm>
          <a:prstGeom prst="rect">
            <a:avLst/>
          </a:prstGeom>
          <a:noFill/>
          <a:ln w="9525">
            <a:noFill/>
          </a:ln>
        </p:spPr>
      </p:pic>
      <p:sp>
        <p:nvSpPr>
          <p:cNvPr id="2" name="Rectangle 2"/>
          <p:cNvSpPr>
            <a:spLocks noGrp="1" noChangeArrowheads="1"/>
          </p:cNvSpPr>
          <p:nvPr/>
        </p:nvSpPr>
        <p:spPr>
          <a:xfrm>
            <a:off x="1343025" y="404813"/>
            <a:ext cx="7286625" cy="592138"/>
          </a:xfrm>
          <a:prstGeom prst="rect">
            <a:avLst/>
          </a:prstGeom>
        </p:spPr>
        <p:txBody>
          <a:bodyPr vert="horz" wrap="square" lIns="91440" tIns="45720" rIns="91440" bIns="45720" numCol="1" rtlCol="0" anchor="ctr" anchorCtr="0" compatLnSpc="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685800" rtl="0" eaLnBrk="0" fontAlgn="base" latinLnBrk="0" hangingPunct="0">
              <a:lnSpc>
                <a:spcPct val="90000"/>
              </a:lnSpc>
              <a:spcBef>
                <a:spcPct val="0"/>
              </a:spcBef>
              <a:spcAft>
                <a:spcPct val="0"/>
              </a:spcAft>
              <a:buClrTx/>
              <a:buSzTx/>
              <a:buFontTx/>
              <a:buNone/>
              <a:defRPr/>
            </a:pPr>
            <a:r>
              <a:rPr kumimoji="0" 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Web</a:t>
            </a:r>
            <a:r>
              <a:rPr kumimoji="0" lang="zh-CN" alt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应用防火墙工作模式</a:t>
            </a:r>
          </a:p>
        </p:txBody>
      </p:sp>
      <p:sp>
        <p:nvSpPr>
          <p:cNvPr id="3" name="矩形 2"/>
          <p:cNvSpPr/>
          <p:nvPr/>
        </p:nvSpPr>
        <p:spPr>
          <a:xfrm>
            <a:off x="4992370" y="1920240"/>
            <a:ext cx="1206500" cy="163512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524000" y="404813"/>
            <a:ext cx="7286625" cy="592138"/>
          </a:xfrm>
        </p:spPr>
        <p:txBody>
          <a:bodyPr vert="horz" wrap="square" lIns="91440" tIns="45720" rIns="91440" bIns="45720" numCol="1" anchor="ctr" anchorCtr="0" compatLnSpc="1"/>
          <a:lstStyle/>
          <a:p>
            <a:pPr marL="0" marR="0" lvl="0" indent="0" algn="ctr" defTabSz="685800" rtl="0" eaLnBrk="0" fontAlgn="base" latinLnBrk="0" hangingPunct="0">
              <a:lnSpc>
                <a:spcPct val="90000"/>
              </a:lnSpc>
              <a:spcBef>
                <a:spcPct val="0"/>
              </a:spcBef>
              <a:spcAft>
                <a:spcPct val="0"/>
              </a:spcAft>
              <a:buClrTx/>
              <a:buSzTx/>
              <a:buFontTx/>
              <a:buNone/>
              <a:defRPr/>
            </a:pPr>
            <a:r>
              <a:rPr kumimoji="0" lang="zh-CN" altLang="en-US" sz="3300" b="0" i="0" u="none" strike="noStrike" kern="1200" cap="none" spc="0" normalizeH="0" baseline="0" noProof="0" dirty="0">
                <a:ln>
                  <a:noFill/>
                </a:ln>
                <a:solidFill>
                  <a:schemeClr val="bg1"/>
                </a:solidFill>
                <a:effectLst/>
                <a:uLnTx/>
                <a:uFillTx/>
                <a:latin typeface="+mn-ea"/>
                <a:ea typeface="黑体" panose="02010609060101010101" pitchFamily="49" charset="-122"/>
                <a:cs typeface="+mj-cs"/>
              </a:rPr>
              <a:t>四、</a:t>
            </a:r>
            <a:r>
              <a:rPr kumimoji="0" lang="en-US" sz="33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j-cs"/>
              </a:rPr>
              <a:t> Web</a:t>
            </a:r>
            <a:r>
              <a:rPr kumimoji="0" lang="zh-CN" altLang="en-US" sz="33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j-cs"/>
              </a:rPr>
              <a:t>应用防火墙应用环境</a:t>
            </a:r>
          </a:p>
        </p:txBody>
      </p:sp>
      <p:sp>
        <p:nvSpPr>
          <p:cNvPr id="126979" name="Rectangle 3"/>
          <p:cNvSpPr>
            <a:spLocks noGrp="1" noChangeArrowheads="1"/>
          </p:cNvSpPr>
          <p:nvPr>
            <p:ph idx="1"/>
          </p:nvPr>
        </p:nvSpPr>
        <p:spPr>
          <a:xfrm>
            <a:off x="1774825" y="3848100"/>
            <a:ext cx="8429625" cy="2214563"/>
          </a:xfrm>
        </p:spPr>
        <p:txBody>
          <a:bodyPr vert="horz" wrap="square" lIns="91440" tIns="45720" rIns="91440" bIns="45720" numCol="1" anchor="t" anchorCtr="0" compatLnSpc="1">
            <a:normAutofit fontScale="90000" lnSpcReduction="10000"/>
          </a:bodyPr>
          <a:lstStyle/>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2</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a:t>
            </a:r>
            <a:r>
              <a:rPr kumimoji="0" lang="zh-CN" altLang="en-US" sz="1800" b="1" i="0" u="none" strike="noStrike" kern="1200" cap="none" spc="0" normalizeH="0" baseline="0" noProof="0" dirty="0">
                <a:ln>
                  <a:noFill/>
                </a:ln>
                <a:solidFill>
                  <a:srgbClr val="C00000"/>
                </a:solidFill>
                <a:effectLst/>
                <a:uLnTx/>
                <a:uFillTx/>
                <a:latin typeface="+mn-ea"/>
                <a:ea typeface="黑体" panose="02010609060101010101" pitchFamily="49" charset="-122"/>
                <a:cs typeface="+mn-cs"/>
              </a:rPr>
              <a:t>反向代理模式</a:t>
            </a:r>
            <a:endPar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endParaRPr>
          </a:p>
          <a:p>
            <a:pPr marL="171450" marR="0" lvl="0" indent="-171450" algn="l" defTabSz="685800" rtl="0" eaLnBrk="0" fontAlgn="base" latinLnBrk="0" hangingPunct="0">
              <a:lnSpc>
                <a:spcPct val="150000"/>
              </a:lnSpc>
              <a:spcBef>
                <a:spcPts val="750"/>
              </a:spcBef>
              <a:spcAft>
                <a:spcPct val="0"/>
              </a:spcAft>
              <a:buClrTx/>
              <a:buSzTx/>
              <a:buFont typeface="Arial" panose="020B0604020202020204" pitchFamily="34" charset="0"/>
              <a:buNone/>
              <a:defRPr/>
            </a:pP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      WAF</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并没有位于终端与</a:t>
            </a: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Web</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服务器之间的传输路径上。为了强迫终端发送给</a:t>
            </a: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Web</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服务器的</a:t>
            </a: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HTTP</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请求消息经过</a:t>
            </a: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WAF</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，在路由器</a:t>
            </a: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R</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中添加两项</a:t>
            </a:r>
            <a:r>
              <a:rPr kumimoji="0" lang="zh-CN" altLang="en-US" sz="18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静态路由项</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，这两项静态路由项使得路由器</a:t>
            </a: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R</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将以</a:t>
            </a: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Web</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服务器的</a:t>
            </a: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IP</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地址为目的</a:t>
            </a: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IP</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地址的</a:t>
            </a: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IP</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分组转发给</a:t>
            </a: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WAF</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，并因此使得所有终端发送的、以</a:t>
            </a: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Web</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服务器的</a:t>
            </a: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IP</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地址为目的</a:t>
            </a: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IP</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地址的</a:t>
            </a: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IP</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分组经过</a:t>
            </a:r>
            <a:r>
              <a:rPr kumimoji="0" 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WAF</a:t>
            </a:r>
            <a:r>
              <a:rPr kumimoji="0" lang="zh-CN" altLang="en-US" sz="1800" b="1" i="0" u="none" strike="noStrike" kern="1200" cap="none" spc="0" normalizeH="0" baseline="0" noProof="0" dirty="0">
                <a:ln>
                  <a:noFill/>
                </a:ln>
                <a:solidFill>
                  <a:schemeClr val="tx1"/>
                </a:solidFill>
                <a:effectLst/>
                <a:uLnTx/>
                <a:uFillTx/>
                <a:latin typeface="+mn-ea"/>
                <a:ea typeface="黑体" panose="02010609060101010101" pitchFamily="49" charset="-122"/>
                <a:cs typeface="+mn-cs"/>
              </a:rPr>
              <a:t>。</a:t>
            </a:r>
            <a:r>
              <a:rPr kumimoji="0" lang="zh-CN" altLang="en-US" sz="18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由</a:t>
            </a:r>
            <a:r>
              <a:rPr kumimoji="0" lang="en-US" sz="18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WAF</a:t>
            </a:r>
            <a:r>
              <a:rPr kumimoji="0" lang="zh-CN" altLang="en-US" sz="18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对经过的</a:t>
            </a:r>
            <a:r>
              <a:rPr kumimoji="0" lang="en-US" sz="18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HTTP</a:t>
            </a:r>
            <a:r>
              <a:rPr kumimoji="0" lang="zh-CN" altLang="en-US" sz="18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请求消息进行检测。</a:t>
            </a:r>
            <a:r>
              <a:rPr kumimoji="0" lang="en-US" sz="18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Web</a:t>
            </a:r>
            <a:r>
              <a:rPr kumimoji="0" lang="zh-CN" altLang="en-US" sz="18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服务器回送的</a:t>
            </a:r>
            <a:r>
              <a:rPr kumimoji="0" lang="en-US" sz="18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HTTP</a:t>
            </a:r>
            <a:r>
              <a:rPr kumimoji="0" lang="zh-CN" altLang="en-US" sz="18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响应消息可以不经过</a:t>
            </a:r>
            <a:r>
              <a:rPr kumimoji="0" lang="en-US" sz="18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WAF</a:t>
            </a:r>
            <a:r>
              <a:rPr kumimoji="0" lang="zh-CN" altLang="en-US" sz="1800" b="1" i="0" u="none" strike="noStrike" kern="1200" cap="none" spc="0" normalizeH="0" baseline="0" noProof="0" dirty="0">
                <a:ln>
                  <a:noFill/>
                </a:ln>
                <a:solidFill>
                  <a:srgbClr val="FF0000"/>
                </a:solidFill>
                <a:effectLst/>
                <a:uLnTx/>
                <a:uFillTx/>
                <a:latin typeface="+mn-ea"/>
                <a:ea typeface="黑体" panose="02010609060101010101" pitchFamily="49" charset="-122"/>
                <a:cs typeface="+mn-cs"/>
              </a:rPr>
              <a:t>。</a:t>
            </a:r>
          </a:p>
        </p:txBody>
      </p:sp>
      <p:pic>
        <p:nvPicPr>
          <p:cNvPr id="61444" name="Picture 2"/>
          <p:cNvPicPr>
            <a:picLocks noChangeAspect="1"/>
          </p:cNvPicPr>
          <p:nvPr/>
        </p:nvPicPr>
        <p:blipFill>
          <a:blip r:embed="rId2"/>
          <a:stretch>
            <a:fillRect/>
          </a:stretch>
        </p:blipFill>
        <p:spPr>
          <a:xfrm>
            <a:off x="1774825" y="990600"/>
            <a:ext cx="8686800" cy="2928938"/>
          </a:xfrm>
          <a:prstGeom prst="rect">
            <a:avLst/>
          </a:prstGeom>
          <a:noFill/>
          <a:ln w="9525">
            <a:noFill/>
          </a:ln>
        </p:spPr>
      </p:pic>
      <p:sp>
        <p:nvSpPr>
          <p:cNvPr id="2" name="Rectangle 2"/>
          <p:cNvSpPr>
            <a:spLocks noGrp="1" noChangeArrowheads="1"/>
          </p:cNvSpPr>
          <p:nvPr/>
        </p:nvSpPr>
        <p:spPr>
          <a:xfrm>
            <a:off x="1343025" y="404813"/>
            <a:ext cx="7286625" cy="592138"/>
          </a:xfrm>
          <a:prstGeom prst="rect">
            <a:avLst/>
          </a:prstGeom>
        </p:spPr>
        <p:txBody>
          <a:bodyPr vert="horz" wrap="square" lIns="91440" tIns="45720" rIns="91440" bIns="45720" numCol="1" rtlCol="0" anchor="ctr" anchorCtr="0" compatLnSpc="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685800" rtl="0" eaLnBrk="0" fontAlgn="base" latinLnBrk="0" hangingPunct="0">
              <a:lnSpc>
                <a:spcPct val="90000"/>
              </a:lnSpc>
              <a:spcBef>
                <a:spcPct val="0"/>
              </a:spcBef>
              <a:spcAft>
                <a:spcPct val="0"/>
              </a:spcAft>
              <a:buClrTx/>
              <a:buSzTx/>
              <a:buFontTx/>
              <a:buNone/>
              <a:defRPr/>
            </a:pPr>
            <a:r>
              <a:rPr kumimoji="0" 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Web</a:t>
            </a:r>
            <a:r>
              <a:rPr kumimoji="0" lang="zh-CN" alt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应用防火墙</a:t>
            </a:r>
            <a:r>
              <a:rPr lang="zh-CN" altLang="en-US" sz="3300" noProof="0" dirty="0">
                <a:ln>
                  <a:noFill/>
                </a:ln>
                <a:solidFill>
                  <a:srgbClr val="FF0000"/>
                </a:solidFill>
                <a:effectLst/>
                <a:uLnTx/>
                <a:uFillTx/>
                <a:latin typeface="黑体" panose="02010609060101010101" pitchFamily="49" charset="-122"/>
                <a:ea typeface="黑体" panose="02010609060101010101" pitchFamily="49" charset="-122"/>
                <a:sym typeface="+mn-ea"/>
              </a:rPr>
              <a:t>（</a:t>
            </a:r>
            <a:r>
              <a:rPr lang="en-US" altLang="zh-CN" sz="3300" noProof="0" dirty="0">
                <a:ln>
                  <a:noFill/>
                </a:ln>
                <a:solidFill>
                  <a:srgbClr val="FF0000"/>
                </a:solidFill>
                <a:effectLst/>
                <a:uLnTx/>
                <a:uFillTx/>
                <a:latin typeface="黑体" panose="02010609060101010101" pitchFamily="49" charset="-122"/>
                <a:ea typeface="黑体" panose="02010609060101010101" pitchFamily="49" charset="-122"/>
                <a:sym typeface="+mn-ea"/>
              </a:rPr>
              <a:t>WAF</a:t>
            </a:r>
            <a:r>
              <a:rPr lang="zh-CN" altLang="en-US" sz="3300" noProof="0" dirty="0">
                <a:ln>
                  <a:noFill/>
                </a:ln>
                <a:solidFill>
                  <a:srgbClr val="FF0000"/>
                </a:solidFill>
                <a:effectLst/>
                <a:uLnTx/>
                <a:uFillTx/>
                <a:latin typeface="黑体" panose="02010609060101010101" pitchFamily="49" charset="-122"/>
                <a:ea typeface="黑体" panose="02010609060101010101" pitchFamily="49" charset="-122"/>
                <a:sym typeface="+mn-ea"/>
              </a:rPr>
              <a:t>）</a:t>
            </a:r>
            <a:r>
              <a:rPr kumimoji="0" lang="zh-CN" alt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工作模式</a:t>
            </a:r>
          </a:p>
        </p:txBody>
      </p:sp>
      <p:sp>
        <p:nvSpPr>
          <p:cNvPr id="3" name="矩形 2"/>
          <p:cNvSpPr/>
          <p:nvPr/>
        </p:nvSpPr>
        <p:spPr>
          <a:xfrm>
            <a:off x="6341110" y="990600"/>
            <a:ext cx="1063625" cy="139954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2208213" y="404813"/>
            <a:ext cx="7286625" cy="592138"/>
          </a:xfrm>
        </p:spPr>
        <p:txBody>
          <a:bodyPr vert="horz" wrap="square" lIns="91440" tIns="45720" rIns="91440" bIns="45720" numCol="1" anchor="ctr" anchorCtr="0" compatLnSpc="1"/>
          <a:lstStyle/>
          <a:p>
            <a:pPr marL="0" marR="0" lvl="0" indent="0" algn="ctr" defTabSz="685800" rtl="0" eaLnBrk="0" fontAlgn="base" latinLnBrk="0" hangingPunct="0">
              <a:lnSpc>
                <a:spcPct val="90000"/>
              </a:lnSpc>
              <a:spcBef>
                <a:spcPct val="0"/>
              </a:spcBef>
              <a:spcAft>
                <a:spcPct val="0"/>
              </a:spcAft>
              <a:buClrTx/>
              <a:buSzTx/>
              <a:buFontTx/>
              <a:buNone/>
              <a:defRPr/>
            </a:pPr>
            <a:r>
              <a:rPr kumimoji="0" lang="zh-CN" altLang="en-US" sz="3300" b="0" i="0" u="none" strike="noStrike" kern="1200" cap="none" spc="0" normalizeH="0" baseline="0" noProof="0" dirty="0">
                <a:ln>
                  <a:noFill/>
                </a:ln>
                <a:solidFill>
                  <a:schemeClr val="bg1"/>
                </a:solidFill>
                <a:effectLst/>
                <a:uLnTx/>
                <a:uFillTx/>
                <a:latin typeface="+mn-ea"/>
                <a:ea typeface="黑体" panose="02010609060101010101" pitchFamily="49" charset="-122"/>
                <a:cs typeface="+mj-cs"/>
              </a:rPr>
              <a:t>四、</a:t>
            </a:r>
            <a:r>
              <a:rPr kumimoji="0" lang="en-US" sz="33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j-cs"/>
              </a:rPr>
              <a:t> Web</a:t>
            </a:r>
            <a:r>
              <a:rPr kumimoji="0" lang="zh-CN" altLang="en-US" sz="3300" b="0" i="0" u="none" strike="noStrike" kern="1200" cap="none" spc="0" normalizeH="0" baseline="0" noProof="0" dirty="0">
                <a:ln>
                  <a:noFill/>
                </a:ln>
                <a:solidFill>
                  <a:schemeClr val="bg1"/>
                </a:solidFill>
                <a:effectLst/>
                <a:uLnTx/>
                <a:uFillTx/>
                <a:latin typeface="黑体" panose="02010609060101010101" pitchFamily="49" charset="-122"/>
                <a:ea typeface="黑体" panose="02010609060101010101" pitchFamily="49" charset="-122"/>
                <a:cs typeface="+mj-cs"/>
              </a:rPr>
              <a:t>应用防火墙应用环境</a:t>
            </a:r>
          </a:p>
        </p:txBody>
      </p:sp>
      <p:pic>
        <p:nvPicPr>
          <p:cNvPr id="62467" name="Picture 2"/>
          <p:cNvPicPr>
            <a:picLocks noChangeAspect="1"/>
          </p:cNvPicPr>
          <p:nvPr/>
        </p:nvPicPr>
        <p:blipFill>
          <a:blip r:embed="rId2"/>
          <a:stretch>
            <a:fillRect/>
          </a:stretch>
        </p:blipFill>
        <p:spPr>
          <a:xfrm>
            <a:off x="1738313" y="1357313"/>
            <a:ext cx="8686800" cy="2928937"/>
          </a:xfrm>
          <a:prstGeom prst="rect">
            <a:avLst/>
          </a:prstGeom>
          <a:noFill/>
          <a:ln w="9525">
            <a:noFill/>
          </a:ln>
        </p:spPr>
      </p:pic>
      <p:graphicFrame>
        <p:nvGraphicFramePr>
          <p:cNvPr id="6" name="表格 5"/>
          <p:cNvGraphicFramePr>
            <a:graphicFrameLocks noGrp="1"/>
          </p:cNvGraphicFramePr>
          <p:nvPr/>
        </p:nvGraphicFramePr>
        <p:xfrm>
          <a:off x="1738313" y="4286250"/>
          <a:ext cx="8429625" cy="2143125"/>
        </p:xfrm>
        <a:graphic>
          <a:graphicData uri="http://schemas.openxmlformats.org/drawingml/2006/table">
            <a:tbl>
              <a:tblPr firstRow="1" bandRow="1">
                <a:tableStyleId>{5C22544A-7EE6-4342-B048-85BDC9FD1C3A}</a:tableStyleId>
              </a:tblPr>
              <a:tblGrid>
                <a:gridCol w="2809875">
                  <a:extLst>
                    <a:ext uri="{9D8B030D-6E8A-4147-A177-3AD203B41FA5}">
                      <a16:colId xmlns:a16="http://schemas.microsoft.com/office/drawing/2014/main" val="20000"/>
                    </a:ext>
                  </a:extLst>
                </a:gridCol>
                <a:gridCol w="2809875">
                  <a:extLst>
                    <a:ext uri="{9D8B030D-6E8A-4147-A177-3AD203B41FA5}">
                      <a16:colId xmlns:a16="http://schemas.microsoft.com/office/drawing/2014/main" val="20001"/>
                    </a:ext>
                  </a:extLst>
                </a:gridCol>
                <a:gridCol w="2809875">
                  <a:extLst>
                    <a:ext uri="{9D8B030D-6E8A-4147-A177-3AD203B41FA5}">
                      <a16:colId xmlns:a16="http://schemas.microsoft.com/office/drawing/2014/main" val="20002"/>
                    </a:ext>
                  </a:extLst>
                </a:gridCol>
              </a:tblGrid>
              <a:tr h="714375">
                <a:tc>
                  <a:txBody>
                    <a:bodyPr/>
                    <a:lstStyle/>
                    <a:p>
                      <a:pPr algn="ctr">
                        <a:spcAft>
                          <a:spcPts val="0"/>
                        </a:spcAft>
                        <a:tabLst>
                          <a:tab pos="1555750" algn="l"/>
                        </a:tabLst>
                      </a:pPr>
                      <a:r>
                        <a:rPr lang="zh-CN" sz="2400" b="1" kern="100" dirty="0">
                          <a:solidFill>
                            <a:srgbClr val="FF3300"/>
                          </a:solidFill>
                          <a:latin typeface="+mn-ea"/>
                          <a:ea typeface="+mn-ea"/>
                        </a:rPr>
                        <a:t>目的网络</a:t>
                      </a:r>
                    </a:p>
                  </a:txBody>
                  <a:tcPr marL="68580" marR="68580" marT="0" marB="0"/>
                </a:tc>
                <a:tc>
                  <a:txBody>
                    <a:bodyPr/>
                    <a:lstStyle/>
                    <a:p>
                      <a:pPr algn="ctr">
                        <a:spcAft>
                          <a:spcPts val="0"/>
                        </a:spcAft>
                        <a:tabLst>
                          <a:tab pos="1555750" algn="l"/>
                        </a:tabLst>
                      </a:pPr>
                      <a:r>
                        <a:rPr lang="zh-CN" sz="2400" b="1" kern="100">
                          <a:solidFill>
                            <a:srgbClr val="FF3300"/>
                          </a:solidFill>
                          <a:latin typeface="+mn-ea"/>
                          <a:ea typeface="+mn-ea"/>
                        </a:rPr>
                        <a:t>输出接口</a:t>
                      </a:r>
                    </a:p>
                  </a:txBody>
                  <a:tcPr marL="68580" marR="68580" marT="0" marB="0"/>
                </a:tc>
                <a:tc>
                  <a:txBody>
                    <a:bodyPr/>
                    <a:lstStyle/>
                    <a:p>
                      <a:pPr algn="ctr">
                        <a:spcAft>
                          <a:spcPts val="0"/>
                        </a:spcAft>
                        <a:tabLst>
                          <a:tab pos="1555750" algn="l"/>
                        </a:tabLst>
                      </a:pPr>
                      <a:r>
                        <a:rPr lang="zh-CN" sz="2400" b="1" kern="100">
                          <a:solidFill>
                            <a:srgbClr val="FF3300"/>
                          </a:solidFill>
                          <a:latin typeface="+mn-ea"/>
                          <a:ea typeface="+mn-ea"/>
                        </a:rPr>
                        <a:t>下一跳</a:t>
                      </a:r>
                    </a:p>
                  </a:txBody>
                  <a:tcPr marL="68580" marR="68580" marT="0" marB="0"/>
                </a:tc>
                <a:extLst>
                  <a:ext uri="{0D108BD9-81ED-4DB2-BD59-A6C34878D82A}">
                    <a16:rowId xmlns:a16="http://schemas.microsoft.com/office/drawing/2014/main" val="10000"/>
                  </a:ext>
                </a:extLst>
              </a:tr>
              <a:tr h="714375">
                <a:tc>
                  <a:txBody>
                    <a:bodyPr/>
                    <a:lstStyle/>
                    <a:p>
                      <a:pPr algn="ctr">
                        <a:spcAft>
                          <a:spcPts val="0"/>
                        </a:spcAft>
                        <a:tabLst>
                          <a:tab pos="1555750" algn="l"/>
                        </a:tabLst>
                      </a:pPr>
                      <a:r>
                        <a:rPr lang="en-US" sz="2400" b="1" kern="100" dirty="0">
                          <a:solidFill>
                            <a:srgbClr val="FF3300"/>
                          </a:solidFill>
                          <a:latin typeface="+mn-ea"/>
                          <a:ea typeface="+mn-ea"/>
                        </a:rPr>
                        <a:t>192.168.1.7/32</a:t>
                      </a:r>
                      <a:endParaRPr lang="zh-CN" sz="2400" b="1" kern="100" dirty="0">
                        <a:solidFill>
                          <a:srgbClr val="FF3300"/>
                        </a:solidFill>
                        <a:latin typeface="+mn-ea"/>
                        <a:ea typeface="+mn-ea"/>
                      </a:endParaRPr>
                    </a:p>
                  </a:txBody>
                  <a:tcPr marL="68580" marR="68580" marT="0" marB="0"/>
                </a:tc>
                <a:tc>
                  <a:txBody>
                    <a:bodyPr/>
                    <a:lstStyle/>
                    <a:p>
                      <a:pPr algn="ctr">
                        <a:spcAft>
                          <a:spcPts val="0"/>
                        </a:spcAft>
                        <a:tabLst>
                          <a:tab pos="1555750" algn="l"/>
                        </a:tabLst>
                      </a:pPr>
                      <a:r>
                        <a:rPr lang="en-US" sz="2400" b="1" kern="100">
                          <a:solidFill>
                            <a:srgbClr val="FF3300"/>
                          </a:solidFill>
                          <a:latin typeface="+mn-ea"/>
                          <a:ea typeface="+mn-ea"/>
                        </a:rPr>
                        <a:t>2</a:t>
                      </a:r>
                      <a:endParaRPr lang="zh-CN" sz="2400" b="1" kern="100">
                        <a:solidFill>
                          <a:srgbClr val="FF3300"/>
                        </a:solidFill>
                        <a:latin typeface="+mn-ea"/>
                        <a:ea typeface="+mn-ea"/>
                      </a:endParaRPr>
                    </a:p>
                  </a:txBody>
                  <a:tcPr marL="68580" marR="68580" marT="0" marB="0"/>
                </a:tc>
                <a:tc>
                  <a:txBody>
                    <a:bodyPr/>
                    <a:lstStyle/>
                    <a:p>
                      <a:pPr algn="ctr">
                        <a:spcAft>
                          <a:spcPts val="0"/>
                        </a:spcAft>
                        <a:tabLst>
                          <a:tab pos="1555750" algn="l"/>
                        </a:tabLst>
                      </a:pPr>
                      <a:r>
                        <a:rPr lang="en-US" sz="2400" b="1" kern="100">
                          <a:solidFill>
                            <a:srgbClr val="FF3300"/>
                          </a:solidFill>
                          <a:latin typeface="+mn-ea"/>
                          <a:ea typeface="+mn-ea"/>
                        </a:rPr>
                        <a:t>192.168.1.3</a:t>
                      </a:r>
                      <a:endParaRPr lang="zh-CN" sz="2400" b="1" kern="100">
                        <a:solidFill>
                          <a:srgbClr val="FF3300"/>
                        </a:solidFill>
                        <a:latin typeface="+mn-ea"/>
                        <a:ea typeface="+mn-ea"/>
                      </a:endParaRPr>
                    </a:p>
                  </a:txBody>
                  <a:tcPr marL="68580" marR="68580" marT="0" marB="0"/>
                </a:tc>
                <a:extLst>
                  <a:ext uri="{0D108BD9-81ED-4DB2-BD59-A6C34878D82A}">
                    <a16:rowId xmlns:a16="http://schemas.microsoft.com/office/drawing/2014/main" val="10001"/>
                  </a:ext>
                </a:extLst>
              </a:tr>
              <a:tr h="714375">
                <a:tc>
                  <a:txBody>
                    <a:bodyPr/>
                    <a:lstStyle/>
                    <a:p>
                      <a:pPr algn="ctr">
                        <a:spcAft>
                          <a:spcPts val="0"/>
                        </a:spcAft>
                        <a:tabLst>
                          <a:tab pos="1555750" algn="l"/>
                        </a:tabLst>
                      </a:pPr>
                      <a:r>
                        <a:rPr lang="en-US" sz="2400" b="1" kern="100" dirty="0">
                          <a:solidFill>
                            <a:srgbClr val="FF3300"/>
                          </a:solidFill>
                          <a:latin typeface="+mn-ea"/>
                          <a:ea typeface="+mn-ea"/>
                        </a:rPr>
                        <a:t>192.168.1.8/32</a:t>
                      </a:r>
                      <a:endParaRPr lang="zh-CN" sz="2400" b="1" kern="100" dirty="0">
                        <a:solidFill>
                          <a:srgbClr val="FF3300"/>
                        </a:solidFill>
                        <a:latin typeface="+mn-ea"/>
                        <a:ea typeface="+mn-ea"/>
                      </a:endParaRPr>
                    </a:p>
                  </a:txBody>
                  <a:tcPr marL="68580" marR="68580" marT="0" marB="0"/>
                </a:tc>
                <a:tc>
                  <a:txBody>
                    <a:bodyPr/>
                    <a:lstStyle/>
                    <a:p>
                      <a:pPr algn="ctr">
                        <a:spcAft>
                          <a:spcPts val="0"/>
                        </a:spcAft>
                        <a:tabLst>
                          <a:tab pos="1555750" algn="l"/>
                        </a:tabLst>
                      </a:pPr>
                      <a:r>
                        <a:rPr lang="en-US" sz="2400" b="1" kern="100" dirty="0">
                          <a:solidFill>
                            <a:srgbClr val="FF3300"/>
                          </a:solidFill>
                          <a:latin typeface="+mn-ea"/>
                          <a:ea typeface="+mn-ea"/>
                        </a:rPr>
                        <a:t>2</a:t>
                      </a:r>
                      <a:endParaRPr lang="zh-CN" sz="2400" b="1" kern="100" dirty="0">
                        <a:solidFill>
                          <a:srgbClr val="FF3300"/>
                        </a:solidFill>
                        <a:latin typeface="+mn-ea"/>
                        <a:ea typeface="+mn-ea"/>
                      </a:endParaRPr>
                    </a:p>
                  </a:txBody>
                  <a:tcPr marL="68580" marR="68580" marT="0" marB="0"/>
                </a:tc>
                <a:tc>
                  <a:txBody>
                    <a:bodyPr/>
                    <a:lstStyle/>
                    <a:p>
                      <a:pPr algn="ctr">
                        <a:spcAft>
                          <a:spcPts val="0"/>
                        </a:spcAft>
                        <a:tabLst>
                          <a:tab pos="1555750" algn="l"/>
                        </a:tabLst>
                      </a:pPr>
                      <a:r>
                        <a:rPr lang="en-US" sz="2400" b="1" kern="100" dirty="0">
                          <a:solidFill>
                            <a:srgbClr val="FF3300"/>
                          </a:solidFill>
                          <a:latin typeface="+mn-ea"/>
                          <a:ea typeface="+mn-ea"/>
                        </a:rPr>
                        <a:t>192.168.1.3</a:t>
                      </a:r>
                      <a:endParaRPr lang="zh-CN" sz="2400" b="1" kern="100" dirty="0">
                        <a:solidFill>
                          <a:srgbClr val="FF3300"/>
                        </a:solidFill>
                        <a:latin typeface="+mn-ea"/>
                        <a:ea typeface="+mn-ea"/>
                      </a:endParaRPr>
                    </a:p>
                  </a:txBody>
                  <a:tcPr marL="68580" marR="68580" marT="0" marB="0"/>
                </a:tc>
                <a:extLst>
                  <a:ext uri="{0D108BD9-81ED-4DB2-BD59-A6C34878D82A}">
                    <a16:rowId xmlns:a16="http://schemas.microsoft.com/office/drawing/2014/main" val="10002"/>
                  </a:ext>
                </a:extLst>
              </a:tr>
            </a:tbl>
          </a:graphicData>
        </a:graphic>
      </p:graphicFrame>
      <p:sp>
        <p:nvSpPr>
          <p:cNvPr id="2" name="Rectangle 2"/>
          <p:cNvSpPr>
            <a:spLocks noGrp="1" noChangeArrowheads="1"/>
          </p:cNvSpPr>
          <p:nvPr/>
        </p:nvSpPr>
        <p:spPr>
          <a:xfrm>
            <a:off x="1343025" y="404813"/>
            <a:ext cx="7286625" cy="592138"/>
          </a:xfrm>
          <a:prstGeom prst="rect">
            <a:avLst/>
          </a:prstGeom>
        </p:spPr>
        <p:txBody>
          <a:bodyPr vert="horz" wrap="square" lIns="91440" tIns="45720" rIns="91440" bIns="45720" numCol="1" rtlCol="0" anchor="ctr" anchorCtr="0" compatLnSpc="1">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685800" rtl="0" eaLnBrk="0" fontAlgn="base" latinLnBrk="0" hangingPunct="0">
              <a:lnSpc>
                <a:spcPct val="90000"/>
              </a:lnSpc>
              <a:spcBef>
                <a:spcPct val="0"/>
              </a:spcBef>
              <a:spcAft>
                <a:spcPct val="0"/>
              </a:spcAft>
              <a:buClrTx/>
              <a:buSzTx/>
              <a:buFontTx/>
              <a:buNone/>
              <a:defRPr/>
            </a:pPr>
            <a:r>
              <a:rPr kumimoji="0" 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Web</a:t>
            </a:r>
            <a:r>
              <a:rPr kumimoji="0" lang="zh-CN" alt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应用防火墙</a:t>
            </a:r>
            <a:r>
              <a:rPr lang="zh-CN" altLang="en-US" sz="3300" noProof="0" dirty="0">
                <a:ln>
                  <a:noFill/>
                </a:ln>
                <a:solidFill>
                  <a:srgbClr val="FF0000"/>
                </a:solidFill>
                <a:effectLst/>
                <a:uLnTx/>
                <a:uFillTx/>
                <a:latin typeface="黑体" panose="02010609060101010101" pitchFamily="49" charset="-122"/>
                <a:ea typeface="黑体" panose="02010609060101010101" pitchFamily="49" charset="-122"/>
                <a:sym typeface="+mn-ea"/>
              </a:rPr>
              <a:t>（</a:t>
            </a:r>
            <a:r>
              <a:rPr lang="en-US" altLang="zh-CN" sz="3300" noProof="0" dirty="0">
                <a:ln>
                  <a:noFill/>
                </a:ln>
                <a:solidFill>
                  <a:srgbClr val="FF0000"/>
                </a:solidFill>
                <a:effectLst/>
                <a:uLnTx/>
                <a:uFillTx/>
                <a:latin typeface="黑体" panose="02010609060101010101" pitchFamily="49" charset="-122"/>
                <a:ea typeface="黑体" panose="02010609060101010101" pitchFamily="49" charset="-122"/>
                <a:sym typeface="+mn-ea"/>
              </a:rPr>
              <a:t>WAF</a:t>
            </a:r>
            <a:r>
              <a:rPr lang="zh-CN" altLang="en-US" sz="3300" noProof="0" dirty="0">
                <a:ln>
                  <a:noFill/>
                </a:ln>
                <a:solidFill>
                  <a:srgbClr val="FF0000"/>
                </a:solidFill>
                <a:effectLst/>
                <a:uLnTx/>
                <a:uFillTx/>
                <a:latin typeface="黑体" panose="02010609060101010101" pitchFamily="49" charset="-122"/>
                <a:ea typeface="黑体" panose="02010609060101010101" pitchFamily="49" charset="-122"/>
                <a:sym typeface="+mn-ea"/>
              </a:rPr>
              <a:t>）</a:t>
            </a:r>
            <a:r>
              <a:rPr kumimoji="0" lang="zh-CN" altLang="en-US" sz="33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j-cs"/>
              </a:rPr>
              <a:t>工作模式</a:t>
            </a:r>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749221"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应用级网关优缺点</a:t>
              </a:r>
            </a:p>
          </p:txBody>
        </p:sp>
      </p:grpSp>
      <p:grpSp>
        <p:nvGrpSpPr>
          <p:cNvPr id="32" name="组合 31"/>
          <p:cNvGrpSpPr/>
          <p:nvPr/>
        </p:nvGrpSpPr>
        <p:grpSpPr>
          <a:xfrm>
            <a:off x="1777478" y="1428103"/>
            <a:ext cx="1556246" cy="3518351"/>
            <a:chOff x="2571863" y="864223"/>
            <a:chExt cx="1556246" cy="3518351"/>
          </a:xfrm>
        </p:grpSpPr>
        <p:sp>
          <p:nvSpPr>
            <p:cNvPr id="7" name="TextBox 34"/>
            <p:cNvSpPr txBox="1"/>
            <p:nvPr/>
          </p:nvSpPr>
          <p:spPr>
            <a:xfrm>
              <a:off x="2707044" y="3922199"/>
              <a:ext cx="1285884" cy="460375"/>
            </a:xfrm>
            <a:prstGeom prst="rect">
              <a:avLst/>
            </a:prstGeom>
            <a:noFill/>
          </p:spPr>
          <p:txBody>
            <a:bodyPr wrap="square" rtlCol="0">
              <a:spAutoFit/>
            </a:bodyPr>
            <a:lstStyle/>
            <a:p>
              <a:pPr algn="ctr"/>
              <a:r>
                <a:rPr lang="zh-CN" altLang="en-US" sz="2400" b="1" dirty="0">
                  <a:solidFill>
                    <a:srgbClr val="0066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缺  点</a:t>
              </a:r>
            </a:p>
          </p:txBody>
        </p:sp>
        <p:sp>
          <p:nvSpPr>
            <p:cNvPr id="11" name="TextBox 45"/>
            <p:cNvSpPr txBox="1"/>
            <p:nvPr/>
          </p:nvSpPr>
          <p:spPr>
            <a:xfrm>
              <a:off x="2571863" y="864223"/>
              <a:ext cx="1556246" cy="460375"/>
            </a:xfrm>
            <a:prstGeom prst="rect">
              <a:avLst/>
            </a:prstGeom>
            <a:noFill/>
          </p:spPr>
          <p:txBody>
            <a:bodyPr wrap="square" rtlCol="0">
              <a:spAutoFit/>
            </a:bodyPr>
            <a:lstStyle/>
            <a:p>
              <a:pPr algn="ct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优  点</a:t>
              </a:r>
            </a:p>
          </p:txBody>
        </p:sp>
      </p:grpSp>
      <p:grpSp>
        <p:nvGrpSpPr>
          <p:cNvPr id="31" name="组合 30"/>
          <p:cNvGrpSpPr/>
          <p:nvPr/>
        </p:nvGrpSpPr>
        <p:grpSpPr>
          <a:xfrm>
            <a:off x="3533671" y="4486079"/>
            <a:ext cx="7200003" cy="1924757"/>
            <a:chOff x="4297576" y="4374849"/>
            <a:chExt cx="7200003" cy="1924757"/>
          </a:xfrm>
        </p:grpSpPr>
        <p:grpSp>
          <p:nvGrpSpPr>
            <p:cNvPr id="8" name="组合 39"/>
            <p:cNvGrpSpPr/>
            <p:nvPr/>
          </p:nvGrpSpPr>
          <p:grpSpPr>
            <a:xfrm>
              <a:off x="4297578" y="4374849"/>
              <a:ext cx="7050343" cy="576000"/>
              <a:chOff x="5486400" y="3259768"/>
              <a:chExt cx="4074393" cy="454917"/>
            </a:xfrm>
          </p:grpSpPr>
          <p:sp>
            <p:nvSpPr>
              <p:cNvPr id="9" name="AutoShape 9"/>
              <p:cNvSpPr>
                <a:spLocks noChangeArrowheads="1"/>
              </p:cNvSpPr>
              <p:nvPr/>
            </p:nvSpPr>
            <p:spPr bwMode="gray">
              <a:xfrm>
                <a:off x="5486400" y="3259768"/>
                <a:ext cx="4043873" cy="454917"/>
              </a:xfrm>
              <a:prstGeom prst="roundRect">
                <a:avLst>
                  <a:gd name="adj" fmla="val 16667"/>
                </a:avLst>
              </a:prstGeom>
              <a:solidFill>
                <a:srgbClr val="FFFFFF">
                  <a:alpha val="89999"/>
                </a:srgbClr>
              </a:solidFill>
              <a:ln w="12700">
                <a:solidFill>
                  <a:srgbClr val="002060"/>
                </a:solidFill>
                <a:round/>
              </a:ln>
              <a:effectLst/>
            </p:spPr>
            <p:txBody>
              <a:bodyPr wrap="none" anchor="ctr"/>
              <a:lstStyle/>
              <a:p>
                <a:endParaRPr lang="zh-CN" altLang="en-US" sz="2200" b="1">
                  <a:latin typeface="Times New Roman" panose="02020603050405020304" pitchFamily="18" charset="0"/>
                  <a:ea typeface="微软雅黑" panose="020B0503020204020204" pitchFamily="34" charset="-122"/>
                </a:endParaRPr>
              </a:p>
            </p:txBody>
          </p:sp>
          <p:sp>
            <p:nvSpPr>
              <p:cNvPr id="10" name="TextBox 43"/>
              <p:cNvSpPr txBox="1"/>
              <p:nvPr/>
            </p:nvSpPr>
            <p:spPr>
              <a:xfrm>
                <a:off x="5503935" y="3323193"/>
                <a:ext cx="4056858" cy="33952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灵活性很差，对每一种应用都需要设置一个代理。</a:t>
                </a:r>
              </a:p>
            </p:txBody>
          </p:sp>
        </p:grpSp>
        <p:grpSp>
          <p:nvGrpSpPr>
            <p:cNvPr id="21" name="组合 39"/>
            <p:cNvGrpSpPr/>
            <p:nvPr/>
          </p:nvGrpSpPr>
          <p:grpSpPr>
            <a:xfrm>
              <a:off x="4297577" y="5059767"/>
              <a:ext cx="7200002" cy="576000"/>
              <a:chOff x="5486399" y="3305398"/>
              <a:chExt cx="4160881" cy="674251"/>
            </a:xfrm>
          </p:grpSpPr>
          <p:sp>
            <p:nvSpPr>
              <p:cNvPr id="22" name="AutoShape 9"/>
              <p:cNvSpPr>
                <a:spLocks noChangeArrowheads="1"/>
              </p:cNvSpPr>
              <p:nvPr/>
            </p:nvSpPr>
            <p:spPr bwMode="gray">
              <a:xfrm>
                <a:off x="5486399" y="3305398"/>
                <a:ext cx="4056858" cy="674251"/>
              </a:xfrm>
              <a:prstGeom prst="roundRect">
                <a:avLst>
                  <a:gd name="adj" fmla="val 16667"/>
                </a:avLst>
              </a:prstGeom>
              <a:solidFill>
                <a:srgbClr val="FFFFFF">
                  <a:alpha val="89999"/>
                </a:srgbClr>
              </a:solidFill>
              <a:ln w="12700">
                <a:solidFill>
                  <a:srgbClr val="002060"/>
                </a:solidFill>
                <a:round/>
              </a:ln>
              <a:effectLst/>
            </p:spPr>
            <p:txBody>
              <a:bodyPr wrap="none" anchor="ctr"/>
              <a:lstStyle/>
              <a:p>
                <a:endParaRPr lang="zh-CN" altLang="en-US" sz="2200" b="1">
                  <a:latin typeface="Times New Roman" panose="02020603050405020304" pitchFamily="18" charset="0"/>
                  <a:ea typeface="微软雅黑" panose="020B0503020204020204" pitchFamily="34" charset="-122"/>
                </a:endParaRPr>
              </a:p>
            </p:txBody>
          </p:sp>
          <p:sp>
            <p:nvSpPr>
              <p:cNvPr id="23" name="TextBox 57"/>
              <p:cNvSpPr txBox="1"/>
              <p:nvPr/>
            </p:nvSpPr>
            <p:spPr>
              <a:xfrm>
                <a:off x="5503936" y="3380067"/>
                <a:ext cx="4143344" cy="50322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配置烦琐，增加了管理员的工作量。</a:t>
                </a:r>
              </a:p>
            </p:txBody>
          </p:sp>
        </p:grpSp>
        <p:grpSp>
          <p:nvGrpSpPr>
            <p:cNvPr id="24" name="组合 39"/>
            <p:cNvGrpSpPr/>
            <p:nvPr/>
          </p:nvGrpSpPr>
          <p:grpSpPr>
            <a:xfrm>
              <a:off x="4297576" y="5723606"/>
              <a:ext cx="7020000" cy="576000"/>
              <a:chOff x="5486399" y="3360763"/>
              <a:chExt cx="4056858" cy="674250"/>
            </a:xfrm>
          </p:grpSpPr>
          <p:sp>
            <p:nvSpPr>
              <p:cNvPr id="25" name="AutoShape 9"/>
              <p:cNvSpPr>
                <a:spLocks noChangeArrowheads="1"/>
              </p:cNvSpPr>
              <p:nvPr/>
            </p:nvSpPr>
            <p:spPr bwMode="gray">
              <a:xfrm>
                <a:off x="5486399" y="3360763"/>
                <a:ext cx="4056858" cy="674250"/>
              </a:xfrm>
              <a:prstGeom prst="roundRect">
                <a:avLst>
                  <a:gd name="adj" fmla="val 16667"/>
                </a:avLst>
              </a:prstGeom>
              <a:solidFill>
                <a:srgbClr val="FFFFFF">
                  <a:alpha val="89999"/>
                </a:srgbClr>
              </a:solidFill>
              <a:ln w="12700">
                <a:solidFill>
                  <a:srgbClr val="002060"/>
                </a:solidFill>
                <a:round/>
              </a:ln>
              <a:effectLst/>
            </p:spPr>
            <p:txBody>
              <a:bodyPr wrap="none" anchor="ctr"/>
              <a:lstStyle/>
              <a:p>
                <a:endParaRPr lang="zh-CN" altLang="en-US" sz="2200" b="1">
                  <a:latin typeface="Times New Roman" panose="02020603050405020304" pitchFamily="18" charset="0"/>
                  <a:ea typeface="微软雅黑" panose="020B0503020204020204" pitchFamily="34" charset="-122"/>
                </a:endParaRPr>
              </a:p>
            </p:txBody>
          </p:sp>
          <p:sp>
            <p:nvSpPr>
              <p:cNvPr id="26" name="TextBox 60"/>
              <p:cNvSpPr txBox="1"/>
              <p:nvPr/>
            </p:nvSpPr>
            <p:spPr>
              <a:xfrm>
                <a:off x="5503936" y="3472343"/>
                <a:ext cx="3998123" cy="50322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性能不高，有可能成为网络的瓶颈。</a:t>
                </a:r>
              </a:p>
            </p:txBody>
          </p:sp>
        </p:grpSp>
      </p:grpSp>
      <p:grpSp>
        <p:nvGrpSpPr>
          <p:cNvPr id="33" name="组合 32"/>
          <p:cNvGrpSpPr/>
          <p:nvPr/>
        </p:nvGrpSpPr>
        <p:grpSpPr>
          <a:xfrm>
            <a:off x="3533671" y="1496957"/>
            <a:ext cx="7213860" cy="2523448"/>
            <a:chOff x="4328056" y="998185"/>
            <a:chExt cx="7213860" cy="2523448"/>
          </a:xfrm>
        </p:grpSpPr>
        <p:grpSp>
          <p:nvGrpSpPr>
            <p:cNvPr id="12" name="组合 28"/>
            <p:cNvGrpSpPr/>
            <p:nvPr/>
          </p:nvGrpSpPr>
          <p:grpSpPr>
            <a:xfrm>
              <a:off x="4341916" y="1649297"/>
              <a:ext cx="7200000" cy="538721"/>
              <a:chOff x="2051580" y="2057150"/>
              <a:chExt cx="4660741" cy="1109815"/>
            </a:xfrm>
          </p:grpSpPr>
          <p:sp>
            <p:nvSpPr>
              <p:cNvPr id="13" name="AutoShape 7"/>
              <p:cNvSpPr>
                <a:spLocks noChangeArrowheads="1"/>
              </p:cNvSpPr>
              <p:nvPr/>
            </p:nvSpPr>
            <p:spPr bwMode="auto">
              <a:xfrm>
                <a:off x="2051580" y="2057150"/>
                <a:ext cx="4543502" cy="1109815"/>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14" name="TextBox 54"/>
              <p:cNvSpPr txBox="1"/>
              <p:nvPr/>
            </p:nvSpPr>
            <p:spPr>
              <a:xfrm>
                <a:off x="2098829" y="2199233"/>
                <a:ext cx="4613492" cy="88562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具有强大的认证功能。</a:t>
                </a:r>
              </a:p>
            </p:txBody>
          </p:sp>
        </p:grpSp>
        <p:grpSp>
          <p:nvGrpSpPr>
            <p:cNvPr id="15" name="组合 28"/>
            <p:cNvGrpSpPr/>
            <p:nvPr/>
          </p:nvGrpSpPr>
          <p:grpSpPr>
            <a:xfrm>
              <a:off x="4328056" y="998185"/>
              <a:ext cx="7069853" cy="538342"/>
              <a:chOff x="2051579" y="2339350"/>
              <a:chExt cx="4575856" cy="1005598"/>
            </a:xfrm>
          </p:grpSpPr>
          <p:sp>
            <p:nvSpPr>
              <p:cNvPr id="16" name="AutoShape 7"/>
              <p:cNvSpPr>
                <a:spLocks noChangeArrowheads="1"/>
              </p:cNvSpPr>
              <p:nvPr/>
            </p:nvSpPr>
            <p:spPr bwMode="auto">
              <a:xfrm>
                <a:off x="2051579" y="2339350"/>
                <a:ext cx="4543502" cy="1005598"/>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17" name="TextBox 52"/>
              <p:cNvSpPr txBox="1"/>
              <p:nvPr/>
            </p:nvSpPr>
            <p:spPr>
              <a:xfrm>
                <a:off x="2107156" y="2430770"/>
                <a:ext cx="4520279" cy="80302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在已有的安全模型中安全性较高。</a:t>
                </a:r>
              </a:p>
            </p:txBody>
          </p:sp>
        </p:grpSp>
        <p:grpSp>
          <p:nvGrpSpPr>
            <p:cNvPr id="18" name="组合 28"/>
            <p:cNvGrpSpPr/>
            <p:nvPr/>
          </p:nvGrpSpPr>
          <p:grpSpPr>
            <a:xfrm>
              <a:off x="4341916" y="2297370"/>
              <a:ext cx="7020000" cy="504056"/>
              <a:chOff x="2051579" y="2650359"/>
              <a:chExt cx="4531410" cy="786009"/>
            </a:xfrm>
          </p:grpSpPr>
          <p:sp>
            <p:nvSpPr>
              <p:cNvPr id="19" name="AutoShape 7"/>
              <p:cNvSpPr>
                <a:spLocks noChangeArrowheads="1"/>
              </p:cNvSpPr>
              <p:nvPr/>
            </p:nvSpPr>
            <p:spPr bwMode="auto">
              <a:xfrm>
                <a:off x="2051579" y="2650359"/>
                <a:ext cx="4531410" cy="786009"/>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20" name="TextBox 50"/>
              <p:cNvSpPr txBox="1"/>
              <p:nvPr/>
            </p:nvSpPr>
            <p:spPr>
              <a:xfrm>
                <a:off x="2098060" y="2715760"/>
                <a:ext cx="3998603" cy="6703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具有超强的日志功能。</a:t>
                </a:r>
              </a:p>
            </p:txBody>
          </p:sp>
        </p:grpSp>
        <p:grpSp>
          <p:nvGrpSpPr>
            <p:cNvPr id="27" name="组合 39"/>
            <p:cNvGrpSpPr/>
            <p:nvPr/>
          </p:nvGrpSpPr>
          <p:grpSpPr>
            <a:xfrm>
              <a:off x="4337455" y="2945633"/>
              <a:ext cx="7020000" cy="576000"/>
              <a:chOff x="5486399" y="3360764"/>
              <a:chExt cx="4056858" cy="674251"/>
            </a:xfrm>
          </p:grpSpPr>
          <p:sp>
            <p:nvSpPr>
              <p:cNvPr id="28" name="AutoShape 9"/>
              <p:cNvSpPr>
                <a:spLocks noChangeArrowheads="1"/>
              </p:cNvSpPr>
              <p:nvPr/>
            </p:nvSpPr>
            <p:spPr bwMode="gray">
              <a:xfrm>
                <a:off x="5486399" y="3360764"/>
                <a:ext cx="4056858" cy="674251"/>
              </a:xfrm>
              <a:prstGeom prst="roundRect">
                <a:avLst>
                  <a:gd name="adj" fmla="val 16667"/>
                </a:avLst>
              </a:prstGeom>
              <a:solidFill>
                <a:srgbClr val="FFFFFF">
                  <a:alpha val="89999"/>
                </a:srgbClr>
              </a:solidFill>
              <a:ln w="12700">
                <a:solidFill>
                  <a:srgbClr val="002060"/>
                </a:solidFill>
                <a:round/>
              </a:ln>
              <a:effectLst/>
            </p:spPr>
            <p:txBody>
              <a:bodyPr wrap="none" anchor="ctr"/>
              <a:lstStyle/>
              <a:p>
                <a:endParaRPr lang="zh-CN" altLang="en-US" sz="2200" b="1">
                  <a:latin typeface="Times New Roman" panose="02020603050405020304" pitchFamily="18" charset="0"/>
                  <a:ea typeface="微软雅黑" panose="020B0503020204020204" pitchFamily="34" charset="-122"/>
                </a:endParaRPr>
              </a:p>
            </p:txBody>
          </p:sp>
          <p:sp>
            <p:nvSpPr>
              <p:cNvPr id="29" name="TextBox 63"/>
              <p:cNvSpPr txBox="1"/>
              <p:nvPr/>
            </p:nvSpPr>
            <p:spPr>
              <a:xfrm>
                <a:off x="5530590" y="3410861"/>
                <a:ext cx="2547088" cy="50322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规则配置比较简单。</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p:tgtEl>
                                          <p:spTgt spid="32"/>
                                        </p:tgtEl>
                                        <p:attrNameLst>
                                          <p:attrName>ppt_x</p:attrName>
                                        </p:attrNameLst>
                                      </p:cBhvr>
                                      <p:tavLst>
                                        <p:tav tm="0">
                                          <p:val>
                                            <p:strVal val="#ppt_x-#ppt_w*1.125000"/>
                                          </p:val>
                                        </p:tav>
                                        <p:tav tm="100000">
                                          <p:val>
                                            <p:strVal val="#ppt_x"/>
                                          </p:val>
                                        </p:tav>
                                      </p:tavLst>
                                    </p:anim>
                                    <p:animEffect transition="in" filter="wipe(right)">
                                      <p:cBhvr>
                                        <p:cTn id="12" dur="500"/>
                                        <p:tgtEl>
                                          <p:spTgt spid="32"/>
                                        </p:tgtEl>
                                      </p:cBhvr>
                                    </p:animEffect>
                                  </p:childTnLst>
                                </p:cTn>
                              </p:par>
                            </p:childTnLst>
                          </p:cTn>
                        </p:par>
                        <p:par>
                          <p:cTn id="13" fill="hold">
                            <p:stCondLst>
                              <p:cond delay="1000"/>
                            </p:stCondLst>
                            <p:childTnLst>
                              <p:par>
                                <p:cTn id="14" presetID="18" presetClass="entr" presetSubtype="6"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strips(downRight)">
                                      <p:cBhvr>
                                        <p:cTn id="16" dur="500"/>
                                        <p:tgtEl>
                                          <p:spTgt spid="33"/>
                                        </p:tgtEl>
                                      </p:cBhvr>
                                    </p:animEffect>
                                  </p:childTnLst>
                                </p:cTn>
                              </p:par>
                              <p:par>
                                <p:cTn id="17" presetID="18" presetClass="entr" presetSubtype="6"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strips(downRight)">
                                      <p:cBhvr>
                                        <p:cTn id="1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810816" y="42192"/>
            <a:ext cx="9648394" cy="781967"/>
            <a:chOff x="2543606" y="42192"/>
            <a:chExt cx="9648394" cy="781967"/>
          </a:xfrm>
        </p:grpSpPr>
        <p:sp>
          <p:nvSpPr>
            <p:cNvPr id="3" name="圆角矩形 2"/>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矩形 3"/>
            <p:cNvSpPr/>
            <p:nvPr/>
          </p:nvSpPr>
          <p:spPr>
            <a:xfrm>
              <a:off x="2831636" y="138202"/>
              <a:ext cx="2982309" cy="58477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本讲内容概要</a:t>
              </a:r>
            </a:p>
          </p:txBody>
        </p:sp>
      </p:grpSp>
      <p:grpSp>
        <p:nvGrpSpPr>
          <p:cNvPr id="5" name="组合 4"/>
          <p:cNvGrpSpPr/>
          <p:nvPr/>
        </p:nvGrpSpPr>
        <p:grpSpPr>
          <a:xfrm>
            <a:off x="2799174" y="1761311"/>
            <a:ext cx="7074491" cy="691161"/>
            <a:chOff x="3388744" y="2314179"/>
            <a:chExt cx="7074491" cy="691161"/>
          </a:xfrm>
        </p:grpSpPr>
        <p:sp>
          <p:nvSpPr>
            <p:cNvPr id="6" name="圆角矩形 5"/>
            <p:cNvSpPr/>
            <p:nvPr/>
          </p:nvSpPr>
          <p:spPr>
            <a:xfrm>
              <a:off x="3388744" y="2344955"/>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7" name="TextBox 6"/>
            <p:cNvSpPr txBox="1"/>
            <p:nvPr/>
          </p:nvSpPr>
          <p:spPr>
            <a:xfrm>
              <a:off x="4180835" y="2314179"/>
              <a:ext cx="4613468" cy="584775"/>
            </a:xfrm>
            <a:prstGeom prst="rect">
              <a:avLst/>
            </a:prstGeom>
            <a:noFill/>
          </p:spPr>
          <p:txBody>
            <a:bodyPr wrap="squar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8</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切换代理</a:t>
              </a:r>
            </a:p>
          </p:txBody>
        </p:sp>
        <p:cxnSp>
          <p:nvCxnSpPr>
            <p:cNvPr id="8" name="直接连接符 7"/>
            <p:cNvCxnSpPr/>
            <p:nvPr/>
          </p:nvCxnSpPr>
          <p:spPr>
            <a:xfrm>
              <a:off x="4661739" y="240730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799174" y="2609594"/>
            <a:ext cx="7074491" cy="691161"/>
            <a:chOff x="3388744" y="3115773"/>
            <a:chExt cx="7074491" cy="691161"/>
          </a:xfrm>
        </p:grpSpPr>
        <p:sp>
          <p:nvSpPr>
            <p:cNvPr id="10" name="圆角矩形 9"/>
            <p:cNvSpPr/>
            <p:nvPr/>
          </p:nvSpPr>
          <p:spPr>
            <a:xfrm>
              <a:off x="3388744" y="3146549"/>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TextBox 7"/>
            <p:cNvSpPr txBox="1"/>
            <p:nvPr/>
          </p:nvSpPr>
          <p:spPr>
            <a:xfrm>
              <a:off x="4180835" y="3115773"/>
              <a:ext cx="2662908"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9</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空气隙防火墙</a:t>
              </a:r>
            </a:p>
          </p:txBody>
        </p:sp>
        <p:cxnSp>
          <p:nvCxnSpPr>
            <p:cNvPr id="12" name="直接连接符 11"/>
            <p:cNvCxnSpPr/>
            <p:nvPr/>
          </p:nvCxnSpPr>
          <p:spPr>
            <a:xfrm>
              <a:off x="4661739" y="3218558"/>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799174" y="913028"/>
            <a:ext cx="7074491" cy="691161"/>
            <a:chOff x="3402064" y="1531597"/>
            <a:chExt cx="7074491" cy="691161"/>
          </a:xfrm>
        </p:grpSpPr>
        <p:sp>
          <p:nvSpPr>
            <p:cNvPr id="14" name="圆角矩形 13"/>
            <p:cNvSpPr/>
            <p:nvPr/>
          </p:nvSpPr>
          <p:spPr>
            <a:xfrm>
              <a:off x="3402064" y="1562373"/>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15" name="TextBox 19"/>
            <p:cNvSpPr txBox="1"/>
            <p:nvPr/>
          </p:nvSpPr>
          <p:spPr>
            <a:xfrm>
              <a:off x="4180835" y="1531597"/>
              <a:ext cx="2970685" cy="584775"/>
            </a:xfrm>
            <a:prstGeom prst="rect">
              <a:avLst/>
            </a:prstGeom>
            <a:noFill/>
          </p:spPr>
          <p:txBody>
            <a:bodyPr wrap="none" rtlCol="0" anchor="ctr">
              <a:spAutoFit/>
            </a:bodyPr>
            <a:lstStyle/>
            <a:p>
              <a:r>
                <a:rPr lang="en-US" altLang="zh-CN" sz="3200" b="1" dirty="0">
                  <a:solidFill>
                    <a:srgbClr val="FF0000"/>
                  </a:solidFill>
                  <a:latin typeface="Broadway" panose="04040905080B02020502" pitchFamily="82" charset="0"/>
                  <a:ea typeface="微软雅黑" panose="020B0503020204020204" pitchFamily="34" charset="-122"/>
                </a:rPr>
                <a:t>7</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状态检测防火墙</a:t>
              </a:r>
            </a:p>
          </p:txBody>
        </p:sp>
        <p:cxnSp>
          <p:nvCxnSpPr>
            <p:cNvPr id="16" name="直接连接符 15"/>
            <p:cNvCxnSpPr/>
            <p:nvPr/>
          </p:nvCxnSpPr>
          <p:spPr>
            <a:xfrm>
              <a:off x="4661739" y="1634382"/>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799174" y="3457875"/>
            <a:ext cx="7074491" cy="691163"/>
            <a:chOff x="3424583" y="3907859"/>
            <a:chExt cx="7074491" cy="691163"/>
          </a:xfrm>
        </p:grpSpPr>
        <p:sp>
          <p:nvSpPr>
            <p:cNvPr id="18" name="圆角矩形 17"/>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9" name="TextBox 8"/>
            <p:cNvSpPr txBox="1"/>
            <p:nvPr/>
          </p:nvSpPr>
          <p:spPr>
            <a:xfrm>
              <a:off x="3956045" y="3907859"/>
              <a:ext cx="2911566"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10</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分布式防火墙</a:t>
              </a:r>
            </a:p>
          </p:txBody>
        </p:sp>
        <p:cxnSp>
          <p:nvCxnSpPr>
            <p:cNvPr id="20" name="直接连接符 19"/>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2799174" y="4337541"/>
            <a:ext cx="7074491" cy="690558"/>
            <a:chOff x="3424583" y="3908464"/>
            <a:chExt cx="7074491" cy="690558"/>
          </a:xfrm>
        </p:grpSpPr>
        <p:sp>
          <p:nvSpPr>
            <p:cNvPr id="31" name="圆角矩形 30"/>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2" name="TextBox 8"/>
            <p:cNvSpPr txBox="1"/>
            <p:nvPr/>
          </p:nvSpPr>
          <p:spPr>
            <a:xfrm>
              <a:off x="3956045" y="3908464"/>
              <a:ext cx="2861310"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11</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下一代防火墙</a:t>
              </a:r>
            </a:p>
          </p:txBody>
        </p:sp>
        <p:cxnSp>
          <p:nvCxnSpPr>
            <p:cNvPr id="33" name="直接连接符 32"/>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799174" y="5233526"/>
            <a:ext cx="7074491" cy="690558"/>
            <a:chOff x="3424583" y="3908464"/>
            <a:chExt cx="7074491" cy="690558"/>
          </a:xfrm>
        </p:grpSpPr>
        <p:sp>
          <p:nvSpPr>
            <p:cNvPr id="22" name="圆角矩形 21"/>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3" name="TextBox 8"/>
            <p:cNvSpPr txBox="1"/>
            <p:nvPr/>
          </p:nvSpPr>
          <p:spPr>
            <a:xfrm>
              <a:off x="3956045" y="3908464"/>
              <a:ext cx="3489325"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12</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防火墙的典型产品</a:t>
              </a:r>
            </a:p>
          </p:txBody>
        </p:sp>
        <p:cxnSp>
          <p:nvCxnSpPr>
            <p:cNvPr id="24" name="直接连接符 23"/>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787109" y="6053946"/>
            <a:ext cx="7074491" cy="690558"/>
            <a:chOff x="3424583" y="3908464"/>
            <a:chExt cx="7074491" cy="690558"/>
          </a:xfrm>
        </p:grpSpPr>
        <p:sp>
          <p:nvSpPr>
            <p:cNvPr id="26" name="圆角矩形 25"/>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7" name="TextBox 8"/>
            <p:cNvSpPr txBox="1"/>
            <p:nvPr/>
          </p:nvSpPr>
          <p:spPr>
            <a:xfrm>
              <a:off x="3956045" y="3908464"/>
              <a:ext cx="3486785"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13</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防火墙的发展趋势</a:t>
              </a:r>
            </a:p>
          </p:txBody>
        </p:sp>
        <p:cxnSp>
          <p:nvCxnSpPr>
            <p:cNvPr id="28" name="直接连接符 27"/>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9" presetClass="emph" presetSubtype="0" nodeType="afterEffect">
                                  <p:stCondLst>
                                    <p:cond delay="0"/>
                                  </p:stCondLst>
                                  <p:childTnLst>
                                    <p:set>
                                      <p:cBhvr rctx="PPT">
                                        <p:cTn id="32" dur="indefinite"/>
                                        <p:tgtEl>
                                          <p:spTgt spid="5"/>
                                        </p:tgtEl>
                                        <p:attrNameLst>
                                          <p:attrName>style.opacity</p:attrName>
                                        </p:attrNameLst>
                                      </p:cBhvr>
                                      <p:to>
                                        <p:strVal val="0.5"/>
                                      </p:to>
                                    </p:set>
                                    <p:animEffect filter="image" prLst="opacity: 0.5">
                                      <p:cBhvr rctx="IE">
                                        <p:cTn id="33" dur="indefinite"/>
                                        <p:tgtEl>
                                          <p:spTgt spid="5"/>
                                        </p:tgtEl>
                                      </p:cBhvr>
                                    </p:animEffect>
                                  </p:childTnLst>
                                </p:cTn>
                              </p:par>
                              <p:par>
                                <p:cTn id="34" presetID="9" presetClass="emph" presetSubtype="0" nodeType="withEffect">
                                  <p:stCondLst>
                                    <p:cond delay="0"/>
                                  </p:stCondLst>
                                  <p:childTnLst>
                                    <p:set>
                                      <p:cBhvr rctx="PPT">
                                        <p:cTn id="35" dur="indefinite"/>
                                        <p:tgtEl>
                                          <p:spTgt spid="9"/>
                                        </p:tgtEl>
                                        <p:attrNameLst>
                                          <p:attrName>style.opacity</p:attrName>
                                        </p:attrNameLst>
                                      </p:cBhvr>
                                      <p:to>
                                        <p:strVal val="0.5"/>
                                      </p:to>
                                    </p:set>
                                    <p:animEffect filter="image" prLst="opacity: 0.5">
                                      <p:cBhvr rctx="IE">
                                        <p:cTn id="36" dur="indefinite"/>
                                        <p:tgtEl>
                                          <p:spTgt spid="9"/>
                                        </p:tgtEl>
                                      </p:cBhvr>
                                    </p:animEffect>
                                  </p:childTnLst>
                                </p:cTn>
                              </p:par>
                              <p:par>
                                <p:cTn id="37" presetID="9" presetClass="emph" presetSubtype="0" nodeType="withEffect">
                                  <p:stCondLst>
                                    <p:cond delay="0"/>
                                  </p:stCondLst>
                                  <p:childTnLst>
                                    <p:set>
                                      <p:cBhvr rctx="PPT">
                                        <p:cTn id="38" dur="indefinite"/>
                                        <p:tgtEl>
                                          <p:spTgt spid="13"/>
                                        </p:tgtEl>
                                        <p:attrNameLst>
                                          <p:attrName>style.opacity</p:attrName>
                                        </p:attrNameLst>
                                      </p:cBhvr>
                                      <p:to>
                                        <p:strVal val="0.5"/>
                                      </p:to>
                                    </p:set>
                                    <p:animEffect filter="image" prLst="opacity: 0.5">
                                      <p:cBhvr rctx="IE">
                                        <p:cTn id="39" dur="indefinite"/>
                                        <p:tgtEl>
                                          <p:spTgt spid="13"/>
                                        </p:tgtEl>
                                      </p:cBhvr>
                                    </p:animEffect>
                                  </p:childTnLst>
                                </p:cTn>
                              </p:par>
                              <p:par>
                                <p:cTn id="40" presetID="9" presetClass="emph" presetSubtype="0" nodeType="withEffect">
                                  <p:stCondLst>
                                    <p:cond delay="0"/>
                                  </p:stCondLst>
                                  <p:childTnLst>
                                    <p:set>
                                      <p:cBhvr rctx="PPT">
                                        <p:cTn id="41" dur="indefinite"/>
                                        <p:tgtEl>
                                          <p:spTgt spid="17"/>
                                        </p:tgtEl>
                                        <p:attrNameLst>
                                          <p:attrName>style.opacity</p:attrName>
                                        </p:attrNameLst>
                                      </p:cBhvr>
                                      <p:to>
                                        <p:strVal val="0.5"/>
                                      </p:to>
                                    </p:set>
                                    <p:animEffect filter="image" prLst="opacity: 0.5">
                                      <p:cBhvr rctx="IE">
                                        <p:cTn id="42" dur="indefinite"/>
                                        <p:tgtEl>
                                          <p:spTgt spid="17"/>
                                        </p:tgtEl>
                                      </p:cBhvr>
                                    </p:animEffect>
                                  </p:childTnLst>
                                </p:cTn>
                              </p:par>
                              <p:par>
                                <p:cTn id="43" presetID="42"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583486"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77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7420918"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状态检测防火墙在所有</a:t>
              </a:r>
              <a:r>
                <a:rPr lang="en-US" altLang="zh-CN"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7</a:t>
              </a:r>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层上进行过滤</a:t>
              </a:r>
            </a:p>
          </p:txBody>
        </p:sp>
      </p:grpSp>
      <p:sp>
        <p:nvSpPr>
          <p:cNvPr id="8" name="AutoShape 81"/>
          <p:cNvSpPr>
            <a:spLocks noChangeArrowheads="1"/>
          </p:cNvSpPr>
          <p:nvPr/>
        </p:nvSpPr>
        <p:spPr bwMode="gray">
          <a:xfrm>
            <a:off x="7589463" y="914775"/>
            <a:ext cx="3214678" cy="4089894"/>
          </a:xfrm>
          <a:prstGeom prst="roundRect">
            <a:avLst>
              <a:gd name="adj" fmla="val 17509"/>
            </a:avLst>
          </a:prstGeom>
          <a:solidFill>
            <a:schemeClr val="bg1"/>
          </a:solidFill>
          <a:ln w="9525">
            <a:solidFill>
              <a:srgbClr val="002060"/>
            </a:solidFill>
            <a:round/>
          </a:ln>
          <a:effectLst/>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9" name="Text Box 92"/>
          <p:cNvSpPr txBox="1">
            <a:spLocks noChangeArrowheads="1"/>
          </p:cNvSpPr>
          <p:nvPr/>
        </p:nvSpPr>
        <p:spPr bwMode="gray">
          <a:xfrm>
            <a:off x="7685867" y="1092185"/>
            <a:ext cx="3056656" cy="3815080"/>
          </a:xfrm>
          <a:prstGeom prst="rect">
            <a:avLst/>
          </a:prstGeom>
          <a:noFill/>
          <a:ln w="9525" algn="ctr">
            <a:noFill/>
            <a:miter lim="800000"/>
          </a:ln>
          <a:effectLst/>
        </p:spPr>
        <p:txBody>
          <a:bodyPr wrap="square">
            <a:spAutoFit/>
          </a:bodyPr>
          <a:lstStyle/>
          <a:p>
            <a:pPr marL="342900" indent="-342900">
              <a:buFont typeface="Wingdings" panose="05000000000000000000" pitchFamily="2" charset="2"/>
              <a:buChar char="l"/>
            </a:pPr>
            <a:r>
              <a:rPr lang="zh-CN" altLang="en-US" sz="2200" b="1" u="sng" dirty="0">
                <a:solidFill>
                  <a:srgbClr val="C0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通信信息</a:t>
            </a:r>
            <a:r>
              <a:rPr lang="zh-CN" altLang="en-US" sz="2200" b="1" dirty="0">
                <a:solidFill>
                  <a:srgbClr val="003399"/>
                </a:solidFill>
                <a:latin typeface="Times New Roman" panose="02020603050405020304" pitchFamily="18" charset="0"/>
                <a:ea typeface="微软雅黑" panose="020B0503020204020204" pitchFamily="34" charset="-122"/>
              </a:rPr>
              <a:t>：防火墙的检测模块位于操作系统的内核，在网络层之下，能在数据包到达网关操作系统之前对它们进行分析。</a:t>
            </a:r>
          </a:p>
          <a:p>
            <a:pPr marL="342900" indent="-342900">
              <a:buFont typeface="Wingdings" panose="05000000000000000000" pitchFamily="2" charset="2"/>
              <a:buChar char="l"/>
            </a:pPr>
            <a:r>
              <a:rPr lang="zh-CN" altLang="en-US" sz="2200" b="1" u="sng" dirty="0">
                <a:solidFill>
                  <a:srgbClr val="C0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通信状态</a:t>
            </a:r>
            <a:r>
              <a:rPr lang="zh-CN" altLang="en-US" sz="2200" b="1" dirty="0">
                <a:solidFill>
                  <a:srgbClr val="003399"/>
                </a:solidFill>
                <a:latin typeface="Times New Roman" panose="02020603050405020304" pitchFamily="18" charset="0"/>
                <a:ea typeface="微软雅黑" panose="020B0503020204020204" pitchFamily="34" charset="-122"/>
              </a:rPr>
              <a:t>：状态检测防火墙在状态表中保存以前的通信信息，记录从受保护网络发出数据包的状态信息。</a:t>
            </a:r>
          </a:p>
        </p:txBody>
      </p:sp>
      <p:sp>
        <p:nvSpPr>
          <p:cNvPr id="10" name="AutoShape 81"/>
          <p:cNvSpPr>
            <a:spLocks noChangeArrowheads="1"/>
          </p:cNvSpPr>
          <p:nvPr/>
        </p:nvSpPr>
        <p:spPr bwMode="gray">
          <a:xfrm>
            <a:off x="1583486" y="909268"/>
            <a:ext cx="3375485" cy="3999346"/>
          </a:xfrm>
          <a:prstGeom prst="roundRect">
            <a:avLst>
              <a:gd name="adj" fmla="val 17509"/>
            </a:avLst>
          </a:prstGeom>
          <a:solidFill>
            <a:schemeClr val="bg1"/>
          </a:solidFill>
          <a:ln w="9525">
            <a:solidFill>
              <a:srgbClr val="002060"/>
            </a:solidFill>
            <a:round/>
          </a:ln>
          <a:effectLst/>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11" name="Text Box 92"/>
          <p:cNvSpPr txBox="1">
            <a:spLocks noChangeArrowheads="1"/>
          </p:cNvSpPr>
          <p:nvPr/>
        </p:nvSpPr>
        <p:spPr bwMode="gray">
          <a:xfrm>
            <a:off x="1749590" y="1034550"/>
            <a:ext cx="3058714" cy="3815080"/>
          </a:xfrm>
          <a:prstGeom prst="rect">
            <a:avLst/>
          </a:prstGeom>
          <a:noFill/>
          <a:ln w="9525" algn="ctr">
            <a:noFill/>
            <a:miter lim="800000"/>
          </a:ln>
          <a:effectLst/>
        </p:spPr>
        <p:txBody>
          <a:bodyPr wrap="square">
            <a:spAutoFit/>
          </a:bodyPr>
          <a:lstStyle/>
          <a:p>
            <a:pPr marL="342900" lvl="0" indent="-342900">
              <a:buFont typeface="Wingdings" panose="05000000000000000000" pitchFamily="2" charset="2"/>
              <a:buChar char="l"/>
            </a:pPr>
            <a:r>
              <a:rPr lang="zh-CN" altLang="en-US" sz="2200" b="1" u="sng" dirty="0">
                <a:solidFill>
                  <a:srgbClr val="C00000"/>
                </a:solidFill>
                <a:effectLst/>
                <a:latin typeface="Times New Roman" panose="02020603050405020304" pitchFamily="18" charset="0"/>
                <a:ea typeface="微软雅黑" panose="020B0503020204020204" pitchFamily="34" charset="-122"/>
              </a:rPr>
              <a:t>应用状态</a:t>
            </a:r>
            <a:r>
              <a:rPr lang="zh-CN" altLang="en-US" sz="2200" b="1" dirty="0">
                <a:solidFill>
                  <a:srgbClr val="003399"/>
                </a:solidFill>
                <a:effectLst/>
                <a:latin typeface="Times New Roman" panose="02020603050405020304" pitchFamily="18" charset="0"/>
                <a:ea typeface="微软雅黑" panose="020B0503020204020204" pitchFamily="34" charset="-122"/>
              </a:rPr>
              <a:t>：能够理解并学习各种协议和应用，以支持各种最新的应用；能从应用程序中收集状态信息并存入状态表中，以供其他应用或协议做检测策略。</a:t>
            </a:r>
          </a:p>
          <a:p>
            <a:pPr marL="342900" lvl="0" indent="-342900">
              <a:buFont typeface="Wingdings" panose="05000000000000000000" pitchFamily="2" charset="2"/>
              <a:buChar char="l"/>
            </a:pPr>
            <a:r>
              <a:rPr lang="zh-CN" altLang="en-US" sz="2200" b="1" u="sng" dirty="0">
                <a:solidFill>
                  <a:srgbClr val="C00000"/>
                </a:solidFill>
                <a:effectLst/>
                <a:latin typeface="Times New Roman" panose="02020603050405020304" pitchFamily="18" charset="0"/>
                <a:ea typeface="微软雅黑" panose="020B0503020204020204" pitchFamily="34" charset="-122"/>
              </a:rPr>
              <a:t>操作信息</a:t>
            </a:r>
            <a:r>
              <a:rPr lang="zh-CN" altLang="en-US" sz="2200" b="1" dirty="0">
                <a:solidFill>
                  <a:srgbClr val="003399"/>
                </a:solidFill>
                <a:effectLst/>
                <a:latin typeface="Times New Roman" panose="02020603050405020304" pitchFamily="18" charset="0"/>
                <a:ea typeface="微软雅黑" panose="020B0503020204020204" pitchFamily="34" charset="-122"/>
              </a:rPr>
              <a:t>：状态监测技术采用强大的面向对象的方法。</a:t>
            </a:r>
          </a:p>
        </p:txBody>
      </p:sp>
      <p:sp>
        <p:nvSpPr>
          <p:cNvPr id="12" name="AutoShape 8"/>
          <p:cNvSpPr>
            <a:spLocks noChangeArrowheads="1"/>
          </p:cNvSpPr>
          <p:nvPr/>
        </p:nvSpPr>
        <p:spPr bwMode="gray">
          <a:xfrm>
            <a:off x="2472928" y="5294469"/>
            <a:ext cx="1551237" cy="620305"/>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外部网络</a:t>
            </a:r>
          </a:p>
        </p:txBody>
      </p:sp>
      <p:sp>
        <p:nvSpPr>
          <p:cNvPr id="13" name="AutoShape 8"/>
          <p:cNvSpPr>
            <a:spLocks noChangeArrowheads="1"/>
          </p:cNvSpPr>
          <p:nvPr/>
        </p:nvSpPr>
        <p:spPr bwMode="gray">
          <a:xfrm>
            <a:off x="8538448" y="5275273"/>
            <a:ext cx="1551237" cy="620305"/>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003399"/>
                </a:solidFill>
                <a:latin typeface="Times New Roman" panose="02020603050405020304" pitchFamily="18" charset="0"/>
                <a:ea typeface="微软雅黑" panose="020B0503020204020204" pitchFamily="34" charset="-122"/>
              </a:rPr>
              <a:t>内部网络</a:t>
            </a:r>
          </a:p>
        </p:txBody>
      </p:sp>
      <p:sp>
        <p:nvSpPr>
          <p:cNvPr id="15" name="AutoShape 8"/>
          <p:cNvSpPr>
            <a:spLocks noChangeArrowheads="1"/>
          </p:cNvSpPr>
          <p:nvPr/>
        </p:nvSpPr>
        <p:spPr bwMode="gray">
          <a:xfrm>
            <a:off x="4081122" y="5077211"/>
            <a:ext cx="1551237" cy="500060"/>
          </a:xfrm>
          <a:prstGeom prst="roundRect">
            <a:avLst>
              <a:gd name="adj" fmla="val 15884"/>
            </a:avLst>
          </a:prstGeom>
          <a:solidFill>
            <a:srgbClr val="002060"/>
          </a:soli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网络接口</a:t>
            </a:r>
          </a:p>
        </p:txBody>
      </p:sp>
      <p:sp>
        <p:nvSpPr>
          <p:cNvPr id="16" name="AutoShape 8"/>
          <p:cNvSpPr>
            <a:spLocks noChangeArrowheads="1"/>
          </p:cNvSpPr>
          <p:nvPr/>
        </p:nvSpPr>
        <p:spPr bwMode="gray">
          <a:xfrm>
            <a:off x="6904119" y="5077211"/>
            <a:ext cx="1551237" cy="500060"/>
          </a:xfrm>
          <a:prstGeom prst="roundRect">
            <a:avLst>
              <a:gd name="adj" fmla="val 15884"/>
            </a:avLst>
          </a:prstGeom>
          <a:solidFill>
            <a:srgbClr val="002060"/>
          </a:soli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FFFFFF"/>
                </a:solidFill>
                <a:latin typeface="Times New Roman" panose="02020603050405020304" pitchFamily="18" charset="0"/>
                <a:ea typeface="微软雅黑" panose="020B0503020204020204" pitchFamily="34" charset="-122"/>
              </a:rPr>
              <a:t>网络接口</a:t>
            </a:r>
          </a:p>
        </p:txBody>
      </p:sp>
      <p:sp>
        <p:nvSpPr>
          <p:cNvPr id="17" name="AutoShape 8"/>
          <p:cNvSpPr>
            <a:spLocks noChangeArrowheads="1"/>
          </p:cNvSpPr>
          <p:nvPr/>
        </p:nvSpPr>
        <p:spPr bwMode="gray">
          <a:xfrm>
            <a:off x="5460122" y="1105220"/>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C00000"/>
                </a:solidFill>
                <a:latin typeface="Times New Roman" panose="02020603050405020304" pitchFamily="18" charset="0"/>
                <a:ea typeface="微软雅黑" panose="020B0503020204020204" pitchFamily="34" charset="-122"/>
              </a:rPr>
              <a:t>应用层</a:t>
            </a:r>
          </a:p>
        </p:txBody>
      </p:sp>
      <p:sp>
        <p:nvSpPr>
          <p:cNvPr id="18" name="AutoShape 8"/>
          <p:cNvSpPr>
            <a:spLocks noChangeArrowheads="1"/>
          </p:cNvSpPr>
          <p:nvPr/>
        </p:nvSpPr>
        <p:spPr bwMode="gray">
          <a:xfrm>
            <a:off x="5460122" y="1673834"/>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C00000"/>
                </a:solidFill>
                <a:latin typeface="Times New Roman" panose="02020603050405020304" pitchFamily="18" charset="0"/>
                <a:ea typeface="微软雅黑" panose="020B0503020204020204" pitchFamily="34" charset="-122"/>
              </a:rPr>
              <a:t>表示层</a:t>
            </a:r>
          </a:p>
        </p:txBody>
      </p:sp>
      <p:sp>
        <p:nvSpPr>
          <p:cNvPr id="19" name="AutoShape 8"/>
          <p:cNvSpPr>
            <a:spLocks noChangeArrowheads="1"/>
          </p:cNvSpPr>
          <p:nvPr/>
        </p:nvSpPr>
        <p:spPr bwMode="gray">
          <a:xfrm>
            <a:off x="5460122" y="2242448"/>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C00000"/>
                </a:solidFill>
                <a:latin typeface="Times New Roman" panose="02020603050405020304" pitchFamily="18" charset="0"/>
                <a:ea typeface="微软雅黑" panose="020B0503020204020204" pitchFamily="34" charset="-122"/>
              </a:rPr>
              <a:t>会话层</a:t>
            </a:r>
          </a:p>
        </p:txBody>
      </p:sp>
      <p:sp>
        <p:nvSpPr>
          <p:cNvPr id="20" name="AutoShape 8"/>
          <p:cNvSpPr>
            <a:spLocks noChangeArrowheads="1"/>
          </p:cNvSpPr>
          <p:nvPr/>
        </p:nvSpPr>
        <p:spPr bwMode="gray">
          <a:xfrm>
            <a:off x="5460122" y="2811062"/>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C00000"/>
                </a:solidFill>
                <a:latin typeface="Times New Roman" panose="02020603050405020304" pitchFamily="18" charset="0"/>
                <a:ea typeface="微软雅黑" panose="020B0503020204020204" pitchFamily="34" charset="-122"/>
              </a:rPr>
              <a:t>传输层</a:t>
            </a:r>
          </a:p>
        </p:txBody>
      </p:sp>
      <p:sp>
        <p:nvSpPr>
          <p:cNvPr id="21" name="AutoShape 8"/>
          <p:cNvSpPr>
            <a:spLocks noChangeArrowheads="1"/>
          </p:cNvSpPr>
          <p:nvPr/>
        </p:nvSpPr>
        <p:spPr bwMode="gray">
          <a:xfrm>
            <a:off x="5460122" y="3379676"/>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C00000"/>
                </a:solidFill>
                <a:latin typeface="Times New Roman" panose="02020603050405020304" pitchFamily="18" charset="0"/>
                <a:ea typeface="微软雅黑" panose="020B0503020204020204" pitchFamily="34" charset="-122"/>
              </a:rPr>
              <a:t>网络层</a:t>
            </a:r>
          </a:p>
        </p:txBody>
      </p:sp>
      <p:sp>
        <p:nvSpPr>
          <p:cNvPr id="22" name="AutoShape 8"/>
          <p:cNvSpPr>
            <a:spLocks noChangeArrowheads="1"/>
          </p:cNvSpPr>
          <p:nvPr/>
        </p:nvSpPr>
        <p:spPr bwMode="gray">
          <a:xfrm>
            <a:off x="5460122" y="3948290"/>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C00000"/>
                </a:solidFill>
                <a:latin typeface="Times New Roman" panose="02020603050405020304" pitchFamily="18" charset="0"/>
                <a:ea typeface="微软雅黑" panose="020B0503020204020204" pitchFamily="34" charset="-122"/>
              </a:rPr>
              <a:t>链路层</a:t>
            </a:r>
          </a:p>
        </p:txBody>
      </p:sp>
      <p:sp>
        <p:nvSpPr>
          <p:cNvPr id="23" name="AutoShape 8"/>
          <p:cNvSpPr>
            <a:spLocks noChangeArrowheads="1"/>
          </p:cNvSpPr>
          <p:nvPr/>
        </p:nvSpPr>
        <p:spPr bwMode="gray">
          <a:xfrm>
            <a:off x="5460122" y="4516905"/>
            <a:ext cx="1551237"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400" b="1" dirty="0">
                <a:solidFill>
                  <a:srgbClr val="C00000"/>
                </a:solidFill>
                <a:latin typeface="Times New Roman" panose="02020603050405020304" pitchFamily="18" charset="0"/>
                <a:ea typeface="微软雅黑" panose="020B0503020204020204" pitchFamily="34" charset="-122"/>
              </a:rPr>
              <a:t>物理层</a:t>
            </a:r>
          </a:p>
        </p:txBody>
      </p:sp>
      <p:sp>
        <p:nvSpPr>
          <p:cNvPr id="46" name="左右箭头 45"/>
          <p:cNvSpPr/>
          <p:nvPr/>
        </p:nvSpPr>
        <p:spPr>
          <a:xfrm>
            <a:off x="5269085" y="1770718"/>
            <a:ext cx="1923095" cy="320040"/>
          </a:xfrm>
          <a:prstGeom prst="leftRightArrow">
            <a:avLst/>
          </a:prstGeom>
          <a:solidFill>
            <a:srgbClr val="5B9BD5">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49" name="左右箭头 48"/>
          <p:cNvSpPr/>
          <p:nvPr/>
        </p:nvSpPr>
        <p:spPr>
          <a:xfrm>
            <a:off x="5270185" y="2340468"/>
            <a:ext cx="1923095" cy="320040"/>
          </a:xfrm>
          <a:prstGeom prst="leftRightArrow">
            <a:avLst/>
          </a:prstGeom>
          <a:solidFill>
            <a:srgbClr val="5B9BD5">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0" name="左右箭头 49"/>
          <p:cNvSpPr/>
          <p:nvPr/>
        </p:nvSpPr>
        <p:spPr>
          <a:xfrm>
            <a:off x="5269087" y="2889629"/>
            <a:ext cx="1923095" cy="320040"/>
          </a:xfrm>
          <a:prstGeom prst="leftRightArrow">
            <a:avLst/>
          </a:prstGeom>
          <a:solidFill>
            <a:srgbClr val="5B9BD5">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1" name="左右箭头 50"/>
          <p:cNvSpPr/>
          <p:nvPr/>
        </p:nvSpPr>
        <p:spPr>
          <a:xfrm>
            <a:off x="5269086" y="3478051"/>
            <a:ext cx="1923095" cy="320040"/>
          </a:xfrm>
          <a:prstGeom prst="leftRightArrow">
            <a:avLst/>
          </a:prstGeom>
          <a:solidFill>
            <a:srgbClr val="5B9BD5">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2" name="左右箭头 51"/>
          <p:cNvSpPr/>
          <p:nvPr/>
        </p:nvSpPr>
        <p:spPr>
          <a:xfrm>
            <a:off x="5269085" y="4041782"/>
            <a:ext cx="1923095" cy="320040"/>
          </a:xfrm>
          <a:prstGeom prst="leftRightArrow">
            <a:avLst/>
          </a:prstGeom>
          <a:solidFill>
            <a:srgbClr val="5B9BD5">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3" name="左右箭头 52"/>
          <p:cNvSpPr/>
          <p:nvPr/>
        </p:nvSpPr>
        <p:spPr>
          <a:xfrm>
            <a:off x="5269085" y="4628918"/>
            <a:ext cx="1923095" cy="320040"/>
          </a:xfrm>
          <a:prstGeom prst="leftRightArrow">
            <a:avLst/>
          </a:prstGeom>
          <a:solidFill>
            <a:srgbClr val="5B9BD5">
              <a:alpha val="4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4" name="圆柱形 53"/>
          <p:cNvSpPr/>
          <p:nvPr/>
        </p:nvSpPr>
        <p:spPr>
          <a:xfrm rot="16200000">
            <a:off x="4057582" y="4130162"/>
            <a:ext cx="275752" cy="3893512"/>
          </a:xfrm>
          <a:prstGeom prst="ca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5" name="圆柱形 54"/>
          <p:cNvSpPr/>
          <p:nvPr/>
        </p:nvSpPr>
        <p:spPr>
          <a:xfrm>
            <a:off x="5215934" y="5601954"/>
            <a:ext cx="275752" cy="35923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6" name="圆柱形 55"/>
          <p:cNvSpPr/>
          <p:nvPr/>
        </p:nvSpPr>
        <p:spPr>
          <a:xfrm rot="16200000">
            <a:off x="8246555" y="4124856"/>
            <a:ext cx="275752" cy="3893512"/>
          </a:xfrm>
          <a:prstGeom prst="ca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57" name="圆柱形 56"/>
          <p:cNvSpPr/>
          <p:nvPr/>
        </p:nvSpPr>
        <p:spPr>
          <a:xfrm>
            <a:off x="7107257" y="5606396"/>
            <a:ext cx="275752" cy="35923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4" name="箭头: 直角双向 33"/>
          <p:cNvSpPr/>
          <p:nvPr/>
        </p:nvSpPr>
        <p:spPr>
          <a:xfrm flipV="1">
            <a:off x="6364337" y="1200971"/>
            <a:ext cx="1096679" cy="3851090"/>
          </a:xfrm>
          <a:prstGeom prst="leftUpArrow">
            <a:avLst>
              <a:gd name="adj1" fmla="val 15443"/>
              <a:gd name="adj2" fmla="val 13807"/>
              <a:gd name="adj3" fmla="val 25000"/>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
        <p:nvSpPr>
          <p:cNvPr id="35" name="箭头: 直角双向 34"/>
          <p:cNvSpPr/>
          <p:nvPr/>
        </p:nvSpPr>
        <p:spPr>
          <a:xfrm flipH="1" flipV="1">
            <a:off x="5037981" y="1200971"/>
            <a:ext cx="1096679" cy="3851090"/>
          </a:xfrm>
          <a:prstGeom prst="leftUpArrow">
            <a:avLst>
              <a:gd name="adj1" fmla="val 15443"/>
              <a:gd name="adj2" fmla="val 13807"/>
              <a:gd name="adj3" fmla="val 25000"/>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AutoShape 7"/>
          <p:cNvSpPr>
            <a:spLocks noChangeArrowheads="1"/>
          </p:cNvSpPr>
          <p:nvPr/>
        </p:nvSpPr>
        <p:spPr bwMode="auto">
          <a:xfrm>
            <a:off x="3159517" y="3995734"/>
            <a:ext cx="7351652" cy="538721"/>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40" name="AutoShape 7"/>
          <p:cNvSpPr>
            <a:spLocks noChangeArrowheads="1"/>
          </p:cNvSpPr>
          <p:nvPr/>
        </p:nvSpPr>
        <p:spPr bwMode="auto">
          <a:xfrm>
            <a:off x="3163410" y="3377560"/>
            <a:ext cx="7351652" cy="538721"/>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grpSp>
        <p:nvGrpSpPr>
          <p:cNvPr id="4" name="组合 3"/>
          <p:cNvGrpSpPr/>
          <p:nvPr/>
        </p:nvGrpSpPr>
        <p:grpSpPr>
          <a:xfrm>
            <a:off x="1598726"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77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83565"/>
            </a:xfrm>
            <a:prstGeom prst="rect">
              <a:avLst/>
            </a:prstGeom>
          </p:spPr>
          <p:txBody>
            <a:bodyPr wrap="square">
              <a:spAutoFit/>
            </a:bodyPr>
            <a:lstStyle/>
            <a:p>
              <a:r>
                <a:rPr lang="zh-CN" altLang="en-US" sz="3200" b="1" kern="10" dirty="0">
                  <a:solidFill>
                    <a:schemeClr val="bg1"/>
                  </a:solidFill>
                  <a:latin typeface="微软雅黑" panose="020B0503020204020204" pitchFamily="34" charset="-122"/>
                  <a:ea typeface="微软雅黑" panose="020B0503020204020204" pitchFamily="34" charset="-122"/>
                </a:rPr>
                <a:t>状态检测防火墙优缺点</a:t>
              </a:r>
            </a:p>
          </p:txBody>
        </p:sp>
      </p:grpSp>
      <p:grpSp>
        <p:nvGrpSpPr>
          <p:cNvPr id="33" name="组合 32"/>
          <p:cNvGrpSpPr/>
          <p:nvPr/>
        </p:nvGrpSpPr>
        <p:grpSpPr>
          <a:xfrm>
            <a:off x="1680033" y="1507582"/>
            <a:ext cx="1556246" cy="3833500"/>
            <a:chOff x="2552756" y="29165"/>
            <a:chExt cx="1556246" cy="3833500"/>
          </a:xfrm>
        </p:grpSpPr>
        <p:sp>
          <p:nvSpPr>
            <p:cNvPr id="7" name="TextBox 41"/>
            <p:cNvSpPr txBox="1"/>
            <p:nvPr/>
          </p:nvSpPr>
          <p:spPr>
            <a:xfrm>
              <a:off x="2552756" y="29165"/>
              <a:ext cx="1556246" cy="460375"/>
            </a:xfrm>
            <a:prstGeom prst="rect">
              <a:avLst/>
            </a:prstGeom>
            <a:noFill/>
          </p:spPr>
          <p:txBody>
            <a:bodyPr wrap="square" rtlCol="0">
              <a:spAutoFit/>
            </a:bodyPr>
            <a:lstStyle/>
            <a:p>
              <a:pPr algn="ct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优点</a:t>
              </a:r>
            </a:p>
          </p:txBody>
        </p:sp>
        <p:sp>
          <p:nvSpPr>
            <p:cNvPr id="14" name="TextBox 48"/>
            <p:cNvSpPr txBox="1"/>
            <p:nvPr/>
          </p:nvSpPr>
          <p:spPr>
            <a:xfrm>
              <a:off x="2687937" y="3402290"/>
              <a:ext cx="1285884" cy="460375"/>
            </a:xfrm>
            <a:prstGeom prst="rect">
              <a:avLst/>
            </a:prstGeom>
            <a:noFill/>
          </p:spPr>
          <p:txBody>
            <a:bodyPr wrap="square" rtlCol="0">
              <a:spAutoFit/>
            </a:bodyPr>
            <a:lstStyle/>
            <a:p>
              <a:pPr algn="ctr"/>
              <a:r>
                <a:rPr lang="zh-CN" altLang="en-US" sz="2400" b="1" dirty="0">
                  <a:solidFill>
                    <a:srgbClr val="0066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缺点</a:t>
              </a:r>
            </a:p>
          </p:txBody>
        </p:sp>
      </p:grpSp>
      <p:grpSp>
        <p:nvGrpSpPr>
          <p:cNvPr id="37" name="组合 36"/>
          <p:cNvGrpSpPr/>
          <p:nvPr/>
        </p:nvGrpSpPr>
        <p:grpSpPr>
          <a:xfrm>
            <a:off x="3180284" y="4805581"/>
            <a:ext cx="7588626" cy="1816947"/>
            <a:chOff x="4125021" y="3350161"/>
            <a:chExt cx="7588626" cy="1816947"/>
          </a:xfrm>
        </p:grpSpPr>
        <p:grpSp>
          <p:nvGrpSpPr>
            <p:cNvPr id="15" name="组合 39"/>
            <p:cNvGrpSpPr/>
            <p:nvPr/>
          </p:nvGrpSpPr>
          <p:grpSpPr>
            <a:xfrm>
              <a:off x="4125165" y="3350161"/>
              <a:ext cx="7351652" cy="521546"/>
              <a:chOff x="5486400" y="3321075"/>
              <a:chExt cx="4043873" cy="424291"/>
            </a:xfrm>
          </p:grpSpPr>
          <p:sp>
            <p:nvSpPr>
              <p:cNvPr id="16" name="AutoShape 9"/>
              <p:cNvSpPr>
                <a:spLocks noChangeArrowheads="1"/>
              </p:cNvSpPr>
              <p:nvPr/>
            </p:nvSpPr>
            <p:spPr bwMode="gray">
              <a:xfrm>
                <a:off x="5486400" y="3321075"/>
                <a:ext cx="4043873" cy="424291"/>
              </a:xfrm>
              <a:prstGeom prst="roundRect">
                <a:avLst>
                  <a:gd name="adj" fmla="val 16667"/>
                </a:avLst>
              </a:prstGeom>
              <a:solidFill>
                <a:srgbClr val="FFFFFF">
                  <a:alpha val="89999"/>
                </a:srgbClr>
              </a:solidFill>
              <a:ln w="12700">
                <a:solidFill>
                  <a:srgbClr val="002060"/>
                </a:solidFill>
                <a:round/>
              </a:ln>
              <a:effectLst/>
            </p:spPr>
            <p:txBody>
              <a:bodyPr wrap="none" anchor="ctr"/>
              <a:lstStyle/>
              <a:p>
                <a:endParaRPr lang="zh-CN" altLang="en-US" sz="2200" b="1">
                  <a:latin typeface="Times New Roman" panose="02020603050405020304" pitchFamily="18" charset="0"/>
                  <a:ea typeface="微软雅黑" panose="020B0503020204020204" pitchFamily="34" charset="-122"/>
                </a:endParaRPr>
              </a:p>
            </p:txBody>
          </p:sp>
          <p:sp>
            <p:nvSpPr>
              <p:cNvPr id="17" name="TextBox 51"/>
              <p:cNvSpPr txBox="1"/>
              <p:nvPr/>
            </p:nvSpPr>
            <p:spPr>
              <a:xfrm>
                <a:off x="5517201" y="3350831"/>
                <a:ext cx="3895506" cy="349731"/>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采用单线程进程，对防火墙性能产生很大影响。</a:t>
                </a:r>
              </a:p>
            </p:txBody>
          </p:sp>
        </p:grpSp>
        <p:grpSp>
          <p:nvGrpSpPr>
            <p:cNvPr id="18" name="组合 39"/>
            <p:cNvGrpSpPr/>
            <p:nvPr/>
          </p:nvGrpSpPr>
          <p:grpSpPr>
            <a:xfrm>
              <a:off x="4125164" y="3947430"/>
              <a:ext cx="7588483" cy="534336"/>
              <a:chOff x="5486399" y="2913346"/>
              <a:chExt cx="4174145" cy="697562"/>
            </a:xfrm>
          </p:grpSpPr>
          <p:sp>
            <p:nvSpPr>
              <p:cNvPr id="19" name="AutoShape 9"/>
              <p:cNvSpPr>
                <a:spLocks noChangeArrowheads="1"/>
              </p:cNvSpPr>
              <p:nvPr/>
            </p:nvSpPr>
            <p:spPr bwMode="gray">
              <a:xfrm>
                <a:off x="5486399" y="2913346"/>
                <a:ext cx="4056858" cy="697562"/>
              </a:xfrm>
              <a:prstGeom prst="roundRect">
                <a:avLst>
                  <a:gd name="adj" fmla="val 16667"/>
                </a:avLst>
              </a:prstGeom>
              <a:solidFill>
                <a:srgbClr val="FFFFFF">
                  <a:alpha val="89999"/>
                </a:srgbClr>
              </a:solidFill>
              <a:ln w="12700">
                <a:solidFill>
                  <a:srgbClr val="002060"/>
                </a:solidFill>
                <a:round/>
              </a:ln>
              <a:effectLst/>
            </p:spPr>
            <p:txBody>
              <a:bodyPr wrap="none" anchor="ctr"/>
              <a:lstStyle/>
              <a:p>
                <a:endParaRPr lang="zh-CN" altLang="en-US" sz="2200" b="1">
                  <a:latin typeface="Times New Roman" panose="02020603050405020304" pitchFamily="18" charset="0"/>
                  <a:ea typeface="微软雅黑" panose="020B0503020204020204" pitchFamily="34" charset="-122"/>
                </a:endParaRPr>
              </a:p>
            </p:txBody>
          </p:sp>
          <p:sp>
            <p:nvSpPr>
              <p:cNvPr id="20" name="TextBox 54"/>
              <p:cNvSpPr txBox="1"/>
              <p:nvPr/>
            </p:nvSpPr>
            <p:spPr>
              <a:xfrm>
                <a:off x="5517200" y="2986517"/>
                <a:ext cx="4143344" cy="56121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因未打破</a:t>
                </a:r>
                <a:r>
                  <a:rPr lang="en-US" altLang="zh-CN" sz="2200" b="1" dirty="0">
                    <a:solidFill>
                      <a:srgbClr val="003399"/>
                    </a:solidFill>
                    <a:latin typeface="Times New Roman" panose="02020603050405020304" pitchFamily="18" charset="0"/>
                    <a:ea typeface="微软雅黑" panose="020B0503020204020204" pitchFamily="34" charset="-122"/>
                  </a:rPr>
                  <a:t>C/S</a:t>
                </a:r>
                <a:r>
                  <a:rPr lang="zh-CN" altLang="en-US" sz="2200" b="1" dirty="0">
                    <a:solidFill>
                      <a:srgbClr val="003399"/>
                    </a:solidFill>
                    <a:latin typeface="Times New Roman" panose="02020603050405020304" pitchFamily="18" charset="0"/>
                    <a:ea typeface="微软雅黑" panose="020B0503020204020204" pitchFamily="34" charset="-122"/>
                  </a:rPr>
                  <a:t>结构，可能会产生很大的安全风险。</a:t>
                </a:r>
              </a:p>
            </p:txBody>
          </p:sp>
        </p:grpSp>
        <p:grpSp>
          <p:nvGrpSpPr>
            <p:cNvPr id="21" name="组合 39"/>
            <p:cNvGrpSpPr/>
            <p:nvPr/>
          </p:nvGrpSpPr>
          <p:grpSpPr>
            <a:xfrm>
              <a:off x="4125021" y="4562230"/>
              <a:ext cx="7384808" cy="604878"/>
              <a:chOff x="5486398" y="2939410"/>
              <a:chExt cx="4062111" cy="708053"/>
            </a:xfrm>
          </p:grpSpPr>
          <p:sp>
            <p:nvSpPr>
              <p:cNvPr id="22" name="AutoShape 9"/>
              <p:cNvSpPr>
                <a:spLocks noChangeArrowheads="1"/>
              </p:cNvSpPr>
              <p:nvPr/>
            </p:nvSpPr>
            <p:spPr bwMode="gray">
              <a:xfrm>
                <a:off x="5486398" y="2939410"/>
                <a:ext cx="4062111" cy="708053"/>
              </a:xfrm>
              <a:prstGeom prst="roundRect">
                <a:avLst>
                  <a:gd name="adj" fmla="val 16667"/>
                </a:avLst>
              </a:prstGeom>
              <a:solidFill>
                <a:srgbClr val="FFFFFF">
                  <a:alpha val="89999"/>
                </a:srgbClr>
              </a:solidFill>
              <a:ln w="12700">
                <a:solidFill>
                  <a:srgbClr val="002060"/>
                </a:solidFill>
                <a:round/>
              </a:ln>
              <a:effectLst/>
            </p:spPr>
            <p:txBody>
              <a:bodyPr wrap="none" anchor="ctr"/>
              <a:lstStyle/>
              <a:p>
                <a:endParaRPr lang="zh-CN" altLang="en-US" sz="2200" b="1">
                  <a:latin typeface="Times New Roman" panose="02020603050405020304" pitchFamily="18" charset="0"/>
                  <a:ea typeface="微软雅黑" panose="020B0503020204020204" pitchFamily="34" charset="-122"/>
                </a:endParaRPr>
              </a:p>
            </p:txBody>
          </p:sp>
          <p:sp>
            <p:nvSpPr>
              <p:cNvPr id="23" name="TextBox 57"/>
              <p:cNvSpPr txBox="1"/>
              <p:nvPr/>
            </p:nvSpPr>
            <p:spPr>
              <a:xfrm>
                <a:off x="5512245" y="3065156"/>
                <a:ext cx="3732881" cy="50322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不能满足对高并发连接数量的要求。</a:t>
                </a:r>
              </a:p>
            </p:txBody>
          </p:sp>
        </p:grpSp>
      </p:grpSp>
      <p:grpSp>
        <p:nvGrpSpPr>
          <p:cNvPr id="36" name="组合 35"/>
          <p:cNvGrpSpPr/>
          <p:nvPr/>
        </p:nvGrpSpPr>
        <p:grpSpPr>
          <a:xfrm>
            <a:off x="3159517" y="1481026"/>
            <a:ext cx="7472643" cy="2410508"/>
            <a:chOff x="4104397" y="940006"/>
            <a:chExt cx="7472643" cy="2410508"/>
          </a:xfrm>
        </p:grpSpPr>
        <p:grpSp>
          <p:nvGrpSpPr>
            <p:cNvPr id="8" name="组合 28"/>
            <p:cNvGrpSpPr/>
            <p:nvPr/>
          </p:nvGrpSpPr>
          <p:grpSpPr>
            <a:xfrm>
              <a:off x="4104397" y="1563633"/>
              <a:ext cx="7395881" cy="539670"/>
              <a:chOff x="2051579" y="2057150"/>
              <a:chExt cx="4552465" cy="1109815"/>
            </a:xfrm>
          </p:grpSpPr>
          <p:sp>
            <p:nvSpPr>
              <p:cNvPr id="9" name="AutoShape 7"/>
              <p:cNvSpPr>
                <a:spLocks noChangeArrowheads="1"/>
              </p:cNvSpPr>
              <p:nvPr/>
            </p:nvSpPr>
            <p:spPr bwMode="auto">
              <a:xfrm>
                <a:off x="2051579" y="2057150"/>
                <a:ext cx="4552465" cy="1109815"/>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10" name="TextBox 44"/>
              <p:cNvSpPr txBox="1"/>
              <p:nvPr/>
            </p:nvSpPr>
            <p:spPr>
              <a:xfrm>
                <a:off x="2098829" y="2191674"/>
                <a:ext cx="4359213" cy="884066"/>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它没有打破</a:t>
                </a:r>
                <a:r>
                  <a:rPr lang="en-US" altLang="zh-CN" sz="2200" b="1" dirty="0">
                    <a:solidFill>
                      <a:srgbClr val="003399"/>
                    </a:solidFill>
                    <a:latin typeface="Times New Roman" panose="02020603050405020304" pitchFamily="18" charset="0"/>
                    <a:ea typeface="微软雅黑" panose="020B0503020204020204" pitchFamily="34" charset="-122"/>
                  </a:rPr>
                  <a:t>C/S</a:t>
                </a:r>
                <a:r>
                  <a:rPr lang="zh-CN" altLang="en-US" sz="2200" b="1" dirty="0">
                    <a:solidFill>
                      <a:srgbClr val="003399"/>
                    </a:solidFill>
                    <a:latin typeface="Times New Roman" panose="02020603050405020304" pitchFamily="18" charset="0"/>
                    <a:ea typeface="微软雅黑" panose="020B0503020204020204" pitchFamily="34" charset="-122"/>
                  </a:rPr>
                  <a:t>结构，因此不需要修改很多应用程序。</a:t>
                </a:r>
              </a:p>
            </p:txBody>
          </p:sp>
        </p:grpSp>
        <p:grpSp>
          <p:nvGrpSpPr>
            <p:cNvPr id="11" name="组合 28"/>
            <p:cNvGrpSpPr/>
            <p:nvPr/>
          </p:nvGrpSpPr>
          <p:grpSpPr>
            <a:xfrm>
              <a:off x="4125164" y="940006"/>
              <a:ext cx="7384265" cy="538342"/>
              <a:chOff x="2051579" y="2339350"/>
              <a:chExt cx="4549138" cy="1005598"/>
            </a:xfrm>
          </p:grpSpPr>
          <p:sp>
            <p:nvSpPr>
              <p:cNvPr id="12" name="AutoShape 7"/>
              <p:cNvSpPr>
                <a:spLocks noChangeArrowheads="1"/>
              </p:cNvSpPr>
              <p:nvPr/>
            </p:nvSpPr>
            <p:spPr bwMode="auto">
              <a:xfrm>
                <a:off x="2051579" y="2339350"/>
                <a:ext cx="4543502" cy="1005598"/>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13" name="TextBox 47"/>
              <p:cNvSpPr txBox="1"/>
              <p:nvPr/>
            </p:nvSpPr>
            <p:spPr>
              <a:xfrm>
                <a:off x="2080438" y="2428063"/>
                <a:ext cx="4520279" cy="80302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具备动态包过滤所有优点，同时具有更高的安全性。</a:t>
                </a:r>
              </a:p>
            </p:txBody>
          </p:sp>
        </p:grpSp>
        <p:grpSp>
          <p:nvGrpSpPr>
            <p:cNvPr id="24" name="组合 28"/>
            <p:cNvGrpSpPr/>
            <p:nvPr/>
          </p:nvGrpSpPr>
          <p:grpSpPr>
            <a:xfrm>
              <a:off x="4108290" y="2189876"/>
              <a:ext cx="7351652" cy="538721"/>
              <a:chOff x="2051580" y="2057150"/>
              <a:chExt cx="8608097" cy="1109815"/>
            </a:xfrm>
          </p:grpSpPr>
          <p:sp>
            <p:nvSpPr>
              <p:cNvPr id="25" name="AutoShape 7"/>
              <p:cNvSpPr>
                <a:spLocks noChangeArrowheads="1"/>
              </p:cNvSpPr>
              <p:nvPr/>
            </p:nvSpPr>
            <p:spPr bwMode="auto">
              <a:xfrm>
                <a:off x="2051580" y="2057150"/>
                <a:ext cx="8608097" cy="1109815"/>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26" name="TextBox 60"/>
              <p:cNvSpPr txBox="1"/>
              <p:nvPr/>
            </p:nvSpPr>
            <p:spPr>
              <a:xfrm>
                <a:off x="2136903" y="2151269"/>
                <a:ext cx="7085128" cy="88562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提供集成的动态（状态）包过滤功能。</a:t>
                </a:r>
              </a:p>
            </p:txBody>
          </p:sp>
        </p:grpSp>
        <p:sp>
          <p:nvSpPr>
            <p:cNvPr id="32" name="TextBox 66"/>
            <p:cNvSpPr txBox="1"/>
            <p:nvPr/>
          </p:nvSpPr>
          <p:spPr>
            <a:xfrm>
              <a:off x="4181159" y="2920619"/>
              <a:ext cx="7395881" cy="42989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当以动态包过滤模式运行时，其速度很快。</a:t>
              </a:r>
            </a:p>
          </p:txBody>
        </p:sp>
      </p:grpSp>
      <p:sp>
        <p:nvSpPr>
          <p:cNvPr id="41" name="TextBox 66"/>
          <p:cNvSpPr txBox="1"/>
          <p:nvPr/>
        </p:nvSpPr>
        <p:spPr>
          <a:xfrm>
            <a:off x="3227129" y="4042069"/>
            <a:ext cx="7395881" cy="42989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当采用对称多处理器</a:t>
            </a:r>
            <a:r>
              <a:rPr lang="en-US" altLang="zh-CN" sz="2200" b="1" dirty="0">
                <a:solidFill>
                  <a:srgbClr val="003399"/>
                </a:solidFill>
                <a:latin typeface="Times New Roman" panose="02020603050405020304" pitchFamily="18" charset="0"/>
                <a:ea typeface="微软雅黑" panose="020B0503020204020204" pitchFamily="34" charset="-122"/>
              </a:rPr>
              <a:t>SMP</a:t>
            </a:r>
            <a:r>
              <a:rPr lang="zh-CN" altLang="en-US" sz="2200" b="1" dirty="0">
                <a:solidFill>
                  <a:srgbClr val="003399"/>
                </a:solidFill>
                <a:latin typeface="Times New Roman" panose="02020603050405020304" pitchFamily="18" charset="0"/>
                <a:ea typeface="微软雅黑" panose="020B0503020204020204" pitchFamily="34" charset="-122"/>
              </a:rPr>
              <a:t>模式时，其速度更快。</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810816" y="42192"/>
            <a:ext cx="9648394" cy="781967"/>
            <a:chOff x="2543606" y="42192"/>
            <a:chExt cx="9648394" cy="781967"/>
          </a:xfrm>
        </p:grpSpPr>
        <p:sp>
          <p:nvSpPr>
            <p:cNvPr id="3" name="圆角矩形 2"/>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矩形 3"/>
            <p:cNvSpPr/>
            <p:nvPr/>
          </p:nvSpPr>
          <p:spPr>
            <a:xfrm>
              <a:off x="2831636" y="138202"/>
              <a:ext cx="2982309" cy="58477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本讲内容概要</a:t>
              </a:r>
            </a:p>
          </p:txBody>
        </p:sp>
      </p:grpSp>
      <p:grpSp>
        <p:nvGrpSpPr>
          <p:cNvPr id="5" name="组合 4"/>
          <p:cNvGrpSpPr/>
          <p:nvPr/>
        </p:nvGrpSpPr>
        <p:grpSpPr>
          <a:xfrm>
            <a:off x="2799174" y="1761311"/>
            <a:ext cx="7074491" cy="691161"/>
            <a:chOff x="3388744" y="2314179"/>
            <a:chExt cx="7074491" cy="691161"/>
          </a:xfrm>
        </p:grpSpPr>
        <p:sp>
          <p:nvSpPr>
            <p:cNvPr id="6" name="圆角矩形 5"/>
            <p:cNvSpPr/>
            <p:nvPr/>
          </p:nvSpPr>
          <p:spPr>
            <a:xfrm>
              <a:off x="3388744" y="2344955"/>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ndParaRPr>
            </a:p>
          </p:txBody>
        </p:sp>
        <p:sp>
          <p:nvSpPr>
            <p:cNvPr id="7" name="TextBox 6"/>
            <p:cNvSpPr txBox="1"/>
            <p:nvPr/>
          </p:nvSpPr>
          <p:spPr>
            <a:xfrm>
              <a:off x="4180835" y="2314179"/>
              <a:ext cx="4613468" cy="584775"/>
            </a:xfrm>
            <a:prstGeom prst="rect">
              <a:avLst/>
            </a:prstGeom>
            <a:noFill/>
          </p:spPr>
          <p:txBody>
            <a:bodyPr wrap="square" rtlCol="0" anchor="ctr">
              <a:spAutoFit/>
            </a:bodyPr>
            <a:lstStyle/>
            <a:p>
              <a:r>
                <a:rPr lang="en-US" altLang="zh-CN" sz="3200" b="1" dirty="0">
                  <a:solidFill>
                    <a:srgbClr val="FF0000"/>
                  </a:solidFill>
                  <a:latin typeface="Broadway" panose="04040905080B02020502" pitchFamily="82" charset="0"/>
                  <a:ea typeface="微软雅黑" panose="020B0503020204020204" pitchFamily="34" charset="-122"/>
                </a:rPr>
                <a:t>8</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切换代理</a:t>
              </a:r>
            </a:p>
          </p:txBody>
        </p:sp>
        <p:cxnSp>
          <p:nvCxnSpPr>
            <p:cNvPr id="8" name="直接连接符 7"/>
            <p:cNvCxnSpPr/>
            <p:nvPr/>
          </p:nvCxnSpPr>
          <p:spPr>
            <a:xfrm>
              <a:off x="4661739" y="240730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799174" y="2609594"/>
            <a:ext cx="7074491" cy="691161"/>
            <a:chOff x="3388744" y="3115773"/>
            <a:chExt cx="7074491" cy="691161"/>
          </a:xfrm>
        </p:grpSpPr>
        <p:sp>
          <p:nvSpPr>
            <p:cNvPr id="10" name="圆角矩形 9"/>
            <p:cNvSpPr/>
            <p:nvPr/>
          </p:nvSpPr>
          <p:spPr>
            <a:xfrm>
              <a:off x="3388744" y="3146549"/>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TextBox 7"/>
            <p:cNvSpPr txBox="1"/>
            <p:nvPr/>
          </p:nvSpPr>
          <p:spPr>
            <a:xfrm>
              <a:off x="4180835" y="3115773"/>
              <a:ext cx="2662908"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9</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空气隙防火墙</a:t>
              </a:r>
            </a:p>
          </p:txBody>
        </p:sp>
        <p:cxnSp>
          <p:nvCxnSpPr>
            <p:cNvPr id="12" name="直接连接符 11"/>
            <p:cNvCxnSpPr/>
            <p:nvPr/>
          </p:nvCxnSpPr>
          <p:spPr>
            <a:xfrm>
              <a:off x="4661739" y="3218558"/>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799174" y="913028"/>
            <a:ext cx="7074491" cy="691161"/>
            <a:chOff x="3402064" y="1531597"/>
            <a:chExt cx="7074491" cy="691161"/>
          </a:xfrm>
        </p:grpSpPr>
        <p:sp>
          <p:nvSpPr>
            <p:cNvPr id="14" name="圆角矩形 13"/>
            <p:cNvSpPr/>
            <p:nvPr/>
          </p:nvSpPr>
          <p:spPr>
            <a:xfrm>
              <a:off x="3402064" y="1562373"/>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5" name="TextBox 19"/>
            <p:cNvSpPr txBox="1"/>
            <p:nvPr/>
          </p:nvSpPr>
          <p:spPr>
            <a:xfrm>
              <a:off x="4180835" y="1531597"/>
              <a:ext cx="2970685"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7</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状态检测防火墙</a:t>
              </a:r>
            </a:p>
          </p:txBody>
        </p:sp>
        <p:cxnSp>
          <p:nvCxnSpPr>
            <p:cNvPr id="16" name="直接连接符 15"/>
            <p:cNvCxnSpPr/>
            <p:nvPr/>
          </p:nvCxnSpPr>
          <p:spPr>
            <a:xfrm>
              <a:off x="4661739" y="1634382"/>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799174" y="3457875"/>
            <a:ext cx="7074491" cy="691163"/>
            <a:chOff x="3424583" y="3907859"/>
            <a:chExt cx="7074491" cy="691163"/>
          </a:xfrm>
        </p:grpSpPr>
        <p:sp>
          <p:nvSpPr>
            <p:cNvPr id="18" name="圆角矩形 17"/>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9" name="TextBox 8"/>
            <p:cNvSpPr txBox="1"/>
            <p:nvPr/>
          </p:nvSpPr>
          <p:spPr>
            <a:xfrm>
              <a:off x="3956045" y="3907859"/>
              <a:ext cx="2911566"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10</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分布式防火墙</a:t>
              </a:r>
            </a:p>
          </p:txBody>
        </p:sp>
        <p:cxnSp>
          <p:nvCxnSpPr>
            <p:cNvPr id="20" name="直接连接符 19"/>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2799174" y="4337541"/>
            <a:ext cx="7074491" cy="690558"/>
            <a:chOff x="3424583" y="3908464"/>
            <a:chExt cx="7074491" cy="690558"/>
          </a:xfrm>
        </p:grpSpPr>
        <p:sp>
          <p:nvSpPr>
            <p:cNvPr id="31" name="圆角矩形 30"/>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2" name="TextBox 8"/>
            <p:cNvSpPr txBox="1"/>
            <p:nvPr/>
          </p:nvSpPr>
          <p:spPr>
            <a:xfrm>
              <a:off x="3956045" y="3908464"/>
              <a:ext cx="2861310"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11</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下一代防火墙</a:t>
              </a:r>
            </a:p>
          </p:txBody>
        </p:sp>
        <p:cxnSp>
          <p:nvCxnSpPr>
            <p:cNvPr id="33" name="直接连接符 32"/>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799174" y="5233526"/>
            <a:ext cx="7074491" cy="690558"/>
            <a:chOff x="3424583" y="3908464"/>
            <a:chExt cx="7074491" cy="690558"/>
          </a:xfrm>
        </p:grpSpPr>
        <p:sp>
          <p:nvSpPr>
            <p:cNvPr id="22" name="圆角矩形 21"/>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3" name="TextBox 8"/>
            <p:cNvSpPr txBox="1"/>
            <p:nvPr/>
          </p:nvSpPr>
          <p:spPr>
            <a:xfrm>
              <a:off x="3956045" y="3908464"/>
              <a:ext cx="3489325"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12</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防火墙的典型产品</a:t>
              </a:r>
            </a:p>
          </p:txBody>
        </p:sp>
        <p:cxnSp>
          <p:nvCxnSpPr>
            <p:cNvPr id="24" name="直接连接符 23"/>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787109" y="6053946"/>
            <a:ext cx="7074491" cy="690558"/>
            <a:chOff x="3424583" y="3908464"/>
            <a:chExt cx="7074491" cy="690558"/>
          </a:xfrm>
        </p:grpSpPr>
        <p:sp>
          <p:nvSpPr>
            <p:cNvPr id="26" name="圆角矩形 25"/>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7" name="TextBox 8"/>
            <p:cNvSpPr txBox="1"/>
            <p:nvPr/>
          </p:nvSpPr>
          <p:spPr>
            <a:xfrm>
              <a:off x="3956045" y="3908464"/>
              <a:ext cx="3486785"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13</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防火墙的发展趋势</a:t>
              </a:r>
            </a:p>
          </p:txBody>
        </p:sp>
        <p:cxnSp>
          <p:nvCxnSpPr>
            <p:cNvPr id="28" name="直接连接符 27"/>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9" presetClass="emph" presetSubtype="0" nodeType="afterEffect">
                                  <p:stCondLst>
                                    <p:cond delay="0"/>
                                  </p:stCondLst>
                                  <p:childTnLst>
                                    <p:set>
                                      <p:cBhvr rctx="PPT">
                                        <p:cTn id="32" dur="indefinite"/>
                                        <p:tgtEl>
                                          <p:spTgt spid="5"/>
                                        </p:tgtEl>
                                        <p:attrNameLst>
                                          <p:attrName>style.opacity</p:attrName>
                                        </p:attrNameLst>
                                      </p:cBhvr>
                                      <p:to>
                                        <p:strVal val="0.5"/>
                                      </p:to>
                                    </p:set>
                                    <p:animEffect filter="image" prLst="opacity: 0.5">
                                      <p:cBhvr rctx="IE">
                                        <p:cTn id="33" dur="indefinite"/>
                                        <p:tgtEl>
                                          <p:spTgt spid="5"/>
                                        </p:tgtEl>
                                      </p:cBhvr>
                                    </p:animEffect>
                                  </p:childTnLst>
                                </p:cTn>
                              </p:par>
                              <p:par>
                                <p:cTn id="34" presetID="9" presetClass="emph" presetSubtype="0" nodeType="withEffect">
                                  <p:stCondLst>
                                    <p:cond delay="0"/>
                                  </p:stCondLst>
                                  <p:childTnLst>
                                    <p:set>
                                      <p:cBhvr rctx="PPT">
                                        <p:cTn id="35" dur="indefinite"/>
                                        <p:tgtEl>
                                          <p:spTgt spid="9"/>
                                        </p:tgtEl>
                                        <p:attrNameLst>
                                          <p:attrName>style.opacity</p:attrName>
                                        </p:attrNameLst>
                                      </p:cBhvr>
                                      <p:to>
                                        <p:strVal val="0.5"/>
                                      </p:to>
                                    </p:set>
                                    <p:animEffect filter="image" prLst="opacity: 0.5">
                                      <p:cBhvr rctx="IE">
                                        <p:cTn id="36" dur="indefinite"/>
                                        <p:tgtEl>
                                          <p:spTgt spid="9"/>
                                        </p:tgtEl>
                                      </p:cBhvr>
                                    </p:animEffect>
                                  </p:childTnLst>
                                </p:cTn>
                              </p:par>
                              <p:par>
                                <p:cTn id="37" presetID="9" presetClass="emph" presetSubtype="0" nodeType="withEffect">
                                  <p:stCondLst>
                                    <p:cond delay="0"/>
                                  </p:stCondLst>
                                  <p:childTnLst>
                                    <p:set>
                                      <p:cBhvr rctx="PPT">
                                        <p:cTn id="38" dur="indefinite"/>
                                        <p:tgtEl>
                                          <p:spTgt spid="13"/>
                                        </p:tgtEl>
                                        <p:attrNameLst>
                                          <p:attrName>style.opacity</p:attrName>
                                        </p:attrNameLst>
                                      </p:cBhvr>
                                      <p:to>
                                        <p:strVal val="0.5"/>
                                      </p:to>
                                    </p:set>
                                    <p:animEffect filter="image" prLst="opacity: 0.5">
                                      <p:cBhvr rctx="IE">
                                        <p:cTn id="39" dur="indefinite"/>
                                        <p:tgtEl>
                                          <p:spTgt spid="13"/>
                                        </p:tgtEl>
                                      </p:cBhvr>
                                    </p:animEffect>
                                  </p:childTnLst>
                                </p:cTn>
                              </p:par>
                              <p:par>
                                <p:cTn id="40" presetID="9" presetClass="emph" presetSubtype="0" nodeType="withEffect">
                                  <p:stCondLst>
                                    <p:cond delay="0"/>
                                  </p:stCondLst>
                                  <p:childTnLst>
                                    <p:set>
                                      <p:cBhvr rctx="PPT">
                                        <p:cTn id="41" dur="indefinite"/>
                                        <p:tgtEl>
                                          <p:spTgt spid="17"/>
                                        </p:tgtEl>
                                        <p:attrNameLst>
                                          <p:attrName>style.opacity</p:attrName>
                                        </p:attrNameLst>
                                      </p:cBhvr>
                                      <p:to>
                                        <p:strVal val="0.5"/>
                                      </p:to>
                                    </p:set>
                                    <p:animEffect filter="image" prLst="opacity: 0.5">
                                      <p:cBhvr rctx="IE">
                                        <p:cTn id="42" dur="indefinite"/>
                                        <p:tgtEl>
                                          <p:spTgt spid="17"/>
                                        </p:tgtEl>
                                      </p:cBhvr>
                                    </p:animEffect>
                                  </p:childTnLst>
                                </p:cTn>
                              </p:par>
                              <p:par>
                                <p:cTn id="43" presetID="42"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2" name="组合 31"/>
          <p:cNvGrpSpPr/>
          <p:nvPr/>
        </p:nvGrpSpPr>
        <p:grpSpPr>
          <a:xfrm>
            <a:off x="1551101" y="42194"/>
            <a:ext cx="9648394" cy="781967"/>
            <a:chOff x="2543606" y="42192"/>
            <a:chExt cx="9648394" cy="781967"/>
          </a:xfrm>
        </p:grpSpPr>
        <p:sp>
          <p:nvSpPr>
            <p:cNvPr id="33" name="圆角矩形 32"/>
            <p:cNvSpPr/>
            <p:nvPr/>
          </p:nvSpPr>
          <p:spPr>
            <a:xfrm>
              <a:off x="2543606" y="42192"/>
              <a:ext cx="9648394" cy="781967"/>
            </a:xfrm>
            <a:prstGeom prst="roundRect">
              <a:avLst>
                <a:gd name="adj" fmla="val 50000"/>
              </a:avLst>
            </a:prstGeom>
            <a:gradFill flip="none" rotWithShape="1">
              <a:gsLst>
                <a:gs pos="92000">
                  <a:srgbClr val="FFC000">
                    <a:alpha val="0"/>
                  </a:srgbClr>
                </a:gs>
                <a:gs pos="65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34" name="矩形 33"/>
            <p:cNvSpPr/>
            <p:nvPr/>
          </p:nvSpPr>
          <p:spPr>
            <a:xfrm>
              <a:off x="2831636" y="138202"/>
              <a:ext cx="5306524"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防火墙对数据流的处理方式</a:t>
              </a:r>
            </a:p>
          </p:txBody>
        </p:sp>
      </p:grpSp>
      <p:grpSp>
        <p:nvGrpSpPr>
          <p:cNvPr id="35" name="Group 51"/>
          <p:cNvGrpSpPr/>
          <p:nvPr/>
        </p:nvGrpSpPr>
        <p:grpSpPr bwMode="auto">
          <a:xfrm>
            <a:off x="2081693" y="3634964"/>
            <a:ext cx="407988" cy="466725"/>
            <a:chOff x="2744" y="-584"/>
            <a:chExt cx="614" cy="702"/>
          </a:xfrm>
        </p:grpSpPr>
        <p:sp>
          <p:nvSpPr>
            <p:cNvPr id="36" name="Oval 52"/>
            <p:cNvSpPr>
              <a:spLocks noChangeArrowheads="1"/>
            </p:cNvSpPr>
            <p:nvPr/>
          </p:nvSpPr>
          <p:spPr bwMode="auto">
            <a:xfrm>
              <a:off x="2744" y="-85"/>
              <a:ext cx="590" cy="203"/>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ln>
            <a:effectLst/>
          </p:spPr>
          <p:txBody>
            <a:bodyPr wrap="none" anchor="ctr"/>
            <a:lstStyle/>
            <a:p>
              <a:pPr>
                <a:defRPr/>
              </a:pPr>
              <a:endParaRPr lang="zh-CN" altLang="en-US" sz="2800" b="1"/>
            </a:p>
          </p:txBody>
        </p:sp>
        <p:grpSp>
          <p:nvGrpSpPr>
            <p:cNvPr id="37" name="Group 53"/>
            <p:cNvGrpSpPr/>
            <p:nvPr/>
          </p:nvGrpSpPr>
          <p:grpSpPr bwMode="auto">
            <a:xfrm>
              <a:off x="2745" y="-584"/>
              <a:ext cx="613" cy="613"/>
              <a:chOff x="2335" y="1139"/>
              <a:chExt cx="1089" cy="1089"/>
            </a:xfrm>
          </p:grpSpPr>
          <p:sp>
            <p:nvSpPr>
              <p:cNvPr id="38" name="Oval 54"/>
              <p:cNvSpPr>
                <a:spLocks noChangeArrowheads="1"/>
              </p:cNvSpPr>
              <p:nvPr/>
            </p:nvSpPr>
            <p:spPr bwMode="auto">
              <a:xfrm>
                <a:off x="2335" y="1139"/>
                <a:ext cx="1089" cy="1089"/>
              </a:xfrm>
              <a:prstGeom prst="ellipse">
                <a:avLst/>
              </a:prstGeom>
              <a:gradFill rotWithShape="1">
                <a:gsLst>
                  <a:gs pos="0">
                    <a:srgbClr val="0070C0"/>
                  </a:gs>
                  <a:gs pos="100000">
                    <a:srgbClr val="002060"/>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nvGrpSpPr>
              <p:cNvPr id="39" name="Group 55"/>
              <p:cNvGrpSpPr/>
              <p:nvPr/>
            </p:nvGrpSpPr>
            <p:grpSpPr bwMode="auto">
              <a:xfrm>
                <a:off x="2426" y="1169"/>
                <a:ext cx="908" cy="296"/>
                <a:chOff x="1431" y="1843"/>
                <a:chExt cx="907" cy="295"/>
              </a:xfrm>
            </p:grpSpPr>
            <p:sp>
              <p:nvSpPr>
                <p:cNvPr id="40" name="Freeform 56"/>
                <p:cNvSpPr/>
                <p:nvPr/>
              </p:nvSpPr>
              <p:spPr bwMode="auto">
                <a:xfrm>
                  <a:off x="1423" y="1843"/>
                  <a:ext cx="916"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ln>
                <a:effectLst/>
              </p:spPr>
              <p:txBody>
                <a:bodyPr wrap="none" anchor="ctr"/>
                <a:lstStyle/>
                <a:p>
                  <a:pPr>
                    <a:defRPr/>
                  </a:pPr>
                  <a:endParaRPr lang="zh-CN" altLang="en-US" sz="2800" b="1"/>
                </a:p>
              </p:txBody>
            </p:sp>
            <p:sp>
              <p:nvSpPr>
                <p:cNvPr id="41" name="Oval 57"/>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grpSp>
      </p:grpSp>
      <p:grpSp>
        <p:nvGrpSpPr>
          <p:cNvPr id="42" name="Group 65"/>
          <p:cNvGrpSpPr/>
          <p:nvPr/>
        </p:nvGrpSpPr>
        <p:grpSpPr bwMode="auto">
          <a:xfrm>
            <a:off x="2069382" y="2637490"/>
            <a:ext cx="420301" cy="466725"/>
            <a:chOff x="4195" y="-811"/>
            <a:chExt cx="614" cy="702"/>
          </a:xfrm>
        </p:grpSpPr>
        <p:sp>
          <p:nvSpPr>
            <p:cNvPr id="43" name="Oval 66"/>
            <p:cNvSpPr>
              <a:spLocks noChangeArrowheads="1"/>
            </p:cNvSpPr>
            <p:nvPr/>
          </p:nvSpPr>
          <p:spPr bwMode="auto">
            <a:xfrm>
              <a:off x="4195" y="-312"/>
              <a:ext cx="590" cy="203"/>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ln>
            <a:effectLst/>
          </p:spPr>
          <p:txBody>
            <a:bodyPr wrap="none" anchor="ctr"/>
            <a:lstStyle/>
            <a:p>
              <a:pPr>
                <a:defRPr/>
              </a:pPr>
              <a:endParaRPr lang="zh-CN" altLang="en-US" sz="2800" b="1"/>
            </a:p>
          </p:txBody>
        </p:sp>
        <p:grpSp>
          <p:nvGrpSpPr>
            <p:cNvPr id="45" name="Group 67"/>
            <p:cNvGrpSpPr/>
            <p:nvPr/>
          </p:nvGrpSpPr>
          <p:grpSpPr bwMode="auto">
            <a:xfrm>
              <a:off x="4196" y="-811"/>
              <a:ext cx="613" cy="613"/>
              <a:chOff x="2335" y="1139"/>
              <a:chExt cx="1089" cy="1089"/>
            </a:xfrm>
          </p:grpSpPr>
          <p:sp>
            <p:nvSpPr>
              <p:cNvPr id="70" name="Oval 68"/>
              <p:cNvSpPr>
                <a:spLocks noChangeArrowheads="1"/>
              </p:cNvSpPr>
              <p:nvPr/>
            </p:nvSpPr>
            <p:spPr bwMode="auto">
              <a:xfrm>
                <a:off x="2335" y="1139"/>
                <a:ext cx="1089" cy="1089"/>
              </a:xfrm>
              <a:prstGeom prst="ellipse">
                <a:avLst/>
              </a:prstGeom>
              <a:gradFill rotWithShape="1">
                <a:gsLst>
                  <a:gs pos="0">
                    <a:srgbClr val="FFC000"/>
                  </a:gs>
                  <a:gs pos="100000">
                    <a:schemeClr val="bg2">
                      <a:lumMod val="25000"/>
                    </a:schemeClr>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sz="2800" b="1"/>
              </a:p>
            </p:txBody>
          </p:sp>
          <p:grpSp>
            <p:nvGrpSpPr>
              <p:cNvPr id="71" name="Group 69"/>
              <p:cNvGrpSpPr/>
              <p:nvPr/>
            </p:nvGrpSpPr>
            <p:grpSpPr bwMode="auto">
              <a:xfrm>
                <a:off x="2426" y="1169"/>
                <a:ext cx="908" cy="296"/>
                <a:chOff x="1431" y="1843"/>
                <a:chExt cx="907" cy="295"/>
              </a:xfrm>
            </p:grpSpPr>
            <p:sp>
              <p:nvSpPr>
                <p:cNvPr id="72" name="Freeform 70"/>
                <p:cNvSpPr/>
                <p:nvPr/>
              </p:nvSpPr>
              <p:spPr bwMode="auto">
                <a:xfrm>
                  <a:off x="1423" y="1843"/>
                  <a:ext cx="916"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ln>
                <a:effectLst/>
              </p:spPr>
              <p:txBody>
                <a:bodyPr wrap="none" anchor="ctr"/>
                <a:lstStyle/>
                <a:p>
                  <a:pPr>
                    <a:defRPr/>
                  </a:pPr>
                  <a:endParaRPr lang="zh-CN" altLang="en-US" sz="2800" b="1"/>
                </a:p>
              </p:txBody>
            </p:sp>
            <p:sp>
              <p:nvSpPr>
                <p:cNvPr id="73" name="Oval 71"/>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grpSp>
      </p:grpSp>
      <p:sp>
        <p:nvSpPr>
          <p:cNvPr id="74" name="Rectangle 73"/>
          <p:cNvSpPr>
            <a:spLocks noChangeArrowheads="1"/>
          </p:cNvSpPr>
          <p:nvPr/>
        </p:nvSpPr>
        <p:spPr bwMode="auto">
          <a:xfrm>
            <a:off x="2545324" y="2591808"/>
            <a:ext cx="803569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允许</a:t>
            </a:r>
            <a:r>
              <a:rPr lang="zh-CN" altLang="en-US" sz="2800" b="1" dirty="0">
                <a:solidFill>
                  <a:srgbClr val="002060"/>
                </a:solidFill>
                <a:latin typeface="微软雅黑" panose="020B0503020204020204" pitchFamily="34" charset="-122"/>
                <a:ea typeface="微软雅黑" panose="020B0503020204020204" pitchFamily="34" charset="-122"/>
              </a:rPr>
              <a:t>满足规则的数据流通过。</a:t>
            </a:r>
            <a:r>
              <a:rPr lang="en-US" altLang="zh-CN" sz="2800" b="1" dirty="0">
                <a:solidFill>
                  <a:srgbClr val="002060"/>
                </a:solidFill>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访问控制</a:t>
            </a:r>
          </a:p>
        </p:txBody>
      </p:sp>
      <p:sp>
        <p:nvSpPr>
          <p:cNvPr id="75" name="Rectangle 72"/>
          <p:cNvSpPr>
            <a:spLocks noChangeArrowheads="1"/>
          </p:cNvSpPr>
          <p:nvPr/>
        </p:nvSpPr>
        <p:spPr bwMode="auto">
          <a:xfrm>
            <a:off x="2545325" y="3528869"/>
            <a:ext cx="8035698" cy="112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20000"/>
              </a:lnSpc>
            </a:pPr>
            <a:r>
              <a:rPr lang="zh-CN" altLang="en-US" sz="2800" b="1" dirty="0">
                <a:solidFill>
                  <a:srgbClr val="FF0000"/>
                </a:solidFill>
                <a:latin typeface="微软雅黑" panose="020B0503020204020204" pitchFamily="34" charset="-122"/>
                <a:ea typeface="微软雅黑" panose="020B0503020204020204" pitchFamily="34" charset="-122"/>
              </a:rPr>
              <a:t>拒绝</a:t>
            </a:r>
            <a:r>
              <a:rPr lang="zh-CN" altLang="en-US" sz="2800" b="1" dirty="0">
                <a:solidFill>
                  <a:srgbClr val="002060"/>
                </a:solidFill>
                <a:latin typeface="微软雅黑" panose="020B0503020204020204" pitchFamily="34" charset="-122"/>
                <a:ea typeface="微软雅黑" panose="020B0503020204020204" pitchFamily="34" charset="-122"/>
              </a:rPr>
              <a:t>不满足规则的数据流通过，并向发送者回复一条消息，提示该数据流已被拒绝。</a:t>
            </a:r>
          </a:p>
        </p:txBody>
      </p:sp>
      <p:sp>
        <p:nvSpPr>
          <p:cNvPr id="76" name="Rectangle 73"/>
          <p:cNvSpPr>
            <a:spLocks noChangeArrowheads="1"/>
          </p:cNvSpPr>
          <p:nvPr/>
        </p:nvSpPr>
        <p:spPr bwMode="auto">
          <a:xfrm>
            <a:off x="2545325" y="4896816"/>
            <a:ext cx="8035698" cy="112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800" b="1" dirty="0">
                <a:solidFill>
                  <a:srgbClr val="002060"/>
                </a:solidFill>
                <a:latin typeface="微软雅黑" panose="020B0503020204020204" pitchFamily="34" charset="-122"/>
                <a:ea typeface="微软雅黑" panose="020B0503020204020204" pitchFamily="34" charset="-122"/>
              </a:rPr>
              <a:t>将数据流</a:t>
            </a:r>
            <a:r>
              <a:rPr lang="zh-CN" altLang="en-US" sz="2800" b="1" dirty="0">
                <a:solidFill>
                  <a:srgbClr val="FF0000"/>
                </a:solidFill>
                <a:latin typeface="微软雅黑" panose="020B0503020204020204" pitchFamily="34" charset="-122"/>
                <a:ea typeface="微软雅黑" panose="020B0503020204020204" pitchFamily="34" charset="-122"/>
              </a:rPr>
              <a:t>丢弃</a:t>
            </a:r>
            <a:r>
              <a:rPr lang="zh-CN" altLang="en-US" sz="2800" b="1" dirty="0">
                <a:solidFill>
                  <a:srgbClr val="002060"/>
                </a:solidFill>
                <a:latin typeface="微软雅黑" panose="020B0503020204020204" pitchFamily="34" charset="-122"/>
                <a:ea typeface="微软雅黑" panose="020B0503020204020204" pitchFamily="34" charset="-122"/>
              </a:rPr>
              <a:t>，不对这些数据包进行任何处理，也不会向发送者发送任何提示信息。</a:t>
            </a:r>
          </a:p>
        </p:txBody>
      </p:sp>
      <p:grpSp>
        <p:nvGrpSpPr>
          <p:cNvPr id="77" name="组合 76"/>
          <p:cNvGrpSpPr/>
          <p:nvPr/>
        </p:nvGrpSpPr>
        <p:grpSpPr>
          <a:xfrm>
            <a:off x="1794180" y="1503479"/>
            <a:ext cx="8786842" cy="616851"/>
            <a:chOff x="785786" y="3580637"/>
            <a:chExt cx="4357718" cy="2249022"/>
          </a:xfrm>
        </p:grpSpPr>
        <p:grpSp>
          <p:nvGrpSpPr>
            <p:cNvPr id="78" name="Group 20"/>
            <p:cNvGrpSpPr/>
            <p:nvPr/>
          </p:nvGrpSpPr>
          <p:grpSpPr bwMode="auto">
            <a:xfrm>
              <a:off x="785786" y="3580637"/>
              <a:ext cx="4357718" cy="2249022"/>
              <a:chOff x="720" y="1996"/>
              <a:chExt cx="1440" cy="1290"/>
            </a:xfrm>
          </p:grpSpPr>
          <p:sp>
            <p:nvSpPr>
              <p:cNvPr id="80" name="AutoShape 4"/>
              <p:cNvSpPr>
                <a:spLocks noChangeArrowheads="1"/>
              </p:cNvSpPr>
              <p:nvPr/>
            </p:nvSpPr>
            <p:spPr bwMode="grayWhite">
              <a:xfrm>
                <a:off x="720" y="1996"/>
                <a:ext cx="1440" cy="1290"/>
              </a:xfrm>
              <a:prstGeom prst="roundRect">
                <a:avLst>
                  <a:gd name="adj" fmla="val 16667"/>
                </a:avLst>
              </a:prstGeom>
              <a:solidFill>
                <a:schemeClr val="bg1"/>
              </a:solidFill>
              <a:ln w="19050">
                <a:solidFill>
                  <a:srgbClr val="000066"/>
                </a:solidFill>
                <a:round/>
              </a:ln>
              <a:effectLst/>
            </p:spPr>
            <p:txBody>
              <a:bodyPr wrap="none" anchor="ctr"/>
              <a:lstStyle/>
              <a:p>
                <a:pPr algn="ctr" eaLnBrk="0" hangingPunct="0"/>
                <a:endParaRPr lang="zh-CN" altLang="zh-CN" b="1">
                  <a:latin typeface="Times New Roman" panose="02020603050405020304" pitchFamily="18" charset="0"/>
                  <a:ea typeface="微软雅黑" panose="020B0503020204020204" pitchFamily="34" charset="-122"/>
                </a:endParaRPr>
              </a:p>
            </p:txBody>
          </p:sp>
          <p:sp>
            <p:nvSpPr>
              <p:cNvPr id="81" name="Text Box 5"/>
              <p:cNvSpPr txBox="1">
                <a:spLocks noChangeArrowheads="1"/>
              </p:cNvSpPr>
              <p:nvPr/>
            </p:nvSpPr>
            <p:spPr bwMode="auto">
              <a:xfrm>
                <a:off x="780" y="2076"/>
                <a:ext cx="1284" cy="721"/>
              </a:xfrm>
              <a:prstGeom prst="rect">
                <a:avLst/>
              </a:prstGeom>
              <a:noFill/>
              <a:ln w="9525">
                <a:noFill/>
                <a:miter lim="800000"/>
              </a:ln>
              <a:effectLst/>
            </p:spPr>
            <p:txBody>
              <a:bodyPr>
                <a:spAutoFit/>
              </a:bodyPr>
              <a:lstStyle/>
              <a:p>
                <a:pPr eaLnBrk="0" hangingPunct="0"/>
                <a:endParaRPr lang="en-US" altLang="zh-CN" sz="1400" b="1" dirty="0">
                  <a:solidFill>
                    <a:srgbClr val="000000"/>
                  </a:solidFill>
                  <a:latin typeface="Times New Roman" panose="02020603050405020304" pitchFamily="18" charset="0"/>
                  <a:ea typeface="微软雅黑" panose="020B0503020204020204" pitchFamily="34" charset="-122"/>
                </a:endParaRPr>
              </a:p>
            </p:txBody>
          </p:sp>
        </p:grpSp>
        <p:sp>
          <p:nvSpPr>
            <p:cNvPr id="79" name="矩形 78"/>
            <p:cNvSpPr/>
            <p:nvPr/>
          </p:nvSpPr>
          <p:spPr>
            <a:xfrm>
              <a:off x="856643" y="3799656"/>
              <a:ext cx="4222189" cy="1791959"/>
            </a:xfrm>
            <a:prstGeom prst="rect">
              <a:avLst/>
            </a:prstGeom>
          </p:spPr>
          <p:txBody>
            <a:bodyPr wrap="square" anchor="ctr">
              <a:spAutoFit/>
            </a:bodyPr>
            <a:lstStyle/>
            <a:p>
              <a:r>
                <a:rPr lang="zh-CN" altLang="en-US" sz="2600" b="1" dirty="0">
                  <a:solidFill>
                    <a:srgbClr val="002060"/>
                  </a:solidFill>
                  <a:latin typeface="Times New Roman" panose="02020603050405020304" pitchFamily="18" charset="0"/>
                  <a:ea typeface="微软雅黑" panose="020B0503020204020204" pitchFamily="34" charset="-122"/>
                </a:rPr>
                <a:t>根据安全策略，防火墙对</a:t>
              </a:r>
              <a:r>
                <a:rPr lang="zh-CN" altLang="en-US" sz="2600" b="1" dirty="0">
                  <a:solidFill>
                    <a:srgbClr val="FF0000"/>
                  </a:solidFill>
                  <a:latin typeface="Times New Roman" panose="02020603050405020304" pitchFamily="18" charset="0"/>
                  <a:ea typeface="微软雅黑" panose="020B0503020204020204" pitchFamily="34" charset="-122"/>
                </a:rPr>
                <a:t>数据流</a:t>
              </a:r>
              <a:r>
                <a:rPr lang="zh-CN" altLang="en-US" sz="2600" b="1" dirty="0">
                  <a:solidFill>
                    <a:srgbClr val="002060"/>
                  </a:solidFill>
                  <a:latin typeface="Times New Roman" panose="02020603050405020304" pitchFamily="18" charset="0"/>
                  <a:ea typeface="微软雅黑" panose="020B0503020204020204" pitchFamily="34" charset="-122"/>
                </a:rPr>
                <a:t>的处理方式分为如下三种：</a:t>
              </a:r>
            </a:p>
          </p:txBody>
        </p:sp>
      </p:grpSp>
      <p:grpSp>
        <p:nvGrpSpPr>
          <p:cNvPr id="82" name="Group 51"/>
          <p:cNvGrpSpPr/>
          <p:nvPr/>
        </p:nvGrpSpPr>
        <p:grpSpPr bwMode="auto">
          <a:xfrm>
            <a:off x="2085760" y="4989390"/>
            <a:ext cx="407988" cy="466725"/>
            <a:chOff x="2744" y="-584"/>
            <a:chExt cx="614" cy="702"/>
          </a:xfrm>
        </p:grpSpPr>
        <p:sp>
          <p:nvSpPr>
            <p:cNvPr id="83" name="Oval 52"/>
            <p:cNvSpPr>
              <a:spLocks noChangeArrowheads="1"/>
            </p:cNvSpPr>
            <p:nvPr/>
          </p:nvSpPr>
          <p:spPr bwMode="auto">
            <a:xfrm>
              <a:off x="2744" y="-85"/>
              <a:ext cx="590" cy="203"/>
            </a:xfrm>
            <a:prstGeom prst="ellipse">
              <a:avLst/>
            </a:prstGeom>
            <a:gradFill rotWithShape="1">
              <a:gsLst>
                <a:gs pos="0">
                  <a:schemeClr val="tx1">
                    <a:alpha val="50000"/>
                  </a:schemeClr>
                </a:gs>
                <a:gs pos="100000">
                  <a:schemeClr val="tx1">
                    <a:gamma/>
                    <a:shade val="46275"/>
                    <a:invGamma/>
                    <a:alpha val="0"/>
                  </a:schemeClr>
                </a:gs>
              </a:gsLst>
              <a:path path="shape">
                <a:fillToRect l="50000" t="50000" r="50000" b="50000"/>
              </a:path>
            </a:gradFill>
            <a:ln w="31750" cap="rnd" algn="ctr">
              <a:noFill/>
              <a:prstDash val="sysDot"/>
              <a:round/>
            </a:ln>
            <a:effectLst/>
          </p:spPr>
          <p:txBody>
            <a:bodyPr wrap="none" anchor="ctr"/>
            <a:lstStyle/>
            <a:p>
              <a:pPr>
                <a:defRPr/>
              </a:pPr>
              <a:endParaRPr lang="zh-CN" altLang="en-US" sz="2800" b="1"/>
            </a:p>
          </p:txBody>
        </p:sp>
        <p:grpSp>
          <p:nvGrpSpPr>
            <p:cNvPr id="84" name="Group 53"/>
            <p:cNvGrpSpPr/>
            <p:nvPr/>
          </p:nvGrpSpPr>
          <p:grpSpPr bwMode="auto">
            <a:xfrm>
              <a:off x="2745" y="-584"/>
              <a:ext cx="613" cy="613"/>
              <a:chOff x="2335" y="1139"/>
              <a:chExt cx="1089" cy="1089"/>
            </a:xfrm>
          </p:grpSpPr>
          <p:sp>
            <p:nvSpPr>
              <p:cNvPr id="85" name="Oval 54"/>
              <p:cNvSpPr>
                <a:spLocks noChangeArrowheads="1"/>
              </p:cNvSpPr>
              <p:nvPr/>
            </p:nvSpPr>
            <p:spPr bwMode="auto">
              <a:xfrm>
                <a:off x="2335" y="1139"/>
                <a:ext cx="1089" cy="1089"/>
              </a:xfrm>
              <a:prstGeom prst="ellipse">
                <a:avLst/>
              </a:prstGeom>
              <a:gradFill rotWithShape="1">
                <a:gsLst>
                  <a:gs pos="0">
                    <a:schemeClr val="accent2">
                      <a:lumMod val="75000"/>
                    </a:schemeClr>
                  </a:gs>
                  <a:gs pos="100000">
                    <a:schemeClr val="accent2">
                      <a:lumMod val="50000"/>
                    </a:schemeClr>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nvGrpSpPr>
              <p:cNvPr id="86" name="Group 55"/>
              <p:cNvGrpSpPr/>
              <p:nvPr/>
            </p:nvGrpSpPr>
            <p:grpSpPr bwMode="auto">
              <a:xfrm>
                <a:off x="2426" y="1169"/>
                <a:ext cx="908" cy="296"/>
                <a:chOff x="1431" y="1843"/>
                <a:chExt cx="907" cy="295"/>
              </a:xfrm>
            </p:grpSpPr>
            <p:sp>
              <p:nvSpPr>
                <p:cNvPr id="87" name="Freeform 56"/>
                <p:cNvSpPr/>
                <p:nvPr/>
              </p:nvSpPr>
              <p:spPr bwMode="auto">
                <a:xfrm>
                  <a:off x="1423" y="1843"/>
                  <a:ext cx="916" cy="296"/>
                </a:xfrm>
                <a:custGeom>
                  <a:avLst/>
                  <a:gdLst/>
                  <a:ahLst/>
                  <a:cxnLst>
                    <a:cxn ang="0">
                      <a:pos x="0" y="1576"/>
                    </a:cxn>
                    <a:cxn ang="0">
                      <a:pos x="50" y="1462"/>
                    </a:cxn>
                    <a:cxn ang="0">
                      <a:pos x="108" y="1350"/>
                    </a:cxn>
                    <a:cxn ang="0">
                      <a:pos x="170" y="1242"/>
                    </a:cxn>
                    <a:cxn ang="0">
                      <a:pos x="238" y="1138"/>
                    </a:cxn>
                    <a:cxn ang="0">
                      <a:pos x="310" y="1036"/>
                    </a:cxn>
                    <a:cxn ang="0">
                      <a:pos x="386" y="940"/>
                    </a:cxn>
                    <a:cxn ang="0">
                      <a:pos x="468" y="846"/>
                    </a:cxn>
                    <a:cxn ang="0">
                      <a:pos x="552" y="756"/>
                    </a:cxn>
                    <a:cxn ang="0">
                      <a:pos x="596" y="712"/>
                    </a:cxn>
                    <a:cxn ang="0">
                      <a:pos x="688" y="630"/>
                    </a:cxn>
                    <a:cxn ang="0">
                      <a:pos x="784" y="550"/>
                    </a:cxn>
                    <a:cxn ang="0">
                      <a:pos x="884" y="476"/>
                    </a:cxn>
                    <a:cxn ang="0">
                      <a:pos x="986" y="406"/>
                    </a:cxn>
                    <a:cxn ang="0">
                      <a:pos x="1092" y="342"/>
                    </a:cxn>
                    <a:cxn ang="0">
                      <a:pos x="1202" y="282"/>
                    </a:cxn>
                    <a:cxn ang="0">
                      <a:pos x="1316" y="228"/>
                    </a:cxn>
                    <a:cxn ang="0">
                      <a:pos x="1374" y="202"/>
                    </a:cxn>
                    <a:cxn ang="0">
                      <a:pos x="1490" y="156"/>
                    </a:cxn>
                    <a:cxn ang="0">
                      <a:pos x="1610" y="116"/>
                    </a:cxn>
                    <a:cxn ang="0">
                      <a:pos x="1732" y="80"/>
                    </a:cxn>
                    <a:cxn ang="0">
                      <a:pos x="1858" y="52"/>
                    </a:cxn>
                    <a:cxn ang="0">
                      <a:pos x="1984" y="30"/>
                    </a:cxn>
                    <a:cxn ang="0">
                      <a:pos x="2114" y="12"/>
                    </a:cxn>
                    <a:cxn ang="0">
                      <a:pos x="2246" y="2"/>
                    </a:cxn>
                    <a:cxn ang="0">
                      <a:pos x="2378" y="0"/>
                    </a:cxn>
                    <a:cxn ang="0">
                      <a:pos x="2444" y="0"/>
                    </a:cxn>
                    <a:cxn ang="0">
                      <a:pos x="2576" y="8"/>
                    </a:cxn>
                    <a:cxn ang="0">
                      <a:pos x="2706" y="20"/>
                    </a:cxn>
                    <a:cxn ang="0">
                      <a:pos x="2834" y="40"/>
                    </a:cxn>
                    <a:cxn ang="0">
                      <a:pos x="2962" y="66"/>
                    </a:cxn>
                    <a:cxn ang="0">
                      <a:pos x="3084" y="98"/>
                    </a:cxn>
                    <a:cxn ang="0">
                      <a:pos x="3206" y="136"/>
                    </a:cxn>
                    <a:cxn ang="0">
                      <a:pos x="3324" y="178"/>
                    </a:cxn>
                    <a:cxn ang="0">
                      <a:pos x="3382" y="202"/>
                    </a:cxn>
                    <a:cxn ang="0">
                      <a:pos x="3498" y="254"/>
                    </a:cxn>
                    <a:cxn ang="0">
                      <a:pos x="3608" y="312"/>
                    </a:cxn>
                    <a:cxn ang="0">
                      <a:pos x="3716" y="374"/>
                    </a:cxn>
                    <a:cxn ang="0">
                      <a:pos x="3822" y="440"/>
                    </a:cxn>
                    <a:cxn ang="0">
                      <a:pos x="3922" y="512"/>
                    </a:cxn>
                    <a:cxn ang="0">
                      <a:pos x="4020" y="590"/>
                    </a:cxn>
                    <a:cxn ang="0">
                      <a:pos x="4114" y="670"/>
                    </a:cxn>
                    <a:cxn ang="0">
                      <a:pos x="4204" y="756"/>
                    </a:cxn>
                    <a:cxn ang="0">
                      <a:pos x="4246" y="800"/>
                    </a:cxn>
                    <a:cxn ang="0">
                      <a:pos x="4330" y="892"/>
                    </a:cxn>
                    <a:cxn ang="0">
                      <a:pos x="4410" y="988"/>
                    </a:cxn>
                    <a:cxn ang="0">
                      <a:pos x="4484" y="1086"/>
                    </a:cxn>
                    <a:cxn ang="0">
                      <a:pos x="4552" y="1190"/>
                    </a:cxn>
                    <a:cxn ang="0">
                      <a:pos x="4618" y="1296"/>
                    </a:cxn>
                    <a:cxn ang="0">
                      <a:pos x="4678" y="1406"/>
                    </a:cxn>
                    <a:cxn ang="0">
                      <a:pos x="4732" y="1518"/>
                    </a:cxn>
                    <a:cxn ang="0">
                      <a:pos x="0" y="1576"/>
                    </a:cxn>
                  </a:cxnLst>
                  <a:rect l="0" t="0" r="r" b="b"/>
                  <a:pathLst>
                    <a:path w="4756" h="1576">
                      <a:moveTo>
                        <a:pt x="0" y="1576"/>
                      </a:moveTo>
                      <a:lnTo>
                        <a:pt x="0" y="1576"/>
                      </a:lnTo>
                      <a:lnTo>
                        <a:pt x="24" y="1518"/>
                      </a:lnTo>
                      <a:lnTo>
                        <a:pt x="50" y="1462"/>
                      </a:lnTo>
                      <a:lnTo>
                        <a:pt x="78" y="1406"/>
                      </a:lnTo>
                      <a:lnTo>
                        <a:pt x="108" y="1350"/>
                      </a:lnTo>
                      <a:lnTo>
                        <a:pt x="138" y="1296"/>
                      </a:lnTo>
                      <a:lnTo>
                        <a:pt x="170" y="1242"/>
                      </a:lnTo>
                      <a:lnTo>
                        <a:pt x="204" y="1190"/>
                      </a:lnTo>
                      <a:lnTo>
                        <a:pt x="238" y="1138"/>
                      </a:lnTo>
                      <a:lnTo>
                        <a:pt x="272" y="1086"/>
                      </a:lnTo>
                      <a:lnTo>
                        <a:pt x="310" y="1036"/>
                      </a:lnTo>
                      <a:lnTo>
                        <a:pt x="348" y="988"/>
                      </a:lnTo>
                      <a:lnTo>
                        <a:pt x="386" y="940"/>
                      </a:lnTo>
                      <a:lnTo>
                        <a:pt x="426" y="892"/>
                      </a:lnTo>
                      <a:lnTo>
                        <a:pt x="468" y="846"/>
                      </a:lnTo>
                      <a:lnTo>
                        <a:pt x="510" y="800"/>
                      </a:lnTo>
                      <a:lnTo>
                        <a:pt x="552" y="756"/>
                      </a:lnTo>
                      <a:lnTo>
                        <a:pt x="552" y="756"/>
                      </a:lnTo>
                      <a:lnTo>
                        <a:pt x="596" y="712"/>
                      </a:lnTo>
                      <a:lnTo>
                        <a:pt x="642" y="670"/>
                      </a:lnTo>
                      <a:lnTo>
                        <a:pt x="688" y="630"/>
                      </a:lnTo>
                      <a:lnTo>
                        <a:pt x="736" y="590"/>
                      </a:lnTo>
                      <a:lnTo>
                        <a:pt x="784" y="550"/>
                      </a:lnTo>
                      <a:lnTo>
                        <a:pt x="834" y="512"/>
                      </a:lnTo>
                      <a:lnTo>
                        <a:pt x="884" y="476"/>
                      </a:lnTo>
                      <a:lnTo>
                        <a:pt x="934" y="440"/>
                      </a:lnTo>
                      <a:lnTo>
                        <a:pt x="986" y="406"/>
                      </a:lnTo>
                      <a:lnTo>
                        <a:pt x="1040" y="374"/>
                      </a:lnTo>
                      <a:lnTo>
                        <a:pt x="1092" y="342"/>
                      </a:lnTo>
                      <a:lnTo>
                        <a:pt x="1148" y="312"/>
                      </a:lnTo>
                      <a:lnTo>
                        <a:pt x="1202" y="282"/>
                      </a:lnTo>
                      <a:lnTo>
                        <a:pt x="1258" y="254"/>
                      </a:lnTo>
                      <a:lnTo>
                        <a:pt x="1316" y="228"/>
                      </a:lnTo>
                      <a:lnTo>
                        <a:pt x="1374" y="202"/>
                      </a:lnTo>
                      <a:lnTo>
                        <a:pt x="1374" y="202"/>
                      </a:lnTo>
                      <a:lnTo>
                        <a:pt x="1432" y="178"/>
                      </a:lnTo>
                      <a:lnTo>
                        <a:pt x="1490" y="156"/>
                      </a:lnTo>
                      <a:lnTo>
                        <a:pt x="1550" y="136"/>
                      </a:lnTo>
                      <a:lnTo>
                        <a:pt x="1610" y="116"/>
                      </a:lnTo>
                      <a:lnTo>
                        <a:pt x="1672" y="98"/>
                      </a:lnTo>
                      <a:lnTo>
                        <a:pt x="1732" y="80"/>
                      </a:lnTo>
                      <a:lnTo>
                        <a:pt x="1794" y="66"/>
                      </a:lnTo>
                      <a:lnTo>
                        <a:pt x="1858" y="52"/>
                      </a:lnTo>
                      <a:lnTo>
                        <a:pt x="1922" y="40"/>
                      </a:lnTo>
                      <a:lnTo>
                        <a:pt x="1984" y="30"/>
                      </a:lnTo>
                      <a:lnTo>
                        <a:pt x="2050" y="20"/>
                      </a:lnTo>
                      <a:lnTo>
                        <a:pt x="2114" y="12"/>
                      </a:lnTo>
                      <a:lnTo>
                        <a:pt x="2180" y="8"/>
                      </a:lnTo>
                      <a:lnTo>
                        <a:pt x="2246" y="2"/>
                      </a:lnTo>
                      <a:lnTo>
                        <a:pt x="2312" y="0"/>
                      </a:lnTo>
                      <a:lnTo>
                        <a:pt x="2378" y="0"/>
                      </a:lnTo>
                      <a:lnTo>
                        <a:pt x="2378" y="0"/>
                      </a:lnTo>
                      <a:lnTo>
                        <a:pt x="2444" y="0"/>
                      </a:lnTo>
                      <a:lnTo>
                        <a:pt x="2510" y="2"/>
                      </a:lnTo>
                      <a:lnTo>
                        <a:pt x="2576" y="8"/>
                      </a:lnTo>
                      <a:lnTo>
                        <a:pt x="2642" y="12"/>
                      </a:lnTo>
                      <a:lnTo>
                        <a:pt x="2706" y="20"/>
                      </a:lnTo>
                      <a:lnTo>
                        <a:pt x="2772" y="30"/>
                      </a:lnTo>
                      <a:lnTo>
                        <a:pt x="2834" y="40"/>
                      </a:lnTo>
                      <a:lnTo>
                        <a:pt x="2898" y="52"/>
                      </a:lnTo>
                      <a:lnTo>
                        <a:pt x="2962" y="66"/>
                      </a:lnTo>
                      <a:lnTo>
                        <a:pt x="3024" y="80"/>
                      </a:lnTo>
                      <a:lnTo>
                        <a:pt x="3084" y="98"/>
                      </a:lnTo>
                      <a:lnTo>
                        <a:pt x="3146" y="116"/>
                      </a:lnTo>
                      <a:lnTo>
                        <a:pt x="3206" y="136"/>
                      </a:lnTo>
                      <a:lnTo>
                        <a:pt x="3266" y="156"/>
                      </a:lnTo>
                      <a:lnTo>
                        <a:pt x="3324" y="178"/>
                      </a:lnTo>
                      <a:lnTo>
                        <a:pt x="3382" y="202"/>
                      </a:lnTo>
                      <a:lnTo>
                        <a:pt x="3382" y="202"/>
                      </a:lnTo>
                      <a:lnTo>
                        <a:pt x="3440" y="228"/>
                      </a:lnTo>
                      <a:lnTo>
                        <a:pt x="3498" y="254"/>
                      </a:lnTo>
                      <a:lnTo>
                        <a:pt x="3554" y="282"/>
                      </a:lnTo>
                      <a:lnTo>
                        <a:pt x="3608" y="312"/>
                      </a:lnTo>
                      <a:lnTo>
                        <a:pt x="3664" y="342"/>
                      </a:lnTo>
                      <a:lnTo>
                        <a:pt x="3716" y="374"/>
                      </a:lnTo>
                      <a:lnTo>
                        <a:pt x="3770" y="406"/>
                      </a:lnTo>
                      <a:lnTo>
                        <a:pt x="3822" y="440"/>
                      </a:lnTo>
                      <a:lnTo>
                        <a:pt x="3872" y="476"/>
                      </a:lnTo>
                      <a:lnTo>
                        <a:pt x="3922" y="512"/>
                      </a:lnTo>
                      <a:lnTo>
                        <a:pt x="3972" y="550"/>
                      </a:lnTo>
                      <a:lnTo>
                        <a:pt x="4020" y="590"/>
                      </a:lnTo>
                      <a:lnTo>
                        <a:pt x="4068" y="630"/>
                      </a:lnTo>
                      <a:lnTo>
                        <a:pt x="4114" y="670"/>
                      </a:lnTo>
                      <a:lnTo>
                        <a:pt x="4160" y="712"/>
                      </a:lnTo>
                      <a:lnTo>
                        <a:pt x="4204" y="756"/>
                      </a:lnTo>
                      <a:lnTo>
                        <a:pt x="4204" y="756"/>
                      </a:lnTo>
                      <a:lnTo>
                        <a:pt x="4246" y="800"/>
                      </a:lnTo>
                      <a:lnTo>
                        <a:pt x="4288" y="846"/>
                      </a:lnTo>
                      <a:lnTo>
                        <a:pt x="4330" y="892"/>
                      </a:lnTo>
                      <a:lnTo>
                        <a:pt x="4370" y="940"/>
                      </a:lnTo>
                      <a:lnTo>
                        <a:pt x="4410" y="988"/>
                      </a:lnTo>
                      <a:lnTo>
                        <a:pt x="4446" y="1036"/>
                      </a:lnTo>
                      <a:lnTo>
                        <a:pt x="4484" y="1086"/>
                      </a:lnTo>
                      <a:lnTo>
                        <a:pt x="4518" y="1138"/>
                      </a:lnTo>
                      <a:lnTo>
                        <a:pt x="4552" y="1190"/>
                      </a:lnTo>
                      <a:lnTo>
                        <a:pt x="4586" y="1242"/>
                      </a:lnTo>
                      <a:lnTo>
                        <a:pt x="4618" y="1296"/>
                      </a:lnTo>
                      <a:lnTo>
                        <a:pt x="4648" y="1350"/>
                      </a:lnTo>
                      <a:lnTo>
                        <a:pt x="4678" y="1406"/>
                      </a:lnTo>
                      <a:lnTo>
                        <a:pt x="4706" y="1462"/>
                      </a:lnTo>
                      <a:lnTo>
                        <a:pt x="4732" y="1518"/>
                      </a:lnTo>
                      <a:lnTo>
                        <a:pt x="4756" y="1576"/>
                      </a:lnTo>
                      <a:lnTo>
                        <a:pt x="0" y="1576"/>
                      </a:lnTo>
                      <a:close/>
                    </a:path>
                  </a:pathLst>
                </a:custGeom>
                <a:gradFill rotWithShape="1">
                  <a:gsLst>
                    <a:gs pos="0">
                      <a:schemeClr val="bg1">
                        <a:alpha val="75000"/>
                      </a:schemeClr>
                    </a:gs>
                    <a:gs pos="100000">
                      <a:schemeClr val="bg1">
                        <a:gamma/>
                        <a:tint val="0"/>
                        <a:invGamma/>
                        <a:alpha val="0"/>
                      </a:schemeClr>
                    </a:gs>
                  </a:gsLst>
                  <a:lin ang="5400000" scaled="1"/>
                </a:gradFill>
                <a:ln w="9525" cap="flat" cmpd="sng">
                  <a:noFill/>
                  <a:prstDash val="solid"/>
                  <a:round/>
                </a:ln>
                <a:effectLst/>
              </p:spPr>
              <p:txBody>
                <a:bodyPr wrap="none" anchor="ctr"/>
                <a:lstStyle/>
                <a:p>
                  <a:pPr>
                    <a:defRPr/>
                  </a:pPr>
                  <a:endParaRPr lang="zh-CN" altLang="en-US" sz="2800" b="1"/>
                </a:p>
              </p:txBody>
            </p:sp>
            <p:sp>
              <p:nvSpPr>
                <p:cNvPr id="88" name="Oval 57"/>
                <p:cNvSpPr>
                  <a:spLocks noChangeArrowheads="1"/>
                </p:cNvSpPr>
                <p:nvPr/>
              </p:nvSpPr>
              <p:spPr bwMode="auto">
                <a:xfrm>
                  <a:off x="1771" y="1843"/>
                  <a:ext cx="227" cy="204"/>
                </a:xfrm>
                <a:prstGeom prst="ellipse">
                  <a:avLst/>
                </a:prstGeom>
                <a:gradFill rotWithShape="1">
                  <a:gsLst>
                    <a:gs pos="0">
                      <a:schemeClr val="bg1"/>
                    </a:gs>
                    <a:gs pos="100000">
                      <a:srgbClr val="67ABF5">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sz="2800" b="1"/>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p:cTn id="7" dur="500" fill="hold"/>
                                        <p:tgtEl>
                                          <p:spTgt spid="77"/>
                                        </p:tgtEl>
                                        <p:attrNameLst>
                                          <p:attrName>ppt_w</p:attrName>
                                        </p:attrNameLst>
                                      </p:cBhvr>
                                      <p:tavLst>
                                        <p:tav tm="0">
                                          <p:val>
                                            <p:fltVal val="0"/>
                                          </p:val>
                                        </p:tav>
                                        <p:tav tm="100000">
                                          <p:val>
                                            <p:strVal val="#ppt_w"/>
                                          </p:val>
                                        </p:tav>
                                      </p:tavLst>
                                    </p:anim>
                                    <p:anim calcmode="lin" valueType="num">
                                      <p:cBhvr>
                                        <p:cTn id="8" dur="500" fill="hold"/>
                                        <p:tgtEl>
                                          <p:spTgt spid="77"/>
                                        </p:tgtEl>
                                        <p:attrNameLst>
                                          <p:attrName>ppt_h</p:attrName>
                                        </p:attrNameLst>
                                      </p:cBhvr>
                                      <p:tavLst>
                                        <p:tav tm="0">
                                          <p:val>
                                            <p:fltVal val="0"/>
                                          </p:val>
                                        </p:tav>
                                        <p:tav tm="100000">
                                          <p:val>
                                            <p:strVal val="#ppt_h"/>
                                          </p:val>
                                        </p:tav>
                                      </p:tavLst>
                                    </p:anim>
                                    <p:anim calcmode="lin" valueType="num">
                                      <p:cBhvr>
                                        <p:cTn id="9" dur="500" fill="hold"/>
                                        <p:tgtEl>
                                          <p:spTgt spid="77"/>
                                        </p:tgtEl>
                                        <p:attrNameLst>
                                          <p:attrName>ppt_x</p:attrName>
                                        </p:attrNameLst>
                                      </p:cBhvr>
                                      <p:tavLst>
                                        <p:tav tm="0">
                                          <p:val>
                                            <p:fltVal val="0.5"/>
                                          </p:val>
                                        </p:tav>
                                        <p:tav tm="100000">
                                          <p:val>
                                            <p:strVal val="#ppt_x"/>
                                          </p:val>
                                        </p:tav>
                                      </p:tavLst>
                                    </p:anim>
                                    <p:anim calcmode="lin" valueType="num">
                                      <p:cBhvr>
                                        <p:cTn id="10" dur="500" fill="hold"/>
                                        <p:tgtEl>
                                          <p:spTgt spid="77"/>
                                        </p:tgtEl>
                                        <p:attrNameLst>
                                          <p:attrName>ppt_y</p:attrName>
                                        </p:attrNameLst>
                                      </p:cBhvr>
                                      <p:tavLst>
                                        <p:tav tm="0">
                                          <p:val>
                                            <p:fltVal val="0.5"/>
                                          </p:val>
                                        </p:tav>
                                        <p:tav tm="100000">
                                          <p:val>
                                            <p:strVal val="#ppt_y"/>
                                          </p:val>
                                        </p:tav>
                                      </p:tavLst>
                                    </p:anim>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fade">
                                      <p:cBhvr>
                                        <p:cTn id="14" dur="500"/>
                                        <p:tgtEl>
                                          <p:spTgt spid="42"/>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randombar(horizontal)">
                                      <p:cBhvr>
                                        <p:cTn id="17" dur="500"/>
                                        <p:tgtEl>
                                          <p:spTgt spid="74"/>
                                        </p:tgtEl>
                                      </p:cBhvr>
                                    </p:animEffect>
                                  </p:childTnLst>
                                </p:cTn>
                              </p:par>
                              <p:par>
                                <p:cTn id="18" presetID="10" presetClass="entr" presetSubtype="0" fill="hold" nodeType="with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fade">
                                      <p:cBhvr>
                                        <p:cTn id="20" dur="500"/>
                                        <p:tgtEl>
                                          <p:spTgt spid="35"/>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randombar(horizontal)">
                                      <p:cBhvr>
                                        <p:cTn id="23" dur="500"/>
                                        <p:tgtEl>
                                          <p:spTgt spid="75"/>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6"/>
                                        </p:tgtEl>
                                        <p:attrNameLst>
                                          <p:attrName>style.visibility</p:attrName>
                                        </p:attrNameLst>
                                      </p:cBhvr>
                                      <p:to>
                                        <p:strVal val="visible"/>
                                      </p:to>
                                    </p:set>
                                    <p:animEffect transition="in" filter="randombar(horizontal)">
                                      <p:cBhvr>
                                        <p:cTn id="26" dur="500"/>
                                        <p:tgtEl>
                                          <p:spTgt spid="76"/>
                                        </p:tgtEl>
                                      </p:cBhvr>
                                    </p:animEffect>
                                  </p:childTnLst>
                                </p:cTn>
                              </p:par>
                              <p:par>
                                <p:cTn id="27" presetID="10" presetClass="entr" presetSubtype="0" fill="hold" nodeType="withEffect">
                                  <p:stCondLst>
                                    <p:cond delay="0"/>
                                  </p:stCondLst>
                                  <p:childTnLst>
                                    <p:set>
                                      <p:cBhvr>
                                        <p:cTn id="28" dur="1" fill="hold">
                                          <p:stCondLst>
                                            <p:cond delay="0"/>
                                          </p:stCondLst>
                                        </p:cTn>
                                        <p:tgtEl>
                                          <p:spTgt spid="82"/>
                                        </p:tgtEl>
                                        <p:attrNameLst>
                                          <p:attrName>style.visibility</p:attrName>
                                        </p:attrNameLst>
                                      </p:cBhvr>
                                      <p:to>
                                        <p:strVal val="visible"/>
                                      </p:to>
                                    </p:set>
                                    <p:animEffect transition="in" filter="fade">
                                      <p:cBhvr>
                                        <p:cTn id="29"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520621"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切换代理的工作过程</a:t>
              </a:r>
            </a:p>
          </p:txBody>
        </p:sp>
      </p:grpSp>
      <p:sp>
        <p:nvSpPr>
          <p:cNvPr id="8" name="AutoShape 8"/>
          <p:cNvSpPr>
            <a:spLocks noChangeArrowheads="1"/>
          </p:cNvSpPr>
          <p:nvPr/>
        </p:nvSpPr>
        <p:spPr bwMode="gray">
          <a:xfrm>
            <a:off x="3074050" y="1408740"/>
            <a:ext cx="1356781"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003399"/>
                </a:solidFill>
                <a:latin typeface="微软雅黑" panose="020B0503020204020204" pitchFamily="34" charset="-122"/>
                <a:ea typeface="微软雅黑" panose="020B0503020204020204" pitchFamily="34" charset="-122"/>
              </a:rPr>
              <a:t>应用层</a:t>
            </a:r>
          </a:p>
        </p:txBody>
      </p:sp>
      <p:sp>
        <p:nvSpPr>
          <p:cNvPr id="9" name="AutoShape 8"/>
          <p:cNvSpPr>
            <a:spLocks noChangeArrowheads="1"/>
          </p:cNvSpPr>
          <p:nvPr/>
        </p:nvSpPr>
        <p:spPr bwMode="gray">
          <a:xfrm>
            <a:off x="3066402" y="1962899"/>
            <a:ext cx="1356781"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003399"/>
                </a:solidFill>
                <a:latin typeface="微软雅黑" panose="020B0503020204020204" pitchFamily="34" charset="-122"/>
                <a:ea typeface="微软雅黑" panose="020B0503020204020204" pitchFamily="34" charset="-122"/>
              </a:rPr>
              <a:t>表示层</a:t>
            </a:r>
          </a:p>
        </p:txBody>
      </p:sp>
      <p:sp>
        <p:nvSpPr>
          <p:cNvPr id="10" name="AutoShape 8"/>
          <p:cNvSpPr>
            <a:spLocks noChangeArrowheads="1"/>
          </p:cNvSpPr>
          <p:nvPr/>
        </p:nvSpPr>
        <p:spPr bwMode="gray">
          <a:xfrm>
            <a:off x="3080192" y="2534403"/>
            <a:ext cx="1356781"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C00000"/>
                </a:solidFill>
                <a:latin typeface="微软雅黑" panose="020B0503020204020204" pitchFamily="34" charset="-122"/>
                <a:ea typeface="微软雅黑" panose="020B0503020204020204" pitchFamily="34" charset="-122"/>
              </a:rPr>
              <a:t>会话层</a:t>
            </a:r>
          </a:p>
        </p:txBody>
      </p:sp>
      <p:sp>
        <p:nvSpPr>
          <p:cNvPr id="11" name="AutoShape 8"/>
          <p:cNvSpPr>
            <a:spLocks noChangeArrowheads="1"/>
          </p:cNvSpPr>
          <p:nvPr/>
        </p:nvSpPr>
        <p:spPr bwMode="gray">
          <a:xfrm>
            <a:off x="3081218" y="3105913"/>
            <a:ext cx="1356781"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003399"/>
                </a:solidFill>
                <a:latin typeface="微软雅黑" panose="020B0503020204020204" pitchFamily="34" charset="-122"/>
                <a:ea typeface="微软雅黑" panose="020B0503020204020204" pitchFamily="34" charset="-122"/>
              </a:rPr>
              <a:t>传输层</a:t>
            </a:r>
          </a:p>
        </p:txBody>
      </p:sp>
      <p:sp>
        <p:nvSpPr>
          <p:cNvPr id="12" name="AutoShape 8"/>
          <p:cNvSpPr>
            <a:spLocks noChangeArrowheads="1"/>
          </p:cNvSpPr>
          <p:nvPr/>
        </p:nvSpPr>
        <p:spPr bwMode="gray">
          <a:xfrm>
            <a:off x="3081218" y="3677417"/>
            <a:ext cx="1356781"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003399"/>
                </a:solidFill>
                <a:latin typeface="微软雅黑" panose="020B0503020204020204" pitchFamily="34" charset="-122"/>
                <a:ea typeface="微软雅黑" panose="020B0503020204020204" pitchFamily="34" charset="-122"/>
              </a:rPr>
              <a:t>网络层</a:t>
            </a:r>
          </a:p>
        </p:txBody>
      </p:sp>
      <p:sp>
        <p:nvSpPr>
          <p:cNvPr id="13" name="AutoShape 8"/>
          <p:cNvSpPr>
            <a:spLocks noChangeArrowheads="1"/>
          </p:cNvSpPr>
          <p:nvPr/>
        </p:nvSpPr>
        <p:spPr bwMode="gray">
          <a:xfrm>
            <a:off x="3081218" y="4248921"/>
            <a:ext cx="1356781"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003399"/>
                </a:solidFill>
                <a:latin typeface="微软雅黑" panose="020B0503020204020204" pitchFamily="34" charset="-122"/>
                <a:ea typeface="微软雅黑" panose="020B0503020204020204" pitchFamily="34" charset="-122"/>
              </a:rPr>
              <a:t>链路层</a:t>
            </a:r>
          </a:p>
        </p:txBody>
      </p:sp>
      <p:sp>
        <p:nvSpPr>
          <p:cNvPr id="14" name="AutoShape 8"/>
          <p:cNvSpPr>
            <a:spLocks noChangeArrowheads="1"/>
          </p:cNvSpPr>
          <p:nvPr/>
        </p:nvSpPr>
        <p:spPr bwMode="gray">
          <a:xfrm>
            <a:off x="3081218" y="4820425"/>
            <a:ext cx="1356781"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003399"/>
                </a:solidFill>
                <a:latin typeface="微软雅黑" panose="020B0503020204020204" pitchFamily="34" charset="-122"/>
                <a:ea typeface="微软雅黑" panose="020B0503020204020204" pitchFamily="34" charset="-122"/>
              </a:rPr>
              <a:t>物理层</a:t>
            </a:r>
          </a:p>
        </p:txBody>
      </p:sp>
      <p:sp>
        <p:nvSpPr>
          <p:cNvPr id="16" name="AutoShape 8"/>
          <p:cNvSpPr>
            <a:spLocks noChangeArrowheads="1"/>
          </p:cNvSpPr>
          <p:nvPr/>
        </p:nvSpPr>
        <p:spPr bwMode="gray">
          <a:xfrm>
            <a:off x="1961628" y="6289884"/>
            <a:ext cx="1135117" cy="39795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003399"/>
                </a:solidFill>
                <a:latin typeface="微软雅黑" panose="020B0503020204020204" pitchFamily="34" charset="-122"/>
                <a:ea typeface="微软雅黑" panose="020B0503020204020204" pitchFamily="34" charset="-122"/>
              </a:rPr>
              <a:t>外部网络</a:t>
            </a:r>
          </a:p>
        </p:txBody>
      </p:sp>
      <p:sp>
        <p:nvSpPr>
          <p:cNvPr id="17" name="AutoShape 8"/>
          <p:cNvSpPr>
            <a:spLocks noChangeArrowheads="1"/>
          </p:cNvSpPr>
          <p:nvPr/>
        </p:nvSpPr>
        <p:spPr bwMode="gray">
          <a:xfrm>
            <a:off x="4070094" y="6259882"/>
            <a:ext cx="1138976" cy="40109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003399"/>
                </a:solidFill>
                <a:latin typeface="微软雅黑" panose="020B0503020204020204" pitchFamily="34" charset="-122"/>
                <a:ea typeface="微软雅黑" panose="020B0503020204020204" pitchFamily="34" charset="-122"/>
              </a:rPr>
              <a:t>内部网络</a:t>
            </a:r>
          </a:p>
        </p:txBody>
      </p:sp>
      <p:sp>
        <p:nvSpPr>
          <p:cNvPr id="18" name="AutoShape 8"/>
          <p:cNvSpPr>
            <a:spLocks noChangeArrowheads="1"/>
          </p:cNvSpPr>
          <p:nvPr/>
        </p:nvSpPr>
        <p:spPr bwMode="gray">
          <a:xfrm>
            <a:off x="2147047" y="5358376"/>
            <a:ext cx="1165591" cy="418754"/>
          </a:xfrm>
          <a:prstGeom prst="roundRect">
            <a:avLst>
              <a:gd name="adj" fmla="val 15884"/>
            </a:avLst>
          </a:prstGeom>
          <a:solidFill>
            <a:srgbClr val="002060"/>
          </a:soli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FFFFFF"/>
                </a:solidFill>
                <a:latin typeface="微软雅黑" panose="020B0503020204020204" pitchFamily="34" charset="-122"/>
                <a:ea typeface="微软雅黑" panose="020B0503020204020204" pitchFamily="34" charset="-122"/>
              </a:rPr>
              <a:t>网络接口</a:t>
            </a:r>
          </a:p>
        </p:txBody>
      </p:sp>
      <p:sp>
        <p:nvSpPr>
          <p:cNvPr id="19" name="AutoShape 8"/>
          <p:cNvSpPr>
            <a:spLocks noChangeArrowheads="1"/>
          </p:cNvSpPr>
          <p:nvPr/>
        </p:nvSpPr>
        <p:spPr bwMode="gray">
          <a:xfrm>
            <a:off x="3997590" y="5343136"/>
            <a:ext cx="1165591" cy="418754"/>
          </a:xfrm>
          <a:prstGeom prst="roundRect">
            <a:avLst>
              <a:gd name="adj" fmla="val 15884"/>
            </a:avLst>
          </a:prstGeom>
          <a:solidFill>
            <a:srgbClr val="002060"/>
          </a:soli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FFFFFF"/>
                </a:solidFill>
                <a:latin typeface="微软雅黑" panose="020B0503020204020204" pitchFamily="34" charset="-122"/>
                <a:ea typeface="微软雅黑" panose="020B0503020204020204" pitchFamily="34" charset="-122"/>
              </a:rPr>
              <a:t>网络接口</a:t>
            </a:r>
          </a:p>
        </p:txBody>
      </p:sp>
      <p:sp>
        <p:nvSpPr>
          <p:cNvPr id="20" name="AutoShape 81"/>
          <p:cNvSpPr>
            <a:spLocks noChangeArrowheads="1"/>
          </p:cNvSpPr>
          <p:nvPr/>
        </p:nvSpPr>
        <p:spPr bwMode="gray">
          <a:xfrm>
            <a:off x="4957579" y="1833763"/>
            <a:ext cx="2412121" cy="3244692"/>
          </a:xfrm>
          <a:prstGeom prst="roundRect">
            <a:avLst>
              <a:gd name="adj" fmla="val 17509"/>
            </a:avLst>
          </a:prstGeom>
          <a:solidFill>
            <a:schemeClr val="bg1"/>
          </a:solidFill>
          <a:ln w="9525">
            <a:solidFill>
              <a:srgbClr val="002060"/>
            </a:solidFill>
            <a:round/>
          </a:ln>
          <a:effectLst/>
        </p:spPr>
        <p:txBody>
          <a:bodyPr wrap="none" anchor="ctr"/>
          <a:lstStyle/>
          <a:p>
            <a:endParaRPr lang="zh-CN" altLang="en-US" b="1">
              <a:latin typeface="微软雅黑" panose="020B0503020204020204" pitchFamily="34" charset="-122"/>
              <a:ea typeface="微软雅黑" panose="020B0503020204020204" pitchFamily="34" charset="-122"/>
            </a:endParaRPr>
          </a:p>
        </p:txBody>
      </p:sp>
      <p:sp>
        <p:nvSpPr>
          <p:cNvPr id="21" name="Text Box 92"/>
          <p:cNvSpPr txBox="1">
            <a:spLocks noChangeArrowheads="1"/>
          </p:cNvSpPr>
          <p:nvPr/>
        </p:nvSpPr>
        <p:spPr bwMode="gray">
          <a:xfrm>
            <a:off x="5028145" y="1913090"/>
            <a:ext cx="2406253" cy="3107690"/>
          </a:xfrm>
          <a:prstGeom prst="rect">
            <a:avLst/>
          </a:prstGeom>
          <a:noFill/>
          <a:ln w="9525" algn="ctr">
            <a:noFill/>
            <a:miter lim="800000"/>
          </a:ln>
          <a:effectLst/>
        </p:spPr>
        <p:txBody>
          <a:bodyPr wrap="square">
            <a:spAutoFit/>
          </a:bodyPr>
          <a:lstStyle/>
          <a:p>
            <a:pPr>
              <a:buBlip>
                <a:blip r:embed="rId2"/>
              </a:buBlip>
            </a:pPr>
            <a:r>
              <a:rPr lang="zh-CN" altLang="en-US" sz="2400" b="1" dirty="0">
                <a:solidFill>
                  <a:srgbClr val="003399"/>
                </a:solidFill>
                <a:latin typeface="微软雅黑" panose="020B0503020204020204" pitchFamily="34" charset="-122"/>
                <a:ea typeface="微软雅黑" panose="020B0503020204020204" pitchFamily="34" charset="-122"/>
                <a:cs typeface="微软雅黑" panose="020B0503020204020204" pitchFamily="34" charset="-122"/>
              </a:rPr>
              <a:t>切换代理首先起电路级代理的作用，以验证</a:t>
            </a:r>
            <a:r>
              <a:rPr lang="en-US" altLang="zh-CN" sz="2400" b="1" dirty="0">
                <a:solidFill>
                  <a:srgbClr val="003399"/>
                </a:solidFill>
                <a:latin typeface="微软雅黑" panose="020B0503020204020204" pitchFamily="34" charset="-122"/>
                <a:ea typeface="微软雅黑" panose="020B0503020204020204" pitchFamily="34" charset="-122"/>
                <a:cs typeface="微软雅黑" panose="020B0503020204020204" pitchFamily="34" charset="-122"/>
              </a:rPr>
              <a:t>RFC</a:t>
            </a:r>
            <a:r>
              <a:rPr lang="zh-CN" altLang="en-US" sz="2400" b="1" dirty="0">
                <a:solidFill>
                  <a:srgbClr val="003399"/>
                </a:solidFill>
                <a:latin typeface="微软雅黑" panose="020B0503020204020204" pitchFamily="34" charset="-122"/>
                <a:ea typeface="微软雅黑" panose="020B0503020204020204" pitchFamily="34" charset="-122"/>
                <a:cs typeface="微软雅黑" panose="020B0503020204020204" pitchFamily="34" charset="-122"/>
              </a:rPr>
              <a:t>建议的三步握手。</a:t>
            </a:r>
          </a:p>
          <a:p>
            <a:pPr>
              <a:buBlip>
                <a:blip r:embed="rId2"/>
              </a:buBlip>
            </a:pPr>
            <a:r>
              <a:rPr lang="zh-CN" altLang="en-US" sz="2400" b="1" dirty="0">
                <a:solidFill>
                  <a:srgbClr val="003399"/>
                </a:solidFill>
                <a:latin typeface="微软雅黑" panose="020B0503020204020204" pitchFamily="34" charset="-122"/>
                <a:ea typeface="微软雅黑" panose="020B0503020204020204" pitchFamily="34" charset="-122"/>
                <a:cs typeface="微软雅黑" panose="020B0503020204020204" pitchFamily="34" charset="-122"/>
              </a:rPr>
              <a:t>再切换到动态包过滤的工作模式下</a:t>
            </a:r>
            <a:r>
              <a:rPr lang="zh-CN" altLang="en-US" sz="2800" b="1" dirty="0">
                <a:solidFill>
                  <a:srgbClr val="00339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22" name="Text Box 5"/>
          <p:cNvSpPr txBox="1">
            <a:spLocks noChangeArrowheads="1"/>
          </p:cNvSpPr>
          <p:nvPr/>
        </p:nvSpPr>
        <p:spPr bwMode="auto">
          <a:xfrm>
            <a:off x="1520621" y="1390715"/>
            <a:ext cx="1741264" cy="400050"/>
          </a:xfrm>
          <a:prstGeom prst="rect">
            <a:avLst/>
          </a:prstGeom>
          <a:noFill/>
          <a:ln w="9525">
            <a:noFill/>
            <a:miter lim="800000"/>
          </a:ln>
        </p:spPr>
        <p:txBody>
          <a:bodyPr/>
          <a:lstStyle/>
          <a:p>
            <a:pPr algn="ctr" eaLnBrk="0" hangingPunct="0">
              <a:lnSpc>
                <a:spcPct val="100000"/>
              </a:lnSpc>
              <a:spcBef>
                <a:spcPct val="0"/>
              </a:spcBef>
              <a:buClrTx/>
              <a:buFontTx/>
              <a:buNone/>
            </a:pPr>
            <a:r>
              <a:rPr lang="zh-CN" altLang="en-US" sz="2400" b="1" dirty="0">
                <a:solidFill>
                  <a:srgbClr val="0000FF"/>
                </a:solidFill>
                <a:latin typeface="微软雅黑" panose="020B0503020204020204" pitchFamily="34" charset="-122"/>
                <a:ea typeface="微软雅黑" panose="020B0503020204020204" pitchFamily="34" charset="-122"/>
              </a:rPr>
              <a:t>传输</a:t>
            </a:r>
            <a:r>
              <a:rPr kumimoji="0" lang="zh-CN" altLang="en-US" sz="2400" b="1" dirty="0">
                <a:solidFill>
                  <a:srgbClr val="0000FF"/>
                </a:solidFill>
                <a:latin typeface="微软雅黑" panose="020B0503020204020204" pitchFamily="34" charset="-122"/>
                <a:ea typeface="微软雅黑" panose="020B0503020204020204" pitchFamily="34" charset="-122"/>
              </a:rPr>
              <a:t>开始</a:t>
            </a:r>
          </a:p>
        </p:txBody>
      </p:sp>
      <p:sp>
        <p:nvSpPr>
          <p:cNvPr id="23" name="AutoShape 8"/>
          <p:cNvSpPr>
            <a:spLocks noChangeArrowheads="1"/>
          </p:cNvSpPr>
          <p:nvPr/>
        </p:nvSpPr>
        <p:spPr bwMode="gray">
          <a:xfrm>
            <a:off x="7897979" y="1406609"/>
            <a:ext cx="1356781"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003399"/>
                </a:solidFill>
                <a:latin typeface="微软雅黑" panose="020B0503020204020204" pitchFamily="34" charset="-122"/>
                <a:ea typeface="微软雅黑" panose="020B0503020204020204" pitchFamily="34" charset="-122"/>
              </a:rPr>
              <a:t>应用层</a:t>
            </a:r>
          </a:p>
        </p:txBody>
      </p:sp>
      <p:sp>
        <p:nvSpPr>
          <p:cNvPr id="24" name="AutoShape 8"/>
          <p:cNvSpPr>
            <a:spLocks noChangeArrowheads="1"/>
          </p:cNvSpPr>
          <p:nvPr/>
        </p:nvSpPr>
        <p:spPr bwMode="gray">
          <a:xfrm>
            <a:off x="7890331" y="1960768"/>
            <a:ext cx="1356781"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003399"/>
                </a:solidFill>
                <a:latin typeface="微软雅黑" panose="020B0503020204020204" pitchFamily="34" charset="-122"/>
                <a:ea typeface="微软雅黑" panose="020B0503020204020204" pitchFamily="34" charset="-122"/>
              </a:rPr>
              <a:t>表示层</a:t>
            </a:r>
          </a:p>
        </p:txBody>
      </p:sp>
      <p:sp>
        <p:nvSpPr>
          <p:cNvPr id="25" name="AutoShape 8"/>
          <p:cNvSpPr>
            <a:spLocks noChangeArrowheads="1"/>
          </p:cNvSpPr>
          <p:nvPr/>
        </p:nvSpPr>
        <p:spPr bwMode="gray">
          <a:xfrm>
            <a:off x="7904121" y="2532272"/>
            <a:ext cx="1356781"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003399"/>
                </a:solidFill>
                <a:latin typeface="微软雅黑" panose="020B0503020204020204" pitchFamily="34" charset="-122"/>
                <a:ea typeface="微软雅黑" panose="020B0503020204020204" pitchFamily="34" charset="-122"/>
              </a:rPr>
              <a:t>会话层</a:t>
            </a:r>
          </a:p>
        </p:txBody>
      </p:sp>
      <p:sp>
        <p:nvSpPr>
          <p:cNvPr id="26" name="AutoShape 8"/>
          <p:cNvSpPr>
            <a:spLocks noChangeArrowheads="1"/>
          </p:cNvSpPr>
          <p:nvPr/>
        </p:nvSpPr>
        <p:spPr bwMode="gray">
          <a:xfrm>
            <a:off x="7905147" y="3103782"/>
            <a:ext cx="1356781"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003399"/>
                </a:solidFill>
                <a:latin typeface="微软雅黑" panose="020B0503020204020204" pitchFamily="34" charset="-122"/>
                <a:ea typeface="微软雅黑" panose="020B0503020204020204" pitchFamily="34" charset="-122"/>
              </a:rPr>
              <a:t>传输层</a:t>
            </a:r>
          </a:p>
        </p:txBody>
      </p:sp>
      <p:sp>
        <p:nvSpPr>
          <p:cNvPr id="27" name="AutoShape 8"/>
          <p:cNvSpPr>
            <a:spLocks noChangeArrowheads="1"/>
          </p:cNvSpPr>
          <p:nvPr/>
        </p:nvSpPr>
        <p:spPr bwMode="gray">
          <a:xfrm>
            <a:off x="7905147" y="3675286"/>
            <a:ext cx="1356781"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C00000"/>
                </a:solidFill>
                <a:latin typeface="微软雅黑" panose="020B0503020204020204" pitchFamily="34" charset="-122"/>
                <a:ea typeface="微软雅黑" panose="020B0503020204020204" pitchFamily="34" charset="-122"/>
              </a:rPr>
              <a:t>网络层</a:t>
            </a:r>
          </a:p>
        </p:txBody>
      </p:sp>
      <p:sp>
        <p:nvSpPr>
          <p:cNvPr id="28" name="AutoShape 8"/>
          <p:cNvSpPr>
            <a:spLocks noChangeArrowheads="1"/>
          </p:cNvSpPr>
          <p:nvPr/>
        </p:nvSpPr>
        <p:spPr bwMode="gray">
          <a:xfrm>
            <a:off x="7905147" y="4246790"/>
            <a:ext cx="1356781"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003399"/>
                </a:solidFill>
                <a:latin typeface="微软雅黑" panose="020B0503020204020204" pitchFamily="34" charset="-122"/>
                <a:ea typeface="微软雅黑" panose="020B0503020204020204" pitchFamily="34" charset="-122"/>
              </a:rPr>
              <a:t>链路层</a:t>
            </a:r>
          </a:p>
        </p:txBody>
      </p:sp>
      <p:sp>
        <p:nvSpPr>
          <p:cNvPr id="29" name="AutoShape 8"/>
          <p:cNvSpPr>
            <a:spLocks noChangeArrowheads="1"/>
          </p:cNvSpPr>
          <p:nvPr/>
        </p:nvSpPr>
        <p:spPr bwMode="gray">
          <a:xfrm>
            <a:off x="7905147" y="4818294"/>
            <a:ext cx="1356781" cy="500060"/>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003399"/>
                </a:solidFill>
                <a:latin typeface="微软雅黑" panose="020B0503020204020204" pitchFamily="34" charset="-122"/>
                <a:ea typeface="微软雅黑" panose="020B0503020204020204" pitchFamily="34" charset="-122"/>
              </a:rPr>
              <a:t>物理层</a:t>
            </a:r>
          </a:p>
        </p:txBody>
      </p:sp>
      <p:sp>
        <p:nvSpPr>
          <p:cNvPr id="31" name="AutoShape 8"/>
          <p:cNvSpPr>
            <a:spLocks noChangeArrowheads="1"/>
          </p:cNvSpPr>
          <p:nvPr/>
        </p:nvSpPr>
        <p:spPr bwMode="gray">
          <a:xfrm>
            <a:off x="6986212" y="6270042"/>
            <a:ext cx="1135117" cy="397952"/>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003399"/>
                </a:solidFill>
                <a:latin typeface="微软雅黑" panose="020B0503020204020204" pitchFamily="34" charset="-122"/>
                <a:ea typeface="微软雅黑" panose="020B0503020204020204" pitchFamily="34" charset="-122"/>
              </a:rPr>
              <a:t>外部网络</a:t>
            </a:r>
          </a:p>
        </p:txBody>
      </p:sp>
      <p:sp>
        <p:nvSpPr>
          <p:cNvPr id="32" name="AutoShape 8"/>
          <p:cNvSpPr>
            <a:spLocks noChangeArrowheads="1"/>
          </p:cNvSpPr>
          <p:nvPr/>
        </p:nvSpPr>
        <p:spPr bwMode="gray">
          <a:xfrm>
            <a:off x="8821519" y="6259882"/>
            <a:ext cx="1138976" cy="401092"/>
          </a:xfrm>
          <a:prstGeom prst="roundRect">
            <a:avLst>
              <a:gd name="adj" fmla="val 15884"/>
            </a:avLst>
          </a:prstGeom>
          <a:solidFill>
            <a:schemeClr val="bg1"/>
          </a:solidFill>
          <a:ln w="9525" algn="ctr">
            <a:solidFill>
              <a:srgbClr val="002060"/>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003399"/>
                </a:solidFill>
                <a:latin typeface="微软雅黑" panose="020B0503020204020204" pitchFamily="34" charset="-122"/>
                <a:ea typeface="微软雅黑" panose="020B0503020204020204" pitchFamily="34" charset="-122"/>
              </a:rPr>
              <a:t>内部网络</a:t>
            </a:r>
          </a:p>
        </p:txBody>
      </p:sp>
      <p:sp>
        <p:nvSpPr>
          <p:cNvPr id="33" name="AutoShape 8"/>
          <p:cNvSpPr>
            <a:spLocks noChangeArrowheads="1"/>
          </p:cNvSpPr>
          <p:nvPr/>
        </p:nvSpPr>
        <p:spPr bwMode="gray">
          <a:xfrm>
            <a:off x="6970976" y="5356245"/>
            <a:ext cx="1165591" cy="418754"/>
          </a:xfrm>
          <a:prstGeom prst="roundRect">
            <a:avLst>
              <a:gd name="adj" fmla="val 15884"/>
            </a:avLst>
          </a:prstGeom>
          <a:solidFill>
            <a:srgbClr val="002060"/>
          </a:soli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FFFFFF"/>
                </a:solidFill>
                <a:latin typeface="微软雅黑" panose="020B0503020204020204" pitchFamily="34" charset="-122"/>
                <a:ea typeface="微软雅黑" panose="020B0503020204020204" pitchFamily="34" charset="-122"/>
              </a:rPr>
              <a:t>网络接口</a:t>
            </a:r>
          </a:p>
        </p:txBody>
      </p:sp>
      <p:sp>
        <p:nvSpPr>
          <p:cNvPr id="34" name="AutoShape 8"/>
          <p:cNvSpPr>
            <a:spLocks noChangeArrowheads="1"/>
          </p:cNvSpPr>
          <p:nvPr/>
        </p:nvSpPr>
        <p:spPr bwMode="gray">
          <a:xfrm>
            <a:off x="8821519" y="5341005"/>
            <a:ext cx="1165591" cy="418754"/>
          </a:xfrm>
          <a:prstGeom prst="roundRect">
            <a:avLst>
              <a:gd name="adj" fmla="val 15884"/>
            </a:avLst>
          </a:prstGeom>
          <a:solidFill>
            <a:srgbClr val="002060"/>
          </a:solidFill>
          <a:ln w="9525" algn="ctr">
            <a:solidFill>
              <a:srgbClr val="FFFFFF"/>
            </a:solidFill>
            <a:round/>
          </a:ln>
          <a:effectLst>
            <a:outerShdw dist="45791" dir="3378596" algn="ctr" rotWithShape="0">
              <a:schemeClr val="bg2">
                <a:alpha val="50000"/>
              </a:schemeClr>
            </a:outerShdw>
          </a:effectLst>
        </p:spPr>
        <p:txBody>
          <a:bodyPr vert="horz" wrap="none" tIns="36000" anchor="ctr"/>
          <a:lstStyle/>
          <a:p>
            <a:pPr algn="ctr">
              <a:defRPr/>
            </a:pPr>
            <a:r>
              <a:rPr lang="zh-CN" altLang="en-US" sz="2000" b="1" dirty="0">
                <a:solidFill>
                  <a:srgbClr val="FFFFFF"/>
                </a:solidFill>
                <a:latin typeface="微软雅黑" panose="020B0503020204020204" pitchFamily="34" charset="-122"/>
                <a:ea typeface="微软雅黑" panose="020B0503020204020204" pitchFamily="34" charset="-122"/>
              </a:rPr>
              <a:t>网络接口</a:t>
            </a:r>
          </a:p>
        </p:txBody>
      </p:sp>
      <p:sp>
        <p:nvSpPr>
          <p:cNvPr id="35" name="Text Box 5"/>
          <p:cNvSpPr txBox="1">
            <a:spLocks noChangeArrowheads="1"/>
          </p:cNvSpPr>
          <p:nvPr/>
        </p:nvSpPr>
        <p:spPr bwMode="auto">
          <a:xfrm>
            <a:off x="9261928" y="1384989"/>
            <a:ext cx="1453055" cy="400050"/>
          </a:xfrm>
          <a:prstGeom prst="rect">
            <a:avLst/>
          </a:prstGeom>
          <a:noFill/>
          <a:ln w="9525">
            <a:noFill/>
            <a:miter lim="800000"/>
          </a:ln>
        </p:spPr>
        <p:txBody>
          <a:bodyPr/>
          <a:lstStyle/>
          <a:p>
            <a:pPr algn="ctr" eaLnBrk="0" hangingPunct="0">
              <a:spcBef>
                <a:spcPct val="0"/>
              </a:spcBef>
            </a:pPr>
            <a:r>
              <a:rPr lang="zh-CN" altLang="en-US" sz="2400" b="1" dirty="0">
                <a:solidFill>
                  <a:srgbClr val="0000FF"/>
                </a:solidFill>
                <a:latin typeface="微软雅黑" panose="020B0503020204020204" pitchFamily="34" charset="-122"/>
                <a:ea typeface="微软雅黑" panose="020B0503020204020204" pitchFamily="34" charset="-122"/>
              </a:rPr>
              <a:t>传输后续</a:t>
            </a:r>
          </a:p>
        </p:txBody>
      </p:sp>
      <p:sp>
        <p:nvSpPr>
          <p:cNvPr id="55" name="箭头: 直角双向 54"/>
          <p:cNvSpPr/>
          <p:nvPr/>
        </p:nvSpPr>
        <p:spPr>
          <a:xfrm flipV="1">
            <a:off x="3844417" y="2621739"/>
            <a:ext cx="1096679" cy="2678764"/>
          </a:xfrm>
          <a:prstGeom prst="leftUpArrow">
            <a:avLst>
              <a:gd name="adj1" fmla="val 15443"/>
              <a:gd name="adj2" fmla="val 13807"/>
              <a:gd name="adj3" fmla="val 25000"/>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6" name="箭头: 直角双向 55"/>
          <p:cNvSpPr/>
          <p:nvPr/>
        </p:nvSpPr>
        <p:spPr>
          <a:xfrm flipH="1" flipV="1">
            <a:off x="2518062" y="2621739"/>
            <a:ext cx="1096679" cy="2678764"/>
          </a:xfrm>
          <a:prstGeom prst="leftUpArrow">
            <a:avLst>
              <a:gd name="adj1" fmla="val 15443"/>
              <a:gd name="adj2" fmla="val 13807"/>
              <a:gd name="adj3" fmla="val 25000"/>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7" name="箭头: 直角双向 56"/>
          <p:cNvSpPr/>
          <p:nvPr/>
        </p:nvSpPr>
        <p:spPr>
          <a:xfrm flipV="1">
            <a:off x="8696056" y="3779565"/>
            <a:ext cx="951092" cy="1520938"/>
          </a:xfrm>
          <a:prstGeom prst="leftUpArrow">
            <a:avLst>
              <a:gd name="adj1" fmla="val 15443"/>
              <a:gd name="adj2" fmla="val 13807"/>
              <a:gd name="adj3" fmla="val 25000"/>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58" name="箭头: 直角双向 57"/>
          <p:cNvSpPr/>
          <p:nvPr/>
        </p:nvSpPr>
        <p:spPr>
          <a:xfrm flipH="1" flipV="1">
            <a:off x="7515286" y="3779565"/>
            <a:ext cx="951091" cy="1520938"/>
          </a:xfrm>
          <a:prstGeom prst="leftUpArrow">
            <a:avLst>
              <a:gd name="adj1" fmla="val 15443"/>
              <a:gd name="adj2" fmla="val 13807"/>
              <a:gd name="adj3" fmla="val 25000"/>
            </a:avLst>
          </a:prstGeom>
          <a:solidFill>
            <a:schemeClr val="accent1">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grpSp>
        <p:nvGrpSpPr>
          <p:cNvPr id="2" name="组合 1"/>
          <p:cNvGrpSpPr/>
          <p:nvPr/>
        </p:nvGrpSpPr>
        <p:grpSpPr>
          <a:xfrm>
            <a:off x="1924709" y="5784677"/>
            <a:ext cx="1390653" cy="505207"/>
            <a:chOff x="2388868" y="6214593"/>
            <a:chExt cx="1390653" cy="505207"/>
          </a:xfrm>
        </p:grpSpPr>
        <p:sp>
          <p:nvSpPr>
            <p:cNvPr id="59" name="圆柱形 58"/>
            <p:cNvSpPr/>
            <p:nvPr/>
          </p:nvSpPr>
          <p:spPr>
            <a:xfrm rot="16200000">
              <a:off x="2981102" y="5921380"/>
              <a:ext cx="206186" cy="1390653"/>
            </a:xfrm>
            <a:prstGeom prst="ca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0" name="圆柱形 59"/>
            <p:cNvSpPr/>
            <p:nvPr/>
          </p:nvSpPr>
          <p:spPr>
            <a:xfrm>
              <a:off x="3032156" y="6214593"/>
              <a:ext cx="275752" cy="35923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3818416" y="5756723"/>
            <a:ext cx="1390653" cy="505207"/>
            <a:chOff x="2388868" y="6214593"/>
            <a:chExt cx="1390653" cy="505207"/>
          </a:xfrm>
        </p:grpSpPr>
        <p:sp>
          <p:nvSpPr>
            <p:cNvPr id="62" name="圆柱形 61"/>
            <p:cNvSpPr/>
            <p:nvPr/>
          </p:nvSpPr>
          <p:spPr>
            <a:xfrm rot="16200000">
              <a:off x="2981102" y="5921380"/>
              <a:ext cx="206186" cy="1390653"/>
            </a:xfrm>
            <a:prstGeom prst="ca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3" name="圆柱形 62"/>
            <p:cNvSpPr/>
            <p:nvPr/>
          </p:nvSpPr>
          <p:spPr>
            <a:xfrm>
              <a:off x="3032156" y="6214593"/>
              <a:ext cx="275752" cy="35923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grpSp>
      <p:grpSp>
        <p:nvGrpSpPr>
          <p:cNvPr id="64" name="组合 63"/>
          <p:cNvGrpSpPr/>
          <p:nvPr/>
        </p:nvGrpSpPr>
        <p:grpSpPr>
          <a:xfrm>
            <a:off x="6858444" y="5753871"/>
            <a:ext cx="1390653" cy="505207"/>
            <a:chOff x="2388868" y="6214593"/>
            <a:chExt cx="1390653" cy="505207"/>
          </a:xfrm>
        </p:grpSpPr>
        <p:sp>
          <p:nvSpPr>
            <p:cNvPr id="65" name="圆柱形 64"/>
            <p:cNvSpPr/>
            <p:nvPr/>
          </p:nvSpPr>
          <p:spPr>
            <a:xfrm rot="16200000">
              <a:off x="2981102" y="5921380"/>
              <a:ext cx="206186" cy="1390653"/>
            </a:xfrm>
            <a:prstGeom prst="ca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6" name="圆柱形 65"/>
            <p:cNvSpPr/>
            <p:nvPr/>
          </p:nvSpPr>
          <p:spPr>
            <a:xfrm>
              <a:off x="3032156" y="6214593"/>
              <a:ext cx="275752" cy="35923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grpSp>
      <p:grpSp>
        <p:nvGrpSpPr>
          <p:cNvPr id="67" name="组合 66"/>
          <p:cNvGrpSpPr/>
          <p:nvPr/>
        </p:nvGrpSpPr>
        <p:grpSpPr>
          <a:xfrm>
            <a:off x="8666240" y="5759759"/>
            <a:ext cx="1390653" cy="505207"/>
            <a:chOff x="2388868" y="6214593"/>
            <a:chExt cx="1390653" cy="505207"/>
          </a:xfrm>
        </p:grpSpPr>
        <p:sp>
          <p:nvSpPr>
            <p:cNvPr id="68" name="圆柱形 67"/>
            <p:cNvSpPr/>
            <p:nvPr/>
          </p:nvSpPr>
          <p:spPr>
            <a:xfrm rot="16200000">
              <a:off x="2981102" y="5921380"/>
              <a:ext cx="206186" cy="1390653"/>
            </a:xfrm>
            <a:prstGeom prst="can">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sp>
          <p:nvSpPr>
            <p:cNvPr id="69" name="圆柱形 68"/>
            <p:cNvSpPr/>
            <p:nvPr/>
          </p:nvSpPr>
          <p:spPr>
            <a:xfrm>
              <a:off x="3032156" y="6214593"/>
              <a:ext cx="275752" cy="359230"/>
            </a:xfrm>
            <a:prstGeom prst="can">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505381"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切换代理优缺点</a:t>
              </a:r>
            </a:p>
          </p:txBody>
        </p:sp>
      </p:grpSp>
      <p:grpSp>
        <p:nvGrpSpPr>
          <p:cNvPr id="30" name="组合 29"/>
          <p:cNvGrpSpPr/>
          <p:nvPr/>
        </p:nvGrpSpPr>
        <p:grpSpPr>
          <a:xfrm>
            <a:off x="1505381" y="1427071"/>
            <a:ext cx="1556246" cy="2049251"/>
            <a:chOff x="2543606" y="977491"/>
            <a:chExt cx="1556246" cy="2049251"/>
          </a:xfrm>
        </p:grpSpPr>
        <p:sp>
          <p:nvSpPr>
            <p:cNvPr id="7" name="TextBox 1"/>
            <p:cNvSpPr txBox="1"/>
            <p:nvPr/>
          </p:nvSpPr>
          <p:spPr>
            <a:xfrm>
              <a:off x="2543606" y="977491"/>
              <a:ext cx="1556246" cy="460375"/>
            </a:xfrm>
            <a:prstGeom prst="rect">
              <a:avLst/>
            </a:prstGeom>
            <a:noFill/>
          </p:spPr>
          <p:txBody>
            <a:bodyPr wrap="square" rtlCol="0">
              <a:spAutoFit/>
            </a:bodyPr>
            <a:lstStyle/>
            <a:p>
              <a:pPr algn="ct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优  点</a:t>
              </a:r>
            </a:p>
          </p:txBody>
        </p:sp>
        <p:sp>
          <p:nvSpPr>
            <p:cNvPr id="14" name="TextBox 8"/>
            <p:cNvSpPr txBox="1"/>
            <p:nvPr/>
          </p:nvSpPr>
          <p:spPr>
            <a:xfrm>
              <a:off x="2678787" y="2566367"/>
              <a:ext cx="1285884" cy="460375"/>
            </a:xfrm>
            <a:prstGeom prst="rect">
              <a:avLst/>
            </a:prstGeom>
            <a:noFill/>
          </p:spPr>
          <p:txBody>
            <a:bodyPr wrap="square" rtlCol="0">
              <a:spAutoFit/>
            </a:bodyPr>
            <a:lstStyle/>
            <a:p>
              <a:pPr algn="ctr"/>
              <a:r>
                <a:rPr lang="zh-CN" altLang="en-US" sz="2400" b="1" dirty="0">
                  <a:solidFill>
                    <a:srgbClr val="0066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缺  点</a:t>
              </a:r>
            </a:p>
          </p:txBody>
        </p:sp>
      </p:grpSp>
      <p:grpSp>
        <p:nvGrpSpPr>
          <p:cNvPr id="32" name="组合 31"/>
          <p:cNvGrpSpPr/>
          <p:nvPr/>
        </p:nvGrpSpPr>
        <p:grpSpPr>
          <a:xfrm>
            <a:off x="3099429" y="1382503"/>
            <a:ext cx="7564367" cy="1187791"/>
            <a:chOff x="4137654" y="932923"/>
            <a:chExt cx="7564367" cy="1187791"/>
          </a:xfrm>
        </p:grpSpPr>
        <p:grpSp>
          <p:nvGrpSpPr>
            <p:cNvPr id="8" name="组合 28"/>
            <p:cNvGrpSpPr/>
            <p:nvPr/>
          </p:nvGrpSpPr>
          <p:grpSpPr>
            <a:xfrm>
              <a:off x="4137654" y="1581993"/>
              <a:ext cx="7564367" cy="538721"/>
              <a:chOff x="2051580" y="2057150"/>
              <a:chExt cx="4660741" cy="1109814"/>
            </a:xfrm>
          </p:grpSpPr>
          <p:sp>
            <p:nvSpPr>
              <p:cNvPr id="9" name="AutoShape 7"/>
              <p:cNvSpPr>
                <a:spLocks noChangeArrowheads="1"/>
              </p:cNvSpPr>
              <p:nvPr/>
            </p:nvSpPr>
            <p:spPr bwMode="auto">
              <a:xfrm>
                <a:off x="2051580" y="2057150"/>
                <a:ext cx="4543502" cy="1109814"/>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10" name="TextBox 4"/>
              <p:cNvSpPr txBox="1"/>
              <p:nvPr/>
            </p:nvSpPr>
            <p:spPr>
              <a:xfrm>
                <a:off x="2098829" y="2199232"/>
                <a:ext cx="4613492" cy="88562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由于对三步握手进行了验证，降低了</a:t>
                </a:r>
                <a:r>
                  <a:rPr lang="en-US" altLang="zh-CN" sz="2200" b="1" dirty="0">
                    <a:solidFill>
                      <a:srgbClr val="003399"/>
                    </a:solidFill>
                    <a:latin typeface="Times New Roman" panose="02020603050405020304" pitchFamily="18" charset="0"/>
                    <a:ea typeface="微软雅黑" panose="020B0503020204020204" pitchFamily="34" charset="-122"/>
                  </a:rPr>
                  <a:t>IP</a:t>
                </a:r>
                <a:r>
                  <a:rPr lang="zh-CN" altLang="en-US" sz="2200" b="1" dirty="0">
                    <a:solidFill>
                      <a:srgbClr val="003399"/>
                    </a:solidFill>
                    <a:latin typeface="Times New Roman" panose="02020603050405020304" pitchFamily="18" charset="0"/>
                    <a:ea typeface="微软雅黑" panose="020B0503020204020204" pitchFamily="34" charset="-122"/>
                  </a:rPr>
                  <a:t>欺骗的风险。</a:t>
                </a:r>
              </a:p>
            </p:txBody>
          </p:sp>
        </p:grpSp>
        <p:grpSp>
          <p:nvGrpSpPr>
            <p:cNvPr id="11" name="组合 28"/>
            <p:cNvGrpSpPr/>
            <p:nvPr/>
          </p:nvGrpSpPr>
          <p:grpSpPr>
            <a:xfrm>
              <a:off x="4139350" y="932923"/>
              <a:ext cx="7412410" cy="568763"/>
              <a:chOff x="2051579" y="2339350"/>
              <a:chExt cx="4566477" cy="1005598"/>
            </a:xfrm>
          </p:grpSpPr>
          <p:sp>
            <p:nvSpPr>
              <p:cNvPr id="12" name="AutoShape 7"/>
              <p:cNvSpPr>
                <a:spLocks noChangeArrowheads="1"/>
              </p:cNvSpPr>
              <p:nvPr/>
            </p:nvSpPr>
            <p:spPr bwMode="auto">
              <a:xfrm>
                <a:off x="2051579" y="2339350"/>
                <a:ext cx="4543502" cy="1005598"/>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13" name="TextBox 7"/>
              <p:cNvSpPr txBox="1"/>
              <p:nvPr/>
            </p:nvSpPr>
            <p:spPr>
              <a:xfrm>
                <a:off x="2097777" y="2432708"/>
                <a:ext cx="4520279" cy="76007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与传统电路级网关相比，对网络性能造成影响要小。</a:t>
                </a:r>
              </a:p>
            </p:txBody>
          </p:sp>
        </p:grpSp>
      </p:grpSp>
      <p:grpSp>
        <p:nvGrpSpPr>
          <p:cNvPr id="33" name="组合 32"/>
          <p:cNvGrpSpPr/>
          <p:nvPr/>
        </p:nvGrpSpPr>
        <p:grpSpPr>
          <a:xfrm>
            <a:off x="3101125" y="3084818"/>
            <a:ext cx="7555824" cy="3143006"/>
            <a:chOff x="4139350" y="2635238"/>
            <a:chExt cx="7555824" cy="3143006"/>
          </a:xfrm>
        </p:grpSpPr>
        <p:grpSp>
          <p:nvGrpSpPr>
            <p:cNvPr id="15" name="组合 39"/>
            <p:cNvGrpSpPr/>
            <p:nvPr/>
          </p:nvGrpSpPr>
          <p:grpSpPr>
            <a:xfrm>
              <a:off x="4153209" y="2635238"/>
              <a:ext cx="7436389" cy="576000"/>
              <a:chOff x="5494956" y="3255392"/>
              <a:chExt cx="4090484" cy="454917"/>
            </a:xfrm>
          </p:grpSpPr>
          <p:sp>
            <p:nvSpPr>
              <p:cNvPr id="16" name="AutoShape 9"/>
              <p:cNvSpPr>
                <a:spLocks noChangeArrowheads="1"/>
              </p:cNvSpPr>
              <p:nvPr/>
            </p:nvSpPr>
            <p:spPr bwMode="gray">
              <a:xfrm>
                <a:off x="5494956" y="3255392"/>
                <a:ext cx="4043873" cy="454917"/>
              </a:xfrm>
              <a:prstGeom prst="roundRect">
                <a:avLst>
                  <a:gd name="adj" fmla="val 16667"/>
                </a:avLst>
              </a:prstGeom>
              <a:solidFill>
                <a:srgbClr val="FFFFFF">
                  <a:alpha val="89999"/>
                </a:srgbClr>
              </a:solidFill>
              <a:ln w="12700">
                <a:solidFill>
                  <a:srgbClr val="002060"/>
                </a:solidFill>
                <a:round/>
              </a:ln>
              <a:effectLst/>
            </p:spPr>
            <p:txBody>
              <a:bodyPr wrap="none" anchor="ctr"/>
              <a:lstStyle/>
              <a:p>
                <a:endParaRPr lang="zh-CN" altLang="en-US" sz="2200" b="1">
                  <a:latin typeface="Times New Roman" panose="02020603050405020304" pitchFamily="18" charset="0"/>
                  <a:ea typeface="微软雅黑" panose="020B0503020204020204" pitchFamily="34" charset="-122"/>
                </a:endParaRPr>
              </a:p>
            </p:txBody>
          </p:sp>
          <p:sp>
            <p:nvSpPr>
              <p:cNvPr id="17" name="TextBox 11"/>
              <p:cNvSpPr txBox="1"/>
              <p:nvPr/>
            </p:nvSpPr>
            <p:spPr>
              <a:xfrm>
                <a:off x="5528582" y="3324692"/>
                <a:ext cx="4056858" cy="33952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它不是一个电路级网关。</a:t>
                </a:r>
              </a:p>
            </p:txBody>
          </p:sp>
        </p:grpSp>
        <p:grpSp>
          <p:nvGrpSpPr>
            <p:cNvPr id="18" name="组合 39"/>
            <p:cNvGrpSpPr/>
            <p:nvPr/>
          </p:nvGrpSpPr>
          <p:grpSpPr>
            <a:xfrm>
              <a:off x="4162772" y="3298886"/>
              <a:ext cx="7532402" cy="576000"/>
              <a:chOff x="5486399" y="3305396"/>
              <a:chExt cx="4167943" cy="674250"/>
            </a:xfrm>
          </p:grpSpPr>
          <p:sp>
            <p:nvSpPr>
              <p:cNvPr id="19" name="AutoShape 9"/>
              <p:cNvSpPr>
                <a:spLocks noChangeArrowheads="1"/>
              </p:cNvSpPr>
              <p:nvPr/>
            </p:nvSpPr>
            <p:spPr bwMode="gray">
              <a:xfrm>
                <a:off x="5486399" y="3305396"/>
                <a:ext cx="4056858" cy="674250"/>
              </a:xfrm>
              <a:prstGeom prst="roundRect">
                <a:avLst>
                  <a:gd name="adj" fmla="val 16667"/>
                </a:avLst>
              </a:prstGeom>
              <a:solidFill>
                <a:srgbClr val="FFFFFF">
                  <a:alpha val="89999"/>
                </a:srgbClr>
              </a:solidFill>
              <a:ln w="12700">
                <a:solidFill>
                  <a:srgbClr val="002060"/>
                </a:solidFill>
                <a:round/>
              </a:ln>
              <a:effectLst/>
            </p:spPr>
            <p:txBody>
              <a:bodyPr wrap="none" anchor="ctr"/>
              <a:lstStyle/>
              <a:p>
                <a:endParaRPr lang="zh-CN" altLang="en-US" sz="2200" b="1">
                  <a:latin typeface="Times New Roman" panose="02020603050405020304" pitchFamily="18" charset="0"/>
                  <a:ea typeface="微软雅黑" panose="020B0503020204020204" pitchFamily="34" charset="-122"/>
                </a:endParaRPr>
              </a:p>
            </p:txBody>
          </p:sp>
          <p:sp>
            <p:nvSpPr>
              <p:cNvPr id="20" name="TextBox 14"/>
              <p:cNvSpPr txBox="1"/>
              <p:nvPr/>
            </p:nvSpPr>
            <p:spPr>
              <a:xfrm>
                <a:off x="5510998" y="3399365"/>
                <a:ext cx="4143344" cy="50322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它仍然具有动态包过滤器遗留的许多缺陷。</a:t>
                </a:r>
              </a:p>
            </p:txBody>
          </p:sp>
        </p:grpSp>
        <p:grpSp>
          <p:nvGrpSpPr>
            <p:cNvPr id="21" name="组合 39"/>
            <p:cNvGrpSpPr/>
            <p:nvPr/>
          </p:nvGrpSpPr>
          <p:grpSpPr>
            <a:xfrm>
              <a:off x="4143502" y="3962534"/>
              <a:ext cx="7375258" cy="576000"/>
              <a:chOff x="5486399" y="3360762"/>
              <a:chExt cx="4056858" cy="674250"/>
            </a:xfrm>
          </p:grpSpPr>
          <p:sp>
            <p:nvSpPr>
              <p:cNvPr id="22" name="AutoShape 9"/>
              <p:cNvSpPr>
                <a:spLocks noChangeArrowheads="1"/>
              </p:cNvSpPr>
              <p:nvPr/>
            </p:nvSpPr>
            <p:spPr bwMode="gray">
              <a:xfrm>
                <a:off x="5486399" y="3360762"/>
                <a:ext cx="4056858" cy="674250"/>
              </a:xfrm>
              <a:prstGeom prst="roundRect">
                <a:avLst>
                  <a:gd name="adj" fmla="val 16667"/>
                </a:avLst>
              </a:prstGeom>
              <a:solidFill>
                <a:srgbClr val="FFFFFF">
                  <a:alpha val="89999"/>
                </a:srgbClr>
              </a:solidFill>
              <a:ln w="12700">
                <a:solidFill>
                  <a:srgbClr val="002060"/>
                </a:solidFill>
                <a:round/>
              </a:ln>
              <a:effectLst/>
            </p:spPr>
            <p:txBody>
              <a:bodyPr wrap="none" anchor="ctr"/>
              <a:lstStyle/>
              <a:p>
                <a:endParaRPr lang="zh-CN" altLang="en-US" sz="2200" b="1">
                  <a:latin typeface="Times New Roman" panose="02020603050405020304" pitchFamily="18" charset="0"/>
                  <a:ea typeface="微软雅黑" panose="020B0503020204020204" pitchFamily="34" charset="-122"/>
                </a:endParaRPr>
              </a:p>
            </p:txBody>
          </p:sp>
          <p:sp>
            <p:nvSpPr>
              <p:cNvPr id="23" name="TextBox 17"/>
              <p:cNvSpPr txBox="1"/>
              <p:nvPr/>
            </p:nvSpPr>
            <p:spPr>
              <a:xfrm>
                <a:off x="5521598" y="3454643"/>
                <a:ext cx="3998123" cy="50322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由于没检查数据包的净荷部分，因此具有较低的安全性。</a:t>
                </a:r>
              </a:p>
            </p:txBody>
          </p:sp>
        </p:grpSp>
        <p:grpSp>
          <p:nvGrpSpPr>
            <p:cNvPr id="24" name="组合 28"/>
            <p:cNvGrpSpPr/>
            <p:nvPr/>
          </p:nvGrpSpPr>
          <p:grpSpPr>
            <a:xfrm>
              <a:off x="4153209" y="5239523"/>
              <a:ext cx="7374089" cy="538721"/>
              <a:chOff x="2051580" y="2057150"/>
              <a:chExt cx="4543502" cy="1109815"/>
            </a:xfrm>
          </p:grpSpPr>
          <p:sp>
            <p:nvSpPr>
              <p:cNvPr id="25" name="AutoShape 7"/>
              <p:cNvSpPr>
                <a:spLocks noChangeArrowheads="1"/>
              </p:cNvSpPr>
              <p:nvPr/>
            </p:nvSpPr>
            <p:spPr bwMode="auto">
              <a:xfrm>
                <a:off x="2051580" y="2057150"/>
                <a:ext cx="4543502" cy="1109815"/>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26" name="TextBox 20"/>
              <p:cNvSpPr txBox="1"/>
              <p:nvPr/>
            </p:nvSpPr>
            <p:spPr>
              <a:xfrm>
                <a:off x="2098626" y="2157975"/>
                <a:ext cx="3170096" cy="88562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其安全性不及传统的电路级网关。</a:t>
                </a:r>
              </a:p>
            </p:txBody>
          </p:sp>
        </p:grpSp>
        <p:grpSp>
          <p:nvGrpSpPr>
            <p:cNvPr id="27" name="组合 28"/>
            <p:cNvGrpSpPr/>
            <p:nvPr/>
          </p:nvGrpSpPr>
          <p:grpSpPr>
            <a:xfrm>
              <a:off x="4139350" y="4619858"/>
              <a:ext cx="7427634" cy="538342"/>
              <a:chOff x="2051579" y="2339350"/>
              <a:chExt cx="4575856" cy="1005598"/>
            </a:xfrm>
          </p:grpSpPr>
          <p:sp>
            <p:nvSpPr>
              <p:cNvPr id="28" name="AutoShape 7"/>
              <p:cNvSpPr>
                <a:spLocks noChangeArrowheads="1"/>
              </p:cNvSpPr>
              <p:nvPr/>
            </p:nvSpPr>
            <p:spPr bwMode="auto">
              <a:xfrm>
                <a:off x="2051579" y="2339350"/>
                <a:ext cx="4543502" cy="1005598"/>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29" name="TextBox 23"/>
              <p:cNvSpPr txBox="1"/>
              <p:nvPr/>
            </p:nvSpPr>
            <p:spPr>
              <a:xfrm>
                <a:off x="2107156" y="2430770"/>
                <a:ext cx="4520279" cy="80302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难于创建规则（受先后次序的影响）。</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p:tgtEl>
                                          <p:spTgt spid="30"/>
                                        </p:tgtEl>
                                        <p:attrNameLst>
                                          <p:attrName>ppt_x</p:attrName>
                                        </p:attrNameLst>
                                      </p:cBhvr>
                                      <p:tavLst>
                                        <p:tav tm="0">
                                          <p:val>
                                            <p:strVal val="#ppt_x-#ppt_w*1.125000"/>
                                          </p:val>
                                        </p:tav>
                                        <p:tav tm="100000">
                                          <p:val>
                                            <p:strVal val="#ppt_x"/>
                                          </p:val>
                                        </p:tav>
                                      </p:tavLst>
                                    </p:anim>
                                    <p:animEffect transition="in" filter="wipe(right)">
                                      <p:cBhvr>
                                        <p:cTn id="12" dur="500"/>
                                        <p:tgtEl>
                                          <p:spTgt spid="30"/>
                                        </p:tgtEl>
                                      </p:cBhvr>
                                    </p:animEffect>
                                  </p:childTnLst>
                                </p:cTn>
                              </p:par>
                            </p:childTnLst>
                          </p:cTn>
                        </p:par>
                        <p:par>
                          <p:cTn id="13" fill="hold">
                            <p:stCondLst>
                              <p:cond delay="1000"/>
                            </p:stCondLst>
                            <p:childTnLst>
                              <p:par>
                                <p:cTn id="14" presetID="18" presetClass="entr" presetSubtype="6"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strips(downRight)">
                                      <p:cBhvr>
                                        <p:cTn id="16" dur="500"/>
                                        <p:tgtEl>
                                          <p:spTgt spid="32"/>
                                        </p:tgtEl>
                                      </p:cBhvr>
                                    </p:animEffect>
                                  </p:childTnLst>
                                </p:cTn>
                              </p:par>
                              <p:par>
                                <p:cTn id="17" presetID="18" presetClass="entr" presetSubtype="6"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animEffect transition="in" filter="strips(downRight)">
                                      <p:cBhvr>
                                        <p:cTn id="1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810816" y="42192"/>
            <a:ext cx="9648394" cy="781967"/>
            <a:chOff x="2543606" y="42192"/>
            <a:chExt cx="9648394" cy="781967"/>
          </a:xfrm>
        </p:grpSpPr>
        <p:sp>
          <p:nvSpPr>
            <p:cNvPr id="3" name="圆角矩形 2"/>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矩形 3"/>
            <p:cNvSpPr/>
            <p:nvPr/>
          </p:nvSpPr>
          <p:spPr>
            <a:xfrm>
              <a:off x="2831636" y="138202"/>
              <a:ext cx="2982309" cy="58477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本讲内容概要</a:t>
              </a:r>
            </a:p>
          </p:txBody>
        </p:sp>
      </p:grpSp>
      <p:grpSp>
        <p:nvGrpSpPr>
          <p:cNvPr id="5" name="组合 4"/>
          <p:cNvGrpSpPr/>
          <p:nvPr/>
        </p:nvGrpSpPr>
        <p:grpSpPr>
          <a:xfrm>
            <a:off x="2799174" y="1761311"/>
            <a:ext cx="7074491" cy="691161"/>
            <a:chOff x="3388744" y="2314179"/>
            <a:chExt cx="7074491" cy="691161"/>
          </a:xfrm>
        </p:grpSpPr>
        <p:sp>
          <p:nvSpPr>
            <p:cNvPr id="6" name="圆角矩形 5"/>
            <p:cNvSpPr/>
            <p:nvPr/>
          </p:nvSpPr>
          <p:spPr>
            <a:xfrm>
              <a:off x="3388744" y="2344955"/>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7" name="TextBox 6"/>
            <p:cNvSpPr txBox="1"/>
            <p:nvPr/>
          </p:nvSpPr>
          <p:spPr>
            <a:xfrm>
              <a:off x="4180835" y="2314179"/>
              <a:ext cx="4613468" cy="584775"/>
            </a:xfrm>
            <a:prstGeom prst="rect">
              <a:avLst/>
            </a:prstGeom>
            <a:noFill/>
          </p:spPr>
          <p:txBody>
            <a:bodyPr wrap="squar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8</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切换代理</a:t>
              </a:r>
            </a:p>
          </p:txBody>
        </p:sp>
        <p:cxnSp>
          <p:nvCxnSpPr>
            <p:cNvPr id="8" name="直接连接符 7"/>
            <p:cNvCxnSpPr/>
            <p:nvPr/>
          </p:nvCxnSpPr>
          <p:spPr>
            <a:xfrm>
              <a:off x="4661739" y="240730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799174" y="2609594"/>
            <a:ext cx="7074491" cy="691161"/>
            <a:chOff x="3388744" y="3115773"/>
            <a:chExt cx="7074491" cy="691161"/>
          </a:xfrm>
        </p:grpSpPr>
        <p:sp>
          <p:nvSpPr>
            <p:cNvPr id="10" name="圆角矩形 9"/>
            <p:cNvSpPr/>
            <p:nvPr/>
          </p:nvSpPr>
          <p:spPr>
            <a:xfrm>
              <a:off x="3388744" y="3146549"/>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rgbClr val="FF0000"/>
                </a:solidFill>
              </a:endParaRPr>
            </a:p>
          </p:txBody>
        </p:sp>
        <p:sp>
          <p:nvSpPr>
            <p:cNvPr id="11" name="TextBox 7"/>
            <p:cNvSpPr txBox="1"/>
            <p:nvPr/>
          </p:nvSpPr>
          <p:spPr>
            <a:xfrm>
              <a:off x="4180835" y="3115773"/>
              <a:ext cx="2662908" cy="584775"/>
            </a:xfrm>
            <a:prstGeom prst="rect">
              <a:avLst/>
            </a:prstGeom>
            <a:noFill/>
          </p:spPr>
          <p:txBody>
            <a:bodyPr wrap="none" rtlCol="0" anchor="ctr">
              <a:spAutoFit/>
            </a:bodyPr>
            <a:lstStyle/>
            <a:p>
              <a:r>
                <a:rPr lang="en-US" altLang="zh-CN" sz="3200" b="1" dirty="0">
                  <a:solidFill>
                    <a:srgbClr val="FF0000"/>
                  </a:solidFill>
                  <a:latin typeface="Broadway" panose="04040905080B02020502" pitchFamily="82" charset="0"/>
                  <a:ea typeface="微软雅黑" panose="020B0503020204020204" pitchFamily="34" charset="-122"/>
                </a:rPr>
                <a:t>9</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空气隙防火墙</a:t>
              </a:r>
            </a:p>
          </p:txBody>
        </p:sp>
        <p:cxnSp>
          <p:nvCxnSpPr>
            <p:cNvPr id="12" name="直接连接符 11"/>
            <p:cNvCxnSpPr/>
            <p:nvPr/>
          </p:nvCxnSpPr>
          <p:spPr>
            <a:xfrm>
              <a:off x="4661739" y="3218558"/>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799174" y="913028"/>
            <a:ext cx="7074491" cy="691161"/>
            <a:chOff x="3402064" y="1531597"/>
            <a:chExt cx="7074491" cy="691161"/>
          </a:xfrm>
        </p:grpSpPr>
        <p:sp>
          <p:nvSpPr>
            <p:cNvPr id="14" name="圆角矩形 13"/>
            <p:cNvSpPr/>
            <p:nvPr/>
          </p:nvSpPr>
          <p:spPr>
            <a:xfrm>
              <a:off x="3402064" y="1562373"/>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5" name="TextBox 19"/>
            <p:cNvSpPr txBox="1"/>
            <p:nvPr/>
          </p:nvSpPr>
          <p:spPr>
            <a:xfrm>
              <a:off x="4180835" y="1531597"/>
              <a:ext cx="2970685"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7</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状态检测防火墙</a:t>
              </a:r>
            </a:p>
          </p:txBody>
        </p:sp>
        <p:cxnSp>
          <p:nvCxnSpPr>
            <p:cNvPr id="16" name="直接连接符 15"/>
            <p:cNvCxnSpPr/>
            <p:nvPr/>
          </p:nvCxnSpPr>
          <p:spPr>
            <a:xfrm>
              <a:off x="4661739" y="1634382"/>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799174" y="3457875"/>
            <a:ext cx="7074491" cy="691163"/>
            <a:chOff x="3424583" y="3907859"/>
            <a:chExt cx="7074491" cy="691163"/>
          </a:xfrm>
        </p:grpSpPr>
        <p:sp>
          <p:nvSpPr>
            <p:cNvPr id="18" name="圆角矩形 17"/>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9" name="TextBox 8"/>
            <p:cNvSpPr txBox="1"/>
            <p:nvPr/>
          </p:nvSpPr>
          <p:spPr>
            <a:xfrm>
              <a:off x="3956045" y="3907859"/>
              <a:ext cx="2911566"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10</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分布式防火墙</a:t>
              </a:r>
            </a:p>
          </p:txBody>
        </p:sp>
        <p:cxnSp>
          <p:nvCxnSpPr>
            <p:cNvPr id="20" name="直接连接符 19"/>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2799174" y="4337541"/>
            <a:ext cx="7074491" cy="690558"/>
            <a:chOff x="3424583" y="3908464"/>
            <a:chExt cx="7074491" cy="690558"/>
          </a:xfrm>
        </p:grpSpPr>
        <p:sp>
          <p:nvSpPr>
            <p:cNvPr id="31" name="圆角矩形 30"/>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2" name="TextBox 8"/>
            <p:cNvSpPr txBox="1"/>
            <p:nvPr/>
          </p:nvSpPr>
          <p:spPr>
            <a:xfrm>
              <a:off x="3956045" y="3908464"/>
              <a:ext cx="2861310"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11</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下一代防火墙</a:t>
              </a:r>
            </a:p>
          </p:txBody>
        </p:sp>
        <p:cxnSp>
          <p:nvCxnSpPr>
            <p:cNvPr id="33" name="直接连接符 32"/>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799174" y="5233526"/>
            <a:ext cx="7074491" cy="690558"/>
            <a:chOff x="3424583" y="3908464"/>
            <a:chExt cx="7074491" cy="690558"/>
          </a:xfrm>
        </p:grpSpPr>
        <p:sp>
          <p:nvSpPr>
            <p:cNvPr id="22" name="圆角矩形 21"/>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3" name="TextBox 8"/>
            <p:cNvSpPr txBox="1"/>
            <p:nvPr/>
          </p:nvSpPr>
          <p:spPr>
            <a:xfrm>
              <a:off x="3956045" y="3908464"/>
              <a:ext cx="3489325"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12</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防火墙的典型产品</a:t>
              </a:r>
            </a:p>
          </p:txBody>
        </p:sp>
        <p:cxnSp>
          <p:nvCxnSpPr>
            <p:cNvPr id="24" name="直接连接符 23"/>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787109" y="6053946"/>
            <a:ext cx="7074491" cy="690558"/>
            <a:chOff x="3424583" y="3908464"/>
            <a:chExt cx="7074491" cy="690558"/>
          </a:xfrm>
        </p:grpSpPr>
        <p:sp>
          <p:nvSpPr>
            <p:cNvPr id="26" name="圆角矩形 25"/>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7" name="TextBox 8"/>
            <p:cNvSpPr txBox="1"/>
            <p:nvPr/>
          </p:nvSpPr>
          <p:spPr>
            <a:xfrm>
              <a:off x="3956045" y="3908464"/>
              <a:ext cx="3486785"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13</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防火墙的发展趋势</a:t>
              </a:r>
            </a:p>
          </p:txBody>
        </p:sp>
        <p:cxnSp>
          <p:nvCxnSpPr>
            <p:cNvPr id="28" name="直接连接符 27"/>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9" presetClass="emph" presetSubtype="0" nodeType="afterEffect">
                                  <p:stCondLst>
                                    <p:cond delay="0"/>
                                  </p:stCondLst>
                                  <p:childTnLst>
                                    <p:set>
                                      <p:cBhvr rctx="PPT">
                                        <p:cTn id="32" dur="indefinite"/>
                                        <p:tgtEl>
                                          <p:spTgt spid="5"/>
                                        </p:tgtEl>
                                        <p:attrNameLst>
                                          <p:attrName>style.opacity</p:attrName>
                                        </p:attrNameLst>
                                      </p:cBhvr>
                                      <p:to>
                                        <p:strVal val="0.5"/>
                                      </p:to>
                                    </p:set>
                                    <p:animEffect filter="image" prLst="opacity: 0.5">
                                      <p:cBhvr rctx="IE">
                                        <p:cTn id="33" dur="indefinite"/>
                                        <p:tgtEl>
                                          <p:spTgt spid="5"/>
                                        </p:tgtEl>
                                      </p:cBhvr>
                                    </p:animEffect>
                                  </p:childTnLst>
                                </p:cTn>
                              </p:par>
                              <p:par>
                                <p:cTn id="34" presetID="9" presetClass="emph" presetSubtype="0" nodeType="withEffect">
                                  <p:stCondLst>
                                    <p:cond delay="0"/>
                                  </p:stCondLst>
                                  <p:childTnLst>
                                    <p:set>
                                      <p:cBhvr rctx="PPT">
                                        <p:cTn id="35" dur="indefinite"/>
                                        <p:tgtEl>
                                          <p:spTgt spid="9"/>
                                        </p:tgtEl>
                                        <p:attrNameLst>
                                          <p:attrName>style.opacity</p:attrName>
                                        </p:attrNameLst>
                                      </p:cBhvr>
                                      <p:to>
                                        <p:strVal val="0.5"/>
                                      </p:to>
                                    </p:set>
                                    <p:animEffect filter="image" prLst="opacity: 0.5">
                                      <p:cBhvr rctx="IE">
                                        <p:cTn id="36" dur="indefinite"/>
                                        <p:tgtEl>
                                          <p:spTgt spid="9"/>
                                        </p:tgtEl>
                                      </p:cBhvr>
                                    </p:animEffect>
                                  </p:childTnLst>
                                </p:cTn>
                              </p:par>
                              <p:par>
                                <p:cTn id="37" presetID="9" presetClass="emph" presetSubtype="0" nodeType="withEffect">
                                  <p:stCondLst>
                                    <p:cond delay="0"/>
                                  </p:stCondLst>
                                  <p:childTnLst>
                                    <p:set>
                                      <p:cBhvr rctx="PPT">
                                        <p:cTn id="38" dur="indefinite"/>
                                        <p:tgtEl>
                                          <p:spTgt spid="13"/>
                                        </p:tgtEl>
                                        <p:attrNameLst>
                                          <p:attrName>style.opacity</p:attrName>
                                        </p:attrNameLst>
                                      </p:cBhvr>
                                      <p:to>
                                        <p:strVal val="0.5"/>
                                      </p:to>
                                    </p:set>
                                    <p:animEffect filter="image" prLst="opacity: 0.5">
                                      <p:cBhvr rctx="IE">
                                        <p:cTn id="39" dur="indefinite"/>
                                        <p:tgtEl>
                                          <p:spTgt spid="13"/>
                                        </p:tgtEl>
                                      </p:cBhvr>
                                    </p:animEffect>
                                  </p:childTnLst>
                                </p:cTn>
                              </p:par>
                              <p:par>
                                <p:cTn id="40" presetID="9" presetClass="emph" presetSubtype="0" nodeType="withEffect">
                                  <p:stCondLst>
                                    <p:cond delay="0"/>
                                  </p:stCondLst>
                                  <p:childTnLst>
                                    <p:set>
                                      <p:cBhvr rctx="PPT">
                                        <p:cTn id="41" dur="indefinite"/>
                                        <p:tgtEl>
                                          <p:spTgt spid="17"/>
                                        </p:tgtEl>
                                        <p:attrNameLst>
                                          <p:attrName>style.opacity</p:attrName>
                                        </p:attrNameLst>
                                      </p:cBhvr>
                                      <p:to>
                                        <p:strVal val="0.5"/>
                                      </p:to>
                                    </p:set>
                                    <p:animEffect filter="image" prLst="opacity: 0.5">
                                      <p:cBhvr rctx="IE">
                                        <p:cTn id="42" dur="indefinite"/>
                                        <p:tgtEl>
                                          <p:spTgt spid="17"/>
                                        </p:tgtEl>
                                      </p:cBhvr>
                                    </p:animEffect>
                                  </p:childTnLst>
                                </p:cTn>
                              </p:par>
                              <p:par>
                                <p:cTn id="43" presetID="42"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581581"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空气隙防火墙的工作原理</a:t>
              </a:r>
            </a:p>
          </p:txBody>
        </p:sp>
      </p:grpSp>
      <p:pic>
        <p:nvPicPr>
          <p:cNvPr id="7" name="Picture 2" descr="12-9-1"/>
          <p:cNvPicPr>
            <a:picLocks noChangeAspect="1" noChangeArrowheads="1"/>
          </p:cNvPicPr>
          <p:nvPr/>
        </p:nvPicPr>
        <p:blipFill>
          <a:blip r:embed="rId2" cstate="print"/>
          <a:srcRect/>
          <a:stretch>
            <a:fillRect/>
          </a:stretch>
        </p:blipFill>
        <p:spPr bwMode="auto">
          <a:xfrm>
            <a:off x="1849531" y="1415469"/>
            <a:ext cx="8171536" cy="3957805"/>
          </a:xfrm>
          <a:prstGeom prst="rect">
            <a:avLst/>
          </a:prstGeom>
          <a:noFill/>
          <a:ln w="9525">
            <a:noFill/>
            <a:miter lim="800000"/>
            <a:headEnd/>
            <a:tailEnd/>
          </a:ln>
        </p:spPr>
      </p:pic>
      <p:grpSp>
        <p:nvGrpSpPr>
          <p:cNvPr id="8" name="Group 93"/>
          <p:cNvGrpSpPr/>
          <p:nvPr/>
        </p:nvGrpSpPr>
        <p:grpSpPr bwMode="auto">
          <a:xfrm>
            <a:off x="1464299" y="3435381"/>
            <a:ext cx="1722159" cy="2877780"/>
            <a:chOff x="112" y="2935"/>
            <a:chExt cx="636" cy="858"/>
          </a:xfrm>
        </p:grpSpPr>
        <p:pic>
          <p:nvPicPr>
            <p:cNvPr id="11" name="AutoShape 15"/>
            <p:cNvPicPr>
              <a:picLocks noChangeArrowheads="1"/>
            </p:cNvPicPr>
            <p:nvPr/>
          </p:nvPicPr>
          <p:blipFill>
            <a:blip r:embed="rId3" cstate="print"/>
            <a:srcRect/>
            <a:stretch>
              <a:fillRect/>
            </a:stretch>
          </p:blipFill>
          <p:spPr bwMode="gray">
            <a:xfrm>
              <a:off x="112" y="2935"/>
              <a:ext cx="636" cy="858"/>
            </a:xfrm>
            <a:prstGeom prst="rect">
              <a:avLst/>
            </a:prstGeom>
            <a:noFill/>
            <a:ln w="9525">
              <a:noFill/>
              <a:miter lim="800000"/>
              <a:headEnd/>
              <a:tailEnd/>
            </a:ln>
          </p:spPr>
        </p:pic>
        <p:sp>
          <p:nvSpPr>
            <p:cNvPr id="10" name="Text Box 16"/>
            <p:cNvSpPr txBox="1">
              <a:spLocks noChangeArrowheads="1"/>
            </p:cNvSpPr>
            <p:nvPr/>
          </p:nvSpPr>
          <p:spPr bwMode="gray">
            <a:xfrm>
              <a:off x="134" y="3003"/>
              <a:ext cx="614" cy="734"/>
            </a:xfrm>
            <a:prstGeom prst="rect">
              <a:avLst/>
            </a:prstGeom>
            <a:noFill/>
            <a:ln w="9525" algn="ctr">
              <a:noFill/>
              <a:miter lim="800000"/>
            </a:ln>
          </p:spPr>
          <p:txBody>
            <a:bodyPr wrap="square">
              <a:spAutoFit/>
            </a:bodyPr>
            <a:lstStyle/>
            <a:p>
              <a:pPr eaLnBrk="0" fontAlgn="auto" hangingPunct="0">
                <a:spcAft>
                  <a:spcPts val="0"/>
                </a:spcAft>
                <a:defRPr/>
              </a:pPr>
              <a:r>
                <a:rPr lang="zh-CN" altLang="en-US" sz="2200" b="1" dirty="0">
                  <a:solidFill>
                    <a:schemeClr val="bg1"/>
                  </a:solidFill>
                  <a:latin typeface="Times New Roman" panose="02020603050405020304" pitchFamily="18" charset="0"/>
                  <a:ea typeface="微软雅黑" panose="020B0503020204020204" pitchFamily="34" charset="-122"/>
                </a:rPr>
                <a:t>外部客户机与防火墙之间的连接数据被写入一个具有</a:t>
              </a:r>
              <a:r>
                <a:rPr lang="en-US" altLang="zh-CN" sz="2200" b="1" dirty="0">
                  <a:solidFill>
                    <a:schemeClr val="bg1"/>
                  </a:solidFill>
                  <a:latin typeface="Times New Roman" panose="02020603050405020304" pitchFamily="18" charset="0"/>
                  <a:ea typeface="微软雅黑" panose="020B0503020204020204" pitchFamily="34" charset="-122"/>
                </a:rPr>
                <a:t>SCSI</a:t>
              </a:r>
              <a:r>
                <a:rPr lang="zh-CN" altLang="en-US" sz="2200" b="1" dirty="0">
                  <a:solidFill>
                    <a:schemeClr val="bg1"/>
                  </a:solidFill>
                  <a:latin typeface="Times New Roman" panose="02020603050405020304" pitchFamily="18" charset="0"/>
                  <a:ea typeface="微软雅黑" panose="020B0503020204020204" pitchFamily="34" charset="-122"/>
                </a:rPr>
                <a:t>接口的高速硬盘。</a:t>
              </a:r>
            </a:p>
          </p:txBody>
        </p:sp>
      </p:grpSp>
      <p:grpSp>
        <p:nvGrpSpPr>
          <p:cNvPr id="13" name="组合 12"/>
          <p:cNvGrpSpPr/>
          <p:nvPr/>
        </p:nvGrpSpPr>
        <p:grpSpPr>
          <a:xfrm>
            <a:off x="6947564" y="5139993"/>
            <a:ext cx="3425126" cy="1215244"/>
            <a:chOff x="3017314" y="4809679"/>
            <a:chExt cx="2769132" cy="1777919"/>
          </a:xfrm>
        </p:grpSpPr>
        <p:sp>
          <p:nvSpPr>
            <p:cNvPr id="14" name="TextBox 10"/>
            <p:cNvSpPr txBox="1"/>
            <p:nvPr/>
          </p:nvSpPr>
          <p:spPr>
            <a:xfrm>
              <a:off x="3571868" y="4833620"/>
              <a:ext cx="2214578" cy="1753978"/>
            </a:xfrm>
            <a:prstGeom prst="rect">
              <a:avLst/>
            </a:prstGeom>
            <a:noFill/>
          </p:spPr>
          <p:txBody>
            <a:bodyPr wrap="square" rtlCol="0">
              <a:spAutoFit/>
            </a:bodyPr>
            <a:lstStyle/>
            <a:p>
              <a:r>
                <a:rPr lang="zh-CN" altLang="en-US" b="1" dirty="0">
                  <a:solidFill>
                    <a:schemeClr val="bg1"/>
                  </a:solidFill>
                  <a:latin typeface="Times New Roman" panose="02020603050405020304" pitchFamily="18" charset="0"/>
                  <a:ea typeface="微软雅黑" panose="020B0503020204020204" pitchFamily="34" charset="-122"/>
                </a:rPr>
                <a:t>如果会话合法，包过滤器就开始逐条扫描规则，直到发现一条与数据包中的有关信息一致。</a:t>
              </a:r>
            </a:p>
          </p:txBody>
        </p:sp>
        <p:pic>
          <p:nvPicPr>
            <p:cNvPr id="15" name="AutoShape 22"/>
            <p:cNvPicPr>
              <a:picLocks noChangeArrowheads="1"/>
            </p:cNvPicPr>
            <p:nvPr/>
          </p:nvPicPr>
          <p:blipFill>
            <a:blip r:embed="rId4" cstate="print"/>
            <a:srcRect/>
            <a:stretch>
              <a:fillRect/>
            </a:stretch>
          </p:blipFill>
          <p:spPr bwMode="gray">
            <a:xfrm>
              <a:off x="3017314" y="4809679"/>
              <a:ext cx="2607693" cy="1606887"/>
            </a:xfrm>
            <a:prstGeom prst="rect">
              <a:avLst/>
            </a:prstGeom>
            <a:noFill/>
            <a:ln w="9525">
              <a:noFill/>
              <a:miter lim="800000"/>
              <a:headEnd/>
              <a:tailEnd/>
            </a:ln>
          </p:spPr>
        </p:pic>
        <p:sp>
          <p:nvSpPr>
            <p:cNvPr id="16" name="Text Box 23"/>
            <p:cNvSpPr txBox="1">
              <a:spLocks noChangeArrowheads="1"/>
            </p:cNvSpPr>
            <p:nvPr/>
          </p:nvSpPr>
          <p:spPr bwMode="gray">
            <a:xfrm>
              <a:off x="3133816" y="5032205"/>
              <a:ext cx="2491191" cy="1124107"/>
            </a:xfrm>
            <a:prstGeom prst="rect">
              <a:avLst/>
            </a:prstGeom>
            <a:noFill/>
            <a:ln w="9525" algn="ctr">
              <a:noFill/>
              <a:miter lim="800000"/>
            </a:ln>
          </p:spPr>
          <p:txBody>
            <a:bodyPr wrap="square">
              <a:spAutoFit/>
            </a:bodyPr>
            <a:lstStyle/>
            <a:p>
              <a:pPr eaLnBrk="0" fontAlgn="auto" hangingPunct="0">
                <a:spcAft>
                  <a:spcPts val="0"/>
                </a:spcAft>
                <a:defRPr/>
              </a:pPr>
              <a:r>
                <a:rPr lang="zh-CN" altLang="en-US" sz="2200" b="1" dirty="0">
                  <a:solidFill>
                    <a:schemeClr val="bg1"/>
                  </a:solidFill>
                  <a:latin typeface="Times New Roman" panose="02020603050405020304" pitchFamily="18" charset="0"/>
                  <a:ea typeface="微软雅黑" panose="020B0503020204020204" pitchFamily="34" charset="-122"/>
                </a:rPr>
                <a:t>内部的连接再从该</a:t>
              </a:r>
              <a:r>
                <a:rPr lang="en-US" altLang="zh-CN" sz="2200" b="1" dirty="0">
                  <a:solidFill>
                    <a:schemeClr val="bg1"/>
                  </a:solidFill>
                  <a:latin typeface="Times New Roman" panose="02020603050405020304" pitchFamily="18" charset="0"/>
                  <a:ea typeface="微软雅黑" panose="020B0503020204020204" pitchFamily="34" charset="-122"/>
                </a:rPr>
                <a:t>SCSI</a:t>
              </a:r>
              <a:r>
                <a:rPr lang="zh-CN" altLang="en-US" sz="2200" b="1" dirty="0">
                  <a:solidFill>
                    <a:schemeClr val="bg1"/>
                  </a:solidFill>
                  <a:latin typeface="Times New Roman" panose="02020603050405020304" pitchFamily="18" charset="0"/>
                  <a:ea typeface="微软雅黑" panose="020B0503020204020204" pitchFamily="34" charset="-122"/>
                </a:rPr>
                <a:t>硬盘中读取数据。</a:t>
              </a:r>
            </a:p>
          </p:txBody>
        </p:sp>
      </p:grpSp>
      <p:grpSp>
        <p:nvGrpSpPr>
          <p:cNvPr id="17" name="Group 95"/>
          <p:cNvGrpSpPr/>
          <p:nvPr/>
        </p:nvGrpSpPr>
        <p:grpSpPr bwMode="auto">
          <a:xfrm>
            <a:off x="9686702" y="1344783"/>
            <a:ext cx="1413712" cy="3757499"/>
            <a:chOff x="3421" y="2981"/>
            <a:chExt cx="1029" cy="655"/>
          </a:xfrm>
        </p:grpSpPr>
        <p:sp>
          <p:nvSpPr>
            <p:cNvPr id="18" name="AutoShape 29"/>
            <p:cNvSpPr>
              <a:spLocks noChangeArrowheads="1"/>
            </p:cNvSpPr>
            <p:nvPr/>
          </p:nvSpPr>
          <p:spPr bwMode="gray">
            <a:xfrm rot="5400000">
              <a:off x="3605" y="2796"/>
              <a:ext cx="655" cy="1024"/>
            </a:xfrm>
            <a:prstGeom prst="roundRect">
              <a:avLst>
                <a:gd name="adj" fmla="val 19894"/>
              </a:avLst>
            </a:prstGeom>
            <a:gradFill rotWithShape="1">
              <a:gsLst>
                <a:gs pos="0">
                  <a:srgbClr val="006699"/>
                </a:gs>
                <a:gs pos="100000">
                  <a:srgbClr val="005079"/>
                </a:gs>
              </a:gsLst>
              <a:lin ang="5400000" scaled="1"/>
            </a:gradFill>
            <a:ln w="38100" algn="ctr">
              <a:solidFill>
                <a:srgbClr val="DDDDDD"/>
              </a:solidFill>
              <a:round/>
            </a:ln>
          </p:spPr>
          <p:txBody>
            <a:bodyPr wrap="none" anchor="ctr"/>
            <a:lstStyle/>
            <a:p>
              <a:endPar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endParaRPr>
            </a:p>
          </p:txBody>
        </p:sp>
        <p:sp>
          <p:nvSpPr>
            <p:cNvPr id="19" name="Text Box 30"/>
            <p:cNvSpPr txBox="1">
              <a:spLocks noChangeArrowheads="1"/>
            </p:cNvSpPr>
            <p:nvPr/>
          </p:nvSpPr>
          <p:spPr bwMode="gray">
            <a:xfrm>
              <a:off x="3458" y="3017"/>
              <a:ext cx="992" cy="606"/>
            </a:xfrm>
            <a:prstGeom prst="rect">
              <a:avLst/>
            </a:prstGeom>
            <a:noFill/>
            <a:ln w="9525" algn="ctr">
              <a:noFill/>
              <a:miter lim="800000"/>
            </a:ln>
          </p:spPr>
          <p:txBody>
            <a:bodyPr wrap="square">
              <a:spAutoFit/>
            </a:bodyPr>
            <a:lstStyle>
              <a:lvl1pPr>
                <a:defRPr>
                  <a:solidFill>
                    <a:schemeClr val="tx1"/>
                  </a:solidFill>
                  <a:latin typeface="굴림" pitchFamily="34" charset="-127"/>
                  <a:ea typeface="굴림" pitchFamily="34" charset="-127"/>
                </a:defRPr>
              </a:lvl1pPr>
              <a:lvl2pPr marL="742950" indent="-285750">
                <a:defRPr>
                  <a:solidFill>
                    <a:schemeClr val="tx1"/>
                  </a:solidFill>
                  <a:latin typeface="굴림" pitchFamily="34" charset="-127"/>
                  <a:ea typeface="굴림" pitchFamily="34" charset="-127"/>
                </a:defRPr>
              </a:lvl2pPr>
              <a:lvl3pPr marL="1143000" indent="-228600">
                <a:defRPr>
                  <a:solidFill>
                    <a:schemeClr val="tx1"/>
                  </a:solidFill>
                  <a:latin typeface="굴림" pitchFamily="34" charset="-127"/>
                  <a:ea typeface="굴림" pitchFamily="34" charset="-127"/>
                </a:defRPr>
              </a:lvl3pPr>
              <a:lvl4pPr marL="1600200" indent="-228600">
                <a:defRPr>
                  <a:solidFill>
                    <a:schemeClr val="tx1"/>
                  </a:solidFill>
                  <a:latin typeface="굴림" pitchFamily="34" charset="-127"/>
                  <a:ea typeface="굴림" pitchFamily="34" charset="-127"/>
                </a:defRPr>
              </a:lvl4pPr>
              <a:lvl5pPr marL="2057400" indent="-228600">
                <a:defRPr>
                  <a:solidFill>
                    <a:schemeClr val="tx1"/>
                  </a:solidFill>
                  <a:latin typeface="굴림" pitchFamily="34" charset="-127"/>
                  <a:ea typeface="굴림" pitchFamily="34" charset="-127"/>
                </a:defRPr>
              </a:lvl5pPr>
              <a:lvl6pPr marL="2514600" indent="-228600" fontAlgn="base">
                <a:spcBef>
                  <a:spcPct val="0"/>
                </a:spcBef>
                <a:spcAft>
                  <a:spcPct val="0"/>
                </a:spcAft>
                <a:defRPr>
                  <a:solidFill>
                    <a:schemeClr val="tx1"/>
                  </a:solidFill>
                  <a:latin typeface="굴림" pitchFamily="34" charset="-127"/>
                  <a:ea typeface="굴림" pitchFamily="34" charset="-127"/>
                </a:defRPr>
              </a:lvl6pPr>
              <a:lvl7pPr marL="2971800" indent="-228600" fontAlgn="base">
                <a:spcBef>
                  <a:spcPct val="0"/>
                </a:spcBef>
                <a:spcAft>
                  <a:spcPct val="0"/>
                </a:spcAft>
                <a:defRPr>
                  <a:solidFill>
                    <a:schemeClr val="tx1"/>
                  </a:solidFill>
                  <a:latin typeface="굴림" pitchFamily="34" charset="-127"/>
                  <a:ea typeface="굴림" pitchFamily="34" charset="-127"/>
                </a:defRPr>
              </a:lvl7pPr>
              <a:lvl8pPr marL="3429000" indent="-228600" fontAlgn="base">
                <a:spcBef>
                  <a:spcPct val="0"/>
                </a:spcBef>
                <a:spcAft>
                  <a:spcPct val="0"/>
                </a:spcAft>
                <a:defRPr>
                  <a:solidFill>
                    <a:schemeClr val="tx1"/>
                  </a:solidFill>
                  <a:latin typeface="굴림" pitchFamily="34" charset="-127"/>
                  <a:ea typeface="굴림" pitchFamily="34" charset="-127"/>
                </a:defRPr>
              </a:lvl8pPr>
              <a:lvl9pPr marL="3886200" indent="-228600" fontAlgn="base">
                <a:spcBef>
                  <a:spcPct val="0"/>
                </a:spcBef>
                <a:spcAft>
                  <a:spcPct val="0"/>
                </a:spcAft>
                <a:defRPr>
                  <a:solidFill>
                    <a:schemeClr val="tx1"/>
                  </a:solidFill>
                  <a:latin typeface="굴림" pitchFamily="34" charset="-127"/>
                  <a:ea typeface="굴림" pitchFamily="34" charset="-127"/>
                </a:defRPr>
              </a:lvl9pPr>
            </a:lstStyle>
            <a:p>
              <a:pPr eaLnBrk="0" fontAlgn="auto" hangingPunct="0">
                <a:spcAft>
                  <a:spcPts val="0"/>
                </a:spcAft>
                <a:defRPr/>
              </a:pPr>
              <a:r>
                <a:rPr lang="zh-CN" altLang="en-US" sz="2200" b="1" dirty="0">
                  <a:solidFill>
                    <a:schemeClr val="bg1"/>
                  </a:solidFill>
                  <a:latin typeface="Times New Roman" panose="02020603050405020304" pitchFamily="18" charset="0"/>
                  <a:ea typeface="微软雅黑" panose="020B0503020204020204" pitchFamily="34" charset="-122"/>
                </a:rPr>
                <a:t>防火墙切断了客户机到服务器的直接连接，并且对硬盘数据的读</a:t>
              </a:r>
              <a:r>
                <a:rPr lang="en-US" altLang="zh-CN" sz="2200" b="1" dirty="0">
                  <a:solidFill>
                    <a:schemeClr val="bg1"/>
                  </a:solidFill>
                  <a:latin typeface="Times New Roman" panose="02020603050405020304" pitchFamily="18" charset="0"/>
                  <a:ea typeface="微软雅黑" panose="020B0503020204020204" pitchFamily="34" charset="-122"/>
                </a:rPr>
                <a:t>/</a:t>
              </a:r>
              <a:r>
                <a:rPr lang="zh-CN" altLang="en-US" sz="2200" b="1" dirty="0">
                  <a:solidFill>
                    <a:schemeClr val="bg1"/>
                  </a:solidFill>
                  <a:latin typeface="Times New Roman" panose="02020603050405020304" pitchFamily="18" charset="0"/>
                  <a:ea typeface="微软雅黑" panose="020B0503020204020204" pitchFamily="34" charset="-122"/>
                </a:rPr>
                <a:t>写操作都是独立进行的。</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500"/>
                                        <p:tgtEl>
                                          <p:spTgt spid="8"/>
                                        </p:tgtEl>
                                      </p:cBhvr>
                                    </p:animEffect>
                                  </p:childTnLst>
                                </p:cTn>
                              </p:par>
                              <p:par>
                                <p:cTn id="16" presetID="22" presetClass="entr" presetSubtype="1"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up)">
                                      <p:cBhvr>
                                        <p:cTn id="18" dur="500"/>
                                        <p:tgtEl>
                                          <p:spTgt spid="17"/>
                                        </p:tgtEl>
                                      </p:cBhvr>
                                    </p:animEffect>
                                  </p:childTnLst>
                                </p:cTn>
                              </p:par>
                              <p:par>
                                <p:cTn id="19" presetID="22" presetClass="entr" presetSubtype="1"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596821"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空气隙防火墙优缺点</a:t>
              </a:r>
            </a:p>
          </p:txBody>
        </p:sp>
      </p:grpSp>
      <p:sp>
        <p:nvSpPr>
          <p:cNvPr id="7" name="TextBox 1"/>
          <p:cNvSpPr txBox="1"/>
          <p:nvPr/>
        </p:nvSpPr>
        <p:spPr>
          <a:xfrm>
            <a:off x="7810084" y="1344855"/>
            <a:ext cx="1285884" cy="460375"/>
          </a:xfrm>
          <a:prstGeom prst="rect">
            <a:avLst/>
          </a:prstGeom>
          <a:noFill/>
        </p:spPr>
        <p:txBody>
          <a:bodyPr wrap="square" rtlCol="0">
            <a:spAutoFit/>
          </a:bodyPr>
          <a:lstStyle/>
          <a:p>
            <a:pPr algn="ctr"/>
            <a:r>
              <a:rPr lang="zh-CN" altLang="en-US" sz="2400" b="1" dirty="0">
                <a:solidFill>
                  <a:srgbClr val="0066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缺  点</a:t>
            </a:r>
          </a:p>
        </p:txBody>
      </p:sp>
      <p:grpSp>
        <p:nvGrpSpPr>
          <p:cNvPr id="37" name="组合 36"/>
          <p:cNvGrpSpPr/>
          <p:nvPr/>
        </p:nvGrpSpPr>
        <p:grpSpPr>
          <a:xfrm>
            <a:off x="6864678" y="1947738"/>
            <a:ext cx="3512822" cy="4114833"/>
            <a:chOff x="7811463" y="1597218"/>
            <a:chExt cx="3512822" cy="4114833"/>
          </a:xfrm>
        </p:grpSpPr>
        <p:grpSp>
          <p:nvGrpSpPr>
            <p:cNvPr id="8" name="组合 39"/>
            <p:cNvGrpSpPr/>
            <p:nvPr/>
          </p:nvGrpSpPr>
          <p:grpSpPr>
            <a:xfrm>
              <a:off x="7811463" y="1597218"/>
              <a:ext cx="3386519" cy="576000"/>
              <a:chOff x="5486400" y="3259768"/>
              <a:chExt cx="4074393" cy="454917"/>
            </a:xfrm>
          </p:grpSpPr>
          <p:sp>
            <p:nvSpPr>
              <p:cNvPr id="9" name="AutoShape 9"/>
              <p:cNvSpPr>
                <a:spLocks noChangeArrowheads="1"/>
              </p:cNvSpPr>
              <p:nvPr/>
            </p:nvSpPr>
            <p:spPr bwMode="gray">
              <a:xfrm>
                <a:off x="5486400" y="3259768"/>
                <a:ext cx="4043873" cy="454917"/>
              </a:xfrm>
              <a:prstGeom prst="roundRect">
                <a:avLst>
                  <a:gd name="adj" fmla="val 16667"/>
                </a:avLst>
              </a:prstGeom>
              <a:solidFill>
                <a:srgbClr val="FFFFFF">
                  <a:alpha val="89999"/>
                </a:srgbClr>
              </a:solidFill>
              <a:ln w="12700">
                <a:solidFill>
                  <a:srgbClr val="002060"/>
                </a:solidFill>
                <a:round/>
              </a:ln>
              <a:effectLst/>
            </p:spPr>
            <p:txBody>
              <a:bodyPr wrap="none" anchor="ctr"/>
              <a:lstStyle/>
              <a:p>
                <a:endParaRPr lang="zh-CN" altLang="en-US" sz="2200" b="1">
                  <a:latin typeface="Times New Roman" panose="02020603050405020304" pitchFamily="18" charset="0"/>
                  <a:ea typeface="微软雅黑" panose="020B0503020204020204" pitchFamily="34" charset="-122"/>
                </a:endParaRPr>
              </a:p>
            </p:txBody>
          </p:sp>
          <p:sp>
            <p:nvSpPr>
              <p:cNvPr id="10" name="TextBox 4"/>
              <p:cNvSpPr txBox="1"/>
              <p:nvPr/>
            </p:nvSpPr>
            <p:spPr>
              <a:xfrm>
                <a:off x="5503935" y="3323193"/>
                <a:ext cx="4056858" cy="33952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降低网络的性能。</a:t>
                </a:r>
              </a:p>
            </p:txBody>
          </p:sp>
        </p:grpSp>
        <p:grpSp>
          <p:nvGrpSpPr>
            <p:cNvPr id="11" name="组合 39"/>
            <p:cNvGrpSpPr/>
            <p:nvPr/>
          </p:nvGrpSpPr>
          <p:grpSpPr>
            <a:xfrm>
              <a:off x="7840410" y="2329434"/>
              <a:ext cx="3458404" cy="576000"/>
              <a:chOff x="5486399" y="3305396"/>
              <a:chExt cx="4160881" cy="674250"/>
            </a:xfrm>
          </p:grpSpPr>
          <p:sp>
            <p:nvSpPr>
              <p:cNvPr id="12" name="AutoShape 9"/>
              <p:cNvSpPr>
                <a:spLocks noChangeArrowheads="1"/>
              </p:cNvSpPr>
              <p:nvPr/>
            </p:nvSpPr>
            <p:spPr bwMode="gray">
              <a:xfrm>
                <a:off x="5486399" y="3305396"/>
                <a:ext cx="4056858" cy="674250"/>
              </a:xfrm>
              <a:prstGeom prst="roundRect">
                <a:avLst>
                  <a:gd name="adj" fmla="val 16667"/>
                </a:avLst>
              </a:prstGeom>
              <a:solidFill>
                <a:srgbClr val="FFFFFF">
                  <a:alpha val="89999"/>
                </a:srgbClr>
              </a:solidFill>
              <a:ln w="12700">
                <a:solidFill>
                  <a:srgbClr val="002060"/>
                </a:solidFill>
                <a:round/>
              </a:ln>
              <a:effectLst/>
            </p:spPr>
            <p:txBody>
              <a:bodyPr wrap="none" anchor="ctr"/>
              <a:lstStyle/>
              <a:p>
                <a:endParaRPr lang="zh-CN" altLang="en-US" sz="2200" b="1">
                  <a:latin typeface="Times New Roman" panose="02020603050405020304" pitchFamily="18" charset="0"/>
                  <a:ea typeface="微软雅黑" panose="020B0503020204020204" pitchFamily="34" charset="-122"/>
                </a:endParaRPr>
              </a:p>
            </p:txBody>
          </p:sp>
          <p:sp>
            <p:nvSpPr>
              <p:cNvPr id="13" name="TextBox 7"/>
              <p:cNvSpPr txBox="1"/>
              <p:nvPr/>
            </p:nvSpPr>
            <p:spPr>
              <a:xfrm>
                <a:off x="5503936" y="3380067"/>
                <a:ext cx="4143344" cy="50322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不支持交互式访问。</a:t>
                </a:r>
              </a:p>
            </p:txBody>
          </p:sp>
        </p:grpSp>
        <p:grpSp>
          <p:nvGrpSpPr>
            <p:cNvPr id="14" name="组合 39"/>
            <p:cNvGrpSpPr/>
            <p:nvPr/>
          </p:nvGrpSpPr>
          <p:grpSpPr>
            <a:xfrm>
              <a:off x="7840107" y="3040564"/>
              <a:ext cx="3371944" cy="576000"/>
              <a:chOff x="5486399" y="3360762"/>
              <a:chExt cx="4056858" cy="674250"/>
            </a:xfrm>
          </p:grpSpPr>
          <p:sp>
            <p:nvSpPr>
              <p:cNvPr id="15" name="AutoShape 9"/>
              <p:cNvSpPr>
                <a:spLocks noChangeArrowheads="1"/>
              </p:cNvSpPr>
              <p:nvPr/>
            </p:nvSpPr>
            <p:spPr bwMode="gray">
              <a:xfrm>
                <a:off x="5486399" y="3360762"/>
                <a:ext cx="4056858" cy="674250"/>
              </a:xfrm>
              <a:prstGeom prst="roundRect">
                <a:avLst>
                  <a:gd name="adj" fmla="val 16667"/>
                </a:avLst>
              </a:prstGeom>
              <a:solidFill>
                <a:srgbClr val="FFFFFF">
                  <a:alpha val="89999"/>
                </a:srgbClr>
              </a:solidFill>
              <a:ln w="12700">
                <a:solidFill>
                  <a:srgbClr val="002060"/>
                </a:solidFill>
                <a:round/>
              </a:ln>
              <a:effectLst/>
            </p:spPr>
            <p:txBody>
              <a:bodyPr wrap="none" anchor="ctr"/>
              <a:lstStyle/>
              <a:p>
                <a:endParaRPr lang="zh-CN" altLang="en-US" sz="2200" b="1">
                  <a:latin typeface="Times New Roman" panose="02020603050405020304" pitchFamily="18" charset="0"/>
                  <a:ea typeface="微软雅黑" panose="020B0503020204020204" pitchFamily="34" charset="-122"/>
                </a:endParaRPr>
              </a:p>
            </p:txBody>
          </p:sp>
          <p:sp>
            <p:nvSpPr>
              <p:cNvPr id="16" name="TextBox 10"/>
              <p:cNvSpPr txBox="1"/>
              <p:nvPr/>
            </p:nvSpPr>
            <p:spPr>
              <a:xfrm>
                <a:off x="5503936" y="3472343"/>
                <a:ext cx="3998123" cy="50322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适用范围窄。</a:t>
                </a:r>
              </a:p>
            </p:txBody>
          </p:sp>
        </p:grpSp>
        <p:grpSp>
          <p:nvGrpSpPr>
            <p:cNvPr id="17" name="组合 28"/>
            <p:cNvGrpSpPr/>
            <p:nvPr/>
          </p:nvGrpSpPr>
          <p:grpSpPr>
            <a:xfrm>
              <a:off x="7865881" y="4459553"/>
              <a:ext cx="3458404" cy="538721"/>
              <a:chOff x="2051580" y="2057150"/>
              <a:chExt cx="4660741" cy="1109815"/>
            </a:xfrm>
          </p:grpSpPr>
          <p:sp>
            <p:nvSpPr>
              <p:cNvPr id="18" name="AutoShape 7"/>
              <p:cNvSpPr>
                <a:spLocks noChangeArrowheads="1"/>
              </p:cNvSpPr>
              <p:nvPr/>
            </p:nvSpPr>
            <p:spPr bwMode="auto">
              <a:xfrm>
                <a:off x="2051580" y="2057150"/>
                <a:ext cx="4543502" cy="1109815"/>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19" name="TextBox 13"/>
              <p:cNvSpPr txBox="1"/>
              <p:nvPr/>
            </p:nvSpPr>
            <p:spPr>
              <a:xfrm>
                <a:off x="2098829" y="2199233"/>
                <a:ext cx="4613492" cy="88562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结构复杂，实施费用高。</a:t>
                </a:r>
              </a:p>
            </p:txBody>
          </p:sp>
        </p:grpSp>
        <p:grpSp>
          <p:nvGrpSpPr>
            <p:cNvPr id="20" name="组合 28"/>
            <p:cNvGrpSpPr/>
            <p:nvPr/>
          </p:nvGrpSpPr>
          <p:grpSpPr>
            <a:xfrm>
              <a:off x="7835072" y="3789236"/>
              <a:ext cx="3395889" cy="540000"/>
              <a:chOff x="2051579" y="2339347"/>
              <a:chExt cx="4575856" cy="653148"/>
            </a:xfrm>
          </p:grpSpPr>
          <p:sp>
            <p:nvSpPr>
              <p:cNvPr id="21" name="AutoShape 7"/>
              <p:cNvSpPr>
                <a:spLocks noChangeArrowheads="1"/>
              </p:cNvSpPr>
              <p:nvPr/>
            </p:nvSpPr>
            <p:spPr bwMode="auto">
              <a:xfrm>
                <a:off x="2051579" y="2339347"/>
                <a:ext cx="4543502" cy="653148"/>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22" name="TextBox 16"/>
              <p:cNvSpPr txBox="1"/>
              <p:nvPr/>
            </p:nvSpPr>
            <p:spPr>
              <a:xfrm>
                <a:off x="2107155" y="2411696"/>
                <a:ext cx="4520280" cy="519972"/>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系统配置复杂。</a:t>
                </a:r>
              </a:p>
            </p:txBody>
          </p:sp>
        </p:grpSp>
        <p:grpSp>
          <p:nvGrpSpPr>
            <p:cNvPr id="23" name="组合 28"/>
            <p:cNvGrpSpPr/>
            <p:nvPr/>
          </p:nvGrpSpPr>
          <p:grpSpPr>
            <a:xfrm>
              <a:off x="7861344" y="5170781"/>
              <a:ext cx="3395889" cy="541270"/>
              <a:chOff x="2051579" y="2339351"/>
              <a:chExt cx="4575856" cy="654686"/>
            </a:xfrm>
          </p:grpSpPr>
          <p:sp>
            <p:nvSpPr>
              <p:cNvPr id="24" name="AutoShape 7"/>
              <p:cNvSpPr>
                <a:spLocks noChangeArrowheads="1"/>
              </p:cNvSpPr>
              <p:nvPr/>
            </p:nvSpPr>
            <p:spPr bwMode="auto">
              <a:xfrm>
                <a:off x="2051579" y="2339351"/>
                <a:ext cx="4543502" cy="654686"/>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25" name="TextBox 19"/>
              <p:cNvSpPr txBox="1"/>
              <p:nvPr/>
            </p:nvSpPr>
            <p:spPr>
              <a:xfrm>
                <a:off x="2107156" y="2430772"/>
                <a:ext cx="4520279" cy="51997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带来瓶颈问题。</a:t>
                </a:r>
              </a:p>
            </p:txBody>
          </p:sp>
        </p:grpSp>
      </p:grpSp>
      <p:sp>
        <p:nvSpPr>
          <p:cNvPr id="26" name="TextBox 20"/>
          <p:cNvSpPr txBox="1"/>
          <p:nvPr/>
        </p:nvSpPr>
        <p:spPr>
          <a:xfrm>
            <a:off x="3182811" y="1320888"/>
            <a:ext cx="1556246" cy="460375"/>
          </a:xfrm>
          <a:prstGeom prst="rect">
            <a:avLst/>
          </a:prstGeom>
          <a:noFill/>
        </p:spPr>
        <p:txBody>
          <a:bodyPr wrap="square" rtlCol="0">
            <a:spAutoFit/>
          </a:bodyPr>
          <a:lstStyle/>
          <a:p>
            <a:pPr algn="ct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优   点</a:t>
            </a:r>
          </a:p>
        </p:txBody>
      </p:sp>
      <p:grpSp>
        <p:nvGrpSpPr>
          <p:cNvPr id="36" name="组合 35"/>
          <p:cNvGrpSpPr/>
          <p:nvPr/>
        </p:nvGrpSpPr>
        <p:grpSpPr>
          <a:xfrm>
            <a:off x="1884850" y="1909684"/>
            <a:ext cx="4641834" cy="4152887"/>
            <a:chOff x="2831635" y="1559164"/>
            <a:chExt cx="4125602" cy="4118089"/>
          </a:xfrm>
        </p:grpSpPr>
        <p:grpSp>
          <p:nvGrpSpPr>
            <p:cNvPr id="27" name="组合 28"/>
            <p:cNvGrpSpPr/>
            <p:nvPr/>
          </p:nvGrpSpPr>
          <p:grpSpPr>
            <a:xfrm>
              <a:off x="2845514" y="3127173"/>
              <a:ext cx="4111723" cy="993095"/>
              <a:chOff x="2051580" y="2057150"/>
              <a:chExt cx="4660741" cy="784463"/>
            </a:xfrm>
          </p:grpSpPr>
          <p:sp>
            <p:nvSpPr>
              <p:cNvPr id="28" name="AutoShape 7"/>
              <p:cNvSpPr>
                <a:spLocks noChangeArrowheads="1"/>
              </p:cNvSpPr>
              <p:nvPr/>
            </p:nvSpPr>
            <p:spPr bwMode="auto">
              <a:xfrm>
                <a:off x="2051580" y="2057150"/>
                <a:ext cx="4543502" cy="784463"/>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29" name="TextBox 23"/>
              <p:cNvSpPr txBox="1"/>
              <p:nvPr/>
            </p:nvSpPr>
            <p:spPr>
              <a:xfrm>
                <a:off x="2098829" y="2174324"/>
                <a:ext cx="4613492" cy="60184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采用应用代理对协议头长度进行检测，消除缓冲器溢出攻击。</a:t>
                </a:r>
              </a:p>
            </p:txBody>
          </p:sp>
        </p:grpSp>
        <p:grpSp>
          <p:nvGrpSpPr>
            <p:cNvPr id="30" name="组合 28"/>
            <p:cNvGrpSpPr/>
            <p:nvPr/>
          </p:nvGrpSpPr>
          <p:grpSpPr>
            <a:xfrm>
              <a:off x="2831635" y="1559164"/>
              <a:ext cx="4037400" cy="993095"/>
              <a:chOff x="2051579" y="2339350"/>
              <a:chExt cx="4575856" cy="711298"/>
            </a:xfrm>
          </p:grpSpPr>
          <p:sp>
            <p:nvSpPr>
              <p:cNvPr id="31" name="AutoShape 7"/>
              <p:cNvSpPr>
                <a:spLocks noChangeArrowheads="1"/>
              </p:cNvSpPr>
              <p:nvPr/>
            </p:nvSpPr>
            <p:spPr bwMode="auto">
              <a:xfrm>
                <a:off x="2051579" y="2339350"/>
                <a:ext cx="4543502" cy="711298"/>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32" name="TextBox 26"/>
              <p:cNvSpPr txBox="1"/>
              <p:nvPr/>
            </p:nvSpPr>
            <p:spPr>
              <a:xfrm>
                <a:off x="2107156" y="2430770"/>
                <a:ext cx="4520279" cy="54571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切断与防火墙后面服务器的直接连接，消除隐信道攻击的风险。</a:t>
                </a:r>
              </a:p>
            </p:txBody>
          </p:sp>
        </p:grpSp>
        <p:grpSp>
          <p:nvGrpSpPr>
            <p:cNvPr id="33" name="组合 28"/>
            <p:cNvGrpSpPr/>
            <p:nvPr/>
          </p:nvGrpSpPr>
          <p:grpSpPr>
            <a:xfrm>
              <a:off x="2855330" y="4680203"/>
              <a:ext cx="4013909" cy="997050"/>
              <a:chOff x="2045215" y="2057150"/>
              <a:chExt cx="4549867" cy="787587"/>
            </a:xfrm>
          </p:grpSpPr>
          <p:sp>
            <p:nvSpPr>
              <p:cNvPr id="34" name="AutoShape 7"/>
              <p:cNvSpPr>
                <a:spLocks noChangeArrowheads="1"/>
              </p:cNvSpPr>
              <p:nvPr/>
            </p:nvSpPr>
            <p:spPr bwMode="auto">
              <a:xfrm>
                <a:off x="2051580" y="2057150"/>
                <a:ext cx="4543502" cy="787587"/>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35" name="TextBox 29"/>
              <p:cNvSpPr txBox="1"/>
              <p:nvPr/>
            </p:nvSpPr>
            <p:spPr>
              <a:xfrm>
                <a:off x="2045215" y="2136962"/>
                <a:ext cx="4543502" cy="60184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与应用级网关结合使用，空气隙防火墙能提供很高的安全性。</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1+#ppt_w/2"/>
                                          </p:val>
                                        </p:tav>
                                        <p:tav tm="100000">
                                          <p:val>
                                            <p:strVal val="#ppt_x"/>
                                          </p:val>
                                        </p:tav>
                                      </p:tavLst>
                                    </p:anim>
                                    <p:anim calcmode="lin" valueType="num">
                                      <p:cBhvr additive="base">
                                        <p:cTn id="16" dur="500" fill="hold"/>
                                        <p:tgtEl>
                                          <p:spTgt spid="7"/>
                                        </p:tgtEl>
                                        <p:attrNameLst>
                                          <p:attrName>ppt_y</p:attrName>
                                        </p:attrNameLst>
                                      </p:cBhvr>
                                      <p:tavLst>
                                        <p:tav tm="0">
                                          <p:val>
                                            <p:strVal val="#ppt_y"/>
                                          </p:val>
                                        </p:tav>
                                        <p:tav tm="100000">
                                          <p:val>
                                            <p:strVal val="#ppt_y"/>
                                          </p:val>
                                        </p:tav>
                                      </p:tavLst>
                                    </p:anim>
                                  </p:childTnLst>
                                </p:cTn>
                              </p:par>
                            </p:childTnLst>
                          </p:cTn>
                        </p:par>
                        <p:par>
                          <p:cTn id="17" fill="hold">
                            <p:stCondLst>
                              <p:cond delay="1000"/>
                            </p:stCondLst>
                            <p:childTnLst>
                              <p:par>
                                <p:cTn id="18" presetID="12" presetClass="entr" presetSubtype="1" fill="hold" nodeType="after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500"/>
                                        <p:tgtEl>
                                          <p:spTgt spid="36"/>
                                        </p:tgtEl>
                                        <p:attrNameLst>
                                          <p:attrName>ppt_y</p:attrName>
                                        </p:attrNameLst>
                                      </p:cBhvr>
                                      <p:tavLst>
                                        <p:tav tm="0">
                                          <p:val>
                                            <p:strVal val="#ppt_y-#ppt_h*1.125000"/>
                                          </p:val>
                                        </p:tav>
                                        <p:tav tm="100000">
                                          <p:val>
                                            <p:strVal val="#ppt_y"/>
                                          </p:val>
                                        </p:tav>
                                      </p:tavLst>
                                    </p:anim>
                                    <p:animEffect transition="in" filter="wipe(down)">
                                      <p:cBhvr>
                                        <p:cTn id="21" dur="500"/>
                                        <p:tgtEl>
                                          <p:spTgt spid="36"/>
                                        </p:tgtEl>
                                      </p:cBhvr>
                                    </p:animEffect>
                                  </p:childTnLst>
                                </p:cTn>
                              </p:par>
                              <p:par>
                                <p:cTn id="22" presetID="12" presetClass="entr" presetSubtype="1"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p:tgtEl>
                                          <p:spTgt spid="37"/>
                                        </p:tgtEl>
                                        <p:attrNameLst>
                                          <p:attrName>ppt_y</p:attrName>
                                        </p:attrNameLst>
                                      </p:cBhvr>
                                      <p:tavLst>
                                        <p:tav tm="0">
                                          <p:val>
                                            <p:strVal val="#ppt_y-#ppt_h*1.125000"/>
                                          </p:val>
                                        </p:tav>
                                        <p:tav tm="100000">
                                          <p:val>
                                            <p:strVal val="#ppt_y"/>
                                          </p:val>
                                        </p:tav>
                                      </p:tavLst>
                                    </p:anim>
                                    <p:animEffect transition="in" filter="wipe(down)">
                                      <p:cBhvr>
                                        <p:cTn id="2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p:bld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810816" y="42192"/>
            <a:ext cx="9648394" cy="781967"/>
            <a:chOff x="2543606" y="42192"/>
            <a:chExt cx="9648394" cy="781967"/>
          </a:xfrm>
        </p:grpSpPr>
        <p:sp>
          <p:nvSpPr>
            <p:cNvPr id="3" name="圆角矩形 2"/>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矩形 3"/>
            <p:cNvSpPr/>
            <p:nvPr/>
          </p:nvSpPr>
          <p:spPr>
            <a:xfrm>
              <a:off x="2831636" y="138202"/>
              <a:ext cx="2982309" cy="58477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本讲内容概要</a:t>
              </a:r>
            </a:p>
          </p:txBody>
        </p:sp>
      </p:grpSp>
      <p:grpSp>
        <p:nvGrpSpPr>
          <p:cNvPr id="5" name="组合 4"/>
          <p:cNvGrpSpPr/>
          <p:nvPr/>
        </p:nvGrpSpPr>
        <p:grpSpPr>
          <a:xfrm>
            <a:off x="2799174" y="1761311"/>
            <a:ext cx="7074491" cy="691161"/>
            <a:chOff x="3388744" y="2314179"/>
            <a:chExt cx="7074491" cy="691161"/>
          </a:xfrm>
        </p:grpSpPr>
        <p:sp>
          <p:nvSpPr>
            <p:cNvPr id="6" name="圆角矩形 5"/>
            <p:cNvSpPr/>
            <p:nvPr/>
          </p:nvSpPr>
          <p:spPr>
            <a:xfrm>
              <a:off x="3388744" y="2344955"/>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7" name="TextBox 6"/>
            <p:cNvSpPr txBox="1"/>
            <p:nvPr/>
          </p:nvSpPr>
          <p:spPr>
            <a:xfrm>
              <a:off x="4180835" y="2314179"/>
              <a:ext cx="4613468" cy="584775"/>
            </a:xfrm>
            <a:prstGeom prst="rect">
              <a:avLst/>
            </a:prstGeom>
            <a:noFill/>
          </p:spPr>
          <p:txBody>
            <a:bodyPr wrap="squar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8</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切换代理</a:t>
              </a:r>
            </a:p>
          </p:txBody>
        </p:sp>
        <p:cxnSp>
          <p:nvCxnSpPr>
            <p:cNvPr id="8" name="直接连接符 7"/>
            <p:cNvCxnSpPr/>
            <p:nvPr/>
          </p:nvCxnSpPr>
          <p:spPr>
            <a:xfrm>
              <a:off x="4661739" y="240730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799174" y="2609594"/>
            <a:ext cx="7074491" cy="691161"/>
            <a:chOff x="3388744" y="3115773"/>
            <a:chExt cx="7074491" cy="691161"/>
          </a:xfrm>
        </p:grpSpPr>
        <p:sp>
          <p:nvSpPr>
            <p:cNvPr id="10" name="圆角矩形 9"/>
            <p:cNvSpPr/>
            <p:nvPr/>
          </p:nvSpPr>
          <p:spPr>
            <a:xfrm>
              <a:off x="3388744" y="3146549"/>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TextBox 7"/>
            <p:cNvSpPr txBox="1"/>
            <p:nvPr/>
          </p:nvSpPr>
          <p:spPr>
            <a:xfrm>
              <a:off x="4180835" y="3115773"/>
              <a:ext cx="2662908"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9</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空气隙防火墙</a:t>
              </a:r>
            </a:p>
          </p:txBody>
        </p:sp>
        <p:cxnSp>
          <p:nvCxnSpPr>
            <p:cNvPr id="12" name="直接连接符 11"/>
            <p:cNvCxnSpPr/>
            <p:nvPr/>
          </p:nvCxnSpPr>
          <p:spPr>
            <a:xfrm>
              <a:off x="4661739" y="3218558"/>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799174" y="913028"/>
            <a:ext cx="7074491" cy="691161"/>
            <a:chOff x="3402064" y="1531597"/>
            <a:chExt cx="7074491" cy="691161"/>
          </a:xfrm>
        </p:grpSpPr>
        <p:sp>
          <p:nvSpPr>
            <p:cNvPr id="14" name="圆角矩形 13"/>
            <p:cNvSpPr/>
            <p:nvPr/>
          </p:nvSpPr>
          <p:spPr>
            <a:xfrm>
              <a:off x="3402064" y="1562373"/>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TextBox 19"/>
            <p:cNvSpPr txBox="1"/>
            <p:nvPr/>
          </p:nvSpPr>
          <p:spPr>
            <a:xfrm>
              <a:off x="4180835" y="1531597"/>
              <a:ext cx="2970685"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7</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状态检测防火墙</a:t>
              </a:r>
            </a:p>
          </p:txBody>
        </p:sp>
        <p:cxnSp>
          <p:nvCxnSpPr>
            <p:cNvPr id="16" name="直接连接符 15"/>
            <p:cNvCxnSpPr/>
            <p:nvPr/>
          </p:nvCxnSpPr>
          <p:spPr>
            <a:xfrm>
              <a:off x="4661739" y="1634382"/>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799174" y="3457875"/>
            <a:ext cx="7074491" cy="691163"/>
            <a:chOff x="3424583" y="3907859"/>
            <a:chExt cx="7074491" cy="691163"/>
          </a:xfrm>
        </p:grpSpPr>
        <p:sp>
          <p:nvSpPr>
            <p:cNvPr id="18" name="圆角矩形 17"/>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19" name="TextBox 8"/>
            <p:cNvSpPr txBox="1"/>
            <p:nvPr/>
          </p:nvSpPr>
          <p:spPr>
            <a:xfrm>
              <a:off x="3956045" y="3907859"/>
              <a:ext cx="2911566" cy="584775"/>
            </a:xfrm>
            <a:prstGeom prst="rect">
              <a:avLst/>
            </a:prstGeom>
            <a:noFill/>
          </p:spPr>
          <p:txBody>
            <a:bodyPr wrap="none" rtlCol="0" anchor="ctr">
              <a:spAutoFit/>
            </a:bodyPr>
            <a:lstStyle/>
            <a:p>
              <a:r>
                <a:rPr lang="en-US" altLang="zh-CN" sz="3200" b="1" dirty="0">
                  <a:solidFill>
                    <a:srgbClr val="FF0000"/>
                  </a:solidFill>
                  <a:latin typeface="Broadway" panose="04040905080B02020502" pitchFamily="82" charset="0"/>
                  <a:ea typeface="微软雅黑" panose="020B0503020204020204" pitchFamily="34" charset="-122"/>
                </a:rPr>
                <a:t>10</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分布式防火墙</a:t>
              </a:r>
            </a:p>
          </p:txBody>
        </p:sp>
        <p:cxnSp>
          <p:nvCxnSpPr>
            <p:cNvPr id="20" name="直接连接符 19"/>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2799174" y="4337541"/>
            <a:ext cx="7074491" cy="690558"/>
            <a:chOff x="3424583" y="3908464"/>
            <a:chExt cx="7074491" cy="690558"/>
          </a:xfrm>
        </p:grpSpPr>
        <p:sp>
          <p:nvSpPr>
            <p:cNvPr id="31" name="圆角矩形 30"/>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2" name="TextBox 8"/>
            <p:cNvSpPr txBox="1"/>
            <p:nvPr/>
          </p:nvSpPr>
          <p:spPr>
            <a:xfrm>
              <a:off x="3956045" y="3908464"/>
              <a:ext cx="2861310"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11</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下一代防火墙</a:t>
              </a:r>
            </a:p>
          </p:txBody>
        </p:sp>
        <p:cxnSp>
          <p:nvCxnSpPr>
            <p:cNvPr id="33" name="直接连接符 32"/>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799174" y="5233526"/>
            <a:ext cx="7074491" cy="690558"/>
            <a:chOff x="3424583" y="3908464"/>
            <a:chExt cx="7074491" cy="690558"/>
          </a:xfrm>
        </p:grpSpPr>
        <p:sp>
          <p:nvSpPr>
            <p:cNvPr id="22" name="圆角矩形 21"/>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3" name="TextBox 8"/>
            <p:cNvSpPr txBox="1"/>
            <p:nvPr/>
          </p:nvSpPr>
          <p:spPr>
            <a:xfrm>
              <a:off x="3956045" y="3908464"/>
              <a:ext cx="3489325"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12</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防火墙的典型产品</a:t>
              </a:r>
            </a:p>
          </p:txBody>
        </p:sp>
        <p:cxnSp>
          <p:nvCxnSpPr>
            <p:cNvPr id="24" name="直接连接符 23"/>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787109" y="6053946"/>
            <a:ext cx="7074491" cy="690558"/>
            <a:chOff x="3424583" y="3908464"/>
            <a:chExt cx="7074491" cy="690558"/>
          </a:xfrm>
        </p:grpSpPr>
        <p:sp>
          <p:nvSpPr>
            <p:cNvPr id="26" name="圆角矩形 25"/>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7" name="TextBox 8"/>
            <p:cNvSpPr txBox="1"/>
            <p:nvPr/>
          </p:nvSpPr>
          <p:spPr>
            <a:xfrm>
              <a:off x="3956045" y="3908464"/>
              <a:ext cx="3486785"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13</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防火墙的发展趋势</a:t>
              </a:r>
            </a:p>
          </p:txBody>
        </p:sp>
        <p:cxnSp>
          <p:nvCxnSpPr>
            <p:cNvPr id="28" name="直接连接符 27"/>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9" presetClass="emph" presetSubtype="0" nodeType="afterEffect">
                                  <p:stCondLst>
                                    <p:cond delay="0"/>
                                  </p:stCondLst>
                                  <p:childTnLst>
                                    <p:set>
                                      <p:cBhvr rctx="PPT">
                                        <p:cTn id="32" dur="indefinite"/>
                                        <p:tgtEl>
                                          <p:spTgt spid="5"/>
                                        </p:tgtEl>
                                        <p:attrNameLst>
                                          <p:attrName>style.opacity</p:attrName>
                                        </p:attrNameLst>
                                      </p:cBhvr>
                                      <p:to>
                                        <p:strVal val="0.5"/>
                                      </p:to>
                                    </p:set>
                                    <p:animEffect filter="image" prLst="opacity: 0.5">
                                      <p:cBhvr rctx="IE">
                                        <p:cTn id="33" dur="indefinite"/>
                                        <p:tgtEl>
                                          <p:spTgt spid="5"/>
                                        </p:tgtEl>
                                      </p:cBhvr>
                                    </p:animEffect>
                                  </p:childTnLst>
                                </p:cTn>
                              </p:par>
                              <p:par>
                                <p:cTn id="34" presetID="9" presetClass="emph" presetSubtype="0" nodeType="withEffect">
                                  <p:stCondLst>
                                    <p:cond delay="0"/>
                                  </p:stCondLst>
                                  <p:childTnLst>
                                    <p:set>
                                      <p:cBhvr rctx="PPT">
                                        <p:cTn id="35" dur="indefinite"/>
                                        <p:tgtEl>
                                          <p:spTgt spid="9"/>
                                        </p:tgtEl>
                                        <p:attrNameLst>
                                          <p:attrName>style.opacity</p:attrName>
                                        </p:attrNameLst>
                                      </p:cBhvr>
                                      <p:to>
                                        <p:strVal val="0.5"/>
                                      </p:to>
                                    </p:set>
                                    <p:animEffect filter="image" prLst="opacity: 0.5">
                                      <p:cBhvr rctx="IE">
                                        <p:cTn id="36" dur="indefinite"/>
                                        <p:tgtEl>
                                          <p:spTgt spid="9"/>
                                        </p:tgtEl>
                                      </p:cBhvr>
                                    </p:animEffect>
                                  </p:childTnLst>
                                </p:cTn>
                              </p:par>
                              <p:par>
                                <p:cTn id="37" presetID="9" presetClass="emph" presetSubtype="0" nodeType="withEffect">
                                  <p:stCondLst>
                                    <p:cond delay="0"/>
                                  </p:stCondLst>
                                  <p:childTnLst>
                                    <p:set>
                                      <p:cBhvr rctx="PPT">
                                        <p:cTn id="38" dur="indefinite"/>
                                        <p:tgtEl>
                                          <p:spTgt spid="13"/>
                                        </p:tgtEl>
                                        <p:attrNameLst>
                                          <p:attrName>style.opacity</p:attrName>
                                        </p:attrNameLst>
                                      </p:cBhvr>
                                      <p:to>
                                        <p:strVal val="0.5"/>
                                      </p:to>
                                    </p:set>
                                    <p:animEffect filter="image" prLst="opacity: 0.5">
                                      <p:cBhvr rctx="IE">
                                        <p:cTn id="39" dur="indefinite"/>
                                        <p:tgtEl>
                                          <p:spTgt spid="13"/>
                                        </p:tgtEl>
                                      </p:cBhvr>
                                    </p:animEffect>
                                  </p:childTnLst>
                                </p:cTn>
                              </p:par>
                              <p:par>
                                <p:cTn id="40" presetID="9" presetClass="emph" presetSubtype="0" nodeType="withEffect">
                                  <p:stCondLst>
                                    <p:cond delay="0"/>
                                  </p:stCondLst>
                                  <p:childTnLst>
                                    <p:set>
                                      <p:cBhvr rctx="PPT">
                                        <p:cTn id="41" dur="indefinite"/>
                                        <p:tgtEl>
                                          <p:spTgt spid="17"/>
                                        </p:tgtEl>
                                        <p:attrNameLst>
                                          <p:attrName>style.opacity</p:attrName>
                                        </p:attrNameLst>
                                      </p:cBhvr>
                                      <p:to>
                                        <p:strVal val="0.5"/>
                                      </p:to>
                                    </p:set>
                                    <p:animEffect filter="image" prLst="opacity: 0.5">
                                      <p:cBhvr rctx="IE">
                                        <p:cTn id="42" dur="indefinite"/>
                                        <p:tgtEl>
                                          <p:spTgt spid="17"/>
                                        </p:tgtEl>
                                      </p:cBhvr>
                                    </p:animEffect>
                                  </p:childTnLst>
                                </p:cTn>
                              </p:par>
                              <p:par>
                                <p:cTn id="43" presetID="42"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627301"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01650"/>
            </a:xfrm>
            <a:prstGeom prst="rect">
              <a:avLst/>
            </a:prstGeom>
          </p:spPr>
          <p:txBody>
            <a:bodyPr wrap="square">
              <a:spAutoFit/>
            </a:bodyPr>
            <a:lstStyle/>
            <a:p>
              <a:pPr lvl="0"/>
              <a:r>
                <a:rPr lang="zh-CN" altLang="en-US" sz="2665" b="1" kern="10" dirty="0">
                  <a:solidFill>
                    <a:schemeClr val="bg1"/>
                  </a:solidFill>
                  <a:latin typeface="微软雅黑" panose="020B0503020204020204" pitchFamily="34" charset="-122"/>
                  <a:ea typeface="微软雅黑" panose="020B0503020204020204" pitchFamily="34" charset="-122"/>
                  <a:cs typeface="经典特宋简" pitchFamily="49" charset="-122"/>
                </a:rPr>
                <a:t>分布式防火墙的工作原理</a:t>
              </a:r>
            </a:p>
          </p:txBody>
        </p:sp>
      </p:grpSp>
      <p:grpSp>
        <p:nvGrpSpPr>
          <p:cNvPr id="32" name="组合 31"/>
          <p:cNvGrpSpPr/>
          <p:nvPr/>
        </p:nvGrpSpPr>
        <p:grpSpPr>
          <a:xfrm>
            <a:off x="1759717" y="1496748"/>
            <a:ext cx="2054136" cy="4473736"/>
            <a:chOff x="2676022" y="1123368"/>
            <a:chExt cx="2054136" cy="4473736"/>
          </a:xfrm>
        </p:grpSpPr>
        <p:grpSp>
          <p:nvGrpSpPr>
            <p:cNvPr id="9" name="组合 8"/>
            <p:cNvGrpSpPr/>
            <p:nvPr/>
          </p:nvGrpSpPr>
          <p:grpSpPr>
            <a:xfrm>
              <a:off x="2676022" y="1123368"/>
              <a:ext cx="2054136" cy="1291772"/>
              <a:chOff x="3345179" y="2714350"/>
              <a:chExt cx="2054136" cy="1291772"/>
            </a:xfrm>
          </p:grpSpPr>
          <p:pic>
            <p:nvPicPr>
              <p:cNvPr id="7" name="AutoShape 15"/>
              <p:cNvPicPr>
                <a:picLocks noChangeArrowheads="1"/>
              </p:cNvPicPr>
              <p:nvPr/>
            </p:nvPicPr>
            <p:blipFill>
              <a:blip r:embed="rId2" cstate="print"/>
              <a:srcRect/>
              <a:stretch>
                <a:fillRect/>
              </a:stretch>
            </p:blipFill>
            <p:spPr bwMode="gray">
              <a:xfrm>
                <a:off x="3345179" y="2714350"/>
                <a:ext cx="2054136" cy="1291772"/>
              </a:xfrm>
              <a:prstGeom prst="rect">
                <a:avLst/>
              </a:prstGeom>
              <a:noFill/>
              <a:ln w="9525">
                <a:noFill/>
                <a:miter lim="800000"/>
                <a:headEnd/>
                <a:tailEnd/>
              </a:ln>
            </p:spPr>
          </p:pic>
          <p:sp>
            <p:nvSpPr>
              <p:cNvPr id="8" name="Text Box 16"/>
              <p:cNvSpPr txBox="1">
                <a:spLocks noChangeArrowheads="1"/>
              </p:cNvSpPr>
              <p:nvPr/>
            </p:nvSpPr>
            <p:spPr bwMode="gray">
              <a:xfrm>
                <a:off x="3509513" y="3129404"/>
                <a:ext cx="1725468" cy="460375"/>
              </a:xfrm>
              <a:prstGeom prst="rect">
                <a:avLst/>
              </a:prstGeom>
              <a:noFill/>
              <a:ln w="9525" algn="ctr">
                <a:noFill/>
                <a:miter lim="800000"/>
              </a:ln>
            </p:spPr>
            <p:txBody>
              <a:bodyPr wrap="square">
                <a:spAutoFit/>
              </a:bodyPr>
              <a:lstStyle/>
              <a:p>
                <a:pPr eaLnBrk="0" fontAlgn="auto" hangingPunct="0">
                  <a:spcAft>
                    <a:spcPts val="0"/>
                  </a:spcAft>
                  <a:defRPr/>
                </a:pPr>
                <a:r>
                  <a:rPr lang="zh-CN" altLang="en-US" sz="2400" b="1" dirty="0">
                    <a:solidFill>
                      <a:schemeClr val="bg1"/>
                    </a:solidFill>
                    <a:latin typeface="Times New Roman" panose="02020603050405020304" pitchFamily="18" charset="0"/>
                    <a:ea typeface="微软雅黑" panose="020B0503020204020204" pitchFamily="34" charset="-122"/>
                  </a:rPr>
                  <a:t>网络防火墙</a:t>
                </a:r>
              </a:p>
            </p:txBody>
          </p:sp>
        </p:grpSp>
        <p:grpSp>
          <p:nvGrpSpPr>
            <p:cNvPr id="12" name="组合 11"/>
            <p:cNvGrpSpPr/>
            <p:nvPr/>
          </p:nvGrpSpPr>
          <p:grpSpPr>
            <a:xfrm>
              <a:off x="2676022" y="2714349"/>
              <a:ext cx="2054136" cy="1291772"/>
              <a:chOff x="5967215" y="2714350"/>
              <a:chExt cx="2054136" cy="1291772"/>
            </a:xfrm>
          </p:grpSpPr>
          <p:pic>
            <p:nvPicPr>
              <p:cNvPr id="10" name="AutoShape 22"/>
              <p:cNvPicPr>
                <a:picLocks noChangeArrowheads="1"/>
              </p:cNvPicPr>
              <p:nvPr/>
            </p:nvPicPr>
            <p:blipFill>
              <a:blip r:embed="rId3" cstate="print"/>
              <a:srcRect/>
              <a:stretch>
                <a:fillRect/>
              </a:stretch>
            </p:blipFill>
            <p:spPr bwMode="gray">
              <a:xfrm>
                <a:off x="5967215" y="2714350"/>
                <a:ext cx="2054136" cy="1291772"/>
              </a:xfrm>
              <a:prstGeom prst="rect">
                <a:avLst/>
              </a:prstGeom>
              <a:noFill/>
              <a:ln w="9525">
                <a:noFill/>
                <a:miter lim="800000"/>
                <a:headEnd/>
                <a:tailEnd/>
              </a:ln>
            </p:spPr>
          </p:pic>
          <p:sp>
            <p:nvSpPr>
              <p:cNvPr id="11" name="Text Box 23"/>
              <p:cNvSpPr txBox="1">
                <a:spLocks noChangeArrowheads="1"/>
              </p:cNvSpPr>
              <p:nvPr/>
            </p:nvSpPr>
            <p:spPr bwMode="gray">
              <a:xfrm>
                <a:off x="6134344" y="3129403"/>
                <a:ext cx="1719878" cy="460375"/>
              </a:xfrm>
              <a:prstGeom prst="rect">
                <a:avLst/>
              </a:prstGeom>
              <a:noFill/>
              <a:ln w="9525" algn="ctr">
                <a:noFill/>
                <a:miter lim="800000"/>
              </a:ln>
            </p:spPr>
            <p:txBody>
              <a:bodyPr wrap="square">
                <a:spAutoFit/>
              </a:bodyPr>
              <a:lstStyle/>
              <a:p>
                <a:pPr eaLnBrk="0" fontAlgn="auto" hangingPunct="0">
                  <a:spcAft>
                    <a:spcPts val="0"/>
                  </a:spcAft>
                  <a:defRPr/>
                </a:pPr>
                <a:r>
                  <a:rPr lang="zh-CN" altLang="en-US" sz="2400" b="1" dirty="0">
                    <a:solidFill>
                      <a:schemeClr val="bg1"/>
                    </a:solidFill>
                    <a:latin typeface="Times New Roman" panose="02020603050405020304" pitchFamily="18" charset="0"/>
                    <a:ea typeface="微软雅黑" panose="020B0503020204020204" pitchFamily="34" charset="-122"/>
                  </a:rPr>
                  <a:t>主机防火墙</a:t>
                </a:r>
              </a:p>
            </p:txBody>
          </p:sp>
        </p:grpSp>
        <p:grpSp>
          <p:nvGrpSpPr>
            <p:cNvPr id="15" name="组合 14"/>
            <p:cNvGrpSpPr/>
            <p:nvPr/>
          </p:nvGrpSpPr>
          <p:grpSpPr>
            <a:xfrm>
              <a:off x="2676022" y="4305331"/>
              <a:ext cx="2054136" cy="1291773"/>
              <a:chOff x="6948629" y="2791514"/>
              <a:chExt cx="2054136" cy="1291773"/>
            </a:xfrm>
          </p:grpSpPr>
          <p:sp>
            <p:nvSpPr>
              <p:cNvPr id="13" name="AutoShape 29"/>
              <p:cNvSpPr>
                <a:spLocks noChangeArrowheads="1"/>
              </p:cNvSpPr>
              <p:nvPr/>
            </p:nvSpPr>
            <p:spPr bwMode="gray">
              <a:xfrm rot="5400000">
                <a:off x="7329810" y="2410332"/>
                <a:ext cx="1291773" cy="2054136"/>
              </a:xfrm>
              <a:prstGeom prst="roundRect">
                <a:avLst>
                  <a:gd name="adj" fmla="val 19894"/>
                </a:avLst>
              </a:prstGeom>
              <a:gradFill rotWithShape="1">
                <a:gsLst>
                  <a:gs pos="0">
                    <a:srgbClr val="006699"/>
                  </a:gs>
                  <a:gs pos="100000">
                    <a:srgbClr val="005079"/>
                  </a:gs>
                </a:gsLst>
                <a:lin ang="5400000" scaled="1"/>
              </a:gradFill>
              <a:ln w="38100" algn="ctr">
                <a:solidFill>
                  <a:srgbClr val="DDDDDD"/>
                </a:solidFill>
                <a:round/>
              </a:ln>
            </p:spPr>
            <p:txBody>
              <a:bodyPr wrap="none" anchor="ctr"/>
              <a:lstStyle/>
              <a:p>
                <a:endParaRPr lang="zh-CN" altLang="en-US" b="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endParaRPr>
              </a:p>
            </p:txBody>
          </p:sp>
          <p:sp>
            <p:nvSpPr>
              <p:cNvPr id="14" name="Text Box 30"/>
              <p:cNvSpPr txBox="1">
                <a:spLocks noChangeArrowheads="1"/>
              </p:cNvSpPr>
              <p:nvPr/>
            </p:nvSpPr>
            <p:spPr bwMode="gray">
              <a:xfrm>
                <a:off x="7211379" y="3206565"/>
                <a:ext cx="1528634" cy="460375"/>
              </a:xfrm>
              <a:prstGeom prst="rect">
                <a:avLst/>
              </a:prstGeom>
              <a:noFill/>
              <a:ln w="9525" algn="ctr">
                <a:noFill/>
                <a:miter lim="800000"/>
              </a:ln>
            </p:spPr>
            <p:txBody>
              <a:bodyPr wrap="square">
                <a:spAutoFit/>
              </a:bodyPr>
              <a:lstStyle>
                <a:lvl1pPr>
                  <a:defRPr>
                    <a:solidFill>
                      <a:schemeClr val="tx1"/>
                    </a:solidFill>
                    <a:latin typeface="굴림" pitchFamily="34" charset="-127"/>
                    <a:ea typeface="굴림" pitchFamily="34" charset="-127"/>
                  </a:defRPr>
                </a:lvl1pPr>
                <a:lvl2pPr marL="742950" indent="-285750">
                  <a:defRPr>
                    <a:solidFill>
                      <a:schemeClr val="tx1"/>
                    </a:solidFill>
                    <a:latin typeface="굴림" pitchFamily="34" charset="-127"/>
                    <a:ea typeface="굴림" pitchFamily="34" charset="-127"/>
                  </a:defRPr>
                </a:lvl2pPr>
                <a:lvl3pPr marL="1143000" indent="-228600">
                  <a:defRPr>
                    <a:solidFill>
                      <a:schemeClr val="tx1"/>
                    </a:solidFill>
                    <a:latin typeface="굴림" pitchFamily="34" charset="-127"/>
                    <a:ea typeface="굴림" pitchFamily="34" charset="-127"/>
                  </a:defRPr>
                </a:lvl3pPr>
                <a:lvl4pPr marL="1600200" indent="-228600">
                  <a:defRPr>
                    <a:solidFill>
                      <a:schemeClr val="tx1"/>
                    </a:solidFill>
                    <a:latin typeface="굴림" pitchFamily="34" charset="-127"/>
                    <a:ea typeface="굴림" pitchFamily="34" charset="-127"/>
                  </a:defRPr>
                </a:lvl4pPr>
                <a:lvl5pPr marL="2057400" indent="-228600">
                  <a:defRPr>
                    <a:solidFill>
                      <a:schemeClr val="tx1"/>
                    </a:solidFill>
                    <a:latin typeface="굴림" pitchFamily="34" charset="-127"/>
                    <a:ea typeface="굴림" pitchFamily="34" charset="-127"/>
                  </a:defRPr>
                </a:lvl5pPr>
                <a:lvl6pPr marL="2514600" indent="-228600" fontAlgn="base">
                  <a:spcBef>
                    <a:spcPct val="0"/>
                  </a:spcBef>
                  <a:spcAft>
                    <a:spcPct val="0"/>
                  </a:spcAft>
                  <a:defRPr>
                    <a:solidFill>
                      <a:schemeClr val="tx1"/>
                    </a:solidFill>
                    <a:latin typeface="굴림" pitchFamily="34" charset="-127"/>
                    <a:ea typeface="굴림" pitchFamily="34" charset="-127"/>
                  </a:defRPr>
                </a:lvl6pPr>
                <a:lvl7pPr marL="2971800" indent="-228600" fontAlgn="base">
                  <a:spcBef>
                    <a:spcPct val="0"/>
                  </a:spcBef>
                  <a:spcAft>
                    <a:spcPct val="0"/>
                  </a:spcAft>
                  <a:defRPr>
                    <a:solidFill>
                      <a:schemeClr val="tx1"/>
                    </a:solidFill>
                    <a:latin typeface="굴림" pitchFamily="34" charset="-127"/>
                    <a:ea typeface="굴림" pitchFamily="34" charset="-127"/>
                  </a:defRPr>
                </a:lvl7pPr>
                <a:lvl8pPr marL="3429000" indent="-228600" fontAlgn="base">
                  <a:spcBef>
                    <a:spcPct val="0"/>
                  </a:spcBef>
                  <a:spcAft>
                    <a:spcPct val="0"/>
                  </a:spcAft>
                  <a:defRPr>
                    <a:solidFill>
                      <a:schemeClr val="tx1"/>
                    </a:solidFill>
                    <a:latin typeface="굴림" pitchFamily="34" charset="-127"/>
                    <a:ea typeface="굴림" pitchFamily="34" charset="-127"/>
                  </a:defRPr>
                </a:lvl8pPr>
                <a:lvl9pPr marL="3886200" indent="-228600" fontAlgn="base">
                  <a:spcBef>
                    <a:spcPct val="0"/>
                  </a:spcBef>
                  <a:spcAft>
                    <a:spcPct val="0"/>
                  </a:spcAft>
                  <a:defRPr>
                    <a:solidFill>
                      <a:schemeClr val="tx1"/>
                    </a:solidFill>
                    <a:latin typeface="굴림" pitchFamily="34" charset="-127"/>
                    <a:ea typeface="굴림" pitchFamily="34" charset="-127"/>
                  </a:defRPr>
                </a:lvl9pPr>
              </a:lstStyle>
              <a:p>
                <a:pPr algn="ctr" eaLnBrk="0" fontAlgn="auto" hangingPunct="0">
                  <a:spcAft>
                    <a:spcPts val="0"/>
                  </a:spcAft>
                  <a:defRPr/>
                </a:pPr>
                <a:r>
                  <a:rPr lang="zh-CN" altLang="en-US" sz="2400" b="1" dirty="0">
                    <a:solidFill>
                      <a:schemeClr val="bg1"/>
                    </a:solidFill>
                    <a:latin typeface="Times New Roman" panose="02020603050405020304" pitchFamily="18" charset="0"/>
                    <a:ea typeface="微软雅黑" panose="020B0503020204020204" pitchFamily="34" charset="-122"/>
                  </a:rPr>
                  <a:t>管理中心</a:t>
                </a:r>
              </a:p>
            </p:txBody>
          </p:sp>
        </p:grpSp>
      </p:grpSp>
      <p:grpSp>
        <p:nvGrpSpPr>
          <p:cNvPr id="16" name="组合 15"/>
          <p:cNvGrpSpPr/>
          <p:nvPr/>
        </p:nvGrpSpPr>
        <p:grpSpPr>
          <a:xfrm>
            <a:off x="4054053" y="1496748"/>
            <a:ext cx="6573942" cy="1303545"/>
            <a:chOff x="1428760" y="1500174"/>
            <a:chExt cx="7715272" cy="1500198"/>
          </a:xfrm>
          <a:solidFill>
            <a:srgbClr val="660066"/>
          </a:solidFill>
        </p:grpSpPr>
        <p:sp>
          <p:nvSpPr>
            <p:cNvPr id="17" name="AutoShape 2"/>
            <p:cNvSpPr>
              <a:spLocks noChangeArrowheads="1"/>
            </p:cNvSpPr>
            <p:nvPr/>
          </p:nvSpPr>
          <p:spPr bwMode="gray">
            <a:xfrm>
              <a:off x="1428760" y="1500174"/>
              <a:ext cx="7715272" cy="1500198"/>
            </a:xfrm>
            <a:prstGeom prst="roundRect">
              <a:avLst>
                <a:gd name="adj" fmla="val 11505"/>
              </a:avLst>
            </a:prstGeom>
            <a:grpFill/>
            <a:ln w="6350" algn="ctr">
              <a:noFill/>
              <a:prstDash val="sysDot"/>
              <a:round/>
            </a:ln>
          </p:spPr>
          <p:txBody>
            <a:bodyPr wrap="none" anchor="ctr"/>
            <a:lstStyle/>
            <a:p>
              <a:pPr marL="285750" indent="-285750">
                <a:buFont typeface="Wingdings" panose="05000000000000000000" pitchFamily="2" charset="2"/>
                <a:buChar char="l"/>
              </a:pPr>
              <a:endParaRPr lang="zh-CN" altLang="en-US" b="1">
                <a:latin typeface="Times New Roman" panose="02020603050405020304" pitchFamily="18" charset="0"/>
                <a:ea typeface="微软雅黑" panose="020B0503020204020204" pitchFamily="34" charset="-122"/>
              </a:endParaRPr>
            </a:p>
          </p:txBody>
        </p:sp>
        <p:sp>
          <p:nvSpPr>
            <p:cNvPr id="19" name="TextBox 13"/>
            <p:cNvSpPr txBox="1"/>
            <p:nvPr/>
          </p:nvSpPr>
          <p:spPr>
            <a:xfrm>
              <a:off x="1604218" y="1680308"/>
              <a:ext cx="7271526" cy="1124695"/>
            </a:xfrm>
            <a:prstGeom prst="rect">
              <a:avLst/>
            </a:prstGeom>
            <a:grpFill/>
          </p:spPr>
          <p:txBody>
            <a:bodyPr wrap="square" rtlCol="0">
              <a:spAutoFit/>
            </a:bodyPr>
            <a:lstStyle/>
            <a:p>
              <a:pPr marL="342900" indent="-342900">
                <a:lnSpc>
                  <a:spcPct val="120000"/>
                </a:lnSpc>
                <a:buFont typeface="Wingdings" panose="05000000000000000000" pitchFamily="2" charset="2"/>
                <a:buChar char="l"/>
              </a:pPr>
              <a:r>
                <a:rPr lang="zh-CN" altLang="en-US" sz="2400" b="1" dirty="0">
                  <a:solidFill>
                    <a:schemeClr val="bg1"/>
                  </a:solidFill>
                  <a:latin typeface="Times New Roman" panose="02020603050405020304" pitchFamily="18" charset="0"/>
                  <a:ea typeface="微软雅黑" panose="020B0503020204020204" pitchFamily="34" charset="-122"/>
                </a:rPr>
                <a:t>内部网与外部网之间、内部网各子网之间</a:t>
              </a:r>
              <a:endParaRPr lang="en-US" altLang="zh-CN" sz="2400" b="1" dirty="0">
                <a:solidFill>
                  <a:schemeClr val="bg1"/>
                </a:solidFill>
                <a:latin typeface="Times New Roman" panose="02020603050405020304" pitchFamily="18" charset="0"/>
                <a:ea typeface="微软雅黑" panose="020B0503020204020204" pitchFamily="34" charset="-122"/>
              </a:endParaRPr>
            </a:p>
            <a:p>
              <a:pPr marL="342900" indent="-342900">
                <a:lnSpc>
                  <a:spcPct val="120000"/>
                </a:lnSpc>
                <a:buFont typeface="Wingdings" panose="05000000000000000000" pitchFamily="2" charset="2"/>
                <a:buChar char="l"/>
              </a:pPr>
              <a:r>
                <a:rPr lang="zh-CN" altLang="en-US" sz="2400" b="1" dirty="0">
                  <a:solidFill>
                    <a:schemeClr val="bg1"/>
                  </a:solidFill>
                  <a:latin typeface="Times New Roman" panose="02020603050405020304" pitchFamily="18" charset="0"/>
                  <a:ea typeface="微软雅黑" panose="020B0503020204020204" pitchFamily="34" charset="-122"/>
                </a:rPr>
                <a:t>对内部子网之间的安全防护层</a:t>
              </a:r>
              <a:endParaRPr lang="en-US" altLang="zh-CN" sz="2400" b="1" dirty="0">
                <a:solidFill>
                  <a:schemeClr val="bg1"/>
                </a:solidFill>
                <a:latin typeface="Times New Roman" panose="02020603050405020304" pitchFamily="18" charset="0"/>
                <a:ea typeface="微软雅黑" panose="020B0503020204020204" pitchFamily="34" charset="-122"/>
              </a:endParaRPr>
            </a:p>
          </p:txBody>
        </p:sp>
      </p:grpSp>
      <p:grpSp>
        <p:nvGrpSpPr>
          <p:cNvPr id="21" name="组合 20"/>
          <p:cNvGrpSpPr/>
          <p:nvPr/>
        </p:nvGrpSpPr>
        <p:grpSpPr>
          <a:xfrm>
            <a:off x="4032959" y="3087729"/>
            <a:ext cx="6595036" cy="1291772"/>
            <a:chOff x="2126637" y="3583283"/>
            <a:chExt cx="7715272" cy="2928958"/>
          </a:xfrm>
          <a:solidFill>
            <a:srgbClr val="323298"/>
          </a:solidFill>
        </p:grpSpPr>
        <p:sp>
          <p:nvSpPr>
            <p:cNvPr id="23" name="AutoShape 8"/>
            <p:cNvSpPr>
              <a:spLocks noChangeArrowheads="1"/>
            </p:cNvSpPr>
            <p:nvPr/>
          </p:nvSpPr>
          <p:spPr bwMode="gray">
            <a:xfrm>
              <a:off x="2126637" y="3583283"/>
              <a:ext cx="7715272" cy="2928958"/>
            </a:xfrm>
            <a:prstGeom prst="roundRect">
              <a:avLst>
                <a:gd name="adj" fmla="val 11505"/>
              </a:avLst>
            </a:prstGeom>
            <a:grpFill/>
            <a:ln w="6350" algn="ctr">
              <a:noFill/>
              <a:prstDash val="sysDot"/>
              <a:round/>
            </a:ln>
          </p:spPr>
          <p:txBody>
            <a:bodyPr wrap="none" anchor="ctr"/>
            <a:lstStyle/>
            <a:p>
              <a:pPr marL="285750" indent="-285750">
                <a:buFont typeface="Wingdings" panose="05000000000000000000" pitchFamily="2" charset="2"/>
                <a:buChar char="l"/>
              </a:pPr>
              <a:endParaRPr lang="zh-CN" altLang="en-US" b="1">
                <a:latin typeface="Times New Roman" panose="02020603050405020304" pitchFamily="18" charset="0"/>
                <a:ea typeface="微软雅黑" panose="020B0503020204020204" pitchFamily="34" charset="-122"/>
              </a:endParaRPr>
            </a:p>
          </p:txBody>
        </p:sp>
        <p:sp>
          <p:nvSpPr>
            <p:cNvPr id="25" name="TextBox 17"/>
            <p:cNvSpPr txBox="1"/>
            <p:nvPr/>
          </p:nvSpPr>
          <p:spPr>
            <a:xfrm>
              <a:off x="2326211" y="3932158"/>
              <a:ext cx="7248268" cy="2215846"/>
            </a:xfrm>
            <a:prstGeom prst="rect">
              <a:avLst/>
            </a:prstGeom>
            <a:grpFill/>
          </p:spPr>
          <p:txBody>
            <a:bodyPr wrap="square" rtlCol="0">
              <a:spAutoFit/>
            </a:bodyPr>
            <a:lstStyle/>
            <a:p>
              <a:pPr marL="342900" indent="-342900">
                <a:lnSpc>
                  <a:spcPct val="120000"/>
                </a:lnSpc>
                <a:buFont typeface="Wingdings" panose="05000000000000000000" pitchFamily="2" charset="2"/>
                <a:buChar char="l"/>
              </a:pPr>
              <a:r>
                <a:rPr lang="zh-CN" altLang="en-US" sz="2400" b="1" dirty="0">
                  <a:solidFill>
                    <a:schemeClr val="bg1"/>
                  </a:solidFill>
                  <a:latin typeface="Times New Roman" panose="02020603050405020304" pitchFamily="18" charset="0"/>
                  <a:ea typeface="微软雅黑" panose="020B0503020204020204" pitchFamily="34" charset="-122"/>
                </a:rPr>
                <a:t>对服务器和桌面机进行防护</a:t>
              </a:r>
              <a:endParaRPr lang="en-US" altLang="zh-CN" sz="2400" b="1" dirty="0">
                <a:solidFill>
                  <a:schemeClr val="bg1"/>
                </a:solidFill>
                <a:latin typeface="Times New Roman" panose="02020603050405020304" pitchFamily="18" charset="0"/>
                <a:ea typeface="微软雅黑" panose="020B0503020204020204" pitchFamily="34" charset="-122"/>
              </a:endParaRPr>
            </a:p>
            <a:p>
              <a:pPr marL="342900" indent="-342900">
                <a:lnSpc>
                  <a:spcPct val="120000"/>
                </a:lnSpc>
                <a:buFont typeface="Wingdings" panose="05000000000000000000" pitchFamily="2" charset="2"/>
                <a:buChar char="l"/>
              </a:pPr>
              <a:r>
                <a:rPr lang="zh-CN" altLang="en-US" sz="2400" b="1" dirty="0">
                  <a:solidFill>
                    <a:schemeClr val="bg1"/>
                  </a:solidFill>
                  <a:latin typeface="Times New Roman" panose="02020603050405020304" pitchFamily="18" charset="0"/>
                  <a:ea typeface="微软雅黑" panose="020B0503020204020204" pitchFamily="34" charset="-122"/>
                </a:rPr>
                <a:t>内核模式应用，过滤和限制信息流</a:t>
              </a:r>
              <a:endParaRPr lang="en-US" altLang="zh-CN" sz="2400" b="1" dirty="0">
                <a:solidFill>
                  <a:schemeClr val="bg1"/>
                </a:solidFill>
                <a:latin typeface="Times New Roman" panose="02020603050405020304" pitchFamily="18" charset="0"/>
                <a:ea typeface="微软雅黑" panose="020B0503020204020204" pitchFamily="34" charset="-122"/>
              </a:endParaRPr>
            </a:p>
          </p:txBody>
        </p:sp>
      </p:grpSp>
      <p:grpSp>
        <p:nvGrpSpPr>
          <p:cNvPr id="26" name="组合 25"/>
          <p:cNvGrpSpPr/>
          <p:nvPr/>
        </p:nvGrpSpPr>
        <p:grpSpPr>
          <a:xfrm>
            <a:off x="4051591" y="4672821"/>
            <a:ext cx="6576403" cy="1303545"/>
            <a:chOff x="1428760" y="1500174"/>
            <a:chExt cx="7715272" cy="1500198"/>
          </a:xfrm>
          <a:gradFill flip="none" rotWithShape="1">
            <a:gsLst>
              <a:gs pos="58000">
                <a:schemeClr val="accent2">
                  <a:lumMod val="20000"/>
                  <a:lumOff val="80000"/>
                </a:schemeClr>
              </a:gs>
              <a:gs pos="0">
                <a:srgbClr val="F2D2D0"/>
              </a:gs>
              <a:gs pos="100000">
                <a:srgbClr val="F2D2D0">
                  <a:shade val="100000"/>
                  <a:satMod val="115000"/>
                </a:srgbClr>
              </a:gs>
            </a:gsLst>
            <a:lin ang="0" scaled="1"/>
            <a:tileRect/>
          </a:gradFill>
        </p:grpSpPr>
        <p:sp>
          <p:nvSpPr>
            <p:cNvPr id="27" name="AutoShape 2"/>
            <p:cNvSpPr>
              <a:spLocks noChangeArrowheads="1"/>
            </p:cNvSpPr>
            <p:nvPr/>
          </p:nvSpPr>
          <p:spPr bwMode="gray">
            <a:xfrm>
              <a:off x="1428760" y="1500174"/>
              <a:ext cx="7715272" cy="1500198"/>
            </a:xfrm>
            <a:prstGeom prst="roundRect">
              <a:avLst>
                <a:gd name="adj" fmla="val 11505"/>
              </a:avLst>
            </a:prstGeom>
            <a:solidFill>
              <a:srgbClr val="006192"/>
            </a:solidFill>
            <a:ln w="6350" algn="ctr">
              <a:noFill/>
              <a:prstDash val="sysDot"/>
              <a:round/>
            </a:ln>
          </p:spPr>
          <p:txBody>
            <a:bodyPr wrap="none" anchor="ctr"/>
            <a:lstStyle/>
            <a:p>
              <a:pPr marL="285750" indent="-285750">
                <a:buFont typeface="Wingdings" panose="05000000000000000000" pitchFamily="2" charset="2"/>
                <a:buChar char="l"/>
              </a:pPr>
              <a:endParaRPr lang="zh-CN" altLang="en-US" b="1">
                <a:solidFill>
                  <a:schemeClr val="bg1"/>
                </a:solidFill>
                <a:latin typeface="Times New Roman" panose="02020603050405020304" pitchFamily="18" charset="0"/>
                <a:ea typeface="微软雅黑" panose="020B0503020204020204" pitchFamily="34" charset="-122"/>
              </a:endParaRPr>
            </a:p>
          </p:txBody>
        </p:sp>
        <p:sp>
          <p:nvSpPr>
            <p:cNvPr id="29" name="TextBox 13"/>
            <p:cNvSpPr txBox="1"/>
            <p:nvPr/>
          </p:nvSpPr>
          <p:spPr>
            <a:xfrm>
              <a:off x="1607039" y="1687082"/>
              <a:ext cx="7386138" cy="1124695"/>
            </a:xfrm>
            <a:prstGeom prst="rect">
              <a:avLst/>
            </a:prstGeom>
            <a:solidFill>
              <a:srgbClr val="005F8F"/>
            </a:solidFill>
          </p:spPr>
          <p:txBody>
            <a:bodyPr wrap="square" rtlCol="0">
              <a:spAutoFit/>
            </a:bodyPr>
            <a:lstStyle/>
            <a:p>
              <a:pPr marL="342900" indent="-342900">
                <a:lnSpc>
                  <a:spcPct val="120000"/>
                </a:lnSpc>
                <a:buFont typeface="Wingdings" panose="05000000000000000000" pitchFamily="2" charset="2"/>
                <a:buChar char="l"/>
              </a:pPr>
              <a:r>
                <a:rPr lang="zh-CN" altLang="en-US" sz="2400" b="1" dirty="0">
                  <a:solidFill>
                    <a:schemeClr val="bg1"/>
                  </a:solidFill>
                  <a:latin typeface="Times New Roman" panose="02020603050405020304" pitchFamily="18" charset="0"/>
                  <a:ea typeface="微软雅黑" panose="020B0503020204020204" pitchFamily="34" charset="-122"/>
                </a:rPr>
                <a:t>服务器软件</a:t>
              </a:r>
              <a:endParaRPr lang="en-US" altLang="zh-CN" sz="2400" b="1" dirty="0">
                <a:solidFill>
                  <a:schemeClr val="bg1"/>
                </a:solidFill>
                <a:latin typeface="Times New Roman" panose="02020603050405020304" pitchFamily="18" charset="0"/>
                <a:ea typeface="微软雅黑" panose="020B0503020204020204" pitchFamily="34" charset="-122"/>
              </a:endParaRPr>
            </a:p>
            <a:p>
              <a:pPr marL="342900" indent="-342900">
                <a:lnSpc>
                  <a:spcPct val="120000"/>
                </a:lnSpc>
                <a:buFont typeface="Wingdings" panose="05000000000000000000" pitchFamily="2" charset="2"/>
                <a:buChar char="l"/>
              </a:pPr>
              <a:r>
                <a:rPr lang="zh-CN" altLang="en-US" sz="2400" b="1" dirty="0">
                  <a:solidFill>
                    <a:schemeClr val="bg1"/>
                  </a:solidFill>
                  <a:latin typeface="Times New Roman" panose="02020603050405020304" pitchFamily="18" charset="0"/>
                  <a:ea typeface="微软雅黑" panose="020B0503020204020204" pitchFamily="34" charset="-122"/>
                </a:rPr>
                <a:t>管理、分发总体安全策略；汇总日志</a:t>
              </a:r>
              <a:endParaRPr lang="en-US" altLang="zh-CN" sz="2400" b="1" dirty="0">
                <a:solidFill>
                  <a:schemeClr val="bg1"/>
                </a:solidFill>
                <a:latin typeface="Times New Roman" panose="02020603050405020304" pitchFamily="18" charset="0"/>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dissolve">
                                      <p:cBhvr>
                                        <p:cTn id="10" dur="500"/>
                                        <p:tgtEl>
                                          <p:spTgt spid="32"/>
                                        </p:tgtEl>
                                      </p:cBhvr>
                                    </p:animEffect>
                                  </p:childTnLst>
                                </p:cTn>
                              </p:par>
                              <p:par>
                                <p:cTn id="11" presetID="12" presetClass="entr" presetSubtype="8"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slide(fromLeft)">
                                      <p:cBhvr>
                                        <p:cTn id="13" dur="500"/>
                                        <p:tgtEl>
                                          <p:spTgt spid="16"/>
                                        </p:tgtEl>
                                      </p:cBhvr>
                                    </p:animEffect>
                                  </p:childTnLst>
                                </p:cTn>
                              </p:par>
                              <p:par>
                                <p:cTn id="14" presetID="12" presetClass="entr" presetSubtype="8"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p:tgtEl>
                                          <p:spTgt spid="21"/>
                                        </p:tgtEl>
                                        <p:attrNameLst>
                                          <p:attrName>ppt_x</p:attrName>
                                        </p:attrNameLst>
                                      </p:cBhvr>
                                      <p:tavLst>
                                        <p:tav tm="0">
                                          <p:val>
                                            <p:strVal val="#ppt_x-#ppt_w*1.125000"/>
                                          </p:val>
                                        </p:tav>
                                        <p:tav tm="100000">
                                          <p:val>
                                            <p:strVal val="#ppt_x"/>
                                          </p:val>
                                        </p:tav>
                                      </p:tavLst>
                                    </p:anim>
                                    <p:animEffect transition="in" filter="wipe(right)">
                                      <p:cBhvr>
                                        <p:cTn id="17" dur="500"/>
                                        <p:tgtEl>
                                          <p:spTgt spid="21"/>
                                        </p:tgtEl>
                                      </p:cBhvr>
                                    </p:animEffect>
                                  </p:childTnLst>
                                </p:cTn>
                              </p:par>
                              <p:par>
                                <p:cTn id="18" presetID="12" presetClass="entr" presetSubtype="8"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slide(fromLeft)">
                                      <p:cBhvr>
                                        <p:cTn id="2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组合 3"/>
          <p:cNvGrpSpPr/>
          <p:nvPr/>
        </p:nvGrpSpPr>
        <p:grpSpPr>
          <a:xfrm>
            <a:off x="1780336" y="42192"/>
            <a:ext cx="9648394" cy="781967"/>
            <a:chOff x="2543606" y="42192"/>
            <a:chExt cx="9648394" cy="781967"/>
          </a:xfrm>
        </p:grpSpPr>
        <p:sp>
          <p:nvSpPr>
            <p:cNvPr id="5" name="圆角矩形 4"/>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6" name="矩形 5"/>
            <p:cNvSpPr/>
            <p:nvPr/>
          </p:nvSpPr>
          <p:spPr>
            <a:xfrm>
              <a:off x="2831635" y="138202"/>
              <a:ext cx="6065621"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分布式防火墙的优缺点</a:t>
              </a:r>
            </a:p>
          </p:txBody>
        </p:sp>
      </p:grpSp>
      <p:grpSp>
        <p:nvGrpSpPr>
          <p:cNvPr id="33" name="组合 32"/>
          <p:cNvGrpSpPr/>
          <p:nvPr/>
        </p:nvGrpSpPr>
        <p:grpSpPr>
          <a:xfrm>
            <a:off x="1748955" y="1483804"/>
            <a:ext cx="1556246" cy="3879468"/>
            <a:chOff x="2512225" y="1018984"/>
            <a:chExt cx="1556246" cy="3879468"/>
          </a:xfrm>
        </p:grpSpPr>
        <p:sp>
          <p:nvSpPr>
            <p:cNvPr id="8" name="TextBox 1"/>
            <p:cNvSpPr txBox="1"/>
            <p:nvPr/>
          </p:nvSpPr>
          <p:spPr>
            <a:xfrm>
              <a:off x="2512225" y="1018984"/>
              <a:ext cx="1556246" cy="460375"/>
            </a:xfrm>
            <a:prstGeom prst="rect">
              <a:avLst/>
            </a:prstGeom>
            <a:noFill/>
          </p:spPr>
          <p:txBody>
            <a:bodyPr wrap="square" rtlCol="0">
              <a:spAutoFit/>
            </a:bodyPr>
            <a:lstStyle/>
            <a:p>
              <a:pPr algn="ctr"/>
              <a:r>
                <a:rPr lang="zh-CN" alt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优  点</a:t>
              </a:r>
            </a:p>
          </p:txBody>
        </p:sp>
        <p:sp>
          <p:nvSpPr>
            <p:cNvPr id="9" name="TextBox 8"/>
            <p:cNvSpPr txBox="1"/>
            <p:nvPr/>
          </p:nvSpPr>
          <p:spPr>
            <a:xfrm>
              <a:off x="2647406" y="4438077"/>
              <a:ext cx="1285884" cy="460375"/>
            </a:xfrm>
            <a:prstGeom prst="rect">
              <a:avLst/>
            </a:prstGeom>
            <a:noFill/>
          </p:spPr>
          <p:txBody>
            <a:bodyPr wrap="square" rtlCol="0">
              <a:spAutoFit/>
            </a:bodyPr>
            <a:lstStyle/>
            <a:p>
              <a:pPr algn="ctr"/>
              <a:r>
                <a:rPr lang="zh-CN" altLang="en-US" sz="2400" b="1" dirty="0">
                  <a:solidFill>
                    <a:srgbClr val="0066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rPr>
                <a:t>缺  点</a:t>
              </a:r>
            </a:p>
          </p:txBody>
        </p:sp>
      </p:grpSp>
      <p:grpSp>
        <p:nvGrpSpPr>
          <p:cNvPr id="10" name="组合 9"/>
          <p:cNvGrpSpPr/>
          <p:nvPr/>
        </p:nvGrpSpPr>
        <p:grpSpPr>
          <a:xfrm>
            <a:off x="3404051" y="4902897"/>
            <a:ext cx="7564367" cy="1187791"/>
            <a:chOff x="4137654" y="932923"/>
            <a:chExt cx="7564367" cy="1187791"/>
          </a:xfrm>
        </p:grpSpPr>
        <p:grpSp>
          <p:nvGrpSpPr>
            <p:cNvPr id="11" name="组合 28"/>
            <p:cNvGrpSpPr/>
            <p:nvPr/>
          </p:nvGrpSpPr>
          <p:grpSpPr>
            <a:xfrm>
              <a:off x="4137654" y="1581993"/>
              <a:ext cx="7564367" cy="538721"/>
              <a:chOff x="2051580" y="2057150"/>
              <a:chExt cx="4660741" cy="1109814"/>
            </a:xfrm>
          </p:grpSpPr>
          <p:sp>
            <p:nvSpPr>
              <p:cNvPr id="15" name="AutoShape 7"/>
              <p:cNvSpPr>
                <a:spLocks noChangeArrowheads="1"/>
              </p:cNvSpPr>
              <p:nvPr/>
            </p:nvSpPr>
            <p:spPr bwMode="auto">
              <a:xfrm>
                <a:off x="2051580" y="2057150"/>
                <a:ext cx="4543502" cy="1109814"/>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16" name="TextBox 4"/>
              <p:cNvSpPr txBox="1"/>
              <p:nvPr/>
            </p:nvSpPr>
            <p:spPr>
              <a:xfrm>
                <a:off x="2098829" y="2199232"/>
                <a:ext cx="4613492" cy="88562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可能受到来自系统内部的攻击或系统自身安全性的影响。</a:t>
                </a:r>
              </a:p>
            </p:txBody>
          </p:sp>
        </p:grpSp>
        <p:grpSp>
          <p:nvGrpSpPr>
            <p:cNvPr id="12" name="组合 28"/>
            <p:cNvGrpSpPr/>
            <p:nvPr/>
          </p:nvGrpSpPr>
          <p:grpSpPr>
            <a:xfrm>
              <a:off x="4139350" y="932923"/>
              <a:ext cx="7412410" cy="568763"/>
              <a:chOff x="2051579" y="2339350"/>
              <a:chExt cx="4566477" cy="1005598"/>
            </a:xfrm>
          </p:grpSpPr>
          <p:sp>
            <p:nvSpPr>
              <p:cNvPr id="13" name="AutoShape 7"/>
              <p:cNvSpPr>
                <a:spLocks noChangeArrowheads="1"/>
              </p:cNvSpPr>
              <p:nvPr/>
            </p:nvSpPr>
            <p:spPr bwMode="auto">
              <a:xfrm>
                <a:off x="2051579" y="2339350"/>
                <a:ext cx="4543502" cy="1005598"/>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14" name="TextBox 7"/>
              <p:cNvSpPr txBox="1"/>
              <p:nvPr/>
            </p:nvSpPr>
            <p:spPr>
              <a:xfrm>
                <a:off x="2097777" y="2432708"/>
                <a:ext cx="4520279" cy="76007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系统部署时间长、复杂度高，后期维护工作量大。</a:t>
                </a:r>
              </a:p>
            </p:txBody>
          </p:sp>
        </p:grpSp>
      </p:grpSp>
      <p:grpSp>
        <p:nvGrpSpPr>
          <p:cNvPr id="17" name="组合 16"/>
          <p:cNvGrpSpPr/>
          <p:nvPr/>
        </p:nvGrpSpPr>
        <p:grpSpPr>
          <a:xfrm>
            <a:off x="3378536" y="1483804"/>
            <a:ext cx="7551672" cy="2524373"/>
            <a:chOff x="4143502" y="2635238"/>
            <a:chExt cx="7551672" cy="2524373"/>
          </a:xfrm>
        </p:grpSpPr>
        <p:grpSp>
          <p:nvGrpSpPr>
            <p:cNvPr id="18" name="组合 39"/>
            <p:cNvGrpSpPr/>
            <p:nvPr/>
          </p:nvGrpSpPr>
          <p:grpSpPr>
            <a:xfrm>
              <a:off x="4153209" y="2635238"/>
              <a:ext cx="7436389" cy="576000"/>
              <a:chOff x="5494956" y="3255392"/>
              <a:chExt cx="4090484" cy="454917"/>
            </a:xfrm>
          </p:grpSpPr>
          <p:sp>
            <p:nvSpPr>
              <p:cNvPr id="31" name="AutoShape 9"/>
              <p:cNvSpPr>
                <a:spLocks noChangeArrowheads="1"/>
              </p:cNvSpPr>
              <p:nvPr/>
            </p:nvSpPr>
            <p:spPr bwMode="gray">
              <a:xfrm>
                <a:off x="5494956" y="3255392"/>
                <a:ext cx="4043873" cy="454917"/>
              </a:xfrm>
              <a:prstGeom prst="roundRect">
                <a:avLst>
                  <a:gd name="adj" fmla="val 16667"/>
                </a:avLst>
              </a:prstGeom>
              <a:solidFill>
                <a:srgbClr val="FFFFFF">
                  <a:alpha val="89999"/>
                </a:srgbClr>
              </a:solidFill>
              <a:ln w="12700">
                <a:solidFill>
                  <a:srgbClr val="002060"/>
                </a:solidFill>
                <a:round/>
              </a:ln>
              <a:effectLst/>
            </p:spPr>
            <p:txBody>
              <a:bodyPr wrap="none" anchor="ctr"/>
              <a:lstStyle/>
              <a:p>
                <a:endParaRPr lang="zh-CN" altLang="en-US" sz="2200" b="1">
                  <a:latin typeface="Times New Roman" panose="02020603050405020304" pitchFamily="18" charset="0"/>
                  <a:ea typeface="微软雅黑" panose="020B0503020204020204" pitchFamily="34" charset="-122"/>
                </a:endParaRPr>
              </a:p>
            </p:txBody>
          </p:sp>
          <p:sp>
            <p:nvSpPr>
              <p:cNvPr id="32" name="TextBox 11"/>
              <p:cNvSpPr txBox="1"/>
              <p:nvPr/>
            </p:nvSpPr>
            <p:spPr>
              <a:xfrm>
                <a:off x="5528582" y="3324692"/>
                <a:ext cx="4056858" cy="33952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增强了系统安全性。</a:t>
                </a:r>
              </a:p>
            </p:txBody>
          </p:sp>
        </p:grpSp>
        <p:grpSp>
          <p:nvGrpSpPr>
            <p:cNvPr id="19" name="组合 39"/>
            <p:cNvGrpSpPr/>
            <p:nvPr/>
          </p:nvGrpSpPr>
          <p:grpSpPr>
            <a:xfrm>
              <a:off x="4162772" y="3298886"/>
              <a:ext cx="7532402" cy="576000"/>
              <a:chOff x="5486399" y="3305396"/>
              <a:chExt cx="4167943" cy="674250"/>
            </a:xfrm>
          </p:grpSpPr>
          <p:sp>
            <p:nvSpPr>
              <p:cNvPr id="29" name="AutoShape 9"/>
              <p:cNvSpPr>
                <a:spLocks noChangeArrowheads="1"/>
              </p:cNvSpPr>
              <p:nvPr/>
            </p:nvSpPr>
            <p:spPr bwMode="gray">
              <a:xfrm>
                <a:off x="5486399" y="3305396"/>
                <a:ext cx="4056858" cy="674250"/>
              </a:xfrm>
              <a:prstGeom prst="roundRect">
                <a:avLst>
                  <a:gd name="adj" fmla="val 16667"/>
                </a:avLst>
              </a:prstGeom>
              <a:solidFill>
                <a:srgbClr val="FFFFFF">
                  <a:alpha val="89999"/>
                </a:srgbClr>
              </a:solidFill>
              <a:ln w="12700">
                <a:solidFill>
                  <a:srgbClr val="002060"/>
                </a:solidFill>
                <a:round/>
              </a:ln>
              <a:effectLst/>
            </p:spPr>
            <p:txBody>
              <a:bodyPr wrap="none" anchor="ctr"/>
              <a:lstStyle/>
              <a:p>
                <a:endParaRPr lang="zh-CN" altLang="en-US" sz="2200" b="1">
                  <a:latin typeface="Times New Roman" panose="02020603050405020304" pitchFamily="18" charset="0"/>
                  <a:ea typeface="微软雅黑" panose="020B0503020204020204" pitchFamily="34" charset="-122"/>
                </a:endParaRPr>
              </a:p>
            </p:txBody>
          </p:sp>
          <p:sp>
            <p:nvSpPr>
              <p:cNvPr id="30" name="TextBox 14"/>
              <p:cNvSpPr txBox="1"/>
              <p:nvPr/>
            </p:nvSpPr>
            <p:spPr>
              <a:xfrm>
                <a:off x="5510998" y="3399365"/>
                <a:ext cx="4143344" cy="50322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提高了系统性能。</a:t>
                </a:r>
              </a:p>
            </p:txBody>
          </p:sp>
        </p:grpSp>
        <p:grpSp>
          <p:nvGrpSpPr>
            <p:cNvPr id="20" name="组合 39"/>
            <p:cNvGrpSpPr/>
            <p:nvPr/>
          </p:nvGrpSpPr>
          <p:grpSpPr>
            <a:xfrm>
              <a:off x="4143502" y="3962534"/>
              <a:ext cx="7375258" cy="576000"/>
              <a:chOff x="5486399" y="3360762"/>
              <a:chExt cx="4056858" cy="674250"/>
            </a:xfrm>
          </p:grpSpPr>
          <p:sp>
            <p:nvSpPr>
              <p:cNvPr id="27" name="AutoShape 9"/>
              <p:cNvSpPr>
                <a:spLocks noChangeArrowheads="1"/>
              </p:cNvSpPr>
              <p:nvPr/>
            </p:nvSpPr>
            <p:spPr bwMode="gray">
              <a:xfrm>
                <a:off x="5486399" y="3360762"/>
                <a:ext cx="4056858" cy="674250"/>
              </a:xfrm>
              <a:prstGeom prst="roundRect">
                <a:avLst>
                  <a:gd name="adj" fmla="val 16667"/>
                </a:avLst>
              </a:prstGeom>
              <a:solidFill>
                <a:srgbClr val="FFFFFF">
                  <a:alpha val="89999"/>
                </a:srgbClr>
              </a:solidFill>
              <a:ln w="12700">
                <a:solidFill>
                  <a:srgbClr val="002060"/>
                </a:solidFill>
                <a:round/>
              </a:ln>
              <a:effectLst/>
            </p:spPr>
            <p:txBody>
              <a:bodyPr wrap="none" anchor="ctr"/>
              <a:lstStyle/>
              <a:p>
                <a:endParaRPr lang="zh-CN" altLang="en-US" sz="2200" b="1">
                  <a:latin typeface="Times New Roman" panose="02020603050405020304" pitchFamily="18" charset="0"/>
                  <a:ea typeface="微软雅黑" panose="020B0503020204020204" pitchFamily="34" charset="-122"/>
                </a:endParaRPr>
              </a:p>
            </p:txBody>
          </p:sp>
          <p:sp>
            <p:nvSpPr>
              <p:cNvPr id="28" name="TextBox 17"/>
              <p:cNvSpPr txBox="1"/>
              <p:nvPr/>
            </p:nvSpPr>
            <p:spPr>
              <a:xfrm>
                <a:off x="5521598" y="3454643"/>
                <a:ext cx="3998123" cy="503223"/>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提供了系统的扩展性。</a:t>
                </a:r>
              </a:p>
            </p:txBody>
          </p:sp>
        </p:grpSp>
        <p:grpSp>
          <p:nvGrpSpPr>
            <p:cNvPr id="22" name="组合 28"/>
            <p:cNvGrpSpPr/>
            <p:nvPr/>
          </p:nvGrpSpPr>
          <p:grpSpPr>
            <a:xfrm>
              <a:off x="4170712" y="4621269"/>
              <a:ext cx="7375116" cy="538342"/>
              <a:chOff x="2070900" y="2341986"/>
              <a:chExt cx="4543502" cy="1005598"/>
            </a:xfrm>
          </p:grpSpPr>
          <p:sp>
            <p:nvSpPr>
              <p:cNvPr id="23" name="AutoShape 7"/>
              <p:cNvSpPr>
                <a:spLocks noChangeArrowheads="1"/>
              </p:cNvSpPr>
              <p:nvPr/>
            </p:nvSpPr>
            <p:spPr bwMode="auto">
              <a:xfrm>
                <a:off x="2070900" y="2341986"/>
                <a:ext cx="4543502" cy="1005598"/>
              </a:xfrm>
              <a:prstGeom prst="roundRect">
                <a:avLst>
                  <a:gd name="adj" fmla="val 13745"/>
                </a:avLst>
              </a:prstGeom>
              <a:solidFill>
                <a:srgbClr val="FFFFFF">
                  <a:alpha val="90000"/>
                </a:srgbClr>
              </a:solidFill>
              <a:ln w="12700">
                <a:solidFill>
                  <a:srgbClr val="002060"/>
                </a:solidFill>
                <a:round/>
              </a:ln>
              <a:effectLst/>
            </p:spPr>
            <p:txBody>
              <a:bodyPr vert="horz" wrap="none" anchor="ctr"/>
              <a:lstStyle/>
              <a:p>
                <a:pPr algn="ctr" eaLnBrk="0" hangingPunct="0">
                  <a:lnSpc>
                    <a:spcPct val="80000"/>
                  </a:lnSpc>
                  <a:spcBef>
                    <a:spcPct val="20000"/>
                  </a:spcBef>
                  <a:defRPr/>
                </a:pPr>
                <a:endParaRPr lang="zh-CN" altLang="en-US" sz="2200" b="1" kern="0" dirty="0">
                  <a:solidFill>
                    <a:srgbClr val="002060"/>
                  </a:solidFill>
                  <a:latin typeface="Times New Roman" panose="02020603050405020304" pitchFamily="18" charset="0"/>
                  <a:ea typeface="微软雅黑" panose="020B0503020204020204" pitchFamily="34" charset="-122"/>
                </a:endParaRPr>
              </a:p>
            </p:txBody>
          </p:sp>
          <p:sp>
            <p:nvSpPr>
              <p:cNvPr id="24" name="TextBox 23"/>
              <p:cNvSpPr txBox="1"/>
              <p:nvPr/>
            </p:nvSpPr>
            <p:spPr>
              <a:xfrm>
                <a:off x="2107156" y="2430770"/>
                <a:ext cx="3805622" cy="803024"/>
              </a:xfrm>
              <a:prstGeom prst="rect">
                <a:avLst/>
              </a:prstGeom>
              <a:noFill/>
            </p:spPr>
            <p:txBody>
              <a:bodyPr wrap="square" rtlCol="0">
                <a:spAutoFit/>
              </a:bodyPr>
              <a:lstStyle/>
              <a:p>
                <a:pPr marL="342900" indent="-342900">
                  <a:buFont typeface="Wingdings" panose="05000000000000000000" pitchFamily="2" charset="2"/>
                  <a:buChar char="l"/>
                </a:pPr>
                <a:r>
                  <a:rPr lang="zh-CN" altLang="en-US" sz="2200" b="1" dirty="0">
                    <a:solidFill>
                      <a:srgbClr val="003399"/>
                    </a:solidFill>
                    <a:latin typeface="Times New Roman" panose="02020603050405020304" pitchFamily="18" charset="0"/>
                    <a:ea typeface="微软雅黑" panose="020B0503020204020204" pitchFamily="34" charset="-122"/>
                  </a:rPr>
                  <a:t>可实施主机策略。</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p:tgtEl>
                                          <p:spTgt spid="33"/>
                                        </p:tgtEl>
                                        <p:attrNameLst>
                                          <p:attrName>ppt_x</p:attrName>
                                        </p:attrNameLst>
                                      </p:cBhvr>
                                      <p:tavLst>
                                        <p:tav tm="0">
                                          <p:val>
                                            <p:strVal val="#ppt_x-#ppt_w*1.125000"/>
                                          </p:val>
                                        </p:tav>
                                        <p:tav tm="100000">
                                          <p:val>
                                            <p:strVal val="#ppt_x"/>
                                          </p:val>
                                        </p:tav>
                                      </p:tavLst>
                                    </p:anim>
                                    <p:animEffect transition="in" filter="wipe(right)">
                                      <p:cBhvr>
                                        <p:cTn id="12" dur="500"/>
                                        <p:tgtEl>
                                          <p:spTgt spid="33"/>
                                        </p:tgtEl>
                                      </p:cBhvr>
                                    </p:animEffect>
                                  </p:childTnLst>
                                </p:cTn>
                              </p:par>
                            </p:childTnLst>
                          </p:cTn>
                        </p:par>
                        <p:par>
                          <p:cTn id="13" fill="hold">
                            <p:stCondLst>
                              <p:cond delay="1000"/>
                            </p:stCondLst>
                            <p:childTnLst>
                              <p:par>
                                <p:cTn id="14" presetID="18" presetClass="entr" presetSubtype="6"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downRight)">
                                      <p:cBhvr>
                                        <p:cTn id="16" dur="500"/>
                                        <p:tgtEl>
                                          <p:spTgt spid="10"/>
                                        </p:tgtEl>
                                      </p:cBhvr>
                                    </p:animEffect>
                                  </p:childTnLst>
                                </p:cTn>
                              </p:par>
                              <p:par>
                                <p:cTn id="17" presetID="18" presetClass="entr" presetSubtype="6"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strips(downRight)">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 name="组合 29"/>
          <p:cNvGrpSpPr/>
          <p:nvPr/>
        </p:nvGrpSpPr>
        <p:grpSpPr>
          <a:xfrm>
            <a:off x="2696845" y="2661920"/>
            <a:ext cx="7074535" cy="1393825"/>
            <a:chOff x="3424583" y="3938637"/>
            <a:chExt cx="7074491" cy="660385"/>
          </a:xfrm>
        </p:grpSpPr>
        <p:sp>
          <p:nvSpPr>
            <p:cNvPr id="31" name="圆角矩形 30"/>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2" name="TextBox 8"/>
            <p:cNvSpPr txBox="1"/>
            <p:nvPr/>
          </p:nvSpPr>
          <p:spPr>
            <a:xfrm>
              <a:off x="3956075" y="4138106"/>
              <a:ext cx="6242011" cy="334856"/>
            </a:xfrm>
            <a:prstGeom prst="rect">
              <a:avLst/>
            </a:prstGeom>
            <a:noFill/>
          </p:spPr>
          <p:txBody>
            <a:bodyPr wrap="square" rtlCol="0" anchor="ctr">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防火墙部署</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25" y="214313"/>
            <a:ext cx="7886700" cy="933450"/>
          </a:xfrm>
        </p:spPr>
        <p:txBody>
          <a:bodyPr vert="horz" wrap="square" lIns="91440" tIns="45720" rIns="91440" bIns="45720" numCol="1" anchor="ctr" anchorCtr="0" compatLnSpc="1"/>
          <a:lstStyle/>
          <a:p>
            <a:pPr marL="0" marR="0" lvl="0" indent="0" algn="l" defTabSz="685800" rtl="0" eaLnBrk="0" fontAlgn="base" latinLnBrk="0" hangingPunct="0">
              <a:lnSpc>
                <a:spcPct val="90000"/>
              </a:lnSpc>
              <a:spcBef>
                <a:spcPts val="1200"/>
              </a:spcBef>
              <a:spcAft>
                <a:spcPct val="0"/>
              </a:spcAft>
              <a:buClrTx/>
              <a:buSzTx/>
              <a:buFontTx/>
              <a:buNone/>
              <a:defRPr/>
            </a:pPr>
            <a:r>
              <a:rPr kumimoji="0" lang="zh-CN" altLang="en-US" sz="3300" b="1"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防火墙</a:t>
            </a:r>
            <a:r>
              <a:rPr kumimoji="0" lang="zh-CN" altLang="en-US" sz="33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的部署</a:t>
            </a:r>
          </a:p>
        </p:txBody>
      </p:sp>
      <p:sp>
        <p:nvSpPr>
          <p:cNvPr id="82947" name="内容占位符 2"/>
          <p:cNvSpPr>
            <a:spLocks noGrp="1"/>
          </p:cNvSpPr>
          <p:nvPr>
            <p:ph idx="1"/>
          </p:nvPr>
        </p:nvSpPr>
        <p:spPr>
          <a:xfrm>
            <a:off x="2016125" y="1125538"/>
            <a:ext cx="8543925" cy="4895850"/>
          </a:xfrm>
        </p:spPr>
        <p:txBody>
          <a:bodyPr vert="horz" wrap="square" lIns="91440" tIns="45720" rIns="91440" bIns="45720" anchor="t" anchorCtr="0"/>
          <a:lstStyle/>
          <a:p>
            <a:pPr defTabSz="685800">
              <a:spcBef>
                <a:spcPts val="1200"/>
              </a:spcBef>
            </a:pPr>
            <a:r>
              <a:rPr lang="zh-CN" altLang="en-US" sz="2000" kern="1200" dirty="0">
                <a:latin typeface="微软雅黑" panose="020B0503020204020204" pitchFamily="34" charset="-122"/>
                <a:ea typeface="微软雅黑" panose="020B0503020204020204" pitchFamily="34" charset="-122"/>
                <a:cs typeface="+mn-cs"/>
              </a:rPr>
              <a:t>只需要把防火墙的</a:t>
            </a:r>
            <a:r>
              <a:rPr lang="en-US" altLang="zh-CN" sz="2000" kern="1200" dirty="0">
                <a:latin typeface="微软雅黑" panose="020B0503020204020204" pitchFamily="34" charset="-122"/>
                <a:ea typeface="微软雅黑" panose="020B0503020204020204" pitchFamily="34" charset="-122"/>
                <a:cs typeface="+mn-cs"/>
              </a:rPr>
              <a:t>LAN</a:t>
            </a:r>
            <a:r>
              <a:rPr lang="zh-CN" altLang="en-US" sz="2000" kern="1200" dirty="0">
                <a:latin typeface="微软雅黑" panose="020B0503020204020204" pitchFamily="34" charset="-122"/>
                <a:ea typeface="微软雅黑" panose="020B0503020204020204" pitchFamily="34" charset="-122"/>
                <a:cs typeface="+mn-cs"/>
              </a:rPr>
              <a:t>端口与组织内部的局域网线路连接，把防火墙的</a:t>
            </a:r>
            <a:r>
              <a:rPr lang="en-US" altLang="zh-CN" sz="2000" kern="1200" dirty="0">
                <a:latin typeface="微软雅黑" panose="020B0503020204020204" pitchFamily="34" charset="-122"/>
                <a:ea typeface="微软雅黑" panose="020B0503020204020204" pitchFamily="34" charset="-122"/>
                <a:cs typeface="+mn-cs"/>
              </a:rPr>
              <a:t>WAN</a:t>
            </a:r>
            <a:r>
              <a:rPr lang="zh-CN" altLang="en-US" sz="2000" kern="1200" dirty="0">
                <a:latin typeface="微软雅黑" panose="020B0503020204020204" pitchFamily="34" charset="-122"/>
                <a:ea typeface="微软雅黑" panose="020B0503020204020204" pitchFamily="34" charset="-122"/>
                <a:cs typeface="+mn-cs"/>
              </a:rPr>
              <a:t>端口连接到外部网络线路连接即可。其实这是非常错误的观点，</a:t>
            </a:r>
            <a:r>
              <a:rPr lang="zh-CN" altLang="en-US" sz="2000" kern="1200" dirty="0">
                <a:solidFill>
                  <a:srgbClr val="FF0000"/>
                </a:solidFill>
                <a:latin typeface="微软雅黑" panose="020B0503020204020204" pitchFamily="34" charset="-122"/>
                <a:ea typeface="微软雅黑" panose="020B0503020204020204" pitchFamily="34" charset="-122"/>
                <a:cs typeface="+mn-cs"/>
              </a:rPr>
              <a:t>防火墙的具体部署方法要根据实际的应用需求而定，不是一成不变的。</a:t>
            </a:r>
          </a:p>
          <a:p>
            <a:pPr defTabSz="685800">
              <a:spcBef>
                <a:spcPts val="1200"/>
              </a:spcBef>
            </a:pPr>
            <a:r>
              <a:rPr lang="zh-CN" altLang="en-US" sz="2000" kern="1200" dirty="0">
                <a:latin typeface="微软雅黑" panose="020B0503020204020204" pitchFamily="34" charset="-122"/>
                <a:ea typeface="微软雅黑" panose="020B0503020204020204" pitchFamily="34" charset="-122"/>
                <a:cs typeface="+mn-cs"/>
              </a:rPr>
              <a:t>考虑一个典型的网络应用结构</a:t>
            </a:r>
          </a:p>
          <a:p>
            <a:pPr defTabSz="685800">
              <a:spcBef>
                <a:spcPts val="1200"/>
              </a:spcBef>
            </a:pPr>
            <a:endParaRPr lang="zh-CN" altLang="en-US" kern="1200" dirty="0">
              <a:solidFill>
                <a:srgbClr val="FF0000"/>
              </a:solidFill>
              <a:latin typeface="微软雅黑" panose="020B0503020204020204" pitchFamily="34" charset="-122"/>
              <a:ea typeface="微软雅黑" panose="020B0503020204020204" pitchFamily="34" charset="-122"/>
              <a:cs typeface="+mn-cs"/>
            </a:endParaRPr>
          </a:p>
        </p:txBody>
      </p:sp>
      <p:sp>
        <p:nvSpPr>
          <p:cNvPr id="82949" name="日期占位符 2"/>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黑体" panose="02010609060101010101" pitchFamily="49" charset="-122"/>
                <a:ea typeface="黑体" panose="02010609060101010101" pitchFamily="49" charset="-122"/>
              </a:rPr>
              <a:t>2023/11/20</a:t>
            </a:fld>
            <a:endParaRPr lang="zh-CN" altLang="en-US" sz="1100" b="1" dirty="0">
              <a:latin typeface="黑体" panose="02010609060101010101" pitchFamily="49" charset="-122"/>
              <a:ea typeface="黑体" panose="02010609060101010101" pitchFamily="49" charset="-122"/>
            </a:endParaRPr>
          </a:p>
        </p:txBody>
      </p:sp>
      <p:sp>
        <p:nvSpPr>
          <p:cNvPr id="82950" name="灯片编号占位符 2"/>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en-US" altLang="zh-CN" sz="1100" b="1" dirty="0">
                <a:ea typeface="黑体" panose="02010609060101010101" pitchFamily="49" charset="-122"/>
              </a:rPr>
              <a:t>89</a:t>
            </a:fld>
            <a:r>
              <a:rPr lang="en-US" altLang="zh-CN" sz="1100" b="1" dirty="0">
                <a:ea typeface="黑体" panose="02010609060101010101" pitchFamily="49" charset="-122"/>
              </a:rPr>
              <a:t>/93</a:t>
            </a:r>
          </a:p>
        </p:txBody>
      </p:sp>
      <p:pic>
        <p:nvPicPr>
          <p:cNvPr id="10242" name="Picture 2"/>
          <p:cNvPicPr>
            <a:picLocks noChangeAspect="1" noChangeArrowheads="1"/>
          </p:cNvPicPr>
          <p:nvPr/>
        </p:nvPicPr>
        <p:blipFill>
          <a:blip r:embed="rId3"/>
          <a:srcRect/>
          <a:stretch>
            <a:fillRect/>
          </a:stretch>
        </p:blipFill>
        <p:spPr bwMode="auto">
          <a:xfrm>
            <a:off x="3008630" y="2421255"/>
            <a:ext cx="6812915" cy="43084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 name="组合 24"/>
          <p:cNvGrpSpPr/>
          <p:nvPr/>
        </p:nvGrpSpPr>
        <p:grpSpPr>
          <a:xfrm>
            <a:off x="1507286" y="42194"/>
            <a:ext cx="9648394" cy="781967"/>
            <a:chOff x="2543606" y="42192"/>
            <a:chExt cx="9648394" cy="781967"/>
          </a:xfrm>
        </p:grpSpPr>
        <p:sp>
          <p:nvSpPr>
            <p:cNvPr id="26" name="圆角矩形 25"/>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27" name="矩形 26"/>
            <p:cNvSpPr/>
            <p:nvPr/>
          </p:nvSpPr>
          <p:spPr>
            <a:xfrm>
              <a:off x="2831636" y="138202"/>
              <a:ext cx="4265200"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防火墙须满足的要求</a:t>
              </a:r>
            </a:p>
          </p:txBody>
        </p:sp>
      </p:grpSp>
      <p:grpSp>
        <p:nvGrpSpPr>
          <p:cNvPr id="28" name="组合 20"/>
          <p:cNvGrpSpPr/>
          <p:nvPr/>
        </p:nvGrpSpPr>
        <p:grpSpPr>
          <a:xfrm>
            <a:off x="1643671" y="2331387"/>
            <a:ext cx="3378449" cy="2677890"/>
            <a:chOff x="250642" y="2256796"/>
            <a:chExt cx="2834499" cy="3787681"/>
          </a:xfrm>
        </p:grpSpPr>
        <p:sp>
          <p:nvSpPr>
            <p:cNvPr id="29" name="AutoShape 8"/>
            <p:cNvSpPr>
              <a:spLocks noChangeArrowheads="1"/>
            </p:cNvSpPr>
            <p:nvPr/>
          </p:nvSpPr>
          <p:spPr bwMode="auto">
            <a:xfrm>
              <a:off x="250642" y="2256796"/>
              <a:ext cx="2834499" cy="3787681"/>
            </a:xfrm>
            <a:prstGeom prst="chevron">
              <a:avLst>
                <a:gd name="adj" fmla="val 19371"/>
              </a:avLst>
            </a:prstGeom>
            <a:solidFill>
              <a:schemeClr val="accent1">
                <a:lumMod val="20000"/>
                <a:lumOff val="80000"/>
              </a:schemeClr>
            </a:solidFill>
            <a:ln w="38100">
              <a:solidFill>
                <a:srgbClr val="FFFFFF"/>
              </a:solidFill>
              <a:miter lim="800000"/>
            </a:ln>
            <a:effectLst>
              <a:outerShdw dist="109250" dir="3267739" algn="ctr" rotWithShape="0">
                <a:srgbClr val="808080">
                  <a:alpha val="50000"/>
                </a:srgbClr>
              </a:outerShdw>
            </a:effectLst>
          </p:spPr>
          <p:txBody>
            <a:bodyPr wrap="square" anchor="ctr">
              <a:noAutofit/>
            </a:bodyPr>
            <a:lstStyle/>
            <a:p>
              <a:pPr>
                <a:defRPr/>
              </a:pPr>
              <a:endParaRPr lang="zh-CN" altLang="en-US" sz="2200" b="1" kern="0">
                <a:solidFill>
                  <a:srgbClr val="003366"/>
                </a:solidFill>
                <a:latin typeface="Times New Roman" panose="02020603050405020304" pitchFamily="18" charset="0"/>
                <a:ea typeface="微软雅黑" panose="020B0503020204020204" pitchFamily="34" charset="-122"/>
              </a:endParaRPr>
            </a:p>
          </p:txBody>
        </p:sp>
        <p:sp>
          <p:nvSpPr>
            <p:cNvPr id="30" name="Rectangle 9"/>
            <p:cNvSpPr>
              <a:spLocks noChangeArrowheads="1"/>
            </p:cNvSpPr>
            <p:nvPr/>
          </p:nvSpPr>
          <p:spPr bwMode="auto">
            <a:xfrm flipH="1">
              <a:off x="749364" y="3076331"/>
              <a:ext cx="2077792" cy="2139420"/>
            </a:xfrm>
            <a:prstGeom prst="rect">
              <a:avLst/>
            </a:prstGeom>
            <a:noFill/>
            <a:ln w="9525" algn="ctr">
              <a:noFill/>
              <a:miter lim="800000"/>
            </a:ln>
          </p:spPr>
          <p:txBody>
            <a:bodyPr wrap="square">
              <a:spAutoFit/>
            </a:bodyPr>
            <a:lstStyle/>
            <a:p>
              <a:pPr>
                <a:lnSpc>
                  <a:spcPct val="110000"/>
                </a:lnSpc>
              </a:pPr>
              <a:r>
                <a:rPr lang="zh-CN" altLang="en-US" sz="2800" b="1" dirty="0">
                  <a:solidFill>
                    <a:srgbClr val="FF0000"/>
                  </a:solidFill>
                  <a:latin typeface="Times New Roman" panose="02020603050405020304" pitchFamily="18" charset="0"/>
                  <a:ea typeface="微软雅黑" panose="020B0503020204020204" pitchFamily="34" charset="-122"/>
                </a:rPr>
                <a:t>所有进出网络数据流都必须经过防火墙</a:t>
              </a:r>
              <a:r>
                <a:rPr lang="zh-CN" altLang="en-US" sz="2800" b="1" dirty="0">
                  <a:solidFill>
                    <a:srgbClr val="002060"/>
                  </a:solidFill>
                  <a:latin typeface="Times New Roman" panose="02020603050405020304" pitchFamily="18" charset="0"/>
                  <a:ea typeface="微软雅黑" panose="020B0503020204020204" pitchFamily="34" charset="-122"/>
                </a:rPr>
                <a:t>。</a:t>
              </a:r>
            </a:p>
          </p:txBody>
        </p:sp>
      </p:grpSp>
      <p:grpSp>
        <p:nvGrpSpPr>
          <p:cNvPr id="31" name="组合 30"/>
          <p:cNvGrpSpPr/>
          <p:nvPr/>
        </p:nvGrpSpPr>
        <p:grpSpPr>
          <a:xfrm>
            <a:off x="4594464" y="2331387"/>
            <a:ext cx="3378449" cy="2677890"/>
            <a:chOff x="5575364" y="1011864"/>
            <a:chExt cx="3378449" cy="2677890"/>
          </a:xfrm>
        </p:grpSpPr>
        <p:sp>
          <p:nvSpPr>
            <p:cNvPr id="32" name="AutoShape 8"/>
            <p:cNvSpPr>
              <a:spLocks noChangeArrowheads="1"/>
            </p:cNvSpPr>
            <p:nvPr/>
          </p:nvSpPr>
          <p:spPr bwMode="auto">
            <a:xfrm>
              <a:off x="5575364" y="1011864"/>
              <a:ext cx="3378449" cy="2677890"/>
            </a:xfrm>
            <a:prstGeom prst="chevron">
              <a:avLst>
                <a:gd name="adj" fmla="val 19371"/>
              </a:avLst>
            </a:prstGeom>
            <a:solidFill>
              <a:schemeClr val="accent1">
                <a:lumMod val="40000"/>
                <a:lumOff val="60000"/>
              </a:schemeClr>
            </a:solidFill>
            <a:ln w="38100">
              <a:solidFill>
                <a:srgbClr val="FFFFFF"/>
              </a:solidFill>
              <a:miter lim="800000"/>
            </a:ln>
            <a:effectLst>
              <a:outerShdw dist="109250" dir="3267739" algn="ctr" rotWithShape="0">
                <a:srgbClr val="808080">
                  <a:alpha val="50000"/>
                </a:srgbClr>
              </a:outerShdw>
            </a:effectLst>
          </p:spPr>
          <p:txBody>
            <a:bodyPr wrap="square" anchor="ctr">
              <a:noAutofit/>
            </a:bodyPr>
            <a:lstStyle/>
            <a:p>
              <a:pPr>
                <a:defRPr/>
              </a:pPr>
              <a:endParaRPr lang="zh-CN" altLang="en-US" sz="2200" b="1" kern="0">
                <a:solidFill>
                  <a:srgbClr val="003366"/>
                </a:solidFill>
                <a:latin typeface="Times New Roman" panose="02020603050405020304" pitchFamily="18" charset="0"/>
                <a:ea typeface="微软雅黑" panose="020B0503020204020204" pitchFamily="34" charset="-122"/>
              </a:endParaRPr>
            </a:p>
          </p:txBody>
        </p:sp>
        <p:sp>
          <p:nvSpPr>
            <p:cNvPr id="33" name="Rectangle 9"/>
            <p:cNvSpPr>
              <a:spLocks noChangeArrowheads="1"/>
            </p:cNvSpPr>
            <p:nvPr/>
          </p:nvSpPr>
          <p:spPr bwMode="auto">
            <a:xfrm flipH="1">
              <a:off x="6159940" y="1591275"/>
              <a:ext cx="2426877" cy="1512570"/>
            </a:xfrm>
            <a:prstGeom prst="rect">
              <a:avLst/>
            </a:prstGeom>
            <a:noFill/>
            <a:ln w="9525" algn="ctr">
              <a:noFill/>
              <a:miter lim="800000"/>
            </a:ln>
          </p:spPr>
          <p:txBody>
            <a:bodyPr wrap="square">
              <a:spAutoFit/>
            </a:bodyPr>
            <a:lstStyle/>
            <a:p>
              <a:pPr>
                <a:lnSpc>
                  <a:spcPct val="110000"/>
                </a:lnSpc>
              </a:pPr>
              <a:r>
                <a:rPr lang="zh-CN" altLang="en-US" sz="2800" b="1" dirty="0">
                  <a:solidFill>
                    <a:srgbClr val="002060"/>
                  </a:solidFill>
                  <a:latin typeface="Times New Roman" panose="02020603050405020304" pitchFamily="18" charset="0"/>
                  <a:ea typeface="微软雅黑" panose="020B0503020204020204" pitchFamily="34" charset="-122"/>
                </a:rPr>
                <a:t>只允许经</a:t>
              </a:r>
              <a:r>
                <a:rPr lang="zh-CN" altLang="en-US" sz="2800" b="1" dirty="0">
                  <a:solidFill>
                    <a:srgbClr val="FF0000"/>
                  </a:solidFill>
                  <a:latin typeface="Times New Roman" panose="02020603050405020304" pitchFamily="18" charset="0"/>
                  <a:ea typeface="微软雅黑" panose="020B0503020204020204" pitchFamily="34" charset="-122"/>
                </a:rPr>
                <a:t>授权的数据流通过防火墙</a:t>
              </a:r>
              <a:r>
                <a:rPr lang="zh-CN" altLang="en-US" sz="2800" b="1" dirty="0">
                  <a:solidFill>
                    <a:srgbClr val="002060"/>
                  </a:solidFill>
                  <a:latin typeface="Times New Roman" panose="02020603050405020304" pitchFamily="18" charset="0"/>
                  <a:ea typeface="微软雅黑" panose="020B0503020204020204" pitchFamily="34" charset="-122"/>
                </a:rPr>
                <a:t>。</a:t>
              </a:r>
            </a:p>
          </p:txBody>
        </p:sp>
      </p:grpSp>
      <p:grpSp>
        <p:nvGrpSpPr>
          <p:cNvPr id="54" name="组合 53"/>
          <p:cNvGrpSpPr/>
          <p:nvPr/>
        </p:nvGrpSpPr>
        <p:grpSpPr>
          <a:xfrm>
            <a:off x="7545258" y="2331387"/>
            <a:ext cx="3378449" cy="2677890"/>
            <a:chOff x="8526158" y="1007892"/>
            <a:chExt cx="3378449" cy="2677890"/>
          </a:xfrm>
        </p:grpSpPr>
        <p:sp>
          <p:nvSpPr>
            <p:cNvPr id="55" name="AutoShape 8"/>
            <p:cNvSpPr>
              <a:spLocks noChangeArrowheads="1"/>
            </p:cNvSpPr>
            <p:nvPr/>
          </p:nvSpPr>
          <p:spPr bwMode="auto">
            <a:xfrm>
              <a:off x="8526158" y="1007892"/>
              <a:ext cx="3378449" cy="2677890"/>
            </a:xfrm>
            <a:prstGeom prst="chevron">
              <a:avLst>
                <a:gd name="adj" fmla="val 19371"/>
              </a:avLst>
            </a:prstGeom>
            <a:solidFill>
              <a:schemeClr val="accent1">
                <a:lumMod val="60000"/>
                <a:lumOff val="40000"/>
              </a:schemeClr>
            </a:solidFill>
            <a:ln w="38100">
              <a:solidFill>
                <a:srgbClr val="FFFFFF"/>
              </a:solidFill>
              <a:miter lim="800000"/>
            </a:ln>
            <a:effectLst>
              <a:outerShdw dist="109250" dir="3267739" algn="ctr" rotWithShape="0">
                <a:srgbClr val="808080">
                  <a:alpha val="50000"/>
                </a:srgbClr>
              </a:outerShdw>
            </a:effectLst>
          </p:spPr>
          <p:txBody>
            <a:bodyPr wrap="square" anchor="ctr">
              <a:noAutofit/>
            </a:bodyPr>
            <a:lstStyle/>
            <a:p>
              <a:pPr>
                <a:defRPr/>
              </a:pPr>
              <a:endParaRPr lang="zh-CN" altLang="en-US" sz="2200" b="1" kern="0">
                <a:solidFill>
                  <a:srgbClr val="003366"/>
                </a:solidFill>
                <a:latin typeface="Times New Roman" panose="02020603050405020304" pitchFamily="18" charset="0"/>
                <a:ea typeface="微软雅黑" panose="020B0503020204020204" pitchFamily="34" charset="-122"/>
              </a:endParaRPr>
            </a:p>
          </p:txBody>
        </p:sp>
        <p:sp>
          <p:nvSpPr>
            <p:cNvPr id="56" name="Rectangle 9"/>
            <p:cNvSpPr>
              <a:spLocks noChangeArrowheads="1"/>
            </p:cNvSpPr>
            <p:nvPr/>
          </p:nvSpPr>
          <p:spPr bwMode="auto">
            <a:xfrm flipH="1">
              <a:off x="9227718" y="1587303"/>
              <a:ext cx="2402983" cy="1512570"/>
            </a:xfrm>
            <a:prstGeom prst="rect">
              <a:avLst/>
            </a:prstGeom>
            <a:noFill/>
            <a:ln w="9525" algn="ctr">
              <a:noFill/>
              <a:miter lim="800000"/>
            </a:ln>
          </p:spPr>
          <p:txBody>
            <a:bodyPr wrap="square">
              <a:spAutoFit/>
            </a:bodyPr>
            <a:lstStyle/>
            <a:p>
              <a:pPr algn="ctr" latinLnBrk="1">
                <a:lnSpc>
                  <a:spcPct val="110000"/>
                </a:lnSpc>
              </a:pPr>
              <a:r>
                <a:rPr lang="zh-CN" altLang="en-US" sz="2800" b="1" dirty="0">
                  <a:solidFill>
                    <a:srgbClr val="002060"/>
                  </a:solidFill>
                  <a:latin typeface="Times New Roman" panose="02020603050405020304" pitchFamily="18" charset="0"/>
                  <a:ea typeface="微软雅黑" panose="020B0503020204020204" pitchFamily="34" charset="-122"/>
                </a:rPr>
                <a:t>防火墙自身对入侵免疫，即确保</a:t>
              </a:r>
              <a:r>
                <a:rPr lang="zh-CN" altLang="en-US" sz="2800" b="1" dirty="0">
                  <a:solidFill>
                    <a:srgbClr val="FF0000"/>
                  </a:solidFill>
                  <a:latin typeface="Times New Roman" panose="02020603050405020304" pitchFamily="18" charset="0"/>
                  <a:ea typeface="微软雅黑" panose="020B0503020204020204" pitchFamily="34" charset="-122"/>
                </a:rPr>
                <a:t>自身安全</a:t>
              </a:r>
              <a:r>
                <a:rPr lang="zh-CN" altLang="en-US" sz="2800" b="1" dirty="0">
                  <a:solidFill>
                    <a:srgbClr val="002060"/>
                  </a:solidFill>
                  <a:latin typeface="Times New Roman" panose="02020603050405020304" pitchFamily="18" charset="0"/>
                  <a:ea typeface="微软雅黑" panose="020B0503020204020204" pitchFamily="34" charset="-122"/>
                </a:rPr>
                <a:t>。</a:t>
              </a:r>
            </a:p>
          </p:txBody>
        </p:sp>
      </p:grpSp>
      <p:grpSp>
        <p:nvGrpSpPr>
          <p:cNvPr id="57" name="组合 74"/>
          <p:cNvGrpSpPr/>
          <p:nvPr/>
        </p:nvGrpSpPr>
        <p:grpSpPr>
          <a:xfrm>
            <a:off x="1643671" y="1684766"/>
            <a:ext cx="2871661" cy="571227"/>
            <a:chOff x="3992307" y="1957096"/>
            <a:chExt cx="2505767" cy="299661"/>
          </a:xfrm>
        </p:grpSpPr>
        <p:sp>
          <p:nvSpPr>
            <p:cNvPr id="58" name="AutoShape 10"/>
            <p:cNvSpPr>
              <a:spLocks noChangeArrowheads="1"/>
            </p:cNvSpPr>
            <p:nvPr/>
          </p:nvSpPr>
          <p:spPr bwMode="gray">
            <a:xfrm>
              <a:off x="3992307" y="1957096"/>
              <a:ext cx="2505767" cy="299661"/>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ln>
            <a:effectLst/>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59" name="矩形 58"/>
            <p:cNvSpPr/>
            <p:nvPr/>
          </p:nvSpPr>
          <p:spPr>
            <a:xfrm>
              <a:off x="4569694" y="1970765"/>
              <a:ext cx="1352118" cy="273821"/>
            </a:xfrm>
            <a:prstGeom prst="rect">
              <a:avLst/>
            </a:prstGeom>
          </p:spPr>
          <p:txBody>
            <a:bodyPr wrap="square">
              <a:spAutoFit/>
            </a:bodyPr>
            <a:lstStyle/>
            <a:p>
              <a:pPr algn="ctr"/>
              <a:r>
                <a:rPr lang="en-US" altLang="zh-CN" sz="2800" b="1" dirty="0">
                  <a:solidFill>
                    <a:srgbClr val="003399"/>
                  </a:solidFill>
                  <a:latin typeface="Broadway" panose="04040905080B02020502" pitchFamily="82" charset="0"/>
                  <a:ea typeface="微软雅黑" panose="020B0503020204020204" pitchFamily="34" charset="-122"/>
                </a:rPr>
                <a:t>1</a:t>
              </a:r>
            </a:p>
          </p:txBody>
        </p:sp>
      </p:grpSp>
      <p:grpSp>
        <p:nvGrpSpPr>
          <p:cNvPr id="60" name="组合 75"/>
          <p:cNvGrpSpPr/>
          <p:nvPr/>
        </p:nvGrpSpPr>
        <p:grpSpPr>
          <a:xfrm>
            <a:off x="4605588" y="1684773"/>
            <a:ext cx="2913542" cy="571228"/>
            <a:chOff x="4032200" y="1957098"/>
            <a:chExt cx="2505767" cy="299662"/>
          </a:xfrm>
        </p:grpSpPr>
        <p:sp>
          <p:nvSpPr>
            <p:cNvPr id="61" name="AutoShape 10"/>
            <p:cNvSpPr>
              <a:spLocks noChangeArrowheads="1"/>
            </p:cNvSpPr>
            <p:nvPr/>
          </p:nvSpPr>
          <p:spPr bwMode="gray">
            <a:xfrm>
              <a:off x="4032200" y="1957098"/>
              <a:ext cx="2505767" cy="299662"/>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ln>
            <a:effectLst/>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62" name="矩形 61"/>
            <p:cNvSpPr/>
            <p:nvPr/>
          </p:nvSpPr>
          <p:spPr>
            <a:xfrm>
              <a:off x="4161362" y="1968875"/>
              <a:ext cx="2253590" cy="273822"/>
            </a:xfrm>
            <a:prstGeom prst="rect">
              <a:avLst/>
            </a:prstGeom>
          </p:spPr>
          <p:txBody>
            <a:bodyPr wrap="square">
              <a:spAutoFit/>
            </a:bodyPr>
            <a:lstStyle/>
            <a:p>
              <a:pPr algn="ctr"/>
              <a:r>
                <a:rPr lang="en-US" altLang="zh-CN" sz="2800" b="1" dirty="0">
                  <a:solidFill>
                    <a:srgbClr val="003399"/>
                  </a:solidFill>
                  <a:latin typeface="Broadway" panose="04040905080B02020502" pitchFamily="82" charset="0"/>
                  <a:ea typeface="微软雅黑" panose="020B0503020204020204" pitchFamily="34" charset="-122"/>
                </a:rPr>
                <a:t>2</a:t>
              </a:r>
            </a:p>
          </p:txBody>
        </p:sp>
      </p:grpSp>
      <p:grpSp>
        <p:nvGrpSpPr>
          <p:cNvPr id="63" name="组合 80"/>
          <p:cNvGrpSpPr/>
          <p:nvPr/>
        </p:nvGrpSpPr>
        <p:grpSpPr>
          <a:xfrm>
            <a:off x="7605918" y="1684773"/>
            <a:ext cx="2987871" cy="571228"/>
            <a:chOff x="4032200" y="1957096"/>
            <a:chExt cx="2505767" cy="283326"/>
          </a:xfrm>
        </p:grpSpPr>
        <p:sp>
          <p:nvSpPr>
            <p:cNvPr id="64" name="AutoShape 10"/>
            <p:cNvSpPr>
              <a:spLocks noChangeArrowheads="1"/>
            </p:cNvSpPr>
            <p:nvPr/>
          </p:nvSpPr>
          <p:spPr bwMode="gray">
            <a:xfrm>
              <a:off x="4032200" y="1957096"/>
              <a:ext cx="2505767" cy="283326"/>
            </a:xfrm>
            <a:prstGeom prst="homePlate">
              <a:avLst>
                <a:gd name="adj" fmla="val 26172"/>
              </a:avLst>
            </a:prstGeom>
            <a:gradFill rotWithShape="1">
              <a:gsLst>
                <a:gs pos="0">
                  <a:srgbClr val="D5E0E5">
                    <a:gamma/>
                    <a:shade val="66275"/>
                    <a:invGamma/>
                  </a:srgbClr>
                </a:gs>
                <a:gs pos="50000">
                  <a:srgbClr val="D5E0E5"/>
                </a:gs>
                <a:gs pos="100000">
                  <a:srgbClr val="D5E0E5">
                    <a:gamma/>
                    <a:shade val="66275"/>
                    <a:invGamma/>
                  </a:srgbClr>
                </a:gs>
              </a:gsLst>
              <a:lin ang="5400000" scaled="1"/>
            </a:gradFill>
            <a:ln w="9525" algn="ctr">
              <a:solidFill>
                <a:srgbClr val="76858A"/>
              </a:solidFill>
              <a:miter lim="800000"/>
            </a:ln>
            <a:effectLst/>
          </p:spPr>
          <p:txBody>
            <a:bodyPr wrap="none" anchor="ctr"/>
            <a:lstStyle/>
            <a:p>
              <a:endParaRPr lang="zh-CN" altLang="en-US" b="1">
                <a:latin typeface="Times New Roman" panose="02020603050405020304" pitchFamily="18" charset="0"/>
                <a:ea typeface="微软雅黑" panose="020B0503020204020204" pitchFamily="34" charset="-122"/>
              </a:endParaRPr>
            </a:p>
          </p:txBody>
        </p:sp>
        <p:sp>
          <p:nvSpPr>
            <p:cNvPr id="65" name="矩形 64"/>
            <p:cNvSpPr/>
            <p:nvPr/>
          </p:nvSpPr>
          <p:spPr>
            <a:xfrm>
              <a:off x="4159650" y="1968476"/>
              <a:ext cx="2253590" cy="258894"/>
            </a:xfrm>
            <a:prstGeom prst="rect">
              <a:avLst/>
            </a:prstGeom>
          </p:spPr>
          <p:txBody>
            <a:bodyPr wrap="square">
              <a:spAutoFit/>
            </a:bodyPr>
            <a:lstStyle/>
            <a:p>
              <a:pPr algn="ctr"/>
              <a:r>
                <a:rPr lang="en-US" altLang="zh-CN" sz="2800" b="1" dirty="0">
                  <a:solidFill>
                    <a:srgbClr val="003399"/>
                  </a:solidFill>
                  <a:latin typeface="Broadway" panose="04040905080B02020502" pitchFamily="82" charset="0"/>
                  <a:ea typeface="微软雅黑" panose="020B0503020204020204" pitchFamily="34" charset="-122"/>
                </a:rPr>
                <a:t>3</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left)">
                                      <p:cBhvr>
                                        <p:cTn id="7" dur="500"/>
                                        <p:tgtEl>
                                          <p:spTgt spid="57"/>
                                        </p:tgtEl>
                                      </p:cBhvr>
                                    </p:animEffect>
                                  </p:childTnLst>
                                </p:cTn>
                              </p:par>
                              <p:par>
                                <p:cTn id="8" presetID="22" presetClass="entr" presetSubtype="8"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500"/>
                                        <p:tgtEl>
                                          <p:spTgt spid="60"/>
                                        </p:tgtEl>
                                      </p:cBhvr>
                                    </p:animEffect>
                                  </p:childTnLst>
                                </p:cTn>
                              </p:par>
                              <p:par>
                                <p:cTn id="15" presetID="22" presetClass="entr" presetSubtype="8"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wipe(left)">
                                      <p:cBhvr>
                                        <p:cTn id="21" dur="500"/>
                                        <p:tgtEl>
                                          <p:spTgt spid="63"/>
                                        </p:tgtEl>
                                      </p:cBhvr>
                                    </p:animEffect>
                                  </p:childTnLst>
                                </p:cTn>
                              </p:par>
                              <p:par>
                                <p:cTn id="22" presetID="22" presetClass="entr" presetSubtype="8"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wipe(left)">
                                      <p:cBhvr>
                                        <p:cTn id="2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25" y="214313"/>
            <a:ext cx="7886700" cy="933450"/>
          </a:xfrm>
        </p:spPr>
        <p:txBody>
          <a:bodyPr vert="horz" wrap="square" lIns="91440" tIns="45720" rIns="91440" bIns="45720" numCol="1" anchor="ctr" anchorCtr="0" compatLnSpc="1"/>
          <a:lstStyle/>
          <a:p>
            <a:pPr marL="0" marR="0" lvl="0" indent="0" algn="l" defTabSz="685800" rtl="0" eaLnBrk="0" fontAlgn="base" latinLnBrk="0" hangingPunct="0">
              <a:lnSpc>
                <a:spcPct val="90000"/>
              </a:lnSpc>
              <a:spcBef>
                <a:spcPts val="1200"/>
              </a:spcBef>
              <a:spcAft>
                <a:spcPct val="0"/>
              </a:spcAft>
              <a:buClrTx/>
              <a:buSzTx/>
              <a:buFontTx/>
              <a:buNone/>
              <a:defRPr/>
            </a:pPr>
            <a:r>
              <a:rPr kumimoji="0" lang="zh-CN" altLang="en-US" sz="33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防火墙的部署</a:t>
            </a:r>
          </a:p>
        </p:txBody>
      </p:sp>
      <p:sp>
        <p:nvSpPr>
          <p:cNvPr id="84995" name="内容占位符 2"/>
          <p:cNvSpPr>
            <a:spLocks noGrp="1"/>
          </p:cNvSpPr>
          <p:nvPr>
            <p:ph idx="1"/>
          </p:nvPr>
        </p:nvSpPr>
        <p:spPr>
          <a:xfrm>
            <a:off x="2016125" y="981075"/>
            <a:ext cx="8472488" cy="4895850"/>
          </a:xfrm>
        </p:spPr>
        <p:txBody>
          <a:bodyPr vert="horz" wrap="square" lIns="91440" tIns="45720" rIns="91440" bIns="45720" anchor="t" anchorCtr="0"/>
          <a:lstStyle/>
          <a:p>
            <a:pPr marL="0" indent="0" defTabSz="685800">
              <a:spcBef>
                <a:spcPts val="1200"/>
              </a:spcBef>
              <a:buFont typeface="Arial" panose="020B0604020202020204" pitchFamily="34" charset="0"/>
              <a:buNone/>
            </a:pPr>
            <a:r>
              <a:rPr lang="en-US" altLang="zh-CN" sz="2000" kern="1200" dirty="0">
                <a:latin typeface="微软雅黑" panose="020B0503020204020204" pitchFamily="34" charset="-122"/>
                <a:ea typeface="微软雅黑" panose="020B0503020204020204" pitchFamily="34" charset="-122"/>
                <a:cs typeface="+mn-cs"/>
              </a:rPr>
              <a:t>	</a:t>
            </a:r>
            <a:r>
              <a:rPr lang="zh-CN" altLang="en-US" sz="2000" kern="1200" dirty="0">
                <a:latin typeface="微软雅黑" panose="020B0503020204020204" pitchFamily="34" charset="-122"/>
                <a:ea typeface="微软雅黑" panose="020B0503020204020204" pitchFamily="34" charset="-122"/>
                <a:cs typeface="+mn-cs"/>
              </a:rPr>
              <a:t>在这种应用中，整个网络结构分为</a:t>
            </a:r>
            <a:r>
              <a:rPr lang="en-US" altLang="zh-CN" sz="2000" kern="1200" dirty="0">
                <a:latin typeface="微软雅黑" panose="020B0503020204020204" pitchFamily="34" charset="-122"/>
                <a:ea typeface="微软雅黑" panose="020B0503020204020204" pitchFamily="34" charset="-122"/>
                <a:cs typeface="+mn-cs"/>
              </a:rPr>
              <a:t>3</a:t>
            </a:r>
            <a:r>
              <a:rPr lang="zh-CN" altLang="en-US" sz="2000" kern="1200" dirty="0">
                <a:latin typeface="微软雅黑" panose="020B0503020204020204" pitchFamily="34" charset="-122"/>
                <a:ea typeface="微软雅黑" panose="020B0503020204020204" pitchFamily="34" charset="-122"/>
                <a:cs typeface="+mn-cs"/>
              </a:rPr>
              <a:t>个不同的安全区域</a:t>
            </a:r>
          </a:p>
          <a:p>
            <a:pPr marL="0" indent="0" defTabSz="685800">
              <a:spcBef>
                <a:spcPts val="1200"/>
              </a:spcBef>
              <a:buFont typeface="Arial" panose="020B0604020202020204" pitchFamily="34" charset="0"/>
              <a:buNone/>
            </a:pPr>
            <a:r>
              <a:rPr lang="en-US" altLang="zh-CN" sz="2000" kern="1200" dirty="0">
                <a:latin typeface="微软雅黑" panose="020B0503020204020204" pitchFamily="34" charset="-122"/>
                <a:ea typeface="微软雅黑" panose="020B0503020204020204" pitchFamily="34" charset="-122"/>
                <a:cs typeface="+mn-cs"/>
              </a:rPr>
              <a:t>	1</a:t>
            </a:r>
            <a:r>
              <a:rPr lang="zh-CN" altLang="en-US" sz="2000" kern="1200" dirty="0">
                <a:solidFill>
                  <a:srgbClr val="FF0000"/>
                </a:solidFill>
                <a:latin typeface="微软雅黑" panose="020B0503020204020204" pitchFamily="34" charset="-122"/>
                <a:ea typeface="微软雅黑" panose="020B0503020204020204" pitchFamily="34" charset="-122"/>
                <a:cs typeface="+mn-cs"/>
              </a:rPr>
              <a:t>）外部网络</a:t>
            </a:r>
            <a:r>
              <a:rPr lang="zh-CN" altLang="en-US" sz="2000" kern="1200" dirty="0">
                <a:latin typeface="微软雅黑" panose="020B0503020204020204" pitchFamily="34" charset="-122"/>
                <a:ea typeface="微软雅黑" panose="020B0503020204020204" pitchFamily="34" charset="-122"/>
                <a:cs typeface="+mn-cs"/>
              </a:rPr>
              <a:t>。包括外部因特网用户主机和设备，这个区域为防火墙的非可信网络区域，</a:t>
            </a:r>
            <a:r>
              <a:rPr lang="zh-CN" altLang="en-US" sz="2000" kern="1200" dirty="0">
                <a:solidFill>
                  <a:srgbClr val="FF0000"/>
                </a:solidFill>
                <a:latin typeface="微软雅黑" panose="020B0503020204020204" pitchFamily="34" charset="-122"/>
                <a:ea typeface="微软雅黑" panose="020B0503020204020204" pitchFamily="34" charset="-122"/>
                <a:cs typeface="+mn-cs"/>
              </a:rPr>
              <a:t>此边界上设置的防火墙将对外部网络用户发起的通信连接按照防火墙的安全过滤规则进行过滤和审计，不符合条件的则不允许连接，起到保护内网的目的。</a:t>
            </a:r>
          </a:p>
        </p:txBody>
      </p:sp>
      <p:sp>
        <p:nvSpPr>
          <p:cNvPr id="84997" name="日期占位符 2"/>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黑体" panose="02010609060101010101" pitchFamily="49" charset="-122"/>
                <a:ea typeface="黑体" panose="02010609060101010101" pitchFamily="49" charset="-122"/>
              </a:rPr>
              <a:t>2023/11/20</a:t>
            </a:fld>
            <a:endParaRPr lang="zh-CN" altLang="en-US" sz="1100" b="1" dirty="0">
              <a:latin typeface="黑体" panose="02010609060101010101" pitchFamily="49" charset="-122"/>
              <a:ea typeface="黑体" panose="02010609060101010101" pitchFamily="49" charset="-122"/>
            </a:endParaRPr>
          </a:p>
        </p:txBody>
      </p:sp>
      <p:sp>
        <p:nvSpPr>
          <p:cNvPr id="84998" name="灯片编号占位符 2"/>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en-US" altLang="zh-CN" sz="1100" b="1" dirty="0">
                <a:ea typeface="黑体" panose="02010609060101010101" pitchFamily="49" charset="-122"/>
              </a:rPr>
              <a:t>90</a:t>
            </a:fld>
            <a:r>
              <a:rPr lang="en-US" altLang="zh-CN" sz="1100" b="1" dirty="0">
                <a:ea typeface="黑体" panose="02010609060101010101" pitchFamily="49" charset="-122"/>
              </a:rPr>
              <a:t>/93</a:t>
            </a:r>
          </a:p>
        </p:txBody>
      </p:sp>
      <p:pic>
        <p:nvPicPr>
          <p:cNvPr id="5" name="Picture 2"/>
          <p:cNvPicPr>
            <a:picLocks noChangeAspect="1" noChangeArrowheads="1"/>
          </p:cNvPicPr>
          <p:nvPr/>
        </p:nvPicPr>
        <p:blipFill>
          <a:blip r:embed="rId3"/>
          <a:srcRect/>
          <a:stretch>
            <a:fillRect/>
          </a:stretch>
        </p:blipFill>
        <p:spPr bwMode="auto">
          <a:xfrm>
            <a:off x="3282950" y="2669540"/>
            <a:ext cx="6504305" cy="4114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椭圆 3"/>
          <p:cNvSpPr/>
          <p:nvPr/>
        </p:nvSpPr>
        <p:spPr>
          <a:xfrm>
            <a:off x="3869055" y="3462655"/>
            <a:ext cx="1586865" cy="69977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25" y="214313"/>
            <a:ext cx="7886700" cy="933450"/>
          </a:xfrm>
        </p:spPr>
        <p:txBody>
          <a:bodyPr vert="horz" wrap="square" lIns="91440" tIns="45720" rIns="91440" bIns="45720" numCol="1" anchor="ctr" anchorCtr="0" compatLnSpc="1"/>
          <a:lstStyle/>
          <a:p>
            <a:pPr marL="0" marR="0" lvl="0" indent="0" algn="l" defTabSz="685800" rtl="0" eaLnBrk="0" fontAlgn="base" latinLnBrk="0" hangingPunct="0">
              <a:lnSpc>
                <a:spcPct val="90000"/>
              </a:lnSpc>
              <a:spcBef>
                <a:spcPct val="0"/>
              </a:spcBef>
              <a:spcAft>
                <a:spcPct val="0"/>
              </a:spcAft>
              <a:buClrTx/>
              <a:buSzTx/>
              <a:buFontTx/>
              <a:buNone/>
              <a:defRPr/>
            </a:pPr>
            <a:r>
              <a:rPr kumimoji="0" lang="zh-CN" altLang="en-US" sz="33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防火墙的部署</a:t>
            </a:r>
          </a:p>
        </p:txBody>
      </p:sp>
      <p:sp>
        <p:nvSpPr>
          <p:cNvPr id="6" name="内容占位符 2"/>
          <p:cNvSpPr>
            <a:spLocks noGrp="1"/>
          </p:cNvSpPr>
          <p:nvPr>
            <p:ph idx="1"/>
          </p:nvPr>
        </p:nvSpPr>
        <p:spPr>
          <a:xfrm>
            <a:off x="1302385" y="941705"/>
            <a:ext cx="10297160" cy="4895850"/>
          </a:xfrm>
        </p:spPr>
        <p:txBody>
          <a:bodyPr vert="horz" wrap="square" lIns="91440" tIns="45720" rIns="91440" bIns="45720" numCol="1" anchor="t" anchorCtr="0" compatLnSpc="1"/>
          <a:lstStyle/>
          <a:p>
            <a:pPr marL="0" marR="0" lvl="0" indent="0" algn="l" defTabSz="685800" rtl="0" eaLnBrk="0" fontAlgn="base" latinLnBrk="0" hangingPunct="0">
              <a:lnSpc>
                <a:spcPct val="110000"/>
              </a:lnSpc>
              <a:spcBef>
                <a:spcPts val="120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2</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DMZ</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网络</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。它是从内部网络中划分的一个小区域，其中</a:t>
            </a:r>
            <a:r>
              <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包括内部网络中用于公众服务的服务器</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Web</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服务器、</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Email</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服务器、</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FTP</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服务器、外部</a:t>
            </a:r>
            <a:r>
              <a:rPr kumimoji="0" lang="en-US" altLang="zh-CN"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DNS</a:t>
            </a:r>
            <a:r>
              <a:rPr kumimoji="0" lang="zh-CN" altLang="en-US" sz="2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服务器等，都是为因特网公众用户提供某种信息服务的。在这个区域中，由于需要对外开放某些特定的服务和应用，因而网络受保护的级别较低，如果级别太高，则这些提供公共服务的网络应用就无法进行。也正因此，在这个区域中的网络设备所运行的应用也非常单一。</a:t>
            </a:r>
          </a:p>
          <a:p>
            <a:pPr marL="171450" marR="0" lvl="0" indent="-171450" algn="l" defTabSz="685800" rtl="0" eaLnBrk="0" fontAlgn="base" latinLnBrk="0" hangingPunct="0">
              <a:lnSpc>
                <a:spcPct val="150000"/>
              </a:lnSpc>
              <a:spcBef>
                <a:spcPts val="1200"/>
              </a:spcBef>
              <a:spcAft>
                <a:spcPct val="0"/>
              </a:spcAft>
              <a:buClrTx/>
              <a:buSzTx/>
              <a:buFont typeface="Arial" panose="020B0604020202020204" pitchFamily="34" charset="0"/>
              <a:buChar char="•"/>
              <a:defRPr/>
            </a:pPr>
            <a:endParaRPr kumimoji="0" lang="zh-CN" altLang="en-US" sz="20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87045" name="日期占位符 2"/>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黑体" panose="02010609060101010101" pitchFamily="49" charset="-122"/>
                <a:ea typeface="黑体" panose="02010609060101010101" pitchFamily="49" charset="-122"/>
              </a:rPr>
              <a:t>2023/11/20</a:t>
            </a:fld>
            <a:endParaRPr lang="zh-CN" altLang="en-US" sz="1100" b="1" dirty="0">
              <a:latin typeface="黑体" panose="02010609060101010101" pitchFamily="49" charset="-122"/>
              <a:ea typeface="黑体" panose="02010609060101010101" pitchFamily="49" charset="-122"/>
            </a:endParaRPr>
          </a:p>
        </p:txBody>
      </p:sp>
      <p:sp>
        <p:nvSpPr>
          <p:cNvPr id="87046" name="灯片编号占位符 2"/>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en-US" altLang="zh-CN" sz="1100" b="1" dirty="0">
                <a:ea typeface="黑体" panose="02010609060101010101" pitchFamily="49" charset="-122"/>
              </a:rPr>
              <a:t>91</a:t>
            </a:fld>
            <a:r>
              <a:rPr lang="en-US" altLang="zh-CN" sz="1100" b="1" dirty="0">
                <a:ea typeface="黑体" panose="02010609060101010101" pitchFamily="49" charset="-122"/>
              </a:rPr>
              <a:t>/93</a:t>
            </a:r>
          </a:p>
        </p:txBody>
      </p:sp>
      <p:pic>
        <p:nvPicPr>
          <p:cNvPr id="5" name="Picture 2"/>
          <p:cNvPicPr>
            <a:picLocks noChangeAspect="1" noChangeArrowheads="1"/>
          </p:cNvPicPr>
          <p:nvPr/>
        </p:nvPicPr>
        <p:blipFill>
          <a:blip r:embed="rId3"/>
          <a:srcRect/>
          <a:stretch>
            <a:fillRect/>
          </a:stretch>
        </p:blipFill>
        <p:spPr bwMode="auto">
          <a:xfrm>
            <a:off x="2997200" y="2801620"/>
            <a:ext cx="6198235" cy="391985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椭圆 3"/>
          <p:cNvSpPr/>
          <p:nvPr/>
        </p:nvSpPr>
        <p:spPr>
          <a:xfrm>
            <a:off x="5114290" y="2677795"/>
            <a:ext cx="1586865" cy="64897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25" y="214313"/>
            <a:ext cx="7886700" cy="933450"/>
          </a:xfrm>
        </p:spPr>
        <p:txBody>
          <a:bodyPr vert="horz" wrap="square" lIns="91440" tIns="45720" rIns="91440" bIns="45720" numCol="1" anchor="ctr" anchorCtr="0" compatLnSpc="1"/>
          <a:lstStyle/>
          <a:p>
            <a:pPr marL="0" marR="0" lvl="0" indent="0" algn="l" defTabSz="685800" rtl="0" eaLnBrk="0" fontAlgn="base" latinLnBrk="0" hangingPunct="0">
              <a:lnSpc>
                <a:spcPct val="90000"/>
              </a:lnSpc>
              <a:spcBef>
                <a:spcPct val="0"/>
              </a:spcBef>
              <a:spcAft>
                <a:spcPct val="0"/>
              </a:spcAft>
              <a:buClrTx/>
              <a:buSzTx/>
              <a:buFontTx/>
              <a:buNone/>
              <a:defRPr/>
            </a:pPr>
            <a:r>
              <a:rPr kumimoji="0" lang="zh-CN" altLang="en-US" sz="33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防火墙的部署</a:t>
            </a:r>
          </a:p>
        </p:txBody>
      </p:sp>
      <p:sp>
        <p:nvSpPr>
          <p:cNvPr id="89091" name="内容占位符 2"/>
          <p:cNvSpPr>
            <a:spLocks noGrp="1"/>
          </p:cNvSpPr>
          <p:nvPr>
            <p:ph idx="1"/>
          </p:nvPr>
        </p:nvSpPr>
        <p:spPr>
          <a:xfrm>
            <a:off x="2016125" y="981075"/>
            <a:ext cx="8472488" cy="4895850"/>
          </a:xfrm>
        </p:spPr>
        <p:txBody>
          <a:bodyPr vert="horz" wrap="square" lIns="91440" tIns="45720" rIns="91440" bIns="45720" anchor="t" anchorCtr="0"/>
          <a:lstStyle/>
          <a:p>
            <a:pPr marL="0" indent="0" defTabSz="685800">
              <a:spcBef>
                <a:spcPts val="1200"/>
              </a:spcBef>
              <a:buFont typeface="Arial" panose="020B0604020202020204" pitchFamily="34" charset="0"/>
              <a:buNone/>
            </a:pPr>
            <a:r>
              <a:rPr lang="en-US" altLang="zh-CN" sz="2000" kern="1200" dirty="0">
                <a:latin typeface="微软雅黑" panose="020B0503020204020204" pitchFamily="34" charset="-122"/>
                <a:ea typeface="微软雅黑" panose="020B0503020204020204" pitchFamily="34" charset="-122"/>
                <a:cs typeface="+mn-cs"/>
              </a:rPr>
              <a:t>	3</a:t>
            </a:r>
            <a:r>
              <a:rPr lang="zh-CN" altLang="en-US" sz="2000" kern="1200" dirty="0">
                <a:latin typeface="微软雅黑" panose="020B0503020204020204" pitchFamily="34" charset="-122"/>
                <a:ea typeface="微软雅黑" panose="020B0503020204020204" pitchFamily="34" charset="-122"/>
                <a:cs typeface="+mn-cs"/>
              </a:rPr>
              <a:t>）</a:t>
            </a:r>
            <a:r>
              <a:rPr lang="zh-CN" altLang="en-US" sz="2000" kern="1200" dirty="0">
                <a:solidFill>
                  <a:srgbClr val="FF0000"/>
                </a:solidFill>
                <a:latin typeface="微软雅黑" panose="020B0503020204020204" pitchFamily="34" charset="-122"/>
                <a:ea typeface="微软雅黑" panose="020B0503020204020204" pitchFamily="34" charset="-122"/>
                <a:cs typeface="+mn-cs"/>
              </a:rPr>
              <a:t>内部网络</a:t>
            </a:r>
            <a:r>
              <a:rPr lang="zh-CN" altLang="en-US" sz="2000" kern="1200" dirty="0">
                <a:latin typeface="微软雅黑" panose="020B0503020204020204" pitchFamily="34" charset="-122"/>
                <a:ea typeface="微软雅黑" panose="020B0503020204020204" pitchFamily="34" charset="-122"/>
                <a:cs typeface="+mn-cs"/>
              </a:rPr>
              <a:t>。这是防火墙要保护的对象，包括全部的内部网络设备、内网核心服务器及用户主机。</a:t>
            </a:r>
            <a:endParaRPr lang="en-US" altLang="zh-CN" sz="2000" kern="1200" dirty="0">
              <a:latin typeface="微软雅黑" panose="020B0503020204020204" pitchFamily="34" charset="-122"/>
              <a:ea typeface="微软雅黑" panose="020B0503020204020204" pitchFamily="34" charset="-122"/>
              <a:cs typeface="+mn-cs"/>
            </a:endParaRPr>
          </a:p>
        </p:txBody>
      </p:sp>
      <p:sp>
        <p:nvSpPr>
          <p:cNvPr id="89093" name="日期占位符 2"/>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黑体" panose="02010609060101010101" pitchFamily="49" charset="-122"/>
                <a:ea typeface="黑体" panose="02010609060101010101" pitchFamily="49" charset="-122"/>
              </a:rPr>
              <a:t>2023/11/20</a:t>
            </a:fld>
            <a:endParaRPr lang="zh-CN" altLang="en-US" sz="1100" b="1" dirty="0">
              <a:latin typeface="黑体" panose="02010609060101010101" pitchFamily="49" charset="-122"/>
              <a:ea typeface="黑体" panose="02010609060101010101" pitchFamily="49" charset="-122"/>
            </a:endParaRPr>
          </a:p>
        </p:txBody>
      </p:sp>
      <p:sp>
        <p:nvSpPr>
          <p:cNvPr id="89094" name="灯片编号占位符 2"/>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en-US" altLang="zh-CN" sz="1100" b="1" dirty="0">
                <a:ea typeface="黑体" panose="02010609060101010101" pitchFamily="49" charset="-122"/>
              </a:rPr>
              <a:t>92</a:t>
            </a:fld>
            <a:r>
              <a:rPr lang="en-US" altLang="zh-CN" sz="1100" b="1" dirty="0">
                <a:ea typeface="黑体" panose="02010609060101010101" pitchFamily="49" charset="-122"/>
              </a:rPr>
              <a:t>/93</a:t>
            </a:r>
          </a:p>
        </p:txBody>
      </p:sp>
      <p:pic>
        <p:nvPicPr>
          <p:cNvPr id="5" name="Picture 2"/>
          <p:cNvPicPr>
            <a:picLocks noChangeAspect="1" noChangeArrowheads="1"/>
          </p:cNvPicPr>
          <p:nvPr/>
        </p:nvPicPr>
        <p:blipFill>
          <a:blip r:embed="rId3"/>
          <a:srcRect/>
          <a:stretch>
            <a:fillRect/>
          </a:stretch>
        </p:blipFill>
        <p:spPr bwMode="auto">
          <a:xfrm>
            <a:off x="2662873" y="1814195"/>
            <a:ext cx="7178675" cy="45418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椭圆 3"/>
          <p:cNvSpPr/>
          <p:nvPr/>
        </p:nvSpPr>
        <p:spPr>
          <a:xfrm>
            <a:off x="6530340" y="2780030"/>
            <a:ext cx="1586865" cy="699770"/>
          </a:xfrm>
          <a:prstGeom prst="ellipse">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25" y="214313"/>
            <a:ext cx="7886700" cy="933450"/>
          </a:xfrm>
        </p:spPr>
        <p:txBody>
          <a:bodyPr vert="horz" wrap="square" lIns="91440" tIns="45720" rIns="91440" bIns="45720" numCol="1" anchor="ctr" anchorCtr="0" compatLnSpc="1"/>
          <a:lstStyle/>
          <a:p>
            <a:pPr marL="0" marR="0" lvl="0" indent="0" algn="l" defTabSz="685800" rtl="0" eaLnBrk="0" fontAlgn="base" latinLnBrk="0" hangingPunct="0">
              <a:lnSpc>
                <a:spcPct val="90000"/>
              </a:lnSpc>
              <a:spcBef>
                <a:spcPct val="0"/>
              </a:spcBef>
              <a:spcAft>
                <a:spcPct val="0"/>
              </a:spcAft>
              <a:buClrTx/>
              <a:buSzTx/>
              <a:buFontTx/>
              <a:buNone/>
              <a:defRPr/>
            </a:pPr>
            <a:r>
              <a:rPr kumimoji="0" lang="zh-CN" altLang="en-US" sz="33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防火墙的部署</a:t>
            </a:r>
          </a:p>
        </p:txBody>
      </p:sp>
      <p:sp>
        <p:nvSpPr>
          <p:cNvPr id="6" name="内容占位符 2"/>
          <p:cNvSpPr>
            <a:spLocks noGrp="1"/>
          </p:cNvSpPr>
          <p:nvPr>
            <p:ph idx="1"/>
          </p:nvPr>
        </p:nvSpPr>
        <p:spPr>
          <a:xfrm>
            <a:off x="1847850" y="931863"/>
            <a:ext cx="8712200" cy="4895850"/>
          </a:xfrm>
        </p:spPr>
        <p:txBody>
          <a:bodyPr vert="horz" wrap="square" lIns="91440" tIns="45720" rIns="91440" bIns="45720" numCol="1" anchor="t" anchorCtr="0" compatLnSpc="1"/>
          <a:lstStyle/>
          <a:p>
            <a:pPr marL="0" marR="0" lvl="0" indent="0" algn="l" defTabSz="685800" rtl="0" eaLnBrk="0" fontAlgn="base" latinLnBrk="0" hangingPunct="0">
              <a:lnSpc>
                <a:spcPct val="150000"/>
              </a:lnSpc>
              <a:spcBef>
                <a:spcPts val="12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对于要保护的大部分</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内部网络</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来说，在一般情况下，</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禁止所有来自因特网用户的访问</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而由企业内部网络划分出去的</a:t>
            </a:r>
            <a:r>
              <a:rPr kumimoji="0" lang="en-US" altLang="zh-CN"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DMZ</a:t>
            </a:r>
            <a:r>
              <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区，因需为因特网应用提供相关的服务，所以在一定程度上没有内部网络限制得那么严格</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，如</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Web</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服务器通常是允许任何人进行正常访问的。虽然这些服务器很容易遭受攻击，但是由于在这些服务器上所安装的服务非常少，所允许的权限非常低，真正的服务器数据是在受保护的内部网络主机上，所以黑客攻击这些服务器最可能的后果就是使服务器瘫痪。</a:t>
            </a:r>
            <a:endPar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91141" name="日期占位符 2"/>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黑体" panose="02010609060101010101" pitchFamily="49" charset="-122"/>
                <a:ea typeface="黑体" panose="02010609060101010101" pitchFamily="49" charset="-122"/>
              </a:rPr>
              <a:t>2023/11/20</a:t>
            </a:fld>
            <a:endParaRPr lang="zh-CN" altLang="en-US" sz="1100" b="1" dirty="0">
              <a:latin typeface="黑体" panose="02010609060101010101" pitchFamily="49" charset="-122"/>
              <a:ea typeface="黑体" panose="02010609060101010101" pitchFamily="49" charset="-122"/>
            </a:endParaRPr>
          </a:p>
        </p:txBody>
      </p:sp>
      <p:sp>
        <p:nvSpPr>
          <p:cNvPr id="91142" name="灯片编号占位符 2"/>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en-US" altLang="zh-CN" sz="1100" b="1" dirty="0">
                <a:ea typeface="黑体" panose="02010609060101010101" pitchFamily="49" charset="-122"/>
              </a:rPr>
              <a:t>93</a:t>
            </a:fld>
            <a:r>
              <a:rPr lang="en-US" altLang="zh-CN" sz="1100" b="1" dirty="0">
                <a:ea typeface="黑体" panose="02010609060101010101" pitchFamily="49" charset="-122"/>
              </a:rPr>
              <a:t>/93</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25" y="214313"/>
            <a:ext cx="7886700" cy="933450"/>
          </a:xfrm>
        </p:spPr>
        <p:txBody>
          <a:bodyPr vert="horz" wrap="square" lIns="91440" tIns="45720" rIns="91440" bIns="45720" numCol="1" anchor="ctr" anchorCtr="0" compatLnSpc="1"/>
          <a:lstStyle/>
          <a:p>
            <a:pPr marL="0" marR="0" lvl="0" indent="0" algn="l" defTabSz="685800" rtl="0" eaLnBrk="0" fontAlgn="base" latinLnBrk="0" hangingPunct="0">
              <a:lnSpc>
                <a:spcPct val="90000"/>
              </a:lnSpc>
              <a:spcBef>
                <a:spcPct val="0"/>
              </a:spcBef>
              <a:spcAft>
                <a:spcPct val="0"/>
              </a:spcAft>
              <a:buClrTx/>
              <a:buSzTx/>
              <a:buFontTx/>
              <a:buNone/>
              <a:defRPr/>
            </a:pPr>
            <a:r>
              <a:rPr kumimoji="0" lang="zh-CN" altLang="en-US" sz="33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防火墙的部署</a:t>
            </a:r>
          </a:p>
        </p:txBody>
      </p:sp>
      <p:sp>
        <p:nvSpPr>
          <p:cNvPr id="93187" name="内容占位符 2"/>
          <p:cNvSpPr>
            <a:spLocks noGrp="1"/>
          </p:cNvSpPr>
          <p:nvPr>
            <p:ph idx="1"/>
          </p:nvPr>
        </p:nvSpPr>
        <p:spPr>
          <a:xfrm>
            <a:off x="2016125" y="974725"/>
            <a:ext cx="8472488" cy="4897438"/>
          </a:xfrm>
        </p:spPr>
        <p:txBody>
          <a:bodyPr vert="horz" wrap="square" lIns="91440" tIns="45720" rIns="91440" bIns="45720" anchor="t" anchorCtr="0"/>
          <a:lstStyle/>
          <a:p>
            <a:pPr defTabSz="685800">
              <a:spcBef>
                <a:spcPts val="1200"/>
              </a:spcBef>
            </a:pPr>
            <a:r>
              <a:rPr lang="zh-CN" altLang="en-US" sz="2400" kern="1200" dirty="0">
                <a:latin typeface="微软雅黑" panose="020B0503020204020204" pitchFamily="34" charset="-122"/>
                <a:ea typeface="微软雅黑" panose="020B0503020204020204" pitchFamily="34" charset="-122"/>
                <a:cs typeface="+mn-cs"/>
              </a:rPr>
              <a:t>对于以上典型的网络体系结构，可以部署</a:t>
            </a:r>
            <a:r>
              <a:rPr lang="en-US" altLang="zh-CN" sz="2400" kern="1200" dirty="0">
                <a:latin typeface="微软雅黑" panose="020B0503020204020204" pitchFamily="34" charset="-122"/>
                <a:ea typeface="微软雅黑" panose="020B0503020204020204" pitchFamily="34" charset="-122"/>
                <a:cs typeface="+mn-cs"/>
              </a:rPr>
              <a:t>3</a:t>
            </a:r>
            <a:r>
              <a:rPr lang="zh-CN" altLang="en-US" sz="2400" kern="1200" dirty="0">
                <a:latin typeface="微软雅黑" panose="020B0503020204020204" pitchFamily="34" charset="-122"/>
                <a:ea typeface="微软雅黑" panose="020B0503020204020204" pitchFamily="34" charset="-122"/>
                <a:cs typeface="+mn-cs"/>
              </a:rPr>
              <a:t>种类型的防火墙：</a:t>
            </a:r>
          </a:p>
        </p:txBody>
      </p:sp>
      <p:sp>
        <p:nvSpPr>
          <p:cNvPr id="93190" name="日期占位符 3"/>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黑体" panose="02010609060101010101" pitchFamily="49" charset="-122"/>
                <a:ea typeface="黑体" panose="02010609060101010101" pitchFamily="49" charset="-122"/>
              </a:rPr>
              <a:t>2023/11/20</a:t>
            </a:fld>
            <a:endParaRPr lang="zh-CN" altLang="en-US" sz="1100" b="1" dirty="0">
              <a:latin typeface="黑体" panose="02010609060101010101" pitchFamily="49" charset="-122"/>
              <a:ea typeface="黑体" panose="02010609060101010101" pitchFamily="49" charset="-122"/>
            </a:endParaRPr>
          </a:p>
        </p:txBody>
      </p:sp>
      <p:sp>
        <p:nvSpPr>
          <p:cNvPr id="93191" name="灯片编号占位符 3"/>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en-US" altLang="zh-CN" sz="1100" b="1" dirty="0">
                <a:ea typeface="黑体" panose="02010609060101010101" pitchFamily="49" charset="-122"/>
              </a:rPr>
              <a:t>94</a:t>
            </a:fld>
            <a:r>
              <a:rPr lang="en-US" altLang="zh-CN" sz="1100" b="1" dirty="0">
                <a:ea typeface="黑体" panose="02010609060101010101" pitchFamily="49" charset="-122"/>
              </a:rPr>
              <a:t>/93</a:t>
            </a:r>
          </a:p>
        </p:txBody>
      </p:sp>
      <p:pic>
        <p:nvPicPr>
          <p:cNvPr id="10242" name="Picture 2"/>
          <p:cNvPicPr>
            <a:picLocks noChangeAspect="1" noChangeArrowheads="1"/>
          </p:cNvPicPr>
          <p:nvPr/>
        </p:nvPicPr>
        <p:blipFill>
          <a:blip r:embed="rId3"/>
          <a:srcRect/>
          <a:stretch>
            <a:fillRect/>
          </a:stretch>
        </p:blipFill>
        <p:spPr bwMode="auto">
          <a:xfrm>
            <a:off x="5303838" y="2492375"/>
            <a:ext cx="5343525" cy="337978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标注 2"/>
          <p:cNvSpPr/>
          <p:nvPr/>
        </p:nvSpPr>
        <p:spPr>
          <a:xfrm>
            <a:off x="2135188" y="1537335"/>
            <a:ext cx="3168650" cy="2922904"/>
          </a:xfrm>
          <a:prstGeom prst="wedgeRectCallout">
            <a:avLst>
              <a:gd name="adj1" fmla="val 127699"/>
              <a:gd name="adj2" fmla="val 37190"/>
            </a:avLst>
          </a:prstGeom>
          <a:solidFill>
            <a:schemeClr val="bg1"/>
          </a:solidFill>
          <a:ln w="25400" cap="flat" cmpd="sng">
            <a:solidFill>
              <a:schemeClr val="tx1"/>
            </a:solidFill>
            <a:prstDash val="solid"/>
            <a:round/>
            <a:headEnd type="none" w="med" len="med"/>
            <a:tailEnd type="none" w="med" len="med"/>
          </a:ln>
          <a:effectLst>
            <a:outerShdw dist="35921" dir="2699999" algn="ctr" rotWithShape="0">
              <a:schemeClr val="bg2"/>
            </a:outerShdw>
          </a:effectLst>
        </p:spPr>
        <p:txBody>
          <a:bodyPr rIns="0" anchor="ctr" anchorCtr="0">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lnSpc>
                <a:spcPct val="100000"/>
              </a:lnSpc>
              <a:spcBef>
                <a:spcPct val="0"/>
              </a:spcBef>
              <a:buFontTx/>
              <a:buNone/>
            </a:pPr>
            <a:r>
              <a:rPr lang="zh-CN" altLang="en-US" sz="2000" b="1" dirty="0">
                <a:solidFill>
                  <a:srgbClr val="323298"/>
                </a:solidFill>
                <a:latin typeface="微软雅黑" panose="020B0503020204020204" pitchFamily="34" charset="-122"/>
                <a:ea typeface="微软雅黑" panose="020B0503020204020204" pitchFamily="34" charset="-122"/>
              </a:rPr>
              <a:t>外部防火墙</a:t>
            </a:r>
            <a:r>
              <a:rPr lang="zh-CN" altLang="en-US" sz="2000" b="1" dirty="0">
                <a:solidFill>
                  <a:srgbClr val="FF0000"/>
                </a:solidFill>
                <a:latin typeface="微软雅黑" panose="020B0503020204020204" pitchFamily="34" charset="-122"/>
                <a:ea typeface="微软雅黑" panose="020B0503020204020204" pitchFamily="34" charset="-122"/>
              </a:rPr>
              <a:t>。</a:t>
            </a:r>
            <a:r>
              <a:rPr lang="zh-CN" altLang="zh-CN" sz="2000" b="1" dirty="0">
                <a:solidFill>
                  <a:srgbClr val="FF0000"/>
                </a:solidFill>
                <a:latin typeface="微软雅黑" panose="020B0503020204020204" pitchFamily="34" charset="-122"/>
                <a:ea typeface="微软雅黑" panose="020B0503020204020204" pitchFamily="34" charset="-122"/>
              </a:rPr>
              <a:t>处于外部不可信网络（包括因特网、广域网和其他公司的专用网）与内部可信网络之间，控制来自外部不可信网络对内部可信网络的访问，防范来自外部网络的非法攻击。同时，保证</a:t>
            </a:r>
            <a:r>
              <a:rPr lang="en-US" altLang="zh-CN" sz="2000" b="1" dirty="0">
                <a:solidFill>
                  <a:srgbClr val="FF0000"/>
                </a:solidFill>
                <a:latin typeface="微软雅黑" panose="020B0503020204020204" pitchFamily="34" charset="-122"/>
                <a:ea typeface="微软雅黑" panose="020B0503020204020204" pitchFamily="34" charset="-122"/>
              </a:rPr>
              <a:t>DMZ</a:t>
            </a:r>
            <a:r>
              <a:rPr lang="zh-CN" altLang="zh-CN" sz="2000" b="1" dirty="0">
                <a:solidFill>
                  <a:srgbClr val="FF0000"/>
                </a:solidFill>
                <a:latin typeface="微软雅黑" panose="020B0503020204020204" pitchFamily="34" charset="-122"/>
                <a:ea typeface="微软雅黑" panose="020B0503020204020204" pitchFamily="34" charset="-122"/>
              </a:rPr>
              <a:t>区服务器的相对安全性和使用便利性</a:t>
            </a:r>
            <a:r>
              <a:rPr lang="zh-CN" altLang="zh-CN" sz="2400" b="1" dirty="0">
                <a:solidFill>
                  <a:srgbClr val="FF0000"/>
                </a:solidFill>
                <a:latin typeface="微软雅黑" panose="020B0503020204020204" pitchFamily="34" charset="-122"/>
                <a:ea typeface="微软雅黑" panose="020B0503020204020204" pitchFamily="34" charset="-122"/>
              </a:rPr>
              <a:t>。</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3" grpId="1" bldLvl="0" animBg="1"/>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25" y="214313"/>
            <a:ext cx="7886700" cy="933450"/>
          </a:xfrm>
        </p:spPr>
        <p:txBody>
          <a:bodyPr vert="horz" wrap="square" lIns="91440" tIns="45720" rIns="91440" bIns="45720" numCol="1" anchor="ctr" anchorCtr="0" compatLnSpc="1"/>
          <a:lstStyle/>
          <a:p>
            <a:pPr marL="0" marR="0" lvl="0" indent="0" algn="l" defTabSz="685800" rtl="0" eaLnBrk="0" fontAlgn="base" latinLnBrk="0" hangingPunct="0">
              <a:lnSpc>
                <a:spcPct val="90000"/>
              </a:lnSpc>
              <a:spcBef>
                <a:spcPct val="0"/>
              </a:spcBef>
              <a:spcAft>
                <a:spcPct val="0"/>
              </a:spcAft>
              <a:buClrTx/>
              <a:buSzTx/>
              <a:buFontTx/>
              <a:buNone/>
              <a:defRPr/>
            </a:pPr>
            <a:r>
              <a:rPr kumimoji="0" lang="zh-CN" altLang="en-US" sz="33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防火墙的部署</a:t>
            </a:r>
          </a:p>
        </p:txBody>
      </p:sp>
      <p:sp>
        <p:nvSpPr>
          <p:cNvPr id="95235" name="内容占位符 2"/>
          <p:cNvSpPr>
            <a:spLocks noGrp="1"/>
          </p:cNvSpPr>
          <p:nvPr>
            <p:ph idx="1"/>
          </p:nvPr>
        </p:nvSpPr>
        <p:spPr>
          <a:xfrm>
            <a:off x="2016125" y="1125538"/>
            <a:ext cx="8651875" cy="4895850"/>
          </a:xfrm>
        </p:spPr>
        <p:txBody>
          <a:bodyPr vert="horz" wrap="square" lIns="91440" tIns="45720" rIns="91440" bIns="45720" anchor="t" anchorCtr="0"/>
          <a:lstStyle/>
          <a:p>
            <a:pPr defTabSz="685800">
              <a:spcBef>
                <a:spcPts val="1200"/>
              </a:spcBef>
            </a:pPr>
            <a:r>
              <a:rPr lang="zh-CN" altLang="en-US" sz="2400" kern="1200" dirty="0">
                <a:latin typeface="微软雅黑" panose="020B0503020204020204" pitchFamily="34" charset="-122"/>
                <a:ea typeface="微软雅黑" panose="020B0503020204020204" pitchFamily="34" charset="-122"/>
                <a:cs typeface="+mn-cs"/>
              </a:rPr>
              <a:t>对于以上典型的网络体系结构，可以部署</a:t>
            </a:r>
            <a:r>
              <a:rPr lang="en-US" altLang="zh-CN" sz="2400" kern="1200" dirty="0">
                <a:latin typeface="微软雅黑" panose="020B0503020204020204" pitchFamily="34" charset="-122"/>
                <a:ea typeface="微软雅黑" panose="020B0503020204020204" pitchFamily="34" charset="-122"/>
                <a:cs typeface="+mn-cs"/>
              </a:rPr>
              <a:t>3</a:t>
            </a:r>
            <a:r>
              <a:rPr lang="zh-CN" altLang="en-US" sz="2400" kern="1200" dirty="0">
                <a:latin typeface="微软雅黑" panose="020B0503020204020204" pitchFamily="34" charset="-122"/>
                <a:ea typeface="微软雅黑" panose="020B0503020204020204" pitchFamily="34" charset="-122"/>
                <a:cs typeface="+mn-cs"/>
              </a:rPr>
              <a:t>种类型的防火墙：</a:t>
            </a:r>
          </a:p>
        </p:txBody>
      </p:sp>
      <p:sp>
        <p:nvSpPr>
          <p:cNvPr id="95238" name="日期占位符 2"/>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黑体" panose="02010609060101010101" pitchFamily="49" charset="-122"/>
                <a:ea typeface="黑体" panose="02010609060101010101" pitchFamily="49" charset="-122"/>
              </a:rPr>
              <a:t>2023/11/20</a:t>
            </a:fld>
            <a:endParaRPr lang="zh-CN" altLang="en-US" sz="1100" b="1" dirty="0">
              <a:latin typeface="黑体" panose="02010609060101010101" pitchFamily="49" charset="-122"/>
              <a:ea typeface="黑体" panose="02010609060101010101" pitchFamily="49" charset="-122"/>
            </a:endParaRPr>
          </a:p>
        </p:txBody>
      </p:sp>
      <p:sp>
        <p:nvSpPr>
          <p:cNvPr id="95239" name="灯片编号占位符 2"/>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en-US" altLang="zh-CN" sz="1100" b="1" dirty="0">
                <a:ea typeface="黑体" panose="02010609060101010101" pitchFamily="49" charset="-122"/>
              </a:rPr>
              <a:t>95</a:t>
            </a:fld>
            <a:r>
              <a:rPr lang="en-US" altLang="zh-CN" sz="1100" b="1" dirty="0">
                <a:ea typeface="黑体" panose="02010609060101010101" pitchFamily="49" charset="-122"/>
              </a:rPr>
              <a:t>/93</a:t>
            </a:r>
          </a:p>
        </p:txBody>
      </p:sp>
      <p:pic>
        <p:nvPicPr>
          <p:cNvPr id="10242" name="Picture 2"/>
          <p:cNvPicPr>
            <a:picLocks noChangeAspect="1" noChangeArrowheads="1"/>
          </p:cNvPicPr>
          <p:nvPr/>
        </p:nvPicPr>
        <p:blipFill>
          <a:blip r:embed="rId3"/>
          <a:srcRect/>
          <a:stretch>
            <a:fillRect/>
          </a:stretch>
        </p:blipFill>
        <p:spPr bwMode="auto">
          <a:xfrm>
            <a:off x="5140325" y="2514600"/>
            <a:ext cx="5527675" cy="34956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标注 6"/>
          <p:cNvSpPr/>
          <p:nvPr/>
        </p:nvSpPr>
        <p:spPr>
          <a:xfrm>
            <a:off x="2208213" y="1701166"/>
            <a:ext cx="2592387" cy="1938019"/>
          </a:xfrm>
          <a:prstGeom prst="wedgeRectCallout">
            <a:avLst>
              <a:gd name="adj1" fmla="val 226319"/>
              <a:gd name="adj2" fmla="val 73611"/>
            </a:avLst>
          </a:prstGeom>
          <a:solidFill>
            <a:schemeClr val="bg1"/>
          </a:solidFill>
          <a:ln w="25400" cap="flat" cmpd="sng">
            <a:solidFill>
              <a:schemeClr val="tx1"/>
            </a:solidFill>
            <a:prstDash val="solid"/>
            <a:round/>
            <a:headEnd type="none" w="med" len="med"/>
            <a:tailEnd type="none" w="med" len="med"/>
          </a:ln>
          <a:effectLst>
            <a:outerShdw dist="35921" dir="2699999" algn="ctr" rotWithShape="0">
              <a:schemeClr val="bg2"/>
            </a:outerShdw>
          </a:effectLst>
        </p:spPr>
        <p:txBody>
          <a:bodyPr rIns="0" anchor="ctr" anchorCtr="0">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lnSpc>
                <a:spcPct val="100000"/>
              </a:lnSpc>
              <a:spcBef>
                <a:spcPct val="0"/>
              </a:spcBef>
              <a:buFontTx/>
              <a:buNone/>
            </a:pPr>
            <a:r>
              <a:rPr lang="zh-CN" altLang="en-US" sz="2400" b="1" dirty="0">
                <a:solidFill>
                  <a:srgbClr val="323298"/>
                </a:solidFill>
                <a:latin typeface="微软雅黑" panose="020B0503020204020204" pitchFamily="34" charset="-122"/>
                <a:ea typeface="微软雅黑" panose="020B0503020204020204" pitchFamily="34" charset="-122"/>
              </a:rPr>
              <a:t>内部防火墙</a:t>
            </a:r>
            <a:r>
              <a:rPr lang="zh-CN" altLang="en-US" sz="2400" b="1" dirty="0">
                <a:solidFill>
                  <a:srgbClr val="FF0000"/>
                </a:solidFill>
                <a:latin typeface="微软雅黑" panose="020B0503020204020204" pitchFamily="34" charset="-122"/>
                <a:ea typeface="微软雅黑" panose="020B0503020204020204" pitchFamily="34" charset="-122"/>
              </a:rPr>
              <a:t>。处于内部不同可信等级安全域之间，起到隔离内网关键部门、子网或用户的目的。</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bldLvl="0" animBg="1"/>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143125" y="214313"/>
            <a:ext cx="7886700" cy="933450"/>
          </a:xfrm>
        </p:spPr>
        <p:txBody>
          <a:bodyPr vert="horz" wrap="square" lIns="91440" tIns="45720" rIns="91440" bIns="45720" numCol="1" anchor="ctr" anchorCtr="0" compatLnSpc="1"/>
          <a:lstStyle/>
          <a:p>
            <a:pPr marL="0" marR="0" lvl="0" indent="0" algn="l" defTabSz="685800" rtl="0" eaLnBrk="0" fontAlgn="base" latinLnBrk="0" hangingPunct="0">
              <a:lnSpc>
                <a:spcPct val="90000"/>
              </a:lnSpc>
              <a:spcBef>
                <a:spcPct val="0"/>
              </a:spcBef>
              <a:spcAft>
                <a:spcPct val="0"/>
              </a:spcAft>
              <a:buClrTx/>
              <a:buSzTx/>
              <a:buFontTx/>
              <a:buNone/>
              <a:defRPr/>
            </a:pPr>
            <a:r>
              <a:rPr kumimoji="0" lang="zh-CN" altLang="en-US" sz="330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防火墙的部署</a:t>
            </a:r>
          </a:p>
        </p:txBody>
      </p:sp>
      <p:sp>
        <p:nvSpPr>
          <p:cNvPr id="97283" name="内容占位符 2"/>
          <p:cNvSpPr>
            <a:spLocks noGrp="1"/>
          </p:cNvSpPr>
          <p:nvPr>
            <p:ph idx="1"/>
          </p:nvPr>
        </p:nvSpPr>
        <p:spPr>
          <a:xfrm>
            <a:off x="1847850" y="1125538"/>
            <a:ext cx="8712200" cy="4895850"/>
          </a:xfrm>
        </p:spPr>
        <p:txBody>
          <a:bodyPr vert="horz" wrap="square" lIns="91440" tIns="45720" rIns="91440" bIns="45720" anchor="t" anchorCtr="0"/>
          <a:lstStyle/>
          <a:p>
            <a:pPr defTabSz="685800">
              <a:spcBef>
                <a:spcPts val="1200"/>
              </a:spcBef>
            </a:pPr>
            <a:r>
              <a:rPr lang="zh-CN" altLang="en-US" sz="2400" kern="1200" dirty="0">
                <a:latin typeface="微软雅黑" panose="020B0503020204020204" pitchFamily="34" charset="-122"/>
                <a:ea typeface="微软雅黑" panose="020B0503020204020204" pitchFamily="34" charset="-122"/>
                <a:cs typeface="+mn-cs"/>
              </a:rPr>
              <a:t>对于以上典型的网络体系结构，可以部署</a:t>
            </a:r>
            <a:r>
              <a:rPr lang="en-US" altLang="zh-CN" sz="2400" kern="1200" dirty="0">
                <a:latin typeface="微软雅黑" panose="020B0503020204020204" pitchFamily="34" charset="-122"/>
                <a:ea typeface="微软雅黑" panose="020B0503020204020204" pitchFamily="34" charset="-122"/>
                <a:cs typeface="+mn-cs"/>
              </a:rPr>
              <a:t>3</a:t>
            </a:r>
            <a:r>
              <a:rPr lang="zh-CN" altLang="en-US" sz="2400" kern="1200" dirty="0">
                <a:latin typeface="微软雅黑" panose="020B0503020204020204" pitchFamily="34" charset="-122"/>
                <a:ea typeface="微软雅黑" panose="020B0503020204020204" pitchFamily="34" charset="-122"/>
                <a:cs typeface="+mn-cs"/>
              </a:rPr>
              <a:t>种类型的防火墙：</a:t>
            </a:r>
          </a:p>
        </p:txBody>
      </p:sp>
      <p:sp>
        <p:nvSpPr>
          <p:cNvPr id="97286" name="日期占位符 2"/>
          <p:cNvSpPr txBox="1">
            <a:spLocks noGrp="1"/>
          </p:cNvSpPr>
          <p:nvPr>
            <p:ph type="dt" sz="half" idx="10"/>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fld id="{BB962C8B-B14F-4D97-AF65-F5344CB8AC3E}" type="datetime1">
              <a:rPr lang="zh-CN" altLang="en-US" sz="1100" b="1" dirty="0">
                <a:latin typeface="黑体" panose="02010609060101010101" pitchFamily="49" charset="-122"/>
                <a:ea typeface="黑体" panose="02010609060101010101" pitchFamily="49" charset="-122"/>
              </a:rPr>
              <a:t>2023/11/20</a:t>
            </a:fld>
            <a:endParaRPr lang="zh-CN" altLang="en-US" sz="1100" b="1" dirty="0">
              <a:latin typeface="黑体" panose="02010609060101010101" pitchFamily="49" charset="-122"/>
              <a:ea typeface="黑体" panose="02010609060101010101" pitchFamily="49" charset="-122"/>
            </a:endParaRPr>
          </a:p>
        </p:txBody>
      </p:sp>
      <p:sp>
        <p:nvSpPr>
          <p:cNvPr id="97287" name="灯片编号占位符 2"/>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buNone/>
            </a:pPr>
            <a:fld id="{9A0DB2DC-4C9A-4742-B13C-FB6460FD3503}" type="slidenum">
              <a:rPr lang="en-US" altLang="zh-CN" sz="1100" b="1" dirty="0">
                <a:ea typeface="黑体" panose="02010609060101010101" pitchFamily="49" charset="-122"/>
              </a:rPr>
              <a:t>96</a:t>
            </a:fld>
            <a:r>
              <a:rPr lang="en-US" altLang="zh-CN" sz="1100" b="1" dirty="0">
                <a:ea typeface="黑体" panose="02010609060101010101" pitchFamily="49" charset="-122"/>
              </a:rPr>
              <a:t>/93</a:t>
            </a:r>
          </a:p>
        </p:txBody>
      </p:sp>
      <p:pic>
        <p:nvPicPr>
          <p:cNvPr id="10242" name="Picture 2"/>
          <p:cNvPicPr>
            <a:picLocks noChangeAspect="1" noChangeArrowheads="1"/>
          </p:cNvPicPr>
          <p:nvPr/>
        </p:nvPicPr>
        <p:blipFill>
          <a:blip r:embed="rId3"/>
          <a:srcRect/>
          <a:stretch>
            <a:fillRect/>
          </a:stretch>
        </p:blipFill>
        <p:spPr bwMode="auto">
          <a:xfrm>
            <a:off x="6381750" y="3716338"/>
            <a:ext cx="4222750" cy="26701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标注 7"/>
          <p:cNvSpPr/>
          <p:nvPr/>
        </p:nvSpPr>
        <p:spPr>
          <a:xfrm>
            <a:off x="2062163" y="1629252"/>
            <a:ext cx="4319587" cy="2861309"/>
          </a:xfrm>
          <a:prstGeom prst="wedgeRectCallout">
            <a:avLst>
              <a:gd name="adj1" fmla="val 126644"/>
              <a:gd name="adj2" fmla="val 38491"/>
            </a:avLst>
          </a:prstGeom>
          <a:solidFill>
            <a:schemeClr val="bg1"/>
          </a:solidFill>
          <a:ln w="25400" cap="flat" cmpd="sng">
            <a:solidFill>
              <a:schemeClr val="tx1"/>
            </a:solidFill>
            <a:prstDash val="solid"/>
            <a:round/>
            <a:headEnd type="none" w="med" len="med"/>
            <a:tailEnd type="none" w="med" len="med"/>
          </a:ln>
          <a:effectLst>
            <a:outerShdw dist="35921" dir="2699999" algn="ctr" rotWithShape="0">
              <a:schemeClr val="bg2"/>
            </a:outerShdw>
          </a:effectLst>
        </p:spPr>
        <p:txBody>
          <a:bodyPr rIns="0" anchor="ctr" anchorCtr="0">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lnSpc>
                <a:spcPct val="100000"/>
              </a:lnSpc>
              <a:spcBef>
                <a:spcPct val="0"/>
              </a:spcBef>
              <a:buFontTx/>
              <a:buNone/>
            </a:pPr>
            <a:r>
              <a:rPr lang="zh-CN" altLang="en-US" sz="2000" b="1" dirty="0">
                <a:solidFill>
                  <a:srgbClr val="323298"/>
                </a:solidFill>
                <a:latin typeface="微软雅黑" panose="020B0503020204020204" pitchFamily="34" charset="-122"/>
                <a:ea typeface="微软雅黑" panose="020B0503020204020204" pitchFamily="34" charset="-122"/>
              </a:rPr>
              <a:t>主机型防火墙</a:t>
            </a:r>
            <a:r>
              <a:rPr lang="zh-CN" altLang="en-US" sz="2000" b="1" dirty="0">
                <a:solidFill>
                  <a:srgbClr val="FF0000"/>
                </a:solidFill>
                <a:latin typeface="微软雅黑" panose="020B0503020204020204" pitchFamily="34" charset="-122"/>
                <a:ea typeface="微软雅黑" panose="020B0503020204020204" pitchFamily="34" charset="-122"/>
              </a:rPr>
              <a:t>，又称个人防火墙。服务于广大的个人主机用户，通常为软件防火墙，安装于单台主机中，防护的也只是单台主机。它可以监测主机上进行的入站和出站网络连接，并能够根据预先定义的规则，执行基于网络地址和基于应用的访问控制，通常还具有反恶意软件、入侵检测和网络告警等其他安全功能。</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组合 1"/>
          <p:cNvGrpSpPr/>
          <p:nvPr/>
        </p:nvGrpSpPr>
        <p:grpSpPr>
          <a:xfrm>
            <a:off x="1810816" y="42192"/>
            <a:ext cx="9648394" cy="781967"/>
            <a:chOff x="2543606" y="42192"/>
            <a:chExt cx="9648394" cy="781967"/>
          </a:xfrm>
        </p:grpSpPr>
        <p:sp>
          <p:nvSpPr>
            <p:cNvPr id="3" name="圆角矩形 2"/>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4" name="矩形 3"/>
            <p:cNvSpPr/>
            <p:nvPr/>
          </p:nvSpPr>
          <p:spPr>
            <a:xfrm>
              <a:off x="2831636" y="138202"/>
              <a:ext cx="2982309" cy="58477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本讲内容概要</a:t>
              </a:r>
            </a:p>
          </p:txBody>
        </p:sp>
      </p:grpSp>
      <p:grpSp>
        <p:nvGrpSpPr>
          <p:cNvPr id="5" name="组合 4"/>
          <p:cNvGrpSpPr/>
          <p:nvPr/>
        </p:nvGrpSpPr>
        <p:grpSpPr>
          <a:xfrm>
            <a:off x="2799174" y="1761311"/>
            <a:ext cx="7074491" cy="691161"/>
            <a:chOff x="3388744" y="2314179"/>
            <a:chExt cx="7074491" cy="691161"/>
          </a:xfrm>
        </p:grpSpPr>
        <p:sp>
          <p:nvSpPr>
            <p:cNvPr id="6" name="圆角矩形 5"/>
            <p:cNvSpPr/>
            <p:nvPr/>
          </p:nvSpPr>
          <p:spPr>
            <a:xfrm>
              <a:off x="3388744" y="2344955"/>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7" name="TextBox 6"/>
            <p:cNvSpPr txBox="1"/>
            <p:nvPr/>
          </p:nvSpPr>
          <p:spPr>
            <a:xfrm>
              <a:off x="4180835" y="2314179"/>
              <a:ext cx="4613468" cy="584775"/>
            </a:xfrm>
            <a:prstGeom prst="rect">
              <a:avLst/>
            </a:prstGeom>
            <a:noFill/>
          </p:spPr>
          <p:txBody>
            <a:bodyPr wrap="squar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8</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切换代理</a:t>
              </a:r>
            </a:p>
          </p:txBody>
        </p:sp>
        <p:cxnSp>
          <p:nvCxnSpPr>
            <p:cNvPr id="8" name="直接连接符 7"/>
            <p:cNvCxnSpPr/>
            <p:nvPr/>
          </p:nvCxnSpPr>
          <p:spPr>
            <a:xfrm>
              <a:off x="4661739" y="240730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9" name="组合 8"/>
          <p:cNvGrpSpPr/>
          <p:nvPr/>
        </p:nvGrpSpPr>
        <p:grpSpPr>
          <a:xfrm>
            <a:off x="2799174" y="2609594"/>
            <a:ext cx="7074491" cy="691161"/>
            <a:chOff x="3388744" y="3115773"/>
            <a:chExt cx="7074491" cy="691161"/>
          </a:xfrm>
        </p:grpSpPr>
        <p:sp>
          <p:nvSpPr>
            <p:cNvPr id="10" name="圆角矩形 9"/>
            <p:cNvSpPr/>
            <p:nvPr/>
          </p:nvSpPr>
          <p:spPr>
            <a:xfrm>
              <a:off x="3388744" y="3146549"/>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11" name="TextBox 7"/>
            <p:cNvSpPr txBox="1"/>
            <p:nvPr/>
          </p:nvSpPr>
          <p:spPr>
            <a:xfrm>
              <a:off x="4180835" y="3115773"/>
              <a:ext cx="2662908"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9</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空气隙防火墙</a:t>
              </a:r>
            </a:p>
          </p:txBody>
        </p:sp>
        <p:cxnSp>
          <p:nvCxnSpPr>
            <p:cNvPr id="12" name="直接连接符 11"/>
            <p:cNvCxnSpPr/>
            <p:nvPr/>
          </p:nvCxnSpPr>
          <p:spPr>
            <a:xfrm>
              <a:off x="4661739" y="3218558"/>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2799174" y="913028"/>
            <a:ext cx="7074491" cy="691161"/>
            <a:chOff x="3402064" y="1531597"/>
            <a:chExt cx="7074491" cy="691161"/>
          </a:xfrm>
        </p:grpSpPr>
        <p:sp>
          <p:nvSpPr>
            <p:cNvPr id="14" name="圆角矩形 13"/>
            <p:cNvSpPr/>
            <p:nvPr/>
          </p:nvSpPr>
          <p:spPr>
            <a:xfrm>
              <a:off x="3402064" y="1562373"/>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TextBox 19"/>
            <p:cNvSpPr txBox="1"/>
            <p:nvPr/>
          </p:nvSpPr>
          <p:spPr>
            <a:xfrm>
              <a:off x="4180835" y="1531597"/>
              <a:ext cx="2970685"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7</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状态检测防火墙</a:t>
              </a:r>
            </a:p>
          </p:txBody>
        </p:sp>
        <p:cxnSp>
          <p:nvCxnSpPr>
            <p:cNvPr id="16" name="直接连接符 15"/>
            <p:cNvCxnSpPr/>
            <p:nvPr/>
          </p:nvCxnSpPr>
          <p:spPr>
            <a:xfrm>
              <a:off x="4661739" y="1634382"/>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799174" y="3457875"/>
            <a:ext cx="7074491" cy="691163"/>
            <a:chOff x="3424583" y="3907859"/>
            <a:chExt cx="7074491" cy="691163"/>
          </a:xfrm>
        </p:grpSpPr>
        <p:sp>
          <p:nvSpPr>
            <p:cNvPr id="18" name="圆角矩形 17"/>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TextBox 8"/>
            <p:cNvSpPr txBox="1"/>
            <p:nvPr/>
          </p:nvSpPr>
          <p:spPr>
            <a:xfrm>
              <a:off x="3956045" y="3907859"/>
              <a:ext cx="2911566" cy="58477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10</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分布式防火墙</a:t>
              </a:r>
            </a:p>
          </p:txBody>
        </p:sp>
        <p:cxnSp>
          <p:nvCxnSpPr>
            <p:cNvPr id="20" name="直接连接符 19"/>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p:nvGrpSpPr>
        <p:grpSpPr>
          <a:xfrm>
            <a:off x="2799174" y="4337541"/>
            <a:ext cx="7074491" cy="690558"/>
            <a:chOff x="3424583" y="3908464"/>
            <a:chExt cx="7074491" cy="690558"/>
          </a:xfrm>
        </p:grpSpPr>
        <p:sp>
          <p:nvSpPr>
            <p:cNvPr id="31" name="圆角矩形 30"/>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2" name="TextBox 8"/>
            <p:cNvSpPr txBox="1"/>
            <p:nvPr/>
          </p:nvSpPr>
          <p:spPr>
            <a:xfrm>
              <a:off x="3956045" y="3908464"/>
              <a:ext cx="2861310" cy="583565"/>
            </a:xfrm>
            <a:prstGeom prst="rect">
              <a:avLst/>
            </a:prstGeom>
            <a:noFill/>
          </p:spPr>
          <p:txBody>
            <a:bodyPr wrap="none" rtlCol="0" anchor="ctr">
              <a:spAutoFit/>
            </a:bodyPr>
            <a:lstStyle/>
            <a:p>
              <a:r>
                <a:rPr lang="en-US" altLang="zh-CN" sz="3200" b="1" dirty="0">
                  <a:solidFill>
                    <a:srgbClr val="FF0000"/>
                  </a:solidFill>
                  <a:latin typeface="Broadway" panose="04040905080B02020502" pitchFamily="82" charset="0"/>
                  <a:ea typeface="微软雅黑" panose="020B0503020204020204" pitchFamily="34" charset="-122"/>
                </a:rPr>
                <a:t>11</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b="1" dirty="0">
                  <a:solidFill>
                    <a:srgbClr val="FF0000"/>
                  </a:solidFill>
                  <a:latin typeface="微软雅黑" panose="020B0503020204020204" pitchFamily="34" charset="-122"/>
                  <a:ea typeface="微软雅黑" panose="020B0503020204020204" pitchFamily="34" charset="-122"/>
                </a:rPr>
                <a:t>下一代防火墙</a:t>
              </a:r>
            </a:p>
          </p:txBody>
        </p:sp>
        <p:cxnSp>
          <p:nvCxnSpPr>
            <p:cNvPr id="33" name="直接连接符 32"/>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2799174" y="5233526"/>
            <a:ext cx="7074491" cy="690558"/>
            <a:chOff x="3424583" y="3908464"/>
            <a:chExt cx="7074491" cy="690558"/>
          </a:xfrm>
        </p:grpSpPr>
        <p:sp>
          <p:nvSpPr>
            <p:cNvPr id="22" name="圆角矩形 21"/>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3" name="TextBox 8"/>
            <p:cNvSpPr txBox="1"/>
            <p:nvPr/>
          </p:nvSpPr>
          <p:spPr>
            <a:xfrm>
              <a:off x="3956045" y="3908464"/>
              <a:ext cx="3489325"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12</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防火墙的典型产品</a:t>
              </a:r>
            </a:p>
          </p:txBody>
        </p:sp>
        <p:cxnSp>
          <p:nvCxnSpPr>
            <p:cNvPr id="24" name="直接连接符 23"/>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组合 24"/>
          <p:cNvGrpSpPr/>
          <p:nvPr/>
        </p:nvGrpSpPr>
        <p:grpSpPr>
          <a:xfrm>
            <a:off x="2787109" y="6053946"/>
            <a:ext cx="7074491" cy="690558"/>
            <a:chOff x="3424583" y="3908464"/>
            <a:chExt cx="7074491" cy="690558"/>
          </a:xfrm>
        </p:grpSpPr>
        <p:sp>
          <p:nvSpPr>
            <p:cNvPr id="26" name="圆角矩形 25"/>
            <p:cNvSpPr/>
            <p:nvPr/>
          </p:nvSpPr>
          <p:spPr>
            <a:xfrm>
              <a:off x="3424583" y="3938637"/>
              <a:ext cx="7074491" cy="660385"/>
            </a:xfrm>
            <a:prstGeom prst="roundRect">
              <a:avLst>
                <a:gd name="adj" fmla="val 50000"/>
              </a:avLst>
            </a:prstGeom>
            <a:solidFill>
              <a:srgbClr val="002060"/>
            </a:solidFill>
            <a:ln w="88900">
              <a:gradFill flip="none" rotWithShape="1">
                <a:gsLst>
                  <a:gs pos="0">
                    <a:schemeClr val="accent1">
                      <a:tint val="66000"/>
                      <a:satMod val="160000"/>
                      <a:alpha val="0"/>
                    </a:schemeClr>
                  </a:gs>
                  <a:gs pos="50000">
                    <a:srgbClr val="FFC000"/>
                  </a:gs>
                  <a:gs pos="100000">
                    <a:schemeClr val="accent1">
                      <a:tint val="23500"/>
                      <a:satMod val="160000"/>
                      <a:alpha val="0"/>
                    </a:schemeClr>
                  </a:gs>
                </a:gsLst>
                <a:lin ang="5400000" scaled="1"/>
                <a:tileRect/>
              </a:gra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FF0000"/>
                </a:solidFill>
              </a:endParaRPr>
            </a:p>
          </p:txBody>
        </p:sp>
        <p:sp>
          <p:nvSpPr>
            <p:cNvPr id="27" name="TextBox 8"/>
            <p:cNvSpPr txBox="1"/>
            <p:nvPr/>
          </p:nvSpPr>
          <p:spPr>
            <a:xfrm>
              <a:off x="3956045" y="3908464"/>
              <a:ext cx="3486785" cy="583565"/>
            </a:xfrm>
            <a:prstGeom prst="rect">
              <a:avLst/>
            </a:prstGeom>
            <a:noFill/>
          </p:spPr>
          <p:txBody>
            <a:bodyPr wrap="none" rtlCol="0" anchor="ctr">
              <a:spAutoFit/>
            </a:bodyPr>
            <a:lstStyle/>
            <a:p>
              <a:r>
                <a:rPr lang="en-US" altLang="zh-CN" sz="3200" b="1" dirty="0">
                  <a:solidFill>
                    <a:schemeClr val="bg1"/>
                  </a:solidFill>
                  <a:latin typeface="Broadway" panose="04040905080B02020502" pitchFamily="82" charset="0"/>
                  <a:ea typeface="微软雅黑" panose="020B0503020204020204" pitchFamily="34" charset="-122"/>
                </a:rPr>
                <a:t>13</a:t>
              </a:r>
              <a:r>
                <a:rPr lang="en-US" altLang="zh-CN" sz="2400" b="1" dirty="0">
                  <a:solidFill>
                    <a:schemeClr val="bg1"/>
                  </a:solidFill>
                  <a:latin typeface="微软雅黑" panose="020B0503020204020204" pitchFamily="34" charset="-122"/>
                  <a:ea typeface="微软雅黑" panose="020B0503020204020204" pitchFamily="34" charset="-122"/>
                </a:rPr>
                <a:t>    </a:t>
              </a:r>
              <a:r>
                <a:rPr lang="zh-CN" altLang="en-US" sz="2400" b="1" dirty="0">
                  <a:solidFill>
                    <a:schemeClr val="bg1"/>
                  </a:solidFill>
                  <a:latin typeface="微软雅黑" panose="020B0503020204020204" pitchFamily="34" charset="-122"/>
                  <a:ea typeface="微软雅黑" panose="020B0503020204020204" pitchFamily="34" charset="-122"/>
                </a:rPr>
                <a:t>防火墙的发展趋势</a:t>
              </a:r>
            </a:p>
          </p:txBody>
        </p:sp>
        <p:cxnSp>
          <p:nvCxnSpPr>
            <p:cNvPr id="28" name="直接连接符 27"/>
            <p:cNvCxnSpPr/>
            <p:nvPr/>
          </p:nvCxnSpPr>
          <p:spPr>
            <a:xfrm>
              <a:off x="4666969" y="4010646"/>
              <a:ext cx="0" cy="451212"/>
            </a:xfrm>
            <a:prstGeom prst="line">
              <a:avLst/>
            </a:prstGeom>
            <a:ln>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1000"/>
                                        <p:tgtEl>
                                          <p:spTgt spid="17"/>
                                        </p:tgtEl>
                                      </p:cBhvr>
                                    </p:animEffect>
                                    <p:anim calcmode="lin" valueType="num">
                                      <p:cBhvr>
                                        <p:cTn id="23" dur="1000" fill="hold"/>
                                        <p:tgtEl>
                                          <p:spTgt spid="17"/>
                                        </p:tgtEl>
                                        <p:attrNameLst>
                                          <p:attrName>ppt_x</p:attrName>
                                        </p:attrNameLst>
                                      </p:cBhvr>
                                      <p:tavLst>
                                        <p:tav tm="0">
                                          <p:val>
                                            <p:strVal val="#ppt_x"/>
                                          </p:val>
                                        </p:tav>
                                        <p:tav tm="100000">
                                          <p:val>
                                            <p:strVal val="#ppt_x"/>
                                          </p:val>
                                        </p:tav>
                                      </p:tavLst>
                                    </p:anim>
                                    <p:anim calcmode="lin" valueType="num">
                                      <p:cBhvr>
                                        <p:cTn id="24" dur="1000" fill="hold"/>
                                        <p:tgtEl>
                                          <p:spTgt spid="1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9" presetClass="emph" presetSubtype="0" nodeType="afterEffect">
                                  <p:stCondLst>
                                    <p:cond delay="0"/>
                                  </p:stCondLst>
                                  <p:childTnLst>
                                    <p:set>
                                      <p:cBhvr rctx="PPT">
                                        <p:cTn id="32" dur="indefinite"/>
                                        <p:tgtEl>
                                          <p:spTgt spid="5"/>
                                        </p:tgtEl>
                                        <p:attrNameLst>
                                          <p:attrName>style.opacity</p:attrName>
                                        </p:attrNameLst>
                                      </p:cBhvr>
                                      <p:to>
                                        <p:strVal val="0.5"/>
                                      </p:to>
                                    </p:set>
                                    <p:animEffect filter="image" prLst="opacity: 0.5">
                                      <p:cBhvr rctx="IE">
                                        <p:cTn id="33" dur="indefinite"/>
                                        <p:tgtEl>
                                          <p:spTgt spid="5"/>
                                        </p:tgtEl>
                                      </p:cBhvr>
                                    </p:animEffect>
                                  </p:childTnLst>
                                </p:cTn>
                              </p:par>
                              <p:par>
                                <p:cTn id="34" presetID="9" presetClass="emph" presetSubtype="0" nodeType="withEffect">
                                  <p:stCondLst>
                                    <p:cond delay="0"/>
                                  </p:stCondLst>
                                  <p:childTnLst>
                                    <p:set>
                                      <p:cBhvr rctx="PPT">
                                        <p:cTn id="35" dur="indefinite"/>
                                        <p:tgtEl>
                                          <p:spTgt spid="9"/>
                                        </p:tgtEl>
                                        <p:attrNameLst>
                                          <p:attrName>style.opacity</p:attrName>
                                        </p:attrNameLst>
                                      </p:cBhvr>
                                      <p:to>
                                        <p:strVal val="0.5"/>
                                      </p:to>
                                    </p:set>
                                    <p:animEffect filter="image" prLst="opacity: 0.5">
                                      <p:cBhvr rctx="IE">
                                        <p:cTn id="36" dur="indefinite"/>
                                        <p:tgtEl>
                                          <p:spTgt spid="9"/>
                                        </p:tgtEl>
                                      </p:cBhvr>
                                    </p:animEffect>
                                  </p:childTnLst>
                                </p:cTn>
                              </p:par>
                              <p:par>
                                <p:cTn id="37" presetID="9" presetClass="emph" presetSubtype="0" nodeType="withEffect">
                                  <p:stCondLst>
                                    <p:cond delay="0"/>
                                  </p:stCondLst>
                                  <p:childTnLst>
                                    <p:set>
                                      <p:cBhvr rctx="PPT">
                                        <p:cTn id="38" dur="indefinite"/>
                                        <p:tgtEl>
                                          <p:spTgt spid="13"/>
                                        </p:tgtEl>
                                        <p:attrNameLst>
                                          <p:attrName>style.opacity</p:attrName>
                                        </p:attrNameLst>
                                      </p:cBhvr>
                                      <p:to>
                                        <p:strVal val="0.5"/>
                                      </p:to>
                                    </p:set>
                                    <p:animEffect filter="image" prLst="opacity: 0.5">
                                      <p:cBhvr rctx="IE">
                                        <p:cTn id="39" dur="indefinite"/>
                                        <p:tgtEl>
                                          <p:spTgt spid="13"/>
                                        </p:tgtEl>
                                      </p:cBhvr>
                                    </p:animEffect>
                                  </p:childTnLst>
                                </p:cTn>
                              </p:par>
                              <p:par>
                                <p:cTn id="40" presetID="9" presetClass="emph" presetSubtype="0" nodeType="withEffect">
                                  <p:stCondLst>
                                    <p:cond delay="0"/>
                                  </p:stCondLst>
                                  <p:childTnLst>
                                    <p:set>
                                      <p:cBhvr rctx="PPT">
                                        <p:cTn id="41" dur="indefinite"/>
                                        <p:tgtEl>
                                          <p:spTgt spid="17"/>
                                        </p:tgtEl>
                                        <p:attrNameLst>
                                          <p:attrName>style.opacity</p:attrName>
                                        </p:attrNameLst>
                                      </p:cBhvr>
                                      <p:to>
                                        <p:strVal val="0.5"/>
                                      </p:to>
                                    </p:set>
                                    <p:animEffect filter="image" prLst="opacity: 0.5">
                                      <p:cBhvr rctx="IE">
                                        <p:cTn id="42" dur="indefinite"/>
                                        <p:tgtEl>
                                          <p:spTgt spid="17"/>
                                        </p:tgtEl>
                                      </p:cBhvr>
                                    </p:animEffect>
                                  </p:childTnLst>
                                </p:cTn>
                              </p:par>
                              <p:par>
                                <p:cTn id="43" presetID="42"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1000"/>
                                        <p:tgtEl>
                                          <p:spTgt spid="21"/>
                                        </p:tgtEl>
                                      </p:cBhvr>
                                    </p:animEffect>
                                    <p:anim calcmode="lin" valueType="num">
                                      <p:cBhvr>
                                        <p:cTn id="46" dur="1000" fill="hold"/>
                                        <p:tgtEl>
                                          <p:spTgt spid="21"/>
                                        </p:tgtEl>
                                        <p:attrNameLst>
                                          <p:attrName>ppt_x</p:attrName>
                                        </p:attrNameLst>
                                      </p:cBhvr>
                                      <p:tavLst>
                                        <p:tav tm="0">
                                          <p:val>
                                            <p:strVal val="#ppt_x"/>
                                          </p:val>
                                        </p:tav>
                                        <p:tav tm="100000">
                                          <p:val>
                                            <p:strVal val="#ppt_x"/>
                                          </p:val>
                                        </p:tav>
                                      </p:tavLst>
                                    </p:anim>
                                    <p:anim calcmode="lin" valueType="num">
                                      <p:cBhvr>
                                        <p:cTn id="47" dur="1000" fill="hold"/>
                                        <p:tgtEl>
                                          <p:spTgt spid="21"/>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fade">
                                      <p:cBhvr>
                                        <p:cTn id="50" dur="1000"/>
                                        <p:tgtEl>
                                          <p:spTgt spid="25"/>
                                        </p:tgtEl>
                                      </p:cBhvr>
                                    </p:animEffect>
                                    <p:anim calcmode="lin" valueType="num">
                                      <p:cBhvr>
                                        <p:cTn id="51" dur="1000" fill="hold"/>
                                        <p:tgtEl>
                                          <p:spTgt spid="25"/>
                                        </p:tgtEl>
                                        <p:attrNameLst>
                                          <p:attrName>ppt_x</p:attrName>
                                        </p:attrNameLst>
                                      </p:cBhvr>
                                      <p:tavLst>
                                        <p:tav tm="0">
                                          <p:val>
                                            <p:strVal val="#ppt_x"/>
                                          </p:val>
                                        </p:tav>
                                        <p:tav tm="100000">
                                          <p:val>
                                            <p:strVal val="#ppt_x"/>
                                          </p:val>
                                        </p:tav>
                                      </p:tavLst>
                                    </p:anim>
                                    <p:anim calcmode="lin" valueType="num">
                                      <p:cBhvr>
                                        <p:cTn id="5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544830" y="927735"/>
            <a:ext cx="10914380" cy="2676525"/>
          </a:xfrm>
          <a:prstGeom prst="rect">
            <a:avLst/>
          </a:prstGeom>
          <a:noFill/>
        </p:spPr>
        <p:txBody>
          <a:bodyPr wrap="square" rtlCol="0" anchor="t">
            <a:spAutoFit/>
          </a:bodyPr>
          <a:lstStyle/>
          <a:p>
            <a:pPr marL="342900" indent="-342900">
              <a:buFont typeface="Wingdings" panose="05000000000000000000" charset="0"/>
              <a:buChar char="Ø"/>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下一代防火墙（</a:t>
            </a:r>
            <a:r>
              <a:rPr lang="en-US" altLang="zh-CN" sz="2400" b="1">
                <a:latin typeface="微软雅黑" panose="020B0503020204020204" pitchFamily="34" charset="-122"/>
                <a:ea typeface="微软雅黑" panose="020B0503020204020204" pitchFamily="34" charset="-122"/>
                <a:cs typeface="微软雅黑" panose="020B0503020204020204" pitchFamily="34" charset="-122"/>
              </a:rPr>
              <a:t>NGFW</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从用户、应用和行为</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的角度出发，重新实现了</a:t>
            </a:r>
            <a:r>
              <a:rPr lang="zh-CN" altLang="en-US" sz="2400" b="1">
                <a:solidFill>
                  <a:srgbClr val="C00000"/>
                </a:solidFill>
                <a:latin typeface="微软雅黑" panose="020B0503020204020204" pitchFamily="34" charset="-122"/>
                <a:ea typeface="微软雅黑" panose="020B0503020204020204" pitchFamily="34" charset="-122"/>
                <a:cs typeface="微软雅黑" panose="020B0503020204020204" pitchFamily="34" charset="-122"/>
              </a:rPr>
              <a:t>流量分类、访问控制、攻击防护和QoS</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等所有传统防火墙功能；</a:t>
            </a:r>
          </a:p>
          <a:p>
            <a:pPr marL="342900" indent="-342900">
              <a:buFont typeface="Wingdings" panose="05000000000000000000" charset="0"/>
              <a:buChar char="Ø"/>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并基于这些功能进行了高级抽象，提供</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用户策略、应用策略和行为策略</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等智能控制手段，有效解决了传统防火墙无法解决的问题。</a:t>
            </a:r>
          </a:p>
          <a:p>
            <a:pPr marL="342900" indent="-342900">
              <a:buFont typeface="Wingdings" panose="05000000000000000000" charset="0"/>
              <a:buChar char="Ø"/>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并集合了</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智能接入、灵活组网、全面安全、入侵防御、防病毒、云化管理可视化</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运维为一体等下一代防火墙部署场景；</a:t>
            </a:r>
          </a:p>
          <a:p>
            <a:pPr marL="342900" indent="-342900">
              <a:buFont typeface="Wingdings" panose="05000000000000000000" charset="0"/>
              <a:buChar char="Ø"/>
            </a:pP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提供</a:t>
            </a:r>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从网络层到应用层</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的攻击防护，为用户构建高效一体化的安全防护体验。</a:t>
            </a:r>
          </a:p>
        </p:txBody>
      </p:sp>
      <p:grpSp>
        <p:nvGrpSpPr>
          <p:cNvPr id="3" name="组合 2"/>
          <p:cNvGrpSpPr/>
          <p:nvPr/>
        </p:nvGrpSpPr>
        <p:grpSpPr>
          <a:xfrm>
            <a:off x="1810816" y="42192"/>
            <a:ext cx="9648394" cy="781967"/>
            <a:chOff x="2543606" y="42192"/>
            <a:chExt cx="9648394" cy="781967"/>
          </a:xfrm>
        </p:grpSpPr>
        <p:sp>
          <p:nvSpPr>
            <p:cNvPr id="4" name="圆角矩形 3"/>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5" name="矩形 4"/>
            <p:cNvSpPr/>
            <p:nvPr/>
          </p:nvSpPr>
          <p:spPr>
            <a:xfrm>
              <a:off x="2831896" y="138077"/>
              <a:ext cx="6302375"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下一代防火墙（</a:t>
              </a:r>
              <a:r>
                <a:rPr lang="en-US" altLang="zh-CN"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NGFW</a:t>
              </a:r>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a:t>
              </a:r>
            </a:p>
          </p:txBody>
        </p:sp>
      </p:grpSp>
      <p:pic>
        <p:nvPicPr>
          <p:cNvPr id="8" name="图片 7"/>
          <p:cNvPicPr>
            <a:picLocks noChangeAspect="1"/>
          </p:cNvPicPr>
          <p:nvPr/>
        </p:nvPicPr>
        <p:blipFill>
          <a:blip r:embed="rId2"/>
          <a:stretch>
            <a:fillRect/>
          </a:stretch>
        </p:blipFill>
        <p:spPr>
          <a:xfrm>
            <a:off x="2896870" y="3604260"/>
            <a:ext cx="6210300" cy="312420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391160" y="996315"/>
            <a:ext cx="11409680" cy="5262245"/>
          </a:xfrm>
          <a:prstGeom prst="rect">
            <a:avLst/>
          </a:prstGeom>
          <a:noFill/>
        </p:spPr>
        <p:txBody>
          <a:bodyPr wrap="square" rtlCol="0" anchor="t">
            <a:spAutoFit/>
          </a:bodyPr>
          <a:lstStyle/>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1.立体化的安全防御体系</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：实现IPS、AV、URL识别、跨站、木马、DOS/DDoS防护及应用识别等多种安全特性；</a:t>
            </a:r>
          </a:p>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2.应用识别、内容识别与管控</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：内置20大类超过2700种应用类别数据库，包括P2P、IM、视频、游戏软件、炒股软件实施全面控制。</a:t>
            </a:r>
          </a:p>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3.未知威胁防御防护</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：支持APT防护功能，支持</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sym typeface="+mn-ea"/>
              </a:rPr>
              <a:t>可疑文件、0day攻击、泄密行为、加密C&amp;C流量、病毒等威胁定位、阻断和溯源。</a:t>
            </a:r>
            <a:endParaRPr lang="zh-CN" altLang="en-US" sz="2400" b="1">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4.网络行为优化</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：基于用户身份、应用程序、优先级灵活的智能流量管理；基于应用和用户的链路负载，支持应用、行为、内容精细化管控；</a:t>
            </a:r>
          </a:p>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5.安全可视化和行为审计</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：提供从网络层到应用层、从用户到全网的多层次多角度地展现模式；</a:t>
            </a:r>
          </a:p>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6.强大的网络适应性</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：支持多种形式灵活部署，具备GER、NAT、IPv6支持、VPN、OSPF、VRRP、HA、ALG等功能，满足用户多样化的网络功能需求。</a:t>
            </a:r>
          </a:p>
          <a:p>
            <a:r>
              <a:rPr lang="zh-CN" altLang="en-US" sz="24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7.可靠性保障</a:t>
            </a:r>
            <a:r>
              <a:rPr lang="zh-CN" altLang="en-US" sz="2400" b="1">
                <a:latin typeface="微软雅黑" panose="020B0503020204020204" pitchFamily="34" charset="-122"/>
                <a:ea typeface="微软雅黑" panose="020B0503020204020204" pitchFamily="34" charset="-122"/>
                <a:cs typeface="微软雅黑" panose="020B0503020204020204" pitchFamily="34" charset="-122"/>
              </a:rPr>
              <a:t>：支持双机状态热备功能，支持Active/Active和Active/Passive两种工作模式，实现负载分担和业务备份。</a:t>
            </a:r>
          </a:p>
        </p:txBody>
      </p:sp>
      <p:grpSp>
        <p:nvGrpSpPr>
          <p:cNvPr id="3" name="组合 2"/>
          <p:cNvGrpSpPr/>
          <p:nvPr/>
        </p:nvGrpSpPr>
        <p:grpSpPr>
          <a:xfrm>
            <a:off x="1810816" y="42192"/>
            <a:ext cx="9648394" cy="781967"/>
            <a:chOff x="2543606" y="42192"/>
            <a:chExt cx="9648394" cy="781967"/>
          </a:xfrm>
        </p:grpSpPr>
        <p:sp>
          <p:nvSpPr>
            <p:cNvPr id="4" name="圆角矩形 3"/>
            <p:cNvSpPr/>
            <p:nvPr/>
          </p:nvSpPr>
          <p:spPr>
            <a:xfrm>
              <a:off x="2543606" y="42192"/>
              <a:ext cx="9648394" cy="781967"/>
            </a:xfrm>
            <a:prstGeom prst="roundRect">
              <a:avLst>
                <a:gd name="adj" fmla="val 50000"/>
              </a:avLst>
            </a:prstGeom>
            <a:gradFill flip="none" rotWithShape="1">
              <a:gsLst>
                <a:gs pos="92000">
                  <a:srgbClr val="FFC000">
                    <a:alpha val="0"/>
                  </a:srgbClr>
                </a:gs>
                <a:gs pos="42000">
                  <a:srgbClr val="002060"/>
                </a:gs>
              </a:gsLst>
              <a:lin ang="0" scaled="1"/>
              <a:tileRect/>
            </a:gradFill>
            <a:ln>
              <a:noFill/>
            </a:ln>
            <a:scene3d>
              <a:camera prst="orthographicFront"/>
              <a:lightRig rig="threePt" dir="t"/>
            </a:scene3d>
            <a:sp3d>
              <a:bevelT w="114300" prst="hardEdg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sp>
          <p:nvSpPr>
            <p:cNvPr id="5" name="矩形 4"/>
            <p:cNvSpPr/>
            <p:nvPr/>
          </p:nvSpPr>
          <p:spPr>
            <a:xfrm>
              <a:off x="2831896" y="138077"/>
              <a:ext cx="6302375" cy="583565"/>
            </a:xfrm>
            <a:prstGeom prst="rect">
              <a:avLst/>
            </a:prstGeom>
          </p:spPr>
          <p:txBody>
            <a:bodyPr wrap="square">
              <a:spAutoFit/>
            </a:bodyPr>
            <a:lstStyle/>
            <a:p>
              <a:pPr lvl="0"/>
              <a:r>
                <a:rPr lang="zh-CN" altLang="en-US" sz="3200" b="1" kern="10" dirty="0">
                  <a:solidFill>
                    <a:schemeClr val="bg1"/>
                  </a:solidFill>
                  <a:latin typeface="微软雅黑" panose="020B0503020204020204" pitchFamily="34" charset="-122"/>
                  <a:ea typeface="微软雅黑" panose="020B0503020204020204" pitchFamily="34" charset="-122"/>
                  <a:cs typeface="经典特宋简" pitchFamily="49" charset="-122"/>
                </a:rPr>
                <a:t>下一代防火墙功能</a:t>
              </a: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zUyZTI2MTkzNDY1ZGJlZDVmMzg1ZjY0MTk2ZGEwN2U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280,&quot;width&quot;:10620}"/>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5295dd5c-3bbe-41d0-afa0-349ea4a33e49}"/>
  <p:tag name="TABLE_ENDDRAG_ORIGIN_RECT" val="788*413"/>
  <p:tag name="TABLE_ENDDRAG_RECT" val="141*69*788*413"/>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376*271"/>
  <p:tag name="TABLE_ENDDRAG_RECT" val="116*202*376*271"/>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1131</TotalTime>
  <Words>8742</Words>
  <Application>Microsoft Macintosh PowerPoint</Application>
  <PresentationFormat>宽屏</PresentationFormat>
  <Paragraphs>1139</Paragraphs>
  <Slides>107</Slides>
  <Notes>25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107</vt:i4>
      </vt:variant>
    </vt:vector>
  </HeadingPairs>
  <TitlesOfParts>
    <vt:vector size="120" baseType="lpstr">
      <vt:lpstr>等线</vt:lpstr>
      <vt:lpstr>黑体</vt:lpstr>
      <vt:lpstr>微软雅黑</vt:lpstr>
      <vt:lpstr>Arial</vt:lpstr>
      <vt:lpstr>Broadway</vt:lpstr>
      <vt:lpstr>Calibri</vt:lpstr>
      <vt:lpstr>Calibri Light</vt:lpstr>
      <vt:lpstr>Comic Sans MS</vt:lpstr>
      <vt:lpstr>Tahoma</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过滤规则</vt:lpstr>
      <vt:lpstr>PowerPoint 演示文稿</vt:lpstr>
      <vt:lpstr>PowerPoint 演示文稿</vt:lpstr>
      <vt:lpstr>PowerPoint 演示文稿</vt:lpstr>
      <vt:lpstr>PowerPoint 演示文稿</vt:lpstr>
      <vt:lpstr>过滤规则系列</vt:lpstr>
      <vt:lpstr>过滤规则集形式</vt:lpstr>
      <vt:lpstr>分组过滤器</vt:lpstr>
      <vt:lpstr>无状态分组过滤器（实例1）</vt:lpstr>
      <vt:lpstr>无状态分组过滤器（实例1）</vt:lpstr>
      <vt:lpstr>无状态分组过滤器（实例2）</vt:lpstr>
      <vt:lpstr>无状态分组过滤器（实例2）</vt:lpstr>
      <vt:lpstr>无状态分组过滤器（实例2）</vt:lpstr>
      <vt:lpstr>基于分区防火墙</vt:lpstr>
      <vt:lpstr>基于分区防火墙</vt:lpstr>
      <vt:lpstr>基于分区防火墙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应用层网关</vt:lpstr>
      <vt:lpstr>Web应用防火墙（WAF）工作原理</vt:lpstr>
      <vt:lpstr>Web应用防火墙（WAF）工作原理</vt:lpstr>
      <vt:lpstr>Web应用防火墙（WAF）工作原理</vt:lpstr>
      <vt:lpstr>四、 Web应用防火墙应用环境</vt:lpstr>
      <vt:lpstr>四、 Web应用防火墙应用环境</vt:lpstr>
      <vt:lpstr>四、 Web应用防火墙应用环境</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防火墙的部署</vt:lpstr>
      <vt:lpstr>防火墙的部署</vt:lpstr>
      <vt:lpstr>防火墙的部署</vt:lpstr>
      <vt:lpstr>防火墙的部署</vt:lpstr>
      <vt:lpstr>防火墙的部署</vt:lpstr>
      <vt:lpstr>防火墙的部署</vt:lpstr>
      <vt:lpstr>防火墙的部署</vt:lpstr>
      <vt:lpstr>防火墙的部署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顾慧毅</dc:creator>
  <cp:lastModifiedBy>katherinechan608@gmail.com</cp:lastModifiedBy>
  <cp:revision>667</cp:revision>
  <cp:lastPrinted>2023-09-17T15:54:26Z</cp:lastPrinted>
  <dcterms:created xsi:type="dcterms:W3CDTF">2015-09-04T05:20:00Z</dcterms:created>
  <dcterms:modified xsi:type="dcterms:W3CDTF">2023-11-20T01:47:11Z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7CC79CAA8D074E9EB909B4DE025F15CC</vt:lpwstr>
  </property>
</Properties>
</file>