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617" r:id="rId3"/>
    <p:sldId id="888" r:id="rId5"/>
    <p:sldId id="892" r:id="rId6"/>
    <p:sldId id="898" r:id="rId7"/>
    <p:sldId id="925" r:id="rId8"/>
    <p:sldId id="900" r:id="rId9"/>
    <p:sldId id="899" r:id="rId10"/>
    <p:sldId id="901" r:id="rId11"/>
    <p:sldId id="897" r:id="rId12"/>
    <p:sldId id="893" r:id="rId13"/>
    <p:sldId id="896" r:id="rId14"/>
    <p:sldId id="895" r:id="rId15"/>
    <p:sldId id="902" r:id="rId16"/>
    <p:sldId id="854" r:id="rId17"/>
    <p:sldId id="855" r:id="rId18"/>
    <p:sldId id="905" r:id="rId19"/>
    <p:sldId id="924" r:id="rId20"/>
    <p:sldId id="906" r:id="rId21"/>
    <p:sldId id="856" r:id="rId22"/>
    <p:sldId id="911" r:id="rId23"/>
    <p:sldId id="907" r:id="rId24"/>
    <p:sldId id="910" r:id="rId25"/>
    <p:sldId id="912" r:id="rId26"/>
    <p:sldId id="860" r:id="rId27"/>
    <p:sldId id="913" r:id="rId28"/>
    <p:sldId id="861" r:id="rId29"/>
    <p:sldId id="862" r:id="rId30"/>
    <p:sldId id="915" r:id="rId31"/>
    <p:sldId id="914" r:id="rId32"/>
    <p:sldId id="864" r:id="rId33"/>
    <p:sldId id="866" r:id="rId34"/>
    <p:sldId id="867" r:id="rId35"/>
    <p:sldId id="916" r:id="rId36"/>
    <p:sldId id="871" r:id="rId37"/>
    <p:sldId id="872" r:id="rId38"/>
    <p:sldId id="919" r:id="rId39"/>
    <p:sldId id="873" r:id="rId40"/>
    <p:sldId id="875" r:id="rId41"/>
    <p:sldId id="917" r:id="rId42"/>
    <p:sldId id="876" r:id="rId43"/>
    <p:sldId id="920" r:id="rId44"/>
    <p:sldId id="877" r:id="rId45"/>
    <p:sldId id="921" r:id="rId46"/>
    <p:sldId id="886" r:id="rId4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049" autoAdjust="0"/>
    <p:restoredTop sz="78571" autoAdjust="0"/>
  </p:normalViewPr>
  <p:slideViewPr>
    <p:cSldViewPr>
      <p:cViewPr varScale="1">
        <p:scale>
          <a:sx n="94" d="100"/>
          <a:sy n="94" d="100"/>
        </p:scale>
        <p:origin x="208" y="296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变量不需要声明或定义。创建一个变量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你只是分配一个值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然后开始使用它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在</a:t>
            </a:r>
            <a:r>
              <a:rPr lang="en-US" altLang="zh-CN" sz="1200" dirty="0"/>
              <a:t>python</a:t>
            </a:r>
            <a:r>
              <a:rPr lang="zh-CN" altLang="en-US" sz="1200" dirty="0"/>
              <a:t>中从变量到对象的连接称为引用。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变量拥有自己的存储空间，变量连接到对象是该变量存储了对象单元的内存地址，并没有存储对象的值。</a:t>
            </a:r>
            <a:endParaRPr lang="zh-CN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共享引用是指多个变量引用同一个对象。例如两个变量</a:t>
            </a:r>
            <a:r>
              <a:rPr lang="en-US" altLang="zh-CN" sz="1200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m,n</a:t>
            </a:r>
            <a:r>
              <a:rPr lang="zh-CN" altLang="en-US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都引用同一个对象</a:t>
            </a:r>
            <a:r>
              <a:rPr lang="en-US" altLang="zh-CN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300</a:t>
            </a:r>
            <a:r>
              <a:rPr lang="zh-CN" altLang="en-US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。</a:t>
            </a:r>
            <a:r>
              <a:rPr lang="zh-CN" altLang="en-US" sz="1200" dirty="0"/>
              <a:t>用</a:t>
            </a:r>
            <a:r>
              <a:rPr lang="zh-CN" altLang="en-US" sz="1200" dirty="0">
                <a:solidFill>
                  <a:srgbClr val="FF0000"/>
                </a:solidFill>
              </a:rPr>
              <a:t>id函数</a:t>
            </a:r>
            <a:r>
              <a:rPr lang="zh-CN" altLang="en-US" sz="1200" dirty="0"/>
              <a:t>可以查看对象的</a:t>
            </a:r>
            <a:r>
              <a:rPr lang="zh-CN" altLang="en-US" sz="1200" b="1" dirty="0"/>
              <a:t>内存地址</a:t>
            </a:r>
            <a:endParaRPr lang="zh-CN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对于没有任何变量指向的值，</a:t>
            </a:r>
            <a:r>
              <a:rPr lang="en-US" altLang="zh-CN" sz="1200" dirty="0"/>
              <a:t>Python</a:t>
            </a:r>
            <a:r>
              <a:rPr lang="zh-CN" altLang="en-US" sz="1200" dirty="0"/>
              <a:t>自动将其删除。</a:t>
            </a:r>
            <a:r>
              <a:rPr lang="en-US" altLang="zh-CN" sz="1200" dirty="0"/>
              <a:t>Python</a:t>
            </a:r>
            <a:r>
              <a:rPr lang="zh-CN" altLang="en-US" sz="1200" dirty="0"/>
              <a:t>跟踪所有的值，并自动删除不再有变量指向的值。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具有自动内存管理功能，程序员一般不用太考虑内存管理的问题。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以字母或下划线开头</a:t>
            </a:r>
            <a:r>
              <a:rPr lang="en-US" altLang="zh-CN" sz="1200" dirty="0"/>
              <a:t>\</a:t>
            </a:r>
            <a:r>
              <a:rPr lang="zh-CN" altLang="en-US" sz="1200" dirty="0"/>
              <a:t>大小写敏感</a:t>
            </a:r>
            <a:endParaRPr lang="zh-CN" altLang="en-US" sz="1200" dirty="0"/>
          </a:p>
          <a:p>
            <a:pPr>
              <a:lnSpc>
                <a:spcPct val="80000"/>
              </a:lnSpc>
            </a:pPr>
            <a:r>
              <a:rPr lang="zh-CN" altLang="en-US" sz="1200" dirty="0"/>
              <a:t>变量名中不能有空格以及标点符号（括号、引号、逗号、斜线、反斜线、冒号、句号、问号等等）</a:t>
            </a:r>
            <a:endParaRPr lang="zh-CN" altLang="en-US" sz="1200" dirty="0"/>
          </a:p>
          <a:p>
            <a:pPr>
              <a:lnSpc>
                <a:spcPct val="80000"/>
              </a:lnSpc>
            </a:pPr>
            <a:r>
              <a:rPr lang="zh-CN" altLang="en-US" sz="1200" dirty="0"/>
              <a:t>不要使用关键字（在</a:t>
            </a:r>
            <a:r>
              <a:rPr lang="en-US" altLang="zh-CN" sz="1200" dirty="0"/>
              <a:t>keyword</a:t>
            </a:r>
            <a:r>
              <a:rPr lang="zh-CN" altLang="en-US" sz="1200" dirty="0"/>
              <a:t>模块中）作变量名</a:t>
            </a:r>
            <a:endParaRPr lang="zh-CN" altLang="en-US" sz="1200" dirty="0"/>
          </a:p>
          <a:p>
            <a:pPr>
              <a:lnSpc>
                <a:spcPct val="80000"/>
              </a:lnSpc>
            </a:pPr>
            <a:r>
              <a:rPr lang="zh-CN" altLang="en-US" sz="1200" dirty="0"/>
              <a:t>不要使用系统内置的模块名或函数名（可以通过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(__</a:t>
            </a:r>
            <a:r>
              <a:rPr lang="en-US" altLang="zh-CN" sz="1200" dirty="0" err="1"/>
              <a:t>builtins</a:t>
            </a:r>
            <a:r>
              <a:rPr lang="en-US" altLang="zh-CN" sz="1200" dirty="0"/>
              <a:t>__)</a:t>
            </a:r>
            <a:r>
              <a:rPr lang="zh-CN" altLang="en-US" sz="1200" dirty="0"/>
              <a:t>查看）作变量名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数字是</a:t>
            </a:r>
            <a:r>
              <a:rPr lang="en-US" altLang="zh-CN" dirty="0"/>
              <a:t>python</a:t>
            </a:r>
            <a:r>
              <a:rPr lang="zh-CN" altLang="en-US" dirty="0"/>
              <a:t>中最常用的对象，属于</a:t>
            </a:r>
            <a:r>
              <a:rPr lang="zh-CN" altLang="en-US" dirty="0">
                <a:solidFill>
                  <a:srgbClr val="FF0000"/>
                </a:solidFill>
              </a:rPr>
              <a:t>不可变对象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可以表示任意大小的数字。</a:t>
            </a: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Python的IDEL交互界面可以当做简便计算器来使用。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803070505020304" pitchFamily="18" charset="0"/>
              </a:rPr>
              <a:t>浮点数</a:t>
            </a:r>
            <a:r>
              <a:rPr lang="zh-CN" altLang="en-US" dirty="0"/>
              <a:t>又称小数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803070505020304" pitchFamily="18" charset="0"/>
              </a:rPr>
              <a:t>复数</a:t>
            </a:r>
            <a:endParaRPr lang="zh-CN" altLang="en-US" dirty="0">
              <a:latin typeface="Times New Roman" panose="02020803070505020304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200" dirty="0">
                <a:latin typeface="Times New Roman" panose="02020803070505020304" pitchFamily="18" charset="0"/>
              </a:rPr>
              <a:t>Python中的复数与数学上的复数一致，由实部和虚部构成，并且使用j或J来表示虚部。</a:t>
            </a:r>
            <a:endParaRPr lang="en-US" altLang="zh-CN" sz="12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 New Roman" panose="02020803070505020304" pitchFamily="18" charset="0"/>
              </a:rPr>
              <a:t>用单引号、双引号或三引号括起来的符号系列称为字符串</a:t>
            </a:r>
            <a:endParaRPr lang="zh-CN" altLang="en-US" sz="1200" dirty="0">
              <a:latin typeface="Times New Roman" panose="02020803070505020304" pitchFamily="18" charset="0"/>
            </a:endParaRPr>
          </a:p>
          <a:p>
            <a:r>
              <a:rPr lang="zh-CN" altLang="en-US" sz="1200" dirty="0">
                <a:latin typeface="Times New Roman" panose="02020803070505020304" pitchFamily="18" charset="0"/>
              </a:rPr>
              <a:t>单引号、双引号、三单引号、三双引号可以互相嵌套，用来表示复杂字符串。</a:t>
            </a:r>
            <a:endParaRPr lang="zh-CN" altLang="en-US" sz="1200" dirty="0">
              <a:latin typeface="Times New Roman" panose="02020803070505020304" pitchFamily="18" charset="0"/>
            </a:endParaRPr>
          </a:p>
          <a:p>
            <a:r>
              <a:rPr lang="en-US" altLang="zh-CN" sz="1200" dirty="0">
                <a:latin typeface="Times New Roman" panose="02020803070505020304" pitchFamily="18" charset="0"/>
              </a:rPr>
              <a:t>'</a:t>
            </a:r>
            <a:r>
              <a:rPr lang="en-US" altLang="zh-CN" sz="1200" dirty="0" err="1">
                <a:latin typeface="Times New Roman" panose="02020803070505020304" pitchFamily="18" charset="0"/>
              </a:rPr>
              <a:t>abc</a:t>
            </a:r>
            <a:r>
              <a:rPr lang="en-US" altLang="zh-CN" sz="1200" dirty="0">
                <a:latin typeface="Times New Roman" panose="02020803070505020304" pitchFamily="18" charset="0"/>
              </a:rPr>
              <a:t>'</a:t>
            </a:r>
            <a:r>
              <a:rPr lang="zh-CN" altLang="en-US" sz="1200" dirty="0">
                <a:latin typeface="Times New Roman" panose="02020803070505020304" pitchFamily="18" charset="0"/>
              </a:rPr>
              <a:t>、</a:t>
            </a:r>
            <a:r>
              <a:rPr lang="en-US" altLang="zh-CN" sz="1200" dirty="0">
                <a:latin typeface="Times New Roman" panose="02020803070505020304" pitchFamily="18" charset="0"/>
              </a:rPr>
              <a:t>'123'</a:t>
            </a:r>
            <a:r>
              <a:rPr lang="zh-CN" altLang="en-US" sz="1200" dirty="0">
                <a:latin typeface="Times New Roman" panose="02020803070505020304" pitchFamily="18" charset="0"/>
              </a:rPr>
              <a:t>、</a:t>
            </a:r>
            <a:r>
              <a:rPr lang="en-US" altLang="zh-CN" sz="1200" dirty="0">
                <a:latin typeface="Times New Roman" panose="02020803070505020304" pitchFamily="18" charset="0"/>
              </a:rPr>
              <a:t>'</a:t>
            </a:r>
            <a:r>
              <a:rPr lang="zh-CN" altLang="en-US" sz="1200" dirty="0">
                <a:latin typeface="Times New Roman" panose="02020803070505020304" pitchFamily="18" charset="0"/>
              </a:rPr>
              <a:t>中国</a:t>
            </a:r>
            <a:r>
              <a:rPr lang="en-US" altLang="zh-CN" sz="1200" dirty="0">
                <a:latin typeface="Times New Roman" panose="02020803070505020304" pitchFamily="18" charset="0"/>
              </a:rPr>
              <a:t>'</a:t>
            </a:r>
            <a:r>
              <a:rPr lang="zh-CN" altLang="en-US" sz="1200" dirty="0">
                <a:latin typeface="Times New Roman" panose="02020803070505020304" pitchFamily="18" charset="0"/>
              </a:rPr>
              <a:t>、</a:t>
            </a:r>
            <a:r>
              <a:rPr lang="en-US" altLang="zh-CN" sz="1200" dirty="0">
                <a:latin typeface="Times New Roman" panose="02020803070505020304" pitchFamily="18" charset="0"/>
              </a:rPr>
              <a:t>"Python"</a:t>
            </a:r>
            <a:endParaRPr lang="zh-CN" altLang="en-US" sz="1200" dirty="0">
              <a:latin typeface="Times New Roman" panose="02020803070505020304" pitchFamily="18" charset="0"/>
            </a:endParaRPr>
          </a:p>
          <a:p>
            <a:r>
              <a:rPr lang="zh-CN" altLang="en-US" sz="1200" dirty="0">
                <a:latin typeface="Times New Roman" panose="02020803070505020304" pitchFamily="18" charset="0"/>
              </a:rPr>
              <a:t>字符串属于不可变序列</a:t>
            </a:r>
            <a:endParaRPr lang="en-US" altLang="zh-CN" sz="12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r>
              <a:rPr lang="en-US" altLang="zh-CN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zh-CN" altLang="en-US" sz="1200" dirty="0">
                <a:latin typeface="Times New Roman" panose="02020803070505020304" pitchFamily="18" charset="0"/>
              </a:rPr>
              <a:t>空串表示为</a:t>
            </a:r>
            <a:r>
              <a:rPr lang="en-US" altLang="zh-CN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''</a:t>
            </a:r>
            <a:r>
              <a:rPr lang="zh-CN" altLang="en-US" sz="1200" dirty="0">
                <a:latin typeface="Times New Roman" panose="02020803070505020304" pitchFamily="18" charset="0"/>
              </a:rPr>
              <a:t>或</a:t>
            </a:r>
            <a:r>
              <a:rPr lang="zh-CN" altLang="en-US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""</a:t>
            </a:r>
            <a:r>
              <a:rPr lang="en-GB" altLang="en-US" sz="1200" dirty="0"/>
              <a:t> </a:t>
            </a:r>
            <a:endParaRPr lang="en-GB" altLang="en-US" sz="1200" dirty="0"/>
          </a:p>
          <a:p>
            <a:r>
              <a:rPr lang="zh-CN" altLang="en-US" sz="1200" dirty="0"/>
              <a:t>三引号'''或"""表示的字符串可以换行，支持排版较为复杂的字符串；三引号还可以在程序中表示较长的注释。</a:t>
            </a:r>
            <a:endParaRPr lang="en-GB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200" b="1" dirty="0"/>
              <a:t>转义字符</a:t>
            </a:r>
            <a:endParaRPr lang="zh-CN" altLang="en-US" sz="1200" b="1" dirty="0"/>
          </a:p>
          <a:p>
            <a:pPr>
              <a:lnSpc>
                <a:spcPct val="90000"/>
              </a:lnSpc>
            </a:pPr>
            <a:r>
              <a:rPr lang="en-US" altLang="zh-CN" sz="1200" b="1" dirty="0"/>
              <a:t>\n</a:t>
            </a:r>
            <a:r>
              <a:rPr lang="zh-CN" altLang="en-US" sz="1200" b="1" dirty="0"/>
              <a:t>：换行符</a:t>
            </a:r>
            <a:r>
              <a:rPr lang="en-US" altLang="zh-CN" sz="1200" b="1" baseline="0" dirty="0"/>
              <a:t>   </a:t>
            </a:r>
            <a:r>
              <a:rPr lang="en-US" altLang="zh-CN" sz="1200" b="1" dirty="0"/>
              <a:t>\t</a:t>
            </a:r>
            <a:r>
              <a:rPr lang="zh-CN" altLang="en-US" sz="1200" b="1" dirty="0"/>
              <a:t>：制表符   </a:t>
            </a:r>
            <a:r>
              <a:rPr lang="en-US" altLang="zh-CN" sz="1200" b="1" dirty="0"/>
              <a:t>\r</a:t>
            </a:r>
            <a:r>
              <a:rPr lang="zh-CN" altLang="en-US" sz="1200" b="1" dirty="0"/>
              <a:t>：回车   </a:t>
            </a:r>
            <a:r>
              <a:rPr lang="en-US" altLang="zh-CN" sz="1200" b="1" dirty="0"/>
              <a:t>\’</a:t>
            </a:r>
            <a:r>
              <a:rPr lang="zh-CN" altLang="en-US" sz="1200" b="1" dirty="0"/>
              <a:t>：单引号</a:t>
            </a:r>
            <a:r>
              <a:rPr lang="zh-CN" altLang="en-US" sz="1200" b="1" baseline="0" dirty="0"/>
              <a:t>    </a:t>
            </a:r>
            <a:r>
              <a:rPr lang="en-US" altLang="zh-CN" sz="1200" b="1" dirty="0"/>
              <a:t>\”</a:t>
            </a:r>
            <a:r>
              <a:rPr lang="zh-CN" altLang="en-US" sz="1200" b="1" dirty="0"/>
              <a:t>：双引号</a:t>
            </a:r>
            <a:r>
              <a:rPr lang="zh-CN" altLang="en-US" sz="1200" b="1" baseline="0" dirty="0"/>
              <a:t>     </a:t>
            </a:r>
            <a:r>
              <a:rPr lang="en-US" altLang="zh-CN" sz="1200" b="1" dirty="0"/>
              <a:t>\\</a:t>
            </a:r>
            <a:r>
              <a:rPr lang="zh-CN" altLang="en-US" sz="1200" b="1" dirty="0"/>
              <a:t>：一个</a:t>
            </a:r>
            <a:r>
              <a:rPr lang="en-US" altLang="zh-CN" sz="1200" b="1" dirty="0"/>
              <a:t>\</a:t>
            </a:r>
            <a:endParaRPr lang="en-US" altLang="zh-CN" sz="1200" b="1" dirty="0"/>
          </a:p>
          <a:p>
            <a:pPr>
              <a:lnSpc>
                <a:spcPct val="90000"/>
              </a:lnSpc>
            </a:pPr>
            <a:r>
              <a:rPr lang="en-US" altLang="zh-CN" sz="1200" b="1" dirty="0"/>
              <a:t>\</a:t>
            </a:r>
            <a:r>
              <a:rPr lang="en-US" altLang="zh-CN" sz="1200" b="1" dirty="0" err="1"/>
              <a:t>ddd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位八进制数对应的字符</a:t>
            </a:r>
            <a:endParaRPr lang="zh-CN" altLang="en-US" sz="1200" b="1" dirty="0"/>
          </a:p>
          <a:p>
            <a:pPr>
              <a:lnSpc>
                <a:spcPct val="90000"/>
              </a:lnSpc>
            </a:pPr>
            <a:r>
              <a:rPr lang="en-US" altLang="zh-CN" sz="1200" b="1" dirty="0"/>
              <a:t>\</a:t>
            </a:r>
            <a:r>
              <a:rPr lang="en-US" altLang="zh-CN" sz="1200" b="1" dirty="0" err="1"/>
              <a:t>xhh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位十六进制数对应的字符</a:t>
            </a:r>
            <a:endParaRPr lang="zh-CN" altLang="en-US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字符串界定符前面加字母r表示原始字符串，其中的特殊字符不进行转义，但字符串的最后一个字符不能是</a:t>
            </a:r>
            <a:r>
              <a:rPr lang="en-US" altLang="zh-CN" sz="1200" dirty="0"/>
              <a:t>\</a:t>
            </a:r>
            <a:r>
              <a:rPr lang="zh-CN" altLang="en-US" sz="1200" dirty="0"/>
              <a:t>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内置函数不需要导入任何模块即可使用</a:t>
            </a:r>
            <a:endParaRPr lang="en-US" altLang="zh-CN" sz="1200" dirty="0"/>
          </a:p>
          <a:p>
            <a:r>
              <a:rPr lang="zh-CN" altLang="en-US" sz="1200" dirty="0"/>
              <a:t>执行下面的命令</a:t>
            </a:r>
            <a:r>
              <a:rPr lang="en-US" altLang="zh-CN" sz="1200" dirty="0" err="1"/>
              <a:t>可以</a:t>
            </a:r>
            <a:r>
              <a:rPr lang="zh-CN" altLang="en-US" sz="1200" dirty="0"/>
              <a:t>列出所有内置函数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200" dirty="0"/>
              <a:t>&gt;&gt;&gt; 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(__</a:t>
            </a:r>
            <a:r>
              <a:rPr lang="en-US" altLang="zh-CN" sz="1200" dirty="0" err="1"/>
              <a:t>builtins</a:t>
            </a:r>
            <a:r>
              <a:rPr lang="en-US" altLang="zh-CN" sz="1200" dirty="0"/>
              <a:t>__)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返回数字</a:t>
            </a:r>
            <a:r>
              <a:rPr lang="en-US" altLang="zh-CN" sz="1200" dirty="0"/>
              <a:t>x</a:t>
            </a:r>
            <a:r>
              <a:rPr lang="zh-CN" altLang="en-US" sz="1200" dirty="0"/>
              <a:t>的绝对值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把数字</a:t>
            </a:r>
            <a:r>
              <a:rPr lang="en-US" altLang="zh-CN" sz="1200" dirty="0"/>
              <a:t>x</a:t>
            </a:r>
            <a:r>
              <a:rPr lang="zh-CN" altLang="en-US" sz="1200" dirty="0"/>
              <a:t>转换为二进制串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返回编码为</a:t>
            </a:r>
            <a:r>
              <a:rPr lang="en-US" altLang="zh-CN" sz="1200" dirty="0"/>
              <a:t>x</a:t>
            </a:r>
            <a:r>
              <a:rPr lang="zh-CN" altLang="en-US" sz="1200" dirty="0"/>
              <a:t>的字符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计算字符串中表达式的值并返回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把数字或字符串</a:t>
            </a:r>
            <a:r>
              <a:rPr lang="en-US" altLang="zh-CN" sz="1200" dirty="0"/>
              <a:t>x</a:t>
            </a:r>
            <a:r>
              <a:rPr lang="zh-CN" altLang="en-US" sz="1200" dirty="0"/>
              <a:t>转换为浮点数并返回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返回对象</a:t>
            </a:r>
            <a:r>
              <a:rPr lang="en-US" altLang="zh-CN" sz="1200" dirty="0"/>
              <a:t>obj</a:t>
            </a:r>
            <a:r>
              <a:rPr lang="zh-CN" altLang="en-US" sz="1200" dirty="0"/>
              <a:t>的帮助信息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把数字</a:t>
            </a:r>
            <a:r>
              <a:rPr lang="en-US" altLang="zh-CN" sz="1200" dirty="0"/>
              <a:t>x</a:t>
            </a:r>
            <a:r>
              <a:rPr lang="zh-CN" altLang="en-US" sz="1200" dirty="0"/>
              <a:t>转换为十六进制串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返回对象</a:t>
            </a:r>
            <a:r>
              <a:rPr lang="en-US" altLang="zh-CN" sz="1200" dirty="0"/>
              <a:t>obj</a:t>
            </a:r>
            <a:r>
              <a:rPr lang="zh-CN" altLang="en-US" sz="1200" dirty="0"/>
              <a:t>的标识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接受键盘输入，返回字符串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返回对象</a:t>
            </a:r>
            <a:r>
              <a:rPr lang="en-US" altLang="zh-CN" sz="1200" dirty="0"/>
              <a:t>obj</a:t>
            </a:r>
            <a:r>
              <a:rPr lang="zh-CN" altLang="en-US" sz="1200" dirty="0"/>
              <a:t>包含的元素个数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把数字</a:t>
            </a:r>
            <a:r>
              <a:rPr lang="en-US" dirty="0"/>
              <a:t>x</a:t>
            </a:r>
            <a:r>
              <a:rPr lang="zh-CN" altLang="en-US" dirty="0"/>
              <a:t>转换为八进制串</a:t>
            </a:r>
            <a:endParaRPr lang="zh-CN" altLang="en-US" dirty="0"/>
          </a:p>
          <a:p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个字符</a:t>
            </a:r>
            <a:r>
              <a:rPr lang="en-US" altLang="zh-CN" dirty="0"/>
              <a:t>s</a:t>
            </a:r>
            <a:r>
              <a:rPr lang="zh-CN" altLang="en-US" dirty="0"/>
              <a:t>的编码</a:t>
            </a:r>
            <a:endParaRPr lang="en-US" altLang="zh-CN" dirty="0"/>
          </a:p>
          <a:p>
            <a:r>
              <a:rPr lang="zh-CN" altLang="en-US" dirty="0"/>
              <a:t>返回一个等差数列，不包括终值</a:t>
            </a:r>
            <a:endParaRPr lang="zh-CN" altLang="en-US" dirty="0"/>
          </a:p>
          <a:p>
            <a:r>
              <a:rPr lang="zh-CN" altLang="en-US" dirty="0"/>
              <a:t>对</a:t>
            </a:r>
            <a:r>
              <a:rPr lang="en-US" altLang="zh-CN" dirty="0"/>
              <a:t>x</a:t>
            </a:r>
            <a:r>
              <a:rPr lang="zh-CN" altLang="en-US" dirty="0"/>
              <a:t>进行四舍五入。若不指定小数位数，则返回整数。</a:t>
            </a:r>
            <a:endParaRPr lang="zh-CN" altLang="en-US" dirty="0"/>
          </a:p>
          <a:p>
            <a:r>
              <a:rPr lang="zh-CN" altLang="en-US" dirty="0"/>
              <a:t>把对象</a:t>
            </a:r>
            <a:r>
              <a:rPr lang="en-US" altLang="zh-CN" dirty="0"/>
              <a:t>obj</a:t>
            </a:r>
            <a:r>
              <a:rPr lang="zh-CN" altLang="en-US" dirty="0"/>
              <a:t>转换为字符串</a:t>
            </a:r>
            <a:endParaRPr lang="zh-CN" altLang="en-US" dirty="0"/>
          </a:p>
          <a:p>
            <a:r>
              <a:rPr lang="zh-CN" altLang="en-US" dirty="0"/>
              <a:t>返回数字整数部分，或把</a:t>
            </a:r>
            <a:r>
              <a:rPr lang="en-US" altLang="zh-CN" dirty="0"/>
              <a:t>d</a:t>
            </a:r>
            <a:r>
              <a:rPr lang="zh-CN" altLang="en-US" dirty="0"/>
              <a:t>进制的字符串</a:t>
            </a:r>
            <a:r>
              <a:rPr lang="en-US" altLang="zh-CN" dirty="0"/>
              <a:t>x</a:t>
            </a:r>
            <a:r>
              <a:rPr lang="zh-CN" altLang="en-US" dirty="0"/>
              <a:t>转换为十进制并返回，</a:t>
            </a:r>
            <a:r>
              <a:rPr lang="en-US" altLang="zh-CN" dirty="0"/>
              <a:t>d</a:t>
            </a:r>
            <a:r>
              <a:rPr lang="zh-CN" altLang="en-US" dirty="0"/>
              <a:t>默认为十进制</a:t>
            </a:r>
            <a:endParaRPr lang="zh-CN" altLang="en-US" dirty="0"/>
          </a:p>
          <a:p>
            <a:r>
              <a:rPr lang="zh-CN" altLang="en-US" dirty="0"/>
              <a:t>把对象转换为列表、集合或元组并返回</a:t>
            </a:r>
            <a:endParaRPr lang="en-US" altLang="zh-CN" dirty="0"/>
          </a:p>
          <a:p>
            <a:r>
              <a:rPr lang="zh-CN" altLang="en-US" dirty="0"/>
              <a:t>返回序列中的最大值、最小值或数值之和</a:t>
            </a:r>
            <a:endParaRPr lang="zh-CN" altLang="en-US" dirty="0"/>
          </a:p>
          <a:p>
            <a:r>
              <a:rPr lang="zh-CN" altLang="en-US" dirty="0"/>
              <a:t>返回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次方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</a:rPr>
              <a:t>返回排序后的列表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+mn-ea"/>
            </a:endParaRPr>
          </a:p>
          <a:p>
            <a:r>
              <a:rPr lang="zh-CN" altLang="en-US" dirty="0"/>
              <a:t>返回对象</a:t>
            </a:r>
            <a:r>
              <a:rPr lang="en-US" altLang="zh-CN" dirty="0"/>
              <a:t>obj</a:t>
            </a:r>
            <a:r>
              <a:rPr lang="zh-CN" altLang="en-US" dirty="0"/>
              <a:t>的类型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Python</a:t>
            </a:r>
            <a:r>
              <a:rPr lang="zh-CN" altLang="en-US" sz="1200" dirty="0"/>
              <a:t>默认安装仅包含部分基本或核心模块，但用户可以安装大量的扩展模块，</a:t>
            </a:r>
            <a:r>
              <a:rPr lang="en-US" altLang="zh-CN" sz="1200" dirty="0"/>
              <a:t>pip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conda</a:t>
            </a:r>
            <a:r>
              <a:rPr lang="zh-CN" altLang="en-US" sz="1200" dirty="0"/>
              <a:t>是管理模块的重要工具。</a:t>
            </a:r>
            <a:endParaRPr lang="zh-CN" altLang="en-US" sz="1200" dirty="0"/>
          </a:p>
          <a:p>
            <a:r>
              <a:rPr lang="zh-CN" altLang="en-US" sz="1200" dirty="0"/>
              <a:t>在</a:t>
            </a:r>
            <a:r>
              <a:rPr lang="en-US" altLang="zh-CN" sz="1200" dirty="0"/>
              <a:t>Python</a:t>
            </a:r>
            <a:r>
              <a:rPr lang="zh-CN" altLang="en-US" sz="1200" dirty="0"/>
              <a:t>启动时，仅加载了很少的一部分模块，在需要时由程序员显式地加载（可能需要先安装）其他模块。</a:t>
            </a:r>
            <a:endParaRPr lang="zh-CN" altLang="en-US" sz="1200" dirty="0"/>
          </a:p>
          <a:p>
            <a:r>
              <a:rPr lang="zh-CN" altLang="en-US" sz="1200" dirty="0"/>
              <a:t>减小运行的压力，仅加载真正需要的模块和功能，且具有很强的可扩展性。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0.5</a:t>
            </a:r>
            <a:r>
              <a:rPr lang="zh-CN" altLang="en-US" dirty="0"/>
              <a:t>的正弦</a:t>
            </a:r>
            <a:endParaRPr lang="en-US" altLang="zh-CN" dirty="0"/>
          </a:p>
          <a:p>
            <a:r>
              <a:rPr lang="zh-CN" altLang="en-US" dirty="0"/>
              <a:t>获得</a:t>
            </a:r>
            <a:r>
              <a:rPr lang="en-US" altLang="zh-CN" dirty="0"/>
              <a:t>[0,1) </a:t>
            </a:r>
            <a:r>
              <a:rPr lang="zh-CN" altLang="en-US" dirty="0"/>
              <a:t>内的随机小数</a:t>
            </a:r>
            <a:endParaRPr lang="en-US" altLang="zh-CN" dirty="0"/>
          </a:p>
          <a:p>
            <a:r>
              <a:rPr lang="zh-CN" altLang="en-US" dirty="0"/>
              <a:t>获得</a:t>
            </a:r>
            <a:r>
              <a:rPr lang="en-US" altLang="zh-CN" dirty="0"/>
              <a:t>[1,100]</a:t>
            </a:r>
            <a:r>
              <a:rPr lang="zh-CN" altLang="en-US" dirty="0"/>
              <a:t>上的随机整数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可以使用</a:t>
            </a:r>
            <a:r>
              <a:rPr lang="en-US" altLang="zh-CN" sz="1200" dirty="0" err="1"/>
              <a:t>dir</a:t>
            </a:r>
            <a:r>
              <a:rPr lang="zh-CN" altLang="en-US" sz="1200" dirty="0"/>
              <a:t>函数查看任意模块中所有的对象列表，如果调用不带参数的</a:t>
            </a:r>
            <a:r>
              <a:rPr lang="en-US" altLang="zh-CN" sz="1200" dirty="0" err="1"/>
              <a:t>dir</a:t>
            </a:r>
            <a:r>
              <a:rPr lang="en-US" altLang="zh-CN" sz="1200" dirty="0"/>
              <a:t>()</a:t>
            </a:r>
            <a:r>
              <a:rPr lang="zh-CN" altLang="en-US" sz="1200" dirty="0"/>
              <a:t>函数，则返回当前脚本的所有名字列表。</a:t>
            </a:r>
            <a:endParaRPr lang="zh-CN" altLang="en-US" sz="1200" dirty="0"/>
          </a:p>
          <a:p>
            <a:r>
              <a:rPr lang="zh-CN" altLang="en-US" sz="1200" dirty="0"/>
              <a:t>可以使用</a:t>
            </a:r>
            <a:r>
              <a:rPr lang="en-US" altLang="zh-CN" sz="1200" dirty="0"/>
              <a:t>help</a:t>
            </a:r>
            <a:r>
              <a:rPr lang="zh-CN" altLang="en-US" sz="1200" dirty="0"/>
              <a:t>函数查看任意模块或函数的使用帮助。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浏览历史命令（上一条、下一条）</a:t>
            </a:r>
            <a:endParaRPr lang="en-US" altLang="zh-CN" dirty="0"/>
          </a:p>
          <a:p>
            <a:r>
              <a:rPr lang="zh-CN" altLang="en-US" sz="1200" dirty="0"/>
              <a:t>重启</a:t>
            </a:r>
            <a:r>
              <a:rPr lang="en-US" altLang="zh-CN" sz="1200" dirty="0"/>
              <a:t>Shell</a:t>
            </a:r>
            <a:r>
              <a:rPr lang="zh-CN" altLang="en-US" sz="1200" dirty="0"/>
              <a:t>，之前定义的对象全部无效</a:t>
            </a:r>
            <a:endParaRPr lang="en-US" altLang="zh-CN" sz="1200" dirty="0"/>
          </a:p>
          <a:p>
            <a:r>
              <a:rPr lang="zh-CN" altLang="en-US" sz="1200" dirty="0"/>
              <a:t>打开帮助文档</a:t>
            </a:r>
            <a:endParaRPr lang="en-US" altLang="zh-CN" sz="1200" dirty="0"/>
          </a:p>
          <a:p>
            <a:r>
              <a:rPr lang="zh-CN" altLang="en-US" sz="1200" dirty="0"/>
              <a:t>自动补全前面出现过的单词</a:t>
            </a:r>
            <a:endParaRPr lang="en-US" altLang="zh-CN" sz="1200" dirty="0"/>
          </a:p>
          <a:p>
            <a:r>
              <a:rPr lang="zh-CN" altLang="en-US" sz="1200" dirty="0"/>
              <a:t>缩进代码块、取消缩进</a:t>
            </a:r>
            <a:endParaRPr lang="en-US" altLang="zh-CN" sz="1200" dirty="0"/>
          </a:p>
          <a:p>
            <a:r>
              <a:rPr lang="zh-CN" altLang="en-US" sz="1200" dirty="0"/>
              <a:t>注释、取消注释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可以减少查询次数，提高执行速度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提供了</a:t>
            </a:r>
            <a:r>
              <a:rPr lang="en-US" dirty="0"/>
              <a:t>C</a:t>
            </a:r>
            <a:r>
              <a:rPr lang="zh-CN" altLang="en-US" dirty="0"/>
              <a:t>语言本地化函数的接口，并提供相关函数实现基于当前</a:t>
            </a:r>
            <a:r>
              <a:rPr lang="en-US" dirty="0"/>
              <a:t>locale</a:t>
            </a:r>
            <a:r>
              <a:rPr lang="zh-CN" altLang="en-US" dirty="0"/>
              <a:t>设置的数字与字符串转换</a:t>
            </a:r>
            <a:endParaRPr lang="en-US" altLang="zh-CN" dirty="0"/>
          </a:p>
          <a:p>
            <a:r>
              <a:rPr lang="zh-CN" altLang="en-US" sz="1200" dirty="0"/>
              <a:t>序列化</a:t>
            </a:r>
            <a:endParaRPr lang="en-US" altLang="zh-CN" sz="1200" dirty="0"/>
          </a:p>
          <a:p>
            <a:r>
              <a:rPr lang="zh-CN" altLang="en-US" dirty="0"/>
              <a:t>网页编程</a:t>
            </a:r>
            <a:endParaRPr lang="en-US" altLang="zh-CN" dirty="0"/>
          </a:p>
          <a:p>
            <a:r>
              <a:rPr lang="zh-CN" altLang="en-US" dirty="0"/>
              <a:t>科学计算</a:t>
            </a:r>
            <a:endParaRPr lang="en-US" altLang="zh-CN" dirty="0"/>
          </a:p>
          <a:p>
            <a:r>
              <a:rPr lang="zh-CN" altLang="en-US" sz="1200" dirty="0"/>
              <a:t>图像处理</a:t>
            </a:r>
            <a:endParaRPr lang="en-US" altLang="zh-CN" sz="1200" dirty="0"/>
          </a:p>
          <a:p>
            <a:r>
              <a:rPr lang="zh-CN" altLang="en-US" sz="1200" dirty="0"/>
              <a:t>反汇编框架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）缩进</a:t>
            </a:r>
            <a:endParaRPr lang="en-US" altLang="zh-CN" sz="1200" dirty="0"/>
          </a:p>
          <a:p>
            <a:r>
              <a:rPr lang="zh-CN" altLang="en-US" sz="1200" dirty="0"/>
              <a:t>类定义、函数定义、选择结构、循环结构，行尾的冒号表示缩进的开始</a:t>
            </a:r>
            <a:endParaRPr lang="zh-CN" altLang="en-US" sz="1200" dirty="0"/>
          </a:p>
          <a:p>
            <a:r>
              <a:rPr lang="en-US" altLang="zh-CN" sz="1200" dirty="0"/>
              <a:t> python</a:t>
            </a:r>
            <a:r>
              <a:rPr lang="zh-CN" altLang="en-US" sz="1200" dirty="0"/>
              <a:t>程序是依靠代码块的缩进来体现代码之间的逻辑关系的，缩进结束就表示一个代码块结束了。</a:t>
            </a:r>
            <a:endParaRPr lang="zh-CN" altLang="en-US" sz="1200" dirty="0"/>
          </a:p>
          <a:p>
            <a:r>
              <a:rPr lang="en-US" altLang="zh-CN" sz="1200" dirty="0"/>
              <a:t> </a:t>
            </a:r>
            <a:r>
              <a:rPr lang="zh-CN" altLang="en-US" sz="1200" dirty="0"/>
              <a:t>同一个级别的代码块的缩进量必须相同。</a:t>
            </a:r>
            <a:endParaRPr lang="zh-CN" altLang="en-US" sz="1200" dirty="0"/>
          </a:p>
          <a:p>
            <a:r>
              <a:rPr lang="zh-CN" altLang="en-US" sz="1200" dirty="0"/>
              <a:t>一般而言，以</a:t>
            </a:r>
            <a:r>
              <a:rPr lang="en-US" altLang="zh-CN" sz="1200" dirty="0"/>
              <a:t>4</a:t>
            </a:r>
            <a:r>
              <a:rPr lang="zh-CN" altLang="en-US" sz="1200" dirty="0"/>
              <a:t>个空格为基本缩进单位，可以通过下面的方法进行代码块的缩进和反缩进：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）注释：一个好的、可读性强的程序一般包含</a:t>
            </a:r>
            <a:r>
              <a:rPr lang="en-US" altLang="zh-CN" sz="1200" dirty="0"/>
              <a:t>30%</a:t>
            </a:r>
            <a:r>
              <a:rPr lang="zh-CN" altLang="en-US" sz="1200" dirty="0"/>
              <a:t>以上的注释。常用的注释方式主要有两种：以#开始，表示本行#之后的内容为注释</a:t>
            </a:r>
            <a:endParaRPr lang="zh-CN" altLang="en-US" sz="1200" dirty="0"/>
          </a:p>
          <a:p>
            <a:r>
              <a:rPr lang="zh-CN" altLang="en-US" sz="1200" dirty="0"/>
              <a:t>包含在一对三引号'''...'''或"""..."""之间且不属于任何语句的内容将被解释器认为是注释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（</a:t>
            </a:r>
            <a:r>
              <a:rPr lang="en-US" altLang="zh-CN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2</a:t>
            </a:r>
            <a:r>
              <a:rPr lang="zh-CN" altLang="en-US" sz="12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）</a:t>
            </a:r>
            <a:r>
              <a:rPr lang="zh-CN" altLang="en-US" sz="1200" dirty="0"/>
              <a:t>每个</a:t>
            </a:r>
            <a:r>
              <a:rPr lang="en-US" altLang="zh-CN" sz="1200" dirty="0"/>
              <a:t>import</a:t>
            </a:r>
            <a:r>
              <a:rPr lang="zh-CN" altLang="en-US" sz="1200" dirty="0"/>
              <a:t>只导入一个模块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）如果一行语句太长，可以在行尾加上</a:t>
            </a:r>
            <a:r>
              <a:rPr lang="en-US" altLang="zh-CN" sz="1200" dirty="0"/>
              <a:t>\</a:t>
            </a:r>
            <a:r>
              <a:rPr lang="zh-CN" altLang="en-US" sz="1200" dirty="0"/>
              <a:t>来换行分成多行，但是更建议使用括号来包含多行内容。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4</a:t>
            </a:r>
            <a:r>
              <a:rPr lang="zh-CN" altLang="en-US" sz="1200" dirty="0"/>
              <a:t>）必要的空格与空行</a:t>
            </a:r>
            <a:endParaRPr lang="zh-CN" altLang="en-US" sz="1200" dirty="0"/>
          </a:p>
          <a:p>
            <a:r>
              <a:rPr lang="zh-CN" altLang="en-US" sz="1200" dirty="0"/>
              <a:t>运算符两侧、函数参数之间、逗号两侧建议使用空格分开。</a:t>
            </a:r>
            <a:endParaRPr lang="zh-CN" altLang="en-US" sz="1200" dirty="0"/>
          </a:p>
          <a:p>
            <a:r>
              <a:rPr lang="zh-CN" altLang="en-US" sz="1200" dirty="0"/>
              <a:t>不同功能的代码块之间、不同的函数定义之间建议增加一个空行以增加可读性。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）适当使用异常处理结构进行容错，后面将详细讲解。</a:t>
            </a:r>
            <a:endParaRPr lang="zh-CN" altLang="en-US" sz="12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）软件应具有较强的可测试性，测试与开发齐头并进，后面将详细讲解。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浏览历史命令（上一条、下一条）</a:t>
            </a:r>
            <a:endParaRPr lang="en-US" altLang="zh-CN" dirty="0"/>
          </a:p>
          <a:p>
            <a:r>
              <a:rPr lang="zh-CN" altLang="en-US" sz="1200" dirty="0"/>
              <a:t>重启</a:t>
            </a:r>
            <a:r>
              <a:rPr lang="en-US" altLang="zh-CN" sz="1200" dirty="0"/>
              <a:t>Shell</a:t>
            </a:r>
            <a:r>
              <a:rPr lang="zh-CN" altLang="en-US" sz="1200" dirty="0"/>
              <a:t>，之前定义的对象全部无效</a:t>
            </a:r>
            <a:endParaRPr lang="en-US" altLang="zh-CN" sz="1200" dirty="0"/>
          </a:p>
          <a:p>
            <a:r>
              <a:rPr lang="zh-CN" altLang="en-US" sz="1200" dirty="0"/>
              <a:t>打开帮助文档</a:t>
            </a:r>
            <a:endParaRPr lang="en-US" altLang="zh-CN" sz="1200" dirty="0"/>
          </a:p>
          <a:p>
            <a:r>
              <a:rPr lang="zh-CN" altLang="en-US" sz="1200" dirty="0"/>
              <a:t>自动补全前面出现过的单词</a:t>
            </a:r>
            <a:endParaRPr lang="en-US" altLang="zh-CN" sz="1200" dirty="0"/>
          </a:p>
          <a:p>
            <a:r>
              <a:rPr lang="zh-CN" altLang="en-US" sz="1200" dirty="0"/>
              <a:t>缩进代码块、取消缩进</a:t>
            </a:r>
            <a:endParaRPr lang="en-US" altLang="zh-CN" sz="1200" dirty="0"/>
          </a:p>
          <a:p>
            <a:r>
              <a:rPr lang="zh-CN" altLang="en-US" sz="1200" dirty="0"/>
              <a:t>注释、取消注释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浏览历史命令（上一条、下一条）</a:t>
            </a:r>
            <a:endParaRPr lang="en-US" altLang="zh-CN" dirty="0"/>
          </a:p>
          <a:p>
            <a:r>
              <a:rPr lang="zh-CN" altLang="en-US" sz="1200" dirty="0"/>
              <a:t>重启</a:t>
            </a:r>
            <a:r>
              <a:rPr lang="en-US" altLang="zh-CN" sz="1200" dirty="0"/>
              <a:t>Shell</a:t>
            </a:r>
            <a:r>
              <a:rPr lang="zh-CN" altLang="en-US" sz="1200" dirty="0"/>
              <a:t>，之前定义的对象全部无效</a:t>
            </a:r>
            <a:endParaRPr lang="en-US" altLang="zh-CN" sz="1200" dirty="0"/>
          </a:p>
          <a:p>
            <a:r>
              <a:rPr lang="zh-CN" altLang="en-US" sz="1200" dirty="0"/>
              <a:t>打开帮助文档</a:t>
            </a:r>
            <a:endParaRPr lang="en-US" altLang="zh-CN" sz="1200" dirty="0"/>
          </a:p>
          <a:p>
            <a:r>
              <a:rPr lang="zh-CN" altLang="en-US" sz="1200" dirty="0"/>
              <a:t>自动补全前面出现过的单词</a:t>
            </a:r>
            <a:endParaRPr lang="en-US" altLang="zh-CN" sz="1200" dirty="0"/>
          </a:p>
          <a:p>
            <a:r>
              <a:rPr lang="zh-CN" altLang="en-US" sz="1200" dirty="0"/>
              <a:t>缩进代码块、取消缩进</a:t>
            </a:r>
            <a:endParaRPr lang="en-US" altLang="zh-CN" sz="1200" dirty="0"/>
          </a:p>
          <a:p>
            <a:r>
              <a:rPr lang="zh-CN" altLang="en-US" sz="1200" dirty="0"/>
              <a:t>注释、取消注释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浏览历史命令（上一条、下一条）</a:t>
            </a:r>
            <a:endParaRPr lang="en-US" altLang="zh-CN" dirty="0"/>
          </a:p>
          <a:p>
            <a:r>
              <a:rPr lang="zh-CN" altLang="en-US" sz="1200" dirty="0"/>
              <a:t>重启</a:t>
            </a:r>
            <a:r>
              <a:rPr lang="en-US" altLang="zh-CN" sz="1200" dirty="0"/>
              <a:t>Shell</a:t>
            </a:r>
            <a:r>
              <a:rPr lang="zh-CN" altLang="en-US" sz="1200" dirty="0"/>
              <a:t>，之前定义的对象全部无效</a:t>
            </a:r>
            <a:endParaRPr lang="en-US" altLang="zh-CN" sz="1200" dirty="0"/>
          </a:p>
          <a:p>
            <a:r>
              <a:rPr lang="zh-CN" altLang="en-US" sz="1200" dirty="0"/>
              <a:t>打开帮助文档</a:t>
            </a:r>
            <a:endParaRPr lang="en-US" altLang="zh-CN" sz="1200" dirty="0"/>
          </a:p>
          <a:p>
            <a:r>
              <a:rPr lang="zh-CN" altLang="en-US" sz="1200" dirty="0"/>
              <a:t>自动补全前面出现过的单词</a:t>
            </a:r>
            <a:endParaRPr lang="en-US" altLang="zh-CN" sz="1200" dirty="0"/>
          </a:p>
          <a:p>
            <a:r>
              <a:rPr lang="zh-CN" altLang="en-US" sz="1200" dirty="0"/>
              <a:t>缩进代码块、取消缩进</a:t>
            </a:r>
            <a:endParaRPr lang="en-US" altLang="zh-CN" sz="1200" dirty="0"/>
          </a:p>
          <a:p>
            <a:r>
              <a:rPr lang="zh-CN" altLang="en-US" sz="1200" dirty="0"/>
              <a:t>注释、取消注释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很强大，占用空间也不小啊，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2.4GB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，差不多是一部高清电影的体积了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PyCharm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，带有一整套可以帮助用户在使用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语言开发时提高其效率的工具，比如调试、语法高亮、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管理、代码跳转、智能提示、自动完成、单元测试、版本控制。此外，该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提供了一些高级功能，以用于支持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框架下的专业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对象是</a:t>
            </a:r>
            <a:r>
              <a:rPr lang="en-US" altLang="zh-CN" dirty="0"/>
              <a:t>python</a:t>
            </a:r>
            <a:r>
              <a:rPr lang="zh-CN" altLang="en-US" dirty="0"/>
              <a:t>语言中最基本的概念，在</a:t>
            </a:r>
            <a:r>
              <a:rPr lang="en-US" altLang="zh-CN" dirty="0"/>
              <a:t>python</a:t>
            </a:r>
            <a:r>
              <a:rPr lang="zh-CN" altLang="en-US" dirty="0"/>
              <a:t>中处理的每样东西都是对象。</a:t>
            </a:r>
            <a:r>
              <a:rPr lang="en-US" altLang="zh-CN" dirty="0"/>
              <a:t>python</a:t>
            </a:r>
            <a:r>
              <a:rPr lang="zh-CN" altLang="en-US" dirty="0"/>
              <a:t>中有许多内置对象可供编程者使用，内置对象可直接使用，如数字、字符串、列表、</a:t>
            </a:r>
            <a:r>
              <a:rPr lang="en-US" altLang="zh-CN" dirty="0"/>
              <a:t>del</a:t>
            </a:r>
            <a:r>
              <a:rPr lang="zh-CN" altLang="en-US" dirty="0"/>
              <a:t>等；非</a:t>
            </a:r>
            <a:r>
              <a:rPr lang="en-US" altLang="zh-CN" dirty="0" err="1"/>
              <a:t>内置对象需要导入模块才能使用，如正弦函数sin</a:t>
            </a:r>
            <a:r>
              <a:rPr lang="en-US" altLang="zh-CN" dirty="0"/>
              <a:t>(x)</a:t>
            </a:r>
            <a:r>
              <a:rPr lang="zh-CN" altLang="en-US" dirty="0"/>
              <a:t>，随机数产生函数</a:t>
            </a:r>
            <a:r>
              <a:rPr lang="en-US" altLang="zh-CN" dirty="0"/>
              <a:t>random( )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3A6C47-595F-4480-84CC-61E8E5FA021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F9CB5B-7BC1-46CA-8FBC-DFA1571B472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40190" y="6597440"/>
            <a:ext cx="13011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讲师：胡伟通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code.google.com/p/idapython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tutorialspoint.com/python3/python_basic_syntax.htm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cnblogs.com/yuxuefeng/articles/9235431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6915" y="3697890"/>
            <a:ext cx="219002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September 2022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979640" y="2552711"/>
            <a:ext cx="5130972" cy="87629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3"/>
          <p:cNvSpPr txBox="1"/>
          <p:nvPr/>
        </p:nvSpPr>
        <p:spPr>
          <a:xfrm>
            <a:off x="2941532" y="1562633"/>
            <a:ext cx="3297600" cy="47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Lecture 01</a:t>
            </a:r>
            <a:endParaRPr lang="zh-CN" altLang="en-US" sz="2800" b="1" dirty="0"/>
          </a:p>
        </p:txBody>
      </p:sp>
      <p:sp>
        <p:nvSpPr>
          <p:cNvPr id="15" name="等腰三角形 14"/>
          <p:cNvSpPr/>
          <p:nvPr/>
        </p:nvSpPr>
        <p:spPr>
          <a:xfrm rot="10800000">
            <a:off x="4498892" y="1975166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中的变量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430" y="1340710"/>
            <a:ext cx="720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22222"/>
                </a:solidFill>
              </a:rPr>
              <a:t>这是我们在本教程中将学到的内容：将学习如何用抽象术语</a:t>
            </a:r>
            <a:r>
              <a:rPr lang="en-US" altLang="zh-CN" b="1" dirty="0">
                <a:solidFill>
                  <a:srgbClr val="222222"/>
                </a:solidFill>
              </a:rPr>
              <a:t>object</a:t>
            </a:r>
            <a:r>
              <a:rPr lang="zh-CN" altLang="en-US" b="1" dirty="0">
                <a:solidFill>
                  <a:srgbClr val="222222"/>
                </a:solidFill>
              </a:rPr>
              <a:t>（</a:t>
            </a:r>
            <a:r>
              <a:rPr lang="zh-CN" altLang="en-US" b="1" u="sng" dirty="0">
                <a:solidFill>
                  <a:srgbClr val="222222"/>
                </a:solidFill>
              </a:rPr>
              <a:t>对象</a:t>
            </a:r>
            <a:r>
              <a:rPr lang="zh-CN" altLang="en-US" b="1" dirty="0">
                <a:solidFill>
                  <a:srgbClr val="222222"/>
                </a:solidFill>
              </a:rPr>
              <a:t>）描述</a:t>
            </a:r>
            <a:r>
              <a:rPr lang="en-US" altLang="zh-CN" b="1" dirty="0">
                <a:solidFill>
                  <a:srgbClr val="222222"/>
                </a:solidFill>
              </a:rPr>
              <a:t>Python</a:t>
            </a:r>
            <a:r>
              <a:rPr lang="zh-CN" altLang="en-US" b="1" dirty="0">
                <a:solidFill>
                  <a:srgbClr val="222222"/>
                </a:solidFill>
              </a:rPr>
              <a:t>程序中的每一项数据，还将学习如何使用称为</a:t>
            </a:r>
            <a:r>
              <a:rPr lang="zh-CN" altLang="en-US" b="1" u="sng" dirty="0">
                <a:solidFill>
                  <a:srgbClr val="222222"/>
                </a:solidFill>
              </a:rPr>
              <a:t>变量</a:t>
            </a:r>
            <a:r>
              <a:rPr lang="zh-CN" altLang="en-US" b="1" dirty="0">
                <a:solidFill>
                  <a:srgbClr val="222222"/>
                </a:solidFill>
              </a:rPr>
              <a:t>的符号名来操作对象。</a:t>
            </a:r>
            <a:endParaRPr lang="zh-CN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8" y="2740744"/>
            <a:ext cx="6838383" cy="343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中的变量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8430" y="1340710"/>
            <a:ext cx="7200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222222"/>
                </a:solidFill>
              </a:rPr>
              <a:t>内置对象</a:t>
            </a:r>
            <a:endParaRPr lang="zh-CN" altLang="en-US" sz="2400" dirty="0"/>
          </a:p>
        </p:txBody>
      </p:sp>
      <p:graphicFrame>
        <p:nvGraphicFramePr>
          <p:cNvPr id="10" name="Group 4"/>
          <p:cNvGraphicFramePr/>
          <p:nvPr/>
        </p:nvGraphicFramePr>
        <p:xfrm>
          <a:off x="3059790" y="1358444"/>
          <a:ext cx="5292101" cy="5098285"/>
        </p:xfrm>
        <a:graphic>
          <a:graphicData uri="http://schemas.openxmlformats.org/drawingml/2006/table">
            <a:tbl>
              <a:tblPr/>
              <a:tblGrid>
                <a:gridCol w="1825676"/>
                <a:gridCol w="3466425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对象类型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样例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Number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1234,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3.14,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3+4j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String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'swfu', "I'm student"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, '''Python '''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Date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2012-08-25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List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[1, 2, 3]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Dictionary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{1:'food’, 2:'taste', 3:'import'}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Tuple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(2, -5, 6)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File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f=open('data.dat', 'r')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Set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set('abc'), {'a', 'b', 'c'}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Bool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True,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None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None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Unit Type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Function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Module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</a:rPr>
                        <a:t>Class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中的变量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8430" y="1519612"/>
            <a:ext cx="8064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将变量视为附加到特定对象的名称。 在</a:t>
            </a:r>
            <a:r>
              <a:rPr lang="en-US" altLang="zh-CN" sz="2000" dirty="0"/>
              <a:t>Python</a:t>
            </a:r>
            <a:r>
              <a:rPr lang="zh-CN" altLang="en-US" sz="2000" dirty="0"/>
              <a:t>中，不需要像其他许多编程语言一样预先声明或定义变量。 要创建变量，只需为其分配一个值，然后开始使用它。 分配可以通过使用单个等号（</a:t>
            </a:r>
            <a:r>
              <a:rPr lang="en-US" altLang="zh-CN" sz="2000" dirty="0"/>
              <a:t>=</a:t>
            </a:r>
            <a:r>
              <a:rPr lang="zh-CN" altLang="en-US" sz="2000" dirty="0"/>
              <a:t>）完成：</a:t>
            </a:r>
            <a:endParaRPr lang="zh-CN" altLang="en-US" sz="2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460" y="2997203"/>
            <a:ext cx="6676565" cy="189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&gt;&gt;&gt;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90204" pitchFamily="34" charset="0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CF"/>
                </a:solidFill>
                <a:effectLst/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300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F5902"/>
                </a:solidFill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&gt;&gt;&gt;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90204" pitchFamily="34" charset="0"/>
              </a:rPr>
              <a:t>print(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90204" pitchFamily="34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90204" pitchFamily="34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CF"/>
                </a:solidFill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300</a:t>
            </a:r>
            <a:r>
              <a:rPr lang="zh-CN" altLang="zh-CN" sz="2000" dirty="0"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000" dirty="0"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8F5902"/>
                </a:solidFill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&gt;&gt;&gt; </a:t>
            </a:r>
            <a:r>
              <a:rPr lang="zh-CN" altLang="zh-CN" sz="2000" dirty="0">
                <a:solidFill>
                  <a:srgbClr val="000000"/>
                </a:solidFill>
                <a:latin typeface="Arial" panose="020B0604020202090204" pitchFamily="34" charset="0"/>
              </a:rPr>
              <a:t>n</a:t>
            </a:r>
            <a:endParaRPr lang="en-US" altLang="zh-CN" sz="2000" dirty="0">
              <a:solidFill>
                <a:srgbClr val="000000"/>
              </a:solidFill>
              <a:latin typeface="Arial" panose="020B060402020209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00CF"/>
                </a:solidFill>
                <a:latin typeface="Arial Unicode MS" panose="020B0604020202020204" pitchFamily="34" charset="-122"/>
                <a:ea typeface="SFMono-Regular"/>
                <a:cs typeface="宋体" panose="02010600030101010101" pitchFamily="2" charset="-122"/>
              </a:rPr>
              <a:t>300</a:t>
            </a:r>
            <a:r>
              <a:rPr lang="zh-CN" altLang="zh-CN" sz="2000" dirty="0">
                <a:latin typeface="Arial" panose="020B060402020209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000" dirty="0"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Group 4"/>
          <p:cNvGrpSpPr/>
          <p:nvPr/>
        </p:nvGrpSpPr>
        <p:grpSpPr bwMode="auto">
          <a:xfrm>
            <a:off x="683460" y="5374805"/>
            <a:ext cx="6242362" cy="790575"/>
            <a:chOff x="-1029" y="0"/>
            <a:chExt cx="6087" cy="517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585" y="69"/>
              <a:ext cx="584" cy="448"/>
            </a:xfrm>
            <a:prstGeom prst="rect">
              <a:avLst/>
            </a:prstGeom>
            <a:solidFill>
              <a:srgbClr val="33CCCC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/>
            <a:lstStyle/>
            <a:p>
              <a:pPr algn="ctr"/>
              <a:r>
                <a:rPr lang="en-US" altLang="zh-CN" sz="2400">
                  <a:latin typeface="Calibri" panose="020F0702030404030204" pitchFamily="34" charset="0"/>
                </a:rPr>
                <a:t>x</a:t>
              </a:r>
              <a:endParaRPr lang="en-US" altLang="zh-CN" sz="2400">
                <a:latin typeface="Calibri" panose="020F0702030404030204" pitchFamily="34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552" y="69"/>
              <a:ext cx="584" cy="448"/>
            </a:xfrm>
            <a:prstGeom prst="rect">
              <a:avLst/>
            </a:prstGeom>
            <a:solidFill>
              <a:srgbClr val="33CCCC"/>
            </a:solidFill>
            <a:ln w="9525" cmpd="sng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/>
            <a:lstStyle/>
            <a:p>
              <a:pPr algn="ctr"/>
              <a:r>
                <a:rPr lang="en-US" altLang="zh-CN" sz="2400" dirty="0">
                  <a:latin typeface="Calibri" panose="020F0702030404030204" pitchFamily="34" charset="0"/>
                </a:rPr>
                <a:t>3</a:t>
              </a:r>
              <a:endParaRPr lang="en-US" altLang="zh-CN" sz="2400" dirty="0">
                <a:latin typeface="Calibri" panose="020F0702030404030204" pitchFamily="34" charset="0"/>
              </a:endParaRPr>
            </a:p>
          </p:txBody>
        </p:sp>
        <p:cxnSp>
          <p:nvCxnSpPr>
            <p:cNvPr id="12" name="AutoShape 5"/>
            <p:cNvCxnSpPr>
              <a:cxnSpLocks noChangeShapeType="1"/>
            </p:cNvCxnSpPr>
            <p:nvPr/>
          </p:nvCxnSpPr>
          <p:spPr bwMode="auto">
            <a:xfrm>
              <a:off x="1169" y="290"/>
              <a:ext cx="2383" cy="0"/>
            </a:xfrm>
            <a:prstGeom prst="straightConnector1">
              <a:avLst/>
            </a:prstGeom>
            <a:noFill/>
            <a:ln w="9525" cmpd="sng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-1029" y="140"/>
              <a:ext cx="1501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/>
              <a:r>
                <a:rPr lang="en-US" altLang="zh-CN" sz="2400" dirty="0">
                  <a:latin typeface="Calibri" panose="020F0702030404030204" pitchFamily="34" charset="0"/>
                </a:rPr>
                <a:t>variable</a:t>
              </a:r>
              <a:endParaRPr lang="zh-CN" altLang="en-US" sz="2400" dirty="0">
                <a:latin typeface="Calibri" panose="020F0702030404030204" pitchFamily="34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231" y="140"/>
              <a:ext cx="82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400" dirty="0">
                  <a:latin typeface="Calibri" panose="020F0702030404030204" pitchFamily="34" charset="0"/>
                </a:rPr>
                <a:t>object</a:t>
              </a:r>
              <a:endParaRPr lang="zh-CN" altLang="en-US" sz="2400" dirty="0">
                <a:latin typeface="Calibri" panose="020F0702030404030204" pitchFamily="34" charset="0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06" y="0"/>
              <a:ext cx="126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r"/>
              <a:r>
                <a:rPr lang="en-US" altLang="zh-CN" sz="2400" dirty="0">
                  <a:latin typeface="Calibri" panose="020F0702030404030204" pitchFamily="34" charset="0"/>
                </a:rPr>
                <a:t>reference</a:t>
              </a:r>
              <a:endParaRPr lang="zh-CN" altLang="en-US" sz="2400" dirty="0">
                <a:latin typeface="Calibri" panose="020F070203040403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1" y="1340710"/>
            <a:ext cx="8534400" cy="227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20" y="4005080"/>
            <a:ext cx="7561050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变量是指向内存空间的指针，也就是说，它具有指向对象连接的空间；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对象是一个存储空间，其中存储了它们所代表的值。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引用是从变量到对象的自动形成的映射（指针） 。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变量类型</a:t>
            </a:r>
            <a:endParaRPr lang="zh-CN" altLang="en-US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440" y="1600200"/>
            <a:ext cx="7690160" cy="452596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a=3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type(a)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&lt;type '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'&gt;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a='4'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type(a)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&lt;type '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'&gt;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a={3,5}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type(a)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&lt;type 'set'&gt;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a=[1,2,3]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&gt;&gt;&gt; type(a)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&lt;type 'list'&gt;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中的变量名字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410" y="1556740"/>
            <a:ext cx="853255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&gt;&gt;&gt; age = 1 </a:t>
            </a:r>
            <a:endParaRPr lang="en-US" altLang="zh-CN" sz="2800" dirty="0"/>
          </a:p>
          <a:p>
            <a:r>
              <a:rPr lang="en-US" altLang="zh-CN" sz="2800" dirty="0"/>
              <a:t>&gt;&gt;&gt; Age = 2 </a:t>
            </a:r>
            <a:endParaRPr lang="en-US" altLang="zh-CN" sz="2800" dirty="0"/>
          </a:p>
          <a:p>
            <a:r>
              <a:rPr lang="en-US" altLang="zh-CN" sz="2800" dirty="0"/>
              <a:t>&gt;&gt;&gt; </a:t>
            </a:r>
            <a:r>
              <a:rPr lang="en-US" altLang="zh-CN" sz="2800" dirty="0" err="1"/>
              <a:t>aGe</a:t>
            </a:r>
            <a:r>
              <a:rPr lang="en-US" altLang="zh-CN" sz="2800" dirty="0"/>
              <a:t> = 3 </a:t>
            </a:r>
            <a:endParaRPr lang="en-US" altLang="zh-CN" sz="2800" dirty="0"/>
          </a:p>
          <a:p>
            <a:r>
              <a:rPr lang="en-US" altLang="zh-CN" sz="2800" dirty="0"/>
              <a:t>&gt;&gt;&gt; AGE = 4 </a:t>
            </a:r>
            <a:endParaRPr lang="en-US" altLang="zh-CN" sz="2800" dirty="0"/>
          </a:p>
          <a:p>
            <a:r>
              <a:rPr lang="en-US" altLang="zh-CN" sz="2800" dirty="0"/>
              <a:t>&gt;&gt;&gt; </a:t>
            </a:r>
            <a:r>
              <a:rPr lang="en-US" altLang="zh-CN" sz="2800" dirty="0" err="1"/>
              <a:t>a_g_e</a:t>
            </a:r>
            <a:r>
              <a:rPr lang="en-US" altLang="zh-CN" sz="2800" dirty="0"/>
              <a:t> = 5 </a:t>
            </a:r>
            <a:endParaRPr lang="en-US" altLang="zh-CN" sz="2800" dirty="0"/>
          </a:p>
          <a:p>
            <a:r>
              <a:rPr lang="en-US" altLang="zh-CN" sz="2800" dirty="0"/>
              <a:t>&gt;&gt;&gt; _age = 6 </a:t>
            </a:r>
            <a:endParaRPr lang="en-US" altLang="zh-CN" sz="2800" dirty="0"/>
          </a:p>
          <a:p>
            <a:r>
              <a:rPr lang="en-US" altLang="zh-CN" sz="2800" dirty="0"/>
              <a:t>&gt;&gt;&gt; age_ = 7 </a:t>
            </a:r>
            <a:endParaRPr lang="en-US" altLang="zh-CN" sz="2800" dirty="0"/>
          </a:p>
          <a:p>
            <a:r>
              <a:rPr lang="en-US" altLang="zh-CN" sz="2800" dirty="0"/>
              <a:t>&gt;&gt;&gt; _AGE_ = 8 </a:t>
            </a:r>
            <a:endParaRPr lang="en-US" altLang="zh-CN" sz="2800" dirty="0"/>
          </a:p>
          <a:p>
            <a:r>
              <a:rPr lang="en-US" altLang="zh-CN" sz="2800" dirty="0"/>
              <a:t>&gt;&gt;&gt; print(age, Age, </a:t>
            </a:r>
            <a:r>
              <a:rPr lang="en-US" altLang="zh-CN" sz="2800" dirty="0" err="1"/>
              <a:t>aGe</a:t>
            </a:r>
            <a:r>
              <a:rPr lang="en-US" altLang="zh-CN" sz="2800" dirty="0"/>
              <a:t>, AGE, </a:t>
            </a:r>
            <a:r>
              <a:rPr lang="en-US" altLang="zh-CN" sz="2800" dirty="0" err="1"/>
              <a:t>a_g_e</a:t>
            </a:r>
            <a:r>
              <a:rPr lang="en-US" altLang="zh-CN" sz="2800" dirty="0"/>
              <a:t>, _age, age_, _AGE_)</a:t>
            </a:r>
            <a:endParaRPr lang="en-US" altLang="zh-CN" sz="2800" dirty="0"/>
          </a:p>
          <a:p>
            <a:r>
              <a:rPr lang="en-US" altLang="zh-CN" sz="2800" dirty="0"/>
              <a:t> 1 2 3 4 5 6 7 8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关键词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440" y="1340710"/>
            <a:ext cx="714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In Python 3.6, there are 33 reserved keywords: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850" y="2060810"/>
          <a:ext cx="6572252" cy="4114800"/>
        </p:xfrm>
        <a:graphic>
          <a:graphicData uri="http://schemas.openxmlformats.org/drawingml/2006/table">
            <a:tbl>
              <a:tblPr/>
              <a:tblGrid>
                <a:gridCol w="1643063"/>
                <a:gridCol w="1643063"/>
                <a:gridCol w="1643063"/>
                <a:gridCol w="164306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False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def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if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raise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None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del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import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return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elif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in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try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and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else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is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while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as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except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lambda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with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assert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finally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nonlocal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yield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break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for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not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from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continue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global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关键词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440" y="1340710"/>
            <a:ext cx="714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In Python 3.7, there are 35 reserved keywords: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850" y="2060810"/>
          <a:ext cx="6572252" cy="4114800"/>
        </p:xfrm>
        <a:graphic>
          <a:graphicData uri="http://schemas.openxmlformats.org/drawingml/2006/table">
            <a:tbl>
              <a:tblPr/>
              <a:tblGrid>
                <a:gridCol w="1643063"/>
                <a:gridCol w="1643063"/>
                <a:gridCol w="1643063"/>
                <a:gridCol w="164306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False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def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if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raise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None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del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import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return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True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elif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in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try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and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else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is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while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as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except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lambda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with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assert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finally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nonlocal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yield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break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for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not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async</a:t>
                      </a:r>
                      <a:endParaRPr lang="zh-CN" alt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class</a:t>
                      </a:r>
                      <a:endParaRPr lang="en-US" sz="24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from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continue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global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02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453763" y="2131309"/>
              <a:ext cx="2236510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数字类型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数字类型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10" y="1247891"/>
            <a:ext cx="842517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u="sng" dirty="0"/>
              <a:t>Python</a:t>
            </a:r>
            <a:r>
              <a:rPr lang="zh-CN" altLang="en-US" sz="2800" u="sng" dirty="0"/>
              <a:t>支持不同的数字类型</a:t>
            </a:r>
            <a:r>
              <a:rPr lang="en-US" altLang="zh-CN" sz="2800" u="sng" dirty="0"/>
              <a:t>:</a:t>
            </a:r>
            <a:endParaRPr lang="en-US" altLang="zh-CN" sz="2800" u="sng" dirty="0"/>
          </a:p>
          <a:p>
            <a:r>
              <a:rPr lang="en-US" altLang="zh-CN" sz="2400" b="1" dirty="0"/>
              <a:t>int (signed integers)</a:t>
            </a:r>
            <a:r>
              <a:rPr lang="en-US" altLang="zh-CN" sz="2400" dirty="0"/>
              <a:t> − </a:t>
            </a:r>
            <a:r>
              <a:rPr lang="zh-CN" altLang="en-US" sz="2400" dirty="0"/>
              <a:t>常被称为</a:t>
            </a:r>
            <a:r>
              <a:rPr lang="en-US" altLang="zh-CN" sz="2400" dirty="0"/>
              <a:t>integers or </a:t>
            </a:r>
            <a:r>
              <a:rPr lang="en-US" altLang="zh-CN" sz="2400" b="1" dirty="0" err="1"/>
              <a:t>ints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r>
              <a:rPr lang="zh-CN" altLang="en-US" sz="2400" dirty="0"/>
              <a:t>它们是没有小数点的正或负整数。 </a:t>
            </a:r>
            <a:r>
              <a:rPr lang="en-US" altLang="zh-CN" sz="2400" dirty="0"/>
              <a:t>Python 3</a:t>
            </a:r>
            <a:r>
              <a:rPr lang="zh-CN" altLang="en-US" sz="2400" dirty="0"/>
              <a:t>中的整数没有大小限制。</a:t>
            </a:r>
            <a:r>
              <a:rPr lang="en-US" altLang="zh-CN" sz="2400" dirty="0"/>
              <a:t>Python 2</a:t>
            </a:r>
            <a:r>
              <a:rPr lang="zh-CN" altLang="en-US" sz="2400" dirty="0"/>
              <a:t>有两种整数类型</a:t>
            </a:r>
            <a:r>
              <a:rPr lang="en-US" altLang="zh-CN" sz="2400" dirty="0"/>
              <a:t>-int</a:t>
            </a:r>
            <a:r>
              <a:rPr lang="zh-CN" altLang="en-US" sz="2400" dirty="0"/>
              <a:t>和</a:t>
            </a:r>
            <a:r>
              <a:rPr lang="en-US" altLang="zh-CN" sz="2400" dirty="0"/>
              <a:t>long</a:t>
            </a:r>
            <a:r>
              <a:rPr lang="zh-CN" altLang="en-US" sz="2400" dirty="0"/>
              <a:t>。 </a:t>
            </a:r>
            <a:r>
              <a:rPr lang="en-US" altLang="zh-CN" sz="2400" dirty="0"/>
              <a:t>Python 3</a:t>
            </a:r>
            <a:r>
              <a:rPr lang="zh-CN" altLang="en-US" sz="2400" dirty="0"/>
              <a:t>中不再有“</a:t>
            </a:r>
            <a:r>
              <a:rPr lang="en-US" altLang="zh-CN" sz="2400" dirty="0"/>
              <a:t>long integer</a:t>
            </a:r>
            <a:r>
              <a:rPr lang="zh-CN" altLang="en-US" sz="2400" dirty="0"/>
              <a:t>”了。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7430" y="4289213"/>
            <a:ext cx="8209140" cy="15881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dirty="0"/>
              <a:t>&gt;&gt;&gt; a=99999999999999999999999999999999</a:t>
            </a:r>
            <a:endParaRPr lang="pt-BR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dirty="0"/>
              <a:t>&gt;&gt;&gt; a*a</a:t>
            </a:r>
            <a:endParaRPr lang="pt-BR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dirty="0"/>
              <a:t>9999999999999999999999999999999800000000000000000000000000000001L</a:t>
            </a:r>
            <a:endParaRPr lang="pt-BR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dirty="0"/>
              <a:t>&gt;&gt;&gt; a**3</a:t>
            </a:r>
            <a:endParaRPr lang="pt-BR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dirty="0"/>
              <a:t>999999999999999999999999999999970000000000000000000000000000000299999999999999999999999999999999L</a:t>
            </a:r>
            <a:endParaRPr lang="pt-B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02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274238" y="2131309"/>
              <a:ext cx="4595553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数字类型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10" y="1247891"/>
            <a:ext cx="842517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u="sng" dirty="0"/>
              <a:t>Python</a:t>
            </a:r>
            <a:r>
              <a:rPr lang="zh-CN" altLang="en-US" sz="2800" u="sng" dirty="0"/>
              <a:t>支持不同的数字类型</a:t>
            </a:r>
            <a:r>
              <a:rPr lang="en-US" altLang="zh-CN" sz="2800" u="sng" dirty="0"/>
              <a:t>:</a:t>
            </a:r>
            <a:endParaRPr lang="en-US" altLang="zh-CN" sz="2800" u="sng" dirty="0"/>
          </a:p>
          <a:p>
            <a:r>
              <a:rPr lang="en-US" altLang="zh-CN" sz="2400" b="1" dirty="0"/>
              <a:t>int (signed integers)</a:t>
            </a:r>
            <a:r>
              <a:rPr lang="en-US" altLang="zh-CN" sz="2400" dirty="0"/>
              <a:t> − </a:t>
            </a:r>
            <a:r>
              <a:rPr lang="zh-CN" altLang="en-US" sz="2400" dirty="0"/>
              <a:t>常被称为</a:t>
            </a:r>
            <a:r>
              <a:rPr lang="en-US" altLang="zh-CN" sz="2400" dirty="0"/>
              <a:t>integers or </a:t>
            </a:r>
            <a:r>
              <a:rPr lang="en-US" altLang="zh-CN" sz="2400" b="1" dirty="0" err="1"/>
              <a:t>ints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r>
              <a:rPr lang="zh-CN" altLang="en-US" sz="2400" dirty="0"/>
              <a:t>它们是没有小数点的正或负整数。 </a:t>
            </a:r>
            <a:r>
              <a:rPr lang="en-US" altLang="zh-CN" sz="2400" dirty="0"/>
              <a:t>Python 3</a:t>
            </a:r>
            <a:r>
              <a:rPr lang="zh-CN" altLang="en-US" sz="2400" dirty="0"/>
              <a:t>中的整数没有大小限制。</a:t>
            </a:r>
            <a:r>
              <a:rPr lang="en-US" altLang="zh-CN" sz="2400" dirty="0"/>
              <a:t>Python 2</a:t>
            </a:r>
            <a:r>
              <a:rPr lang="zh-CN" altLang="en-US" sz="2400" dirty="0"/>
              <a:t>有两种整数类型</a:t>
            </a:r>
            <a:r>
              <a:rPr lang="en-US" altLang="zh-CN" sz="2400" dirty="0"/>
              <a:t>-int</a:t>
            </a:r>
            <a:r>
              <a:rPr lang="zh-CN" altLang="en-US" sz="2400" dirty="0"/>
              <a:t>和</a:t>
            </a:r>
            <a:r>
              <a:rPr lang="en-US" altLang="zh-CN" sz="2400" dirty="0"/>
              <a:t>long</a:t>
            </a:r>
            <a:r>
              <a:rPr lang="zh-CN" altLang="en-US" sz="2400" dirty="0"/>
              <a:t>。 </a:t>
            </a:r>
            <a:r>
              <a:rPr lang="en-US" altLang="zh-CN" sz="2400" dirty="0"/>
              <a:t>Python 3</a:t>
            </a:r>
            <a:r>
              <a:rPr lang="zh-CN" altLang="en-US" sz="2400" dirty="0"/>
              <a:t>中不再有“</a:t>
            </a:r>
            <a:r>
              <a:rPr lang="en-US" altLang="zh-CN" sz="2400" dirty="0"/>
              <a:t>long integer</a:t>
            </a:r>
            <a:r>
              <a:rPr lang="zh-CN" altLang="en-US" sz="2400" dirty="0"/>
              <a:t>”了。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39440" y="4077090"/>
            <a:ext cx="792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 dirty="0">
                <a:latin typeface="Times New Roman" panose="02020803070505020304" pitchFamily="18" charset="0"/>
              </a:rPr>
              <a:t>Decimal</a:t>
            </a:r>
            <a:r>
              <a:rPr lang="zh-CN" altLang="en-US" b="1" dirty="0">
                <a:latin typeface="Times New Roman" panose="02020803070505020304" pitchFamily="18" charset="0"/>
              </a:rPr>
              <a:t> </a:t>
            </a:r>
            <a:r>
              <a:rPr lang="en-US" altLang="zh-CN" b="1" dirty="0">
                <a:latin typeface="Times New Roman" panose="02020803070505020304" pitchFamily="18" charset="0"/>
              </a:rPr>
              <a:t>integers,</a:t>
            </a:r>
            <a:r>
              <a:rPr lang="zh-CN" altLang="en-US" b="1" dirty="0">
                <a:latin typeface="Times New Roman" panose="02020803070505020304" pitchFamily="18" charset="0"/>
              </a:rPr>
              <a:t>  </a:t>
            </a:r>
            <a:r>
              <a:rPr lang="en-US" altLang="zh-CN" b="1" dirty="0">
                <a:latin typeface="Times New Roman" panose="02020803070505020304" pitchFamily="18" charset="0"/>
              </a:rPr>
              <a:t>such</a:t>
            </a:r>
            <a:r>
              <a:rPr lang="zh-CN" altLang="en-US" b="1" dirty="0">
                <a:latin typeface="Times New Roman" panose="02020803070505020304" pitchFamily="18" charset="0"/>
              </a:rPr>
              <a:t> </a:t>
            </a:r>
            <a:r>
              <a:rPr lang="en-US" altLang="zh-CN" b="1" dirty="0">
                <a:latin typeface="Times New Roman" panose="02020803070505020304" pitchFamily="18" charset="0"/>
              </a:rPr>
              <a:t>as</a:t>
            </a:r>
            <a:r>
              <a:rPr lang="zh-CN" altLang="en-US" b="1" dirty="0">
                <a:latin typeface="Times New Roman" panose="02020803070505020304" pitchFamily="18" charset="0"/>
              </a:rPr>
              <a:t> </a:t>
            </a:r>
            <a:r>
              <a:rPr lang="en-US" altLang="zh-CN" dirty="0">
                <a:latin typeface="Times New Roman" panose="02020803070505020304" pitchFamily="18" charset="0"/>
              </a:rPr>
              <a:t>0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-1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9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123</a:t>
            </a:r>
            <a:endParaRPr lang="en-GB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 dirty="0">
                <a:latin typeface="Times New Roman" panose="02020803070505020304" pitchFamily="18" charset="0"/>
              </a:rPr>
              <a:t>Hexadecimal integers</a:t>
            </a:r>
            <a:r>
              <a:rPr lang="zh-CN" altLang="en-US" dirty="0">
                <a:latin typeface="Times New Roman" panose="02020803070505020304" pitchFamily="18" charset="0"/>
              </a:rPr>
              <a:t>，</a:t>
            </a:r>
            <a:r>
              <a:rPr lang="en-US" altLang="zh-CN" dirty="0">
                <a:latin typeface="Times New Roman" panose="02020803070505020304" pitchFamily="18" charset="0"/>
              </a:rPr>
              <a:t>using 16 numbers namely 0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1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2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3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4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5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6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7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8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9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a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b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c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d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e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f to represent an integer. It must start with 0x</a:t>
            </a:r>
            <a:r>
              <a:rPr lang="zh-CN" altLang="en-US" dirty="0">
                <a:latin typeface="Times New Roman" panose="02020803070505020304" pitchFamily="18" charset="0"/>
              </a:rPr>
              <a:t>，</a:t>
            </a:r>
            <a:r>
              <a:rPr lang="en-US" altLang="zh-CN" dirty="0">
                <a:latin typeface="Times New Roman" panose="02020803070505020304" pitchFamily="18" charset="0"/>
              </a:rPr>
              <a:t>such as 0x10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0xfa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0xabcdef. (Wireshark Display)</a:t>
            </a:r>
            <a:endParaRPr lang="en-GB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 dirty="0">
                <a:latin typeface="Times New Roman" panose="02020803070505020304" pitchFamily="18" charset="0"/>
              </a:rPr>
              <a:t>Octal integer</a:t>
            </a:r>
            <a:r>
              <a:rPr lang="zh-CN" altLang="en-US" dirty="0">
                <a:latin typeface="Times New Roman" panose="02020803070505020304" pitchFamily="18" charset="0"/>
              </a:rPr>
              <a:t>，</a:t>
            </a:r>
            <a:r>
              <a:rPr lang="en-US" altLang="zh-CN" dirty="0">
                <a:latin typeface="Times New Roman" panose="02020803070505020304" pitchFamily="18" charset="0"/>
              </a:rPr>
              <a:t>only using 8 numbers namely 0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1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2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3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4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5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6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7 to represent an integer. It must start with 0o</a:t>
            </a:r>
            <a:r>
              <a:rPr lang="zh-CN" altLang="en-US" dirty="0">
                <a:latin typeface="Times New Roman" panose="02020803070505020304" pitchFamily="18" charset="0"/>
              </a:rPr>
              <a:t>，</a:t>
            </a:r>
            <a:r>
              <a:rPr lang="en-US" altLang="zh-CN" dirty="0">
                <a:latin typeface="Times New Roman" panose="02020803070505020304" pitchFamily="18" charset="0"/>
              </a:rPr>
              <a:t>such as 0o35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0o11.</a:t>
            </a:r>
            <a:endParaRPr lang="en-GB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 dirty="0">
                <a:latin typeface="Times New Roman" panose="02020803070505020304" pitchFamily="18" charset="0"/>
              </a:rPr>
              <a:t>Binary integer, only using </a:t>
            </a:r>
            <a:r>
              <a:rPr lang="en-US" altLang="zh-CN" dirty="0">
                <a:latin typeface="Times New Roman" panose="02020803070505020304" pitchFamily="18" charset="0"/>
              </a:rPr>
              <a:t>2 numbers namely  0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1 to represent an integer. It must start with 0b</a:t>
            </a:r>
            <a:r>
              <a:rPr lang="zh-CN" altLang="en-US" dirty="0">
                <a:latin typeface="Times New Roman" panose="02020803070505020304" pitchFamily="18" charset="0"/>
              </a:rPr>
              <a:t>，</a:t>
            </a:r>
            <a:r>
              <a:rPr lang="en-US" altLang="zh-CN" dirty="0">
                <a:latin typeface="Times New Roman" panose="02020803070505020304" pitchFamily="18" charset="0"/>
              </a:rPr>
              <a:t>such as 0b101</a:t>
            </a:r>
            <a:r>
              <a:rPr lang="zh-CN" altLang="en-US" dirty="0">
                <a:latin typeface="Times New Roman" panose="02020803070505020304" pitchFamily="18" charset="0"/>
              </a:rPr>
              <a:t>、</a:t>
            </a:r>
            <a:r>
              <a:rPr lang="en-US" altLang="zh-CN" dirty="0">
                <a:latin typeface="Times New Roman" panose="02020803070505020304" pitchFamily="18" charset="0"/>
              </a:rPr>
              <a:t>0b100.</a:t>
            </a:r>
            <a:endParaRPr lang="en-GB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数字类型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10" y="1247891"/>
            <a:ext cx="84251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u="sng" dirty="0"/>
              <a:t>Python</a:t>
            </a:r>
            <a:r>
              <a:rPr lang="zh-CN" altLang="en-US" sz="2800" u="sng" dirty="0"/>
              <a:t>支持不同的数字类型</a:t>
            </a:r>
            <a:r>
              <a:rPr lang="en-US" altLang="zh-CN" sz="2800" u="sng" dirty="0"/>
              <a:t>:</a:t>
            </a:r>
            <a:endParaRPr lang="en-US" altLang="zh-CN" sz="2800" u="sng" dirty="0"/>
          </a:p>
          <a:p>
            <a:r>
              <a:rPr lang="en-US" altLang="zh-CN" sz="2400" b="1" dirty="0"/>
              <a:t>float (floating point real values)</a:t>
            </a:r>
            <a:r>
              <a:rPr lang="en-US" altLang="zh-CN" sz="2400" dirty="0"/>
              <a:t> − </a:t>
            </a:r>
            <a:r>
              <a:rPr lang="zh-CN" altLang="en-US" sz="2400" dirty="0"/>
              <a:t>也被称为</a:t>
            </a:r>
            <a:r>
              <a:rPr lang="en-US" altLang="zh-CN" sz="2400" dirty="0"/>
              <a:t>floats, </a:t>
            </a:r>
            <a:r>
              <a:rPr lang="zh-CN" altLang="en-US" sz="2400" dirty="0"/>
              <a:t>它们代表实数，并用小数点表示。 浮点数也可以用科学计数法表示，</a:t>
            </a:r>
            <a:r>
              <a:rPr lang="en-US" altLang="zh-CN" sz="2400" dirty="0"/>
              <a:t>E</a:t>
            </a:r>
            <a:r>
              <a:rPr lang="zh-CN" altLang="en-US" sz="2400" dirty="0"/>
              <a:t>或</a:t>
            </a:r>
            <a:r>
              <a:rPr lang="en-US" altLang="zh-CN" sz="2400" dirty="0"/>
              <a:t>e</a:t>
            </a:r>
            <a:r>
              <a:rPr lang="zh-CN" altLang="en-US" sz="2400" dirty="0"/>
              <a:t>表示</a:t>
            </a:r>
            <a:r>
              <a:rPr lang="en-US" altLang="zh-CN" sz="2400" dirty="0"/>
              <a:t>10</a:t>
            </a:r>
            <a:r>
              <a:rPr lang="zh-CN" altLang="en-US" sz="2400" dirty="0"/>
              <a:t>的幂 </a:t>
            </a:r>
            <a:r>
              <a:rPr lang="en-US" altLang="zh-CN" sz="2400" dirty="0"/>
              <a:t>(2.5e2 = 2.5 x 10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 = 250)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95420" y="3771659"/>
            <a:ext cx="59442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样例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r>
              <a:rPr lang="en-US" altLang="zh-CN" sz="2800" dirty="0"/>
              <a:t>15.0</a:t>
            </a:r>
            <a:r>
              <a:rPr lang="zh-CN" altLang="en-US" sz="2800" dirty="0"/>
              <a:t>、</a:t>
            </a:r>
            <a:r>
              <a:rPr lang="en-US" altLang="zh-CN" sz="2800" dirty="0"/>
              <a:t>0.37</a:t>
            </a:r>
            <a:r>
              <a:rPr lang="zh-CN" altLang="en-US" sz="2800" dirty="0"/>
              <a:t>、</a:t>
            </a:r>
            <a:r>
              <a:rPr lang="en-US" altLang="zh-CN" sz="2800" dirty="0"/>
              <a:t>-11.2</a:t>
            </a:r>
            <a:r>
              <a:rPr lang="zh-CN" altLang="en-US" sz="2800" dirty="0"/>
              <a:t>、</a:t>
            </a:r>
            <a:r>
              <a:rPr lang="en-US" altLang="zh-CN" sz="2800" dirty="0"/>
              <a:t>1.2e2、314.15e-2</a:t>
            </a:r>
            <a:endParaRPr lang="en-US" altLang="zh-C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67975" y="5335601"/>
            <a:ext cx="8425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2019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日，发布了新世界前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500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名超级计算机的列表。 前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500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名中所有经过超级计算的浮点运算都超过了每秒数万亿次。 当时，中国的超级计算在前四名中也有两个席位。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https://ss2.baidu.com/6ONYsjip0QIZ8tyhnq/it/u=1516469354,2908584055&amp;fm=173&amp;app=25&amp;f=JPEG?w=640&amp;h=427&amp;s=322061A023F42B9E9CFD2016030050C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55" y="3450740"/>
            <a:ext cx="2665683" cy="17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数字类型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10" y="1247891"/>
            <a:ext cx="84251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u="sng" dirty="0"/>
              <a:t>Python</a:t>
            </a:r>
            <a:r>
              <a:rPr lang="zh-CN" altLang="en-US" sz="2800" u="sng" dirty="0"/>
              <a:t>支持不同的数字类型</a:t>
            </a:r>
            <a:r>
              <a:rPr lang="en-US" altLang="zh-CN" sz="2800" u="sng" dirty="0"/>
              <a:t>:</a:t>
            </a:r>
            <a:endParaRPr lang="en-US" altLang="zh-CN" sz="2800" u="sng" dirty="0"/>
          </a:p>
          <a:p>
            <a:r>
              <a:rPr lang="en-US" altLang="zh-CN" sz="2400" b="1" dirty="0"/>
              <a:t>complex (complex numbers)</a:t>
            </a:r>
            <a:r>
              <a:rPr lang="en-US" altLang="zh-CN" sz="2400" dirty="0"/>
              <a:t> − </a:t>
            </a:r>
            <a:r>
              <a:rPr lang="zh-CN" altLang="en-US" sz="2400" dirty="0"/>
              <a:t>以</a:t>
            </a:r>
            <a:r>
              <a:rPr lang="en-US" altLang="zh-CN" sz="2400" dirty="0"/>
              <a:t>a + </a:t>
            </a:r>
            <a:r>
              <a:rPr lang="en-US" altLang="zh-CN" sz="2400" dirty="0" err="1"/>
              <a:t>bj</a:t>
            </a:r>
            <a:r>
              <a:rPr lang="zh-CN" altLang="en-US" sz="2400" dirty="0"/>
              <a:t>的形式表示，其中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是浮点数，</a:t>
            </a:r>
            <a:r>
              <a:rPr lang="en-US" altLang="zh-CN" sz="2400" dirty="0"/>
              <a:t>j</a:t>
            </a:r>
            <a:r>
              <a:rPr lang="zh-CN" altLang="en-US" sz="2400" dirty="0"/>
              <a:t>表示</a:t>
            </a:r>
            <a:r>
              <a:rPr lang="en-US" altLang="zh-CN" sz="2400" dirty="0"/>
              <a:t> -1</a:t>
            </a:r>
            <a:r>
              <a:rPr lang="zh-CN" altLang="en-US" sz="2400" dirty="0"/>
              <a:t>的平方根</a:t>
            </a:r>
            <a:r>
              <a:rPr lang="en-US" altLang="zh-CN" sz="2400" dirty="0"/>
              <a:t> (</a:t>
            </a:r>
            <a:r>
              <a:rPr lang="zh-CN" altLang="en-US" sz="2400" dirty="0"/>
              <a:t>虚数</a:t>
            </a:r>
            <a:r>
              <a:rPr lang="en-US" altLang="zh-CN" sz="2400" dirty="0"/>
              <a:t>)</a:t>
            </a:r>
            <a:r>
              <a:rPr lang="zh-CN" altLang="en-US" sz="2400" dirty="0"/>
              <a:t>。复数被</a:t>
            </a:r>
            <a:r>
              <a:rPr lang="en-US" altLang="zh-CN" sz="2400" dirty="0"/>
              <a:t>Python</a:t>
            </a:r>
            <a:r>
              <a:rPr lang="zh-CN" altLang="en-US" sz="2400" dirty="0"/>
              <a:t>编程中不常被使用。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467430" y="3429000"/>
            <a:ext cx="7633060" cy="2834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&gt;&gt;&gt;a=3+4j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&gt;&gt;&gt;b=5+6j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&gt;&gt;&gt;c=</a:t>
            </a:r>
            <a:r>
              <a:rPr lang="en-US" altLang="zh-CN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a+b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&gt;&gt;&gt;c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8+10j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 </a:t>
            </a:r>
            <a:r>
              <a:rPr lang="en-US" altLang="zh-CN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c.real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   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           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# the real part of the complex number</a:t>
            </a:r>
            <a:endParaRPr lang="zh-CN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8.0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 </a:t>
            </a:r>
            <a:r>
              <a:rPr lang="en-US" altLang="zh-CN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c.imag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	#</a:t>
            </a:r>
            <a:r>
              <a:rPr lang="en-US" altLang="zh-CN" dirty="0"/>
              <a:t> the imaginary part 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10.0</a:t>
            </a:r>
            <a:endParaRPr lang="en-US" altLang="zh-CN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/>
              <a:t>&gt;&gt;&gt; a.conjugate()</a:t>
            </a:r>
            <a:endParaRPr lang="pt-BR" altLang="en-US" dirty="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/>
              <a:t>(3-4j)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02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710245" y="2131309"/>
              <a:ext cx="1723549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803070505020304" pitchFamily="18" charset="0"/>
              </a:rPr>
              <a:t>字符串</a:t>
            </a:r>
            <a:endParaRPr lang="zh-CN" altLang="en-US" dirty="0">
              <a:solidFill>
                <a:schemeClr val="tx1"/>
              </a:solidFill>
              <a:latin typeface="Times New Roman" panose="0202080307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40" y="1364551"/>
            <a:ext cx="7417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var1 = 'Hello World!' </a:t>
            </a:r>
            <a:endParaRPr lang="en-US" altLang="zh-CN" sz="2400" dirty="0"/>
          </a:p>
          <a:p>
            <a:r>
              <a:rPr lang="en-US" altLang="zh-CN" sz="2400" dirty="0"/>
              <a:t>var2 = "Python Programming "</a:t>
            </a:r>
            <a:endParaRPr lang="en-US" altLang="zh-CN" sz="2400" dirty="0"/>
          </a:p>
          <a:p>
            <a:r>
              <a:rPr lang="en-US" altLang="zh-CN" sz="2400" dirty="0"/>
              <a:t>print ("var1[0]: ", var1[0]) </a:t>
            </a:r>
            <a:endParaRPr lang="en-US" altLang="zh-CN" sz="2400" dirty="0"/>
          </a:p>
          <a:p>
            <a:r>
              <a:rPr lang="en-US" altLang="zh-CN" sz="2400" dirty="0"/>
              <a:t>print ("var2[1:5]: ", var2[1:5])</a:t>
            </a:r>
            <a:endParaRPr lang="zh-CN" alt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440" y="3284980"/>
            <a:ext cx="7690160" cy="2841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String Special Operators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a='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' + '123</a:t>
            </a:r>
            <a:r>
              <a:rPr lang="zh-CN" altLang="en-US" sz="2400" dirty="0"/>
              <a:t>'     </a:t>
            </a:r>
            <a:r>
              <a:rPr lang="en-US" altLang="zh-CN" sz="2400" dirty="0"/>
              <a:t>	</a:t>
            </a:r>
            <a:r>
              <a:rPr lang="zh-CN" altLang="en-US" sz="2400" dirty="0"/>
              <a:t>#</a:t>
            </a:r>
            <a:r>
              <a:rPr lang="en-US" altLang="zh-CN" sz="2400" dirty="0"/>
              <a:t>Updating Strings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a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  <a:p>
            <a:r>
              <a:rPr lang="en-US" altLang="zh-CN" sz="2400" dirty="0"/>
              <a:t>String Formatting Operator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&gt;&gt;&gt;a=3.6674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'%7.3f' % a     	</a:t>
            </a:r>
            <a:r>
              <a:rPr lang="zh-CN" altLang="en-US" sz="2400" dirty="0"/>
              <a:t>#</a:t>
            </a:r>
            <a:r>
              <a:rPr lang="en-US" altLang="zh-CN" sz="2400" dirty="0"/>
              <a:t> or using function: </a:t>
            </a:r>
            <a:r>
              <a:rPr lang="zh-CN" altLang="en-US" sz="2400" dirty="0"/>
              <a:t>str(a)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'  3.667'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803070505020304" pitchFamily="18" charset="0"/>
              </a:rPr>
              <a:t>字符串</a:t>
            </a:r>
            <a:endParaRPr lang="zh-CN" altLang="en-US" dirty="0">
              <a:solidFill>
                <a:schemeClr val="tx1"/>
              </a:solidFill>
              <a:latin typeface="Times New Roman" panose="020208030705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811" y="1772770"/>
          <a:ext cx="9045189" cy="4692176"/>
        </p:xfrm>
        <a:graphic>
          <a:graphicData uri="http://schemas.openxmlformats.org/drawingml/2006/table">
            <a:tbl>
              <a:tblPr/>
              <a:tblGrid>
                <a:gridCol w="1475569"/>
                <a:gridCol w="4554557"/>
                <a:gridCol w="3015063"/>
              </a:tblGrid>
              <a:tr h="3017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Operator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Example</a:t>
                      </a:r>
                      <a:endParaRPr lang="en-US" sz="200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836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dirty="0">
                          <a:effectLst/>
                        </a:rPr>
                        <a:t>+</a:t>
                      </a:r>
                      <a:endParaRPr lang="en-US" altLang="zh-CN" sz="2000" b="1" dirty="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Concatenation - Adds values on either side of the operator</a:t>
                      </a:r>
                      <a:endParaRPr lang="en-US" sz="200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+ b will give HelloPython</a:t>
                      </a:r>
                      <a:endParaRPr lang="en-US" sz="200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61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1" dirty="0">
                          <a:effectLst/>
                        </a:rPr>
                        <a:t>*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Repetition - Creates new strings, concatenating multiple copies of the same string</a:t>
                      </a:r>
                      <a:endParaRPr lang="en-US" sz="200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a*2 will give -</a:t>
                      </a:r>
                      <a:r>
                        <a:rPr lang="en-US" sz="2000" dirty="0" err="1">
                          <a:effectLst/>
                        </a:rPr>
                        <a:t>HelloHello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dirty="0">
                          <a:effectLst/>
                        </a:rPr>
                        <a:t>[]</a:t>
                      </a:r>
                      <a:endParaRPr lang="en-US" altLang="zh-CN" sz="2000" b="1" dirty="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Slice - Gives the character from the given index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a[1] will give e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b="1" dirty="0">
                          <a:effectLst/>
                        </a:rPr>
                        <a:t>[ : ]</a:t>
                      </a:r>
                      <a:endParaRPr lang="en-US" altLang="zh-CN" sz="2000" b="1" dirty="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>
                          <a:effectLst/>
                        </a:rPr>
                        <a:t>Range Slice - Gives the characters from the given range</a:t>
                      </a:r>
                      <a:endParaRPr lang="en-US" sz="200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a[1:4] will give ell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6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in</a:t>
                      </a:r>
                      <a:endParaRPr lang="en-US" sz="2000" b="1" dirty="0">
                        <a:effectLst/>
                      </a:endParaRPr>
                    </a:p>
                  </a:txBody>
                  <a:tcPr marL="53881" marR="53881" marT="53881" marB="5388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Membership - Returns true if a character exists in the given string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 in a will give 1</a:t>
                      </a:r>
                      <a:endParaRPr lang="en-US" sz="2000" dirty="0">
                        <a:effectLst/>
                      </a:endParaRPr>
                    </a:p>
                  </a:txBody>
                  <a:tcPr marL="53881" marR="53881" marT="53881" marB="53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3410" y="1196690"/>
            <a:ext cx="8209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a= 'Hello'           b='Python'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803070505020304" pitchFamily="18" charset="0"/>
              </a:rPr>
              <a:t>字符串</a:t>
            </a:r>
            <a:endParaRPr lang="zh-CN" altLang="en-US" dirty="0">
              <a:solidFill>
                <a:schemeClr val="tx1"/>
              </a:solidFill>
              <a:latin typeface="Times New Roman" panose="020208030705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440" y="1268700"/>
            <a:ext cx="8281150" cy="4525963"/>
          </a:xfrm>
        </p:spPr>
        <p:txBody>
          <a:bodyPr/>
          <a:lstStyle/>
          <a:p>
            <a:r>
              <a:rPr lang="zh-CN" altLang="en-US" sz="2400" dirty="0"/>
              <a:t>字符串格式操作符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&gt;&gt;&gt;a=3.6674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&gt;&gt;&gt;'%7.3f' % a     </a:t>
            </a:r>
            <a:r>
              <a:rPr lang="zh-CN" altLang="en-US" sz="2400" dirty="0"/>
              <a:t>#</a:t>
            </a:r>
            <a:r>
              <a:rPr lang="en-US" altLang="zh-CN" sz="2400" dirty="0"/>
              <a:t> or using function: </a:t>
            </a:r>
            <a:r>
              <a:rPr lang="zh-CN" altLang="en-US" sz="2400" dirty="0"/>
              <a:t>str(a)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'  3.667'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&gt;&gt;&gt;print ("My name is %s and weight is %d kg!" % ('Zara', 21)) </a:t>
            </a:r>
            <a:endParaRPr lang="en-US" altLang="zh-CN" sz="2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3693811"/>
            <a:ext cx="5184720" cy="275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430" y="1268700"/>
            <a:ext cx="8353160" cy="18722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当您需要在字符中使用特殊字符时，</a:t>
            </a:r>
            <a:r>
              <a:rPr lang="en-US" altLang="zh-CN" sz="2400" dirty="0"/>
              <a:t>Python</a:t>
            </a:r>
            <a:r>
              <a:rPr lang="zh-CN" altLang="en-US" sz="2400" dirty="0"/>
              <a:t>使用反斜杠</a:t>
            </a:r>
            <a:r>
              <a:rPr lang="en-US" altLang="zh-CN" sz="2400" dirty="0"/>
              <a:t>\</a:t>
            </a:r>
            <a:r>
              <a:rPr lang="zh-CN" altLang="en-US" sz="2400" dirty="0"/>
              <a:t>转义字符。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899490" y="1993204"/>
          <a:ext cx="7489040" cy="4590112"/>
        </p:xfrm>
        <a:graphic>
          <a:graphicData uri="http://schemas.openxmlformats.org/drawingml/2006/table">
            <a:tbl>
              <a:tblPr/>
              <a:tblGrid>
                <a:gridCol w="1224170"/>
                <a:gridCol w="1800250"/>
                <a:gridCol w="4464620"/>
              </a:tblGrid>
              <a:tr h="6910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+mn-lt"/>
                        </a:rPr>
                        <a:t>Backslash notation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+mn-lt"/>
                        </a:rPr>
                        <a:t>Hexadecimal character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Description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2792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\n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0x0a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Newline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2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\r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0x0d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Carriage return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2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\s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0x20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Space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2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\t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0x09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+mn-lt"/>
                        </a:rPr>
                        <a:t>Tab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498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+mn-lt"/>
                        </a:rPr>
                        <a:t>\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xnn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+mn-lt"/>
                        </a:rPr>
                        <a:t>Hexadecimal notation, where n is in the range 0.9,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a.f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, or A.F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498"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800" b="0" dirty="0"/>
                        <a:t>\odd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 marL="40701" marR="40701" marT="40701" marB="407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80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/>
                        <a:t>The character represented by the octal number dd. For example: \o12 represents a newline.</a:t>
                      </a:r>
                      <a:endParaRPr lang="zh-CN" altLang="en-US" sz="1800" b="0" dirty="0"/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7498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+mn-lt"/>
                        </a:rPr>
                        <a:t>\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xhh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sz="1800" dirty="0">
                        <a:effectLst/>
                        <a:latin typeface="+mn-lt"/>
                      </a:endParaRPr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/>
                        <a:t>The character represented by the hexadecimal number </a:t>
                      </a:r>
                      <a:r>
                        <a:rPr lang="en-US" altLang="zh-CN" sz="1800" b="0" dirty="0" err="1"/>
                        <a:t>hh</a:t>
                      </a:r>
                      <a:r>
                        <a:rPr lang="en-US" altLang="zh-CN" sz="1800" b="0" dirty="0"/>
                        <a:t>. For example: \x0a represents a newline.</a:t>
                      </a:r>
                      <a:endParaRPr lang="zh-CN" altLang="en-US" sz="1800" b="0" dirty="0"/>
                    </a:p>
                  </a:txBody>
                  <a:tcPr marL="40701" marR="40701" marT="40701" marB="407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412720"/>
            <a:ext cx="84251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para_str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"""this is a long string that is made up of several lines and non-printable characters such as TAB ( \t ) and they will show up that way when displayed. NEWLINEs within the string, whether explicitly given like this within the brackets [ \n ], or just a NEWLINE within the variable assignment will also show up. """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print (</a:t>
            </a:r>
            <a:r>
              <a:rPr lang="en-US" altLang="zh-CN" sz="2400" dirty="0" err="1"/>
              <a:t>para_str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this is a long string that is made up of several lines and non-printable characters such as TAB ( 	) and they will show up that way when displayed. NEWLINEs within the string, whether explicitly given like this within the brackets [ </a:t>
            </a:r>
            <a:endParaRPr lang="en-US" altLang="zh-CN" sz="2400" dirty="0"/>
          </a:p>
          <a:p>
            <a:r>
              <a:rPr lang="en-US" altLang="zh-CN" sz="2400" dirty="0"/>
              <a:t>], or just a NEWLINE within the variable assignment will also show up.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02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966726" y="2131309"/>
              <a:ext cx="1210588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IDLE</a:t>
            </a:r>
            <a:r>
              <a:rPr lang="zh-CN" altLang="en-US" dirty="0"/>
              <a:t>开发环境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571" y="1267906"/>
            <a:ext cx="1243013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0" y="2776908"/>
            <a:ext cx="6838383" cy="343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内置函数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2761" y="965077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(__</a:t>
            </a:r>
            <a:r>
              <a:rPr lang="en-US" altLang="zh-CN" sz="2400" dirty="0" err="1"/>
              <a:t>builtins</a:t>
            </a:r>
            <a:r>
              <a:rPr lang="en-US" altLang="zh-CN" sz="2400" dirty="0"/>
              <a:t>__)</a:t>
            </a:r>
            <a:endParaRPr lang="en-US" altLang="zh-CN" sz="2400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64981" y="1434609"/>
          <a:ext cx="8229600" cy="5185411"/>
        </p:xfrm>
        <a:graphic>
          <a:graphicData uri="http://schemas.openxmlformats.org/drawingml/2006/table">
            <a:tbl>
              <a:tblPr/>
              <a:tblGrid>
                <a:gridCol w="2828925"/>
                <a:gridCol w="5400675"/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Function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Meaning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abs(x)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Return the absolute value of the number x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bin(x)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Convert the number x to a binary string</a:t>
                      </a:r>
                      <a:endParaRPr kumimoji="0" lang="zh-CN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chr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(x)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Return the character encoded as x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eval(s[, globals[, locals]])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Compute the value of the expression in the string and return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float(x)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Convert a number or string x to a floating point number and return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help(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obj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Return help information for object obj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hex(x)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Convert the number x to a hex string</a:t>
                      </a:r>
                      <a:endParaRPr kumimoji="0" lang="zh-CN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id(obj)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Returns the identity of the object obj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input</a:t>
                      </a:r>
                      <a:r>
                        <a:rPr kumimoji="0" lang="zh-CN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([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Prompt string</a:t>
                      </a:r>
                      <a:r>
                        <a:rPr kumimoji="0" lang="zh-CN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])</a:t>
                      </a:r>
                      <a:endParaRPr kumimoji="0" lang="zh-CN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Accept keyboard input, and return string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len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obj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Returns the number of elements contained in the object obj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内置函数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274320" y="1052670"/>
          <a:ext cx="8412479" cy="5379714"/>
        </p:xfrm>
        <a:graphic>
          <a:graphicData uri="http://schemas.openxmlformats.org/drawingml/2006/table">
            <a:tbl>
              <a:tblPr/>
              <a:tblGrid>
                <a:gridCol w="3610681"/>
                <a:gridCol w="4801798"/>
              </a:tblGrid>
              <a:tr h="375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oct</a:t>
                      </a:r>
                      <a:r>
                        <a:rPr kumimoji="0" lang="en-US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(x)</a:t>
                      </a:r>
                      <a:endParaRPr kumimoji="0" lang="en-US" altLang="zh-CN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Convert the number x to an octal string.</a:t>
                      </a:r>
                      <a:endParaRPr kumimoji="0" lang="zh-CN" altLang="zh-CN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ord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(s)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Returns the code of the character s</a:t>
                      </a:r>
                      <a:r>
                        <a:rPr kumimoji="0" lang="en-US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. </a:t>
                      </a:r>
                      <a:r>
                        <a:rPr kumimoji="0" lang="zh-CN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chr(ord('3')+1)==&gt;'4'</a:t>
                      </a:r>
                      <a:endParaRPr kumimoji="0" lang="zh-CN" altLang="zh-CN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range([start, ]</a:t>
                      </a:r>
                      <a:r>
                        <a:rPr kumimoji="0" lang="zh-CN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sym typeface="Times New Roman" panose="02020803070505020304" pitchFamily="18" charset="0"/>
                        </a:rPr>
                        <a:t> </a:t>
                      </a:r>
                      <a:r>
                        <a:rPr kumimoji="0" lang="zh-CN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end [, step] )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Returns an arithmetic progression column, excluding the final value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round(x [, </a:t>
                      </a:r>
                      <a:r>
                        <a:rPr kumimoji="0" lang="en-US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宋体" panose="02010600030101010101" pitchFamily="2" charset="-122"/>
                        </a:rPr>
                        <a:t>Decimal number</a:t>
                      </a:r>
                      <a:r>
                        <a:rPr kumimoji="0" lang="zh-CN" altLang="zh-CN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])</a:t>
                      </a:r>
                      <a:endParaRPr kumimoji="0" lang="zh-CN" altLang="zh-CN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Round off x. If no decimal digit is specified, an integer is returned.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str(obj)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Convert object obj to a string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sym typeface="Times New Roman" panose="02020803070505020304" pitchFamily="18" charset="0"/>
                        </a:rPr>
                        <a:t>int(x[,d])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Returns the numeric integer part, or converts the d-</a:t>
                      </a:r>
                      <a:r>
                        <a:rPr kumimoji="0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ary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 string x to decimal and returns it. d defaults to decimal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list(x), set([obj]),tuple(x)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Convert an object to a list, collection, or tuple and return it.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max(x), min(x), sum(x)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Returns the maximum, minimum, or the sum of  numeric values in the sequence.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pow(x,y)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Returns the y power of x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sorted(</a:t>
                      </a: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list</a:t>
                      </a:r>
                      <a:r>
                        <a:rPr kumimoji="0" lang="zh-CN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[,cmp[,key[reverse]]]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Return the sorted list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803070505020304" pitchFamily="18" charset="0"/>
                          <a:ea typeface="宋体" panose="02010600030101010101" pitchFamily="2" charset="-122"/>
                          <a:cs typeface="Times New Roman" panose="02020803070505020304" pitchFamily="18" charset="0"/>
                          <a:sym typeface="Times New Roman" panose="02020803070505020304" pitchFamily="18" charset="0"/>
                        </a:rPr>
                        <a:t>type(obj)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803070505020304" pitchFamily="18" charset="0"/>
                        <a:ea typeface="宋体" panose="02010600030101010101" pitchFamily="2" charset="-122"/>
                        <a:cs typeface="Times New Roman" panose="02020803070505020304" pitchFamily="18" charset="0"/>
                        <a:sym typeface="Times New Roman" panose="02020803070505020304" pitchFamily="18" charset="0"/>
                      </a:endParaRPr>
                    </a:p>
                  </a:txBody>
                  <a:tcPr marL="90170" marR="90170" marT="46990" marB="469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Returns the type of the object obj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删除函数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940" y="148473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中的删除操作</a:t>
            </a:r>
            <a:r>
              <a:rPr lang="en-US" altLang="zh-CN" sz="2400" dirty="0"/>
              <a:t>: del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被用于删除一个对象并释放其空间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&gt;&gt;&gt;a=[1, 2, 3]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del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a[1]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&gt;&gt;&gt;a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[1, 3]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&gt;&gt;&gt;x=5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&gt;&gt;&gt;x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&gt;&gt;&gt;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del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x   #delete the variable x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02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966726" y="2131309"/>
              <a:ext cx="1210588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970" y="149539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模块允许您逻辑上组织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代码。 将相关代码分组到一个模块中可以使代码更易于理解和使用。 模块是一个</a:t>
            </a:r>
            <a:r>
              <a:rPr lang="en-US" altLang="zh-CN" sz="2800" dirty="0"/>
              <a:t>Python</a:t>
            </a:r>
            <a:r>
              <a:rPr lang="zh-CN" altLang="en-US" sz="2800" dirty="0"/>
              <a:t>对象。</a:t>
            </a:r>
            <a:endParaRPr lang="en-US" altLang="zh-CN" sz="2800" dirty="0"/>
          </a:p>
          <a:p>
            <a:r>
              <a:rPr lang="zh-CN" altLang="en-US" sz="2800" dirty="0"/>
              <a:t>简单来说，模块是由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代码组成的文件。 模块可以定义函数，类和变量。 模块也可以包含可运行的代码。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endParaRPr lang="en-US" altLang="zh-CN" dirty="0">
              <a:solidFill>
                <a:schemeClr val="tx1"/>
              </a:solidFill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960" y="1600200"/>
            <a:ext cx="8229600" cy="4525963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import </a:t>
            </a:r>
            <a:r>
              <a:rPr lang="en-US" altLang="zh-CN" sz="2400" b="1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module_name</a:t>
            </a:r>
            <a:endParaRPr lang="en-US" altLang="zh-CN" sz="24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&gt;&gt;&gt;import math</a:t>
            </a:r>
            <a:endParaRPr lang="en-US" altLang="zh-CN" sz="24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</a:t>
            </a:r>
            <a:r>
              <a:rPr lang="en-US" altLang="zh-CN" sz="2400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math.sin</a:t>
            </a: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(0.5)               	# Find a sine of 0.5</a:t>
            </a:r>
            <a:endParaRPr lang="en-US" altLang="zh-CN" sz="24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&gt;&gt;&gt;import random</a:t>
            </a:r>
            <a:endParaRPr lang="en-US" altLang="zh-CN" sz="24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&gt;&gt;&gt;x=</a:t>
            </a:r>
            <a:r>
              <a:rPr lang="en-US" altLang="zh-CN" sz="2400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random.random</a:t>
            </a: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( )    	# Get random decimals in [0,1)</a:t>
            </a:r>
            <a:endParaRPr lang="en-US" altLang="zh-CN" sz="24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&gt;&gt;&gt;y=</a:t>
            </a:r>
            <a:r>
              <a:rPr lang="en-US" altLang="zh-CN" sz="2400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random.random</a:t>
            </a: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( )</a:t>
            </a:r>
            <a:endParaRPr lang="en-US" altLang="zh-CN" sz="24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&gt;&gt;&gt;n=</a:t>
            </a:r>
            <a:r>
              <a:rPr lang="en-US" altLang="zh-CN" sz="2400" dirty="0" err="1">
                <a:latin typeface="Times New Roman" panose="02020803070505020304" pitchFamily="18" charset="0"/>
                <a:cs typeface="Times New Roman" panose="02020803070505020304" pitchFamily="18" charset="0"/>
              </a:rPr>
              <a:t>random.randint</a:t>
            </a:r>
            <a:r>
              <a:rPr lang="en-US" altLang="zh-CN" sz="24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(1,100) # Get a random integer in [1,100]</a:t>
            </a:r>
            <a:endParaRPr lang="zh-CN" altLang="en-US" sz="24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970" y="1495397"/>
            <a:ext cx="8229600" cy="308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err="1"/>
              <a:t>dir</a:t>
            </a:r>
            <a:r>
              <a:rPr lang="en-US" altLang="zh-CN" sz="2800" b="1" dirty="0"/>
              <a:t>( )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r>
              <a:rPr lang="zh-CN" altLang="en-US" sz="2800" dirty="0"/>
              <a:t>内置的</a:t>
            </a:r>
            <a:r>
              <a:rPr lang="en-US" altLang="zh-CN" sz="2800" dirty="0" err="1"/>
              <a:t>dir</a:t>
            </a:r>
            <a:r>
              <a:rPr lang="zh-CN" altLang="en-US" sz="2800" dirty="0"/>
              <a:t>（）函数返回包含模块定义名称的字符串排序列表。</a:t>
            </a:r>
            <a:endParaRPr lang="en-US" altLang="zh-CN" sz="2800" dirty="0"/>
          </a:p>
          <a:p>
            <a:r>
              <a:rPr lang="zh-CN" altLang="en-US" sz="2800" dirty="0"/>
              <a:t>该列表包含模块中定义的所有模块，变量和功能的名称。 </a:t>
            </a:r>
            <a:endParaRPr lang="en-US" altLang="zh-CN" sz="2800" dirty="0"/>
          </a:p>
          <a:p>
            <a:r>
              <a:rPr lang="zh-CN" altLang="en-US" sz="2800" dirty="0"/>
              <a:t>以下是个简单示例：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6970" y="4350671"/>
            <a:ext cx="8209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math </a:t>
            </a:r>
            <a:endParaRPr lang="en-US" altLang="zh-CN" sz="2000" dirty="0"/>
          </a:p>
          <a:p>
            <a:r>
              <a:rPr lang="en-US" altLang="zh-CN" sz="2000" dirty="0"/>
              <a:t>content =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(math) </a:t>
            </a:r>
            <a:endParaRPr lang="en-US" altLang="zh-CN" sz="2000" dirty="0"/>
          </a:p>
          <a:p>
            <a:r>
              <a:rPr lang="en-US" altLang="zh-CN" sz="2000" dirty="0"/>
              <a:t>print (content)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['__doc__', '__file__', '__name__',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acos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asin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atan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'atan2', 'ceil', 'cos',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cosh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'degrees', 'e',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exp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fabs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'floor',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fmod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frexp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hypot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ldexp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'log', 'log10',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modf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'pi', 'pow', 'radians', 'sin',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sinh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sqrt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', 'tan', '</a:t>
            </a:r>
            <a:r>
              <a:rPr lang="en-US" altLang="zh-CN" sz="2000" dirty="0" err="1">
                <a:solidFill>
                  <a:schemeClr val="accent3">
                    <a:lumMod val="50000"/>
                  </a:schemeClr>
                </a:solidFill>
              </a:rPr>
              <a:t>tanh</a:t>
            </a:r>
            <a:r>
              <a:rPr lang="en-US" altLang="zh-CN" sz="2000" dirty="0"/>
              <a:t>']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970" y="1600200"/>
            <a:ext cx="8229600" cy="4525963"/>
          </a:xfrm>
        </p:spPr>
        <p:txBody>
          <a:bodyPr/>
          <a:lstStyle/>
          <a:p>
            <a:r>
              <a:rPr lang="zh-CN" altLang="en-US" sz="2400" dirty="0">
                <a:latin typeface="Times New Roman" panose="02020803070505020304" pitchFamily="18" charset="0"/>
              </a:rPr>
              <a:t>from math import sin </a:t>
            </a:r>
            <a:r>
              <a:rPr lang="en-US" altLang="zh-CN" sz="2400" dirty="0">
                <a:latin typeface="Times New Roman" panose="02020803070505020304" pitchFamily="18" charset="0"/>
              </a:rPr>
              <a:t># Reduce the number of queries and increase the execution speed</a:t>
            </a:r>
            <a:endParaRPr lang="zh-CN" altLang="en-US" sz="2400" dirty="0">
              <a:latin typeface="Times New Roman" panose="02020803070505020304" pitchFamily="18" charset="0"/>
            </a:endParaRPr>
          </a:p>
          <a:p>
            <a:r>
              <a:rPr lang="zh-CN" altLang="en-US" sz="2400" dirty="0">
                <a:latin typeface="Times New Roman" panose="02020803070505020304" pitchFamily="18" charset="0"/>
              </a:rPr>
              <a:t>from math import *    #</a:t>
            </a:r>
            <a:r>
              <a:rPr lang="en-US" altLang="zh-CN" sz="2400" dirty="0">
                <a:latin typeface="Times New Roman" panose="02020803070505020304" pitchFamily="18" charset="0"/>
              </a:rPr>
              <a:t> Use with caution</a:t>
            </a:r>
            <a:endParaRPr lang="zh-CN" altLang="en-US" sz="2400" dirty="0">
              <a:latin typeface="Times New Roman" panose="020208030705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from math import sin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sin(3)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0.1411200080598672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from math import sin as f # Alias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&gt;&gt;&gt; f(3)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0.141120008059867</a:t>
            </a:r>
            <a:endParaRPr lang="zh-CN" altLang="en-US" sz="2000" dirty="0">
              <a:latin typeface="Times New Roman" panose="020208030705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960" y="1412720"/>
            <a:ext cx="8229600" cy="46656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os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sys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/>
              <a:t>math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/>
              <a:t>Locale</a:t>
            </a:r>
            <a:r>
              <a:rPr lang="zh-CN" altLang="en-US" sz="1600" dirty="0"/>
              <a:t>：</a:t>
            </a:r>
            <a:r>
              <a:rPr lang="en-US" altLang="zh-CN" sz="1600" dirty="0"/>
              <a:t> Provides an interface to the C localization function and provides related functions to implement numeric and string conversion based on the current locale setting.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random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struct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pickle：</a:t>
            </a:r>
            <a:r>
              <a:rPr lang="en-US" altLang="zh-CN" sz="1600" dirty="0"/>
              <a:t> Serialization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datetime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time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wmi：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urllib/urllib2：</a:t>
            </a:r>
            <a:r>
              <a:rPr lang="en-US" altLang="zh-CN" sz="1600" dirty="0"/>
              <a:t> Web programming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 err="1"/>
              <a:t>Pygame</a:t>
            </a:r>
            <a:r>
              <a:rPr lang="zh-CN" altLang="en-US" sz="1600" dirty="0"/>
              <a:t>：</a:t>
            </a:r>
            <a:r>
              <a:rPr lang="en-US" altLang="zh-CN" sz="1600" dirty="0"/>
              <a:t> Game development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 err="1"/>
              <a:t>tkinter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wxPython</a:t>
            </a:r>
            <a:r>
              <a:rPr lang="zh-CN" altLang="en-US" sz="1600" dirty="0"/>
              <a:t>：GUI</a:t>
            </a:r>
            <a:r>
              <a:rPr lang="en-US" altLang="zh-CN" sz="1600" dirty="0"/>
              <a:t> Development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/>
              <a:t>SciPy</a:t>
            </a:r>
            <a:r>
              <a:rPr lang="zh-CN" altLang="en-US" sz="1600" dirty="0"/>
              <a:t>：</a:t>
            </a:r>
            <a:r>
              <a:rPr lang="en-US" altLang="zh-CN" sz="1600" dirty="0"/>
              <a:t> Scientific Computing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/>
              <a:t>PIL</a:t>
            </a:r>
            <a:r>
              <a:rPr lang="zh-CN" altLang="en-US" sz="1600" dirty="0"/>
              <a:t>：</a:t>
            </a:r>
            <a:r>
              <a:rPr lang="en-US" altLang="zh-CN" sz="1600" dirty="0"/>
              <a:t>Image processing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/>
              <a:t>fabric</a:t>
            </a:r>
            <a:r>
              <a:rPr lang="zh-CN" altLang="en-US" sz="1600" dirty="0"/>
              <a:t>：</a:t>
            </a:r>
            <a:r>
              <a:rPr lang="en-US" altLang="zh-CN" sz="1600" dirty="0"/>
              <a:t> Remote operation and deployment. http://docs.fabfile.org/en/1.10/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capstone：</a:t>
            </a:r>
            <a:r>
              <a:rPr lang="en-US" altLang="zh-CN" sz="1600" dirty="0"/>
              <a:t> The disassembly framework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ropper：ROP</a:t>
            </a:r>
            <a:r>
              <a:rPr lang="en-US" altLang="zh-CN" sz="1600" dirty="0"/>
              <a:t> related framework</a:t>
            </a:r>
            <a:endParaRPr lang="zh-CN" altLang="en-US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zh-CN" altLang="en-US" sz="1600" dirty="0"/>
              <a:t>IDAPython：IDA</a:t>
            </a:r>
            <a:r>
              <a:rPr lang="en-US" altLang="zh-CN" sz="1600" dirty="0"/>
              <a:t> plugin.</a:t>
            </a:r>
            <a:r>
              <a:rPr lang="zh-CN" altLang="en-US" sz="1600" dirty="0">
                <a:hlinkClick r:id="rId1"/>
              </a:rPr>
              <a:t>https://code.google.com/p/idapython/</a:t>
            </a:r>
            <a:endParaRPr lang="en-US" altLang="zh-CN" sz="16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CN" sz="1600" dirty="0"/>
              <a:t>Yara</a:t>
            </a:r>
            <a:r>
              <a:rPr lang="zh-CN" altLang="en-US" sz="1600" dirty="0"/>
              <a:t>：</a:t>
            </a:r>
            <a:r>
              <a:rPr lang="en-US" altLang="zh-CN" sz="1600" dirty="0"/>
              <a:t> Malware identification and classification of the engine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02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453764" y="2131309"/>
              <a:ext cx="2236510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CMD </a:t>
            </a:r>
            <a:r>
              <a:rPr lang="zh-CN" altLang="en-US" dirty="0"/>
              <a:t>环境（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3" y="1196690"/>
            <a:ext cx="7569637" cy="37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代码行和缩进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395420" y="1556740"/>
            <a:ext cx="8497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/>
              <a:t>Python</a:t>
            </a:r>
            <a:r>
              <a:rPr lang="zh-CN" altLang="en-US" sz="2400" dirty="0"/>
              <a:t>不会使用大括号（</a:t>
            </a:r>
            <a:r>
              <a:rPr lang="en-US" altLang="zh-CN" sz="2400" dirty="0"/>
              <a:t>{}</a:t>
            </a:r>
            <a:r>
              <a:rPr lang="zh-CN" altLang="en-US" sz="2400" dirty="0"/>
              <a:t>）来表示用于类和函数定义或流控制的代码块。 代码块由行缩进表示，行缩进严格执行。</a:t>
            </a: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zh-CN" alt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缩进中的空格数是可变的，但是块中的所有语句必须缩进相同的数量。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代码行和缩进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1" y="1700760"/>
            <a:ext cx="6482411" cy="42880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代码行和缩进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96461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注释</a:t>
            </a:r>
            <a:endParaRPr lang="zh-CN" altLang="en-US" sz="2400" b="1" dirty="0"/>
          </a:p>
          <a:p>
            <a:pPr indent="612775">
              <a:buNone/>
            </a:pPr>
            <a:r>
              <a:rPr lang="zh-CN" altLang="en-US" sz="2400" dirty="0"/>
              <a:t>一个好的可读程序通常包含超过</a:t>
            </a:r>
            <a:r>
              <a:rPr lang="en-US" altLang="zh-CN" sz="2400" dirty="0"/>
              <a:t>30</a:t>
            </a:r>
            <a:r>
              <a:rPr lang="zh-CN" altLang="en-US" sz="2400" dirty="0"/>
              <a:t>％的注释。 常用的注释主要有两种：</a:t>
            </a:r>
            <a:endParaRPr lang="zh-CN" altLang="en-US" sz="2400" dirty="0"/>
          </a:p>
          <a:p>
            <a:pPr marL="685800"/>
            <a:r>
              <a:rPr lang="zh-CN" altLang="en-US" sz="2400" dirty="0"/>
              <a:t>以＃开头，表示＃行之后的内容是注释</a:t>
            </a:r>
            <a:endParaRPr lang="zh-CN" altLang="en-US" sz="2400" dirty="0"/>
          </a:p>
          <a:p>
            <a:pPr marL="685800"/>
            <a:r>
              <a:rPr lang="zh-CN" altLang="en-US" sz="2400" dirty="0"/>
              <a:t>解释器将把包含在一对三引号</a:t>
            </a:r>
            <a:r>
              <a:rPr lang="en-US" altLang="zh-CN" sz="2400" dirty="0"/>
              <a:t>'''...'''</a:t>
            </a:r>
            <a:r>
              <a:rPr lang="zh-CN" altLang="en-US" sz="2400" dirty="0"/>
              <a:t>或“” </a:t>
            </a:r>
            <a:r>
              <a:rPr lang="en-US" altLang="zh-CN" sz="2400" dirty="0"/>
              <a:t>...“”“</a:t>
            </a:r>
            <a:r>
              <a:rPr lang="zh-CN" altLang="en-US" sz="2400" dirty="0"/>
              <a:t>之间的内容视为不注释。</a:t>
            </a:r>
            <a:endParaRPr lang="zh-CN" altLang="en-US" sz="2400" dirty="0"/>
          </a:p>
          <a:p>
            <a:pPr indent="612775">
              <a:buNone/>
            </a:pPr>
            <a:r>
              <a:rPr lang="zh-CN" altLang="en-US" sz="2400" dirty="0"/>
              <a:t>在不同的开发环境中，用于快速注释</a:t>
            </a:r>
            <a:r>
              <a:rPr lang="en-US" altLang="zh-CN" sz="2400" dirty="0"/>
              <a:t>/</a:t>
            </a:r>
            <a:r>
              <a:rPr lang="zh-CN" altLang="en-US" sz="2400" dirty="0"/>
              <a:t>取消注释大部分内容的方法是不同的。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多行语句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500" y="3212970"/>
            <a:ext cx="464401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total = </a:t>
            </a:r>
            <a:r>
              <a:rPr lang="en-US" altLang="zh-CN" sz="2400" dirty="0" err="1"/>
              <a:t>item_one</a:t>
            </a:r>
            <a:r>
              <a:rPr lang="en-US" altLang="zh-CN" sz="2400" dirty="0"/>
              <a:t> + \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item_two</a:t>
            </a:r>
            <a:r>
              <a:rPr lang="en-US" altLang="zh-CN" sz="2400" dirty="0"/>
              <a:t> + \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item_three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410" y="1539935"/>
            <a:ext cx="864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中的语句通常以换行符结尾。 但是，</a:t>
            </a:r>
            <a:r>
              <a:rPr lang="en-US" altLang="zh-CN" sz="2800" dirty="0"/>
              <a:t>Python</a:t>
            </a:r>
            <a:r>
              <a:rPr lang="zh-CN" altLang="en-US" sz="2800" dirty="0"/>
              <a:t>允许使用行继续符（</a:t>
            </a:r>
            <a:r>
              <a:rPr lang="en-US" altLang="zh-CN" sz="2800" dirty="0"/>
              <a:t>\</a:t>
            </a:r>
            <a:r>
              <a:rPr lang="zh-CN" altLang="en-US" sz="2800" dirty="0"/>
              <a:t>）表示该行应继续。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更多细节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55470" y="1916790"/>
            <a:ext cx="684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https://www.tutorialspoint.com/python3/python_basic_syntax.htm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CMD</a:t>
            </a:r>
            <a:r>
              <a:rPr lang="zh-CN" altLang="en-US" dirty="0"/>
              <a:t> 环境（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1196690"/>
            <a:ext cx="86487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917030"/>
            <a:ext cx="4324350" cy="2327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0273" y="4653170"/>
            <a:ext cx="403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change Python version in </a:t>
            </a:r>
            <a:r>
              <a:rPr lang="en-US" dirty="0" err="1"/>
              <a:t>Conda</a:t>
            </a:r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328738"/>
            <a:ext cx="84772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0" y="1124680"/>
            <a:ext cx="6766997" cy="529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Anaconda+PyCharm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440" y="2060810"/>
            <a:ext cx="82091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Anaconda+PyCharm</a:t>
            </a:r>
            <a:endParaRPr lang="en-US" altLang="zh-CN" sz="3200" b="1" dirty="0"/>
          </a:p>
          <a:p>
            <a:endParaRPr lang="zh-CN" altLang="zh-CN" sz="3200" dirty="0"/>
          </a:p>
          <a:p>
            <a:r>
              <a:rPr lang="en-US" altLang="zh-CN" sz="3200" u="sng" dirty="0">
                <a:hlinkClick r:id="rId1"/>
              </a:rPr>
              <a:t>https://www.cnblogs.com/yuxuefeng/articles/9235431.html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02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453763" y="2131309"/>
              <a:ext cx="2236510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变量类型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8761</Words>
  <Application>WPS Writer</Application>
  <PresentationFormat>On-screen Show (4:3)</PresentationFormat>
  <Paragraphs>676</Paragraphs>
  <Slides>44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SimSun</vt:lpstr>
      <vt:lpstr>Wingdings</vt:lpstr>
      <vt:lpstr>微软雅黑</vt:lpstr>
      <vt:lpstr>汉仪旗黑</vt:lpstr>
      <vt:lpstr>宋体</vt:lpstr>
      <vt:lpstr>Times New Roman</vt:lpstr>
      <vt:lpstr>Arial Unicode MS</vt:lpstr>
      <vt:lpstr>SFMono-Regular</vt:lpstr>
      <vt:lpstr>Thonburi</vt:lpstr>
      <vt:lpstr>Calibri</vt:lpstr>
      <vt:lpstr>Office 主题</vt:lpstr>
      <vt:lpstr>PowerPoint 演示文稿</vt:lpstr>
      <vt:lpstr>PowerPoint 演示文稿</vt:lpstr>
      <vt:lpstr>IDLE开发环境</vt:lpstr>
      <vt:lpstr>CMD 环境（Windows）</vt:lpstr>
      <vt:lpstr>CMD 环境（Mac OS）</vt:lpstr>
      <vt:lpstr>Jupyter notebook</vt:lpstr>
      <vt:lpstr>Jupyter notebook</vt:lpstr>
      <vt:lpstr>Anaconda+PyCharm</vt:lpstr>
      <vt:lpstr>PowerPoint 演示文稿</vt:lpstr>
      <vt:lpstr>Python中的变量</vt:lpstr>
      <vt:lpstr>Python中的变量</vt:lpstr>
      <vt:lpstr>Python中的变量</vt:lpstr>
      <vt:lpstr>PowerPoint 演示文稿</vt:lpstr>
      <vt:lpstr>变量类型</vt:lpstr>
      <vt:lpstr>Python中的变量名字</vt:lpstr>
      <vt:lpstr>Python关键词</vt:lpstr>
      <vt:lpstr>Python关键词</vt:lpstr>
      <vt:lpstr>PowerPoint 演示文稿</vt:lpstr>
      <vt:lpstr>数字类型</vt:lpstr>
      <vt:lpstr>数字类型</vt:lpstr>
      <vt:lpstr>数字类型</vt:lpstr>
      <vt:lpstr>数字类型</vt:lpstr>
      <vt:lpstr>PowerPoint 演示文稿</vt:lpstr>
      <vt:lpstr>字符串</vt:lpstr>
      <vt:lpstr>字符串</vt:lpstr>
      <vt:lpstr>字符串</vt:lpstr>
      <vt:lpstr>转义字符</vt:lpstr>
      <vt:lpstr>字符串</vt:lpstr>
      <vt:lpstr>PowerPoint 演示文稿</vt:lpstr>
      <vt:lpstr>内置函数</vt:lpstr>
      <vt:lpstr>内置函数</vt:lpstr>
      <vt:lpstr>删除函数</vt:lpstr>
      <vt:lpstr>PowerPoint 演示文稿</vt:lpstr>
      <vt:lpstr>模块</vt:lpstr>
      <vt:lpstr>模块</vt:lpstr>
      <vt:lpstr>模块</vt:lpstr>
      <vt:lpstr>模块</vt:lpstr>
      <vt:lpstr>模块</vt:lpstr>
      <vt:lpstr>PowerPoint 演示文稿</vt:lpstr>
      <vt:lpstr>代码行和缩进</vt:lpstr>
      <vt:lpstr>代码行和缩进</vt:lpstr>
      <vt:lpstr>代码行和缩进</vt:lpstr>
      <vt:lpstr>多行语句</vt:lpstr>
      <vt:lpstr>更多细节: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488</cp:revision>
  <cp:lastPrinted>2022-09-06T01:38:24Z</cp:lastPrinted>
  <dcterms:created xsi:type="dcterms:W3CDTF">2022-09-06T01:38:24Z</dcterms:created>
  <dcterms:modified xsi:type="dcterms:W3CDTF">2022-09-06T01:38:24Z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