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
  </p:notesMasterIdLst>
  <p:handoutMasterIdLst>
    <p:handoutMasterId r:id="rId49"/>
  </p:handoutMasterIdLst>
  <p:sldIdLst>
    <p:sldId id="617" r:id="rId3"/>
    <p:sldId id="897" r:id="rId5"/>
    <p:sldId id="907" r:id="rId6"/>
    <p:sldId id="921" r:id="rId7"/>
    <p:sldId id="922" r:id="rId8"/>
    <p:sldId id="923" r:id="rId9"/>
    <p:sldId id="924" r:id="rId10"/>
    <p:sldId id="925" r:id="rId11"/>
    <p:sldId id="926" r:id="rId12"/>
    <p:sldId id="908" r:id="rId13"/>
    <p:sldId id="927" r:id="rId14"/>
    <p:sldId id="910" r:id="rId15"/>
    <p:sldId id="928" r:id="rId16"/>
    <p:sldId id="930" r:id="rId17"/>
    <p:sldId id="931" r:id="rId18"/>
    <p:sldId id="932" r:id="rId19"/>
    <p:sldId id="929" r:id="rId20"/>
    <p:sldId id="933" r:id="rId21"/>
    <p:sldId id="934" r:id="rId22"/>
    <p:sldId id="935" r:id="rId23"/>
    <p:sldId id="936" r:id="rId24"/>
    <p:sldId id="937" r:id="rId25"/>
    <p:sldId id="938" r:id="rId26"/>
    <p:sldId id="909" r:id="rId27"/>
    <p:sldId id="940" r:id="rId28"/>
    <p:sldId id="941" r:id="rId29"/>
    <p:sldId id="906" r:id="rId30"/>
    <p:sldId id="916" r:id="rId31"/>
    <p:sldId id="911" r:id="rId32"/>
    <p:sldId id="912" r:id="rId33"/>
    <p:sldId id="913" r:id="rId34"/>
    <p:sldId id="914" r:id="rId35"/>
    <p:sldId id="915" r:id="rId36"/>
    <p:sldId id="919" r:id="rId37"/>
    <p:sldId id="920" r:id="rId38"/>
    <p:sldId id="951" r:id="rId39"/>
    <p:sldId id="952" r:id="rId40"/>
    <p:sldId id="953" r:id="rId41"/>
    <p:sldId id="954" r:id="rId42"/>
    <p:sldId id="959" r:id="rId43"/>
    <p:sldId id="955" r:id="rId44"/>
    <p:sldId id="960" r:id="rId45"/>
    <p:sldId id="961" r:id="rId46"/>
    <p:sldId id="962" r:id="rId47"/>
    <p:sldId id="963" r:id="rId48"/>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15" autoAdjust="0"/>
    <p:restoredTop sz="78435" autoAdjust="0"/>
  </p:normalViewPr>
  <p:slideViewPr>
    <p:cSldViewPr>
      <p:cViewPr varScale="1">
        <p:scale>
          <a:sx n="99" d="100"/>
          <a:sy n="99" d="100"/>
        </p:scale>
        <p:origin x="1512" y="152"/>
      </p:cViewPr>
      <p:guideLst>
        <p:guide orient="horz" pos="2160"/>
        <p:guide pos="29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9" d="100"/>
          <a:sy n="49" d="100"/>
        </p:scale>
        <p:origin x="-3054" y="-114"/>
      </p:cViewPr>
      <p:guideLst>
        <p:guide orient="horz" pos="3127"/>
        <p:guide pos="2158"/>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B3C1BE59-F48B-4CBC-9FAA-3C3130B798EB}" type="datetimeFigureOut">
              <a:rPr lang="en-US" smtClean="0"/>
            </a:fld>
            <a:endParaRPr 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EAFCAB6E-F72B-438E-883A-7A99F5B9CCAB}"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C99CD6D-5148-46E0-9776-151D61BDCD0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E4CC24F5-A788-47C9-B7EB-644CDC60A3A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err="1"/>
              <a:t>divmod</a:t>
            </a:r>
            <a:r>
              <a:rPr lang="en-US" dirty="0"/>
              <a:t>() </a:t>
            </a:r>
            <a:r>
              <a:rPr lang="zh-CN" altLang="en-US" dirty="0"/>
              <a:t>函数把除数和余数运算结果结合起来，返回一个包含商和余数的元组</a:t>
            </a:r>
            <a:r>
              <a:rPr lang="en-US" altLang="zh-CN" dirty="0"/>
              <a:t>(</a:t>
            </a:r>
            <a:r>
              <a:rPr lang="en-US" dirty="0"/>
              <a:t>a // b, a % b)</a:t>
            </a:r>
            <a:r>
              <a:rPr lang="zh-CN" altLang="en-US" dirty="0"/>
              <a:t>。返回的是元组类型。</a:t>
            </a:r>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Python</a:t>
            </a:r>
            <a:r>
              <a:rPr lang="zh-CN" altLang="en-US" dirty="0"/>
              <a:t>序列：列表元组字典集合</a:t>
            </a:r>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流程控制语句</a:t>
            </a:r>
            <a:endParaRPr lang="en-US" altLang="zh-CN" dirty="0"/>
          </a:p>
          <a:p>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宋体" panose="02010600030101010101" pitchFamily="2" charset="-122"/>
              </a:rPr>
              <a:t>break语句在while循环和for循环中都可以使用，一般放在if选择结构中，一旦break语句被执行，将使得整个循环提前结束。</a:t>
            </a:r>
            <a:endParaRPr lang="en-US" altLang="zh-CN" sz="1200" dirty="0">
              <a:latin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宋体" panose="02010600030101010101" pitchFamily="2" charset="-122"/>
              </a:rPr>
              <a:t>continue</a:t>
            </a:r>
            <a:r>
              <a:rPr lang="zh-CN" altLang="en-US" sz="1200" dirty="0">
                <a:latin typeface="宋体" panose="02010600030101010101" pitchFamily="2" charset="-122"/>
              </a:rPr>
              <a:t>语句的作用是终止当前循环，并忽略</a:t>
            </a:r>
            <a:r>
              <a:rPr lang="en-US" altLang="zh-CN" sz="1200" dirty="0">
                <a:latin typeface="宋体" panose="02010600030101010101" pitchFamily="2" charset="-122"/>
              </a:rPr>
              <a:t>continue</a:t>
            </a:r>
            <a:r>
              <a:rPr lang="zh-CN" altLang="en-US" sz="1200" dirty="0">
                <a:latin typeface="宋体" panose="02010600030101010101" pitchFamily="2" charset="-122"/>
              </a:rPr>
              <a:t>之后的语句，然后回到循环的顶端，提前进入下一次循环</a:t>
            </a:r>
            <a:r>
              <a:rPr lang="zh-CN" altLang="en-US" sz="1200" dirty="0"/>
              <a:t>。</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List</a:t>
            </a:r>
            <a:r>
              <a:rPr lang="zh-CN" altLang="en-US" dirty="0"/>
              <a:t>有些方面像</a:t>
            </a:r>
            <a:r>
              <a:rPr lang="en-US" altLang="zh-CN" dirty="0"/>
              <a:t>PHP</a:t>
            </a:r>
            <a:r>
              <a:rPr lang="zh-CN" altLang="en-US" dirty="0"/>
              <a:t>语言中的数组类型</a:t>
            </a:r>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endParaRPr lang="zh-CN" altLang="en-US"/>
          </a:p>
        </p:txBody>
      </p:sp>
      <p:sp>
        <p:nvSpPr>
          <p:cNvPr id="4" name="日期占位符 3"/>
          <p:cNvSpPr>
            <a:spLocks noGrp="1"/>
          </p:cNvSpPr>
          <p:nvPr>
            <p:ph type="dt" sz="half" idx="10"/>
          </p:nvPr>
        </p:nvSpPr>
        <p:spPr>
          <a:xfrm>
            <a:off x="457200" y="6243638"/>
            <a:ext cx="2133600" cy="457200"/>
          </a:xfrm>
        </p:spPr>
        <p:txBody>
          <a:bodyPr/>
          <a:lstStyle>
            <a:lvl1pPr>
              <a:defRPr/>
            </a:lvl1pPr>
          </a:lstStyle>
          <a:p>
            <a:fld id="{469FE460-492D-431B-99E6-AA4D3A0D33C3}" type="datetime1">
              <a:rPr lang="zh-CN" altLang="en-US"/>
            </a:fld>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3638"/>
            <a:ext cx="2133600" cy="457200"/>
          </a:xfrm>
        </p:spPr>
        <p:txBody>
          <a:bodyPr/>
          <a:lstStyle>
            <a:lvl1pPr>
              <a:defRPr/>
            </a:lvl1pPr>
          </a:lstStyle>
          <a:p>
            <a:fld id="{71311375-D419-4507-BAF6-48AB11C5502E}"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6243638"/>
            <a:ext cx="2133600" cy="457200"/>
          </a:xfrm>
        </p:spPr>
        <p:txBody>
          <a:bodyPr/>
          <a:lstStyle>
            <a:lvl1pPr>
              <a:defRPr/>
            </a:lvl1pPr>
          </a:lstStyle>
          <a:p>
            <a:fld id="{673A6C47-595F-4480-84CC-61E8E5FA0219}" type="datetime1">
              <a:rPr lang="zh-CN" altLang="en-US"/>
            </a:fld>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3638"/>
            <a:ext cx="2133600" cy="457200"/>
          </a:xfrm>
        </p:spPr>
        <p:txBody>
          <a:bodyPr/>
          <a:lstStyle>
            <a:lvl1pPr>
              <a:defRPr/>
            </a:lvl1pPr>
          </a:lstStyle>
          <a:p>
            <a:fld id="{5EF9CB5B-7BC1-46CA-8FBC-DFA1571B4721}"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2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cxnSp>
        <p:nvCxnSpPr>
          <p:cNvPr id="5" name="直接连接符 4"/>
          <p:cNvCxnSpPr/>
          <p:nvPr userDrawn="1"/>
        </p:nvCxnSpPr>
        <p:spPr>
          <a:xfrm flipH="1">
            <a:off x="0" y="6741460"/>
            <a:ext cx="9107360" cy="0"/>
          </a:xfrm>
          <a:prstGeom prst="line">
            <a:avLst/>
          </a:prstGeom>
          <a:ln w="3175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7452400" y="6741460"/>
            <a:ext cx="1691600" cy="0"/>
          </a:xfrm>
          <a:prstGeom prst="line">
            <a:avLst/>
          </a:prstGeom>
          <a:ln w="317500">
            <a:solidFill>
              <a:srgbClr val="004BA6"/>
            </a:solidFill>
          </a:ln>
        </p:spPr>
        <p:style>
          <a:lnRef idx="1">
            <a:schemeClr val="accent1"/>
          </a:lnRef>
          <a:fillRef idx="0">
            <a:schemeClr val="accent1"/>
          </a:fillRef>
          <a:effectRef idx="0">
            <a:schemeClr val="accent1"/>
          </a:effectRef>
          <a:fontRef idx="minor">
            <a:schemeClr val="tx1"/>
          </a:fontRef>
        </p:style>
      </p:cxnSp>
      <p:sp>
        <p:nvSpPr>
          <p:cNvPr id="12" name="标题 11"/>
          <p:cNvSpPr>
            <a:spLocks noGrp="1"/>
          </p:cNvSpPr>
          <p:nvPr userDrawn="1">
            <p:ph type="title"/>
          </p:nvPr>
        </p:nvSpPr>
        <p:spPr>
          <a:xfrm>
            <a:off x="274321" y="260560"/>
            <a:ext cx="8412479" cy="704517"/>
          </a:xfrm>
        </p:spPr>
        <p:txBody>
          <a:bodyPr>
            <a:noAutofit/>
          </a:bodyPr>
          <a:lstStyle>
            <a:lvl1pPr algn="l">
              <a:defRPr sz="36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grpSp>
        <p:nvGrpSpPr>
          <p:cNvPr id="19" name="组合 18"/>
          <p:cNvGrpSpPr/>
          <p:nvPr userDrawn="1"/>
        </p:nvGrpSpPr>
        <p:grpSpPr>
          <a:xfrm>
            <a:off x="274321" y="980660"/>
            <a:ext cx="8595360" cy="0"/>
            <a:chOff x="274321" y="933797"/>
            <a:chExt cx="8595360" cy="0"/>
          </a:xfrm>
        </p:grpSpPr>
        <p:cxnSp>
          <p:nvCxnSpPr>
            <p:cNvPr id="20" name="直接连接符 19"/>
            <p:cNvCxnSpPr/>
            <p:nvPr/>
          </p:nvCxnSpPr>
          <p:spPr>
            <a:xfrm flipV="1">
              <a:off x="274321" y="933797"/>
              <a:ext cx="859536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74321" y="933797"/>
              <a:ext cx="1493519" cy="0"/>
            </a:xfrm>
            <a:prstGeom prst="line">
              <a:avLst/>
            </a:prstGeom>
            <a:ln w="28575">
              <a:solidFill>
                <a:srgbClr val="004BA6"/>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userDrawn="1"/>
        </p:nvSpPr>
        <p:spPr>
          <a:xfrm>
            <a:off x="-36640" y="6597440"/>
            <a:ext cx="2137379" cy="307777"/>
          </a:xfrm>
          <a:prstGeom prst="rect">
            <a:avLst/>
          </a:prstGeom>
          <a:noFill/>
        </p:spPr>
        <p:txBody>
          <a:bodyPr wrap="square" rtlCol="0" anchor="ctr">
            <a:sp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Python</a:t>
            </a:r>
            <a:r>
              <a:rPr lang="zh-CN" altLang="en-US" sz="1400" b="1" dirty="0">
                <a:solidFill>
                  <a:schemeClr val="bg1"/>
                </a:solidFill>
                <a:latin typeface="微软雅黑" panose="020B0503020204020204" pitchFamily="34" charset="-122"/>
                <a:ea typeface="微软雅黑" panose="020B0503020204020204" pitchFamily="34" charset="-122"/>
              </a:rPr>
              <a:t>网络编程</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 name="Text Box 6"/>
          <p:cNvSpPr txBox="1">
            <a:spLocks noChangeArrowheads="1"/>
          </p:cNvSpPr>
          <p:nvPr userDrawn="1"/>
        </p:nvSpPr>
        <p:spPr bwMode="auto">
          <a:xfrm>
            <a:off x="8604560" y="6588878"/>
            <a:ext cx="5040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a:solidFill>
                  <a:schemeClr val="tx1"/>
                </a:solidFill>
                <a:latin typeface="Arial" panose="020B0604020202090204" pitchFamily="34" charset="0"/>
                <a:ea typeface="宋体" panose="02010600030101010101" pitchFamily="2" charset="-122"/>
              </a:defRPr>
            </a:lvl1pPr>
            <a:lvl2pPr>
              <a:defRPr sz="2800">
                <a:solidFill>
                  <a:schemeClr val="tx1"/>
                </a:solidFill>
                <a:latin typeface="Arial" panose="020B0604020202090204" pitchFamily="34" charset="0"/>
                <a:ea typeface="宋体" panose="02010600030101010101" pitchFamily="2" charset="-122"/>
              </a:defRPr>
            </a:lvl2pPr>
            <a:lvl3pPr>
              <a:defRPr sz="2800">
                <a:solidFill>
                  <a:schemeClr val="tx1"/>
                </a:solidFill>
                <a:latin typeface="Arial" panose="020B0604020202090204" pitchFamily="34" charset="0"/>
                <a:ea typeface="宋体" panose="02010600030101010101" pitchFamily="2" charset="-122"/>
              </a:defRPr>
            </a:lvl3pPr>
            <a:lvl4pPr>
              <a:defRPr sz="2800">
                <a:solidFill>
                  <a:schemeClr val="tx1"/>
                </a:solidFill>
                <a:latin typeface="Arial" panose="020B0604020202090204" pitchFamily="34" charset="0"/>
                <a:ea typeface="宋体" panose="02010600030101010101" pitchFamily="2" charset="-122"/>
              </a:defRPr>
            </a:lvl4pPr>
            <a:lvl5pPr>
              <a:defRPr sz="2800">
                <a:solidFill>
                  <a:schemeClr val="tx1"/>
                </a:solidFill>
                <a:latin typeface="Arial" panose="020B0604020202090204" pitchFamily="34" charset="0"/>
                <a:ea typeface="宋体" panose="02010600030101010101" pitchFamily="2" charset="-122"/>
              </a:defRPr>
            </a:lvl5pPr>
            <a:lvl6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anose="02010600030101010101" pitchFamily="2" charset="-122"/>
              </a:defRPr>
            </a:lvl6pPr>
            <a:lvl7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anose="02010600030101010101" pitchFamily="2" charset="-122"/>
              </a:defRPr>
            </a:lvl7pPr>
            <a:lvl8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anose="02010600030101010101" pitchFamily="2" charset="-122"/>
              </a:defRPr>
            </a:lvl8pPr>
            <a:lvl9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anose="02010600030101010101" pitchFamily="2" charset="-122"/>
              </a:defRPr>
            </a:lvl9pPr>
          </a:lstStyle>
          <a:p>
            <a:pPr algn="ctr">
              <a:defRPr/>
            </a:pPr>
            <a:fld id="{27BBC160-10B6-4CBD-898D-1BD11151F33F}" type="slidenum">
              <a:rPr lang="zh-CN" altLang="en-US" sz="1400" smtClean="0">
                <a:solidFill>
                  <a:schemeClr val="bg1"/>
                </a:solidFill>
                <a:latin typeface="微软雅黑" panose="020B0503020204020204" pitchFamily="34" charset="-122"/>
                <a:ea typeface="微软雅黑" panose="020B0503020204020204" pitchFamily="34" charset="-122"/>
              </a:rPr>
            </a:fld>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userDrawn="1"/>
        </p:nvSpPr>
        <p:spPr>
          <a:xfrm>
            <a:off x="1835620" y="6597440"/>
            <a:ext cx="4104570" cy="307777"/>
          </a:xfrm>
          <a:prstGeom prst="rect">
            <a:avLst/>
          </a:prstGeom>
          <a:noFill/>
        </p:spPr>
        <p:txBody>
          <a:bodyPr wrap="square" rtlCol="0" anchor="ctr">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杭州电子科技大学网络空间安全学院</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1" name="TextBox 10"/>
          <p:cNvSpPr txBox="1"/>
          <p:nvPr userDrawn="1"/>
        </p:nvSpPr>
        <p:spPr>
          <a:xfrm>
            <a:off x="5940190" y="6597440"/>
            <a:ext cx="1301103" cy="307777"/>
          </a:xfrm>
          <a:prstGeom prst="rect">
            <a:avLst/>
          </a:prstGeom>
          <a:noFill/>
        </p:spPr>
        <p:txBody>
          <a:bodyPr wrap="square" rtlCol="0" anchor="ctr">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讲师：胡伟通</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7533433" y="6588877"/>
            <a:ext cx="1079142" cy="307777"/>
          </a:xfrm>
          <a:prstGeom prst="rect">
            <a:avLst/>
          </a:prstGeom>
        </p:spPr>
        <p:txBody>
          <a:bodyPr wrap="none" anchor="ctr">
            <a:spAutoFit/>
          </a:bodyPr>
          <a:lstStyle/>
          <a:p>
            <a:fld id="{530820CF-B880-4189-942D-D702A7CBA730}" type="datetimeFigureOut">
              <a:rPr lang="zh-CN" altLang="en-US" sz="1400" smtClean="0">
                <a:solidFill>
                  <a:schemeClr val="bg1"/>
                </a:solidFill>
                <a:latin typeface="微软雅黑" panose="020B0503020204020204" pitchFamily="34" charset="-122"/>
                <a:ea typeface="微软雅黑" panose="020B0503020204020204" pitchFamily="34" charset="-122"/>
              </a:rPr>
            </a:fld>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9.xml"/><Relationship Id="rId4" Type="http://schemas.openxmlformats.org/officeDocument/2006/relationships/hyperlink" Target="https://www.tutorialspoint.com/python3/dictionary_type.htm" TargetMode="External"/><Relationship Id="rId3" Type="http://schemas.openxmlformats.org/officeDocument/2006/relationships/hyperlink" Target="https://www.tutorialspoint.com/python3/dictionary_str.htm" TargetMode="External"/><Relationship Id="rId2" Type="http://schemas.openxmlformats.org/officeDocument/2006/relationships/hyperlink" Target="https://www.tutorialspoint.com/python3/dictionary_len.htm" TargetMode="External"/><Relationship Id="rId1" Type="http://schemas.openxmlformats.org/officeDocument/2006/relationships/hyperlink" Target="https://www.tutorialspoint.com/python3/dictionary_cmp.ht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933235" y="308691"/>
            <a:ext cx="1810890" cy="438729"/>
          </a:xfrm>
          <a:prstGeom prst="rect">
            <a:avLst/>
          </a:prstGeom>
        </p:spPr>
      </p:pic>
      <p:sp>
        <p:nvSpPr>
          <p:cNvPr id="4" name="矩形 3"/>
          <p:cNvSpPr/>
          <p:nvPr/>
        </p:nvSpPr>
        <p:spPr>
          <a:xfrm>
            <a:off x="3476915" y="3697890"/>
            <a:ext cx="2190023" cy="523220"/>
          </a:xfrm>
          <a:prstGeom prst="rect">
            <a:avLst/>
          </a:prstGeom>
        </p:spPr>
        <p:txBody>
          <a:bodyPr wrap="none" anchor="ctr">
            <a:spAutoFit/>
          </a:bodyPr>
          <a:lstStyle/>
          <a:p>
            <a:pPr algn="ctr"/>
            <a:r>
              <a:rPr lang="zh-CN" altLang="en-US" sz="2800" b="1" dirty="0">
                <a:latin typeface="微软雅黑" panose="020B0503020204020204" pitchFamily="34" charset="-122"/>
                <a:ea typeface="微软雅黑" panose="020B0503020204020204" pitchFamily="34" charset="-122"/>
              </a:rPr>
              <a:t>讲师</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胡伟通</a:t>
            </a:r>
            <a:endParaRPr lang="zh-CN" altLang="en-US" sz="2800" b="1" dirty="0">
              <a:latin typeface="微软雅黑" panose="020B0503020204020204" pitchFamily="34" charset="-122"/>
              <a:ea typeface="微软雅黑" panose="020B0503020204020204" pitchFamily="34" charset="-122"/>
            </a:endParaRPr>
          </a:p>
        </p:txBody>
      </p:sp>
      <p:sp>
        <p:nvSpPr>
          <p:cNvPr id="7" name="矩形 6"/>
          <p:cNvSpPr/>
          <p:nvPr/>
        </p:nvSpPr>
        <p:spPr>
          <a:xfrm>
            <a:off x="2733415" y="4305290"/>
            <a:ext cx="3677022" cy="707886"/>
          </a:xfrm>
          <a:prstGeom prst="rect">
            <a:avLst/>
          </a:prstGeom>
        </p:spPr>
        <p:txBody>
          <a:bodyPr wrap="square" anchor="ctr">
            <a:spAutoFit/>
          </a:bodyPr>
          <a:lstStyle/>
          <a:p>
            <a:pPr algn="ctr"/>
            <a:r>
              <a:rPr lang="en-US" altLang="zh-CN" sz="2000" dirty="0">
                <a:solidFill>
                  <a:schemeClr val="bg1">
                    <a:lumMod val="50000"/>
                  </a:schemeClr>
                </a:solidFill>
              </a:rPr>
              <a:t>School of Cyberspace</a:t>
            </a:r>
            <a:endParaRPr lang="en-US" altLang="zh-CN" sz="2000" dirty="0">
              <a:solidFill>
                <a:schemeClr val="bg1">
                  <a:lumMod val="50000"/>
                </a:schemeClr>
              </a:solidFill>
            </a:endParaRPr>
          </a:p>
          <a:p>
            <a:pPr algn="ctr"/>
            <a:r>
              <a:rPr lang="en-US" altLang="zh-CN" sz="2000" dirty="0">
                <a:solidFill>
                  <a:schemeClr val="bg1">
                    <a:lumMod val="50000"/>
                  </a:schemeClr>
                </a:solidFill>
              </a:rPr>
              <a:t>Hangzhou </a:t>
            </a:r>
            <a:r>
              <a:rPr lang="en-US" altLang="zh-CN" sz="2000" dirty="0" err="1">
                <a:solidFill>
                  <a:schemeClr val="bg1">
                    <a:lumMod val="50000"/>
                  </a:schemeClr>
                </a:solidFill>
              </a:rPr>
              <a:t>Dianzi</a:t>
            </a:r>
            <a:r>
              <a:rPr lang="en-US" altLang="zh-CN" sz="2000" dirty="0">
                <a:solidFill>
                  <a:schemeClr val="bg1">
                    <a:lumMod val="50000"/>
                  </a:schemeClr>
                </a:solidFill>
              </a:rPr>
              <a:t> University</a:t>
            </a:r>
            <a:endParaRPr lang="en-US" altLang="zh-CN" sz="2000" dirty="0">
              <a:solidFill>
                <a:schemeClr val="bg1">
                  <a:lumMod val="50000"/>
                </a:schemeClr>
              </a:solidFill>
            </a:endParaRPr>
          </a:p>
        </p:txBody>
      </p:sp>
      <p:sp>
        <p:nvSpPr>
          <p:cNvPr id="8" name="矩形 7"/>
          <p:cNvSpPr/>
          <p:nvPr/>
        </p:nvSpPr>
        <p:spPr>
          <a:xfrm>
            <a:off x="2286001" y="5373216"/>
            <a:ext cx="4572000" cy="706755"/>
          </a:xfrm>
          <a:prstGeom prst="rect">
            <a:avLst/>
          </a:prstGeom>
        </p:spPr>
        <p:txBody>
          <a:bodyPr>
            <a:spAutoFit/>
          </a:bodyPr>
          <a:lstStyle/>
          <a:p>
            <a:pPr algn="ctr"/>
            <a:r>
              <a:rPr lang="en-US" altLang="zh-CN" sz="2000" b="1" dirty="0"/>
              <a:t>2022-2023 Academic Year – 1st Semester</a:t>
            </a:r>
            <a:endParaRPr lang="en-US" altLang="zh-CN" sz="2000" b="1" dirty="0"/>
          </a:p>
          <a:p>
            <a:pPr algn="ctr"/>
            <a:r>
              <a:rPr lang="en-US" altLang="zh-CN" sz="2000" b="1" dirty="0"/>
              <a:t>September 2022</a:t>
            </a:r>
            <a:endParaRPr lang="zh-CN" altLang="en-US" sz="2000" b="1" dirty="0"/>
          </a:p>
        </p:txBody>
      </p:sp>
      <p:grpSp>
        <p:nvGrpSpPr>
          <p:cNvPr id="9" name="组合 8"/>
          <p:cNvGrpSpPr/>
          <p:nvPr/>
        </p:nvGrpSpPr>
        <p:grpSpPr>
          <a:xfrm>
            <a:off x="274321" y="893157"/>
            <a:ext cx="8595360" cy="0"/>
            <a:chOff x="274321" y="933797"/>
            <a:chExt cx="8595360" cy="0"/>
          </a:xfrm>
        </p:grpSpPr>
        <p:cxnSp>
          <p:nvCxnSpPr>
            <p:cNvPr id="10" name="直接连接符 9"/>
            <p:cNvCxnSpPr/>
            <p:nvPr/>
          </p:nvCxnSpPr>
          <p:spPr>
            <a:xfrm flipV="1">
              <a:off x="274321" y="933797"/>
              <a:ext cx="859536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74321" y="933797"/>
              <a:ext cx="1493519" cy="0"/>
            </a:xfrm>
            <a:prstGeom prst="line">
              <a:avLst/>
            </a:prstGeom>
            <a:ln w="19050">
              <a:solidFill>
                <a:srgbClr val="004BA6"/>
              </a:solidFill>
            </a:ln>
          </p:spPr>
          <p:style>
            <a:lnRef idx="1">
              <a:schemeClr val="accent1"/>
            </a:lnRef>
            <a:fillRef idx="0">
              <a:schemeClr val="accent1"/>
            </a:fillRef>
            <a:effectRef idx="0">
              <a:schemeClr val="accent1"/>
            </a:effectRef>
            <a:fontRef idx="minor">
              <a:schemeClr val="tx1"/>
            </a:fontRef>
          </p:style>
        </p:cxnSp>
      </p:grpSp>
      <p:sp>
        <p:nvSpPr>
          <p:cNvPr id="12" name="副标题 2"/>
          <p:cNvSpPr>
            <a:spLocks noGrp="1"/>
          </p:cNvSpPr>
          <p:nvPr>
            <p:ph type="subTitle" idx="1"/>
          </p:nvPr>
        </p:nvSpPr>
        <p:spPr>
          <a:xfrm>
            <a:off x="2051650" y="2408905"/>
            <a:ext cx="5058962" cy="1020096"/>
          </a:xfrm>
        </p:spPr>
        <p:txBody>
          <a:bodyPr>
            <a:normAutofit/>
          </a:bodyPr>
          <a:lstStyle/>
          <a:p>
            <a:r>
              <a:rPr lang="en-US" altLang="zh-CN" sz="3600" b="1" dirty="0">
                <a:latin typeface="微软雅黑" panose="020B0503020204020204" pitchFamily="34" charset="-122"/>
                <a:ea typeface="微软雅黑" panose="020B0503020204020204" pitchFamily="34" charset="-122"/>
              </a:rPr>
              <a:t>Python </a:t>
            </a:r>
            <a:r>
              <a:rPr lang="zh-CN" altLang="en-US" sz="3600" b="1" dirty="0">
                <a:latin typeface="微软雅黑" panose="020B0503020204020204" pitchFamily="34" charset="-122"/>
                <a:ea typeface="微软雅黑" panose="020B0503020204020204" pitchFamily="34" charset="-122"/>
              </a:rPr>
              <a:t>网络编程</a:t>
            </a:r>
            <a:endParaRPr lang="zh-CN" altLang="en-US" sz="3600" b="1" dirty="0">
              <a:latin typeface="微软雅黑" panose="020B0503020204020204" pitchFamily="34" charset="-122"/>
              <a:ea typeface="微软雅黑" panose="020B0503020204020204" pitchFamily="34" charset="-122"/>
            </a:endParaRPr>
          </a:p>
        </p:txBody>
      </p:sp>
      <p:sp>
        <p:nvSpPr>
          <p:cNvPr id="14" name="文本占位符 3"/>
          <p:cNvSpPr txBox="1"/>
          <p:nvPr/>
        </p:nvSpPr>
        <p:spPr>
          <a:xfrm>
            <a:off x="2941532" y="1562633"/>
            <a:ext cx="3297600" cy="473773"/>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t>Lecture 02</a:t>
            </a:r>
            <a:endParaRPr lang="zh-CN" altLang="en-US" sz="2800" b="1" dirty="0"/>
          </a:p>
        </p:txBody>
      </p:sp>
      <p:sp>
        <p:nvSpPr>
          <p:cNvPr id="15" name="等腰三角形 14"/>
          <p:cNvSpPr/>
          <p:nvPr/>
        </p:nvSpPr>
        <p:spPr>
          <a:xfrm rot="10800000">
            <a:off x="4498892" y="1975166"/>
            <a:ext cx="182880" cy="15765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元组</a:t>
            </a:r>
            <a:endParaRPr lang="zh-CN" altLang="en-US" dirty="0"/>
          </a:p>
        </p:txBody>
      </p:sp>
      <p:sp>
        <p:nvSpPr>
          <p:cNvPr id="3" name="矩形 2"/>
          <p:cNvSpPr/>
          <p:nvPr/>
        </p:nvSpPr>
        <p:spPr>
          <a:xfrm>
            <a:off x="468430" y="1211250"/>
            <a:ext cx="8280150" cy="2062103"/>
          </a:xfrm>
          <a:prstGeom prst="rect">
            <a:avLst/>
          </a:prstGeom>
        </p:spPr>
        <p:txBody>
          <a:bodyPr wrap="square">
            <a:spAutoFit/>
          </a:bodyPr>
          <a:lstStyle/>
          <a:p>
            <a:r>
              <a:rPr lang="zh-CN" altLang="en-US" sz="3200" b="1" dirty="0"/>
              <a:t>元组与列表相似，但唯一的不同是，列表中的元素可以更改，但在元组中则</a:t>
            </a:r>
            <a:r>
              <a:rPr lang="zh-CN" altLang="en-US" sz="3200" b="1" dirty="0">
                <a:solidFill>
                  <a:srgbClr val="FF0000"/>
                </a:solidFill>
              </a:rPr>
              <a:t>不能更改</a:t>
            </a:r>
            <a:r>
              <a:rPr lang="zh-CN" altLang="en-US" sz="3200" b="1" dirty="0"/>
              <a:t>。</a:t>
            </a:r>
            <a:endParaRPr lang="en-US" altLang="zh-CN" sz="3200" b="1" dirty="0"/>
          </a:p>
          <a:p>
            <a:endParaRPr lang="en-US" altLang="zh-CN" sz="3200" b="1" dirty="0"/>
          </a:p>
          <a:p>
            <a:r>
              <a:rPr lang="zh-CN" altLang="en-US" sz="3200" dirty="0"/>
              <a:t>元组使用小括号，列表使用方括号。</a:t>
            </a:r>
            <a:endParaRPr lang="zh-CN" alt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元组</a:t>
            </a:r>
            <a:endParaRPr lang="zh-CN" altLang="en-US" dirty="0"/>
          </a:p>
        </p:txBody>
      </p:sp>
      <p:sp>
        <p:nvSpPr>
          <p:cNvPr id="3" name="矩形 2"/>
          <p:cNvSpPr/>
          <p:nvPr/>
        </p:nvSpPr>
        <p:spPr>
          <a:xfrm>
            <a:off x="468430" y="1211250"/>
            <a:ext cx="8280150" cy="2062103"/>
          </a:xfrm>
          <a:prstGeom prst="rect">
            <a:avLst/>
          </a:prstGeom>
        </p:spPr>
        <p:txBody>
          <a:bodyPr wrap="square">
            <a:spAutoFit/>
          </a:bodyPr>
          <a:lstStyle/>
          <a:p>
            <a:r>
              <a:rPr lang="zh-CN" altLang="en-US" sz="2800" b="1" dirty="0"/>
              <a:t>创建元组</a:t>
            </a:r>
            <a:r>
              <a:rPr lang="zh-CN" altLang="en-US" sz="2800" dirty="0"/>
              <a:t>就像放置不同的逗号分隔值一样简单。 您也可以选择将这些逗号分隔的值放在括号之间。</a:t>
            </a:r>
            <a:endParaRPr lang="en-US" altLang="zh-CN" sz="2800" dirty="0"/>
          </a:p>
          <a:p>
            <a:endParaRPr lang="en-US" altLang="zh-CN" sz="2400" dirty="0"/>
          </a:p>
          <a:p>
            <a:endParaRPr lang="en-US" altLang="zh-CN" sz="2400" dirty="0"/>
          </a:p>
          <a:p>
            <a:r>
              <a:rPr lang="zh-CN" altLang="en-US" sz="2400" dirty="0"/>
              <a:t>比如</a:t>
            </a:r>
            <a:r>
              <a:rPr lang="en-US" altLang="zh-CN" sz="2400" dirty="0"/>
              <a:t>:</a:t>
            </a:r>
            <a:endParaRPr lang="zh-CN" altLang="en-US" sz="2400" dirty="0"/>
          </a:p>
        </p:txBody>
      </p:sp>
      <p:sp>
        <p:nvSpPr>
          <p:cNvPr id="4" name="Rectangle 1"/>
          <p:cNvSpPr>
            <a:spLocks noChangeArrowheads="1"/>
          </p:cNvSpPr>
          <p:nvPr/>
        </p:nvSpPr>
        <p:spPr bwMode="auto">
          <a:xfrm>
            <a:off x="501566" y="3329190"/>
            <a:ext cx="6279796" cy="161295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fontAlgn="base">
              <a:spcBef>
                <a:spcPts val="1200"/>
              </a:spcBef>
              <a:spcAft>
                <a:spcPct val="0"/>
              </a:spcAft>
            </a:pPr>
            <a:r>
              <a:rPr lang="en-US" altLang="zh-CN" sz="2800" dirty="0"/>
              <a:t>tup1 = ('physics', 'chemistry', 1997, 2000) </a:t>
            </a:r>
            <a:endParaRPr lang="en-US" altLang="zh-CN" sz="2800" dirty="0"/>
          </a:p>
          <a:p>
            <a:pPr lvl="0" fontAlgn="base">
              <a:spcBef>
                <a:spcPts val="1200"/>
              </a:spcBef>
              <a:spcAft>
                <a:spcPct val="0"/>
              </a:spcAft>
            </a:pPr>
            <a:r>
              <a:rPr lang="en-US" altLang="zh-CN" sz="2800" dirty="0"/>
              <a:t>tup2 = (1, 2, 3, 4, 5)</a:t>
            </a:r>
            <a:endParaRPr lang="en-US" altLang="zh-CN" sz="2800" dirty="0"/>
          </a:p>
          <a:p>
            <a:pPr lvl="0" fontAlgn="base">
              <a:spcBef>
                <a:spcPts val="1200"/>
              </a:spcBef>
              <a:spcAft>
                <a:spcPct val="0"/>
              </a:spcAft>
            </a:pPr>
            <a:r>
              <a:rPr lang="en-US" altLang="zh-CN" sz="2800" dirty="0"/>
              <a:t>tup3 = "a", "b", "c", "d"</a:t>
            </a:r>
            <a:endPar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元组</a:t>
            </a:r>
            <a:endParaRPr lang="zh-CN" altLang="en-US" dirty="0"/>
          </a:p>
        </p:txBody>
      </p:sp>
      <p:sp>
        <p:nvSpPr>
          <p:cNvPr id="3" name="矩形 2"/>
          <p:cNvSpPr/>
          <p:nvPr/>
        </p:nvSpPr>
        <p:spPr>
          <a:xfrm>
            <a:off x="468430" y="1211250"/>
            <a:ext cx="8280150" cy="461665"/>
          </a:xfrm>
          <a:prstGeom prst="rect">
            <a:avLst/>
          </a:prstGeom>
        </p:spPr>
        <p:txBody>
          <a:bodyPr wrap="square">
            <a:spAutoFit/>
          </a:bodyPr>
          <a:lstStyle/>
          <a:p>
            <a:pPr marL="342900" indent="-342900">
              <a:buFont typeface="Arial" panose="020B0604020202090204" pitchFamily="34" charset="0"/>
              <a:buChar char="•"/>
            </a:pPr>
            <a:r>
              <a:rPr lang="zh-CN" altLang="en-US" sz="2400" dirty="0"/>
              <a:t>空元组写为两个不包含任何内容的括号。</a:t>
            </a:r>
            <a:endParaRPr lang="zh-CN" altLang="en-US" sz="2400" b="1" dirty="0"/>
          </a:p>
        </p:txBody>
      </p:sp>
      <p:sp>
        <p:nvSpPr>
          <p:cNvPr id="4" name="Rectangle 1"/>
          <p:cNvSpPr>
            <a:spLocks noChangeArrowheads="1"/>
          </p:cNvSpPr>
          <p:nvPr/>
        </p:nvSpPr>
        <p:spPr bwMode="auto">
          <a:xfrm>
            <a:off x="503974" y="2337509"/>
            <a:ext cx="1508746" cy="44340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fontAlgn="base">
              <a:spcBef>
                <a:spcPts val="1200"/>
              </a:spcBef>
              <a:spcAft>
                <a:spcPct val="0"/>
              </a:spcAft>
            </a:pPr>
            <a:r>
              <a:rPr lang="en-US" altLang="zh-CN" sz="2800" dirty="0"/>
              <a:t>tup1 = () </a:t>
            </a:r>
            <a:endPar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
        <p:nvSpPr>
          <p:cNvPr id="5" name="矩形 4"/>
          <p:cNvSpPr/>
          <p:nvPr/>
        </p:nvSpPr>
        <p:spPr>
          <a:xfrm>
            <a:off x="467430" y="3212970"/>
            <a:ext cx="8280150" cy="830997"/>
          </a:xfrm>
          <a:prstGeom prst="rect">
            <a:avLst/>
          </a:prstGeom>
        </p:spPr>
        <p:txBody>
          <a:bodyPr wrap="square">
            <a:spAutoFit/>
          </a:bodyPr>
          <a:lstStyle/>
          <a:p>
            <a:pPr marL="342900" indent="-342900">
              <a:buFont typeface="Arial" panose="020B0604020202090204" pitchFamily="34" charset="0"/>
              <a:buChar char="•"/>
            </a:pPr>
            <a:r>
              <a:rPr lang="zh-CN" altLang="en-US" sz="2400" dirty="0"/>
              <a:t>要编写一个包含单个值的元组，即使只有一个值，也必须包含一个</a:t>
            </a:r>
            <a:r>
              <a:rPr lang="zh-CN" altLang="en-US" sz="2400" dirty="0">
                <a:solidFill>
                  <a:srgbClr val="FF0000"/>
                </a:solidFill>
              </a:rPr>
              <a:t>逗号</a:t>
            </a:r>
            <a:r>
              <a:rPr lang="zh-CN" altLang="en-US" sz="2400" dirty="0"/>
              <a:t>。</a:t>
            </a:r>
            <a:endParaRPr lang="zh-CN" altLang="en-US" sz="2400" b="1" dirty="0"/>
          </a:p>
        </p:txBody>
      </p:sp>
      <p:sp>
        <p:nvSpPr>
          <p:cNvPr id="6" name="Rectangle 1"/>
          <p:cNvSpPr>
            <a:spLocks noChangeArrowheads="1"/>
          </p:cNvSpPr>
          <p:nvPr/>
        </p:nvSpPr>
        <p:spPr bwMode="auto">
          <a:xfrm>
            <a:off x="502974" y="4339229"/>
            <a:ext cx="1882247" cy="44340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fontAlgn="base">
              <a:spcBef>
                <a:spcPts val="1200"/>
              </a:spcBef>
              <a:spcAft>
                <a:spcPct val="0"/>
              </a:spcAft>
            </a:pPr>
            <a:r>
              <a:rPr lang="en-US" altLang="zh-CN" sz="2800" dirty="0"/>
              <a:t>tup1 = (50</a:t>
            </a:r>
            <a:r>
              <a:rPr lang="en-US" altLang="zh-CN" sz="2800" dirty="0">
                <a:solidFill>
                  <a:srgbClr val="FF0000"/>
                </a:solidFill>
              </a:rPr>
              <a:t>,</a:t>
            </a:r>
            <a:r>
              <a:rPr lang="en-US" altLang="zh-CN" sz="2800" dirty="0"/>
              <a:t>)</a:t>
            </a:r>
            <a:endPar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元组</a:t>
            </a:r>
            <a:endParaRPr lang="zh-CN" altLang="en-US" dirty="0"/>
          </a:p>
        </p:txBody>
      </p:sp>
      <p:sp>
        <p:nvSpPr>
          <p:cNvPr id="3" name="矩形 2"/>
          <p:cNvSpPr/>
          <p:nvPr/>
        </p:nvSpPr>
        <p:spPr>
          <a:xfrm>
            <a:off x="468430" y="1211250"/>
            <a:ext cx="8280150" cy="3108543"/>
          </a:xfrm>
          <a:prstGeom prst="rect">
            <a:avLst/>
          </a:prstGeom>
        </p:spPr>
        <p:txBody>
          <a:bodyPr wrap="square">
            <a:spAutoFit/>
          </a:bodyPr>
          <a:lstStyle/>
          <a:p>
            <a:pPr marL="457200" indent="-457200">
              <a:buFont typeface="Arial" panose="020B0604020202090204" pitchFamily="34" charset="0"/>
              <a:buChar char="•"/>
            </a:pPr>
            <a:r>
              <a:rPr lang="zh-CN" altLang="en-US" sz="2800" b="1" dirty="0"/>
              <a:t>访问元组中的值</a:t>
            </a:r>
            <a:endParaRPr lang="en-US" altLang="zh-CN" sz="2800" b="1" dirty="0"/>
          </a:p>
          <a:p>
            <a:r>
              <a:rPr lang="zh-CN" altLang="en-US" sz="2400" dirty="0"/>
              <a:t>要访问元组中的值，请使用方括号与一个或多个索引一起切片，以获取该索引处的可用值。</a:t>
            </a:r>
            <a:endParaRPr lang="en-US" altLang="zh-CN" sz="2400" dirty="0"/>
          </a:p>
          <a:p>
            <a:endParaRPr lang="en-US" altLang="zh-CN" sz="2400" dirty="0"/>
          </a:p>
          <a:p>
            <a:endParaRPr lang="en-US" altLang="zh-CN" sz="2400" dirty="0"/>
          </a:p>
          <a:p>
            <a:r>
              <a:rPr lang="zh-CN" altLang="en-US" sz="2400" dirty="0"/>
              <a:t>比如</a:t>
            </a:r>
            <a:r>
              <a:rPr lang="en-US" altLang="zh-CN" sz="2400" dirty="0"/>
              <a:t>:</a:t>
            </a:r>
            <a:endParaRPr lang="en-US" altLang="zh-CN" sz="2400" dirty="0"/>
          </a:p>
          <a:p>
            <a:br>
              <a:rPr lang="en-US" altLang="zh-CN" sz="2400" dirty="0"/>
            </a:br>
            <a:endParaRPr lang="zh-CN" altLang="en-US" sz="2400" dirty="0"/>
          </a:p>
        </p:txBody>
      </p:sp>
      <p:sp>
        <p:nvSpPr>
          <p:cNvPr id="4" name="Rectangle 1"/>
          <p:cNvSpPr>
            <a:spLocks noChangeArrowheads="1"/>
          </p:cNvSpPr>
          <p:nvPr/>
        </p:nvSpPr>
        <p:spPr bwMode="auto">
          <a:xfrm>
            <a:off x="488687" y="3573020"/>
            <a:ext cx="6279796" cy="21977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fontAlgn="base">
              <a:spcBef>
                <a:spcPts val="1200"/>
              </a:spcBef>
              <a:spcAft>
                <a:spcPct val="0"/>
              </a:spcAft>
            </a:pPr>
            <a:r>
              <a:rPr lang="en-US" altLang="zh-CN" sz="2800" dirty="0"/>
              <a:t>tup1 = ('physics', 'chemistry', 1997, 2000) </a:t>
            </a:r>
            <a:endParaRPr lang="en-US" altLang="zh-CN" sz="2800" dirty="0"/>
          </a:p>
          <a:p>
            <a:pPr lvl="0" fontAlgn="base">
              <a:spcBef>
                <a:spcPts val="1200"/>
              </a:spcBef>
              <a:spcAft>
                <a:spcPct val="0"/>
              </a:spcAft>
            </a:pPr>
            <a:r>
              <a:rPr lang="en-US" altLang="zh-CN" sz="2800" dirty="0"/>
              <a:t>tup2 = (1, 2, 3, 4, 5, 6, 7) </a:t>
            </a:r>
            <a:endParaRPr lang="en-US" altLang="zh-CN" sz="2800" dirty="0"/>
          </a:p>
          <a:p>
            <a:pPr lvl="0" fontAlgn="base">
              <a:spcBef>
                <a:spcPts val="1200"/>
              </a:spcBef>
              <a:spcAft>
                <a:spcPct val="0"/>
              </a:spcAft>
            </a:pPr>
            <a:r>
              <a:rPr lang="en-US" altLang="zh-CN" sz="2800" dirty="0"/>
              <a:t>print ("tup1[0]: ", tup1[0]) </a:t>
            </a:r>
            <a:endParaRPr lang="en-US" altLang="zh-CN" sz="2800" dirty="0"/>
          </a:p>
          <a:p>
            <a:pPr lvl="0" fontAlgn="base">
              <a:spcBef>
                <a:spcPts val="1200"/>
              </a:spcBef>
              <a:spcAft>
                <a:spcPct val="0"/>
              </a:spcAft>
            </a:pPr>
            <a:r>
              <a:rPr lang="en-US" altLang="zh-CN" sz="2800" dirty="0"/>
              <a:t>print ("tup2[1:5]: ", tup2[1:5])</a:t>
            </a:r>
            <a:endPar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元组</a:t>
            </a:r>
            <a:endParaRPr lang="zh-CN" altLang="en-US" dirty="0"/>
          </a:p>
        </p:txBody>
      </p:sp>
      <p:sp>
        <p:nvSpPr>
          <p:cNvPr id="3" name="矩形 2"/>
          <p:cNvSpPr/>
          <p:nvPr/>
        </p:nvSpPr>
        <p:spPr>
          <a:xfrm>
            <a:off x="468430" y="1211250"/>
            <a:ext cx="8280150" cy="2183546"/>
          </a:xfrm>
          <a:prstGeom prst="rect">
            <a:avLst/>
          </a:prstGeom>
        </p:spPr>
        <p:txBody>
          <a:bodyPr wrap="square">
            <a:spAutoFit/>
          </a:bodyPr>
          <a:lstStyle/>
          <a:p>
            <a:pPr marL="457200" indent="-457200">
              <a:buFont typeface="Arial" panose="020B0604020202090204" pitchFamily="34" charset="0"/>
              <a:buChar char="•"/>
            </a:pPr>
            <a:r>
              <a:rPr lang="zh-CN" altLang="en-US" sz="3200" b="1" dirty="0"/>
              <a:t>更新元组</a:t>
            </a:r>
            <a:endParaRPr lang="en-US" altLang="zh-CN" sz="3200" b="1" dirty="0"/>
          </a:p>
          <a:p>
            <a:pPr>
              <a:lnSpc>
                <a:spcPct val="150000"/>
              </a:lnSpc>
            </a:pPr>
            <a:r>
              <a:rPr lang="zh-CN" altLang="en-US" sz="2400" dirty="0"/>
              <a:t>元组是不可变的，这意味着您无法更新或更改元组元素的值。 如下面的示例所示，您可以</a:t>
            </a:r>
            <a:r>
              <a:rPr lang="zh-CN" altLang="en-US" sz="2400" u="sng" dirty="0"/>
              <a:t>使用部分现有的元组</a:t>
            </a:r>
            <a:r>
              <a:rPr lang="zh-CN" altLang="en-US" sz="2400" dirty="0"/>
              <a:t>来创建新的元组。</a:t>
            </a:r>
            <a:endParaRPr lang="en-US" altLang="zh-CN" sz="2400" dirty="0"/>
          </a:p>
        </p:txBody>
      </p:sp>
      <p:sp>
        <p:nvSpPr>
          <p:cNvPr id="4" name="Rectangle 1"/>
          <p:cNvSpPr>
            <a:spLocks noChangeArrowheads="1"/>
          </p:cNvSpPr>
          <p:nvPr/>
        </p:nvSpPr>
        <p:spPr bwMode="auto">
          <a:xfrm>
            <a:off x="539440" y="3288351"/>
            <a:ext cx="6117444" cy="302872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fontAlgn="base">
              <a:spcAft>
                <a:spcPct val="0"/>
              </a:spcAft>
            </a:pPr>
            <a:r>
              <a:rPr lang="en-US" altLang="zh-CN" sz="2800" dirty="0"/>
              <a:t> tup1 = (12, 34.56) </a:t>
            </a:r>
            <a:endParaRPr lang="en-US" altLang="zh-CN" sz="2800" dirty="0"/>
          </a:p>
          <a:p>
            <a:pPr lvl="0" fontAlgn="base">
              <a:spcAft>
                <a:spcPct val="0"/>
              </a:spcAft>
            </a:pPr>
            <a:r>
              <a:rPr lang="en-US" altLang="zh-CN" sz="2800" dirty="0"/>
              <a:t> tup2 = ('</a:t>
            </a:r>
            <a:r>
              <a:rPr lang="en-US" altLang="zh-CN" sz="2800" dirty="0" err="1"/>
              <a:t>abc</a:t>
            </a:r>
            <a:r>
              <a:rPr lang="en-US" altLang="zh-CN" sz="2800" dirty="0"/>
              <a:t>', 'xyz') </a:t>
            </a:r>
            <a:endParaRPr lang="en-US" altLang="zh-CN" sz="2800" dirty="0"/>
          </a:p>
          <a:p>
            <a:pPr lvl="0" fontAlgn="base">
              <a:spcAft>
                <a:spcPct val="0"/>
              </a:spcAft>
            </a:pPr>
            <a:r>
              <a:rPr lang="en-US" altLang="zh-CN" sz="2800" dirty="0"/>
              <a:t> # Following action is not valid for tuples </a:t>
            </a:r>
            <a:endParaRPr lang="en-US" altLang="zh-CN" sz="2800" dirty="0"/>
          </a:p>
          <a:p>
            <a:pPr lvl="0" fontAlgn="base">
              <a:spcAft>
                <a:spcPct val="0"/>
              </a:spcAft>
            </a:pPr>
            <a:r>
              <a:rPr lang="en-US" altLang="zh-CN" sz="2800" dirty="0"/>
              <a:t> # tup1[0] = 100; </a:t>
            </a:r>
            <a:endParaRPr lang="en-US" altLang="zh-CN" sz="2800" dirty="0"/>
          </a:p>
          <a:p>
            <a:pPr lvl="0" fontAlgn="base">
              <a:spcAft>
                <a:spcPct val="0"/>
              </a:spcAft>
            </a:pPr>
            <a:r>
              <a:rPr lang="en-US" altLang="zh-CN" sz="2800" dirty="0"/>
              <a:t> # So let's create a new tuple as follows:</a:t>
            </a:r>
            <a:endParaRPr lang="en-US" altLang="zh-CN" sz="2800" dirty="0"/>
          </a:p>
          <a:p>
            <a:pPr lvl="0" fontAlgn="base">
              <a:spcAft>
                <a:spcPct val="0"/>
              </a:spcAft>
            </a:pPr>
            <a:r>
              <a:rPr lang="en-US" altLang="zh-CN" sz="2800" dirty="0"/>
              <a:t> tup3 = tup1 + tup2 </a:t>
            </a:r>
            <a:endParaRPr lang="en-US" altLang="zh-CN" sz="2800" dirty="0"/>
          </a:p>
          <a:p>
            <a:pPr lvl="0" fontAlgn="base">
              <a:spcAft>
                <a:spcPct val="0"/>
              </a:spcAft>
            </a:pPr>
            <a:r>
              <a:rPr lang="en-US" altLang="zh-CN" sz="2800" dirty="0"/>
              <a:t> print (tup3)</a:t>
            </a:r>
            <a:endPar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元组</a:t>
            </a:r>
            <a:endParaRPr lang="zh-CN" altLang="en-US" dirty="0"/>
          </a:p>
        </p:txBody>
      </p:sp>
      <p:sp>
        <p:nvSpPr>
          <p:cNvPr id="3" name="矩形 2"/>
          <p:cNvSpPr/>
          <p:nvPr/>
        </p:nvSpPr>
        <p:spPr>
          <a:xfrm>
            <a:off x="468430" y="1211250"/>
            <a:ext cx="8280150" cy="2062103"/>
          </a:xfrm>
          <a:prstGeom prst="rect">
            <a:avLst/>
          </a:prstGeom>
        </p:spPr>
        <p:txBody>
          <a:bodyPr wrap="square">
            <a:spAutoFit/>
          </a:bodyPr>
          <a:lstStyle/>
          <a:p>
            <a:pPr marL="457200" indent="-457200">
              <a:buFont typeface="Arial" panose="020B0604020202090204" pitchFamily="34" charset="0"/>
              <a:buChar char="•"/>
            </a:pPr>
            <a:r>
              <a:rPr lang="zh-CN" altLang="en-US" sz="3200" b="1" dirty="0"/>
              <a:t>删除元组元素</a:t>
            </a:r>
            <a:endParaRPr lang="en-US" altLang="zh-CN" sz="3200" b="1" dirty="0"/>
          </a:p>
          <a:p>
            <a:r>
              <a:rPr lang="zh-CN" altLang="en-US" sz="2400" dirty="0"/>
              <a:t>无法删除单个元组元素。</a:t>
            </a:r>
            <a:endParaRPr lang="en-US" altLang="zh-CN" sz="2400" dirty="0"/>
          </a:p>
          <a:p>
            <a:endParaRPr lang="en-US" altLang="zh-CN" sz="2400" dirty="0"/>
          </a:p>
          <a:p>
            <a:r>
              <a:rPr lang="zh-CN" altLang="en-US" sz="2400" dirty="0"/>
              <a:t>要显式删除整个元组，只需使用</a:t>
            </a:r>
            <a:r>
              <a:rPr lang="en-US" altLang="zh-CN" sz="2400" dirty="0"/>
              <a:t>del</a:t>
            </a:r>
            <a:r>
              <a:rPr lang="zh-CN" altLang="en-US" sz="2400" dirty="0"/>
              <a:t>语句即可。 </a:t>
            </a:r>
            <a:endParaRPr lang="en-US" altLang="zh-CN" sz="2400" dirty="0"/>
          </a:p>
          <a:p>
            <a:r>
              <a:rPr lang="zh-CN" altLang="en-US" sz="2400" dirty="0"/>
              <a:t>比如</a:t>
            </a:r>
            <a:r>
              <a:rPr lang="en-US" altLang="zh-CN" sz="2400" dirty="0"/>
              <a:t>:</a:t>
            </a:r>
            <a:endParaRPr lang="en-US" altLang="zh-CN" sz="2400" dirty="0"/>
          </a:p>
        </p:txBody>
      </p:sp>
      <p:sp>
        <p:nvSpPr>
          <p:cNvPr id="4" name="Rectangle 1"/>
          <p:cNvSpPr>
            <a:spLocks noChangeArrowheads="1"/>
          </p:cNvSpPr>
          <p:nvPr/>
        </p:nvSpPr>
        <p:spPr bwMode="auto">
          <a:xfrm>
            <a:off x="539440" y="3717040"/>
            <a:ext cx="6193234" cy="216695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fontAlgn="base">
              <a:spcAft>
                <a:spcPct val="0"/>
              </a:spcAft>
            </a:pPr>
            <a:r>
              <a:rPr lang="en-US" altLang="zh-CN" sz="2800" dirty="0" err="1"/>
              <a:t>tup</a:t>
            </a:r>
            <a:r>
              <a:rPr lang="en-US" altLang="zh-CN" sz="2800" dirty="0"/>
              <a:t> = ('physics', 'chemistry', 1997, 2000) </a:t>
            </a:r>
            <a:endParaRPr lang="en-US" altLang="zh-CN" sz="2800" dirty="0"/>
          </a:p>
          <a:p>
            <a:pPr lvl="0" fontAlgn="base">
              <a:spcAft>
                <a:spcPct val="0"/>
              </a:spcAft>
            </a:pPr>
            <a:r>
              <a:rPr lang="en-US" altLang="zh-CN" sz="2800" dirty="0"/>
              <a:t>print (</a:t>
            </a:r>
            <a:r>
              <a:rPr lang="en-US" altLang="zh-CN" sz="2800" dirty="0" err="1"/>
              <a:t>tup</a:t>
            </a:r>
            <a:r>
              <a:rPr lang="en-US" altLang="zh-CN" sz="2800" dirty="0"/>
              <a:t>) </a:t>
            </a:r>
            <a:endParaRPr lang="en-US" altLang="zh-CN" sz="2800" dirty="0"/>
          </a:p>
          <a:p>
            <a:pPr lvl="0" fontAlgn="base">
              <a:spcAft>
                <a:spcPct val="0"/>
              </a:spcAft>
            </a:pPr>
            <a:r>
              <a:rPr lang="en-US" altLang="zh-CN" sz="2800" dirty="0"/>
              <a:t>del </a:t>
            </a:r>
            <a:r>
              <a:rPr lang="en-US" altLang="zh-CN" sz="2800" dirty="0" err="1"/>
              <a:t>tup</a:t>
            </a:r>
            <a:endParaRPr lang="en-US" altLang="zh-CN" sz="2800" dirty="0"/>
          </a:p>
          <a:p>
            <a:pPr lvl="0" fontAlgn="base">
              <a:spcAft>
                <a:spcPct val="0"/>
              </a:spcAft>
            </a:pPr>
            <a:r>
              <a:rPr lang="en-US" altLang="zh-CN" sz="2800" dirty="0"/>
              <a:t>print ("After deleting </a:t>
            </a:r>
            <a:r>
              <a:rPr lang="en-US" altLang="zh-CN" sz="2800" dirty="0" err="1"/>
              <a:t>tup</a:t>
            </a:r>
            <a:r>
              <a:rPr lang="en-US" altLang="zh-CN" sz="2800" dirty="0"/>
              <a:t> : ") </a:t>
            </a:r>
            <a:endParaRPr lang="en-US" altLang="zh-CN" sz="2800" dirty="0"/>
          </a:p>
          <a:p>
            <a:pPr lvl="0" fontAlgn="base">
              <a:spcAft>
                <a:spcPct val="0"/>
              </a:spcAft>
            </a:pPr>
            <a:r>
              <a:rPr lang="en-US" altLang="zh-CN" sz="2800" dirty="0"/>
              <a:t>print (</a:t>
            </a:r>
            <a:r>
              <a:rPr lang="en-US" altLang="zh-CN" sz="2800" dirty="0" err="1"/>
              <a:t>tup</a:t>
            </a:r>
            <a:r>
              <a:rPr lang="en-US" altLang="zh-CN" sz="2800" dirty="0"/>
              <a:t>)</a:t>
            </a:r>
            <a:endPar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元组</a:t>
            </a:r>
            <a:endParaRPr lang="zh-CN" altLang="en-US" dirty="0"/>
          </a:p>
        </p:txBody>
      </p:sp>
      <p:sp>
        <p:nvSpPr>
          <p:cNvPr id="3" name="矩形 2"/>
          <p:cNvSpPr/>
          <p:nvPr/>
        </p:nvSpPr>
        <p:spPr>
          <a:xfrm>
            <a:off x="468430" y="1211250"/>
            <a:ext cx="8280150" cy="523220"/>
          </a:xfrm>
          <a:prstGeom prst="rect">
            <a:avLst/>
          </a:prstGeom>
        </p:spPr>
        <p:txBody>
          <a:bodyPr wrap="square">
            <a:spAutoFit/>
          </a:bodyPr>
          <a:lstStyle/>
          <a:p>
            <a:pPr marL="457200" indent="-457200">
              <a:buFont typeface="Arial" panose="020B0604020202090204" pitchFamily="34" charset="0"/>
              <a:buChar char="•"/>
            </a:pPr>
            <a:r>
              <a:rPr lang="zh-CN" altLang="en-US" sz="2800" b="1" dirty="0"/>
              <a:t>基本的元组操作</a:t>
            </a:r>
            <a:endParaRPr lang="en-US" altLang="zh-CN" sz="2800" b="1" dirty="0"/>
          </a:p>
        </p:txBody>
      </p:sp>
      <p:graphicFrame>
        <p:nvGraphicFramePr>
          <p:cNvPr id="5" name="表格 4"/>
          <p:cNvGraphicFramePr>
            <a:graphicFrameLocks noGrp="1"/>
          </p:cNvGraphicFramePr>
          <p:nvPr/>
        </p:nvGraphicFramePr>
        <p:xfrm>
          <a:off x="457200" y="2060810"/>
          <a:ext cx="8229600" cy="3840480"/>
        </p:xfrm>
        <a:graphic>
          <a:graphicData uri="http://schemas.openxmlformats.org/drawingml/2006/table">
            <a:tbl>
              <a:tblPr/>
              <a:tblGrid>
                <a:gridCol w="2743200"/>
                <a:gridCol w="2743200"/>
                <a:gridCol w="2743200"/>
              </a:tblGrid>
              <a:tr h="0">
                <a:tc>
                  <a:txBody>
                    <a:bodyPr/>
                    <a:lstStyle/>
                    <a:p>
                      <a:pPr algn="ctr" fontAlgn="t"/>
                      <a:r>
                        <a:rPr lang="en-US" sz="2400" dirty="0">
                          <a:effectLst/>
                        </a:rPr>
                        <a:t>Python</a:t>
                      </a:r>
                      <a:r>
                        <a:rPr lang="zh-CN" altLang="en-US" sz="2400" dirty="0">
                          <a:effectLst/>
                        </a:rPr>
                        <a:t>表达式</a:t>
                      </a:r>
                      <a:endParaRPr lang="en-US" sz="2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zh-CN" altLang="en-US" sz="2400" dirty="0">
                          <a:effectLst/>
                        </a:rPr>
                        <a:t>结果</a:t>
                      </a:r>
                      <a:endParaRPr lang="en-US" sz="2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zh-CN" altLang="en-US" sz="2400" dirty="0">
                          <a:effectLst/>
                        </a:rPr>
                        <a:t>描述</a:t>
                      </a:r>
                      <a:endParaRPr lang="en-US" sz="2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0">
                <a:tc>
                  <a:txBody>
                    <a:bodyPr/>
                    <a:lstStyle/>
                    <a:p>
                      <a:pPr fontAlgn="t"/>
                      <a:r>
                        <a:rPr lang="en-US" sz="2400" dirty="0" err="1">
                          <a:effectLst/>
                        </a:rPr>
                        <a:t>len</a:t>
                      </a:r>
                      <a:r>
                        <a:rPr lang="en-US" sz="2400" dirty="0">
                          <a:effectLst/>
                        </a:rPr>
                        <a:t>((1, 2, 3))</a:t>
                      </a:r>
                      <a:endParaRPr lang="en-US" sz="240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ltLang="zh-CN" sz="2400">
                          <a:effectLst/>
                        </a:rPr>
                        <a:t>3</a:t>
                      </a:r>
                      <a:endParaRPr lang="en-US" altLang="zh-CN" sz="240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zh-CN" altLang="en-US" sz="2400" dirty="0">
                          <a:effectLst/>
                        </a:rPr>
                        <a:t>长度</a:t>
                      </a:r>
                      <a:endParaRPr lang="en-US" sz="240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18160">
                <a:tc>
                  <a:txBody>
                    <a:bodyPr/>
                    <a:lstStyle/>
                    <a:p>
                      <a:pPr fontAlgn="t"/>
                      <a:r>
                        <a:rPr lang="en-US" altLang="zh-CN" sz="2400" dirty="0">
                          <a:effectLst/>
                        </a:rPr>
                        <a:t>(1, 2, 3) + (4, 5, 6)</a:t>
                      </a:r>
                      <a:endParaRPr lang="en-US" altLang="zh-CN" sz="240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ltLang="zh-CN" sz="2400">
                          <a:effectLst/>
                        </a:rPr>
                        <a:t>(1, 2, 3, 4, 5, 6)</a:t>
                      </a:r>
                      <a:endParaRPr lang="en-US" altLang="zh-CN" sz="240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zh-CN" altLang="en-US" sz="2400" dirty="0">
                          <a:effectLst/>
                        </a:rPr>
                        <a:t>连接</a:t>
                      </a:r>
                      <a:endParaRPr lang="en-US" sz="240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US" sz="2400" dirty="0">
                          <a:effectLst/>
                        </a:rPr>
                        <a:t>('Hi!',) * 4</a:t>
                      </a:r>
                      <a:endParaRPr lang="en-US" sz="240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('Hi!', 'Hi!', 'Hi!', 'Hi!')</a:t>
                      </a:r>
                      <a:endParaRPr lang="en-US" sz="240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zh-CN" altLang="en-US" sz="2400" dirty="0">
                          <a:effectLst/>
                        </a:rPr>
                        <a:t>重复</a:t>
                      </a:r>
                      <a:endParaRPr lang="en-US" sz="240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US" sz="2400" dirty="0">
                          <a:effectLst/>
                        </a:rPr>
                        <a:t>3 in (1, 2, 3)</a:t>
                      </a:r>
                      <a:endParaRPr lang="en-US" sz="240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True</a:t>
                      </a:r>
                      <a:endParaRPr lang="en-US" sz="240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zh-CN" altLang="en-US" sz="2400" dirty="0">
                          <a:effectLst/>
                        </a:rPr>
                        <a:t>归属</a:t>
                      </a:r>
                      <a:endParaRPr lang="en-US" sz="240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US" sz="2400" dirty="0">
                          <a:effectLst/>
                        </a:rPr>
                        <a:t>for x in (1,2,3) : </a:t>
                      </a:r>
                      <a:endParaRPr lang="en-US" sz="2400" dirty="0">
                        <a:effectLst/>
                      </a:endParaRPr>
                    </a:p>
                    <a:p>
                      <a:pPr fontAlgn="t"/>
                      <a:r>
                        <a:rPr lang="en-US" sz="2400" dirty="0">
                          <a:effectLst/>
                        </a:rPr>
                        <a:t>    print (x, end = ' ')</a:t>
                      </a:r>
                      <a:endParaRPr lang="en-US" sz="240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ltLang="zh-CN" sz="2400" dirty="0">
                          <a:effectLst/>
                        </a:rPr>
                        <a:t>1 2 3</a:t>
                      </a:r>
                      <a:endParaRPr lang="en-US" altLang="zh-CN" sz="240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zh-CN" altLang="en-US" sz="2400" dirty="0">
                          <a:effectLst/>
                        </a:rPr>
                        <a:t>遍历</a:t>
                      </a:r>
                      <a:endParaRPr lang="en-US" sz="240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字典</a:t>
            </a:r>
            <a:endParaRPr lang="zh-CN" altLang="en-US" dirty="0"/>
          </a:p>
        </p:txBody>
      </p:sp>
      <p:sp>
        <p:nvSpPr>
          <p:cNvPr id="3" name="矩形 2"/>
          <p:cNvSpPr/>
          <p:nvPr/>
        </p:nvSpPr>
        <p:spPr>
          <a:xfrm>
            <a:off x="468430" y="1390152"/>
            <a:ext cx="8280150" cy="3539430"/>
          </a:xfrm>
          <a:prstGeom prst="rect">
            <a:avLst/>
          </a:prstGeom>
        </p:spPr>
        <p:txBody>
          <a:bodyPr wrap="square">
            <a:spAutoFit/>
          </a:bodyPr>
          <a:lstStyle/>
          <a:p>
            <a:pPr marL="457200" indent="-457200">
              <a:buFont typeface="Arial" panose="020B0604020202090204" pitchFamily="34" charset="0"/>
              <a:buChar char="•"/>
            </a:pPr>
            <a:r>
              <a:rPr lang="zh-CN" altLang="en-US" sz="2800" dirty="0"/>
              <a:t>每个键都由一个</a:t>
            </a:r>
            <a:r>
              <a:rPr lang="zh-CN" altLang="en-US" sz="2800" dirty="0">
                <a:solidFill>
                  <a:srgbClr val="FF0000"/>
                </a:solidFill>
              </a:rPr>
              <a:t>冒号</a:t>
            </a:r>
            <a:r>
              <a:rPr lang="en-US" altLang="zh-CN" sz="2800" dirty="0">
                <a:solidFill>
                  <a:srgbClr val="FF0000"/>
                </a:solidFill>
              </a:rPr>
              <a:t>(</a:t>
            </a:r>
            <a:r>
              <a:rPr lang="en-US" altLang="zh-CN" sz="2800" dirty="0">
                <a:solidFill>
                  <a:srgbClr val="FF0000"/>
                </a:solidFill>
                <a:sym typeface="Wingdings" panose="05000000000000000000" pitchFamily="2" charset="2"/>
              </a:rPr>
              <a:t>:</a:t>
            </a:r>
            <a:r>
              <a:rPr lang="en-US" altLang="zh-CN" sz="2800" dirty="0">
                <a:solidFill>
                  <a:srgbClr val="FF0000"/>
                </a:solidFill>
              </a:rPr>
              <a:t>)</a:t>
            </a:r>
            <a:r>
              <a:rPr lang="zh-CN" altLang="en-US" sz="2800" dirty="0"/>
              <a:t>与其值分隔，各项之间以逗号分隔，并且整个内容都用大括号括起来。 一个没有任何项目的空字典仅用两个大括号书写，例如：</a:t>
            </a:r>
            <a:r>
              <a:rPr lang="en-US" altLang="zh-CN" sz="2800" dirty="0">
                <a:solidFill>
                  <a:srgbClr val="FF0000"/>
                </a:solidFill>
              </a:rPr>
              <a:t>{}</a:t>
            </a:r>
            <a:r>
              <a:rPr lang="zh-CN" altLang="en-US" sz="2800" dirty="0"/>
              <a:t>。</a:t>
            </a:r>
            <a:endParaRPr lang="en-US" altLang="zh-CN" sz="2800" dirty="0"/>
          </a:p>
          <a:p>
            <a:pPr marL="457200" indent="-457200">
              <a:buFont typeface="Arial" panose="020B0604020202090204" pitchFamily="34" charset="0"/>
              <a:buChar char="•"/>
            </a:pPr>
            <a:endParaRPr lang="en-US" altLang="zh-CN" sz="2800" dirty="0"/>
          </a:p>
          <a:p>
            <a:pPr marL="457200" indent="-457200">
              <a:buFont typeface="Arial" panose="020B0604020202090204" pitchFamily="34" charset="0"/>
              <a:buChar char="•"/>
            </a:pPr>
            <a:r>
              <a:rPr lang="zh-CN" altLang="en-US" sz="2800" dirty="0"/>
              <a:t>键在字典中是</a:t>
            </a:r>
            <a:r>
              <a:rPr lang="zh-CN" altLang="en-US" sz="2800" dirty="0">
                <a:solidFill>
                  <a:srgbClr val="FF0000"/>
                </a:solidFill>
              </a:rPr>
              <a:t>唯一</a:t>
            </a:r>
            <a:r>
              <a:rPr lang="zh-CN" altLang="en-US" sz="2800" dirty="0"/>
              <a:t>的，而值可能不是。 字典的值可以是任何类型，但是键必须是</a:t>
            </a:r>
            <a:r>
              <a:rPr lang="zh-CN" altLang="en-US" sz="2800" b="1" dirty="0"/>
              <a:t>不可变</a:t>
            </a:r>
            <a:r>
              <a:rPr lang="zh-CN" altLang="en-US" sz="2800" dirty="0"/>
              <a:t>的数据类型，例如字符串，数字或元组。</a:t>
            </a:r>
            <a:endParaRPr lang="en-US" altLang="zh-C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字典</a:t>
            </a:r>
            <a:endParaRPr lang="zh-CN" altLang="en-US" dirty="0"/>
          </a:p>
        </p:txBody>
      </p:sp>
      <p:sp>
        <p:nvSpPr>
          <p:cNvPr id="3" name="矩形 2"/>
          <p:cNvSpPr/>
          <p:nvPr/>
        </p:nvSpPr>
        <p:spPr>
          <a:xfrm>
            <a:off x="468430" y="1390152"/>
            <a:ext cx="8280150" cy="2062103"/>
          </a:xfrm>
          <a:prstGeom prst="rect">
            <a:avLst/>
          </a:prstGeom>
        </p:spPr>
        <p:txBody>
          <a:bodyPr wrap="square">
            <a:spAutoFit/>
          </a:bodyPr>
          <a:lstStyle/>
          <a:p>
            <a:pPr marL="457200" indent="-457200">
              <a:buFont typeface="Arial" panose="020B0604020202090204" pitchFamily="34" charset="0"/>
              <a:buChar char="•"/>
            </a:pPr>
            <a:r>
              <a:rPr lang="zh-CN" altLang="en-US" sz="3200" b="1" dirty="0"/>
              <a:t>访问字典中的值</a:t>
            </a:r>
            <a:endParaRPr lang="en-US" altLang="zh-CN" sz="3200" b="1" dirty="0"/>
          </a:p>
          <a:p>
            <a:r>
              <a:rPr lang="zh-CN" altLang="en-US" sz="2400" dirty="0"/>
              <a:t>要访问字典元素，您可以使用熟悉的</a:t>
            </a:r>
            <a:r>
              <a:rPr lang="zh-CN" altLang="en-US" sz="2400" dirty="0">
                <a:solidFill>
                  <a:srgbClr val="FF0000"/>
                </a:solidFill>
              </a:rPr>
              <a:t>方括号</a:t>
            </a:r>
            <a:r>
              <a:rPr lang="zh-CN" altLang="en-US" sz="2400" dirty="0"/>
              <a:t>和键来获取其值。</a:t>
            </a:r>
            <a:endParaRPr lang="en-US" altLang="zh-CN" sz="2400" dirty="0"/>
          </a:p>
          <a:p>
            <a:endParaRPr lang="en-US" altLang="zh-CN" sz="2400" dirty="0"/>
          </a:p>
          <a:p>
            <a:endParaRPr lang="en-US" altLang="zh-CN" sz="2400" dirty="0"/>
          </a:p>
          <a:p>
            <a:r>
              <a:rPr lang="zh-CN" altLang="en-US" sz="2400" dirty="0"/>
              <a:t>比如：</a:t>
            </a:r>
            <a:endParaRPr lang="en-US" altLang="zh-CN" sz="2400" dirty="0"/>
          </a:p>
        </p:txBody>
      </p:sp>
      <p:sp>
        <p:nvSpPr>
          <p:cNvPr id="4" name="Rectangle 1"/>
          <p:cNvSpPr>
            <a:spLocks noChangeArrowheads="1"/>
          </p:cNvSpPr>
          <p:nvPr/>
        </p:nvSpPr>
        <p:spPr bwMode="auto">
          <a:xfrm>
            <a:off x="611450" y="3573020"/>
            <a:ext cx="6619313" cy="130517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fontAlgn="base">
              <a:spcAft>
                <a:spcPct val="0"/>
              </a:spcAft>
            </a:pPr>
            <a:r>
              <a:rPr lang="en-US" altLang="zh-CN" sz="2800" dirty="0" err="1"/>
              <a:t>dict</a:t>
            </a:r>
            <a:r>
              <a:rPr lang="en-US" altLang="zh-CN" sz="2800" dirty="0"/>
              <a:t> = {'Name': 'Zara', 'Age': 7, 'Class': 'First'} </a:t>
            </a:r>
            <a:endParaRPr lang="en-US" altLang="zh-CN" sz="2800" dirty="0"/>
          </a:p>
          <a:p>
            <a:pPr lvl="0" fontAlgn="base">
              <a:spcAft>
                <a:spcPct val="0"/>
              </a:spcAft>
            </a:pPr>
            <a:r>
              <a:rPr lang="en-US" altLang="zh-CN" sz="2800" dirty="0"/>
              <a:t>print ("</a:t>
            </a:r>
            <a:r>
              <a:rPr lang="en-US" altLang="zh-CN" sz="2800" dirty="0" err="1"/>
              <a:t>dict</a:t>
            </a:r>
            <a:r>
              <a:rPr lang="en-US" altLang="zh-CN" sz="2800" dirty="0"/>
              <a:t>['Name']: ", </a:t>
            </a:r>
            <a:r>
              <a:rPr lang="en-US" altLang="zh-CN" sz="2800" dirty="0" err="1"/>
              <a:t>dict</a:t>
            </a:r>
            <a:r>
              <a:rPr lang="en-US" altLang="zh-CN" sz="2800" dirty="0"/>
              <a:t>['Name']) </a:t>
            </a:r>
            <a:endParaRPr lang="en-US" altLang="zh-CN" sz="2800" dirty="0"/>
          </a:p>
          <a:p>
            <a:pPr lvl="0" fontAlgn="base">
              <a:spcAft>
                <a:spcPct val="0"/>
              </a:spcAft>
            </a:pPr>
            <a:r>
              <a:rPr lang="en-US" altLang="zh-CN" sz="2800" dirty="0"/>
              <a:t>print ("</a:t>
            </a:r>
            <a:r>
              <a:rPr lang="en-US" altLang="zh-CN" sz="2800" dirty="0" err="1"/>
              <a:t>dict</a:t>
            </a:r>
            <a:r>
              <a:rPr lang="en-US" altLang="zh-CN" sz="2800" dirty="0"/>
              <a:t>['Age']: ", </a:t>
            </a:r>
            <a:r>
              <a:rPr lang="en-US" altLang="zh-CN" sz="2800" dirty="0" err="1"/>
              <a:t>dict</a:t>
            </a:r>
            <a:r>
              <a:rPr lang="en-US" altLang="zh-CN" sz="2800" dirty="0"/>
              <a:t>['Age'])</a:t>
            </a:r>
            <a:endPar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字典</a:t>
            </a:r>
            <a:endParaRPr lang="zh-CN" altLang="en-US" dirty="0"/>
          </a:p>
        </p:txBody>
      </p:sp>
      <p:sp>
        <p:nvSpPr>
          <p:cNvPr id="3" name="矩形 2"/>
          <p:cNvSpPr/>
          <p:nvPr/>
        </p:nvSpPr>
        <p:spPr>
          <a:xfrm>
            <a:off x="468430" y="1390152"/>
            <a:ext cx="8280150" cy="1629549"/>
          </a:xfrm>
          <a:prstGeom prst="rect">
            <a:avLst/>
          </a:prstGeom>
        </p:spPr>
        <p:txBody>
          <a:bodyPr wrap="square">
            <a:spAutoFit/>
          </a:bodyPr>
          <a:lstStyle/>
          <a:p>
            <a:pPr marL="457200" indent="-457200">
              <a:buFont typeface="Arial" panose="020B0604020202090204" pitchFamily="34" charset="0"/>
              <a:buChar char="•"/>
            </a:pPr>
            <a:r>
              <a:rPr lang="zh-CN" altLang="en-US" sz="3200" b="1" dirty="0"/>
              <a:t>更新字典</a:t>
            </a:r>
            <a:endParaRPr lang="en-US" altLang="zh-CN" sz="3200" b="1" dirty="0"/>
          </a:p>
          <a:p>
            <a:pPr>
              <a:lnSpc>
                <a:spcPct val="150000"/>
              </a:lnSpc>
            </a:pPr>
            <a:r>
              <a:rPr lang="zh-CN" altLang="en-US" sz="2400" dirty="0"/>
              <a:t>我们可以通过添加新条目或键值对、修改现有条目或删除现有条目来更新字典，如下面的简单示例所示。</a:t>
            </a:r>
            <a:endParaRPr lang="en-US" altLang="zh-CN" sz="2400" dirty="0"/>
          </a:p>
        </p:txBody>
      </p:sp>
      <p:sp>
        <p:nvSpPr>
          <p:cNvPr id="4" name="Rectangle 1"/>
          <p:cNvSpPr>
            <a:spLocks noChangeArrowheads="1"/>
          </p:cNvSpPr>
          <p:nvPr/>
        </p:nvSpPr>
        <p:spPr bwMode="auto">
          <a:xfrm>
            <a:off x="497657" y="3300898"/>
            <a:ext cx="6894708" cy="216695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fontAlgn="base">
              <a:spcAft>
                <a:spcPct val="0"/>
              </a:spcAft>
            </a:pPr>
            <a:r>
              <a:rPr lang="en-US" altLang="zh-CN" sz="2800" dirty="0" err="1"/>
              <a:t>dict</a:t>
            </a:r>
            <a:r>
              <a:rPr lang="en-US" altLang="zh-CN" sz="2800" dirty="0"/>
              <a:t> = {'Name': 'Zara', 'Age': 7, 'Class': 'First'} </a:t>
            </a:r>
            <a:endParaRPr lang="en-US" altLang="zh-CN" sz="2800" dirty="0"/>
          </a:p>
          <a:p>
            <a:pPr lvl="0" fontAlgn="base">
              <a:spcAft>
                <a:spcPct val="0"/>
              </a:spcAft>
            </a:pPr>
            <a:r>
              <a:rPr lang="en-US" altLang="zh-CN" sz="2800" dirty="0" err="1"/>
              <a:t>dict</a:t>
            </a:r>
            <a:r>
              <a:rPr lang="en-US" altLang="zh-CN" sz="2800" dirty="0"/>
              <a:t>['Age'] = 8; # update existing entry</a:t>
            </a:r>
            <a:endParaRPr lang="en-US" altLang="zh-CN" sz="2800" dirty="0"/>
          </a:p>
          <a:p>
            <a:pPr lvl="0" fontAlgn="base">
              <a:spcAft>
                <a:spcPct val="0"/>
              </a:spcAft>
            </a:pPr>
            <a:r>
              <a:rPr lang="en-US" altLang="zh-CN" sz="2800" dirty="0" err="1"/>
              <a:t>dict</a:t>
            </a:r>
            <a:r>
              <a:rPr lang="en-US" altLang="zh-CN" sz="2800" dirty="0"/>
              <a:t>['School'] = "DPS School" # Add new entry </a:t>
            </a:r>
            <a:endParaRPr lang="en-US" altLang="zh-CN" sz="2800" dirty="0"/>
          </a:p>
          <a:p>
            <a:pPr lvl="0" fontAlgn="base">
              <a:spcAft>
                <a:spcPct val="0"/>
              </a:spcAft>
            </a:pPr>
            <a:r>
              <a:rPr lang="en-US" altLang="zh-CN" sz="2800" dirty="0"/>
              <a:t>print ("</a:t>
            </a:r>
            <a:r>
              <a:rPr lang="en-US" altLang="zh-CN" sz="2800" dirty="0" err="1"/>
              <a:t>dict</a:t>
            </a:r>
            <a:r>
              <a:rPr lang="en-US" altLang="zh-CN" sz="2800" dirty="0"/>
              <a:t>['Age']: ", </a:t>
            </a:r>
            <a:r>
              <a:rPr lang="en-US" altLang="zh-CN" sz="2800" dirty="0" err="1"/>
              <a:t>dict</a:t>
            </a:r>
            <a:r>
              <a:rPr lang="en-US" altLang="zh-CN" sz="2800" dirty="0"/>
              <a:t>['Age']) </a:t>
            </a:r>
            <a:endParaRPr lang="en-US" altLang="zh-CN" sz="2800" dirty="0"/>
          </a:p>
          <a:p>
            <a:pPr lvl="0" fontAlgn="base">
              <a:spcAft>
                <a:spcPct val="0"/>
              </a:spcAft>
            </a:pPr>
            <a:r>
              <a:rPr lang="en-US" altLang="zh-CN" sz="2800" dirty="0"/>
              <a:t>print ("</a:t>
            </a:r>
            <a:r>
              <a:rPr lang="en-US" altLang="zh-CN" sz="2800" dirty="0" err="1"/>
              <a:t>dict</a:t>
            </a:r>
            <a:r>
              <a:rPr lang="en-US" altLang="zh-CN" sz="2800" dirty="0"/>
              <a:t>['School']: ", </a:t>
            </a:r>
            <a:r>
              <a:rPr lang="en-US" altLang="zh-CN" sz="2800" dirty="0" err="1"/>
              <a:t>dict</a:t>
            </a:r>
            <a:r>
              <a:rPr lang="en-US" altLang="zh-CN" sz="2800" dirty="0"/>
              <a:t>['School'])</a:t>
            </a:r>
            <a:endPar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37841" y="1055300"/>
            <a:ext cx="3068320" cy="400110"/>
          </a:xfrm>
          <a:prstGeom prst="rect">
            <a:avLst/>
          </a:prstGeom>
        </p:spPr>
        <p:txBody>
          <a:bodyPr wrap="square" anchor="ctr">
            <a:spAutoFit/>
          </a:bodyPr>
          <a:lstStyle/>
          <a:p>
            <a:pPr algn="ct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Week 03     </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 name="等腰三角形 4"/>
          <p:cNvSpPr/>
          <p:nvPr/>
        </p:nvSpPr>
        <p:spPr>
          <a:xfrm rot="10800000">
            <a:off x="4480559" y="1702699"/>
            <a:ext cx="182880" cy="15765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998265" y="2354829"/>
            <a:ext cx="7147471" cy="748754"/>
            <a:chOff x="998265" y="2131309"/>
            <a:chExt cx="7147471" cy="748754"/>
          </a:xfrm>
        </p:grpSpPr>
        <p:cxnSp>
          <p:nvCxnSpPr>
            <p:cNvPr id="7" name="直接连接符 6"/>
            <p:cNvCxnSpPr/>
            <p:nvPr/>
          </p:nvCxnSpPr>
          <p:spPr>
            <a:xfrm>
              <a:off x="998265" y="2880063"/>
              <a:ext cx="7147471"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43363" y="2880063"/>
              <a:ext cx="2657275" cy="0"/>
            </a:xfrm>
            <a:prstGeom prst="line">
              <a:avLst/>
            </a:prstGeom>
            <a:ln w="19050">
              <a:solidFill>
                <a:srgbClr val="004BA6"/>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791723" y="2131309"/>
              <a:ext cx="3560590" cy="707886"/>
            </a:xfrm>
            <a:prstGeom prst="rect">
              <a:avLst/>
            </a:prstGeom>
          </p:spPr>
          <p:txBody>
            <a:bodyPr wrap="none" anchor="ctr">
              <a:spAutoFit/>
            </a:bodyPr>
            <a:lstStyle/>
            <a:p>
              <a:pPr algn="ctr"/>
              <a:r>
                <a:rPr lang="zh-CN" altLang="en-US" sz="4000" b="1" dirty="0">
                  <a:latin typeface="微软雅黑" panose="020B0503020204020204" pitchFamily="34" charset="-122"/>
                  <a:ea typeface="微软雅黑" panose="020B0503020204020204" pitchFamily="34" charset="-122"/>
                </a:rPr>
                <a:t>数据结构</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序列</a:t>
              </a:r>
              <a:endParaRPr lang="zh-CN" altLang="en-US" sz="40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字典</a:t>
            </a:r>
            <a:endParaRPr lang="zh-CN" altLang="en-US" dirty="0"/>
          </a:p>
        </p:txBody>
      </p:sp>
      <p:sp>
        <p:nvSpPr>
          <p:cNvPr id="3" name="矩形 2"/>
          <p:cNvSpPr/>
          <p:nvPr/>
        </p:nvSpPr>
        <p:spPr>
          <a:xfrm>
            <a:off x="468430" y="1268700"/>
            <a:ext cx="8280150" cy="2121991"/>
          </a:xfrm>
          <a:prstGeom prst="rect">
            <a:avLst/>
          </a:prstGeom>
        </p:spPr>
        <p:txBody>
          <a:bodyPr wrap="square">
            <a:spAutoFit/>
          </a:bodyPr>
          <a:lstStyle/>
          <a:p>
            <a:pPr marL="457200" indent="-457200">
              <a:buFont typeface="Arial" panose="020B0604020202090204" pitchFamily="34" charset="0"/>
              <a:buChar char="•"/>
            </a:pPr>
            <a:r>
              <a:rPr lang="zh-CN" altLang="en-US" sz="2800" b="1" dirty="0"/>
              <a:t>删除字典元素</a:t>
            </a:r>
            <a:endParaRPr lang="en-US" altLang="zh-CN" sz="2800" b="1" dirty="0"/>
          </a:p>
          <a:p>
            <a:pPr>
              <a:lnSpc>
                <a:spcPct val="150000"/>
              </a:lnSpc>
            </a:pPr>
            <a:r>
              <a:rPr lang="zh-CN" altLang="en-US" sz="2400" dirty="0"/>
              <a:t>我们可以删除单个词典元素或清除词典的全部内容，也可以通过单个操作删除整个词典。 要显式删除整个字典，只需使用</a:t>
            </a:r>
            <a:r>
              <a:rPr lang="en-US" altLang="zh-CN" sz="2400" dirty="0"/>
              <a:t>del</a:t>
            </a:r>
            <a:r>
              <a:rPr lang="zh-CN" altLang="en-US" sz="2400" dirty="0"/>
              <a:t>语句即可。下面有一个简单示例：</a:t>
            </a:r>
            <a:endParaRPr lang="en-US" altLang="zh-CN" sz="2400" dirty="0"/>
          </a:p>
        </p:txBody>
      </p:sp>
      <p:sp>
        <p:nvSpPr>
          <p:cNvPr id="4" name="Rectangle 1"/>
          <p:cNvSpPr>
            <a:spLocks noChangeArrowheads="1"/>
          </p:cNvSpPr>
          <p:nvPr/>
        </p:nvSpPr>
        <p:spPr bwMode="auto">
          <a:xfrm>
            <a:off x="486454" y="3638580"/>
            <a:ext cx="7302320" cy="259783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fontAlgn="base">
              <a:spcAft>
                <a:spcPct val="0"/>
              </a:spcAft>
            </a:pPr>
            <a:r>
              <a:rPr lang="en-US" altLang="zh-CN" sz="2800" dirty="0" err="1"/>
              <a:t>dict</a:t>
            </a:r>
            <a:r>
              <a:rPr lang="en-US" altLang="zh-CN" sz="2800" dirty="0"/>
              <a:t> = {'Name': 'Zara', 'Age': 7, 'Class': 'First'} </a:t>
            </a:r>
            <a:endParaRPr lang="en-US" altLang="zh-CN" sz="2800" dirty="0"/>
          </a:p>
          <a:p>
            <a:pPr lvl="0" fontAlgn="base">
              <a:spcAft>
                <a:spcPct val="0"/>
              </a:spcAft>
            </a:pPr>
            <a:r>
              <a:rPr lang="en-US" altLang="zh-CN" sz="2800" dirty="0"/>
              <a:t>del </a:t>
            </a:r>
            <a:r>
              <a:rPr lang="en-US" altLang="zh-CN" sz="2800" dirty="0" err="1"/>
              <a:t>dict</a:t>
            </a:r>
            <a:r>
              <a:rPr lang="en-US" altLang="zh-CN" sz="2800" dirty="0"/>
              <a:t>['Name'] # remove entry with key 'Name' </a:t>
            </a:r>
            <a:endParaRPr lang="en-US" altLang="zh-CN" sz="2800" dirty="0"/>
          </a:p>
          <a:p>
            <a:pPr lvl="0" fontAlgn="base">
              <a:spcAft>
                <a:spcPct val="0"/>
              </a:spcAft>
            </a:pPr>
            <a:r>
              <a:rPr lang="en-US" altLang="zh-CN" sz="2800" dirty="0" err="1"/>
              <a:t>dict.clear</a:t>
            </a:r>
            <a:r>
              <a:rPr lang="en-US" altLang="zh-CN" sz="2800" dirty="0"/>
              <a:t>() # remove all entries in </a:t>
            </a:r>
            <a:r>
              <a:rPr lang="en-US" altLang="zh-CN" sz="2800" dirty="0" err="1"/>
              <a:t>dict</a:t>
            </a:r>
            <a:r>
              <a:rPr lang="en-US" altLang="zh-CN" sz="2800" dirty="0"/>
              <a:t> </a:t>
            </a:r>
            <a:endParaRPr lang="en-US" altLang="zh-CN" sz="2800" dirty="0"/>
          </a:p>
          <a:p>
            <a:pPr lvl="0" fontAlgn="base">
              <a:spcAft>
                <a:spcPct val="0"/>
              </a:spcAft>
            </a:pPr>
            <a:r>
              <a:rPr lang="en-US" altLang="zh-CN" sz="2800" dirty="0"/>
              <a:t>del </a:t>
            </a:r>
            <a:r>
              <a:rPr lang="en-US" altLang="zh-CN" sz="2800" dirty="0" err="1"/>
              <a:t>dict</a:t>
            </a:r>
            <a:r>
              <a:rPr lang="en-US" altLang="zh-CN" sz="2800" dirty="0"/>
              <a:t> # delete entire dictionary </a:t>
            </a:r>
            <a:endParaRPr lang="en-US" altLang="zh-CN" sz="2800" dirty="0"/>
          </a:p>
          <a:p>
            <a:pPr lvl="0" fontAlgn="base">
              <a:spcAft>
                <a:spcPct val="0"/>
              </a:spcAft>
            </a:pPr>
            <a:r>
              <a:rPr lang="en-US" altLang="zh-CN" sz="2800" dirty="0"/>
              <a:t>print ("</a:t>
            </a:r>
            <a:r>
              <a:rPr lang="en-US" altLang="zh-CN" sz="2800" dirty="0" err="1"/>
              <a:t>dict</a:t>
            </a:r>
            <a:r>
              <a:rPr lang="en-US" altLang="zh-CN" sz="2800" dirty="0"/>
              <a:t>['Age']: ", </a:t>
            </a:r>
            <a:r>
              <a:rPr lang="en-US" altLang="zh-CN" sz="2800" dirty="0" err="1"/>
              <a:t>dict</a:t>
            </a:r>
            <a:r>
              <a:rPr lang="en-US" altLang="zh-CN" sz="2800" dirty="0"/>
              <a:t>['Age']) </a:t>
            </a:r>
            <a:endParaRPr lang="en-US" altLang="zh-CN" sz="2800" dirty="0"/>
          </a:p>
          <a:p>
            <a:pPr lvl="0" fontAlgn="base">
              <a:spcAft>
                <a:spcPct val="0"/>
              </a:spcAft>
            </a:pPr>
            <a:r>
              <a:rPr lang="en-US" altLang="zh-CN" sz="2800" dirty="0"/>
              <a:t>print ("</a:t>
            </a:r>
            <a:r>
              <a:rPr lang="en-US" altLang="zh-CN" sz="2800" dirty="0" err="1"/>
              <a:t>dict</a:t>
            </a:r>
            <a:r>
              <a:rPr lang="en-US" altLang="zh-CN" sz="2800" dirty="0"/>
              <a:t>['School']: ", </a:t>
            </a:r>
            <a:r>
              <a:rPr lang="en-US" altLang="zh-CN" sz="2800" dirty="0" err="1"/>
              <a:t>dict</a:t>
            </a:r>
            <a:r>
              <a:rPr lang="en-US" altLang="zh-CN" sz="2800" dirty="0"/>
              <a:t>['School'])</a:t>
            </a:r>
            <a:endPar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字典</a:t>
            </a:r>
            <a:endParaRPr lang="zh-CN" altLang="en-US" dirty="0"/>
          </a:p>
        </p:txBody>
      </p:sp>
      <p:sp>
        <p:nvSpPr>
          <p:cNvPr id="3" name="矩形 2"/>
          <p:cNvSpPr/>
          <p:nvPr/>
        </p:nvSpPr>
        <p:spPr>
          <a:xfrm>
            <a:off x="468430" y="1196690"/>
            <a:ext cx="8280150" cy="4214872"/>
          </a:xfrm>
          <a:prstGeom prst="rect">
            <a:avLst/>
          </a:prstGeom>
        </p:spPr>
        <p:txBody>
          <a:bodyPr wrap="square">
            <a:spAutoFit/>
          </a:bodyPr>
          <a:lstStyle/>
          <a:p>
            <a:pPr marL="457200" indent="-457200">
              <a:buFont typeface="Arial" panose="020B0604020202090204" pitchFamily="34" charset="0"/>
              <a:buChar char="•"/>
            </a:pPr>
            <a:r>
              <a:rPr lang="zh-CN" altLang="en-US" sz="3200" b="1" dirty="0"/>
              <a:t>字典中键的属性</a:t>
            </a:r>
            <a:endParaRPr lang="en-US" altLang="zh-CN" sz="3200" b="1" dirty="0"/>
          </a:p>
          <a:p>
            <a:pPr>
              <a:lnSpc>
                <a:spcPct val="150000"/>
              </a:lnSpc>
            </a:pPr>
            <a:r>
              <a:rPr lang="zh-CN" altLang="en-US" sz="2400" dirty="0"/>
              <a:t>字典值没有限制。 它们可以是任意的</a:t>
            </a:r>
            <a:r>
              <a:rPr lang="en-US" altLang="zh-CN" sz="2400" dirty="0"/>
              <a:t>Python</a:t>
            </a:r>
            <a:r>
              <a:rPr lang="zh-CN" altLang="en-US" sz="2400" dirty="0"/>
              <a:t>对象，可以是标准对象或用户定义的对象。 但是，键并不相同。</a:t>
            </a:r>
            <a:endParaRPr lang="en-US" altLang="zh-CN" sz="2400" dirty="0"/>
          </a:p>
          <a:p>
            <a:endParaRPr lang="en-US" altLang="zh-CN" sz="2400" dirty="0"/>
          </a:p>
          <a:p>
            <a:pPr>
              <a:lnSpc>
                <a:spcPct val="150000"/>
              </a:lnSpc>
            </a:pPr>
            <a:r>
              <a:rPr lang="zh-CN" altLang="en-US" sz="2400" dirty="0"/>
              <a:t>关于字典键，有两点要记住。</a:t>
            </a:r>
            <a:endParaRPr lang="zh-CN" altLang="en-US" sz="2400" dirty="0"/>
          </a:p>
          <a:p>
            <a:pPr>
              <a:lnSpc>
                <a:spcPct val="150000"/>
              </a:lnSpc>
            </a:pPr>
            <a:r>
              <a:rPr lang="en-US" altLang="zh-CN" sz="2400" dirty="0"/>
              <a:t>(a) </a:t>
            </a:r>
            <a:r>
              <a:rPr lang="zh-CN" altLang="en-US" sz="2400" dirty="0"/>
              <a:t>每个键不允许超过一个条目。 这意味着</a:t>
            </a:r>
            <a:r>
              <a:rPr lang="zh-CN" altLang="en-US" sz="2400" dirty="0">
                <a:solidFill>
                  <a:srgbClr val="FF0000"/>
                </a:solidFill>
              </a:rPr>
              <a:t>不允许重复的键</a:t>
            </a:r>
            <a:r>
              <a:rPr lang="zh-CN" altLang="en-US" sz="2400" dirty="0"/>
              <a:t>。 如果在分配过程中遇到重复的键，则以最后一次分配为准。 例如：</a:t>
            </a:r>
            <a:endParaRPr lang="en-US" altLang="zh-CN" sz="2400" dirty="0"/>
          </a:p>
        </p:txBody>
      </p:sp>
      <p:sp>
        <p:nvSpPr>
          <p:cNvPr id="4" name="Rectangle 1"/>
          <p:cNvSpPr>
            <a:spLocks noChangeArrowheads="1"/>
          </p:cNvSpPr>
          <p:nvPr/>
        </p:nvSpPr>
        <p:spPr bwMode="auto">
          <a:xfrm>
            <a:off x="611450" y="5373270"/>
            <a:ext cx="7078348" cy="87428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fontAlgn="base">
              <a:spcAft>
                <a:spcPct val="0"/>
              </a:spcAft>
            </a:pPr>
            <a:r>
              <a:rPr lang="en-US" altLang="zh-CN" sz="2800" dirty="0" err="1"/>
              <a:t>dict</a:t>
            </a:r>
            <a:r>
              <a:rPr lang="en-US" altLang="zh-CN" sz="2800" dirty="0"/>
              <a:t> = {'Name': 'Zara', 'Age': 7, 'Name': '</a:t>
            </a:r>
            <a:r>
              <a:rPr lang="en-US" altLang="zh-CN" sz="2800" dirty="0" err="1"/>
              <a:t>Manni</a:t>
            </a:r>
            <a:r>
              <a:rPr lang="en-US" altLang="zh-CN" sz="2800" dirty="0"/>
              <a:t>'} </a:t>
            </a:r>
            <a:endParaRPr lang="en-US" altLang="zh-CN" sz="2800" dirty="0"/>
          </a:p>
          <a:p>
            <a:pPr lvl="0" fontAlgn="base">
              <a:spcAft>
                <a:spcPct val="0"/>
              </a:spcAft>
            </a:pPr>
            <a:r>
              <a:rPr lang="en-US" altLang="zh-CN" sz="2800" dirty="0"/>
              <a:t>print ("</a:t>
            </a:r>
            <a:r>
              <a:rPr lang="en-US" altLang="zh-CN" sz="2800" dirty="0" err="1"/>
              <a:t>dict</a:t>
            </a:r>
            <a:r>
              <a:rPr lang="en-US" altLang="zh-CN" sz="2800" dirty="0"/>
              <a:t>['Name']: ", </a:t>
            </a:r>
            <a:r>
              <a:rPr lang="en-US" altLang="zh-CN" sz="2800" dirty="0" err="1"/>
              <a:t>dict</a:t>
            </a:r>
            <a:r>
              <a:rPr lang="en-US" altLang="zh-CN" sz="2800" dirty="0"/>
              <a:t>['Name'])</a:t>
            </a:r>
            <a:endPar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字典</a:t>
            </a:r>
            <a:endParaRPr lang="zh-CN" altLang="en-US" dirty="0"/>
          </a:p>
        </p:txBody>
      </p:sp>
      <p:sp>
        <p:nvSpPr>
          <p:cNvPr id="3" name="矩形 2"/>
          <p:cNvSpPr/>
          <p:nvPr/>
        </p:nvSpPr>
        <p:spPr>
          <a:xfrm>
            <a:off x="468430" y="1390152"/>
            <a:ext cx="8280150" cy="1200329"/>
          </a:xfrm>
          <a:prstGeom prst="rect">
            <a:avLst/>
          </a:prstGeom>
        </p:spPr>
        <p:txBody>
          <a:bodyPr wrap="square">
            <a:spAutoFit/>
          </a:bodyPr>
          <a:lstStyle/>
          <a:p>
            <a:r>
              <a:rPr lang="en-US" altLang="zh-CN" sz="2400" b="1" dirty="0"/>
              <a:t>(b) </a:t>
            </a:r>
            <a:r>
              <a:rPr lang="zh-CN" altLang="en-US" sz="2400" b="1" dirty="0"/>
              <a:t>键必须是不可变的。 这意味着我们可以将字符串、数字或元组用作字典键，但不允许使用</a:t>
            </a:r>
            <a:r>
              <a:rPr lang="en-US" altLang="zh-CN" sz="2400" b="1" dirty="0"/>
              <a:t>['key']</a:t>
            </a:r>
            <a:r>
              <a:rPr lang="zh-CN" altLang="en-US" sz="2400" b="1" dirty="0"/>
              <a:t>之类的东西。 以下是一个简单的例子：</a:t>
            </a:r>
            <a:endParaRPr lang="en-US" altLang="zh-CN" sz="2400" dirty="0"/>
          </a:p>
        </p:txBody>
      </p:sp>
      <p:sp>
        <p:nvSpPr>
          <p:cNvPr id="4" name="Rectangle 1"/>
          <p:cNvSpPr>
            <a:spLocks noChangeArrowheads="1"/>
          </p:cNvSpPr>
          <p:nvPr/>
        </p:nvSpPr>
        <p:spPr bwMode="auto">
          <a:xfrm>
            <a:off x="611450" y="2852920"/>
            <a:ext cx="5797164" cy="173606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fontAlgn="base">
              <a:spcAft>
                <a:spcPct val="0"/>
              </a:spcAft>
            </a:pPr>
            <a:r>
              <a:rPr lang="en-US" altLang="zh-CN" sz="2800" dirty="0" err="1"/>
              <a:t>dict</a:t>
            </a:r>
            <a:r>
              <a:rPr lang="en-US" altLang="zh-CN" sz="2800" dirty="0"/>
              <a:t> = {['Name']: 'Zara', 'Age': 7} </a:t>
            </a:r>
            <a:endParaRPr lang="en-US" altLang="zh-CN" sz="2800" dirty="0"/>
          </a:p>
          <a:p>
            <a:pPr lvl="0" fontAlgn="base">
              <a:spcAft>
                <a:spcPct val="0"/>
              </a:spcAft>
            </a:pPr>
            <a:r>
              <a:rPr lang="en-US" altLang="zh-CN" sz="2800" dirty="0"/>
              <a:t>print ("</a:t>
            </a:r>
            <a:r>
              <a:rPr lang="en-US" altLang="zh-CN" sz="2800" dirty="0" err="1"/>
              <a:t>dict</a:t>
            </a:r>
            <a:r>
              <a:rPr lang="en-US" altLang="zh-CN" sz="2800" dirty="0"/>
              <a:t>['Name']: ", </a:t>
            </a:r>
            <a:r>
              <a:rPr lang="en-US" altLang="zh-CN" sz="2800" dirty="0" err="1"/>
              <a:t>dict</a:t>
            </a:r>
            <a:r>
              <a:rPr lang="en-US" altLang="zh-CN" sz="2800" dirty="0"/>
              <a:t>['Name'])</a:t>
            </a:r>
            <a:endParaRPr lang="en-US" altLang="zh-CN" sz="2800" dirty="0"/>
          </a:p>
          <a:p>
            <a:pPr lvl="0" fontAlgn="base">
              <a:spcAft>
                <a:spcPct val="0"/>
              </a:spcAft>
            </a:pPr>
            <a:endParaRPr kumimoji="0" lang="en-US"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a:p>
            <a:pPr lvl="0" fontAlgn="base">
              <a:spcAft>
                <a:spcPct val="0"/>
              </a:spcAft>
            </a:pPr>
            <a:r>
              <a:rPr lang="en-US" altLang="zh-CN" sz="2800" b="1" dirty="0" err="1">
                <a:solidFill>
                  <a:srgbClr val="FF0000"/>
                </a:solidFill>
              </a:rPr>
              <a:t>TypeError</a:t>
            </a:r>
            <a:r>
              <a:rPr lang="en-US" altLang="zh-CN" sz="2800" b="1" dirty="0">
                <a:solidFill>
                  <a:srgbClr val="FF0000"/>
                </a:solidFill>
              </a:rPr>
              <a:t>: list objects are </a:t>
            </a:r>
            <a:r>
              <a:rPr lang="en-US" altLang="zh-CN" sz="2800" b="1" dirty="0" err="1">
                <a:solidFill>
                  <a:srgbClr val="FF0000"/>
                </a:solidFill>
              </a:rPr>
              <a:t>unhashable</a:t>
            </a:r>
            <a:endParaRPr kumimoji="0" lang="zh-CN" altLang="zh-CN" sz="2800" b="1" u="none" strike="noStrike" cap="none" normalizeH="0" baseline="0" dirty="0">
              <a:ln>
                <a:noFill/>
              </a:ln>
              <a:solidFill>
                <a:srgbClr val="FF0000"/>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字典</a:t>
            </a:r>
            <a:endParaRPr lang="zh-CN" altLang="en-US" dirty="0"/>
          </a:p>
        </p:txBody>
      </p:sp>
      <p:sp>
        <p:nvSpPr>
          <p:cNvPr id="3" name="矩形 2"/>
          <p:cNvSpPr/>
          <p:nvPr/>
        </p:nvSpPr>
        <p:spPr>
          <a:xfrm>
            <a:off x="468430" y="971965"/>
            <a:ext cx="8280150" cy="584775"/>
          </a:xfrm>
          <a:prstGeom prst="rect">
            <a:avLst/>
          </a:prstGeom>
        </p:spPr>
        <p:txBody>
          <a:bodyPr wrap="square">
            <a:spAutoFit/>
          </a:bodyPr>
          <a:lstStyle/>
          <a:p>
            <a:pPr marL="457200" indent="-457200">
              <a:buFont typeface="Arial" panose="020B0604020202090204" pitchFamily="34" charset="0"/>
              <a:buChar char="•"/>
            </a:pPr>
            <a:r>
              <a:rPr lang="zh-CN" altLang="en-US" sz="3200" b="1" dirty="0"/>
              <a:t>内置字典函数和方法</a:t>
            </a:r>
            <a:endParaRPr lang="en-US" altLang="zh-CN" sz="3200" b="1" dirty="0"/>
          </a:p>
        </p:txBody>
      </p:sp>
      <p:graphicFrame>
        <p:nvGraphicFramePr>
          <p:cNvPr id="5" name="表格 4"/>
          <p:cNvGraphicFramePr>
            <a:graphicFrameLocks noGrp="1"/>
          </p:cNvGraphicFramePr>
          <p:nvPr/>
        </p:nvGraphicFramePr>
        <p:xfrm>
          <a:off x="467430" y="1628750"/>
          <a:ext cx="8065119" cy="4850448"/>
        </p:xfrm>
        <a:graphic>
          <a:graphicData uri="http://schemas.openxmlformats.org/drawingml/2006/table">
            <a:tbl>
              <a:tblPr/>
              <a:tblGrid>
                <a:gridCol w="932361"/>
                <a:gridCol w="7132758"/>
              </a:tblGrid>
              <a:tr h="419626">
                <a:tc>
                  <a:txBody>
                    <a:bodyPr/>
                    <a:lstStyle/>
                    <a:p>
                      <a:pPr fontAlgn="t"/>
                      <a:r>
                        <a:rPr lang="zh-CN" altLang="en-US" sz="2400" dirty="0">
                          <a:effectLst/>
                        </a:rPr>
                        <a:t>序号</a:t>
                      </a:r>
                      <a:endParaRPr lang="en-US" sz="2400" dirty="0">
                        <a:effectLst/>
                      </a:endParaRPr>
                    </a:p>
                  </a:txBody>
                  <a:tcPr marL="74933" marR="74933" marT="74933" marB="749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zh-CN" altLang="en-US" sz="2400" dirty="0">
                          <a:effectLst/>
                        </a:rPr>
                        <a:t>函数和描述</a:t>
                      </a:r>
                      <a:endParaRPr lang="en-US" sz="2400" dirty="0">
                        <a:effectLst/>
                      </a:endParaRPr>
                    </a:p>
                  </a:txBody>
                  <a:tcPr marL="74933" marR="74933" marT="74933" marB="749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881380">
                <a:tc>
                  <a:txBody>
                    <a:bodyPr/>
                    <a:lstStyle/>
                    <a:p>
                      <a:pPr fontAlgn="t"/>
                      <a:r>
                        <a:rPr lang="en-US" altLang="zh-CN" sz="2400">
                          <a:effectLst/>
                        </a:rPr>
                        <a:t>1</a:t>
                      </a:r>
                      <a:endParaRPr lang="en-US" altLang="zh-CN" sz="2400">
                        <a:effectLst/>
                      </a:endParaRPr>
                    </a:p>
                  </a:txBody>
                  <a:tcPr marL="74933" marR="74933" marT="74933" marB="749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0" u="none" strike="noStrike" dirty="0">
                          <a:solidFill>
                            <a:srgbClr val="313131"/>
                          </a:solidFill>
                          <a:effectLst/>
                          <a:hlinkClick r:id="rId1"/>
                        </a:rPr>
                        <a:t>cmp(dict1, dict2)</a:t>
                      </a:r>
                      <a:r>
                        <a:rPr lang="en-US" sz="2400" b="0" u="none" strike="noStrike" dirty="0">
                          <a:solidFill>
                            <a:srgbClr val="313131"/>
                          </a:solidFill>
                          <a:effectLst/>
                        </a:rPr>
                        <a:t> </a:t>
                      </a:r>
                      <a:r>
                        <a:rPr lang="en-US" sz="2400" dirty="0">
                          <a:solidFill>
                            <a:srgbClr val="000000"/>
                          </a:solidFill>
                          <a:effectLst/>
                        </a:rPr>
                        <a:t>No longer available in Python 3. Using </a:t>
                      </a:r>
                      <a:r>
                        <a:rPr lang="en-US" sz="2400" dirty="0">
                          <a:solidFill>
                            <a:srgbClr val="FF0000"/>
                          </a:solidFill>
                          <a:effectLst/>
                        </a:rPr>
                        <a:t>== </a:t>
                      </a:r>
                      <a:r>
                        <a:rPr lang="en-US" sz="2400" dirty="0">
                          <a:solidFill>
                            <a:schemeClr val="tx1"/>
                          </a:solidFill>
                          <a:effectLst/>
                        </a:rPr>
                        <a:t>in Python3.</a:t>
                      </a:r>
                      <a:endParaRPr lang="en-US" sz="2400" dirty="0">
                        <a:solidFill>
                          <a:schemeClr val="tx1"/>
                        </a:solidFill>
                        <a:effectLst/>
                      </a:endParaRPr>
                    </a:p>
                  </a:txBody>
                  <a:tcPr marL="74933" marR="74933" marT="74933" marB="749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28904">
                <a:tc>
                  <a:txBody>
                    <a:bodyPr/>
                    <a:lstStyle/>
                    <a:p>
                      <a:pPr fontAlgn="t"/>
                      <a:r>
                        <a:rPr lang="en-US" altLang="zh-CN" sz="2400" dirty="0">
                          <a:effectLst/>
                        </a:rPr>
                        <a:t>2</a:t>
                      </a:r>
                      <a:endParaRPr lang="en-US" altLang="zh-CN" sz="2400" dirty="0">
                        <a:effectLst/>
                      </a:endParaRPr>
                    </a:p>
                  </a:txBody>
                  <a:tcPr marL="74933" marR="74933" marT="74933" marB="749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0" u="none" strike="noStrike" dirty="0">
                          <a:solidFill>
                            <a:srgbClr val="313131"/>
                          </a:solidFill>
                          <a:effectLst/>
                          <a:hlinkClick r:id="rId2"/>
                        </a:rPr>
                        <a:t>len(dict)</a:t>
                      </a:r>
                      <a:r>
                        <a:rPr lang="en-US" sz="2400" b="0" u="none" strike="noStrike" dirty="0">
                          <a:solidFill>
                            <a:srgbClr val="313131"/>
                          </a:solidFill>
                          <a:effectLst/>
                        </a:rPr>
                        <a:t> </a:t>
                      </a:r>
                      <a:r>
                        <a:rPr lang="en-US" sz="2400" dirty="0">
                          <a:solidFill>
                            <a:srgbClr val="000000"/>
                          </a:solidFill>
                          <a:effectLst/>
                        </a:rPr>
                        <a:t>Gives the total length of the dictionary. This would be equal to the number of items in the dictionary.</a:t>
                      </a:r>
                      <a:endParaRPr lang="en-US" sz="2400" dirty="0">
                        <a:solidFill>
                          <a:srgbClr val="000000"/>
                        </a:solidFill>
                        <a:effectLst/>
                      </a:endParaRPr>
                    </a:p>
                  </a:txBody>
                  <a:tcPr marL="74933" marR="74933" marT="74933" marB="749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59144">
                <a:tc>
                  <a:txBody>
                    <a:bodyPr/>
                    <a:lstStyle/>
                    <a:p>
                      <a:pPr fontAlgn="t"/>
                      <a:r>
                        <a:rPr lang="en-US" altLang="zh-CN" sz="2400" dirty="0">
                          <a:effectLst/>
                        </a:rPr>
                        <a:t>3</a:t>
                      </a:r>
                      <a:endParaRPr lang="en-US" altLang="zh-CN" sz="2400" dirty="0">
                        <a:effectLst/>
                      </a:endParaRPr>
                    </a:p>
                  </a:txBody>
                  <a:tcPr marL="74933" marR="74933" marT="74933" marB="749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0" u="none" strike="noStrike" dirty="0">
                          <a:solidFill>
                            <a:srgbClr val="313131"/>
                          </a:solidFill>
                          <a:effectLst/>
                          <a:hlinkClick r:id="rId3"/>
                        </a:rPr>
                        <a:t>str(dict)</a:t>
                      </a:r>
                      <a:r>
                        <a:rPr lang="en-US" sz="2400" b="0" u="none" strike="noStrike" dirty="0">
                          <a:solidFill>
                            <a:srgbClr val="313131"/>
                          </a:solidFill>
                          <a:effectLst/>
                        </a:rPr>
                        <a:t> </a:t>
                      </a:r>
                      <a:r>
                        <a:rPr lang="en-US" sz="2400" dirty="0">
                          <a:solidFill>
                            <a:srgbClr val="000000"/>
                          </a:solidFill>
                          <a:effectLst/>
                        </a:rPr>
                        <a:t>Produces a printable string representation of a dictionary.</a:t>
                      </a:r>
                      <a:endParaRPr lang="en-US" sz="2400" dirty="0">
                        <a:solidFill>
                          <a:srgbClr val="000000"/>
                        </a:solidFill>
                        <a:effectLst/>
                      </a:endParaRPr>
                    </a:p>
                  </a:txBody>
                  <a:tcPr marL="74933" marR="74933" marT="74933" marB="749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28904">
                <a:tc>
                  <a:txBody>
                    <a:bodyPr/>
                    <a:lstStyle/>
                    <a:p>
                      <a:pPr fontAlgn="t"/>
                      <a:r>
                        <a:rPr lang="en-US" altLang="zh-CN" sz="2400" dirty="0">
                          <a:effectLst/>
                        </a:rPr>
                        <a:t>4</a:t>
                      </a:r>
                      <a:endParaRPr lang="en-US" altLang="zh-CN" sz="2400" dirty="0">
                        <a:effectLst/>
                      </a:endParaRPr>
                    </a:p>
                  </a:txBody>
                  <a:tcPr marL="74933" marR="74933" marT="74933" marB="749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0" u="none" strike="noStrike" dirty="0">
                          <a:solidFill>
                            <a:srgbClr val="313131"/>
                          </a:solidFill>
                          <a:effectLst/>
                          <a:hlinkClick r:id="rId4"/>
                        </a:rPr>
                        <a:t>type(variable)</a:t>
                      </a:r>
                      <a:r>
                        <a:rPr lang="en-US" sz="2400" b="0" u="none" strike="noStrike" dirty="0">
                          <a:solidFill>
                            <a:srgbClr val="313131"/>
                          </a:solidFill>
                          <a:effectLst/>
                        </a:rPr>
                        <a:t> </a:t>
                      </a:r>
                      <a:r>
                        <a:rPr lang="en-US" sz="2400" dirty="0">
                          <a:solidFill>
                            <a:srgbClr val="000000"/>
                          </a:solidFill>
                          <a:effectLst/>
                        </a:rPr>
                        <a:t>Returns the type of the passed variable. If passed variable is dictionary, then it would return a dictionary type.</a:t>
                      </a:r>
                      <a:endParaRPr lang="en-US" sz="2400" dirty="0">
                        <a:solidFill>
                          <a:srgbClr val="000000"/>
                        </a:solidFill>
                        <a:effectLst/>
                      </a:endParaRPr>
                    </a:p>
                  </a:txBody>
                  <a:tcPr marL="74933" marR="74933" marT="74933" marB="749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集合</a:t>
            </a:r>
            <a:endParaRPr lang="zh-CN" altLang="en-US" dirty="0"/>
          </a:p>
        </p:txBody>
      </p:sp>
      <p:sp>
        <p:nvSpPr>
          <p:cNvPr id="3" name="矩形 2"/>
          <p:cNvSpPr/>
          <p:nvPr/>
        </p:nvSpPr>
        <p:spPr>
          <a:xfrm>
            <a:off x="468430" y="1211250"/>
            <a:ext cx="8280150" cy="1938992"/>
          </a:xfrm>
          <a:prstGeom prst="rect">
            <a:avLst/>
          </a:prstGeom>
        </p:spPr>
        <p:txBody>
          <a:bodyPr wrap="square">
            <a:spAutoFit/>
          </a:bodyPr>
          <a:lstStyle/>
          <a:p>
            <a:r>
              <a:rPr lang="zh-CN" altLang="en-US" sz="2400" dirty="0"/>
              <a:t>集合主要用于</a:t>
            </a:r>
            <a:r>
              <a:rPr lang="zh-CN" altLang="en-US" sz="2400" b="1" dirty="0">
                <a:solidFill>
                  <a:srgbClr val="FF0000"/>
                </a:solidFill>
              </a:rPr>
              <a:t>消除</a:t>
            </a:r>
            <a:r>
              <a:rPr lang="zh-CN" altLang="en-US" sz="2400" dirty="0"/>
              <a:t>序列</a:t>
            </a:r>
            <a:r>
              <a:rPr lang="en-US" altLang="zh-CN" sz="2400" dirty="0"/>
              <a:t>/</a:t>
            </a:r>
            <a:r>
              <a:rPr lang="zh-CN" altLang="en-US" sz="2400" dirty="0"/>
              <a:t>列表中的</a:t>
            </a:r>
            <a:r>
              <a:rPr lang="zh-CN" altLang="en-US" sz="2400" b="1" dirty="0">
                <a:solidFill>
                  <a:srgbClr val="FF0000"/>
                </a:solidFill>
              </a:rPr>
              <a:t>重复值</a:t>
            </a:r>
            <a:r>
              <a:rPr lang="zh-CN" altLang="en-US" sz="2400" dirty="0"/>
              <a:t>。 它还用于执行一些标准设置操作。</a:t>
            </a:r>
            <a:endParaRPr lang="zh-CN" altLang="en-US" sz="2400" dirty="0"/>
          </a:p>
          <a:p>
            <a:endParaRPr lang="zh-CN" altLang="en-US" sz="2400" dirty="0"/>
          </a:p>
          <a:p>
            <a:r>
              <a:rPr lang="zh-CN" altLang="en-US" sz="2400" dirty="0"/>
              <a:t>集合被声明为</a:t>
            </a:r>
            <a:r>
              <a:rPr lang="en-US" altLang="zh-CN" sz="2400" dirty="0"/>
              <a:t>set()</a:t>
            </a:r>
            <a:r>
              <a:rPr lang="zh-CN" altLang="en-US" sz="2400" dirty="0"/>
              <a:t>，它将初始化一个空集。 还可以执行</a:t>
            </a:r>
            <a:r>
              <a:rPr lang="en-US" altLang="zh-CN" sz="2400" dirty="0"/>
              <a:t>set([sequence])</a:t>
            </a:r>
            <a:r>
              <a:rPr lang="zh-CN" altLang="en-US" sz="2400" dirty="0"/>
              <a:t>来声明带有元素的集合。</a:t>
            </a:r>
            <a:endParaRPr lang="zh-CN" altLang="en-US" sz="2400" dirty="0"/>
          </a:p>
        </p:txBody>
      </p:sp>
      <p:sp>
        <p:nvSpPr>
          <p:cNvPr id="4" name="Rectangle 1"/>
          <p:cNvSpPr>
            <a:spLocks noChangeArrowheads="1"/>
          </p:cNvSpPr>
          <p:nvPr/>
        </p:nvSpPr>
        <p:spPr bwMode="auto">
          <a:xfrm>
            <a:off x="468430" y="3532374"/>
            <a:ext cx="8683916" cy="296716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fontAlgn="base">
              <a:spcAft>
                <a:spcPct val="0"/>
              </a:spcAft>
            </a:pPr>
            <a:r>
              <a:rPr lang="en-US" altLang="zh-CN" sz="2400" dirty="0"/>
              <a:t>&gt;&gt;&gt;basket = {'apple', 'orange', 'apple', 'pear', 'orange', 'banana'} </a:t>
            </a:r>
            <a:endParaRPr lang="en-US" altLang="zh-CN" sz="2400" dirty="0"/>
          </a:p>
          <a:p>
            <a:pPr lvl="0" fontAlgn="base">
              <a:spcAft>
                <a:spcPct val="0"/>
              </a:spcAft>
            </a:pPr>
            <a:r>
              <a:rPr lang="en-US" altLang="zh-CN" sz="2400" dirty="0"/>
              <a:t>&gt;&gt;&gt;print(basket) # Demonstrated here is the deduplication function</a:t>
            </a:r>
            <a:endParaRPr lang="en-US" altLang="zh-CN" sz="2400" dirty="0"/>
          </a:p>
          <a:p>
            <a:pPr lvl="0" fontAlgn="base">
              <a:spcAft>
                <a:spcPct val="0"/>
              </a:spcAft>
            </a:pPr>
            <a:r>
              <a:rPr lang="en-US" altLang="zh-CN" sz="2400" dirty="0"/>
              <a:t>{'orange', 'banana', 'pear', 'apple'} </a:t>
            </a:r>
            <a:endParaRPr lang="en-US" altLang="zh-CN" sz="2400" dirty="0"/>
          </a:p>
          <a:p>
            <a:pPr lvl="0" fontAlgn="base">
              <a:spcAft>
                <a:spcPct val="0"/>
              </a:spcAft>
            </a:pPr>
            <a:r>
              <a:rPr lang="en-US" altLang="zh-CN" sz="2400" dirty="0"/>
              <a:t>&gt;&gt;&gt;'orange' in basket # Quickly determine if an element is </a:t>
            </a:r>
            <a:endParaRPr lang="en-US" altLang="zh-CN" sz="2400" dirty="0"/>
          </a:p>
          <a:p>
            <a:pPr lvl="0" fontAlgn="base">
              <a:spcAft>
                <a:spcPct val="0"/>
              </a:spcAft>
            </a:pPr>
            <a:r>
              <a:rPr lang="en-US" altLang="zh-CN" sz="2400" dirty="0"/>
              <a:t>                                         #inside a collection</a:t>
            </a:r>
            <a:r>
              <a:rPr lang="zh-CN" altLang="en-US" sz="2400" dirty="0"/>
              <a:t> </a:t>
            </a:r>
            <a:endParaRPr lang="en-US" altLang="zh-CN" sz="2400" dirty="0"/>
          </a:p>
          <a:p>
            <a:pPr lvl="0" fontAlgn="base">
              <a:spcAft>
                <a:spcPct val="0"/>
              </a:spcAft>
            </a:pPr>
            <a:r>
              <a:rPr lang="en-US" altLang="zh-CN" sz="2400" dirty="0"/>
              <a:t>True </a:t>
            </a:r>
            <a:endParaRPr lang="en-US" altLang="zh-CN" sz="2400" dirty="0"/>
          </a:p>
          <a:p>
            <a:pPr lvl="0" fontAlgn="base">
              <a:spcAft>
                <a:spcPct val="0"/>
              </a:spcAft>
            </a:pPr>
            <a:r>
              <a:rPr lang="en-US" altLang="zh-CN" sz="2400" dirty="0"/>
              <a:t>&gt;&gt;&gt;'crabgrass' in basket </a:t>
            </a:r>
            <a:endParaRPr lang="en-US" altLang="zh-CN" sz="2400" dirty="0"/>
          </a:p>
          <a:p>
            <a:pPr lvl="0" fontAlgn="base">
              <a:spcAft>
                <a:spcPct val="0"/>
              </a:spcAft>
            </a:pPr>
            <a:r>
              <a:rPr lang="en-US" altLang="zh-CN" sz="2400" dirty="0"/>
              <a:t>False</a:t>
            </a:r>
            <a:endParaRPr kumimoji="0" lang="zh-CN" altLang="zh-CN" sz="24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集合</a:t>
            </a:r>
            <a:endParaRPr lang="zh-CN" altLang="en-US" dirty="0"/>
          </a:p>
        </p:txBody>
      </p:sp>
      <p:sp>
        <p:nvSpPr>
          <p:cNvPr id="4" name="Rectangle 1"/>
          <p:cNvSpPr>
            <a:spLocks noChangeArrowheads="1"/>
          </p:cNvSpPr>
          <p:nvPr/>
        </p:nvSpPr>
        <p:spPr bwMode="auto">
          <a:xfrm>
            <a:off x="683460" y="1011437"/>
            <a:ext cx="6538713" cy="5552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fontAlgn="base">
              <a:spcAft>
                <a:spcPct val="0"/>
              </a:spcAft>
            </a:pPr>
            <a:r>
              <a:rPr lang="en-US" altLang="zh-CN" sz="2400" dirty="0"/>
              <a:t>&gt;&gt;&gt; a = set('abracadabra') </a:t>
            </a:r>
            <a:endParaRPr lang="en-US" altLang="zh-CN" sz="2400" dirty="0"/>
          </a:p>
          <a:p>
            <a:pPr lvl="0" fontAlgn="base">
              <a:spcAft>
                <a:spcPct val="0"/>
              </a:spcAft>
            </a:pPr>
            <a:r>
              <a:rPr lang="en-US" altLang="zh-CN" sz="2400" dirty="0"/>
              <a:t>&gt;&gt;&gt; b = set('</a:t>
            </a:r>
            <a:r>
              <a:rPr lang="en-US" altLang="zh-CN" sz="2400" dirty="0" err="1"/>
              <a:t>alacazam</a:t>
            </a:r>
            <a:r>
              <a:rPr lang="en-US" altLang="zh-CN" sz="2400" dirty="0"/>
              <a:t>') </a:t>
            </a:r>
            <a:endParaRPr lang="en-US" altLang="zh-CN" sz="2400" dirty="0"/>
          </a:p>
          <a:p>
            <a:pPr lvl="0" fontAlgn="base">
              <a:spcAft>
                <a:spcPct val="0"/>
              </a:spcAft>
            </a:pPr>
            <a:r>
              <a:rPr lang="en-US" altLang="zh-CN" sz="2400" dirty="0"/>
              <a:t>&gt;&gt;&gt; a </a:t>
            </a:r>
            <a:endParaRPr lang="en-US" altLang="zh-CN" sz="2400" dirty="0"/>
          </a:p>
          <a:p>
            <a:pPr lvl="0" fontAlgn="base">
              <a:spcAft>
                <a:spcPct val="0"/>
              </a:spcAft>
            </a:pPr>
            <a:r>
              <a:rPr lang="en-US" altLang="zh-CN" sz="2400" dirty="0"/>
              <a:t>{'a', 'r', 'b', 'c', 'd'} </a:t>
            </a:r>
            <a:endParaRPr lang="en-US" altLang="zh-CN" sz="2400" dirty="0"/>
          </a:p>
          <a:p>
            <a:pPr lvl="0" fontAlgn="base">
              <a:spcAft>
                <a:spcPct val="0"/>
              </a:spcAft>
            </a:pPr>
            <a:r>
              <a:rPr lang="en-US" altLang="zh-CN" sz="2400" dirty="0"/>
              <a:t>&gt;&gt;&gt; a - b # Elements contained in set a and </a:t>
            </a:r>
            <a:endParaRPr lang="en-US" altLang="zh-CN" sz="2400" dirty="0"/>
          </a:p>
          <a:p>
            <a:pPr lvl="0" fontAlgn="base">
              <a:spcAft>
                <a:spcPct val="0"/>
              </a:spcAft>
            </a:pPr>
            <a:r>
              <a:rPr lang="en-US" altLang="zh-CN" sz="2400" dirty="0"/>
              <a:t>                 # not contained in set b</a:t>
            </a:r>
            <a:endParaRPr lang="en-US" altLang="zh-CN" sz="2400" dirty="0"/>
          </a:p>
          <a:p>
            <a:pPr lvl="0" fontAlgn="base">
              <a:spcAft>
                <a:spcPct val="0"/>
              </a:spcAft>
            </a:pPr>
            <a:r>
              <a:rPr lang="zh-CN" altLang="en-US" sz="2400" dirty="0"/>
              <a:t> </a:t>
            </a:r>
            <a:r>
              <a:rPr lang="en-US" altLang="zh-CN" sz="2400" dirty="0"/>
              <a:t>{'d', 'r', 'b'} </a:t>
            </a:r>
            <a:endParaRPr lang="en-US" altLang="zh-CN" sz="2400" dirty="0"/>
          </a:p>
          <a:p>
            <a:pPr lvl="0" fontAlgn="base">
              <a:spcAft>
                <a:spcPct val="0"/>
              </a:spcAft>
            </a:pPr>
            <a:r>
              <a:rPr lang="en-US" altLang="zh-CN" sz="2400" dirty="0"/>
              <a:t>&gt;&gt;&gt; a | b # All elements contained in the set a or b</a:t>
            </a:r>
            <a:endParaRPr lang="en-US" altLang="zh-CN" sz="2400" dirty="0"/>
          </a:p>
          <a:p>
            <a:pPr lvl="0" fontAlgn="base">
              <a:spcAft>
                <a:spcPct val="0"/>
              </a:spcAft>
            </a:pPr>
            <a:r>
              <a:rPr lang="zh-CN" altLang="en-US" sz="2400" dirty="0"/>
              <a:t> </a:t>
            </a:r>
            <a:r>
              <a:rPr lang="en-US" altLang="zh-CN" sz="2400" dirty="0"/>
              <a:t>{'l', 'z', 'd', 'b', 'm', 'c', 'r', 'a'} </a:t>
            </a:r>
            <a:endParaRPr lang="en-US" altLang="zh-CN" sz="2400" dirty="0"/>
          </a:p>
          <a:p>
            <a:pPr lvl="0" fontAlgn="base">
              <a:spcAft>
                <a:spcPct val="0"/>
              </a:spcAft>
            </a:pPr>
            <a:r>
              <a:rPr lang="en-US" altLang="zh-CN" sz="2400" dirty="0"/>
              <a:t>&gt;&gt;&gt; a &amp; b # Elements that are included in both sets</a:t>
            </a:r>
            <a:endParaRPr lang="en-US" altLang="zh-CN" sz="2400" dirty="0"/>
          </a:p>
          <a:p>
            <a:pPr lvl="0" fontAlgn="base">
              <a:spcAft>
                <a:spcPct val="0"/>
              </a:spcAft>
            </a:pPr>
            <a:r>
              <a:rPr lang="en-US" altLang="zh-CN" sz="2400" dirty="0"/>
              <a:t>                  # a and b</a:t>
            </a:r>
            <a:endParaRPr lang="en-US" altLang="zh-CN" sz="2400" dirty="0"/>
          </a:p>
          <a:p>
            <a:pPr lvl="0" fontAlgn="base">
              <a:spcAft>
                <a:spcPct val="0"/>
              </a:spcAft>
            </a:pPr>
            <a:r>
              <a:rPr lang="zh-CN" altLang="en-US" sz="2400" dirty="0"/>
              <a:t> </a:t>
            </a:r>
            <a:r>
              <a:rPr lang="en-US" altLang="zh-CN" sz="2400" dirty="0"/>
              <a:t>{'c', 'a'} </a:t>
            </a:r>
            <a:endParaRPr lang="en-US" altLang="zh-CN" sz="2400" dirty="0"/>
          </a:p>
          <a:p>
            <a:pPr lvl="0" fontAlgn="base">
              <a:spcAft>
                <a:spcPct val="0"/>
              </a:spcAft>
            </a:pPr>
            <a:r>
              <a:rPr lang="en-US" altLang="zh-CN" sz="2400" dirty="0"/>
              <a:t>&gt;&gt;&gt; a ^ b # Elements that are not included in a and</a:t>
            </a:r>
            <a:endParaRPr lang="en-US" altLang="zh-CN" sz="2400" dirty="0"/>
          </a:p>
          <a:p>
            <a:pPr lvl="0" fontAlgn="base">
              <a:spcAft>
                <a:spcPct val="0"/>
              </a:spcAft>
            </a:pPr>
            <a:r>
              <a:rPr lang="en-US" altLang="zh-CN" sz="2400" dirty="0"/>
              <a:t>	      # b at the same time</a:t>
            </a:r>
            <a:endParaRPr lang="en-US" altLang="zh-CN" sz="2400" dirty="0"/>
          </a:p>
          <a:p>
            <a:pPr lvl="0" fontAlgn="base">
              <a:spcAft>
                <a:spcPct val="0"/>
              </a:spcAft>
            </a:pPr>
            <a:r>
              <a:rPr lang="zh-CN" altLang="en-US" sz="2400" dirty="0"/>
              <a:t> </a:t>
            </a:r>
            <a:r>
              <a:rPr lang="en-US" altLang="zh-CN" sz="2400" dirty="0"/>
              <a:t>{'r', 'd', 'b', 'm', 'z', 'l'}</a:t>
            </a:r>
            <a:endParaRPr kumimoji="0" lang="zh-CN" altLang="zh-CN" sz="24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集合</a:t>
            </a:r>
            <a:endParaRPr lang="zh-CN" altLang="en-US" dirty="0"/>
          </a:p>
        </p:txBody>
      </p:sp>
      <p:sp>
        <p:nvSpPr>
          <p:cNvPr id="4" name="Rectangle 1"/>
          <p:cNvSpPr>
            <a:spLocks noChangeArrowheads="1"/>
          </p:cNvSpPr>
          <p:nvPr/>
        </p:nvSpPr>
        <p:spPr bwMode="auto">
          <a:xfrm>
            <a:off x="755470" y="2060810"/>
            <a:ext cx="7029873" cy="161295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fontAlgn="base">
              <a:spcBef>
                <a:spcPts val="1200"/>
              </a:spcBef>
              <a:spcAft>
                <a:spcPct val="0"/>
              </a:spcAft>
            </a:pPr>
            <a:r>
              <a:rPr lang="en-US" altLang="zh-CN" sz="2800" dirty="0"/>
              <a:t>&gt;&gt;&gt;a = {x </a:t>
            </a:r>
            <a:r>
              <a:rPr lang="en-US" altLang="zh-CN" sz="2800" dirty="0">
                <a:solidFill>
                  <a:srgbClr val="FF0000"/>
                </a:solidFill>
              </a:rPr>
              <a:t>for</a:t>
            </a:r>
            <a:r>
              <a:rPr lang="en-US" altLang="zh-CN" sz="2800" dirty="0"/>
              <a:t> x </a:t>
            </a:r>
            <a:r>
              <a:rPr lang="en-US" altLang="zh-CN" sz="2800" dirty="0">
                <a:solidFill>
                  <a:srgbClr val="FF0000"/>
                </a:solidFill>
              </a:rPr>
              <a:t>in</a:t>
            </a:r>
            <a:r>
              <a:rPr lang="en-US" altLang="zh-CN" sz="2800" dirty="0"/>
              <a:t> 'abracadabra' </a:t>
            </a:r>
            <a:r>
              <a:rPr lang="en-US" altLang="zh-CN" sz="2800" dirty="0">
                <a:solidFill>
                  <a:srgbClr val="FF0000"/>
                </a:solidFill>
              </a:rPr>
              <a:t>if</a:t>
            </a:r>
            <a:r>
              <a:rPr lang="en-US" altLang="zh-CN" sz="2800" dirty="0"/>
              <a:t> x not in '</a:t>
            </a:r>
            <a:r>
              <a:rPr lang="en-US" altLang="zh-CN" sz="2800" dirty="0" err="1"/>
              <a:t>abc</a:t>
            </a:r>
            <a:r>
              <a:rPr lang="en-US" altLang="zh-CN" sz="2800" dirty="0"/>
              <a:t>'} </a:t>
            </a:r>
            <a:endParaRPr lang="en-US" altLang="zh-CN" sz="2800" dirty="0"/>
          </a:p>
          <a:p>
            <a:pPr lvl="0" fontAlgn="base">
              <a:spcBef>
                <a:spcPts val="1200"/>
              </a:spcBef>
              <a:spcAft>
                <a:spcPct val="0"/>
              </a:spcAft>
            </a:pPr>
            <a:r>
              <a:rPr lang="en-US" altLang="zh-CN" sz="2800" dirty="0"/>
              <a:t>&gt;&gt;&gt;a </a:t>
            </a:r>
            <a:endParaRPr lang="en-US" altLang="zh-CN" sz="2800" dirty="0"/>
          </a:p>
          <a:p>
            <a:pPr lvl="0" fontAlgn="base">
              <a:spcBef>
                <a:spcPts val="1200"/>
              </a:spcBef>
              <a:spcAft>
                <a:spcPct val="0"/>
              </a:spcAft>
            </a:pPr>
            <a:r>
              <a:rPr lang="en-US" altLang="zh-CN" sz="2800" dirty="0"/>
              <a:t>{'r', 'd'}</a:t>
            </a:r>
            <a:endPar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37841" y="1055300"/>
            <a:ext cx="3068320" cy="400110"/>
          </a:xfrm>
          <a:prstGeom prst="rect">
            <a:avLst/>
          </a:prstGeom>
        </p:spPr>
        <p:txBody>
          <a:bodyPr wrap="square" anchor="ctr">
            <a:spAutoFit/>
          </a:bodyPr>
          <a:lstStyle/>
          <a:p>
            <a:pPr algn="ct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Week 03     </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 name="等腰三角形 4"/>
          <p:cNvSpPr/>
          <p:nvPr/>
        </p:nvSpPr>
        <p:spPr>
          <a:xfrm rot="10800000">
            <a:off x="4480559" y="1702699"/>
            <a:ext cx="182880" cy="15765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998265" y="2354829"/>
            <a:ext cx="7147471" cy="748754"/>
            <a:chOff x="998265" y="2131309"/>
            <a:chExt cx="7147471" cy="748754"/>
          </a:xfrm>
        </p:grpSpPr>
        <p:cxnSp>
          <p:nvCxnSpPr>
            <p:cNvPr id="7" name="直接连接符 6"/>
            <p:cNvCxnSpPr/>
            <p:nvPr/>
          </p:nvCxnSpPr>
          <p:spPr>
            <a:xfrm>
              <a:off x="998265" y="2880063"/>
              <a:ext cx="7147471"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43363" y="2880063"/>
              <a:ext cx="2657275" cy="0"/>
            </a:xfrm>
            <a:prstGeom prst="line">
              <a:avLst/>
            </a:prstGeom>
            <a:ln w="19050">
              <a:solidFill>
                <a:srgbClr val="004BA6"/>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197286" y="2131309"/>
              <a:ext cx="2749471" cy="707886"/>
            </a:xfrm>
            <a:prstGeom prst="rect">
              <a:avLst/>
            </a:prstGeom>
          </p:spPr>
          <p:txBody>
            <a:bodyPr wrap="none" anchor="ctr">
              <a:spAutoFit/>
            </a:bodyPr>
            <a:lstStyle/>
            <a:p>
              <a:pPr algn="ctr"/>
              <a:r>
                <a:rPr lang="zh-CN" altLang="en-US" sz="4000" b="1" dirty="0">
                  <a:latin typeface="微软雅黑" panose="020B0503020204020204" pitchFamily="34" charset="-122"/>
                  <a:ea typeface="微软雅黑" panose="020B0503020204020204" pitchFamily="34" charset="-122"/>
                </a:rPr>
                <a:t>控制流语句</a:t>
              </a:r>
              <a:endParaRPr lang="zh-CN" altLang="en-US" sz="40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条件语句</a:t>
            </a:r>
            <a:endParaRPr lang="zh-CN" altLang="en-US" dirty="0"/>
          </a:p>
        </p:txBody>
      </p:sp>
      <p:sp>
        <p:nvSpPr>
          <p:cNvPr id="3" name="Rectangle 3"/>
          <p:cNvSpPr txBox="1">
            <a:spLocks noChangeArrowheads="1"/>
          </p:cNvSpPr>
          <p:nvPr/>
        </p:nvSpPr>
        <p:spPr>
          <a:xfrm>
            <a:off x="53944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a:lnSpc>
                <a:spcPct val="90000"/>
              </a:lnSpc>
              <a:spcBef>
                <a:spcPts val="100"/>
              </a:spcBef>
              <a:buFont typeface="Wingdings" panose="05000000000000000000" pitchFamily="2" charset="2"/>
              <a:buNone/>
            </a:pPr>
            <a:r>
              <a:rPr lang="zh-CN" altLang="zh-CN" sz="2400" b="1" dirty="0">
                <a:latin typeface="宋体" panose="02010600030101010101" pitchFamily="2" charset="-122"/>
              </a:rPr>
              <a:t>if </a:t>
            </a:r>
            <a:r>
              <a:rPr lang="en-US" altLang="zh-CN" sz="2400" b="1" i="1" dirty="0">
                <a:latin typeface="宋体" panose="02010600030101010101" pitchFamily="2" charset="-122"/>
              </a:rPr>
              <a:t>Expression</a:t>
            </a:r>
            <a:r>
              <a:rPr lang="zh-CN" altLang="zh-CN" sz="2400" b="1" dirty="0">
                <a:latin typeface="宋体" panose="02010600030101010101" pitchFamily="2" charset="-122"/>
              </a:rPr>
              <a:t>:</a:t>
            </a:r>
            <a:endParaRPr lang="zh-CN" altLang="zh-CN" sz="2400" b="1" dirty="0">
              <a:latin typeface="宋体" panose="02010600030101010101" pitchFamily="2" charset="-122"/>
            </a:endParaRPr>
          </a:p>
          <a:p>
            <a:pPr>
              <a:lnSpc>
                <a:spcPct val="90000"/>
              </a:lnSpc>
              <a:spcBef>
                <a:spcPts val="100"/>
              </a:spcBef>
              <a:buFont typeface="Wingdings" panose="05000000000000000000" pitchFamily="2" charset="2"/>
              <a:buNone/>
            </a:pPr>
            <a:r>
              <a:rPr lang="zh-CN" altLang="zh-CN" sz="2400" b="1" dirty="0">
                <a:latin typeface="宋体" panose="02010600030101010101" pitchFamily="2" charset="-122"/>
              </a:rPr>
              <a:t> </a:t>
            </a:r>
            <a:r>
              <a:rPr lang="en-US" altLang="zh-CN" sz="2400" b="1" dirty="0">
                <a:latin typeface="宋体" panose="02010600030101010101" pitchFamily="2" charset="-122"/>
              </a:rPr>
              <a:t>	  Statement block</a:t>
            </a:r>
            <a:endParaRPr lang="zh-CN" altLang="zh-CN" sz="2400" b="1" dirty="0">
              <a:latin typeface="宋体" panose="02010600030101010101" pitchFamily="2" charset="-122"/>
            </a:endParaRPr>
          </a:p>
          <a:p>
            <a:pPr>
              <a:lnSpc>
                <a:spcPct val="90000"/>
              </a:lnSpc>
              <a:spcBef>
                <a:spcPts val="100"/>
              </a:spcBef>
              <a:buFont typeface="Wingdings" panose="05000000000000000000" pitchFamily="2" charset="2"/>
              <a:buNone/>
            </a:pPr>
            <a:endParaRPr lang="zh-CN" altLang="zh-CN" sz="2400" b="1" dirty="0">
              <a:latin typeface="宋体" panose="02010600030101010101" pitchFamily="2" charset="-122"/>
            </a:endParaRPr>
          </a:p>
          <a:p>
            <a:pPr>
              <a:lnSpc>
                <a:spcPct val="90000"/>
              </a:lnSpc>
              <a:spcBef>
                <a:spcPts val="100"/>
              </a:spcBef>
              <a:buFont typeface="Wingdings" panose="05000000000000000000" pitchFamily="2" charset="2"/>
              <a:buNone/>
            </a:pPr>
            <a:r>
              <a:rPr lang="zh-CN" altLang="zh-CN" sz="2400" b="1" dirty="0">
                <a:latin typeface="宋体" panose="02010600030101010101" pitchFamily="2" charset="-122"/>
              </a:rPr>
              <a:t>a,b=</a:t>
            </a:r>
            <a:r>
              <a:rPr lang="en-US" altLang="zh-CN" sz="2400" b="1" dirty="0">
                <a:latin typeface="宋体" panose="02010600030101010101" pitchFamily="2" charset="-122"/>
              </a:rPr>
              <a:t>eval(</a:t>
            </a:r>
            <a:r>
              <a:rPr lang="zh-CN" altLang="zh-CN" sz="2400" b="1" dirty="0">
                <a:latin typeface="宋体" panose="02010600030101010101" pitchFamily="2" charset="-122"/>
              </a:rPr>
              <a:t>input</a:t>
            </a:r>
            <a:r>
              <a:rPr lang="en-US" altLang="zh-CN" sz="2400" b="1" dirty="0">
                <a:latin typeface="宋体" panose="02010600030101010101" pitchFamily="2" charset="-122"/>
              </a:rPr>
              <a:t>(</a:t>
            </a:r>
            <a:r>
              <a:rPr lang="zh-CN" altLang="zh-CN" sz="2400" b="1" dirty="0">
                <a:latin typeface="Times New Roman" panose="02020803070505020304" pitchFamily="18" charset="0"/>
                <a:cs typeface="Times New Roman" panose="02020803070505020304" pitchFamily="18" charset="0"/>
              </a:rPr>
              <a:t>'</a:t>
            </a:r>
            <a:r>
              <a:rPr lang="zh-CN" altLang="zh-CN" sz="2400" b="1" dirty="0">
                <a:latin typeface="宋体" panose="02010600030101010101" pitchFamily="2" charset="-122"/>
              </a:rPr>
              <a:t>Input two number:</a:t>
            </a:r>
            <a:r>
              <a:rPr lang="zh-CN" altLang="zh-CN" sz="2400" b="1" dirty="0">
                <a:latin typeface="Times New Roman" panose="02020803070505020304" pitchFamily="18" charset="0"/>
                <a:cs typeface="Times New Roman" panose="02020803070505020304" pitchFamily="18" charset="0"/>
              </a:rPr>
              <a:t> '</a:t>
            </a:r>
            <a:r>
              <a:rPr lang="zh-CN" altLang="zh-CN" sz="2400" b="1" dirty="0">
                <a:latin typeface="宋体" panose="02010600030101010101" pitchFamily="2" charset="-122"/>
              </a:rPr>
              <a:t>)</a:t>
            </a:r>
            <a:r>
              <a:rPr lang="en-US" altLang="zh-CN" sz="2400" b="1" dirty="0">
                <a:latin typeface="宋体" panose="02010600030101010101" pitchFamily="2" charset="-122"/>
              </a:rPr>
              <a:t>)</a:t>
            </a:r>
            <a:endParaRPr lang="zh-CN" altLang="zh-CN" sz="2400" b="1" dirty="0">
              <a:latin typeface="宋体" panose="02010600030101010101" pitchFamily="2" charset="-122"/>
            </a:endParaRPr>
          </a:p>
          <a:p>
            <a:pPr>
              <a:lnSpc>
                <a:spcPct val="90000"/>
              </a:lnSpc>
              <a:spcBef>
                <a:spcPts val="100"/>
              </a:spcBef>
              <a:buFont typeface="Wingdings" panose="05000000000000000000" pitchFamily="2" charset="2"/>
              <a:buNone/>
            </a:pPr>
            <a:r>
              <a:rPr lang="zh-CN" altLang="zh-CN" sz="2400" b="1" dirty="0">
                <a:latin typeface="宋体" panose="02010600030101010101" pitchFamily="2" charset="-122"/>
              </a:rPr>
              <a:t>if a&gt;b:</a:t>
            </a:r>
            <a:endParaRPr lang="zh-CN" altLang="zh-CN" sz="2400" b="1" dirty="0">
              <a:latin typeface="宋体" panose="02010600030101010101" pitchFamily="2" charset="-122"/>
            </a:endParaRPr>
          </a:p>
          <a:p>
            <a:pPr>
              <a:lnSpc>
                <a:spcPct val="90000"/>
              </a:lnSpc>
              <a:spcBef>
                <a:spcPts val="100"/>
              </a:spcBef>
              <a:buFont typeface="Wingdings" panose="05000000000000000000" pitchFamily="2" charset="2"/>
              <a:buNone/>
            </a:pPr>
            <a:r>
              <a:rPr lang="zh-CN" altLang="zh-CN" sz="2400" b="1" dirty="0">
                <a:latin typeface="宋体" panose="02010600030101010101" pitchFamily="2" charset="-122"/>
              </a:rPr>
              <a:t>   a,b=b,a</a:t>
            </a:r>
            <a:endParaRPr lang="zh-CN" altLang="zh-CN" sz="2400" b="1" dirty="0">
              <a:latin typeface="宋体" panose="02010600030101010101" pitchFamily="2" charset="-122"/>
            </a:endParaRPr>
          </a:p>
          <a:p>
            <a:pPr>
              <a:lnSpc>
                <a:spcPct val="90000"/>
              </a:lnSpc>
              <a:spcBef>
                <a:spcPts val="100"/>
              </a:spcBef>
              <a:buFont typeface="Wingdings" panose="05000000000000000000" pitchFamily="2" charset="2"/>
              <a:buNone/>
            </a:pPr>
            <a:r>
              <a:rPr lang="en-US" altLang="zh-CN" sz="2400" b="1" dirty="0">
                <a:latin typeface="宋体" panose="02010600030101010101" pitchFamily="2" charset="-122"/>
              </a:rPr>
              <a:t>p</a:t>
            </a:r>
            <a:r>
              <a:rPr lang="zh-CN" altLang="zh-CN" sz="2400" b="1" dirty="0">
                <a:latin typeface="宋体" panose="02010600030101010101" pitchFamily="2" charset="-122"/>
              </a:rPr>
              <a:t>rint</a:t>
            </a:r>
            <a:r>
              <a:rPr lang="en-US" altLang="zh-CN" sz="2400" b="1" dirty="0">
                <a:latin typeface="宋体" panose="02010600030101010101" pitchFamily="2" charset="-122"/>
              </a:rPr>
              <a:t>(</a:t>
            </a:r>
            <a:r>
              <a:rPr lang="zh-CN" altLang="zh-CN" sz="2400" b="1" dirty="0">
                <a:latin typeface="宋体" panose="02010600030101010101" pitchFamily="2" charset="-122"/>
              </a:rPr>
              <a:t>a,b</a:t>
            </a:r>
            <a:r>
              <a:rPr lang="en-US" altLang="zh-CN" sz="2400" b="1" dirty="0">
                <a:latin typeface="宋体" panose="02010600030101010101" pitchFamily="2" charset="-122"/>
              </a:rPr>
              <a:t>)</a:t>
            </a:r>
            <a:endParaRPr lang="zh-CN" altLang="zh-CN" sz="2400" b="1" dirty="0">
              <a:latin typeface="宋体" panose="02010600030101010101" pitchFamily="2" charset="-122"/>
            </a:endParaRPr>
          </a:p>
          <a:p>
            <a:pPr>
              <a:lnSpc>
                <a:spcPct val="90000"/>
              </a:lnSpc>
            </a:pPr>
            <a:endParaRPr lang="zh-CN" altLang="zh-CN" b="1" dirty="0">
              <a:latin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条件语句</a:t>
            </a:r>
            <a:endParaRPr lang="zh-CN" altLang="en-US" dirty="0"/>
          </a:p>
        </p:txBody>
      </p:sp>
      <p:sp>
        <p:nvSpPr>
          <p:cNvPr id="3" name="Rectangle 3"/>
          <p:cNvSpPr txBox="1">
            <a:spLocks noChangeArrowheads="1"/>
          </p:cNvSpPr>
          <p:nvPr/>
        </p:nvSpPr>
        <p:spPr>
          <a:xfrm>
            <a:off x="457200" y="1600200"/>
            <a:ext cx="8229600" cy="4525963"/>
          </a:xfrm>
          <a:prstGeom prst="rect">
            <a:avLst/>
          </a:prstGeom>
          <a:solidFill>
            <a:schemeClr val="bg1">
              <a:lumMod val="95000"/>
            </a:schemeClr>
          </a:solidFill>
        </p:spPr>
        <p:txBody>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a:lnSpc>
                <a:spcPct val="80000"/>
              </a:lnSpc>
              <a:buFont typeface="Wingdings" panose="05000000000000000000" pitchFamily="2" charset="2"/>
              <a:buNone/>
            </a:pPr>
            <a:endParaRPr lang="en-US" altLang="zh-CN" sz="2400" b="1" dirty="0">
              <a:latin typeface="宋体" panose="02010600030101010101" pitchFamily="2" charset="-122"/>
            </a:endParaRPr>
          </a:p>
          <a:p>
            <a:pPr>
              <a:lnSpc>
                <a:spcPct val="80000"/>
              </a:lnSpc>
              <a:buFont typeface="Wingdings" panose="05000000000000000000" pitchFamily="2" charset="2"/>
              <a:buNone/>
            </a:pPr>
            <a:r>
              <a:rPr lang="zh-CN" altLang="en-US" sz="2400" b="1" dirty="0">
                <a:latin typeface="宋体" panose="02010600030101010101" pitchFamily="2" charset="-122"/>
              </a:rPr>
              <a:t>if </a:t>
            </a:r>
            <a:r>
              <a:rPr lang="en-US" altLang="zh-CN" sz="2400" b="1" i="1" dirty="0">
                <a:latin typeface="宋体" panose="02010600030101010101" pitchFamily="2" charset="-122"/>
              </a:rPr>
              <a:t>Expression</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a:lnSpc>
                <a:spcPct val="80000"/>
              </a:lnSpc>
              <a:buFont typeface="Wingdings" panose="05000000000000000000" pitchFamily="2" charset="2"/>
              <a:buNone/>
            </a:pPr>
            <a:r>
              <a:rPr lang="zh-CN" altLang="en-US" sz="2400" b="1" dirty="0">
                <a:latin typeface="宋体" panose="02010600030101010101" pitchFamily="2" charset="-122"/>
              </a:rPr>
              <a:t>   </a:t>
            </a:r>
            <a:r>
              <a:rPr lang="en-US" altLang="zh-CN" sz="2400" b="1" dirty="0">
                <a:latin typeface="宋体" panose="02010600030101010101" pitchFamily="2" charset="-122"/>
              </a:rPr>
              <a:t> Statement block 1</a:t>
            </a:r>
            <a:endParaRPr lang="zh-CN" altLang="en-US" sz="2400" b="1" dirty="0">
              <a:latin typeface="宋体" panose="02010600030101010101" pitchFamily="2" charset="-122"/>
            </a:endParaRPr>
          </a:p>
          <a:p>
            <a:pPr>
              <a:lnSpc>
                <a:spcPct val="80000"/>
              </a:lnSpc>
              <a:buFont typeface="Wingdings" panose="05000000000000000000" pitchFamily="2" charset="2"/>
              <a:buNone/>
            </a:pPr>
            <a:r>
              <a:rPr lang="zh-CN" altLang="en-US" sz="2400" b="1" dirty="0">
                <a:latin typeface="宋体" panose="02010600030101010101" pitchFamily="2" charset="-122"/>
              </a:rPr>
              <a:t>else:</a:t>
            </a:r>
            <a:endParaRPr lang="zh-CN" altLang="en-US" sz="2400" b="1" dirty="0">
              <a:latin typeface="宋体" panose="02010600030101010101" pitchFamily="2" charset="-122"/>
            </a:endParaRPr>
          </a:p>
          <a:p>
            <a:pPr>
              <a:lnSpc>
                <a:spcPct val="80000"/>
              </a:lnSpc>
              <a:buFont typeface="Wingdings" panose="05000000000000000000" pitchFamily="2" charset="2"/>
              <a:buNone/>
            </a:pPr>
            <a:r>
              <a:rPr lang="zh-CN" altLang="en-US" sz="2400" b="1" dirty="0">
                <a:latin typeface="宋体" panose="02010600030101010101" pitchFamily="2" charset="-122"/>
              </a:rPr>
              <a:t> </a:t>
            </a:r>
            <a:r>
              <a:rPr lang="en-US" altLang="zh-CN" sz="2400" b="1" dirty="0">
                <a:latin typeface="宋体" panose="02010600030101010101" pitchFamily="2" charset="-122"/>
              </a:rPr>
              <a:t>   Statement block 2</a:t>
            </a:r>
            <a:endParaRPr lang="zh-CN" altLang="en-US" sz="2400" b="1" dirty="0">
              <a:latin typeface="宋体" panose="02010600030101010101" pitchFamily="2" charset="-122"/>
            </a:endParaRPr>
          </a:p>
          <a:p>
            <a:pPr>
              <a:lnSpc>
                <a:spcPct val="80000"/>
              </a:lnSpc>
              <a:buFont typeface="Wingdings" panose="05000000000000000000" pitchFamily="2" charset="2"/>
              <a:buNone/>
            </a:pPr>
            <a:endParaRPr lang="zh-CN" altLang="en-US" sz="2400" b="1" dirty="0">
              <a:latin typeface="宋体" panose="02010600030101010101" pitchFamily="2" charset="-122"/>
            </a:endParaRPr>
          </a:p>
          <a:p>
            <a:pPr>
              <a:lnSpc>
                <a:spcPct val="80000"/>
              </a:lnSpc>
              <a:buFont typeface="Wingdings" panose="05000000000000000000" pitchFamily="2" charset="2"/>
              <a:buNone/>
            </a:pPr>
            <a:r>
              <a:rPr lang="en-US" altLang="zh-CN" sz="2400" b="1" dirty="0">
                <a:latin typeface="宋体" panose="02010600030101010101" pitchFamily="2" charset="-122"/>
              </a:rPr>
              <a:t>value1 if condition else value2</a:t>
            </a:r>
            <a:endParaRPr lang="en-US" altLang="zh-CN" sz="2400" b="1" dirty="0">
              <a:latin typeface="宋体" panose="02010600030101010101" pitchFamily="2" charset="-122"/>
            </a:endParaRPr>
          </a:p>
          <a:p>
            <a:pPr>
              <a:lnSpc>
                <a:spcPct val="80000"/>
              </a:lnSpc>
            </a:pPr>
            <a:endParaRPr lang="zh-CN" altLang="en-US" sz="2400" b="1" dirty="0">
              <a:latin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列表</a:t>
            </a:r>
            <a:endParaRPr lang="zh-CN" altLang="en-US" dirty="0"/>
          </a:p>
        </p:txBody>
      </p:sp>
      <p:sp>
        <p:nvSpPr>
          <p:cNvPr id="3" name="矩形 2"/>
          <p:cNvSpPr/>
          <p:nvPr/>
        </p:nvSpPr>
        <p:spPr>
          <a:xfrm>
            <a:off x="468430" y="1211250"/>
            <a:ext cx="8280150" cy="4439998"/>
          </a:xfrm>
          <a:prstGeom prst="rect">
            <a:avLst/>
          </a:prstGeom>
        </p:spPr>
        <p:txBody>
          <a:bodyPr wrap="square">
            <a:spAutoFit/>
          </a:bodyPr>
          <a:lstStyle/>
          <a:p>
            <a:pPr>
              <a:lnSpc>
                <a:spcPct val="150000"/>
              </a:lnSpc>
            </a:pPr>
            <a:r>
              <a:rPr lang="zh-CN" altLang="en-US" sz="3200" dirty="0"/>
              <a:t>列表是</a:t>
            </a:r>
            <a:r>
              <a:rPr lang="zh-CN" altLang="en-US" sz="3200" b="1" dirty="0"/>
              <a:t>最常用</a:t>
            </a:r>
            <a:r>
              <a:rPr lang="zh-CN" altLang="en-US" sz="3200" dirty="0"/>
              <a:t>的数据结构。 可以将其视为括在方括号中的数据序列，并且数据之间用逗号分隔。 这些数据中的每一个都可以通过调用其索引值来访问。</a:t>
            </a:r>
            <a:endParaRPr lang="en-US" altLang="zh-CN" sz="3200" dirty="0"/>
          </a:p>
          <a:p>
            <a:pPr>
              <a:lnSpc>
                <a:spcPct val="150000"/>
              </a:lnSpc>
            </a:pPr>
            <a:endParaRPr lang="en-US" altLang="zh-CN" sz="3200" dirty="0"/>
          </a:p>
          <a:p>
            <a:pPr>
              <a:lnSpc>
                <a:spcPct val="150000"/>
              </a:lnSpc>
            </a:pPr>
            <a:r>
              <a:rPr lang="zh-CN" altLang="en-US" sz="3200" dirty="0"/>
              <a:t>通过仅将变量等于</a:t>
            </a:r>
            <a:r>
              <a:rPr lang="en-US" altLang="zh-CN" sz="3200" dirty="0"/>
              <a:t> “</a:t>
            </a:r>
            <a:r>
              <a:rPr lang="zh-CN" altLang="en-US" sz="3200" dirty="0"/>
              <a:t> </a:t>
            </a:r>
            <a:r>
              <a:rPr lang="en-US" altLang="zh-CN" sz="3200" dirty="0"/>
              <a:t>[] ”</a:t>
            </a:r>
            <a:r>
              <a:rPr lang="zh-CN" altLang="en-US" sz="3200" dirty="0"/>
              <a:t>或</a:t>
            </a:r>
            <a:r>
              <a:rPr lang="en-US" altLang="zh-CN" sz="3200" dirty="0"/>
              <a:t>list</a:t>
            </a:r>
            <a:r>
              <a:rPr lang="zh-CN" altLang="en-US" sz="3200" dirty="0"/>
              <a:t>来声明列表。</a:t>
            </a:r>
            <a:endParaRPr lang="zh-CN" alt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条件语句</a:t>
            </a:r>
            <a:endParaRPr lang="zh-CN" altLang="en-US" dirty="0"/>
          </a:p>
        </p:txBody>
      </p:sp>
      <p:sp>
        <p:nvSpPr>
          <p:cNvPr id="3" name="Rectangle 3"/>
          <p:cNvSpPr txBox="1">
            <a:spLocks noChangeArrowheads="1"/>
          </p:cNvSpPr>
          <p:nvPr/>
        </p:nvSpPr>
        <p:spPr>
          <a:xfrm>
            <a:off x="457200" y="1600200"/>
            <a:ext cx="8229600" cy="4525963"/>
          </a:xfrm>
          <a:prstGeom prst="rect">
            <a:avLst/>
          </a:prstGeom>
          <a:solidFill>
            <a:schemeClr val="bg1">
              <a:lumMod val="95000"/>
            </a:schemeClr>
          </a:solidFill>
        </p:spPr>
        <p:txBody>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a:buFont typeface="Wingdings" panose="05000000000000000000" pitchFamily="2" charset="2"/>
              <a:buNone/>
            </a:pPr>
            <a:r>
              <a:rPr lang="zh-CN" altLang="zh-CN" sz="2400" b="1" dirty="0">
                <a:latin typeface="宋体" panose="02010600030101010101" pitchFamily="2" charset="-122"/>
              </a:rPr>
              <a:t>if </a:t>
            </a:r>
            <a:r>
              <a:rPr lang="en-US" altLang="zh-CN" sz="2400" b="1" i="1" dirty="0">
                <a:latin typeface="宋体" panose="02010600030101010101" pitchFamily="2" charset="-122"/>
              </a:rPr>
              <a:t>Expression </a:t>
            </a:r>
            <a:r>
              <a:rPr lang="zh-CN" altLang="zh-CN" sz="2400" b="1" dirty="0">
                <a:latin typeface="宋体" panose="02010600030101010101" pitchFamily="2" charset="-122"/>
              </a:rPr>
              <a:t>1:</a:t>
            </a:r>
            <a:endParaRPr lang="zh-CN" altLang="zh-CN" sz="2400" b="1" dirty="0">
              <a:latin typeface="宋体" panose="02010600030101010101" pitchFamily="2" charset="-122"/>
            </a:endParaRPr>
          </a:p>
          <a:p>
            <a:pPr>
              <a:buFont typeface="Wingdings" panose="05000000000000000000" pitchFamily="2" charset="2"/>
              <a:buNone/>
            </a:pPr>
            <a:r>
              <a:rPr lang="zh-CN" altLang="zh-CN" sz="2400" b="1" dirty="0">
                <a:latin typeface="宋体" panose="02010600030101010101" pitchFamily="2" charset="-122"/>
              </a:rPr>
              <a:t> </a:t>
            </a:r>
            <a:r>
              <a:rPr lang="en-US" altLang="zh-CN" sz="2400" b="1" dirty="0">
                <a:latin typeface="宋体" panose="02010600030101010101" pitchFamily="2" charset="-122"/>
              </a:rPr>
              <a:t>	  Statement block </a:t>
            </a:r>
            <a:r>
              <a:rPr lang="zh-CN" altLang="zh-CN" sz="2400" b="1" dirty="0">
                <a:latin typeface="宋体" panose="02010600030101010101" pitchFamily="2" charset="-122"/>
              </a:rPr>
              <a:t>1</a:t>
            </a:r>
            <a:endParaRPr lang="zh-CN" altLang="zh-CN" sz="2400" b="1" dirty="0">
              <a:latin typeface="宋体" panose="02010600030101010101" pitchFamily="2" charset="-122"/>
            </a:endParaRPr>
          </a:p>
          <a:p>
            <a:pPr>
              <a:buFont typeface="Wingdings" panose="05000000000000000000" pitchFamily="2" charset="2"/>
              <a:buNone/>
            </a:pPr>
            <a:r>
              <a:rPr lang="zh-CN" altLang="zh-CN" sz="2400" b="1" dirty="0">
                <a:latin typeface="宋体" panose="02010600030101010101" pitchFamily="2" charset="-122"/>
              </a:rPr>
              <a:t>elif </a:t>
            </a:r>
            <a:r>
              <a:rPr lang="en-US" altLang="zh-CN" sz="2400" b="1" i="1" dirty="0">
                <a:latin typeface="宋体" panose="02010600030101010101" pitchFamily="2" charset="-122"/>
              </a:rPr>
              <a:t>Expression </a:t>
            </a:r>
            <a:r>
              <a:rPr lang="zh-CN" altLang="zh-CN" sz="2400" b="1" dirty="0">
                <a:latin typeface="宋体" panose="02010600030101010101" pitchFamily="2" charset="-122"/>
              </a:rPr>
              <a:t>2:</a:t>
            </a:r>
            <a:endParaRPr lang="zh-CN" altLang="zh-CN" sz="2400" b="1" dirty="0">
              <a:latin typeface="宋体" panose="02010600030101010101" pitchFamily="2" charset="-122"/>
            </a:endParaRPr>
          </a:p>
          <a:p>
            <a:pPr>
              <a:buFont typeface="Wingdings" panose="05000000000000000000" pitchFamily="2" charset="2"/>
              <a:buNone/>
            </a:pPr>
            <a:r>
              <a:rPr lang="zh-CN" altLang="zh-CN" sz="2400" b="1" dirty="0">
                <a:latin typeface="宋体" panose="02010600030101010101" pitchFamily="2" charset="-122"/>
              </a:rPr>
              <a:t> </a:t>
            </a:r>
            <a:r>
              <a:rPr lang="en-US" altLang="zh-CN" sz="2400" b="1" dirty="0">
                <a:latin typeface="宋体" panose="02010600030101010101" pitchFamily="2" charset="-122"/>
              </a:rPr>
              <a:t>   Statement block </a:t>
            </a:r>
            <a:r>
              <a:rPr lang="zh-CN" altLang="zh-CN" sz="2400" b="1" dirty="0">
                <a:latin typeface="宋体" panose="02010600030101010101" pitchFamily="2" charset="-122"/>
              </a:rPr>
              <a:t>2</a:t>
            </a:r>
            <a:endParaRPr lang="zh-CN" altLang="zh-CN" sz="2400" b="1" dirty="0">
              <a:latin typeface="宋体" panose="02010600030101010101" pitchFamily="2" charset="-122"/>
            </a:endParaRPr>
          </a:p>
          <a:p>
            <a:pPr>
              <a:buFont typeface="Wingdings" panose="05000000000000000000" pitchFamily="2" charset="2"/>
              <a:buNone/>
            </a:pPr>
            <a:r>
              <a:rPr lang="zh-CN" altLang="zh-CN" sz="2400" b="1" dirty="0">
                <a:latin typeface="宋体" panose="02010600030101010101" pitchFamily="2" charset="-122"/>
              </a:rPr>
              <a:t>elif </a:t>
            </a:r>
            <a:r>
              <a:rPr lang="en-US" altLang="zh-CN" sz="2400" b="1" i="1" dirty="0">
                <a:latin typeface="宋体" panose="02010600030101010101" pitchFamily="2" charset="-122"/>
              </a:rPr>
              <a:t>Expression </a:t>
            </a:r>
            <a:r>
              <a:rPr lang="zh-CN" altLang="zh-CN" sz="2400" b="1" dirty="0">
                <a:latin typeface="宋体" panose="02010600030101010101" pitchFamily="2" charset="-122"/>
              </a:rPr>
              <a:t>3:</a:t>
            </a:r>
            <a:endParaRPr lang="zh-CN" altLang="zh-CN" sz="2400" b="1" dirty="0">
              <a:latin typeface="宋体" panose="02010600030101010101" pitchFamily="2" charset="-122"/>
            </a:endParaRPr>
          </a:p>
          <a:p>
            <a:pPr>
              <a:buFont typeface="Wingdings" panose="05000000000000000000" pitchFamily="2" charset="2"/>
              <a:buNone/>
            </a:pPr>
            <a:r>
              <a:rPr lang="zh-CN" altLang="zh-CN" sz="2400" b="1" dirty="0">
                <a:latin typeface="宋体" panose="02010600030101010101" pitchFamily="2" charset="-122"/>
              </a:rPr>
              <a:t> </a:t>
            </a:r>
            <a:r>
              <a:rPr lang="en-US" altLang="zh-CN" sz="2400" b="1" dirty="0">
                <a:latin typeface="宋体" panose="02010600030101010101" pitchFamily="2" charset="-122"/>
              </a:rPr>
              <a:t>   Statement block </a:t>
            </a:r>
            <a:r>
              <a:rPr lang="zh-CN" altLang="zh-CN" sz="2400" b="1" dirty="0">
                <a:latin typeface="宋体" panose="02010600030101010101" pitchFamily="2" charset="-122"/>
              </a:rPr>
              <a:t>3</a:t>
            </a:r>
            <a:endParaRPr lang="zh-CN" altLang="zh-CN" sz="2400" b="1" dirty="0">
              <a:latin typeface="宋体" panose="02010600030101010101" pitchFamily="2" charset="-122"/>
            </a:endParaRPr>
          </a:p>
          <a:p>
            <a:pPr>
              <a:buFont typeface="Wingdings" panose="05000000000000000000" pitchFamily="2" charset="2"/>
              <a:buNone/>
            </a:pPr>
            <a:r>
              <a:rPr lang="zh-CN" altLang="zh-CN" sz="2400" b="1" dirty="0">
                <a:latin typeface="宋体" panose="02010600030101010101" pitchFamily="2" charset="-122"/>
              </a:rPr>
              <a:t>else:</a:t>
            </a:r>
            <a:endParaRPr lang="zh-CN" altLang="zh-CN" sz="2400" b="1" dirty="0">
              <a:latin typeface="宋体" panose="02010600030101010101" pitchFamily="2" charset="-122"/>
            </a:endParaRPr>
          </a:p>
          <a:p>
            <a:pPr>
              <a:buFont typeface="Wingdings" panose="05000000000000000000" pitchFamily="2" charset="2"/>
              <a:buNone/>
            </a:pPr>
            <a:r>
              <a:rPr lang="zh-CN" altLang="zh-CN" sz="2400" b="1" dirty="0">
                <a:latin typeface="宋体" panose="02010600030101010101" pitchFamily="2" charset="-122"/>
              </a:rPr>
              <a:t> </a:t>
            </a:r>
            <a:r>
              <a:rPr lang="en-US" altLang="zh-CN" sz="2400" b="1" dirty="0">
                <a:latin typeface="宋体" panose="02010600030101010101" pitchFamily="2" charset="-122"/>
              </a:rPr>
              <a:t>   Statement block </a:t>
            </a:r>
            <a:r>
              <a:rPr lang="zh-CN" altLang="zh-CN" sz="2400" b="1" dirty="0">
                <a:latin typeface="宋体" panose="02010600030101010101" pitchFamily="2" charset="-122"/>
              </a:rPr>
              <a:t>4</a:t>
            </a:r>
            <a:endParaRPr lang="zh-CN" altLang="zh-CN" sz="2400" b="1" dirty="0">
              <a:latin typeface="宋体" panose="02010600030101010101" pitchFamily="2" charset="-122"/>
            </a:endParaRPr>
          </a:p>
          <a:p>
            <a:pPr>
              <a:buFont typeface="Wingdings" panose="05000000000000000000" pitchFamily="2" charset="2"/>
              <a:buNone/>
            </a:pPr>
            <a:endParaRPr lang="zh-CN" altLang="zh-CN" sz="2400" b="1" dirty="0">
              <a:latin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条件语句</a:t>
            </a:r>
            <a:endParaRPr lang="zh-CN" altLang="en-US" dirty="0"/>
          </a:p>
        </p:txBody>
      </p:sp>
      <p:sp>
        <p:nvSpPr>
          <p:cNvPr id="3" name="Rectangle 3"/>
          <p:cNvSpPr txBox="1">
            <a:spLocks noChangeArrowheads="1"/>
          </p:cNvSpPr>
          <p:nvPr/>
        </p:nvSpPr>
        <p:spPr>
          <a:xfrm>
            <a:off x="457200" y="1600200"/>
            <a:ext cx="8229600" cy="4525963"/>
          </a:xfrm>
          <a:prstGeom prst="rect">
            <a:avLst/>
          </a:prstGeom>
          <a:solidFill>
            <a:schemeClr val="bg1">
              <a:lumMod val="95000"/>
            </a:schemeClr>
          </a:solidFill>
        </p:spPr>
        <p:txBody>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None/>
            </a:pPr>
            <a:r>
              <a:rPr lang="zh-CN" altLang="zh-CN" sz="2400" b="1" dirty="0">
                <a:latin typeface="宋体" panose="02010600030101010101" pitchFamily="2" charset="-122"/>
              </a:rPr>
              <a:t>if </a:t>
            </a:r>
            <a:r>
              <a:rPr lang="en-US" altLang="zh-CN" sz="2400" b="1" i="1" dirty="0">
                <a:latin typeface="宋体" panose="02010600030101010101" pitchFamily="2" charset="-122"/>
              </a:rPr>
              <a:t>Expression </a:t>
            </a:r>
            <a:r>
              <a:rPr lang="zh-CN" altLang="zh-CN" sz="2400" b="1" dirty="0">
                <a:latin typeface="宋体" panose="02010600030101010101" pitchFamily="2" charset="-122"/>
              </a:rPr>
              <a:t>1:</a:t>
            </a:r>
            <a:endParaRPr lang="zh-CN" altLang="zh-CN" sz="2400" b="1" dirty="0">
              <a:latin typeface="宋体" panose="02010600030101010101" pitchFamily="2" charset="-122"/>
            </a:endParaRPr>
          </a:p>
          <a:p>
            <a:pPr>
              <a:lnSpc>
                <a:spcPct val="90000"/>
              </a:lnSpc>
              <a:buFont typeface="Wingdings" panose="05000000000000000000" pitchFamily="2" charset="2"/>
              <a:buNone/>
            </a:pPr>
            <a:r>
              <a:rPr lang="zh-CN" altLang="zh-CN" sz="2400" b="1" dirty="0">
                <a:latin typeface="宋体" panose="02010600030101010101" pitchFamily="2" charset="-122"/>
              </a:rPr>
              <a:t> </a:t>
            </a:r>
            <a:r>
              <a:rPr lang="en-US" altLang="zh-CN" sz="2400" b="1" dirty="0">
                <a:latin typeface="宋体" panose="02010600030101010101" pitchFamily="2" charset="-122"/>
              </a:rPr>
              <a:t>   Statement block </a:t>
            </a:r>
            <a:r>
              <a:rPr lang="zh-CN" altLang="zh-CN" sz="2400" b="1" dirty="0">
                <a:latin typeface="宋体" panose="02010600030101010101" pitchFamily="2" charset="-122"/>
              </a:rPr>
              <a:t>1</a:t>
            </a:r>
            <a:endParaRPr lang="zh-CN" altLang="zh-CN" sz="2400" b="1" dirty="0">
              <a:latin typeface="宋体" panose="02010600030101010101" pitchFamily="2" charset="-122"/>
            </a:endParaRPr>
          </a:p>
          <a:p>
            <a:pPr>
              <a:lnSpc>
                <a:spcPct val="90000"/>
              </a:lnSpc>
              <a:buFont typeface="Wingdings" panose="05000000000000000000" pitchFamily="2" charset="2"/>
              <a:buNone/>
            </a:pPr>
            <a:r>
              <a:rPr lang="zh-CN" altLang="zh-CN" sz="2400" b="1" dirty="0">
                <a:latin typeface="宋体" panose="02010600030101010101" pitchFamily="2" charset="-122"/>
              </a:rPr>
              <a:t>    if </a:t>
            </a:r>
            <a:r>
              <a:rPr lang="en-US" altLang="zh-CN" sz="2400" b="1" i="1" dirty="0">
                <a:latin typeface="宋体" panose="02010600030101010101" pitchFamily="2" charset="-122"/>
              </a:rPr>
              <a:t>Expression </a:t>
            </a:r>
            <a:r>
              <a:rPr lang="zh-CN" altLang="zh-CN" sz="2400" b="1" dirty="0">
                <a:latin typeface="宋体" panose="02010600030101010101" pitchFamily="2" charset="-122"/>
              </a:rPr>
              <a:t>2:</a:t>
            </a:r>
            <a:endParaRPr lang="zh-CN" altLang="zh-CN" sz="2400" b="1" dirty="0">
              <a:latin typeface="宋体" panose="02010600030101010101" pitchFamily="2" charset="-122"/>
            </a:endParaRPr>
          </a:p>
          <a:p>
            <a:pPr>
              <a:lnSpc>
                <a:spcPct val="90000"/>
              </a:lnSpc>
              <a:buFont typeface="Wingdings" panose="05000000000000000000" pitchFamily="2" charset="2"/>
              <a:buNone/>
            </a:pPr>
            <a:r>
              <a:rPr lang="zh-CN" altLang="zh-CN" sz="2400" b="1" dirty="0">
                <a:latin typeface="宋体" panose="02010600030101010101" pitchFamily="2" charset="-122"/>
              </a:rPr>
              <a:t> </a:t>
            </a:r>
            <a:r>
              <a:rPr lang="en-US" altLang="zh-CN" sz="2400" b="1" dirty="0">
                <a:latin typeface="宋体" panose="02010600030101010101" pitchFamily="2" charset="-122"/>
              </a:rPr>
              <a:t>       Statement block </a:t>
            </a:r>
            <a:r>
              <a:rPr lang="zh-CN" altLang="zh-CN" sz="2400" b="1" dirty="0">
                <a:latin typeface="宋体" panose="02010600030101010101" pitchFamily="2" charset="-122"/>
              </a:rPr>
              <a:t>2</a:t>
            </a:r>
            <a:endParaRPr lang="zh-CN" altLang="zh-CN" sz="2400" b="1" dirty="0">
              <a:latin typeface="宋体" panose="02010600030101010101" pitchFamily="2" charset="-122"/>
            </a:endParaRPr>
          </a:p>
          <a:p>
            <a:pPr>
              <a:lnSpc>
                <a:spcPct val="90000"/>
              </a:lnSpc>
              <a:buFont typeface="Wingdings" panose="05000000000000000000" pitchFamily="2" charset="2"/>
              <a:buNone/>
            </a:pPr>
            <a:r>
              <a:rPr lang="zh-CN" altLang="zh-CN" sz="2400" b="1" dirty="0">
                <a:latin typeface="宋体" panose="02010600030101010101" pitchFamily="2" charset="-122"/>
              </a:rPr>
              <a:t>    else:</a:t>
            </a:r>
            <a:endParaRPr lang="zh-CN" altLang="zh-CN" sz="2400" b="1" dirty="0">
              <a:latin typeface="宋体" panose="02010600030101010101" pitchFamily="2" charset="-122"/>
            </a:endParaRPr>
          </a:p>
          <a:p>
            <a:pPr>
              <a:lnSpc>
                <a:spcPct val="90000"/>
              </a:lnSpc>
              <a:buFont typeface="Wingdings" panose="05000000000000000000" pitchFamily="2" charset="2"/>
              <a:buNone/>
            </a:pPr>
            <a:r>
              <a:rPr lang="zh-CN" altLang="zh-CN" sz="2400" b="1" dirty="0">
                <a:latin typeface="宋体" panose="02010600030101010101" pitchFamily="2" charset="-122"/>
              </a:rPr>
              <a:t> </a:t>
            </a:r>
            <a:r>
              <a:rPr lang="en-US" altLang="zh-CN" sz="2400" b="1" dirty="0">
                <a:latin typeface="宋体" panose="02010600030101010101" pitchFamily="2" charset="-122"/>
              </a:rPr>
              <a:t>       Statement block </a:t>
            </a:r>
            <a:r>
              <a:rPr lang="zh-CN" altLang="zh-CN" sz="2400" b="1" dirty="0">
                <a:latin typeface="宋体" panose="02010600030101010101" pitchFamily="2" charset="-122"/>
              </a:rPr>
              <a:t>3</a:t>
            </a:r>
            <a:endParaRPr lang="zh-CN" altLang="zh-CN" sz="2400" b="1" dirty="0">
              <a:latin typeface="宋体" panose="02010600030101010101" pitchFamily="2" charset="-122"/>
            </a:endParaRPr>
          </a:p>
          <a:p>
            <a:pPr>
              <a:lnSpc>
                <a:spcPct val="90000"/>
              </a:lnSpc>
              <a:buFont typeface="Wingdings" panose="05000000000000000000" pitchFamily="2" charset="2"/>
              <a:buNone/>
            </a:pPr>
            <a:r>
              <a:rPr lang="zh-CN" altLang="zh-CN" sz="2400" b="1" dirty="0">
                <a:latin typeface="宋体" panose="02010600030101010101" pitchFamily="2" charset="-122"/>
              </a:rPr>
              <a:t>else:</a:t>
            </a:r>
            <a:endParaRPr lang="zh-CN" altLang="zh-CN" sz="2400" b="1" dirty="0">
              <a:latin typeface="宋体" panose="02010600030101010101" pitchFamily="2" charset="-122"/>
            </a:endParaRPr>
          </a:p>
          <a:p>
            <a:pPr>
              <a:lnSpc>
                <a:spcPct val="90000"/>
              </a:lnSpc>
              <a:buFont typeface="Wingdings" panose="05000000000000000000" pitchFamily="2" charset="2"/>
              <a:buNone/>
            </a:pPr>
            <a:r>
              <a:rPr lang="zh-CN" altLang="zh-CN" sz="2400" b="1" dirty="0">
                <a:latin typeface="宋体" panose="02010600030101010101" pitchFamily="2" charset="-122"/>
              </a:rPr>
              <a:t>    if </a:t>
            </a:r>
            <a:r>
              <a:rPr lang="en-US" altLang="zh-CN" sz="2400" b="1" i="1" dirty="0">
                <a:latin typeface="宋体" panose="02010600030101010101" pitchFamily="2" charset="-122"/>
              </a:rPr>
              <a:t>Expression </a:t>
            </a:r>
            <a:r>
              <a:rPr lang="zh-CN" altLang="zh-CN" sz="2400" b="1" dirty="0">
                <a:latin typeface="宋体" panose="02010600030101010101" pitchFamily="2" charset="-122"/>
              </a:rPr>
              <a:t>4:</a:t>
            </a:r>
            <a:endParaRPr lang="zh-CN" altLang="zh-CN" sz="2400" b="1" dirty="0">
              <a:latin typeface="宋体" panose="02010600030101010101" pitchFamily="2" charset="-122"/>
            </a:endParaRPr>
          </a:p>
          <a:p>
            <a:pPr>
              <a:lnSpc>
                <a:spcPct val="90000"/>
              </a:lnSpc>
              <a:buFont typeface="Wingdings" panose="05000000000000000000" pitchFamily="2" charset="2"/>
              <a:buNone/>
            </a:pPr>
            <a:r>
              <a:rPr lang="zh-CN" altLang="zh-CN" sz="2400" b="1" dirty="0">
                <a:latin typeface="宋体" panose="02010600030101010101" pitchFamily="2" charset="-122"/>
              </a:rPr>
              <a:t> </a:t>
            </a:r>
            <a:r>
              <a:rPr lang="en-US" altLang="zh-CN" sz="2400" b="1" dirty="0">
                <a:latin typeface="宋体" panose="02010600030101010101" pitchFamily="2" charset="-122"/>
              </a:rPr>
              <a:t>       Statement block </a:t>
            </a:r>
            <a:r>
              <a:rPr lang="zh-CN" altLang="zh-CN" sz="2400" b="1" dirty="0">
                <a:latin typeface="宋体" panose="02010600030101010101" pitchFamily="2" charset="-122"/>
              </a:rPr>
              <a:t>4</a:t>
            </a:r>
            <a:endParaRPr lang="zh-CN" altLang="zh-CN" sz="2400" b="1" dirty="0">
              <a:latin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循环语句</a:t>
            </a:r>
            <a:endParaRPr lang="zh-CN" altLang="en-US" dirty="0"/>
          </a:p>
        </p:txBody>
      </p:sp>
      <p:sp>
        <p:nvSpPr>
          <p:cNvPr id="3" name="Rectangle 3"/>
          <p:cNvSpPr txBox="1">
            <a:spLocks noChangeArrowheads="1"/>
          </p:cNvSpPr>
          <p:nvPr/>
        </p:nvSpPr>
        <p:spPr>
          <a:xfrm>
            <a:off x="457200" y="1600200"/>
            <a:ext cx="8229600" cy="4525963"/>
          </a:xfrm>
          <a:prstGeom prst="rect">
            <a:avLst/>
          </a:prstGeom>
          <a:solidFill>
            <a:schemeClr val="bg1">
              <a:lumMod val="95000"/>
            </a:schemeClr>
          </a:solidFill>
        </p:spPr>
        <p:txBody>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eaLnBrk="0" hangingPunct="0">
              <a:spcBef>
                <a:spcPct val="10000"/>
              </a:spcBef>
              <a:buFont typeface="Wingdings" panose="05000000000000000000" pitchFamily="2" charset="2"/>
              <a:buNone/>
            </a:pPr>
            <a:r>
              <a:rPr lang="zh-CN" altLang="en-US" sz="2400" b="1" dirty="0">
                <a:latin typeface="宋体" panose="02010600030101010101" pitchFamily="2" charset="-122"/>
                <a:sym typeface="Arial" panose="020B0604020202090204" pitchFamily="34" charset="0"/>
              </a:rPr>
              <a:t>while </a:t>
            </a:r>
            <a:r>
              <a:rPr lang="en-US" altLang="zh-CN" sz="2400" b="1" i="1" dirty="0">
                <a:latin typeface="宋体" panose="02010600030101010101" pitchFamily="2" charset="-122"/>
              </a:rPr>
              <a:t>Expression</a:t>
            </a:r>
            <a:r>
              <a:rPr lang="zh-CN" altLang="en-US" sz="2400" b="1" dirty="0">
                <a:latin typeface="宋体" panose="02010600030101010101" pitchFamily="2" charset="-122"/>
                <a:sym typeface="Arial" panose="020B0604020202090204" pitchFamily="34" charset="0"/>
              </a:rPr>
              <a:t>:</a:t>
            </a:r>
            <a:endParaRPr lang="zh-CN" altLang="en-US" sz="2400" b="1" dirty="0">
              <a:latin typeface="宋体" panose="02010600030101010101" pitchFamily="2" charset="-122"/>
              <a:sym typeface="Arial" panose="020B0604020202090204" pitchFamily="34" charset="0"/>
            </a:endParaRPr>
          </a:p>
          <a:p>
            <a:pPr eaLnBrk="0" hangingPunct="0">
              <a:spcBef>
                <a:spcPct val="10000"/>
              </a:spcBef>
              <a:buFont typeface="Wingdings" panose="05000000000000000000" pitchFamily="2" charset="2"/>
              <a:buNone/>
            </a:pPr>
            <a:r>
              <a:rPr lang="zh-CN" altLang="en-US" sz="2400" b="1" dirty="0">
                <a:latin typeface="宋体" panose="02010600030101010101" pitchFamily="2" charset="-122"/>
                <a:sym typeface="Arial" panose="020B0604020202090204" pitchFamily="34" charset="0"/>
              </a:rPr>
              <a:t>	</a:t>
            </a:r>
            <a:r>
              <a:rPr lang="en-US" altLang="zh-CN" sz="2400" b="1" dirty="0">
                <a:latin typeface="宋体" panose="02010600030101010101" pitchFamily="2" charset="-122"/>
                <a:sym typeface="Arial" panose="020B0604020202090204" pitchFamily="34" charset="0"/>
              </a:rPr>
              <a:t> Loop body</a:t>
            </a:r>
            <a:endParaRPr lang="zh-CN" altLang="en-US" sz="2400" b="1" dirty="0">
              <a:latin typeface="宋体" panose="02010600030101010101" pitchFamily="2" charset="-122"/>
              <a:sym typeface="Arial" panose="020B0604020202090204" pitchFamily="34" charset="0"/>
            </a:endParaRPr>
          </a:p>
          <a:p>
            <a:pPr eaLnBrk="0" hangingPunct="0">
              <a:spcBef>
                <a:spcPct val="10000"/>
              </a:spcBef>
              <a:buFont typeface="Wingdings" panose="05000000000000000000" pitchFamily="2" charset="2"/>
              <a:buNone/>
            </a:pPr>
            <a:endParaRPr lang="zh-CN" altLang="en-US" sz="2400" b="1" dirty="0">
              <a:latin typeface="宋体" panose="02010600030101010101" pitchFamily="2" charset="-122"/>
              <a:sym typeface="Arial" panose="020B0604020202090204" pitchFamily="34" charset="0"/>
            </a:endParaRPr>
          </a:p>
          <a:p>
            <a:pPr eaLnBrk="0" hangingPunct="0">
              <a:spcBef>
                <a:spcPct val="10000"/>
              </a:spcBef>
              <a:buFont typeface="Wingdings" panose="05000000000000000000" pitchFamily="2" charset="2"/>
              <a:buNone/>
            </a:pPr>
            <a:endParaRPr lang="zh-CN" altLang="en-US" sz="2400" b="1" dirty="0">
              <a:latin typeface="宋体" panose="02010600030101010101" pitchFamily="2" charset="-122"/>
              <a:sym typeface="Arial" panose="020B0604020202090204" pitchFamily="34" charset="0"/>
            </a:endParaRPr>
          </a:p>
          <a:p>
            <a:pPr>
              <a:buFont typeface="Wingdings" panose="05000000000000000000" pitchFamily="2" charset="2"/>
              <a:buNone/>
            </a:pPr>
            <a:r>
              <a:rPr lang="en-US" altLang="zh-CN" sz="2400" b="1" dirty="0">
                <a:solidFill>
                  <a:srgbClr val="FF0000"/>
                </a:solidFill>
                <a:latin typeface="宋体" panose="02010600030101010101" pitchFamily="2" charset="-122"/>
                <a:sym typeface="Arial" panose="020B0604020202090204" pitchFamily="34" charset="0"/>
              </a:rPr>
              <a:t>for</a:t>
            </a:r>
            <a:r>
              <a:rPr lang="en-US" altLang="zh-CN" sz="2400" b="1" dirty="0">
                <a:latin typeface="宋体" panose="02010600030101010101" pitchFamily="2" charset="-122"/>
                <a:sym typeface="Arial" panose="020B0604020202090204" pitchFamily="34" charset="0"/>
              </a:rPr>
              <a:t> </a:t>
            </a:r>
            <a:r>
              <a:rPr lang="en-US" altLang="zh-CN" sz="2400" b="1" i="1" dirty="0">
                <a:latin typeface="宋体" panose="02010600030101010101" pitchFamily="2" charset="-122"/>
                <a:sym typeface="Arial" panose="020B0604020202090204" pitchFamily="34" charset="0"/>
              </a:rPr>
              <a:t>value</a:t>
            </a:r>
            <a:r>
              <a:rPr lang="zh-CN" altLang="en-US" sz="2400" b="1" dirty="0">
                <a:latin typeface="宋体" panose="02010600030101010101" pitchFamily="2" charset="-122"/>
                <a:sym typeface="Arial" panose="020B0604020202090204" pitchFamily="34" charset="0"/>
              </a:rPr>
              <a:t> </a:t>
            </a:r>
            <a:r>
              <a:rPr lang="en-US" altLang="zh-CN" sz="2400" b="1" dirty="0">
                <a:solidFill>
                  <a:srgbClr val="FF0000"/>
                </a:solidFill>
                <a:latin typeface="宋体" panose="02010600030101010101" pitchFamily="2" charset="-122"/>
                <a:sym typeface="Arial" panose="020B0604020202090204" pitchFamily="34" charset="0"/>
              </a:rPr>
              <a:t>in</a:t>
            </a:r>
            <a:r>
              <a:rPr lang="en-US" altLang="zh-CN" sz="2400" b="1" dirty="0">
                <a:latin typeface="宋体" panose="02010600030101010101" pitchFamily="2" charset="-122"/>
                <a:sym typeface="Arial" panose="020B0604020202090204" pitchFamily="34" charset="0"/>
              </a:rPr>
              <a:t> Sequence or iterator object:</a:t>
            </a:r>
            <a:endParaRPr lang="en-US" altLang="zh-CN" sz="2400" b="1" dirty="0">
              <a:latin typeface="宋体" panose="02010600030101010101" pitchFamily="2" charset="-122"/>
              <a:sym typeface="Arial" panose="020B0604020202090204" pitchFamily="34" charset="0"/>
            </a:endParaRPr>
          </a:p>
          <a:p>
            <a:pPr>
              <a:buFont typeface="Wingdings" panose="05000000000000000000" pitchFamily="2" charset="2"/>
              <a:buNone/>
            </a:pPr>
            <a:r>
              <a:rPr lang="en-US" altLang="zh-CN" sz="2400" b="1" dirty="0">
                <a:latin typeface="宋体" panose="02010600030101010101" pitchFamily="2" charset="-122"/>
                <a:sym typeface="Arial" panose="020B0604020202090204" pitchFamily="34" charset="0"/>
              </a:rPr>
              <a:t>	 Loop body</a:t>
            </a:r>
            <a:r>
              <a:rPr lang="zh-CN" altLang="en-US" sz="2400" b="1" dirty="0">
                <a:latin typeface="宋体" panose="02010600030101010101" pitchFamily="2" charset="-122"/>
                <a:sym typeface="Arial" panose="020B0604020202090204" pitchFamily="34" charset="0"/>
              </a:rPr>
              <a:t> </a:t>
            </a:r>
            <a:endParaRPr lang="zh-CN" altLang="en-US" sz="2400" b="1" dirty="0">
              <a:latin typeface="宋体" panose="02010600030101010101" pitchFamily="2" charset="-122"/>
              <a:sym typeface="Arial" panose="020B060402020209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 循环语句</a:t>
            </a:r>
            <a:endParaRPr lang="zh-CN" altLang="en-US" dirty="0"/>
          </a:p>
        </p:txBody>
      </p:sp>
      <p:sp>
        <p:nvSpPr>
          <p:cNvPr id="3" name="Rectangle 3"/>
          <p:cNvSpPr txBox="1">
            <a:spLocks noChangeArrowheads="1"/>
          </p:cNvSpPr>
          <p:nvPr/>
        </p:nvSpPr>
        <p:spPr>
          <a:xfrm>
            <a:off x="457200" y="1600200"/>
            <a:ext cx="8229600" cy="4525963"/>
          </a:xfrm>
          <a:prstGeom prst="rect">
            <a:avLst/>
          </a:prstGeom>
          <a:solidFill>
            <a:schemeClr val="bg1">
              <a:lumMod val="95000"/>
            </a:schemeClr>
          </a:solidFill>
        </p:spPr>
        <p:txBody>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eaLnBrk="0" hangingPunct="0">
              <a:lnSpc>
                <a:spcPct val="150000"/>
              </a:lnSpc>
              <a:spcBef>
                <a:spcPct val="10000"/>
              </a:spcBef>
            </a:pPr>
            <a:r>
              <a:rPr lang="en-US" altLang="zh-CN" sz="2000" b="1" dirty="0">
                <a:latin typeface="宋体" panose="02010600030101010101" pitchFamily="2" charset="-122"/>
              </a:rPr>
              <a:t>while</a:t>
            </a:r>
            <a:r>
              <a:rPr lang="zh-CN" altLang="en-US" sz="2000" b="1" dirty="0">
                <a:latin typeface="宋体" panose="02010600030101010101" pitchFamily="2" charset="-122"/>
              </a:rPr>
              <a:t>循环和</a:t>
            </a:r>
            <a:r>
              <a:rPr lang="en-US" altLang="zh-CN" sz="2000" b="1" dirty="0">
                <a:latin typeface="宋体" panose="02010600030101010101" pitchFamily="2" charset="-122"/>
              </a:rPr>
              <a:t>for</a:t>
            </a:r>
            <a:r>
              <a:rPr lang="zh-CN" altLang="en-US" sz="2000" b="1" dirty="0">
                <a:latin typeface="宋体" panose="02010600030101010101" pitchFamily="2" charset="-122"/>
              </a:rPr>
              <a:t>循环都可以具有</a:t>
            </a:r>
            <a:r>
              <a:rPr lang="en-US" altLang="zh-CN" sz="2000" b="1" dirty="0">
                <a:latin typeface="宋体" panose="02010600030101010101" pitchFamily="2" charset="-122"/>
              </a:rPr>
              <a:t>else</a:t>
            </a:r>
            <a:r>
              <a:rPr lang="zh-CN" altLang="en-US" sz="2000" b="1" dirty="0">
                <a:latin typeface="宋体" panose="02010600030101010101" pitchFamily="2" charset="-122"/>
              </a:rPr>
              <a:t>子句，并且当循环自然结束（不是因为执行</a:t>
            </a:r>
            <a:r>
              <a:rPr lang="en-US" altLang="zh-CN" sz="2000" b="1" dirty="0">
                <a:latin typeface="宋体" panose="02010600030101010101" pitchFamily="2" charset="-122"/>
              </a:rPr>
              <a:t>break</a:t>
            </a:r>
            <a:r>
              <a:rPr lang="zh-CN" altLang="en-US" sz="2000" b="1" dirty="0">
                <a:latin typeface="宋体" panose="02010600030101010101" pitchFamily="2" charset="-122"/>
              </a:rPr>
              <a:t>）时，将执行</a:t>
            </a:r>
            <a:r>
              <a:rPr lang="en-US" altLang="zh-CN" sz="2000" b="1" dirty="0">
                <a:latin typeface="宋体" panose="02010600030101010101" pitchFamily="2" charset="-122"/>
              </a:rPr>
              <a:t>else</a:t>
            </a:r>
            <a:r>
              <a:rPr lang="zh-CN" altLang="en-US" sz="2000" b="1" dirty="0">
                <a:latin typeface="宋体" panose="02010600030101010101" pitchFamily="2" charset="-122"/>
              </a:rPr>
              <a:t>结构中的语句。</a:t>
            </a:r>
            <a:endParaRPr lang="en-US" altLang="zh-CN" sz="2000" b="1" dirty="0">
              <a:latin typeface="宋体" panose="02010600030101010101" pitchFamily="2" charset="-122"/>
            </a:endParaRPr>
          </a:p>
          <a:p>
            <a:pPr eaLnBrk="0" hangingPunct="0">
              <a:spcBef>
                <a:spcPct val="10000"/>
              </a:spcBef>
            </a:pPr>
            <a:endParaRPr lang="zh-CN" altLang="en-US" sz="2000" b="1" dirty="0">
              <a:latin typeface="宋体" panose="02010600030101010101" pitchFamily="2" charset="-122"/>
            </a:endParaRPr>
          </a:p>
          <a:p>
            <a:pPr eaLnBrk="0" hangingPunct="0">
              <a:lnSpc>
                <a:spcPct val="85000"/>
              </a:lnSpc>
              <a:spcBef>
                <a:spcPct val="10000"/>
              </a:spcBef>
              <a:buFont typeface="Wingdings" panose="05000000000000000000" pitchFamily="2" charset="2"/>
              <a:buNone/>
            </a:pPr>
            <a:r>
              <a:rPr lang="zh-CN" altLang="en-US" sz="2000" b="1" dirty="0">
                <a:latin typeface="宋体" panose="02010600030101010101" pitchFamily="2" charset="-122"/>
              </a:rPr>
              <a:t>while </a:t>
            </a:r>
            <a:r>
              <a:rPr lang="en-US" altLang="zh-CN" sz="2000" b="1" i="1" dirty="0">
                <a:latin typeface="宋体" panose="02010600030101010101" pitchFamily="2" charset="-122"/>
              </a:rPr>
              <a:t>Expression</a:t>
            </a:r>
            <a:r>
              <a:rPr lang="zh-CN" altLang="en-US" sz="2000" b="1" dirty="0">
                <a:latin typeface="宋体" panose="02010600030101010101" pitchFamily="2" charset="-122"/>
              </a:rPr>
              <a:t>:</a:t>
            </a:r>
            <a:endParaRPr lang="zh-CN" altLang="en-US" sz="2000" b="1" dirty="0">
              <a:latin typeface="宋体" panose="02010600030101010101" pitchFamily="2" charset="-122"/>
            </a:endParaRPr>
          </a:p>
          <a:p>
            <a:pPr eaLnBrk="0" hangingPunct="0">
              <a:lnSpc>
                <a:spcPct val="85000"/>
              </a:lnSpc>
              <a:spcBef>
                <a:spcPct val="10000"/>
              </a:spcBef>
              <a:buFont typeface="Wingdings" panose="05000000000000000000" pitchFamily="2" charset="2"/>
              <a:buNone/>
            </a:pPr>
            <a:r>
              <a:rPr lang="zh-CN" altLang="en-US" sz="2000" b="1" dirty="0">
                <a:latin typeface="宋体" panose="02010600030101010101" pitchFamily="2" charset="-122"/>
              </a:rPr>
              <a:t>	</a:t>
            </a:r>
            <a:r>
              <a:rPr lang="en-US" altLang="zh-CN" sz="2000" b="1" dirty="0">
                <a:latin typeface="宋体" panose="02010600030101010101" pitchFamily="2" charset="-122"/>
              </a:rPr>
              <a:t> Loop body</a:t>
            </a:r>
            <a:endParaRPr lang="zh-CN" altLang="en-US" sz="2000" b="1" dirty="0">
              <a:latin typeface="宋体" panose="02010600030101010101" pitchFamily="2" charset="-122"/>
            </a:endParaRPr>
          </a:p>
          <a:p>
            <a:pPr eaLnBrk="0" hangingPunct="0">
              <a:lnSpc>
                <a:spcPct val="85000"/>
              </a:lnSpc>
              <a:spcBef>
                <a:spcPct val="10000"/>
              </a:spcBef>
              <a:buFont typeface="Wingdings" panose="05000000000000000000" pitchFamily="2" charset="2"/>
              <a:buNone/>
            </a:pPr>
            <a:r>
              <a:rPr lang="zh-CN" altLang="en-US" sz="2000" b="1" dirty="0">
                <a:solidFill>
                  <a:srgbClr val="FF0000"/>
                </a:solidFill>
                <a:latin typeface="宋体" panose="02010600030101010101" pitchFamily="2" charset="-122"/>
              </a:rPr>
              <a:t>else:</a:t>
            </a:r>
            <a:endParaRPr lang="zh-CN" altLang="en-US" sz="2000" b="1" dirty="0">
              <a:solidFill>
                <a:srgbClr val="FF0000"/>
              </a:solidFill>
              <a:latin typeface="宋体" panose="02010600030101010101" pitchFamily="2" charset="-122"/>
            </a:endParaRPr>
          </a:p>
          <a:p>
            <a:pPr eaLnBrk="0" hangingPunct="0">
              <a:lnSpc>
                <a:spcPct val="85000"/>
              </a:lnSpc>
              <a:spcBef>
                <a:spcPct val="10000"/>
              </a:spcBef>
              <a:buFont typeface="Wingdings" panose="05000000000000000000" pitchFamily="2" charset="2"/>
              <a:buNone/>
            </a:pPr>
            <a:r>
              <a:rPr lang="zh-CN" altLang="en-US" sz="2000" b="1" dirty="0">
                <a:latin typeface="宋体" panose="02010600030101010101" pitchFamily="2" charset="-122"/>
              </a:rPr>
              <a:t>	else</a:t>
            </a:r>
            <a:r>
              <a:rPr lang="en-US" altLang="zh-CN" sz="2000" b="1" dirty="0">
                <a:latin typeface="宋体" panose="02010600030101010101" pitchFamily="2" charset="-122"/>
              </a:rPr>
              <a:t> Clause</a:t>
            </a:r>
            <a:endParaRPr lang="zh-CN" altLang="en-US" sz="2000" b="1" dirty="0">
              <a:latin typeface="宋体" panose="02010600030101010101" pitchFamily="2" charset="-122"/>
            </a:endParaRPr>
          </a:p>
          <a:p>
            <a:pPr eaLnBrk="0" hangingPunct="0">
              <a:lnSpc>
                <a:spcPct val="85000"/>
              </a:lnSpc>
              <a:spcBef>
                <a:spcPct val="10000"/>
              </a:spcBef>
              <a:buFont typeface="Wingdings" panose="05000000000000000000" pitchFamily="2" charset="2"/>
              <a:buNone/>
            </a:pPr>
            <a:endParaRPr lang="zh-CN" altLang="en-US" sz="2000" b="1" dirty="0">
              <a:latin typeface="宋体" panose="02010600030101010101" pitchFamily="2" charset="-122"/>
            </a:endParaRPr>
          </a:p>
          <a:p>
            <a:pPr>
              <a:lnSpc>
                <a:spcPct val="85000"/>
              </a:lnSpc>
              <a:buFont typeface="Wingdings" panose="05000000000000000000" pitchFamily="2" charset="2"/>
              <a:buNone/>
            </a:pPr>
            <a:r>
              <a:rPr lang="en-US" altLang="zh-CN" sz="2000" b="1" dirty="0">
                <a:latin typeface="宋体" panose="02010600030101010101" pitchFamily="2" charset="-122"/>
              </a:rPr>
              <a:t>for </a:t>
            </a:r>
            <a:r>
              <a:rPr lang="en-US" altLang="zh-CN" sz="2000" b="1" i="1" dirty="0">
                <a:latin typeface="宋体" panose="02010600030101010101" pitchFamily="2" charset="-122"/>
                <a:sym typeface="Arial" panose="020B0604020202090204" pitchFamily="34" charset="0"/>
              </a:rPr>
              <a:t>value</a:t>
            </a:r>
            <a:r>
              <a:rPr lang="zh-CN" altLang="en-US" sz="2000" b="1" dirty="0">
                <a:latin typeface="宋体" panose="02010600030101010101" pitchFamily="2" charset="-122"/>
              </a:rPr>
              <a:t> </a:t>
            </a:r>
            <a:r>
              <a:rPr lang="en-US" altLang="zh-CN" sz="2000" b="1" dirty="0">
                <a:latin typeface="宋体" panose="02010600030101010101" pitchFamily="2" charset="-122"/>
              </a:rPr>
              <a:t>in </a:t>
            </a:r>
            <a:r>
              <a:rPr lang="en-US" altLang="zh-CN" sz="2000" b="1" dirty="0">
                <a:latin typeface="宋体" panose="02010600030101010101" pitchFamily="2" charset="-122"/>
                <a:sym typeface="Arial" panose="020B0604020202090204" pitchFamily="34" charset="0"/>
              </a:rPr>
              <a:t>Sequence or iterator object</a:t>
            </a:r>
            <a:r>
              <a:rPr lang="en-US" altLang="zh-CN" sz="2000" b="1" dirty="0">
                <a:latin typeface="宋体" panose="02010600030101010101" pitchFamily="2" charset="-122"/>
              </a:rPr>
              <a:t>:</a:t>
            </a:r>
            <a:endParaRPr lang="en-US" altLang="zh-CN" sz="2000" b="1" dirty="0">
              <a:latin typeface="宋体" panose="02010600030101010101" pitchFamily="2" charset="-122"/>
            </a:endParaRPr>
          </a:p>
          <a:p>
            <a:pPr>
              <a:lnSpc>
                <a:spcPct val="85000"/>
              </a:lnSpc>
              <a:buFont typeface="Wingdings" panose="05000000000000000000" pitchFamily="2" charset="2"/>
              <a:buNone/>
            </a:pPr>
            <a:r>
              <a:rPr lang="en-US" altLang="zh-CN" sz="2000" b="1" dirty="0">
                <a:latin typeface="宋体" panose="02010600030101010101" pitchFamily="2" charset="-122"/>
              </a:rPr>
              <a:t>	 Loop body</a:t>
            </a:r>
            <a:endParaRPr lang="zh-CN" altLang="en-US" sz="2000" b="1" dirty="0">
              <a:latin typeface="宋体" panose="02010600030101010101" pitchFamily="2" charset="-122"/>
            </a:endParaRPr>
          </a:p>
          <a:p>
            <a:pPr>
              <a:lnSpc>
                <a:spcPct val="85000"/>
              </a:lnSpc>
              <a:buFont typeface="Wingdings" panose="05000000000000000000" pitchFamily="2" charset="2"/>
              <a:buNone/>
            </a:pPr>
            <a:r>
              <a:rPr lang="zh-CN" altLang="en-US" sz="2000" b="1" dirty="0">
                <a:solidFill>
                  <a:srgbClr val="FF0000"/>
                </a:solidFill>
                <a:latin typeface="宋体" panose="02010600030101010101" pitchFamily="2" charset="-122"/>
              </a:rPr>
              <a:t>else:</a:t>
            </a:r>
            <a:endParaRPr lang="zh-CN" altLang="en-US" sz="2000" b="1" dirty="0">
              <a:solidFill>
                <a:srgbClr val="FF0000"/>
              </a:solidFill>
              <a:latin typeface="宋体" panose="02010600030101010101" pitchFamily="2" charset="-122"/>
            </a:endParaRPr>
          </a:p>
          <a:p>
            <a:pPr>
              <a:lnSpc>
                <a:spcPct val="85000"/>
              </a:lnSpc>
              <a:buFont typeface="Wingdings" panose="05000000000000000000" pitchFamily="2" charset="2"/>
              <a:buNone/>
            </a:pPr>
            <a:r>
              <a:rPr lang="zh-CN" altLang="en-US" sz="2000" b="1" dirty="0">
                <a:latin typeface="宋体" panose="02010600030101010101" pitchFamily="2" charset="-122"/>
              </a:rPr>
              <a:t>    else</a:t>
            </a:r>
            <a:r>
              <a:rPr lang="en-US" altLang="zh-CN" sz="2000" b="1" dirty="0">
                <a:latin typeface="宋体" panose="02010600030101010101" pitchFamily="2" charset="-122"/>
              </a:rPr>
              <a:t> Clause</a:t>
            </a:r>
            <a:endParaRPr lang="zh-CN" altLang="en-US" sz="2000" b="1" dirty="0">
              <a:latin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Break</a:t>
            </a:r>
            <a:r>
              <a:rPr lang="zh-CN" altLang="en-US" dirty="0"/>
              <a:t>和</a:t>
            </a:r>
            <a:r>
              <a:rPr lang="en-US" altLang="zh-CN" dirty="0"/>
              <a:t>Continue</a:t>
            </a:r>
            <a:r>
              <a:rPr lang="zh-CN" altLang="en-US" dirty="0"/>
              <a:t>语句</a:t>
            </a:r>
            <a:endParaRPr lang="zh-CN" altLang="en-US" dirty="0"/>
          </a:p>
        </p:txBody>
      </p:sp>
      <p:sp>
        <p:nvSpPr>
          <p:cNvPr id="3" name="Rectangle 3"/>
          <p:cNvSpPr txBox="1">
            <a:spLocks noChangeArrowheads="1"/>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a:spcBef>
                <a:spcPts val="600"/>
              </a:spcBef>
              <a:spcAft>
                <a:spcPts val="600"/>
              </a:spcAft>
            </a:pPr>
            <a:r>
              <a:rPr lang="en-US" altLang="zh-CN" sz="2400" b="1" dirty="0"/>
              <a:t>Break</a:t>
            </a:r>
            <a:r>
              <a:rPr lang="en-US" altLang="zh-CN" sz="2400" dirty="0"/>
              <a:t>: </a:t>
            </a:r>
            <a:r>
              <a:rPr lang="zh-CN" altLang="en-US" sz="2400" dirty="0"/>
              <a:t>顾名思义，当执行循环且条件变为真时，它用于中断循环。</a:t>
            </a:r>
            <a:endParaRPr lang="en-US" altLang="zh-CN" sz="2400" dirty="0"/>
          </a:p>
          <a:p>
            <a:pPr>
              <a:spcBef>
                <a:spcPts val="600"/>
              </a:spcBef>
              <a:spcAft>
                <a:spcPts val="600"/>
              </a:spcAft>
            </a:pPr>
            <a:r>
              <a:rPr lang="en-US" altLang="zh-CN" sz="2400" b="1" dirty="0"/>
              <a:t>Continue</a:t>
            </a:r>
            <a:r>
              <a:rPr lang="en-US" altLang="zh-CN" sz="2400" dirty="0"/>
              <a:t>: </a:t>
            </a:r>
            <a:r>
              <a:rPr lang="zh-CN" altLang="en-US" sz="2400" dirty="0"/>
              <a:t>这将继续循环的其余部分。 有时，当条件满足时，循环就有可能终止。 使用</a:t>
            </a:r>
            <a:r>
              <a:rPr lang="en-US" altLang="zh-CN" sz="2400" dirty="0">
                <a:solidFill>
                  <a:srgbClr val="FF0000"/>
                </a:solidFill>
              </a:rPr>
              <a:t>continue</a:t>
            </a:r>
            <a:r>
              <a:rPr lang="zh-CN" altLang="en-US" sz="2400" dirty="0"/>
              <a:t>语句可以避免这种情况。</a:t>
            </a:r>
            <a:endParaRPr lang="en-US" altLang="zh-CN" sz="2400" dirty="0"/>
          </a:p>
          <a:p>
            <a:pPr>
              <a:spcBef>
                <a:spcPts val="600"/>
              </a:spcBef>
              <a:spcAft>
                <a:spcPts val="600"/>
              </a:spcAft>
            </a:pPr>
            <a:r>
              <a:rPr lang="zh-CN" altLang="en-US" sz="2400" b="1" dirty="0">
                <a:latin typeface="宋体" panose="02010600030101010101" pitchFamily="2" charset="-122"/>
              </a:rPr>
              <a:t>除非</a:t>
            </a:r>
            <a:r>
              <a:rPr lang="en-US" altLang="zh-CN" sz="2400" b="1" dirty="0">
                <a:latin typeface="宋体" panose="02010600030101010101" pitchFamily="2" charset="-122"/>
              </a:rPr>
              <a:t>break</a:t>
            </a:r>
            <a:r>
              <a:rPr lang="zh-CN" altLang="en-US" sz="2400" b="1" dirty="0">
                <a:latin typeface="宋体" panose="02010600030101010101" pitchFamily="2" charset="-122"/>
              </a:rPr>
              <a:t>语句使代码</a:t>
            </a:r>
            <a:r>
              <a:rPr lang="zh-CN" altLang="en-US" sz="2400" b="1" u="sng" dirty="0">
                <a:latin typeface="宋体" panose="02010600030101010101" pitchFamily="2" charset="-122"/>
              </a:rPr>
              <a:t>更简单或更清晰</a:t>
            </a:r>
            <a:r>
              <a:rPr lang="zh-CN" altLang="en-US" sz="2400" b="1" dirty="0">
                <a:latin typeface="宋体" panose="02010600030101010101" pitchFamily="2" charset="-122"/>
              </a:rPr>
              <a:t>，否则不要轻易使用它。</a:t>
            </a:r>
            <a:endParaRPr lang="zh-CN" altLang="en-US" sz="2400" b="1" dirty="0">
              <a:latin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37841" y="1055300"/>
            <a:ext cx="3068320" cy="400110"/>
          </a:xfrm>
          <a:prstGeom prst="rect">
            <a:avLst/>
          </a:prstGeom>
        </p:spPr>
        <p:txBody>
          <a:bodyPr wrap="square" anchor="ctr">
            <a:spAutoFit/>
          </a:bodyPr>
          <a:lstStyle/>
          <a:p>
            <a:pPr algn="ct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Week 03     </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 name="等腰三角形 4"/>
          <p:cNvSpPr/>
          <p:nvPr/>
        </p:nvSpPr>
        <p:spPr>
          <a:xfrm rot="10800000">
            <a:off x="4480559" y="1702699"/>
            <a:ext cx="182880" cy="15765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998265" y="2354829"/>
            <a:ext cx="7147471" cy="748754"/>
            <a:chOff x="998265" y="2131309"/>
            <a:chExt cx="7147471" cy="748754"/>
          </a:xfrm>
        </p:grpSpPr>
        <p:cxnSp>
          <p:nvCxnSpPr>
            <p:cNvPr id="7" name="直接连接符 6"/>
            <p:cNvCxnSpPr/>
            <p:nvPr/>
          </p:nvCxnSpPr>
          <p:spPr>
            <a:xfrm>
              <a:off x="998265" y="2880063"/>
              <a:ext cx="7147471"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43363" y="2880063"/>
              <a:ext cx="2657275" cy="0"/>
            </a:xfrm>
            <a:prstGeom prst="line">
              <a:avLst/>
            </a:prstGeom>
            <a:ln w="19050">
              <a:solidFill>
                <a:srgbClr val="004BA6"/>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966724" y="2131309"/>
              <a:ext cx="1210588" cy="707886"/>
            </a:xfrm>
            <a:prstGeom prst="rect">
              <a:avLst/>
            </a:prstGeom>
          </p:spPr>
          <p:txBody>
            <a:bodyPr wrap="none" anchor="ctr">
              <a:spAutoFit/>
            </a:bodyPr>
            <a:lstStyle/>
            <a:p>
              <a:pPr algn="ctr"/>
              <a:r>
                <a:rPr lang="zh-CN" altLang="en-US" sz="4000" b="1" dirty="0">
                  <a:latin typeface="微软雅黑" panose="020B0503020204020204" pitchFamily="34" charset="-122"/>
                  <a:ea typeface="微软雅黑" panose="020B0503020204020204" pitchFamily="34" charset="-122"/>
                </a:rPr>
                <a:t>函数</a:t>
              </a:r>
              <a:endParaRPr lang="zh-CN" altLang="en-US" sz="40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函数的定义</a:t>
            </a:r>
            <a:endParaRPr lang="zh-CN" altLang="en-US" dirty="0"/>
          </a:p>
        </p:txBody>
      </p:sp>
      <p:sp>
        <p:nvSpPr>
          <p:cNvPr id="3" name="矩形 2"/>
          <p:cNvSpPr/>
          <p:nvPr/>
        </p:nvSpPr>
        <p:spPr>
          <a:xfrm>
            <a:off x="395420" y="1236850"/>
            <a:ext cx="8353160" cy="3784600"/>
          </a:xfrm>
          <a:prstGeom prst="rect">
            <a:avLst/>
          </a:prstGeom>
        </p:spPr>
        <p:txBody>
          <a:bodyPr wrap="square">
            <a:spAutoFit/>
          </a:bodyPr>
          <a:lstStyle/>
          <a:p>
            <a:pPr>
              <a:lnSpc>
                <a:spcPct val="150000"/>
              </a:lnSpc>
            </a:pPr>
            <a:r>
              <a:rPr lang="zh-CN" altLang="en-US" sz="2000" dirty="0"/>
              <a:t>我们可以定义函数以提供所需的功能。 以下是在</a:t>
            </a:r>
            <a:r>
              <a:rPr lang="en-US" altLang="zh-CN" sz="2000" dirty="0"/>
              <a:t>Python</a:t>
            </a:r>
            <a:r>
              <a:rPr lang="zh-CN" altLang="en-US" sz="2000" dirty="0"/>
              <a:t>中定义函数的简单规则。</a:t>
            </a:r>
            <a:endParaRPr lang="zh-CN" altLang="en-US" sz="2000" dirty="0"/>
          </a:p>
          <a:p>
            <a:pPr marL="342900" indent="-342900">
              <a:lnSpc>
                <a:spcPct val="150000"/>
              </a:lnSpc>
              <a:buFont typeface="Arial" panose="020B0604020202090204" pitchFamily="34" charset="0"/>
              <a:buChar char="•"/>
            </a:pPr>
            <a:r>
              <a:rPr lang="zh-CN" altLang="en-US" sz="2000" dirty="0"/>
              <a:t>功能块以关键字</a:t>
            </a:r>
            <a:r>
              <a:rPr lang="en-US" altLang="zh-CN" sz="2000" dirty="0">
                <a:solidFill>
                  <a:srgbClr val="FF0000"/>
                </a:solidFill>
              </a:rPr>
              <a:t>def</a:t>
            </a:r>
            <a:r>
              <a:rPr lang="zh-CN" altLang="en-US" sz="2000" dirty="0"/>
              <a:t>开头，后跟功能名称和括号</a:t>
            </a:r>
            <a:r>
              <a:rPr lang="en-US" altLang="zh-CN" sz="2000" dirty="0"/>
              <a:t>()</a:t>
            </a:r>
            <a:r>
              <a:rPr lang="zh-CN" altLang="en-US" sz="2000" dirty="0"/>
              <a:t>。</a:t>
            </a:r>
            <a:endParaRPr lang="zh-CN" altLang="en-US" sz="2000" dirty="0"/>
          </a:p>
          <a:p>
            <a:pPr marL="342900" indent="-342900">
              <a:lnSpc>
                <a:spcPct val="150000"/>
              </a:lnSpc>
              <a:buFont typeface="Arial" panose="020B0604020202090204" pitchFamily="34" charset="0"/>
              <a:buChar char="•"/>
            </a:pPr>
            <a:r>
              <a:rPr lang="zh-CN" altLang="en-US" sz="2000" dirty="0"/>
              <a:t>任何输入</a:t>
            </a:r>
            <a:r>
              <a:rPr lang="zh-CN" altLang="en-US" sz="2000" dirty="0">
                <a:solidFill>
                  <a:srgbClr val="FF0000"/>
                </a:solidFill>
              </a:rPr>
              <a:t>参数</a:t>
            </a:r>
            <a:r>
              <a:rPr lang="zh-CN" altLang="en-US" sz="2000" dirty="0"/>
              <a:t>都应放在这些括号内。 </a:t>
            </a:r>
            <a:endParaRPr lang="zh-CN" altLang="en-US" sz="2000" dirty="0"/>
          </a:p>
          <a:p>
            <a:pPr marL="342900" indent="-342900">
              <a:lnSpc>
                <a:spcPct val="150000"/>
              </a:lnSpc>
              <a:buFont typeface="Arial" panose="020B0604020202090204" pitchFamily="34" charset="0"/>
              <a:buChar char="•"/>
            </a:pPr>
            <a:r>
              <a:rPr lang="zh-CN" altLang="en-US" sz="2000" dirty="0"/>
              <a:t>函数的第一条语句可以是可选语句</a:t>
            </a:r>
            <a:r>
              <a:rPr lang="en-US" altLang="zh-CN" sz="2000" dirty="0"/>
              <a:t>-</a:t>
            </a:r>
            <a:r>
              <a:rPr lang="zh-CN" altLang="en-US" sz="2000" dirty="0"/>
              <a:t>函数的文档字符串或文档字符串。</a:t>
            </a:r>
            <a:endParaRPr lang="zh-CN" altLang="en-US" sz="2000" dirty="0"/>
          </a:p>
          <a:p>
            <a:pPr marL="342900" indent="-342900">
              <a:lnSpc>
                <a:spcPct val="150000"/>
              </a:lnSpc>
              <a:buFont typeface="Arial" panose="020B0604020202090204" pitchFamily="34" charset="0"/>
              <a:buChar char="•"/>
            </a:pPr>
            <a:r>
              <a:rPr lang="zh-CN" altLang="en-US" sz="2000" dirty="0"/>
              <a:t>每个函数中的代码块均</a:t>
            </a:r>
            <a:r>
              <a:rPr lang="zh-CN" altLang="en-US" sz="2000" dirty="0">
                <a:solidFill>
                  <a:srgbClr val="FF0000"/>
                </a:solidFill>
              </a:rPr>
              <a:t>以冒号</a:t>
            </a:r>
            <a:r>
              <a:rPr lang="en-US" altLang="zh-CN" sz="2000" dirty="0">
                <a:solidFill>
                  <a:srgbClr val="FF0000"/>
                </a:solidFill>
              </a:rPr>
              <a:t>(:)</a:t>
            </a:r>
            <a:r>
              <a:rPr lang="zh-CN" altLang="en-US" sz="2000" dirty="0">
                <a:solidFill>
                  <a:srgbClr val="FF0000"/>
                </a:solidFill>
              </a:rPr>
              <a:t>开头</a:t>
            </a:r>
            <a:r>
              <a:rPr lang="zh-CN" altLang="en-US" sz="2000" dirty="0"/>
              <a:t>并缩进。</a:t>
            </a:r>
            <a:endParaRPr lang="zh-CN" altLang="en-US" sz="2000" dirty="0"/>
          </a:p>
          <a:p>
            <a:pPr marL="342900" indent="-342900">
              <a:lnSpc>
                <a:spcPct val="150000"/>
              </a:lnSpc>
              <a:buFont typeface="Arial" panose="020B0604020202090204" pitchFamily="34" charset="0"/>
              <a:buChar char="•"/>
            </a:pPr>
            <a:r>
              <a:rPr lang="zh-CN" altLang="en-US" sz="2000" dirty="0"/>
              <a:t>语句</a:t>
            </a:r>
            <a:r>
              <a:rPr lang="en-US" altLang="zh-CN" sz="2000" dirty="0"/>
              <a:t>return [expression]</a:t>
            </a:r>
            <a:r>
              <a:rPr lang="zh-CN" altLang="en-US" sz="2000" dirty="0"/>
              <a:t>退出一个函数，可以选择将一个表达式传递回调用方。 没有参数的</a:t>
            </a:r>
            <a:r>
              <a:rPr lang="en-US" altLang="zh-CN" sz="2000" dirty="0"/>
              <a:t>return</a:t>
            </a:r>
            <a:r>
              <a:rPr lang="zh-CN" altLang="en-US" sz="2000" dirty="0"/>
              <a:t>语句与</a:t>
            </a:r>
            <a:r>
              <a:rPr lang="en-US" altLang="zh-CN" sz="2000" dirty="0"/>
              <a:t>return None</a:t>
            </a:r>
            <a:r>
              <a:rPr lang="zh-CN" altLang="en-US" sz="2000" dirty="0"/>
              <a:t>相同。</a:t>
            </a:r>
            <a:endParaRPr lang="en-US" altLang="zh-CN"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函数的定义</a:t>
            </a:r>
            <a:endParaRPr lang="zh-CN" altLang="en-US" dirty="0"/>
          </a:p>
        </p:txBody>
      </p:sp>
      <p:sp>
        <p:nvSpPr>
          <p:cNvPr id="3" name="矩形 2"/>
          <p:cNvSpPr/>
          <p:nvPr/>
        </p:nvSpPr>
        <p:spPr>
          <a:xfrm>
            <a:off x="468430" y="1211250"/>
            <a:ext cx="8280150" cy="4758290"/>
          </a:xfrm>
          <a:prstGeom prst="rect">
            <a:avLst/>
          </a:prstGeom>
        </p:spPr>
        <p:txBody>
          <a:bodyPr wrap="square">
            <a:spAutoFit/>
          </a:bodyPr>
          <a:lstStyle/>
          <a:p>
            <a:r>
              <a:rPr lang="en-US" altLang="zh-CN" sz="2800" b="1" dirty="0"/>
              <a:t>Syntax</a:t>
            </a:r>
            <a:endParaRPr lang="en-US" altLang="zh-CN" sz="2800" i="1"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pPr>
              <a:lnSpc>
                <a:spcPct val="150000"/>
              </a:lnSpc>
            </a:pPr>
            <a:r>
              <a:rPr lang="zh-CN" altLang="en-US" sz="2800" dirty="0"/>
              <a:t>默认情况下，参数具有位置行为，我们需要按照定义它们的顺序使用它们。</a:t>
            </a:r>
            <a:endParaRPr lang="en-US" altLang="zh-CN" sz="2800" dirty="0"/>
          </a:p>
        </p:txBody>
      </p:sp>
      <p:sp>
        <p:nvSpPr>
          <p:cNvPr id="4" name="Rectangle 1"/>
          <p:cNvSpPr>
            <a:spLocks noChangeArrowheads="1"/>
          </p:cNvSpPr>
          <p:nvPr/>
        </p:nvSpPr>
        <p:spPr bwMode="auto">
          <a:xfrm>
            <a:off x="492450" y="2380801"/>
            <a:ext cx="5190845" cy="173606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fontAlgn="base">
              <a:spcAft>
                <a:spcPct val="0"/>
              </a:spcAft>
            </a:pPr>
            <a:r>
              <a:rPr lang="en-US" altLang="zh-CN" sz="2800" dirty="0"/>
              <a:t>def </a:t>
            </a:r>
            <a:r>
              <a:rPr lang="en-US" altLang="zh-CN" sz="2800" dirty="0" err="1"/>
              <a:t>function_name</a:t>
            </a:r>
            <a:r>
              <a:rPr lang="en-US" altLang="zh-CN" sz="2800" dirty="0"/>
              <a:t>( parameters ): </a:t>
            </a:r>
            <a:endParaRPr lang="en-US" altLang="zh-CN" sz="2800" dirty="0"/>
          </a:p>
          <a:p>
            <a:pPr lvl="0" fontAlgn="base">
              <a:spcAft>
                <a:spcPct val="0"/>
              </a:spcAft>
            </a:pPr>
            <a:r>
              <a:rPr lang="en-US" altLang="zh-CN" sz="2800" dirty="0"/>
              <a:t>	"</a:t>
            </a:r>
            <a:r>
              <a:rPr lang="en-US" altLang="zh-CN" sz="2800" dirty="0" err="1"/>
              <a:t>function_docstring</a:t>
            </a:r>
            <a:r>
              <a:rPr lang="en-US" altLang="zh-CN" sz="2800" dirty="0"/>
              <a:t>" </a:t>
            </a:r>
            <a:endParaRPr lang="en-US" altLang="zh-CN" sz="2800" dirty="0"/>
          </a:p>
          <a:p>
            <a:pPr lvl="0" fontAlgn="base">
              <a:spcAft>
                <a:spcPct val="0"/>
              </a:spcAft>
            </a:pPr>
            <a:r>
              <a:rPr lang="en-US" altLang="zh-CN" sz="2800" dirty="0"/>
              <a:t>	</a:t>
            </a:r>
            <a:r>
              <a:rPr lang="en-US" altLang="zh-CN" sz="2800" dirty="0" err="1"/>
              <a:t>function_suite</a:t>
            </a:r>
            <a:r>
              <a:rPr lang="en-US" altLang="zh-CN" sz="2800" dirty="0"/>
              <a:t> </a:t>
            </a:r>
            <a:endParaRPr lang="en-US" altLang="zh-CN" sz="2800" dirty="0"/>
          </a:p>
          <a:p>
            <a:pPr lvl="0" fontAlgn="base">
              <a:spcAft>
                <a:spcPct val="0"/>
              </a:spcAft>
            </a:pPr>
            <a:r>
              <a:rPr lang="en-US" altLang="zh-CN" sz="2800" dirty="0"/>
              <a:t>	return [expression]</a:t>
            </a:r>
            <a:endPar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函数的调用</a:t>
            </a:r>
            <a:endParaRPr lang="zh-CN" altLang="en-US" dirty="0"/>
          </a:p>
        </p:txBody>
      </p:sp>
      <p:sp>
        <p:nvSpPr>
          <p:cNvPr id="3" name="矩形 2"/>
          <p:cNvSpPr/>
          <p:nvPr/>
        </p:nvSpPr>
        <p:spPr>
          <a:xfrm>
            <a:off x="468430" y="1211250"/>
            <a:ext cx="8280150" cy="1137106"/>
          </a:xfrm>
          <a:prstGeom prst="rect">
            <a:avLst/>
          </a:prstGeom>
        </p:spPr>
        <p:txBody>
          <a:bodyPr wrap="square">
            <a:spAutoFit/>
          </a:bodyPr>
          <a:lstStyle/>
          <a:p>
            <a:pPr>
              <a:lnSpc>
                <a:spcPct val="150000"/>
              </a:lnSpc>
            </a:pPr>
            <a:r>
              <a:rPr lang="zh-CN" altLang="en-US" sz="2400" dirty="0"/>
              <a:t>定义函数时也在为其命名，同时指定要包含在函数中的参数，并构造代码块。</a:t>
            </a:r>
            <a:endParaRPr lang="en-US" altLang="zh-CN" sz="2400" dirty="0"/>
          </a:p>
        </p:txBody>
      </p:sp>
      <p:sp>
        <p:nvSpPr>
          <p:cNvPr id="4" name="Rectangle 1"/>
          <p:cNvSpPr>
            <a:spLocks noChangeArrowheads="1"/>
          </p:cNvSpPr>
          <p:nvPr/>
        </p:nvSpPr>
        <p:spPr bwMode="auto">
          <a:xfrm>
            <a:off x="447447" y="2531557"/>
            <a:ext cx="8020081" cy="370583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fontAlgn="base">
              <a:spcAft>
                <a:spcPct val="0"/>
              </a:spcAft>
            </a:pPr>
            <a:r>
              <a:rPr lang="en-US" altLang="zh-CN" sz="2400" dirty="0" err="1"/>
              <a:t>def</a:t>
            </a:r>
            <a:r>
              <a:rPr lang="en-US" altLang="zh-CN" sz="2400" dirty="0"/>
              <a:t> </a:t>
            </a:r>
            <a:r>
              <a:rPr lang="en-US" altLang="zh-CN" sz="2400" dirty="0" err="1"/>
              <a:t>changeme</a:t>
            </a:r>
            <a:r>
              <a:rPr lang="en-US" altLang="zh-CN" sz="2400" dirty="0"/>
              <a:t>( </a:t>
            </a:r>
            <a:r>
              <a:rPr lang="en-US" altLang="zh-CN" sz="2400" dirty="0" err="1"/>
              <a:t>mylist</a:t>
            </a:r>
            <a:r>
              <a:rPr lang="en-US" altLang="zh-CN" sz="2400" dirty="0"/>
              <a:t> ): </a:t>
            </a:r>
            <a:endParaRPr lang="en-US" altLang="zh-CN" sz="2400" dirty="0"/>
          </a:p>
          <a:p>
            <a:pPr lvl="0" fontAlgn="base">
              <a:spcAft>
                <a:spcPct val="0"/>
              </a:spcAft>
            </a:pPr>
            <a:r>
              <a:rPr lang="en-US" altLang="zh-CN" sz="2400" dirty="0"/>
              <a:t>        "This changes a passed list into this function" </a:t>
            </a:r>
            <a:endParaRPr lang="en-US" altLang="zh-CN" sz="2400" dirty="0"/>
          </a:p>
          <a:p>
            <a:pPr lvl="0" fontAlgn="base">
              <a:spcAft>
                <a:spcPct val="0"/>
              </a:spcAft>
            </a:pPr>
            <a:r>
              <a:rPr lang="en-US" altLang="zh-CN" sz="2400" dirty="0"/>
              <a:t>        print ("Values inside the function before change: ", </a:t>
            </a:r>
            <a:r>
              <a:rPr lang="en-US" altLang="zh-CN" sz="2400" dirty="0" err="1"/>
              <a:t>mylist</a:t>
            </a:r>
            <a:r>
              <a:rPr lang="en-US" altLang="zh-CN" sz="2400" dirty="0"/>
              <a:t>) </a:t>
            </a:r>
            <a:endParaRPr lang="en-US" altLang="zh-CN" sz="2400" dirty="0"/>
          </a:p>
          <a:p>
            <a:pPr lvl="0" fontAlgn="base">
              <a:spcAft>
                <a:spcPct val="0"/>
              </a:spcAft>
            </a:pPr>
            <a:r>
              <a:rPr lang="en-US" altLang="zh-CN" sz="2400" dirty="0"/>
              <a:t>        </a:t>
            </a:r>
            <a:r>
              <a:rPr lang="en-US" altLang="zh-CN" sz="2400" dirty="0" err="1"/>
              <a:t>mylist</a:t>
            </a:r>
            <a:r>
              <a:rPr lang="en-US" altLang="zh-CN" sz="2400" dirty="0"/>
              <a:t>[2]=50 </a:t>
            </a:r>
            <a:endParaRPr lang="en-US" altLang="zh-CN" sz="2400" dirty="0"/>
          </a:p>
          <a:p>
            <a:pPr lvl="0" fontAlgn="base">
              <a:spcAft>
                <a:spcPct val="0"/>
              </a:spcAft>
            </a:pPr>
            <a:r>
              <a:rPr lang="en-US" altLang="zh-CN" sz="2400" dirty="0"/>
              <a:t>        print ("Values inside the function after change: ", </a:t>
            </a:r>
            <a:r>
              <a:rPr lang="en-US" altLang="zh-CN" sz="2400" dirty="0" err="1"/>
              <a:t>mylist</a:t>
            </a:r>
            <a:r>
              <a:rPr lang="en-US" altLang="zh-CN" sz="2400" dirty="0"/>
              <a:t>) </a:t>
            </a:r>
            <a:endParaRPr lang="en-US" altLang="zh-CN" sz="2400" dirty="0"/>
          </a:p>
          <a:p>
            <a:pPr lvl="0" fontAlgn="base">
              <a:spcAft>
                <a:spcPct val="0"/>
              </a:spcAft>
            </a:pPr>
            <a:r>
              <a:rPr lang="en-US" altLang="zh-CN" sz="2400" dirty="0"/>
              <a:t>        return </a:t>
            </a:r>
            <a:endParaRPr lang="en-US" altLang="zh-CN" sz="2400" dirty="0"/>
          </a:p>
          <a:p>
            <a:pPr lvl="0" fontAlgn="base">
              <a:spcAft>
                <a:spcPct val="0"/>
              </a:spcAft>
            </a:pPr>
            <a:r>
              <a:rPr lang="en-US" altLang="zh-CN" sz="2400" dirty="0"/>
              <a:t># Now you can </a:t>
            </a:r>
            <a:r>
              <a:rPr lang="en-US" altLang="zh-CN" sz="2400" dirty="0">
                <a:solidFill>
                  <a:srgbClr val="FF0000"/>
                </a:solidFill>
              </a:rPr>
              <a:t>call</a:t>
            </a:r>
            <a:r>
              <a:rPr lang="en-US" altLang="zh-CN" sz="2400" dirty="0"/>
              <a:t> </a:t>
            </a:r>
            <a:r>
              <a:rPr lang="en-US" altLang="zh-CN" sz="2400" dirty="0" err="1"/>
              <a:t>changeme</a:t>
            </a:r>
            <a:r>
              <a:rPr lang="en-US" altLang="zh-CN" sz="2400" dirty="0"/>
              <a:t> function </a:t>
            </a:r>
            <a:endParaRPr lang="en-US" altLang="zh-CN" sz="2400" dirty="0"/>
          </a:p>
          <a:p>
            <a:pPr lvl="0" fontAlgn="base">
              <a:spcAft>
                <a:spcPct val="0"/>
              </a:spcAft>
            </a:pPr>
            <a:r>
              <a:rPr lang="en-US" altLang="zh-CN" sz="2400" dirty="0" err="1"/>
              <a:t>mylist</a:t>
            </a:r>
            <a:r>
              <a:rPr lang="en-US" altLang="zh-CN" sz="2400" dirty="0"/>
              <a:t> = [10, 20, 30] </a:t>
            </a:r>
            <a:endParaRPr lang="en-US" altLang="zh-CN" sz="2400" dirty="0"/>
          </a:p>
          <a:p>
            <a:pPr lvl="0" fontAlgn="base">
              <a:spcAft>
                <a:spcPct val="0"/>
              </a:spcAft>
            </a:pPr>
            <a:r>
              <a:rPr lang="en-US" altLang="zh-CN" sz="2400" dirty="0" err="1"/>
              <a:t>changeme</a:t>
            </a:r>
            <a:r>
              <a:rPr lang="en-US" altLang="zh-CN" sz="2400" dirty="0"/>
              <a:t>( </a:t>
            </a:r>
            <a:r>
              <a:rPr lang="en-US" altLang="zh-CN" sz="2400" dirty="0" err="1"/>
              <a:t>mylist</a:t>
            </a:r>
            <a:r>
              <a:rPr lang="en-US" altLang="zh-CN" sz="2400" dirty="0"/>
              <a:t> ) </a:t>
            </a:r>
            <a:endParaRPr lang="en-US" altLang="zh-CN" sz="2400" dirty="0"/>
          </a:p>
          <a:p>
            <a:pPr lvl="0" fontAlgn="base">
              <a:spcAft>
                <a:spcPct val="0"/>
              </a:spcAft>
            </a:pPr>
            <a:r>
              <a:rPr lang="en-US" altLang="zh-CN" sz="2400" dirty="0"/>
              <a:t>print ("Values outside the function: ", </a:t>
            </a:r>
            <a:r>
              <a:rPr lang="en-US" altLang="zh-CN" sz="2400" dirty="0" err="1"/>
              <a:t>mylist</a:t>
            </a:r>
            <a:r>
              <a:rPr lang="en-US" altLang="zh-CN" sz="2400" dirty="0"/>
              <a:t>)</a:t>
            </a:r>
            <a:endParaRPr kumimoji="0" lang="zh-CN" altLang="zh-CN" sz="24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函数参数</a:t>
            </a:r>
            <a:endParaRPr lang="zh-CN" altLang="en-US" dirty="0"/>
          </a:p>
        </p:txBody>
      </p:sp>
      <p:sp>
        <p:nvSpPr>
          <p:cNvPr id="3" name="矩形 2"/>
          <p:cNvSpPr/>
          <p:nvPr/>
        </p:nvSpPr>
        <p:spPr>
          <a:xfrm>
            <a:off x="468430" y="1472617"/>
            <a:ext cx="8280150" cy="2676525"/>
          </a:xfrm>
          <a:prstGeom prst="rect">
            <a:avLst/>
          </a:prstGeom>
        </p:spPr>
        <p:txBody>
          <a:bodyPr wrap="square">
            <a:spAutoFit/>
          </a:bodyPr>
          <a:lstStyle/>
          <a:p>
            <a:r>
              <a:rPr lang="zh-CN" altLang="en-US" sz="2800" dirty="0"/>
              <a:t>我们可以使用以下类型的形式参数来调用函数。</a:t>
            </a:r>
            <a:endParaRPr lang="en-US" altLang="zh-CN" sz="2800" dirty="0"/>
          </a:p>
          <a:p>
            <a:endParaRPr lang="en-US" altLang="zh-CN" sz="2800" dirty="0"/>
          </a:p>
          <a:p>
            <a:pPr marL="800100" lvl="1" indent="-342900">
              <a:buFont typeface="Arial" panose="020B0604020202090204" pitchFamily="34" charset="0"/>
              <a:buChar char="•"/>
            </a:pPr>
            <a:r>
              <a:rPr lang="zh-CN" altLang="en-US" sz="2800" dirty="0"/>
              <a:t>必选参数</a:t>
            </a:r>
            <a:endParaRPr lang="en-US" altLang="zh-CN" sz="2800" dirty="0"/>
          </a:p>
          <a:p>
            <a:pPr marL="800100" lvl="1" indent="-342900">
              <a:buFont typeface="Arial" panose="020B0604020202090204" pitchFamily="34" charset="0"/>
              <a:buChar char="•"/>
            </a:pPr>
            <a:r>
              <a:rPr lang="zh-CN" altLang="en-US" sz="2800" dirty="0"/>
              <a:t>关键字参数</a:t>
            </a:r>
            <a:endParaRPr lang="en-US" altLang="zh-CN" sz="2800" dirty="0"/>
          </a:p>
          <a:p>
            <a:pPr marL="800100" lvl="1" indent="-342900">
              <a:buFont typeface="Arial" panose="020B0604020202090204" pitchFamily="34" charset="0"/>
              <a:buChar char="•"/>
            </a:pPr>
            <a:r>
              <a:rPr lang="zh-CN" altLang="en-US" sz="2800" dirty="0"/>
              <a:t>默认参数</a:t>
            </a:r>
            <a:endParaRPr lang="en-US" altLang="zh-CN" sz="2800" dirty="0"/>
          </a:p>
          <a:p>
            <a:pPr marL="800100" lvl="1" indent="-342900">
              <a:buFont typeface="Arial" panose="020B0604020202090204" pitchFamily="34" charset="0"/>
              <a:buChar char="•"/>
            </a:pPr>
            <a:r>
              <a:rPr lang="zh-CN" altLang="en-US" sz="2800" dirty="0"/>
              <a:t>可变参数</a:t>
            </a:r>
            <a:endParaRPr lang="en-US" altLang="zh-C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列表</a:t>
            </a:r>
            <a:endParaRPr lang="zh-CN" altLang="en-US" dirty="0"/>
          </a:p>
        </p:txBody>
      </p:sp>
      <p:sp>
        <p:nvSpPr>
          <p:cNvPr id="3" name="矩形 2"/>
          <p:cNvSpPr/>
          <p:nvPr/>
        </p:nvSpPr>
        <p:spPr>
          <a:xfrm>
            <a:off x="468430" y="1211250"/>
            <a:ext cx="8280150" cy="1692771"/>
          </a:xfrm>
          <a:prstGeom prst="rect">
            <a:avLst/>
          </a:prstGeom>
        </p:spPr>
        <p:txBody>
          <a:bodyPr wrap="square">
            <a:spAutoFit/>
          </a:bodyPr>
          <a:lstStyle/>
          <a:p>
            <a:r>
              <a:rPr lang="zh-CN" altLang="en-US" sz="2800" b="1" dirty="0"/>
              <a:t>创建列表就像在方括号之间放置不同的逗号分隔值一样简单。</a:t>
            </a:r>
            <a:endParaRPr lang="en-US" altLang="zh-CN" sz="2800" b="1" dirty="0"/>
          </a:p>
          <a:p>
            <a:endParaRPr lang="en-US" altLang="zh-CN" sz="2400" dirty="0"/>
          </a:p>
          <a:p>
            <a:r>
              <a:rPr lang="zh-CN" altLang="en-US" sz="2400" dirty="0"/>
              <a:t>例如</a:t>
            </a:r>
            <a:r>
              <a:rPr lang="en-US" altLang="zh-CN" sz="2400" dirty="0"/>
              <a:t>:</a:t>
            </a:r>
            <a:endParaRPr lang="zh-CN" altLang="en-US" sz="2400" dirty="0"/>
          </a:p>
        </p:txBody>
      </p:sp>
      <p:sp>
        <p:nvSpPr>
          <p:cNvPr id="4" name="Rectangle 1"/>
          <p:cNvSpPr>
            <a:spLocks noChangeArrowheads="1"/>
          </p:cNvSpPr>
          <p:nvPr/>
        </p:nvSpPr>
        <p:spPr bwMode="auto">
          <a:xfrm>
            <a:off x="496980" y="3027083"/>
            <a:ext cx="6333785" cy="161295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marL="0" marR="0" lvl="0" indent="0" algn="l" defTabSz="914400" rtl="0" eaLnBrk="1" fontAlgn="base" latinLnBrk="0" hangingPunct="1">
              <a:lnSpc>
                <a:spcPct val="100000"/>
              </a:lnSpc>
              <a:spcBef>
                <a:spcPts val="1200"/>
              </a:spcBef>
              <a:spcAft>
                <a:spcPct val="0"/>
              </a:spcAft>
              <a:buClrTx/>
              <a:buSzTx/>
              <a:buFontTx/>
              <a:buNone/>
            </a:pPr>
            <a:r>
              <a:rPr kumimoji="0" lang="en-US" altLang="zh-CN" sz="2800" b="0" u="none" strike="noStrike" cap="none" normalizeH="0" baseline="0" dirty="0">
                <a:ln>
                  <a:noFill/>
                </a:ln>
                <a:solidFill>
                  <a:schemeClr val="tx1"/>
                </a:solidFill>
                <a:effectLst/>
                <a:latin typeface="Times New Roman" panose="02020803070505020304" pitchFamily="18" charset="0"/>
                <a:ea typeface="Courier New" panose="02070409020205090404" pitchFamily="49" charset="0"/>
                <a:cs typeface="Times New Roman" panose="02020803070505020304" pitchFamily="18" charset="0"/>
              </a:rPr>
              <a:t> </a:t>
            </a:r>
            <a:r>
              <a:rPr kumimoji="0" lang="zh-CN" altLang="zh-CN" sz="2800" b="0" u="none" strike="noStrike" cap="none" normalizeH="0" baseline="0" dirty="0">
                <a:ln>
                  <a:noFill/>
                </a:ln>
                <a:solidFill>
                  <a:schemeClr val="tx1"/>
                </a:solidFill>
                <a:effectLst/>
                <a:latin typeface="Times New Roman" panose="02020803070505020304" pitchFamily="18" charset="0"/>
                <a:ea typeface="Courier New" panose="02070409020205090404" pitchFamily="49" charset="0"/>
                <a:cs typeface="Times New Roman" panose="02020803070505020304" pitchFamily="18" charset="0"/>
              </a:rPr>
              <a:t>list1 = ['physics', 'chemistry', 1997, 2000];</a:t>
            </a:r>
            <a:endParaRPr kumimoji="0" lang="en-US" altLang="zh-CN" sz="2800" b="0" u="none" strike="noStrike" cap="none" normalizeH="0" baseline="0" dirty="0">
              <a:ln>
                <a:noFill/>
              </a:ln>
              <a:solidFill>
                <a:schemeClr val="tx1"/>
              </a:solidFill>
              <a:effectLst/>
              <a:latin typeface="Times New Roman" panose="02020803070505020304" pitchFamily="18" charset="0"/>
              <a:ea typeface="Courier New" panose="02070409020205090404" pitchFamily="49" charset="0"/>
              <a:cs typeface="Times New Roman" panose="02020803070505020304" pitchFamily="18" charset="0"/>
            </a:endParaRPr>
          </a:p>
          <a:p>
            <a:pPr marL="0" marR="0" lvl="0" indent="0" algn="l" defTabSz="914400" rtl="0" eaLnBrk="1" fontAlgn="base" latinLnBrk="0" hangingPunct="1">
              <a:lnSpc>
                <a:spcPct val="100000"/>
              </a:lnSpc>
              <a:spcBef>
                <a:spcPts val="1200"/>
              </a:spcBef>
              <a:spcAft>
                <a:spcPct val="0"/>
              </a:spcAft>
              <a:buClrTx/>
              <a:buSzTx/>
              <a:buFontTx/>
              <a:buNone/>
            </a:pPr>
            <a:r>
              <a:rPr kumimoji="0" lang="en-US" altLang="zh-CN" sz="2800" b="0" u="none" strike="noStrike" cap="none" normalizeH="0" baseline="0" dirty="0">
                <a:ln>
                  <a:noFill/>
                </a:ln>
                <a:solidFill>
                  <a:schemeClr val="tx1"/>
                </a:solidFill>
                <a:effectLst/>
                <a:latin typeface="Times New Roman" panose="02020803070505020304" pitchFamily="18" charset="0"/>
                <a:ea typeface="Courier New" panose="02070409020205090404" pitchFamily="49" charset="0"/>
                <a:cs typeface="Times New Roman" panose="02020803070505020304" pitchFamily="18" charset="0"/>
              </a:rPr>
              <a:t> </a:t>
            </a:r>
            <a:r>
              <a:rPr kumimoji="0" lang="zh-CN" altLang="zh-CN" sz="2800" b="0" u="none" strike="noStrike" cap="none" normalizeH="0" baseline="0" dirty="0">
                <a:ln>
                  <a:noFill/>
                </a:ln>
                <a:solidFill>
                  <a:schemeClr val="tx1"/>
                </a:solidFill>
                <a:effectLst/>
                <a:latin typeface="Times New Roman" panose="02020803070505020304" pitchFamily="18" charset="0"/>
                <a:ea typeface="Courier New" panose="02070409020205090404" pitchFamily="49" charset="0"/>
                <a:cs typeface="Times New Roman" panose="02020803070505020304" pitchFamily="18" charset="0"/>
              </a:rPr>
              <a:t>list2 = [1, 2, 3, 4, 5 ]; </a:t>
            </a:r>
            <a:endParaRPr kumimoji="0" lang="en-US" altLang="zh-CN" sz="2800" b="0" u="none" strike="noStrike" cap="none" normalizeH="0" baseline="0" dirty="0">
              <a:ln>
                <a:noFill/>
              </a:ln>
              <a:solidFill>
                <a:schemeClr val="tx1"/>
              </a:solidFill>
              <a:effectLst/>
              <a:latin typeface="Times New Roman" panose="02020803070505020304" pitchFamily="18" charset="0"/>
              <a:ea typeface="Courier New" panose="02070409020205090404" pitchFamily="49" charset="0"/>
              <a:cs typeface="Times New Roman" panose="02020803070505020304" pitchFamily="18" charset="0"/>
            </a:endParaRPr>
          </a:p>
          <a:p>
            <a:pPr marL="0" marR="0" lvl="0" indent="0" algn="l" defTabSz="914400" rtl="0" eaLnBrk="1" fontAlgn="base" latinLnBrk="0" hangingPunct="1">
              <a:lnSpc>
                <a:spcPct val="100000"/>
              </a:lnSpc>
              <a:spcBef>
                <a:spcPts val="1200"/>
              </a:spcBef>
              <a:spcAft>
                <a:spcPct val="0"/>
              </a:spcAft>
              <a:buClrTx/>
              <a:buSzTx/>
              <a:buFontTx/>
              <a:buNone/>
            </a:pPr>
            <a:r>
              <a:rPr kumimoji="0" lang="en-US" altLang="zh-CN" sz="2800" b="0" u="none" strike="noStrike" cap="none" normalizeH="0" baseline="0" dirty="0">
                <a:ln>
                  <a:noFill/>
                </a:ln>
                <a:solidFill>
                  <a:schemeClr val="tx1"/>
                </a:solidFill>
                <a:effectLst/>
                <a:latin typeface="Times New Roman" panose="02020803070505020304" pitchFamily="18" charset="0"/>
                <a:ea typeface="Courier New" panose="02070409020205090404" pitchFamily="49" charset="0"/>
                <a:cs typeface="Times New Roman" panose="02020803070505020304" pitchFamily="18" charset="0"/>
              </a:rPr>
              <a:t> </a:t>
            </a:r>
            <a:r>
              <a:rPr kumimoji="0" lang="zh-CN" altLang="zh-CN" sz="2800" b="0" u="none" strike="noStrike" cap="none" normalizeH="0" baseline="0" dirty="0">
                <a:ln>
                  <a:noFill/>
                </a:ln>
                <a:solidFill>
                  <a:schemeClr val="tx1"/>
                </a:solidFill>
                <a:effectLst/>
                <a:latin typeface="Times New Roman" panose="02020803070505020304" pitchFamily="18" charset="0"/>
                <a:ea typeface="Courier New" panose="02070409020205090404" pitchFamily="49" charset="0"/>
                <a:cs typeface="Times New Roman" panose="02020803070505020304" pitchFamily="18" charset="0"/>
              </a:rPr>
              <a:t>list3 = ["a", "b", "c", "d"];</a:t>
            </a:r>
            <a:r>
              <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rPr>
              <a:t> </a:t>
            </a:r>
            <a:endPar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函数参数</a:t>
            </a:r>
            <a:endParaRPr lang="zh-CN" altLang="en-US" dirty="0"/>
          </a:p>
        </p:txBody>
      </p:sp>
      <p:sp>
        <p:nvSpPr>
          <p:cNvPr id="3" name="矩形 2"/>
          <p:cNvSpPr/>
          <p:nvPr/>
        </p:nvSpPr>
        <p:spPr>
          <a:xfrm>
            <a:off x="468430" y="1211250"/>
            <a:ext cx="8280150" cy="523220"/>
          </a:xfrm>
          <a:prstGeom prst="rect">
            <a:avLst/>
          </a:prstGeom>
        </p:spPr>
        <p:txBody>
          <a:bodyPr wrap="square">
            <a:spAutoFit/>
          </a:bodyPr>
          <a:lstStyle/>
          <a:p>
            <a:pPr marL="800100" lvl="1" indent="-342900">
              <a:buFont typeface="Arial" panose="020B0604020202090204" pitchFamily="34" charset="0"/>
              <a:buChar char="•"/>
            </a:pPr>
            <a:r>
              <a:rPr lang="zh-CN" altLang="en-US" sz="2800" b="1" dirty="0"/>
              <a:t>必选参数</a:t>
            </a:r>
            <a:endParaRPr lang="en-US" altLang="zh-CN" sz="2800" b="1" dirty="0"/>
          </a:p>
        </p:txBody>
      </p:sp>
      <p:sp>
        <p:nvSpPr>
          <p:cNvPr id="4" name="Rectangle 1"/>
          <p:cNvSpPr>
            <a:spLocks noChangeArrowheads="1"/>
          </p:cNvSpPr>
          <p:nvPr/>
        </p:nvSpPr>
        <p:spPr bwMode="auto">
          <a:xfrm>
            <a:off x="755470" y="2343373"/>
            <a:ext cx="7212424" cy="259783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fontAlgn="base">
              <a:spcAft>
                <a:spcPct val="0"/>
              </a:spcAft>
            </a:pPr>
            <a:r>
              <a:rPr lang="en-US" altLang="zh-CN" sz="2800" dirty="0"/>
              <a:t>def </a:t>
            </a:r>
            <a:r>
              <a:rPr lang="en-US" altLang="zh-CN" sz="2800" dirty="0" err="1"/>
              <a:t>print_me</a:t>
            </a:r>
            <a:r>
              <a:rPr lang="en-US" altLang="zh-CN" sz="2800" dirty="0"/>
              <a:t>( str ): </a:t>
            </a:r>
            <a:endParaRPr lang="en-US" altLang="zh-CN" sz="2800" dirty="0"/>
          </a:p>
          <a:p>
            <a:pPr lvl="0" fontAlgn="base">
              <a:spcAft>
                <a:spcPct val="0"/>
              </a:spcAft>
            </a:pPr>
            <a:r>
              <a:rPr lang="en-US" altLang="zh-CN" sz="2800" dirty="0"/>
              <a:t>    "This prints a passed string into this function" </a:t>
            </a:r>
            <a:endParaRPr lang="en-US" altLang="zh-CN" sz="2800" dirty="0"/>
          </a:p>
          <a:p>
            <a:pPr lvl="0" fontAlgn="base">
              <a:spcAft>
                <a:spcPct val="0"/>
              </a:spcAft>
            </a:pPr>
            <a:r>
              <a:rPr lang="en-US" altLang="zh-CN" sz="2800" dirty="0"/>
              <a:t>    print (</a:t>
            </a:r>
            <a:r>
              <a:rPr lang="en-US" altLang="zh-CN" sz="2800" dirty="0" err="1"/>
              <a:t>str</a:t>
            </a:r>
            <a:r>
              <a:rPr lang="en-US" altLang="zh-CN" sz="2800" dirty="0"/>
              <a:t>) </a:t>
            </a:r>
            <a:endParaRPr lang="en-US" altLang="zh-CN" sz="2800" dirty="0"/>
          </a:p>
          <a:p>
            <a:pPr lvl="0" fontAlgn="base">
              <a:spcAft>
                <a:spcPct val="0"/>
              </a:spcAft>
            </a:pPr>
            <a:r>
              <a:rPr lang="en-US" altLang="zh-CN" sz="2800" dirty="0"/>
              <a:t>    return </a:t>
            </a:r>
            <a:endParaRPr lang="en-US" altLang="zh-CN" sz="2800" dirty="0"/>
          </a:p>
          <a:p>
            <a:pPr lvl="0" fontAlgn="base">
              <a:spcAft>
                <a:spcPct val="0"/>
              </a:spcAft>
            </a:pPr>
            <a:r>
              <a:rPr lang="en-US" altLang="zh-CN" sz="2800" dirty="0"/>
              <a:t># Now you can call </a:t>
            </a:r>
            <a:r>
              <a:rPr lang="en-US" altLang="zh-CN" sz="2800" dirty="0" err="1"/>
              <a:t>print_me</a:t>
            </a:r>
            <a:r>
              <a:rPr lang="en-US" altLang="zh-CN" sz="2800" dirty="0"/>
              <a:t> function </a:t>
            </a:r>
            <a:endParaRPr lang="en-US" altLang="zh-CN" sz="2800" dirty="0"/>
          </a:p>
          <a:p>
            <a:pPr lvl="0" fontAlgn="base">
              <a:spcAft>
                <a:spcPct val="0"/>
              </a:spcAft>
            </a:pPr>
            <a:r>
              <a:rPr lang="en-US" altLang="zh-CN" sz="2800" dirty="0" err="1"/>
              <a:t>print_me</a:t>
            </a:r>
            <a:r>
              <a:rPr lang="en-US" altLang="zh-CN" sz="2800" dirty="0"/>
              <a:t>()</a:t>
            </a:r>
            <a:endPar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函数参数 </a:t>
            </a:r>
            <a:endParaRPr lang="zh-CN" altLang="en-US" dirty="0"/>
          </a:p>
        </p:txBody>
      </p:sp>
      <p:sp>
        <p:nvSpPr>
          <p:cNvPr id="3" name="矩形 2"/>
          <p:cNvSpPr/>
          <p:nvPr/>
        </p:nvSpPr>
        <p:spPr>
          <a:xfrm>
            <a:off x="468430" y="1211250"/>
            <a:ext cx="8280150" cy="523220"/>
          </a:xfrm>
          <a:prstGeom prst="rect">
            <a:avLst/>
          </a:prstGeom>
        </p:spPr>
        <p:txBody>
          <a:bodyPr wrap="square">
            <a:spAutoFit/>
          </a:bodyPr>
          <a:lstStyle/>
          <a:p>
            <a:pPr marL="800100" lvl="1" indent="-342900">
              <a:buFont typeface="Arial" panose="020B0604020202090204" pitchFamily="34" charset="0"/>
              <a:buChar char="•"/>
            </a:pPr>
            <a:r>
              <a:rPr lang="zh-CN" altLang="en-US" sz="2800" b="1" dirty="0"/>
              <a:t>关键字参数</a:t>
            </a:r>
            <a:endParaRPr lang="en-US" altLang="zh-CN" sz="2800" b="1" dirty="0"/>
          </a:p>
        </p:txBody>
      </p:sp>
      <p:sp>
        <p:nvSpPr>
          <p:cNvPr id="4" name="Rectangle 1"/>
          <p:cNvSpPr>
            <a:spLocks noChangeArrowheads="1"/>
          </p:cNvSpPr>
          <p:nvPr/>
        </p:nvSpPr>
        <p:spPr bwMode="auto">
          <a:xfrm>
            <a:off x="755470" y="2343399"/>
            <a:ext cx="6998970" cy="259778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algn="l" fontAlgn="base">
              <a:spcAft>
                <a:spcPct val="0"/>
              </a:spcAft>
            </a:pPr>
            <a:r>
              <a:rPr lang="en-US" altLang="zh-CN" sz="2800"/>
              <a:t>def person(name, age, **kw):</a:t>
            </a:r>
            <a:endParaRPr lang="en-US" altLang="zh-CN" sz="2800"/>
          </a:p>
          <a:p>
            <a:pPr lvl="0" algn="l" fontAlgn="base">
              <a:spcAft>
                <a:spcPct val="0"/>
              </a:spcAft>
            </a:pPr>
            <a:r>
              <a:rPr lang="en-US" altLang="zh-CN" sz="2800"/>
              <a:t>    print('name:', name, 'age:', age, 'other:', kw)</a:t>
            </a:r>
            <a:endParaRPr lang="en-US" altLang="zh-CN" sz="2800"/>
          </a:p>
          <a:p>
            <a:pPr lvl="0" algn="l" fontAlgn="base">
              <a:spcAft>
                <a:spcPct val="0"/>
              </a:spcAft>
            </a:pPr>
            <a:endParaRPr lang="en-US" altLang="zh-CN" sz="2800"/>
          </a:p>
          <a:p>
            <a:pPr lvl="0" algn="l" fontAlgn="base">
              <a:spcAft>
                <a:spcPct val="0"/>
              </a:spcAft>
            </a:pPr>
            <a:r>
              <a:rPr lang="en-US" altLang="zh-CN" sz="2800"/>
              <a:t>person('Michael', 30)</a:t>
            </a:r>
            <a:endParaRPr lang="en-US" altLang="zh-CN" sz="2800"/>
          </a:p>
          <a:p>
            <a:pPr lvl="0" algn="l" fontAlgn="base">
              <a:spcAft>
                <a:spcPct val="0"/>
              </a:spcAft>
            </a:pPr>
            <a:r>
              <a:rPr lang="en-US" altLang="zh-CN" sz="2800"/>
              <a:t>person('Bob', 35, city='Beijing')</a:t>
            </a:r>
            <a:endParaRPr lang="en-US" altLang="zh-CN" sz="2800"/>
          </a:p>
          <a:p>
            <a:pPr lvl="0" algn="l" fontAlgn="base">
              <a:spcAft>
                <a:spcPct val="0"/>
              </a:spcAft>
            </a:pPr>
            <a:r>
              <a:rPr lang="en-US" altLang="zh-CN" sz="2800"/>
              <a:t>person('Adam', 45, gender='M', job='Engineer')</a:t>
            </a:r>
            <a:endPar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函数参数 </a:t>
            </a:r>
            <a:endParaRPr lang="zh-CN" altLang="en-US" dirty="0"/>
          </a:p>
        </p:txBody>
      </p:sp>
      <p:sp>
        <p:nvSpPr>
          <p:cNvPr id="3" name="矩形 2"/>
          <p:cNvSpPr/>
          <p:nvPr/>
        </p:nvSpPr>
        <p:spPr>
          <a:xfrm>
            <a:off x="468430" y="1211250"/>
            <a:ext cx="8280150" cy="523220"/>
          </a:xfrm>
          <a:prstGeom prst="rect">
            <a:avLst/>
          </a:prstGeom>
        </p:spPr>
        <p:txBody>
          <a:bodyPr wrap="square">
            <a:spAutoFit/>
          </a:bodyPr>
          <a:lstStyle/>
          <a:p>
            <a:pPr marL="800100" lvl="1" indent="-342900">
              <a:buFont typeface="Arial" panose="020B0604020202090204" pitchFamily="34" charset="0"/>
              <a:buChar char="•"/>
            </a:pPr>
            <a:r>
              <a:rPr lang="zh-CN" altLang="en-US" sz="2800" b="1" dirty="0"/>
              <a:t>默认参数</a:t>
            </a:r>
            <a:endParaRPr lang="en-US" altLang="zh-CN" sz="2800" b="1" dirty="0"/>
          </a:p>
        </p:txBody>
      </p:sp>
      <p:sp>
        <p:nvSpPr>
          <p:cNvPr id="4" name="Rectangle 1"/>
          <p:cNvSpPr>
            <a:spLocks noChangeArrowheads="1"/>
          </p:cNvSpPr>
          <p:nvPr/>
        </p:nvSpPr>
        <p:spPr bwMode="auto">
          <a:xfrm>
            <a:off x="755470" y="2058851"/>
            <a:ext cx="6950301" cy="38904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fontAlgn="base">
              <a:spcAft>
                <a:spcPct val="0"/>
              </a:spcAft>
            </a:pPr>
            <a:r>
              <a:rPr lang="en-US" altLang="zh-CN" sz="2800" dirty="0"/>
              <a:t>def </a:t>
            </a:r>
            <a:r>
              <a:rPr lang="en-US" altLang="zh-CN" sz="2800" dirty="0" err="1"/>
              <a:t>print_info</a:t>
            </a:r>
            <a:r>
              <a:rPr lang="en-US" altLang="zh-CN" sz="2800" dirty="0"/>
              <a:t>( name, age = 35 ): </a:t>
            </a:r>
            <a:endParaRPr lang="en-US" altLang="zh-CN" sz="2800" dirty="0"/>
          </a:p>
          <a:p>
            <a:pPr lvl="0" fontAlgn="base">
              <a:spcAft>
                <a:spcPct val="0"/>
              </a:spcAft>
            </a:pPr>
            <a:r>
              <a:rPr lang="en-US" altLang="zh-CN" sz="2800" dirty="0"/>
              <a:t>    "This prints a passed info into this function" </a:t>
            </a:r>
            <a:endParaRPr lang="en-US" altLang="zh-CN" sz="2800" dirty="0"/>
          </a:p>
          <a:p>
            <a:pPr lvl="0" fontAlgn="base">
              <a:spcAft>
                <a:spcPct val="0"/>
              </a:spcAft>
            </a:pPr>
            <a:r>
              <a:rPr lang="en-US" altLang="zh-CN" sz="2800" dirty="0"/>
              <a:t>    print ("Name: ", name) </a:t>
            </a:r>
            <a:endParaRPr lang="en-US" altLang="zh-CN" sz="2800" dirty="0"/>
          </a:p>
          <a:p>
            <a:pPr lvl="0" fontAlgn="base">
              <a:spcAft>
                <a:spcPct val="0"/>
              </a:spcAft>
            </a:pPr>
            <a:r>
              <a:rPr lang="en-US" altLang="zh-CN" sz="2800" dirty="0"/>
              <a:t>    print ("Age ", age)</a:t>
            </a:r>
            <a:endParaRPr lang="en-US" altLang="zh-CN" sz="2800" dirty="0"/>
          </a:p>
          <a:p>
            <a:pPr lvl="0" fontAlgn="base">
              <a:spcAft>
                <a:spcPct val="0"/>
              </a:spcAft>
            </a:pPr>
            <a:r>
              <a:rPr lang="en-US" altLang="zh-CN" sz="2800" dirty="0"/>
              <a:t>    return </a:t>
            </a:r>
            <a:endParaRPr lang="en-US" altLang="zh-CN" sz="2800" dirty="0"/>
          </a:p>
          <a:p>
            <a:pPr lvl="0" fontAlgn="base">
              <a:spcAft>
                <a:spcPct val="0"/>
              </a:spcAft>
            </a:pPr>
            <a:endParaRPr lang="en-US" altLang="zh-CN" sz="2800" dirty="0"/>
          </a:p>
          <a:p>
            <a:pPr lvl="0" fontAlgn="base">
              <a:spcAft>
                <a:spcPct val="0"/>
              </a:spcAft>
            </a:pPr>
            <a:r>
              <a:rPr lang="en-US" altLang="zh-CN" sz="2800" dirty="0"/>
              <a:t># Now you can call </a:t>
            </a:r>
            <a:r>
              <a:rPr lang="en-US" altLang="zh-CN" sz="2800" dirty="0" err="1"/>
              <a:t>print_info</a:t>
            </a:r>
            <a:r>
              <a:rPr lang="en-US" altLang="zh-CN" sz="2800" dirty="0"/>
              <a:t> function </a:t>
            </a:r>
            <a:endParaRPr lang="en-US" altLang="zh-CN" sz="2800" dirty="0"/>
          </a:p>
          <a:p>
            <a:pPr lvl="0" fontAlgn="base">
              <a:spcAft>
                <a:spcPct val="0"/>
              </a:spcAft>
            </a:pPr>
            <a:r>
              <a:rPr lang="en-US" altLang="zh-CN" sz="2800" dirty="0" err="1"/>
              <a:t>print_info</a:t>
            </a:r>
            <a:r>
              <a:rPr lang="en-US" altLang="zh-CN" sz="2800" dirty="0"/>
              <a:t>( age = 50, name = "</a:t>
            </a:r>
            <a:r>
              <a:rPr lang="en-US" altLang="zh-CN" sz="2800" dirty="0" err="1"/>
              <a:t>miki</a:t>
            </a:r>
            <a:r>
              <a:rPr lang="en-US" altLang="zh-CN" sz="2800" dirty="0"/>
              <a:t>" ) </a:t>
            </a:r>
            <a:endParaRPr lang="en-US" altLang="zh-CN" sz="2800" dirty="0"/>
          </a:p>
          <a:p>
            <a:pPr lvl="0" fontAlgn="base">
              <a:spcAft>
                <a:spcPct val="0"/>
              </a:spcAft>
            </a:pPr>
            <a:r>
              <a:rPr lang="en-US" altLang="zh-CN" sz="2800" dirty="0" err="1"/>
              <a:t>print_info</a:t>
            </a:r>
            <a:r>
              <a:rPr lang="en-US" altLang="zh-CN" sz="2800" dirty="0"/>
              <a:t>( name = "</a:t>
            </a:r>
            <a:r>
              <a:rPr lang="en-US" altLang="zh-CN" sz="2800" dirty="0" err="1"/>
              <a:t>miki</a:t>
            </a:r>
            <a:r>
              <a:rPr lang="en-US" altLang="zh-CN" sz="2800" dirty="0"/>
              <a:t>" )</a:t>
            </a:r>
            <a:endPar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函数参数 </a:t>
            </a:r>
            <a:endParaRPr lang="zh-CN" altLang="en-US" dirty="0"/>
          </a:p>
        </p:txBody>
      </p:sp>
      <p:sp>
        <p:nvSpPr>
          <p:cNvPr id="3" name="矩形 2"/>
          <p:cNvSpPr/>
          <p:nvPr/>
        </p:nvSpPr>
        <p:spPr>
          <a:xfrm>
            <a:off x="468430" y="1211250"/>
            <a:ext cx="8280150" cy="523220"/>
          </a:xfrm>
          <a:prstGeom prst="rect">
            <a:avLst/>
          </a:prstGeom>
        </p:spPr>
        <p:txBody>
          <a:bodyPr wrap="square">
            <a:spAutoFit/>
          </a:bodyPr>
          <a:lstStyle/>
          <a:p>
            <a:pPr marL="800100" lvl="1" indent="-342900">
              <a:buFont typeface="Arial" panose="020B0604020202090204" pitchFamily="34" charset="0"/>
              <a:buChar char="•"/>
            </a:pPr>
            <a:r>
              <a:rPr lang="zh-CN" altLang="en-US" sz="2800" b="1" dirty="0"/>
              <a:t>可变参数</a:t>
            </a:r>
            <a:endParaRPr lang="en-US" altLang="zh-CN" sz="2800" b="1" dirty="0"/>
          </a:p>
        </p:txBody>
      </p:sp>
      <p:sp>
        <p:nvSpPr>
          <p:cNvPr id="4" name="Rectangle 1"/>
          <p:cNvSpPr>
            <a:spLocks noChangeArrowheads="1"/>
          </p:cNvSpPr>
          <p:nvPr/>
        </p:nvSpPr>
        <p:spPr bwMode="auto">
          <a:xfrm>
            <a:off x="755470" y="1843994"/>
            <a:ext cx="7417030" cy="432138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3327" rIns="91440" bIns="45720" numCol="1" anchor="ctr" anchorCtr="0" compatLnSpc="1">
            <a:spAutoFit/>
          </a:bodyPr>
          <a:lstStyle/>
          <a:p>
            <a:pPr lvl="0" fontAlgn="base">
              <a:spcAft>
                <a:spcPct val="0"/>
              </a:spcAft>
            </a:pPr>
            <a:r>
              <a:rPr lang="en-US" altLang="zh-CN" sz="2800" dirty="0" err="1"/>
              <a:t>def</a:t>
            </a:r>
            <a:r>
              <a:rPr lang="en-US" altLang="zh-CN" sz="2800" dirty="0"/>
              <a:t> </a:t>
            </a:r>
            <a:r>
              <a:rPr lang="en-US" altLang="zh-CN" sz="2800" dirty="0" err="1"/>
              <a:t>printinfo</a:t>
            </a:r>
            <a:r>
              <a:rPr lang="en-US" altLang="zh-CN" sz="2800" dirty="0"/>
              <a:t>( arg1, *</a:t>
            </a:r>
            <a:r>
              <a:rPr lang="en-US" altLang="zh-CN" sz="2800" dirty="0" err="1"/>
              <a:t>vartuple</a:t>
            </a:r>
            <a:r>
              <a:rPr lang="en-US" altLang="zh-CN" sz="2800" dirty="0"/>
              <a:t> ): </a:t>
            </a:r>
            <a:endParaRPr lang="en-US" altLang="zh-CN" sz="2800" dirty="0"/>
          </a:p>
          <a:p>
            <a:pPr lvl="0" fontAlgn="base">
              <a:spcAft>
                <a:spcPct val="0"/>
              </a:spcAft>
            </a:pPr>
            <a:r>
              <a:rPr lang="en-US" altLang="zh-CN" sz="2800" dirty="0"/>
              <a:t>    "This prints a variable passed arguments“</a:t>
            </a:r>
            <a:endParaRPr lang="en-US" altLang="zh-CN" sz="2800" dirty="0"/>
          </a:p>
          <a:p>
            <a:pPr lvl="0" fontAlgn="base">
              <a:spcAft>
                <a:spcPct val="0"/>
              </a:spcAft>
            </a:pPr>
            <a:r>
              <a:rPr lang="en-US" altLang="zh-CN" sz="2800" dirty="0"/>
              <a:t>     print ("Output is: ") </a:t>
            </a:r>
            <a:endParaRPr lang="en-US" altLang="zh-CN" sz="2800" dirty="0"/>
          </a:p>
          <a:p>
            <a:pPr lvl="0" fontAlgn="base">
              <a:spcAft>
                <a:spcPct val="0"/>
              </a:spcAft>
            </a:pPr>
            <a:r>
              <a:rPr lang="en-US" altLang="zh-CN" sz="2800" dirty="0"/>
              <a:t>     print (arg1) </a:t>
            </a:r>
            <a:endParaRPr lang="en-US" altLang="zh-CN" sz="2800" dirty="0"/>
          </a:p>
          <a:p>
            <a:pPr lvl="0" fontAlgn="base">
              <a:spcAft>
                <a:spcPct val="0"/>
              </a:spcAft>
            </a:pPr>
            <a:r>
              <a:rPr lang="en-US" altLang="zh-CN" sz="2800" dirty="0"/>
              <a:t>     for var in </a:t>
            </a:r>
            <a:r>
              <a:rPr lang="en-US" altLang="zh-CN" sz="2800" dirty="0" err="1"/>
              <a:t>vartuple</a:t>
            </a:r>
            <a:r>
              <a:rPr lang="en-US" altLang="zh-CN" sz="2800" dirty="0"/>
              <a:t>: </a:t>
            </a:r>
            <a:endParaRPr lang="en-US" altLang="zh-CN" sz="2800" dirty="0"/>
          </a:p>
          <a:p>
            <a:pPr lvl="0" fontAlgn="base">
              <a:spcAft>
                <a:spcPct val="0"/>
              </a:spcAft>
            </a:pPr>
            <a:r>
              <a:rPr lang="en-US" altLang="zh-CN" sz="2800" dirty="0"/>
              <a:t>         print (var) </a:t>
            </a:r>
            <a:endParaRPr lang="en-US" altLang="zh-CN" sz="2800" dirty="0"/>
          </a:p>
          <a:p>
            <a:pPr lvl="0" fontAlgn="base">
              <a:spcAft>
                <a:spcPct val="0"/>
              </a:spcAft>
            </a:pPr>
            <a:r>
              <a:rPr lang="en-US" altLang="zh-CN" sz="2800" dirty="0"/>
              <a:t>     return </a:t>
            </a:r>
            <a:endParaRPr lang="en-US" altLang="zh-CN" sz="2800" dirty="0"/>
          </a:p>
          <a:p>
            <a:pPr lvl="0" fontAlgn="base">
              <a:spcAft>
                <a:spcPct val="0"/>
              </a:spcAft>
            </a:pPr>
            <a:r>
              <a:rPr lang="en-US" altLang="zh-CN" sz="2800" dirty="0"/>
              <a:t># Now you can call </a:t>
            </a:r>
            <a:r>
              <a:rPr lang="en-US" altLang="zh-CN" sz="2800" dirty="0" err="1"/>
              <a:t>printinfo</a:t>
            </a:r>
            <a:r>
              <a:rPr lang="en-US" altLang="zh-CN" sz="2800" dirty="0"/>
              <a:t> function </a:t>
            </a:r>
            <a:endParaRPr lang="en-US" altLang="zh-CN" sz="2800" dirty="0"/>
          </a:p>
          <a:p>
            <a:pPr lvl="0" fontAlgn="base">
              <a:spcAft>
                <a:spcPct val="0"/>
              </a:spcAft>
            </a:pPr>
            <a:r>
              <a:rPr lang="en-US" altLang="zh-CN" sz="2800" dirty="0" err="1"/>
              <a:t>printinfo</a:t>
            </a:r>
            <a:r>
              <a:rPr lang="en-US" altLang="zh-CN" sz="2800" dirty="0"/>
              <a:t>( 10 ) </a:t>
            </a:r>
            <a:endParaRPr lang="en-US" altLang="zh-CN" sz="2800" dirty="0"/>
          </a:p>
          <a:p>
            <a:pPr lvl="0" fontAlgn="base">
              <a:spcAft>
                <a:spcPct val="0"/>
              </a:spcAft>
            </a:pPr>
            <a:r>
              <a:rPr lang="en-US" altLang="zh-CN" sz="2800" dirty="0" err="1"/>
              <a:t>printinfo</a:t>
            </a:r>
            <a:r>
              <a:rPr lang="en-US" altLang="zh-CN" sz="2800" dirty="0"/>
              <a:t>( 70, 60, 50 )</a:t>
            </a:r>
            <a:endPar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返回语句</a:t>
            </a:r>
            <a:endParaRPr lang="zh-CN" altLang="en-US" dirty="0"/>
          </a:p>
        </p:txBody>
      </p:sp>
      <p:sp>
        <p:nvSpPr>
          <p:cNvPr id="3" name="矩形 2"/>
          <p:cNvSpPr/>
          <p:nvPr/>
        </p:nvSpPr>
        <p:spPr>
          <a:xfrm>
            <a:off x="468430" y="1211250"/>
            <a:ext cx="8280150" cy="1137106"/>
          </a:xfrm>
          <a:prstGeom prst="rect">
            <a:avLst/>
          </a:prstGeom>
        </p:spPr>
        <p:txBody>
          <a:bodyPr wrap="square">
            <a:spAutoFit/>
          </a:bodyPr>
          <a:lstStyle/>
          <a:p>
            <a:pPr>
              <a:lnSpc>
                <a:spcPct val="150000"/>
              </a:lnSpc>
            </a:pPr>
            <a:r>
              <a:rPr lang="zh-CN" altLang="en-US" sz="2400" dirty="0"/>
              <a:t>语句</a:t>
            </a:r>
            <a:r>
              <a:rPr lang="en-US" altLang="zh-CN" sz="2400" dirty="0"/>
              <a:t>return [expression]</a:t>
            </a:r>
            <a:r>
              <a:rPr lang="zh-CN" altLang="en-US" sz="2400" dirty="0"/>
              <a:t>退出一个函数，可以选择将一个表达式传递回调用方。 没有参数的</a:t>
            </a:r>
            <a:r>
              <a:rPr lang="en-US" altLang="zh-CN" sz="2400" dirty="0"/>
              <a:t>return</a:t>
            </a:r>
            <a:r>
              <a:rPr lang="zh-CN" altLang="en-US" sz="2400" dirty="0"/>
              <a:t>语句与</a:t>
            </a:r>
            <a:r>
              <a:rPr lang="en-US" altLang="zh-CN" sz="2400" dirty="0"/>
              <a:t>return None</a:t>
            </a:r>
            <a:r>
              <a:rPr lang="zh-CN" altLang="en-US" sz="2400" dirty="0"/>
              <a:t>相同。</a:t>
            </a:r>
            <a:endParaRPr lang="en-US" altLang="zh-CN"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全局</a:t>
            </a:r>
            <a:r>
              <a:rPr lang="en-US" altLang="zh-CN" dirty="0"/>
              <a:t> vs. </a:t>
            </a:r>
            <a:r>
              <a:rPr lang="zh-CN" altLang="en-US" dirty="0"/>
              <a:t>局部变量</a:t>
            </a:r>
            <a:endParaRPr lang="zh-CN" altLang="en-US" dirty="0"/>
          </a:p>
        </p:txBody>
      </p:sp>
      <p:sp>
        <p:nvSpPr>
          <p:cNvPr id="4" name="Rectangle 1"/>
          <p:cNvSpPr>
            <a:spLocks noChangeArrowheads="1"/>
          </p:cNvSpPr>
          <p:nvPr/>
        </p:nvSpPr>
        <p:spPr bwMode="auto">
          <a:xfrm>
            <a:off x="755470" y="1556740"/>
            <a:ext cx="7417030" cy="432138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3327" rIns="91440" bIns="45720" numCol="1" anchor="ctr" anchorCtr="0" compatLnSpc="1">
            <a:spAutoFit/>
          </a:bodyPr>
          <a:lstStyle/>
          <a:p>
            <a:pPr lvl="0" fontAlgn="base">
              <a:spcAft>
                <a:spcPct val="0"/>
              </a:spcAft>
            </a:pPr>
            <a:r>
              <a:rPr lang="en-US" altLang="zh-CN" sz="2800" dirty="0"/>
              <a:t>total = 0 # This is </a:t>
            </a:r>
            <a:r>
              <a:rPr lang="en-US" altLang="zh-CN" sz="2800" dirty="0">
                <a:solidFill>
                  <a:srgbClr val="FF0000"/>
                </a:solidFill>
              </a:rPr>
              <a:t>global variable</a:t>
            </a:r>
            <a:r>
              <a:rPr lang="en-US" altLang="zh-CN" sz="2800" dirty="0"/>
              <a:t>. </a:t>
            </a:r>
            <a:endParaRPr lang="en-US" altLang="zh-CN" sz="2800" dirty="0"/>
          </a:p>
          <a:p>
            <a:pPr lvl="0" fontAlgn="base">
              <a:spcAft>
                <a:spcPct val="0"/>
              </a:spcAft>
            </a:pPr>
            <a:r>
              <a:rPr lang="en-US" altLang="zh-CN" sz="2800" dirty="0"/>
              <a:t># Function definition is here </a:t>
            </a:r>
            <a:endParaRPr lang="en-US" altLang="zh-CN" sz="2800" dirty="0"/>
          </a:p>
          <a:p>
            <a:pPr lvl="0" fontAlgn="base">
              <a:spcAft>
                <a:spcPct val="0"/>
              </a:spcAft>
            </a:pPr>
            <a:r>
              <a:rPr lang="en-US" altLang="zh-CN" sz="2800" dirty="0" err="1"/>
              <a:t>def</a:t>
            </a:r>
            <a:r>
              <a:rPr lang="en-US" altLang="zh-CN" sz="2800" dirty="0"/>
              <a:t> sum( arg1, arg2 ): </a:t>
            </a:r>
            <a:endParaRPr lang="en-US" altLang="zh-CN" sz="2800" dirty="0"/>
          </a:p>
          <a:p>
            <a:pPr lvl="0" fontAlgn="base">
              <a:spcAft>
                <a:spcPct val="0"/>
              </a:spcAft>
            </a:pPr>
            <a:r>
              <a:rPr lang="en-US" altLang="zh-CN" sz="2800" dirty="0"/>
              <a:t>    # Add both the parameters and return them.“</a:t>
            </a:r>
            <a:endParaRPr lang="en-US" altLang="zh-CN" sz="2800" dirty="0"/>
          </a:p>
          <a:p>
            <a:pPr lvl="0" fontAlgn="base">
              <a:spcAft>
                <a:spcPct val="0"/>
              </a:spcAft>
            </a:pPr>
            <a:r>
              <a:rPr lang="en-US" altLang="zh-CN" sz="2800" dirty="0"/>
              <a:t>    total = arg1 + arg2 # Here total is </a:t>
            </a:r>
            <a:r>
              <a:rPr lang="en-US" altLang="zh-CN" sz="2800" dirty="0">
                <a:solidFill>
                  <a:srgbClr val="FF0000"/>
                </a:solidFill>
              </a:rPr>
              <a:t>local variable</a:t>
            </a:r>
            <a:r>
              <a:rPr lang="en-US" altLang="zh-CN" sz="2800" dirty="0"/>
              <a:t>.</a:t>
            </a:r>
            <a:endParaRPr lang="en-US" altLang="zh-CN" sz="2800" dirty="0"/>
          </a:p>
          <a:p>
            <a:pPr lvl="0" fontAlgn="base">
              <a:spcAft>
                <a:spcPct val="0"/>
              </a:spcAft>
            </a:pPr>
            <a:r>
              <a:rPr lang="en-US" altLang="zh-CN" sz="2800" dirty="0"/>
              <a:t>    print ("Inside the function local total : ", total) </a:t>
            </a:r>
            <a:endParaRPr lang="en-US" altLang="zh-CN" sz="2800" dirty="0"/>
          </a:p>
          <a:p>
            <a:pPr lvl="0" fontAlgn="base">
              <a:spcAft>
                <a:spcPct val="0"/>
              </a:spcAft>
            </a:pPr>
            <a:r>
              <a:rPr lang="en-US" altLang="zh-CN" sz="2800" dirty="0"/>
              <a:t>    return total </a:t>
            </a:r>
            <a:endParaRPr lang="en-US" altLang="zh-CN" sz="2800" dirty="0"/>
          </a:p>
          <a:p>
            <a:pPr lvl="0" fontAlgn="base">
              <a:spcAft>
                <a:spcPct val="0"/>
              </a:spcAft>
            </a:pPr>
            <a:r>
              <a:rPr lang="en-US" altLang="zh-CN" sz="2800" dirty="0"/>
              <a:t># Now you can call sum function </a:t>
            </a:r>
            <a:endParaRPr lang="en-US" altLang="zh-CN" sz="2800" dirty="0"/>
          </a:p>
          <a:p>
            <a:pPr lvl="0" fontAlgn="base">
              <a:spcAft>
                <a:spcPct val="0"/>
              </a:spcAft>
            </a:pPr>
            <a:r>
              <a:rPr lang="en-US" altLang="zh-CN" sz="2800" dirty="0"/>
              <a:t>sum( 10, 20 ) </a:t>
            </a:r>
            <a:endParaRPr lang="en-US" altLang="zh-CN" sz="2800" dirty="0"/>
          </a:p>
          <a:p>
            <a:pPr lvl="0" fontAlgn="base">
              <a:spcAft>
                <a:spcPct val="0"/>
              </a:spcAft>
            </a:pPr>
            <a:r>
              <a:rPr lang="en-US" altLang="zh-CN" sz="2800" dirty="0"/>
              <a:t>print ("Outside the function global total : ", total )</a:t>
            </a:r>
            <a:endPar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列表</a:t>
            </a:r>
            <a:endParaRPr lang="zh-CN" altLang="en-US" dirty="0"/>
          </a:p>
        </p:txBody>
      </p:sp>
      <p:sp>
        <p:nvSpPr>
          <p:cNvPr id="3" name="矩形 2"/>
          <p:cNvSpPr/>
          <p:nvPr/>
        </p:nvSpPr>
        <p:spPr>
          <a:xfrm>
            <a:off x="537967" y="1088163"/>
            <a:ext cx="8280150" cy="2062103"/>
          </a:xfrm>
          <a:prstGeom prst="rect">
            <a:avLst/>
          </a:prstGeom>
        </p:spPr>
        <p:txBody>
          <a:bodyPr wrap="square">
            <a:spAutoFit/>
          </a:bodyPr>
          <a:lstStyle/>
          <a:p>
            <a:r>
              <a:rPr lang="zh-CN" altLang="en-US" sz="3200" b="1" dirty="0"/>
              <a:t>访问列表中的值</a:t>
            </a:r>
            <a:endParaRPr lang="en-US" altLang="zh-CN" sz="3200" b="1" dirty="0"/>
          </a:p>
          <a:p>
            <a:r>
              <a:rPr lang="zh-CN" altLang="en-US" sz="2400" dirty="0"/>
              <a:t>要访问列表中的值，就在方括号内填进一个或多个索引切片值，以获取该索引处可用的值。</a:t>
            </a:r>
            <a:endParaRPr lang="en-US" altLang="zh-CN" sz="2400" dirty="0"/>
          </a:p>
          <a:p>
            <a:endParaRPr lang="en-US" altLang="zh-CN" sz="2400" dirty="0"/>
          </a:p>
          <a:p>
            <a:r>
              <a:rPr lang="zh-CN" altLang="en-US" sz="2400" dirty="0"/>
              <a:t>比如</a:t>
            </a:r>
            <a:r>
              <a:rPr lang="en-US" altLang="zh-CN" sz="2400" dirty="0"/>
              <a:t>:</a:t>
            </a:r>
            <a:endParaRPr lang="zh-CN" altLang="en-US" sz="2400" dirty="0"/>
          </a:p>
        </p:txBody>
      </p:sp>
      <p:sp>
        <p:nvSpPr>
          <p:cNvPr id="4" name="Rectangle 1"/>
          <p:cNvSpPr>
            <a:spLocks noChangeArrowheads="1"/>
          </p:cNvSpPr>
          <p:nvPr/>
        </p:nvSpPr>
        <p:spPr bwMode="auto">
          <a:xfrm>
            <a:off x="539440" y="3150242"/>
            <a:ext cx="6205225" cy="278250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fontAlgn="base">
              <a:spcBef>
                <a:spcPts val="1200"/>
              </a:spcBef>
              <a:spcAft>
                <a:spcPct val="0"/>
              </a:spcAft>
            </a:pPr>
            <a:r>
              <a:rPr kumimoji="0" lang="en-US" altLang="zh-CN" sz="2800" b="0" u="none" strike="noStrike" cap="none" normalizeH="0" baseline="0" dirty="0">
                <a:ln>
                  <a:noFill/>
                </a:ln>
                <a:solidFill>
                  <a:schemeClr val="tx1"/>
                </a:solidFill>
                <a:effectLst/>
                <a:latin typeface="Times New Roman" panose="02020803070505020304" pitchFamily="18" charset="0"/>
                <a:ea typeface="Courier New" panose="02070409020205090404" pitchFamily="49" charset="0"/>
                <a:cs typeface="Times New Roman" panose="02020803070505020304" pitchFamily="18" charset="0"/>
              </a:rPr>
              <a:t> </a:t>
            </a:r>
            <a:r>
              <a:rPr lang="en-US" altLang="zh-CN" sz="2800" dirty="0"/>
              <a:t>#!/</a:t>
            </a:r>
            <a:r>
              <a:rPr lang="en-US" altLang="zh-CN" sz="2800" dirty="0" err="1"/>
              <a:t>usr</a:t>
            </a:r>
            <a:r>
              <a:rPr lang="en-US" altLang="zh-CN" sz="2800" dirty="0"/>
              <a:t>/bin/python3 </a:t>
            </a:r>
            <a:endParaRPr lang="en-US" altLang="zh-CN" sz="2800" dirty="0"/>
          </a:p>
          <a:p>
            <a:pPr lvl="0" fontAlgn="base">
              <a:spcBef>
                <a:spcPts val="1200"/>
              </a:spcBef>
              <a:spcAft>
                <a:spcPct val="0"/>
              </a:spcAft>
            </a:pPr>
            <a:r>
              <a:rPr lang="en-US" altLang="zh-CN" sz="2800" dirty="0"/>
              <a:t> list1 = ['physics', 'chemistry', 1997, 2000]</a:t>
            </a:r>
            <a:endParaRPr lang="en-US" altLang="zh-CN" sz="2800" dirty="0"/>
          </a:p>
          <a:p>
            <a:pPr lvl="0" fontAlgn="base">
              <a:spcBef>
                <a:spcPts val="1200"/>
              </a:spcBef>
              <a:spcAft>
                <a:spcPct val="0"/>
              </a:spcAft>
            </a:pPr>
            <a:r>
              <a:rPr lang="en-US" altLang="zh-CN" sz="2800" dirty="0"/>
              <a:t> list2 = [1, 2, 3, 4, 5, 6, 7 ] </a:t>
            </a:r>
            <a:endParaRPr lang="en-US" altLang="zh-CN" sz="2800" dirty="0"/>
          </a:p>
          <a:p>
            <a:pPr lvl="0" fontAlgn="base">
              <a:spcBef>
                <a:spcPts val="1200"/>
              </a:spcBef>
              <a:spcAft>
                <a:spcPct val="0"/>
              </a:spcAft>
            </a:pPr>
            <a:r>
              <a:rPr lang="en-US" altLang="zh-CN" sz="2800" dirty="0"/>
              <a:t> print ("list1[0]: ", list1[0]) </a:t>
            </a:r>
            <a:endParaRPr lang="en-US" altLang="zh-CN" sz="2800" dirty="0"/>
          </a:p>
          <a:p>
            <a:pPr lvl="0" fontAlgn="base">
              <a:spcBef>
                <a:spcPts val="1200"/>
              </a:spcBef>
              <a:spcAft>
                <a:spcPct val="0"/>
              </a:spcAft>
            </a:pPr>
            <a:r>
              <a:rPr lang="en-US" altLang="zh-CN" sz="2800" dirty="0"/>
              <a:t> print ("list2[1:5]: ", list2[1:5])</a:t>
            </a:r>
            <a:endPar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列表</a:t>
            </a:r>
            <a:endParaRPr lang="zh-CN" altLang="en-US" dirty="0"/>
          </a:p>
        </p:txBody>
      </p:sp>
      <p:sp>
        <p:nvSpPr>
          <p:cNvPr id="3" name="矩形 2"/>
          <p:cNvSpPr/>
          <p:nvPr/>
        </p:nvSpPr>
        <p:spPr>
          <a:xfrm>
            <a:off x="468430" y="1211250"/>
            <a:ext cx="8280150" cy="2431435"/>
          </a:xfrm>
          <a:prstGeom prst="rect">
            <a:avLst/>
          </a:prstGeom>
        </p:spPr>
        <p:txBody>
          <a:bodyPr wrap="square">
            <a:spAutoFit/>
          </a:bodyPr>
          <a:lstStyle/>
          <a:p>
            <a:r>
              <a:rPr lang="zh-CN" altLang="en-US" sz="3200" b="1" dirty="0"/>
              <a:t>更新列表</a:t>
            </a:r>
            <a:endParaRPr lang="en-US" altLang="zh-CN" sz="3200" b="1" dirty="0"/>
          </a:p>
          <a:p>
            <a:r>
              <a:rPr lang="zh-CN" altLang="en-US" sz="2400" dirty="0"/>
              <a:t>您可以通过在赋值运算符的左侧提供切片来更新列表中的单个或多个元素，并可以使用</a:t>
            </a:r>
            <a:r>
              <a:rPr lang="en-US" altLang="zh-CN" sz="2400" dirty="0"/>
              <a:t>append</a:t>
            </a:r>
            <a:r>
              <a:rPr lang="zh-CN" altLang="en-US" sz="2400" dirty="0"/>
              <a:t>（）方法将其添加到列表中的元素。</a:t>
            </a:r>
            <a:r>
              <a:rPr lang="en-US" altLang="zh-CN" sz="2400" dirty="0"/>
              <a:t> </a:t>
            </a:r>
            <a:endParaRPr lang="en-US" altLang="zh-CN" sz="2400" dirty="0"/>
          </a:p>
          <a:p>
            <a:endParaRPr lang="en-US" altLang="zh-CN" sz="2400" dirty="0"/>
          </a:p>
          <a:p>
            <a:r>
              <a:rPr lang="zh-CN" altLang="en-US" sz="2400" dirty="0"/>
              <a:t>比如</a:t>
            </a:r>
            <a:r>
              <a:rPr lang="en-US" altLang="zh-CN" sz="2400" dirty="0"/>
              <a:t>:</a:t>
            </a:r>
            <a:endParaRPr lang="en-US" altLang="zh-CN" sz="2400" dirty="0"/>
          </a:p>
        </p:txBody>
      </p:sp>
      <p:sp>
        <p:nvSpPr>
          <p:cNvPr id="4" name="Rectangle 1"/>
          <p:cNvSpPr>
            <a:spLocks noChangeArrowheads="1"/>
          </p:cNvSpPr>
          <p:nvPr/>
        </p:nvSpPr>
        <p:spPr bwMode="auto">
          <a:xfrm>
            <a:off x="611450" y="3642685"/>
            <a:ext cx="7200304" cy="21977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fontAlgn="base">
              <a:spcBef>
                <a:spcPts val="1200"/>
              </a:spcBef>
              <a:spcAft>
                <a:spcPct val="0"/>
              </a:spcAft>
            </a:pPr>
            <a:r>
              <a:rPr lang="en-US" altLang="zh-CN" sz="2800" dirty="0"/>
              <a:t>list = ['physics', 'chemistry', 1997, 2000]</a:t>
            </a:r>
            <a:endParaRPr lang="en-US" altLang="zh-CN" sz="2800" dirty="0"/>
          </a:p>
          <a:p>
            <a:pPr lvl="0" fontAlgn="base">
              <a:spcBef>
                <a:spcPts val="1200"/>
              </a:spcBef>
              <a:spcAft>
                <a:spcPct val="0"/>
              </a:spcAft>
            </a:pPr>
            <a:r>
              <a:rPr lang="en-US" altLang="zh-CN" sz="2800" dirty="0"/>
              <a:t>print ("Value available at index 2 : ", list[2]) </a:t>
            </a:r>
            <a:endParaRPr lang="en-US" altLang="zh-CN" sz="2800" dirty="0"/>
          </a:p>
          <a:p>
            <a:pPr lvl="0" fontAlgn="base">
              <a:spcBef>
                <a:spcPts val="1200"/>
              </a:spcBef>
              <a:spcAft>
                <a:spcPct val="0"/>
              </a:spcAft>
            </a:pPr>
            <a:r>
              <a:rPr lang="en-US" altLang="zh-CN" sz="2800" dirty="0"/>
              <a:t>list[2] = 2001</a:t>
            </a:r>
            <a:endParaRPr lang="en-US" altLang="zh-CN" sz="2800" dirty="0"/>
          </a:p>
          <a:p>
            <a:pPr lvl="0" fontAlgn="base">
              <a:spcBef>
                <a:spcPts val="1200"/>
              </a:spcBef>
              <a:spcAft>
                <a:spcPct val="0"/>
              </a:spcAft>
            </a:pPr>
            <a:r>
              <a:rPr lang="en-US" altLang="zh-CN" sz="2800" dirty="0"/>
              <a:t>print ("New value available at index 2 : ", list[2])</a:t>
            </a:r>
            <a:endPar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列表</a:t>
            </a:r>
            <a:endParaRPr lang="zh-CN" altLang="en-US" dirty="0"/>
          </a:p>
        </p:txBody>
      </p:sp>
      <p:sp>
        <p:nvSpPr>
          <p:cNvPr id="3" name="矩形 2"/>
          <p:cNvSpPr/>
          <p:nvPr/>
        </p:nvSpPr>
        <p:spPr>
          <a:xfrm>
            <a:off x="468430" y="1211250"/>
            <a:ext cx="8280150" cy="2431435"/>
          </a:xfrm>
          <a:prstGeom prst="rect">
            <a:avLst/>
          </a:prstGeom>
        </p:spPr>
        <p:txBody>
          <a:bodyPr wrap="square">
            <a:spAutoFit/>
          </a:bodyPr>
          <a:lstStyle/>
          <a:p>
            <a:r>
              <a:rPr lang="zh-CN" altLang="en-US" sz="3200" b="1" dirty="0"/>
              <a:t>删除列表元素</a:t>
            </a:r>
            <a:endParaRPr lang="en-US" altLang="zh-CN" sz="3200" b="1" dirty="0"/>
          </a:p>
          <a:p>
            <a:r>
              <a:rPr lang="zh-CN" altLang="en-US" sz="2400" dirty="0"/>
              <a:t>要删除列表元素，如果我们确切知道要删除的元素，则可以使用</a:t>
            </a:r>
            <a:r>
              <a:rPr lang="en-US" altLang="zh-CN" sz="2400" dirty="0"/>
              <a:t>del</a:t>
            </a:r>
            <a:r>
              <a:rPr lang="zh-CN" altLang="en-US" sz="2400" dirty="0"/>
              <a:t>语句。 如果我们不确定确切要删除哪些项目，则可以使用</a:t>
            </a:r>
            <a:r>
              <a:rPr lang="en-US" altLang="zh-CN" sz="2400" dirty="0"/>
              <a:t>remove()</a:t>
            </a:r>
            <a:r>
              <a:rPr lang="zh-CN" altLang="en-US" sz="2400" dirty="0"/>
              <a:t>方法。</a:t>
            </a:r>
            <a:endParaRPr lang="en-US" altLang="zh-CN" sz="2400" dirty="0"/>
          </a:p>
          <a:p>
            <a:r>
              <a:rPr lang="en-US" altLang="zh-CN" sz="2400" dirty="0"/>
              <a:t> </a:t>
            </a:r>
            <a:endParaRPr lang="en-US" altLang="zh-CN" sz="2400" dirty="0"/>
          </a:p>
          <a:p>
            <a:r>
              <a:rPr lang="zh-CN" altLang="en-US" sz="2400" dirty="0"/>
              <a:t>比如</a:t>
            </a:r>
            <a:r>
              <a:rPr lang="en-US" altLang="zh-CN" sz="2400" dirty="0"/>
              <a:t>:</a:t>
            </a:r>
            <a:endParaRPr lang="en-US" altLang="zh-CN" sz="2400" dirty="0"/>
          </a:p>
        </p:txBody>
      </p:sp>
      <p:sp>
        <p:nvSpPr>
          <p:cNvPr id="4" name="Rectangle 1"/>
          <p:cNvSpPr>
            <a:spLocks noChangeArrowheads="1"/>
          </p:cNvSpPr>
          <p:nvPr/>
        </p:nvSpPr>
        <p:spPr bwMode="auto">
          <a:xfrm>
            <a:off x="539440" y="3653528"/>
            <a:ext cx="6774675" cy="21977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fontAlgn="base">
              <a:spcBef>
                <a:spcPts val="1200"/>
              </a:spcBef>
              <a:spcAft>
                <a:spcPct val="0"/>
              </a:spcAft>
            </a:pPr>
            <a:r>
              <a:rPr lang="en-US" altLang="zh-CN" sz="2800" dirty="0"/>
              <a:t>list = ['physics', 'chemistry', 1997, 2000]</a:t>
            </a:r>
            <a:endParaRPr lang="en-US" altLang="zh-CN" sz="2800" dirty="0"/>
          </a:p>
          <a:p>
            <a:pPr lvl="0" fontAlgn="base">
              <a:spcBef>
                <a:spcPts val="1200"/>
              </a:spcBef>
              <a:spcAft>
                <a:spcPct val="0"/>
              </a:spcAft>
            </a:pPr>
            <a:r>
              <a:rPr lang="en-US" altLang="zh-CN" sz="2800" dirty="0"/>
              <a:t>print (list) </a:t>
            </a:r>
            <a:endParaRPr lang="en-US" altLang="zh-CN" sz="2800" dirty="0"/>
          </a:p>
          <a:p>
            <a:pPr lvl="0" fontAlgn="base">
              <a:spcBef>
                <a:spcPts val="1200"/>
              </a:spcBef>
              <a:spcAft>
                <a:spcPct val="0"/>
              </a:spcAft>
            </a:pPr>
            <a:r>
              <a:rPr lang="en-US" altLang="zh-CN" sz="2800" dirty="0"/>
              <a:t>del list[2] </a:t>
            </a:r>
            <a:endParaRPr lang="en-US" altLang="zh-CN" sz="2800" dirty="0"/>
          </a:p>
          <a:p>
            <a:pPr lvl="0" fontAlgn="base">
              <a:spcBef>
                <a:spcPts val="1200"/>
              </a:spcBef>
              <a:spcAft>
                <a:spcPct val="0"/>
              </a:spcAft>
            </a:pPr>
            <a:r>
              <a:rPr lang="en-US" altLang="zh-CN" sz="2800" dirty="0"/>
              <a:t>print ("After deleting value at index 2 : ", list)</a:t>
            </a:r>
            <a:endPar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列表</a:t>
            </a:r>
            <a:endParaRPr lang="zh-CN" altLang="en-US" dirty="0"/>
          </a:p>
        </p:txBody>
      </p:sp>
      <p:sp>
        <p:nvSpPr>
          <p:cNvPr id="3" name="矩形 2"/>
          <p:cNvSpPr/>
          <p:nvPr/>
        </p:nvSpPr>
        <p:spPr>
          <a:xfrm>
            <a:off x="468430" y="1211250"/>
            <a:ext cx="8280150" cy="584775"/>
          </a:xfrm>
          <a:prstGeom prst="rect">
            <a:avLst/>
          </a:prstGeom>
        </p:spPr>
        <p:txBody>
          <a:bodyPr wrap="square">
            <a:spAutoFit/>
          </a:bodyPr>
          <a:lstStyle/>
          <a:p>
            <a:r>
              <a:rPr lang="zh-CN" altLang="en-US" sz="3200" b="1" dirty="0"/>
              <a:t>基本列表操作</a:t>
            </a:r>
            <a:endParaRPr lang="en-US" altLang="zh-CN" sz="2400" dirty="0"/>
          </a:p>
        </p:txBody>
      </p:sp>
      <p:graphicFrame>
        <p:nvGraphicFramePr>
          <p:cNvPr id="5" name="表格 4"/>
          <p:cNvGraphicFramePr>
            <a:graphicFrameLocks noGrp="1"/>
          </p:cNvGraphicFramePr>
          <p:nvPr/>
        </p:nvGraphicFramePr>
        <p:xfrm>
          <a:off x="484136" y="2252890"/>
          <a:ext cx="7686809" cy="3840480"/>
        </p:xfrm>
        <a:graphic>
          <a:graphicData uri="http://schemas.openxmlformats.org/drawingml/2006/table">
            <a:tbl>
              <a:tblPr/>
              <a:tblGrid>
                <a:gridCol w="2718118"/>
                <a:gridCol w="2213876"/>
                <a:gridCol w="2754815"/>
              </a:tblGrid>
              <a:tr h="0">
                <a:tc>
                  <a:txBody>
                    <a:bodyPr/>
                    <a:lstStyle/>
                    <a:p>
                      <a:pPr algn="ctr" fontAlgn="t"/>
                      <a:r>
                        <a:rPr lang="en-US" sz="2400" dirty="0">
                          <a:effectLst/>
                        </a:rPr>
                        <a:t>Python</a:t>
                      </a:r>
                      <a:r>
                        <a:rPr lang="zh-CN" altLang="en-US" sz="2400" dirty="0">
                          <a:effectLst/>
                        </a:rPr>
                        <a:t>表达式</a:t>
                      </a:r>
                      <a:endParaRPr lang="en-US" sz="2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zh-CN" altLang="en-US" sz="2400" dirty="0">
                          <a:effectLst/>
                        </a:rPr>
                        <a:t>结果</a:t>
                      </a:r>
                      <a:endParaRPr lang="en-US" sz="2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zh-CN" altLang="en-US" sz="2400" dirty="0">
                          <a:effectLst/>
                        </a:rPr>
                        <a:t>描述</a:t>
                      </a:r>
                      <a:endParaRPr lang="en-US" sz="2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0">
                <a:tc>
                  <a:txBody>
                    <a:bodyPr/>
                    <a:lstStyle/>
                    <a:p>
                      <a:pPr fontAlgn="t"/>
                      <a:r>
                        <a:rPr lang="en-US" sz="2400" dirty="0" err="1">
                          <a:effectLst/>
                        </a:rPr>
                        <a:t>len</a:t>
                      </a:r>
                      <a:r>
                        <a:rPr lang="en-US" sz="2400" dirty="0">
                          <a:effectLst/>
                        </a:rPr>
                        <a:t>([1, 2, 3])</a:t>
                      </a:r>
                      <a:endParaRPr lang="en-US" sz="240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ltLang="zh-CN" sz="2400">
                          <a:effectLst/>
                        </a:rPr>
                        <a:t>3</a:t>
                      </a:r>
                      <a:endParaRPr lang="en-US" altLang="zh-CN" sz="240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zh-CN" altLang="en-US" sz="2400" dirty="0">
                          <a:effectLst/>
                        </a:rPr>
                        <a:t>长度</a:t>
                      </a:r>
                      <a:endParaRPr lang="en-US" sz="2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ltLang="zh-CN" sz="2400" dirty="0">
                          <a:effectLst/>
                        </a:rPr>
                        <a:t>[1, 2, 3] + [4, 5, 6]</a:t>
                      </a:r>
                      <a:endParaRPr lang="en-US" altLang="zh-CN" sz="240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ltLang="zh-CN" sz="2400" dirty="0">
                          <a:effectLst/>
                        </a:rPr>
                        <a:t>[1, 2, 3, 4, 5, 6]</a:t>
                      </a:r>
                      <a:endParaRPr lang="en-US" altLang="zh-CN" sz="2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zh-CN" altLang="en-US" sz="2400" dirty="0">
                          <a:effectLst/>
                        </a:rPr>
                        <a:t>连接</a:t>
                      </a:r>
                      <a:endParaRPr lang="en-US" sz="2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sz="2400" dirty="0">
                          <a:effectLst/>
                        </a:rPr>
                        <a:t>['Hi!'] * 4</a:t>
                      </a:r>
                      <a:endParaRPr lang="en-US" sz="240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a:effectLst/>
                        </a:rPr>
                        <a:t>['Hi!', 'Hi!', 'Hi!', 'Hi!']</a:t>
                      </a:r>
                      <a:endParaRPr lang="en-US" sz="240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zh-CN" altLang="en-US" sz="2400" dirty="0">
                          <a:effectLst/>
                        </a:rPr>
                        <a:t>重复</a:t>
                      </a:r>
                      <a:endParaRPr lang="en-US" sz="2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sz="2400" dirty="0">
                          <a:effectLst/>
                        </a:rPr>
                        <a:t>3 in [1, 2, 3]</a:t>
                      </a:r>
                      <a:endParaRPr lang="en-US" sz="240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effectLst/>
                        </a:rPr>
                        <a:t>True</a:t>
                      </a:r>
                      <a:endParaRPr lang="en-US" sz="2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zh-CN" altLang="en-US" sz="2400" dirty="0">
                          <a:effectLst/>
                        </a:rPr>
                        <a:t>归属</a:t>
                      </a:r>
                      <a:endParaRPr lang="en-US" sz="2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sz="2400" dirty="0">
                          <a:effectLst/>
                        </a:rPr>
                        <a:t>for x in [1,2,3] :</a:t>
                      </a:r>
                      <a:endParaRPr lang="en-US" sz="2400" dirty="0">
                        <a:effectLst/>
                      </a:endParaRPr>
                    </a:p>
                    <a:p>
                      <a:pPr fontAlgn="t"/>
                      <a:r>
                        <a:rPr lang="en-US" sz="2400" dirty="0">
                          <a:effectLst/>
                        </a:rPr>
                        <a:t>       print (</a:t>
                      </a:r>
                      <a:r>
                        <a:rPr lang="en-US" sz="2400" dirty="0" err="1">
                          <a:effectLst/>
                        </a:rPr>
                        <a:t>x,end</a:t>
                      </a:r>
                      <a:r>
                        <a:rPr lang="en-US" sz="2400" dirty="0">
                          <a:effectLst/>
                        </a:rPr>
                        <a:t> = ' ')</a:t>
                      </a:r>
                      <a:endParaRPr lang="en-US" sz="240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ltLang="zh-CN" sz="2400" dirty="0">
                          <a:effectLst/>
                        </a:rPr>
                        <a:t>1 2 3</a:t>
                      </a:r>
                      <a:endParaRPr lang="en-US" altLang="zh-CN" sz="2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zh-CN" altLang="en-US" sz="2400" dirty="0">
                          <a:effectLst/>
                        </a:rPr>
                        <a:t>遍历</a:t>
                      </a:r>
                      <a:endParaRPr lang="en-US" sz="2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列表</a:t>
            </a:r>
            <a:endParaRPr lang="zh-CN" altLang="en-US" dirty="0"/>
          </a:p>
        </p:txBody>
      </p:sp>
      <p:sp>
        <p:nvSpPr>
          <p:cNvPr id="3" name="矩形 2"/>
          <p:cNvSpPr/>
          <p:nvPr/>
        </p:nvSpPr>
        <p:spPr>
          <a:xfrm>
            <a:off x="468430" y="1211250"/>
            <a:ext cx="8280150" cy="584775"/>
          </a:xfrm>
          <a:prstGeom prst="rect">
            <a:avLst/>
          </a:prstGeom>
        </p:spPr>
        <p:txBody>
          <a:bodyPr wrap="square">
            <a:spAutoFit/>
          </a:bodyPr>
          <a:lstStyle/>
          <a:p>
            <a:r>
              <a:rPr lang="zh-CN" altLang="en-US" sz="3200" b="1" dirty="0"/>
              <a:t>索引、切片</a:t>
            </a:r>
            <a:endParaRPr lang="en-US" altLang="zh-CN" sz="3200" b="1" dirty="0"/>
          </a:p>
        </p:txBody>
      </p:sp>
      <p:sp>
        <p:nvSpPr>
          <p:cNvPr id="4" name="Rectangle 1"/>
          <p:cNvSpPr>
            <a:spLocks noChangeArrowheads="1"/>
          </p:cNvSpPr>
          <p:nvPr/>
        </p:nvSpPr>
        <p:spPr bwMode="auto">
          <a:xfrm>
            <a:off x="539440" y="2060810"/>
            <a:ext cx="3991862" cy="44340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3327" rIns="91440" bIns="45720" numCol="1" anchor="ctr" anchorCtr="0" compatLnSpc="1">
            <a:spAutoFit/>
          </a:bodyPr>
          <a:lstStyle/>
          <a:p>
            <a:pPr lvl="0" fontAlgn="base">
              <a:spcBef>
                <a:spcPts val="1200"/>
              </a:spcBef>
              <a:spcAft>
                <a:spcPct val="0"/>
              </a:spcAft>
            </a:pPr>
            <a:r>
              <a:rPr lang="en-US" altLang="zh-CN" sz="2800" dirty="0"/>
              <a:t>L = ['C++'', 'Java', 'Python']</a:t>
            </a:r>
            <a:endParaRPr kumimoji="0" lang="zh-CN" altLang="zh-CN" sz="2800" b="0" u="none" strike="noStrike" cap="none" normalizeH="0" baseline="0" dirty="0">
              <a:ln>
                <a:noFill/>
              </a:ln>
              <a:solidFill>
                <a:schemeClr val="tx1"/>
              </a:solidFill>
              <a:effectLst/>
              <a:latin typeface="Times New Roman" panose="02020803070505020304" pitchFamily="18" charset="0"/>
              <a:ea typeface="宋体" panose="02010600030101010101" pitchFamily="2" charset="-122"/>
              <a:cs typeface="Times New Roman" panose="02020803070505020304" pitchFamily="18" charset="0"/>
            </a:endParaRPr>
          </a:p>
        </p:txBody>
      </p:sp>
      <p:graphicFrame>
        <p:nvGraphicFramePr>
          <p:cNvPr id="5" name="表格 4"/>
          <p:cNvGraphicFramePr>
            <a:graphicFrameLocks noGrp="1"/>
          </p:cNvGraphicFramePr>
          <p:nvPr/>
        </p:nvGraphicFramePr>
        <p:xfrm>
          <a:off x="457200" y="2780910"/>
          <a:ext cx="8229600" cy="3169920"/>
        </p:xfrm>
        <a:graphic>
          <a:graphicData uri="http://schemas.openxmlformats.org/drawingml/2006/table">
            <a:tbl>
              <a:tblPr/>
              <a:tblGrid>
                <a:gridCol w="1810480"/>
                <a:gridCol w="2664370"/>
                <a:gridCol w="3754750"/>
              </a:tblGrid>
              <a:tr h="0">
                <a:tc>
                  <a:txBody>
                    <a:bodyPr/>
                    <a:lstStyle/>
                    <a:p>
                      <a:pPr algn="ctr" fontAlgn="t"/>
                      <a:r>
                        <a:rPr lang="en-US" sz="2800" dirty="0">
                          <a:effectLst/>
                        </a:rPr>
                        <a:t>Python</a:t>
                      </a:r>
                      <a:endParaRPr lang="en-US" sz="2800" dirty="0">
                        <a:effectLst/>
                      </a:endParaRPr>
                    </a:p>
                    <a:p>
                      <a:pPr algn="ctr" fontAlgn="t"/>
                      <a:r>
                        <a:rPr lang="zh-CN" altLang="en-US" sz="2800" dirty="0">
                          <a:effectLst/>
                        </a:rPr>
                        <a:t>表达式</a:t>
                      </a:r>
                      <a:endParaRPr lang="en-US" sz="28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zh-CN" altLang="en-US" sz="2800" dirty="0">
                          <a:effectLst/>
                        </a:rPr>
                        <a:t>结果</a:t>
                      </a:r>
                      <a:endParaRPr lang="en-US" sz="28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zh-CN" altLang="en-US" sz="2800" dirty="0">
                          <a:effectLst/>
                        </a:rPr>
                        <a:t>描述</a:t>
                      </a:r>
                      <a:endParaRPr lang="en-US" sz="28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79120">
                <a:tc>
                  <a:txBody>
                    <a:bodyPr/>
                    <a:lstStyle/>
                    <a:p>
                      <a:pPr algn="ctr" fontAlgn="t"/>
                      <a:r>
                        <a:rPr lang="en-US" sz="2800" dirty="0">
                          <a:effectLst/>
                        </a:rPr>
                        <a:t>L[2]</a:t>
                      </a:r>
                      <a:endParaRPr lang="en-US" sz="280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2800" dirty="0">
                          <a:effectLst/>
                        </a:rPr>
                        <a:t>'Python'</a:t>
                      </a:r>
                      <a:endParaRPr lang="en-US" sz="280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2800">
                          <a:effectLst/>
                        </a:rPr>
                        <a:t>Offsets start at zero</a:t>
                      </a:r>
                      <a:endParaRPr lang="en-US" sz="280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ctr" fontAlgn="t"/>
                      <a:r>
                        <a:rPr lang="en-US" sz="2800" dirty="0">
                          <a:effectLst/>
                        </a:rPr>
                        <a:t>L[-2]</a:t>
                      </a:r>
                      <a:endParaRPr lang="en-US" sz="280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2800" dirty="0">
                          <a:effectLst/>
                        </a:rPr>
                        <a:t>'Java'</a:t>
                      </a:r>
                      <a:endParaRPr lang="en-US" sz="280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2800" dirty="0">
                          <a:effectLst/>
                        </a:rPr>
                        <a:t>Negative: count from the right</a:t>
                      </a:r>
                      <a:endParaRPr lang="en-US" sz="28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ctr" fontAlgn="t"/>
                      <a:r>
                        <a:rPr lang="en-US" sz="2800" dirty="0">
                          <a:effectLst/>
                        </a:rPr>
                        <a:t>L[1:]</a:t>
                      </a:r>
                      <a:endParaRPr lang="en-US" sz="280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2800" dirty="0">
                          <a:effectLst/>
                        </a:rPr>
                        <a:t>['Java', 'Python']</a:t>
                      </a:r>
                      <a:endParaRPr lang="en-US" sz="2800"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2800" dirty="0">
                          <a:effectLst/>
                        </a:rPr>
                        <a:t>Slicing fetches sections</a:t>
                      </a:r>
                      <a:endParaRPr lang="en-US" sz="28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8341</Words>
  <Application>WPS Writer</Application>
  <PresentationFormat>On-screen Show (4:3)</PresentationFormat>
  <Paragraphs>574</Paragraphs>
  <Slides>45</Slides>
  <Notes>37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Arial</vt:lpstr>
      <vt:lpstr>SimSun</vt:lpstr>
      <vt:lpstr>Wingdings</vt:lpstr>
      <vt:lpstr>微软雅黑</vt:lpstr>
      <vt:lpstr>汉仪旗黑</vt:lpstr>
      <vt:lpstr>宋体</vt:lpstr>
      <vt:lpstr>Times New Roman</vt:lpstr>
      <vt:lpstr>Courier New</vt:lpstr>
      <vt:lpstr>Calibri</vt:lpstr>
      <vt:lpstr>Arial Unicode MS</vt:lpstr>
      <vt:lpstr>Office 主题</vt:lpstr>
      <vt:lpstr>PowerPoint 演示文稿</vt:lpstr>
      <vt:lpstr>PowerPoint 演示文稿</vt:lpstr>
      <vt:lpstr>1. 列表</vt:lpstr>
      <vt:lpstr>1. 列表</vt:lpstr>
      <vt:lpstr>1. 列表</vt:lpstr>
      <vt:lpstr>1. 列表</vt:lpstr>
      <vt:lpstr>1. 列表</vt:lpstr>
      <vt:lpstr>1. 列表</vt:lpstr>
      <vt:lpstr>1. 列表</vt:lpstr>
      <vt:lpstr>2. 元组</vt:lpstr>
      <vt:lpstr>2. 元组</vt:lpstr>
      <vt:lpstr>2. 元组</vt:lpstr>
      <vt:lpstr>2. 元组</vt:lpstr>
      <vt:lpstr>2. 元组</vt:lpstr>
      <vt:lpstr>2. 元组</vt:lpstr>
      <vt:lpstr>2. 元组</vt:lpstr>
      <vt:lpstr>3. 字典</vt:lpstr>
      <vt:lpstr>3. 字典</vt:lpstr>
      <vt:lpstr>3. 字典</vt:lpstr>
      <vt:lpstr>3. 字典</vt:lpstr>
      <vt:lpstr>3. 字典</vt:lpstr>
      <vt:lpstr>3. 字典</vt:lpstr>
      <vt:lpstr>3. 字典</vt:lpstr>
      <vt:lpstr>4. 集合</vt:lpstr>
      <vt:lpstr>4. 集合</vt:lpstr>
      <vt:lpstr>4. 集合</vt:lpstr>
      <vt:lpstr>PowerPoint 演示文稿</vt:lpstr>
      <vt:lpstr>1. 条件语句</vt:lpstr>
      <vt:lpstr>1. 条件语句</vt:lpstr>
      <vt:lpstr>1. 条件语句</vt:lpstr>
      <vt:lpstr>1. 条件语句</vt:lpstr>
      <vt:lpstr>2. 循环语句</vt:lpstr>
      <vt:lpstr>2. 循环语句</vt:lpstr>
      <vt:lpstr>3. Break和Continue语句</vt:lpstr>
      <vt:lpstr>PowerPoint 演示文稿</vt:lpstr>
      <vt:lpstr>1. 函数的定义</vt:lpstr>
      <vt:lpstr>1. 函数的定义</vt:lpstr>
      <vt:lpstr>2. 函数的调用</vt:lpstr>
      <vt:lpstr>3. 函数参数</vt:lpstr>
      <vt:lpstr>3. 函数参数</vt:lpstr>
      <vt:lpstr>3. 函数参数 </vt:lpstr>
      <vt:lpstr>3. 函数参数 </vt:lpstr>
      <vt:lpstr>3. 函数参数 </vt:lpstr>
      <vt:lpstr>4. 返回语句</vt:lpstr>
      <vt:lpstr>5. 全局 vs. 局部变量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 W</dc:creator>
  <cp:lastModifiedBy>Wintone</cp:lastModifiedBy>
  <cp:revision>533</cp:revision>
  <cp:lastPrinted>2022-09-12T12:24:39Z</cp:lastPrinted>
  <dcterms:created xsi:type="dcterms:W3CDTF">2022-09-12T12:24:39Z</dcterms:created>
  <dcterms:modified xsi:type="dcterms:W3CDTF">2022-09-12T12:24:39Z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1033-3.9.3.6359</vt:lpwstr>
  </property>
</Properties>
</file>