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617" r:id="rId3"/>
    <p:sldId id="888" r:id="rId5"/>
    <p:sldId id="907" r:id="rId6"/>
    <p:sldId id="894" r:id="rId7"/>
    <p:sldId id="977" r:id="rId8"/>
    <p:sldId id="978" r:id="rId9"/>
    <p:sldId id="976" r:id="rId10"/>
    <p:sldId id="910" r:id="rId11"/>
    <p:sldId id="912" r:id="rId12"/>
    <p:sldId id="913" r:id="rId13"/>
    <p:sldId id="914" r:id="rId14"/>
    <p:sldId id="915" r:id="rId15"/>
    <p:sldId id="916" r:id="rId16"/>
    <p:sldId id="917" r:id="rId17"/>
    <p:sldId id="926" r:id="rId18"/>
    <p:sldId id="927" r:id="rId19"/>
    <p:sldId id="929" r:id="rId20"/>
    <p:sldId id="930" r:id="rId21"/>
    <p:sldId id="931" r:id="rId22"/>
    <p:sldId id="932" r:id="rId23"/>
    <p:sldId id="933" r:id="rId24"/>
    <p:sldId id="934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80" autoAdjust="0"/>
    <p:restoredTop sz="78435" autoAdjust="0"/>
  </p:normalViewPr>
  <p:slideViewPr>
    <p:cSldViewPr>
      <p:cViewPr varScale="1">
        <p:scale>
          <a:sx n="99" d="100"/>
          <a:sy n="99" d="100"/>
        </p:scale>
        <p:origin x="1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dirty="0"/>
              <a:t>针对大型软件的设计而提出，使得软件功能相对独立，能很好地做到代码重用。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en-US" altLang="zh-CN" sz="1200" dirty="0"/>
              <a:t>Python</a:t>
            </a:r>
            <a:r>
              <a:rPr lang="zh-CN" altLang="en-US" sz="1200" dirty="0"/>
              <a:t>完全采用了面向对象的思想，是真正面向对象的脚本语言，完全支持面向对象的基本功能，如封装、继承、多态以及对基类方法的覆盖或重写。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en-US" altLang="zh-CN" sz="1200" dirty="0"/>
              <a:t>Python</a:t>
            </a:r>
            <a:r>
              <a:rPr lang="zh-CN" altLang="en-US" sz="1200" dirty="0"/>
              <a:t>中对象的概念很广泛，对象不一定是某个类的实例。字符串、列表、字典、元组等内置数据类型不是类，但具有和类相似的语法。</a:t>
            </a:r>
            <a:endParaRPr lang="zh-CN" altLang="en-US" sz="1200" dirty="0"/>
          </a:p>
          <a:p>
            <a:pPr>
              <a:lnSpc>
                <a:spcPct val="80000"/>
              </a:lnSpc>
            </a:pPr>
            <a:r>
              <a:rPr lang="zh-CN" altLang="en-US" sz="1200" dirty="0">
                <a:sym typeface="Arial" panose="020B0604020202090204" pitchFamily="34" charset="0"/>
              </a:rPr>
              <a:t>创建类时用变量表示属性称为成员变量或成员属性，用函数表示方法称为成员函数或成员方法，成员属性和成员方法都称为类的成员。</a:t>
            </a:r>
            <a:endParaRPr lang="zh-CN" altLang="en-US" sz="1200" dirty="0">
              <a:sym typeface="Arial" panose="020B060402020209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Python</a:t>
            </a:r>
            <a:r>
              <a:rPr lang="zh-CN" altLang="en-US" sz="1200" dirty="0"/>
              <a:t>使用</a:t>
            </a:r>
            <a:r>
              <a:rPr lang="en-US" altLang="zh-CN" sz="1200" dirty="0"/>
              <a:t>class</a:t>
            </a:r>
            <a:r>
              <a:rPr lang="zh-CN" altLang="en-US" sz="1200" dirty="0"/>
              <a:t>保留字来定义类，类名的首字母一般要大写。</a:t>
            </a:r>
            <a:endParaRPr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类的方法至少有一个参数</a:t>
            </a:r>
            <a:r>
              <a:rPr lang="en-US" altLang="zh-CN" sz="1200" dirty="0"/>
              <a:t>self</a:t>
            </a:r>
            <a:r>
              <a:rPr lang="zh-CN" altLang="en-US" sz="1200" dirty="0"/>
              <a:t>，并且必须是方法的第一个参数，</a:t>
            </a:r>
            <a:r>
              <a:rPr lang="en-US" altLang="zh-CN" sz="1200" dirty="0"/>
              <a:t>self</a:t>
            </a:r>
            <a:r>
              <a:rPr lang="zh-CN" altLang="en-US" sz="1200" dirty="0"/>
              <a:t>代表将来要创建的对象本身。在访问类的实例属性时需要以self为前缀。</a:t>
            </a:r>
            <a:endParaRPr lang="zh-CN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属性有两种，一种是实例属性，另一种是类属性。实例属性是在伪构造函数</a:t>
            </a:r>
            <a:r>
              <a:rPr lang="en-US" altLang="zh-CN" sz="1200" dirty="0"/>
              <a:t>__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__</a:t>
            </a:r>
            <a:r>
              <a:rPr lang="zh-CN" altLang="en-US" sz="1200" dirty="0"/>
              <a:t>中定义的，定义时以</a:t>
            </a:r>
            <a:r>
              <a:rPr lang="en-US" altLang="zh-CN" sz="1200" dirty="0"/>
              <a:t>self</a:t>
            </a:r>
            <a:r>
              <a:rPr lang="zh-CN" altLang="en-US" sz="1200" dirty="0"/>
              <a:t>作为前缀；类属性是在类中方法之外定义的属性。在主程序中（在类的的外部），实例属性属于实例</a:t>
            </a:r>
            <a:r>
              <a:rPr lang="en-US" altLang="zh-CN" sz="1200" dirty="0"/>
              <a:t>(</a:t>
            </a:r>
            <a:r>
              <a:rPr lang="zh-CN" altLang="en-US" sz="1200" dirty="0"/>
              <a:t>对象</a:t>
            </a:r>
            <a:r>
              <a:rPr lang="en-US" altLang="zh-CN" sz="1200" dirty="0"/>
              <a:t>)</a:t>
            </a:r>
            <a:r>
              <a:rPr lang="zh-CN" altLang="en-US" sz="1200" dirty="0"/>
              <a:t>，只能通过对象名访问；类属性属于类，可通过类名访问。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73A6C47-595F-4480-84CC-61E8E5FA021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F9CB5B-7BC1-46CA-8FBC-DFA1571B472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40190" y="6597440"/>
            <a:ext cx="13011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讲师：胡伟通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76915" y="3697890"/>
            <a:ext cx="2190023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September 2022</a:t>
            </a:r>
            <a:endParaRPr lang="en-US" altLang="zh-CN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933406" y="2349228"/>
            <a:ext cx="5130972" cy="12120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3"/>
          <p:cNvSpPr txBox="1"/>
          <p:nvPr/>
        </p:nvSpPr>
        <p:spPr>
          <a:xfrm>
            <a:off x="2941532" y="1562633"/>
            <a:ext cx="3297600" cy="47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Lecture 03</a:t>
            </a:r>
            <a:endParaRPr lang="zh-CN" altLang="en-US" sz="2800" b="1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4498892" y="1975166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410" y="155674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使用下划线作为变量前缀和后缀来表示特殊成员：</a:t>
            </a:r>
            <a:endParaRPr lang="en-US" altLang="zh-CN" sz="2400" dirty="0"/>
          </a:p>
          <a:p>
            <a:r>
              <a:rPr lang="en-US" altLang="zh-CN" sz="2400" dirty="0"/>
              <a:t>_xxx</a:t>
            </a:r>
            <a:r>
              <a:rPr lang="zh-CN" altLang="en-US" sz="2400" dirty="0"/>
              <a:t>：不能用</a:t>
            </a:r>
            <a:r>
              <a:rPr lang="en-US" altLang="zh-CN" sz="2400" dirty="0"/>
              <a:t>'from module import *'</a:t>
            </a:r>
            <a:r>
              <a:rPr lang="zh-CN" altLang="en-US" sz="2400" dirty="0"/>
              <a:t>导入，这样的对象称为受保护变量，只有类对象和子类对象才能访问这些变量；</a:t>
            </a:r>
            <a:endParaRPr lang="zh-CN" altLang="en-US" sz="2400" dirty="0"/>
          </a:p>
          <a:p>
            <a:r>
              <a:rPr lang="en-US" altLang="zh-CN" sz="2400" dirty="0"/>
              <a:t>__xxx__</a:t>
            </a:r>
            <a:r>
              <a:rPr lang="zh-CN" altLang="en-US" sz="2400" dirty="0"/>
              <a:t>：系统定义的特殊成员；</a:t>
            </a:r>
            <a:endParaRPr lang="zh-CN" altLang="en-US" sz="2400" dirty="0"/>
          </a:p>
          <a:p>
            <a:r>
              <a:rPr lang="en-US" altLang="zh-CN" sz="2400" dirty="0"/>
              <a:t>__xxx</a:t>
            </a:r>
            <a:r>
              <a:rPr lang="zh-CN" altLang="en-US" sz="2400" dirty="0"/>
              <a:t>：类的私有成员只能由类对象本身访问，甚至子类对象也不能访问该成员。 但是在对象外部，可以通过</a:t>
            </a:r>
            <a:r>
              <a:rPr lang="en-US" altLang="zh-CN" sz="2400" dirty="0" err="1"/>
              <a:t>obj._class</a:t>
            </a:r>
            <a:r>
              <a:rPr lang="zh-CN" altLang="en-US" sz="2400" dirty="0"/>
              <a:t>名称</a:t>
            </a:r>
            <a:r>
              <a:rPr lang="en-US" altLang="zh-CN" sz="2400" dirty="0"/>
              <a:t>__xxx</a:t>
            </a:r>
            <a:r>
              <a:rPr lang="zh-CN" altLang="en-US" sz="2400" dirty="0"/>
              <a:t>来访问对象的私有成员。 </a:t>
            </a:r>
            <a:r>
              <a:rPr lang="en-US" altLang="zh-CN" sz="2400" dirty="0"/>
              <a:t>Python</a:t>
            </a:r>
            <a:r>
              <a:rPr lang="zh-CN" altLang="en-US" sz="2400" dirty="0"/>
              <a:t>中没有纯</a:t>
            </a:r>
            <a:r>
              <a:rPr lang="en-US" altLang="zh-CN" sz="2400" dirty="0"/>
              <a:t>C ++</a:t>
            </a:r>
            <a:r>
              <a:rPr lang="zh-CN" altLang="en-US" sz="2400" dirty="0"/>
              <a:t>私有成员。</a:t>
            </a:r>
            <a:endParaRPr lang="zh-CN" altLang="en-US" sz="2400" dirty="0"/>
          </a:p>
          <a:p>
            <a:r>
              <a:rPr lang="zh-CN" altLang="en-US" sz="2400" dirty="0"/>
              <a:t>在交互模式下，</a:t>
            </a:r>
            <a:r>
              <a:rPr lang="en-US" altLang="zh-CN" sz="2400" dirty="0"/>
              <a:t>_</a:t>
            </a:r>
            <a:r>
              <a:rPr lang="zh-CN" altLang="en-US" sz="2400" dirty="0"/>
              <a:t>表示解释器中最后显示的内容或正确执行的最后一条语句的输出。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访问属性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460" y="1600200"/>
            <a:ext cx="8229600" cy="4525963"/>
          </a:xfrm>
        </p:spPr>
        <p:txBody>
          <a:bodyPr>
            <a:normAutofit fontScale="6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class Fruit: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def __init__(self):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  self.__color = 'Red'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  self.price = 1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apple = Fruit()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apple.price = 2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print(apple.price, apple._Fruit__color)  #访问私有成员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apple._Fruit__color = "Blue"                    #修改私有成员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print(apple.price, apple._Fruit__color)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#print(apple.__color )                                #不能直接访问私有成员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peach = Fruit()</a:t>
            </a:r>
            <a:endParaRPr lang="zh-CN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print(peach.price, peach._Fruit__color)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类方法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4321" y="155674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类有四种方法：公共方法，私有方法，静态方法和类方法。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公共方法和私有方法都属于对象。 每个对象都有自己的公共和私有方法，并且可以访问属于类和对象的成员。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公共方法由对象名称调用。 私有方法不能通过对象名称来调用。 它只能在属于对象的方法中由自身调用；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静态方法和类方法都由类名和对象名调用，但是不能访问属于该对象的成员，只能访问属于该类的成员。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类方法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" y="148473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class Root: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__total = 0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def __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__(</a:t>
            </a:r>
            <a:r>
              <a:rPr lang="en-US" altLang="zh-CN" sz="2400" dirty="0" err="1"/>
              <a:t>self,v</a:t>
            </a:r>
            <a:r>
              <a:rPr lang="en-US" altLang="zh-CN" sz="2400" dirty="0"/>
              <a:t>):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self.__value</a:t>
            </a:r>
            <a:r>
              <a:rPr lang="en-US" altLang="zh-CN" sz="2400" dirty="0"/>
              <a:t> = v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Root.__total</a:t>
            </a:r>
            <a:r>
              <a:rPr lang="en-US" altLang="zh-CN" sz="2400" dirty="0"/>
              <a:t> += 1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def show(self):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print('</a:t>
            </a:r>
            <a:r>
              <a:rPr lang="en-US" altLang="zh-CN" sz="2400" dirty="0" err="1"/>
              <a:t>self.__value</a:t>
            </a:r>
            <a:r>
              <a:rPr lang="en-US" altLang="zh-CN" sz="2400" dirty="0"/>
              <a:t>:’, </a:t>
            </a:r>
            <a:r>
              <a:rPr lang="en-US" altLang="zh-CN" sz="2400" dirty="0" err="1"/>
              <a:t>self.__value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print('</a:t>
            </a:r>
            <a:r>
              <a:rPr lang="en-US" altLang="zh-CN" sz="2400" dirty="0" err="1"/>
              <a:t>Root.__total</a:t>
            </a:r>
            <a:r>
              <a:rPr lang="en-US" altLang="zh-CN" sz="2400" dirty="0"/>
              <a:t>:’, </a:t>
            </a:r>
            <a:r>
              <a:rPr lang="en-US" altLang="zh-CN" sz="2400" dirty="0" err="1"/>
              <a:t>Root.__total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classmethod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def </a:t>
            </a:r>
            <a:r>
              <a:rPr lang="en-US" altLang="zh-CN" sz="2400" dirty="0" err="1"/>
              <a:t>classShowTotal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cls</a:t>
            </a:r>
            <a:r>
              <a:rPr lang="en-US" altLang="zh-CN" sz="2400" dirty="0"/>
              <a:t>):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print(</a:t>
            </a:r>
            <a:r>
              <a:rPr lang="en-US" altLang="zh-CN" sz="2400" dirty="0" err="1"/>
              <a:t>cls</a:t>
            </a:r>
            <a:r>
              <a:rPr lang="en-US" altLang="zh-CN" sz="2400" dirty="0"/>
              <a:t>.__total)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staticmethod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def </a:t>
            </a:r>
            <a:r>
              <a:rPr lang="en-US" altLang="zh-CN" sz="2400" dirty="0" err="1"/>
              <a:t>staticShowTotal</a:t>
            </a:r>
            <a:r>
              <a:rPr lang="en-US" altLang="zh-CN" sz="2400" dirty="0"/>
              <a:t>():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	print(</a:t>
            </a:r>
            <a:r>
              <a:rPr lang="en-US" altLang="zh-CN" sz="2400" dirty="0" err="1"/>
              <a:t>Root.__total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类方法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r = Root(3)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r.classShowTotal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r.staticShowTotal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r.show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self.__value</a:t>
            </a:r>
            <a:r>
              <a:rPr lang="en-US" altLang="zh-CN" sz="1800" dirty="0"/>
              <a:t>: 3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Root.__total</a:t>
            </a:r>
            <a:r>
              <a:rPr lang="en-US" altLang="zh-CN" sz="1800" dirty="0"/>
              <a:t>: 1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rr</a:t>
            </a:r>
            <a:r>
              <a:rPr lang="en-US" altLang="zh-CN" sz="1800" dirty="0"/>
              <a:t> = Root(3)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Root.classShowTotal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Root.staticShowTotal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Root.show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出错信息</a:t>
            </a:r>
            <a:endParaRPr lang="zh-CN" altLang="en-US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TypeError</a:t>
            </a:r>
            <a:r>
              <a:rPr lang="en-US" altLang="zh-CN" sz="1800" dirty="0"/>
              <a:t>: show() missing 1 required positional argument: 'self’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Root.show</a:t>
            </a:r>
            <a:r>
              <a:rPr lang="en-US" altLang="zh-CN" sz="1800" dirty="0"/>
              <a:t>(r)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self.__value</a:t>
            </a:r>
            <a:r>
              <a:rPr lang="en-US" altLang="zh-CN" sz="1800" dirty="0"/>
              <a:t>: 3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Root.__total</a:t>
            </a:r>
            <a:r>
              <a:rPr lang="en-US" altLang="zh-CN" sz="1800" dirty="0"/>
              <a:t>: 2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&gt;&gt;&gt; </a:t>
            </a:r>
            <a:r>
              <a:rPr lang="en-US" altLang="zh-CN" sz="1800" dirty="0" err="1"/>
              <a:t>rr.show</a:t>
            </a:r>
            <a:r>
              <a:rPr lang="en-US" altLang="zh-CN" sz="1800" dirty="0"/>
              <a:t>()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self.__value</a:t>
            </a:r>
            <a:r>
              <a:rPr lang="en-US" altLang="zh-CN" sz="1800" dirty="0"/>
              <a:t>: 3</a:t>
            </a:r>
            <a:endParaRPr lang="en-US" altLang="zh-CN" sz="1800" dirty="0"/>
          </a:p>
          <a:p>
            <a:pPr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/>
              <a:t>Root.__total</a:t>
            </a:r>
            <a:r>
              <a:rPr lang="en-US" altLang="zh-CN" sz="1800" dirty="0"/>
              <a:t>: 2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类方法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构造函数：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中类的（伪）构造函数是</a:t>
            </a:r>
            <a:r>
              <a:rPr lang="en-US" altLang="zh-CN" sz="2400" b="1" dirty="0"/>
              <a:t>__</a:t>
            </a:r>
            <a:r>
              <a:rPr lang="en-US" altLang="zh-CN" sz="2400" b="1" dirty="0" err="1"/>
              <a:t>init</a:t>
            </a:r>
            <a:r>
              <a:rPr lang="en-US" altLang="zh-CN" sz="2400" b="1" dirty="0"/>
              <a:t>__</a:t>
            </a:r>
            <a:r>
              <a:rPr lang="zh-CN" altLang="en-US" sz="2400" b="1" dirty="0"/>
              <a:t>，它用于设置属性的初始值，并在创建对象时自动执行。 如果用户不设计构造函数，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将提供默认构造函数。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析构函数：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中类的析构函数是</a:t>
            </a:r>
            <a:r>
              <a:rPr lang="en-US" altLang="zh-CN" sz="2400" b="1" dirty="0"/>
              <a:t>__del__</a:t>
            </a:r>
            <a:r>
              <a:rPr lang="zh-CN" altLang="en-US" sz="2400" b="1" dirty="0"/>
              <a:t>，它用于释放对象占用的资源，并在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回收对象空间之前自动执行。 如果用户不设计析构函数，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将提供默认的析构函数。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中，运算符重载是通过重写特殊函数来实现的。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特殊的类方法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43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__()</a:t>
            </a:r>
            <a:r>
              <a:rPr lang="zh-CN" altLang="en-US" sz="2000" dirty="0"/>
              <a:t>：构造函数，生成对象时调用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__del__()</a:t>
            </a:r>
            <a:r>
              <a:rPr lang="zh-CN" altLang="en-US" sz="2000" dirty="0"/>
              <a:t>：析构函数，释放对象时调用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__add__()</a:t>
            </a:r>
            <a:r>
              <a:rPr lang="zh-CN" altLang="en-US" sz="2000" dirty="0"/>
              <a:t>、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radd</a:t>
            </a:r>
            <a:r>
              <a:rPr lang="en-US" altLang="zh-CN" sz="2000" dirty="0"/>
              <a:t>__()</a:t>
            </a:r>
            <a:r>
              <a:rPr lang="zh-CN" altLang="en-US" sz="2000" dirty="0"/>
              <a:t>：左</a:t>
            </a:r>
            <a:r>
              <a:rPr lang="en-US" altLang="zh-CN" sz="2000" dirty="0"/>
              <a:t>+</a:t>
            </a:r>
            <a:r>
              <a:rPr lang="zh-CN" altLang="en-US" sz="2000" dirty="0"/>
              <a:t>、右</a:t>
            </a:r>
            <a:r>
              <a:rPr lang="en-US" altLang="zh-CN" sz="2000" dirty="0"/>
              <a:t>+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__sub__()</a:t>
            </a:r>
            <a:r>
              <a:rPr lang="zh-CN" altLang="en-US" sz="2000" dirty="0"/>
              <a:t>：</a:t>
            </a:r>
            <a:r>
              <a:rPr lang="en-US" altLang="zh-CN" sz="2000" dirty="0"/>
              <a:t>-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mul</a:t>
            </a:r>
            <a:r>
              <a:rPr lang="en-US" altLang="zh-CN" sz="2000" dirty="0"/>
              <a:t>__()</a:t>
            </a:r>
            <a:r>
              <a:rPr lang="zh-CN" altLang="en-US" sz="2000" dirty="0"/>
              <a:t>：*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__div__()</a:t>
            </a:r>
            <a:r>
              <a:rPr lang="zh-CN" altLang="en-US" sz="2000" dirty="0"/>
              <a:t>：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__mod__()</a:t>
            </a:r>
            <a:r>
              <a:rPr lang="zh-CN" altLang="en-US" sz="2000" dirty="0"/>
              <a:t>：</a:t>
            </a:r>
            <a:r>
              <a:rPr lang="en-US" altLang="zh-CN" sz="2000" dirty="0"/>
              <a:t>%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pow</a:t>
            </a:r>
            <a:r>
              <a:rPr lang="en-US" altLang="zh-CN" sz="2000" dirty="0"/>
              <a:t>__()</a:t>
            </a:r>
            <a:r>
              <a:rPr lang="zh-CN" altLang="en-US" sz="2000" dirty="0"/>
              <a:t>：**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__()</a:t>
            </a:r>
            <a:r>
              <a:rPr lang="zh-CN" altLang="en-US" sz="2000" dirty="0"/>
              <a:t>：比较运算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repr</a:t>
            </a:r>
            <a:r>
              <a:rPr lang="en-US" altLang="zh-CN" sz="2000" dirty="0"/>
              <a:t>__()</a:t>
            </a:r>
            <a:r>
              <a:rPr lang="zh-CN" altLang="en-US" sz="2000" dirty="0"/>
              <a:t>：打印、转换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setitem</a:t>
            </a:r>
            <a:r>
              <a:rPr lang="en-US" altLang="zh-CN" sz="2000" dirty="0"/>
              <a:t>__()</a:t>
            </a:r>
            <a:r>
              <a:rPr lang="zh-CN" altLang="en-US" sz="2000" dirty="0"/>
              <a:t>：按照索引赋值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getitem</a:t>
            </a:r>
            <a:r>
              <a:rPr lang="en-US" altLang="zh-CN" sz="2000" dirty="0"/>
              <a:t>__()</a:t>
            </a:r>
            <a:r>
              <a:rPr lang="zh-CN" altLang="en-US" sz="2000" dirty="0"/>
              <a:t>：按照索引获取值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__()</a:t>
            </a:r>
            <a:r>
              <a:rPr lang="zh-CN" altLang="en-US" sz="2000" dirty="0"/>
              <a:t>：计算长度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__call__()</a:t>
            </a:r>
            <a:r>
              <a:rPr lang="zh-CN" altLang="en-US" sz="2000" dirty="0"/>
              <a:t>：函数调用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__contains__ ()</a:t>
            </a:r>
            <a:r>
              <a:rPr lang="zh-CN" altLang="en-US" sz="2000" dirty="0"/>
              <a:t>：测试是否包含某个元素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getitem</a:t>
            </a:r>
            <a:r>
              <a:rPr lang="en-US" altLang="zh-CN" sz="2000" dirty="0"/>
              <a:t>__ ()</a:t>
            </a:r>
            <a:r>
              <a:rPr lang="zh-CN" altLang="en-US" sz="2000" dirty="0"/>
              <a:t>：使用</a:t>
            </a:r>
            <a:r>
              <a:rPr lang="en-US" altLang="zh-CN" sz="2000" dirty="0"/>
              <a:t>x[key]</a:t>
            </a:r>
            <a:r>
              <a:rPr lang="zh-CN" altLang="en-US" sz="2000" dirty="0"/>
              <a:t>索引操作符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setitem</a:t>
            </a:r>
            <a:r>
              <a:rPr lang="en-US" altLang="zh-CN" sz="2000" dirty="0"/>
              <a:t>__()</a:t>
            </a:r>
            <a:r>
              <a:rPr lang="zh-CN" altLang="en-US" sz="2000" dirty="0"/>
              <a:t>：索引赋值</a:t>
            </a:r>
            <a:endParaRPr lang="zh-CN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eq</a:t>
            </a:r>
            <a:r>
              <a:rPr lang="en-US" altLang="zh-CN" sz="2000" dirty="0"/>
              <a:t>__()</a:t>
            </a:r>
            <a:r>
              <a:rPr lang="zh-CN" altLang="en-US" sz="2000" dirty="0"/>
              <a:t>、</a:t>
            </a:r>
            <a:r>
              <a:rPr lang="en-US" altLang="zh-CN" sz="2000" dirty="0"/>
              <a:t> __ne__()</a:t>
            </a:r>
            <a:r>
              <a:rPr lang="zh-CN" altLang="en-US" sz="2000" dirty="0"/>
              <a:t>、</a:t>
            </a:r>
            <a:r>
              <a:rPr lang="en-US" altLang="zh-CN" sz="2000" dirty="0"/>
              <a:t> __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__()</a:t>
            </a:r>
            <a:r>
              <a:rPr lang="zh-CN" altLang="en-US" sz="2000" dirty="0"/>
              <a:t>、 </a:t>
            </a:r>
            <a:r>
              <a:rPr lang="en-US" altLang="zh-CN" sz="2000" dirty="0"/>
              <a:t>__le__()</a:t>
            </a:r>
            <a:r>
              <a:rPr lang="zh-CN" altLang="en-US" sz="2000" dirty="0"/>
              <a:t>、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gt</a:t>
            </a:r>
            <a:r>
              <a:rPr lang="en-US" altLang="zh-CN" sz="2000" dirty="0"/>
              <a:t>__()</a:t>
            </a:r>
            <a:r>
              <a:rPr lang="zh-CN" altLang="en-US" sz="2000" dirty="0"/>
              <a:t>、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ge</a:t>
            </a:r>
            <a:r>
              <a:rPr lang="en-US" altLang="zh-CN" sz="2000" dirty="0"/>
              <a:t>__()</a:t>
            </a:r>
            <a:r>
              <a:rPr lang="zh-CN" altLang="en-US" sz="2000" dirty="0"/>
              <a:t>：</a:t>
            </a:r>
            <a:r>
              <a:rPr lang="en-US" altLang="zh-CN" sz="2000" dirty="0"/>
              <a:t>==</a:t>
            </a:r>
            <a:r>
              <a:rPr lang="zh-CN" altLang="en-US" sz="2000" dirty="0"/>
              <a:t>、 </a:t>
            </a:r>
            <a:r>
              <a:rPr lang="en-US" altLang="zh-CN" sz="2000" dirty="0"/>
              <a:t>!=</a:t>
            </a:r>
            <a:r>
              <a:rPr lang="zh-CN" altLang="en-US" sz="2000" dirty="0"/>
              <a:t>、 </a:t>
            </a:r>
            <a:r>
              <a:rPr lang="en-US" altLang="zh-CN" sz="2000" dirty="0"/>
              <a:t>&lt;</a:t>
            </a:r>
            <a:r>
              <a:rPr lang="zh-CN" altLang="en-US" sz="2000" dirty="0"/>
              <a:t>、 </a:t>
            </a:r>
            <a:r>
              <a:rPr lang="en-US" altLang="zh-CN" sz="2000" dirty="0"/>
              <a:t>&lt;=</a:t>
            </a:r>
            <a:r>
              <a:rPr lang="zh-CN" altLang="en-US" sz="2000" dirty="0"/>
              <a:t>、 </a:t>
            </a:r>
            <a:r>
              <a:rPr lang="en-US" altLang="zh-CN" sz="2000" dirty="0"/>
              <a:t>&gt;</a:t>
            </a:r>
            <a:r>
              <a:rPr lang="zh-CN" altLang="en-US" sz="2000" dirty="0"/>
              <a:t>、 </a:t>
            </a:r>
            <a:r>
              <a:rPr lang="en-US" altLang="zh-CN" sz="2000" dirty="0"/>
              <a:t>&gt;=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/>
              <a:t>__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__()</a:t>
            </a:r>
            <a:r>
              <a:rPr lang="zh-CN" altLang="en-US" sz="2000" dirty="0"/>
              <a:t>：转化为字符串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2950" y="16002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继承是为代码重用而设计的。 当我们设计一个新类时，我们可以继承一个设计好的类以供代码重用。 在继承关系中，最初设计的类称为父类或基类，而新设计的类称为子类或派生类。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派生类可以继承父类的公共成员，但不能继承其私有成员。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支持多重继承。 如果父类具有相同的方法名称，而子类中未使用父类名称，则</a:t>
            </a:r>
            <a:r>
              <a:rPr lang="en-US" altLang="zh-CN" sz="2400" dirty="0"/>
              <a:t>Python</a:t>
            </a:r>
            <a:r>
              <a:rPr lang="zh-CN" altLang="en-US" sz="2400" dirty="0"/>
              <a:t>解释器将从左到右搜索。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" y="1166018"/>
            <a:ext cx="8229600" cy="528740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class Person(object):  # 基类必须继承于object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def __init__(self, name='', age=20, sex='man'):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self.setName(name)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self.setAge(age)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self.setSex(sex)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def setName(self, name):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if not isinstance(name, str):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print('name must be string.')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return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self.__name = name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def setAge(self, age):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if not isinstance(age, int):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print('age must be integer.')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return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self.__age = age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def setSex(self, sex):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if sex != 'man' and sex != 'woman':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print('sex must be "man" or "woman "')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    return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self.__sex = sex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def show(self):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print(self.__name)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print(self.__age)</a:t>
            </a:r>
            <a:endParaRPr sz="17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700" dirty="0"/>
              <a:t>        print(self.__sex)</a:t>
            </a:r>
            <a:endParaRPr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" y="148473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Teacher(Person):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def 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name='', age = 30, sex = 'man', department = 'Computer'):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super(Teacher, self).__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__(name, age, sex)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#Person.__</a:t>
            </a:r>
            <a:r>
              <a:rPr lang="en-US" altLang="zh-CN" sz="2000" dirty="0" err="1"/>
              <a:t>init</a:t>
            </a:r>
            <a:r>
              <a:rPr lang="en-US" altLang="zh-CN" sz="2000" dirty="0"/>
              <a:t>__(self, name, age, sex)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self.setDepartment</a:t>
            </a:r>
            <a:r>
              <a:rPr lang="en-US" altLang="zh-CN" sz="2000" dirty="0"/>
              <a:t>(department)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def </a:t>
            </a:r>
            <a:r>
              <a:rPr lang="en-US" altLang="zh-CN" sz="2000" dirty="0" err="1"/>
              <a:t>setDepartment</a:t>
            </a:r>
            <a:r>
              <a:rPr lang="en-US" altLang="zh-CN" sz="2000" dirty="0"/>
              <a:t>(self, department):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 if not </a:t>
            </a:r>
            <a:r>
              <a:rPr lang="en-US" altLang="zh-CN" sz="2000" dirty="0" err="1"/>
              <a:t>isinstance</a:t>
            </a:r>
            <a:r>
              <a:rPr lang="en-US" altLang="zh-CN" sz="2000" dirty="0"/>
              <a:t>(department, str):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print('department must be a string. ')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return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self.__department</a:t>
            </a:r>
            <a:r>
              <a:rPr lang="en-US" altLang="zh-CN" sz="2000" dirty="0"/>
              <a:t> = department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def show(self):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super(Teacher, self).show()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print(</a:t>
            </a:r>
            <a:r>
              <a:rPr lang="en-US" altLang="zh-CN" sz="2000" dirty="0" err="1"/>
              <a:t>self.__department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55300"/>
            <a:ext cx="30683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 04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940805" y="2131309"/>
              <a:ext cx="3262432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" y="1576742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if __name__ =='__main__':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zhangsan</a:t>
            </a:r>
            <a:r>
              <a:rPr lang="en-US" altLang="zh-CN" sz="2400" dirty="0"/>
              <a:t> = Person('Zhang San', 19, 'man')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zhangsan.show</a:t>
            </a:r>
            <a:r>
              <a:rPr lang="en-US" altLang="zh-CN" sz="2400" dirty="0"/>
              <a:t>()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lisi</a:t>
            </a:r>
            <a:r>
              <a:rPr lang="en-US" altLang="zh-CN" sz="2400" dirty="0"/>
              <a:t> = Teacher('Li Si',32, 'man', 'Math')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lisi.show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78250"/>
            <a:ext cx="6562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72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zh-CN" altLang="en-US" sz="2000" dirty="0"/>
              <a:t>深入理解继承机制</a:t>
            </a:r>
            <a:endParaRPr lang="zh-CN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class A():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def __</a:t>
            </a:r>
            <a:r>
              <a:rPr lang="en-GB" altLang="en-US" sz="2000" dirty="0" err="1"/>
              <a:t>init</a:t>
            </a:r>
            <a:r>
              <a:rPr lang="en-GB" altLang="en-US" sz="2000" dirty="0"/>
              <a:t>__(self):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</a:t>
            </a:r>
            <a:r>
              <a:rPr lang="en-GB" altLang="en-US" sz="2000" dirty="0" err="1"/>
              <a:t>self.__private</a:t>
            </a:r>
            <a:r>
              <a:rPr lang="en-GB" altLang="en-US" sz="2000" dirty="0"/>
              <a:t>()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</a:t>
            </a:r>
            <a:r>
              <a:rPr lang="en-GB" altLang="en-US" sz="2000" dirty="0" err="1"/>
              <a:t>self.public</a:t>
            </a:r>
            <a:r>
              <a:rPr lang="en-GB" altLang="en-US" sz="2000" dirty="0"/>
              <a:t>()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def __private(self):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print('__private() method of A')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def public(self):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print('public() method of A')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class B(A):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def __private(self):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print('__private() method of B')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def public(self):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              print('public() method of B')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b=B()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__private() method of A</a:t>
            </a:r>
            <a:endParaRPr lang="en-GB" altLang="en-US" sz="2000" dirty="0"/>
          </a:p>
          <a:p>
            <a:pPr>
              <a:lnSpc>
                <a:spcPct val="7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public() method of B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6. 继承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&gt;&gt;&gt; print('\</a:t>
            </a:r>
            <a:r>
              <a:rPr lang="en-GB" altLang="en-US" sz="2400" dirty="0" err="1"/>
              <a:t>n'.join</a:t>
            </a:r>
            <a:r>
              <a:rPr lang="en-GB" altLang="en-US" sz="2400" dirty="0"/>
              <a:t>(</a:t>
            </a:r>
            <a:r>
              <a:rPr lang="en-GB" altLang="en-US" sz="2400" dirty="0" err="1"/>
              <a:t>dir</a:t>
            </a:r>
            <a:r>
              <a:rPr lang="en-GB" altLang="en-US" sz="2400" dirty="0"/>
              <a:t>(b)))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_</a:t>
            </a:r>
            <a:r>
              <a:rPr lang="en-GB" altLang="en-US" sz="2400" dirty="0" err="1"/>
              <a:t>A__private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_</a:t>
            </a:r>
            <a:r>
              <a:rPr lang="en-GB" altLang="en-US" sz="2400" dirty="0" err="1"/>
              <a:t>B__private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__doc__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__</a:t>
            </a:r>
            <a:r>
              <a:rPr lang="en-GB" altLang="en-US" sz="2400" dirty="0" err="1"/>
              <a:t>init</a:t>
            </a:r>
            <a:r>
              <a:rPr lang="en-GB" altLang="en-US" sz="2400" dirty="0"/>
              <a:t>__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__module__</a:t>
            </a:r>
            <a:endParaRPr lang="en-GB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/>
              <a:t>public</a:t>
            </a:r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自从它诞生以来，</a:t>
            </a:r>
            <a:r>
              <a:rPr lang="en-US" altLang="zh-CN" sz="2800" dirty="0"/>
              <a:t>Python</a:t>
            </a:r>
            <a:r>
              <a:rPr lang="zh-CN" altLang="en-US" sz="2800" dirty="0"/>
              <a:t>就一直是一种面向对象的语言。 因此，创建和使用类和对象非常容易。 本章可帮助大家熟悉</a:t>
            </a:r>
            <a:r>
              <a:rPr lang="en-US" altLang="zh-CN" sz="2800" dirty="0"/>
              <a:t>Python</a:t>
            </a:r>
            <a:r>
              <a:rPr lang="zh-CN" altLang="en-US" sz="2800" dirty="0"/>
              <a:t>的面向对象编程。</a:t>
            </a:r>
            <a:endParaRPr lang="zh-CN" altLang="en-US" sz="2800" dirty="0"/>
          </a:p>
          <a:p>
            <a:r>
              <a:rPr lang="zh-CN" altLang="en-US" sz="2800" dirty="0"/>
              <a:t>如果大家以前没有使用面向对象（</a:t>
            </a:r>
            <a:r>
              <a:rPr lang="en-US" altLang="zh-CN" sz="2800" dirty="0"/>
              <a:t>OO</a:t>
            </a:r>
            <a:r>
              <a:rPr lang="zh-CN" altLang="en-US" sz="2800" dirty="0"/>
              <a:t>）编程的经验，则可能需要查阅有关</a:t>
            </a:r>
            <a:r>
              <a:rPr lang="en-US" altLang="zh-CN" sz="2800" dirty="0"/>
              <a:t>Python</a:t>
            </a:r>
            <a:r>
              <a:rPr lang="zh-CN" altLang="en-US" sz="2800" dirty="0"/>
              <a:t>的入门课程或至少某种形式的教程，以便掌握基本概念。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3980" y="1124680"/>
            <a:ext cx="8588620" cy="5189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/>
              <a:t>类</a:t>
            </a:r>
            <a:r>
              <a:rPr lang="en-US" altLang="zh-CN" sz="2800" dirty="0"/>
              <a:t> - </a:t>
            </a:r>
            <a:r>
              <a:rPr lang="zh-CN" altLang="en-US" sz="2800" dirty="0"/>
              <a:t>对象的用户定义原型，该原型定义了表征该类任何对象的一组属性。 属性是数据成员（类变量和实例变量）和方法，可通过点表示法进行访问。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/>
              <a:t>类变量</a:t>
            </a:r>
            <a:r>
              <a:rPr lang="en-US" altLang="zh-CN" sz="2800" dirty="0"/>
              <a:t> - </a:t>
            </a:r>
            <a:r>
              <a:rPr lang="zh-CN" altLang="en-US" sz="2800" dirty="0"/>
              <a:t>由类的所有实例共享的变量。 类变量是在类内定义的，但是在类的任何方法之外。 类变量的使用不如实例变量那么频繁。</a:t>
            </a:r>
            <a:endParaRPr lang="zh-CN" altLang="en-US" sz="2800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dirty="0"/>
              <a:t>数据成员</a:t>
            </a:r>
            <a:r>
              <a:rPr lang="en-US" altLang="zh-CN" sz="2800" dirty="0"/>
              <a:t> - </a:t>
            </a:r>
            <a:r>
              <a:rPr lang="zh-CN" altLang="en-US" sz="2800" dirty="0"/>
              <a:t>保存与类及其对象关联的数据的类变量或实例变量。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410" y="1268700"/>
            <a:ext cx="8353160" cy="45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函数重载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将多个行为分配给特定功能。所执行的操作因所涉及的对象或参数的类型而异。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实例变量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在方法内部定义的变量，仅属于类的当前实例。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继承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将类的特征转移到从该类派生的其他类。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实例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某个类别的单个对象。 例如，属于</a:t>
            </a:r>
            <a:r>
              <a:rPr lang="en-US" altLang="zh-CN" sz="2800" b="1" dirty="0"/>
              <a:t>Circle</a:t>
            </a:r>
            <a:r>
              <a:rPr lang="zh-CN" altLang="en-US" sz="2800" b="1" dirty="0"/>
              <a:t>类的对象</a:t>
            </a:r>
            <a:r>
              <a:rPr lang="en-US" altLang="zh-CN" sz="2800" b="1" dirty="0"/>
              <a:t>obj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Circle</a:t>
            </a:r>
            <a:r>
              <a:rPr lang="zh-CN" altLang="en-US" sz="2800" b="1" dirty="0"/>
              <a:t>类的实例。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3410" y="1268700"/>
            <a:ext cx="8353160" cy="325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实例化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创建类的实例。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方法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在类定义中定义的一种特殊功能。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对象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由其类定义的数据结构的唯一实例。 对象包含数据成员（类变量和实例变量）和方法。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/>
              <a:t>运算符重载</a:t>
            </a:r>
            <a:r>
              <a:rPr lang="en-US" altLang="zh-CN" sz="2800" b="1" dirty="0"/>
              <a:t> - </a:t>
            </a:r>
            <a:r>
              <a:rPr lang="zh-CN" altLang="en-US" sz="2800" b="1" dirty="0"/>
              <a:t>将多个功能分配给特定的运算符。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75445" y="5589300"/>
            <a:ext cx="784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python</a:t>
            </a:r>
            <a:r>
              <a:rPr lang="zh-CN" altLang="en-US" sz="2400" b="1" i="1" dirty="0"/>
              <a:t>中的变量、列表、字典等都是对象。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创建类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440" y="1412720"/>
            <a:ext cx="8353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类声明创建一个新的类定义。 该类的名称紧随关键字</a:t>
            </a:r>
            <a:r>
              <a:rPr lang="en-US" altLang="zh-CN" sz="2400" dirty="0"/>
              <a:t>class</a:t>
            </a:r>
            <a:r>
              <a:rPr lang="zh-CN" altLang="en-US" sz="2400" dirty="0"/>
              <a:t>之后紧跟着冒号，如下所示：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539440" y="2642168"/>
            <a:ext cx="79931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'Optional class documentation string'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class_suite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该类具有文档字符串，可以通过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> .__ doc__</a:t>
            </a:r>
            <a:r>
              <a:rPr lang="zh-CN" altLang="en-US" sz="2400" dirty="0"/>
              <a:t>访问。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 err="1"/>
              <a:t>class_suite</a:t>
            </a:r>
            <a:r>
              <a:rPr lang="zh-CN" altLang="en-US" sz="2400" dirty="0"/>
              <a:t>由定义类成员、数据属性和函数的所有组件语句组成。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0990" y="16002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b="1" dirty="0"/>
              <a:t>class Car:</a:t>
            </a:r>
            <a:endParaRPr lang="en-GB" altLang="en-US" sz="2400" b="1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b="1" dirty="0"/>
              <a:t>    price=100000                  	#</a:t>
            </a:r>
            <a:r>
              <a:rPr lang="zh-CN" altLang="en-US" sz="2400" b="1" dirty="0"/>
              <a:t>定义类属性</a:t>
            </a:r>
            <a:endParaRPr lang="zh-CN" altLang="en-US" sz="2400" b="1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GB" altLang="en-US" sz="2400" b="1" dirty="0" err="1"/>
              <a:t>def</a:t>
            </a:r>
            <a:r>
              <a:rPr lang="en-GB" altLang="en-US" sz="2400" b="1" dirty="0"/>
              <a:t> __</a:t>
            </a:r>
            <a:r>
              <a:rPr lang="en-GB" altLang="en-US" sz="2400" b="1" dirty="0" err="1"/>
              <a:t>init</a:t>
            </a:r>
            <a:r>
              <a:rPr lang="en-GB" altLang="en-US" sz="2400" b="1" dirty="0"/>
              <a:t>__(self, c):</a:t>
            </a:r>
            <a:endParaRPr lang="en-GB" altLang="en-US" sz="2400" b="1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b="1" dirty="0"/>
              <a:t>        </a:t>
            </a:r>
            <a:r>
              <a:rPr lang="en-GB" altLang="en-US" sz="2400" b="1" dirty="0" err="1"/>
              <a:t>self.color</a:t>
            </a:r>
            <a:r>
              <a:rPr lang="en-GB" altLang="en-US" sz="2400" b="1" dirty="0"/>
              <a:t>=c	           	#</a:t>
            </a:r>
            <a:r>
              <a:rPr lang="zh-CN" altLang="en-US" sz="2400" b="1" dirty="0"/>
              <a:t>定义实例属性</a:t>
            </a:r>
            <a:endParaRPr lang="zh-CN" altLang="en-US" sz="2400" b="1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car1=Car("Red")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car2=Car("Blue")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</a:t>
            </a:r>
            <a:r>
              <a:rPr lang="en-GB" altLang="en-US" sz="2400" dirty="0" err="1"/>
              <a:t>rint</a:t>
            </a:r>
            <a:r>
              <a:rPr lang="en-US" altLang="zh-CN" sz="2400" dirty="0"/>
              <a:t>(</a:t>
            </a:r>
            <a:r>
              <a:rPr lang="en-GB" altLang="en-US" sz="2400" dirty="0"/>
              <a:t>car1.color, </a:t>
            </a:r>
            <a:r>
              <a:rPr lang="en-GB" altLang="en-US" sz="2400" dirty="0" err="1"/>
              <a:t>Car.price</a:t>
            </a:r>
            <a:r>
              <a:rPr lang="en-US" altLang="zh-CN" sz="2400" dirty="0"/>
              <a:t>)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 err="1"/>
              <a:t>Car.price</a:t>
            </a:r>
            <a:r>
              <a:rPr lang="en-GB" altLang="en-US" sz="2400" dirty="0"/>
              <a:t>=110000                 	#</a:t>
            </a:r>
            <a:r>
              <a:rPr lang="zh-CN" altLang="en-US" sz="2400" dirty="0"/>
              <a:t>修改类属性</a:t>
            </a:r>
            <a:endParaRPr lang="zh-CN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Car.name='QQ'                    	#</a:t>
            </a:r>
            <a:r>
              <a:rPr lang="zh-CN" altLang="en-US" sz="2400" dirty="0"/>
              <a:t>增加类属性</a:t>
            </a:r>
            <a:endParaRPr lang="zh-CN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GB" altLang="en-US" sz="2400" dirty="0"/>
              <a:t>car1.color="Yellow"              	#</a:t>
            </a:r>
            <a:r>
              <a:rPr lang="zh-CN" altLang="en-US" sz="2400" dirty="0"/>
              <a:t>修改实例属性</a:t>
            </a:r>
            <a:endParaRPr lang="zh-CN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</a:t>
            </a:r>
            <a:r>
              <a:rPr lang="en-GB" altLang="en-US" sz="2400" dirty="0" err="1"/>
              <a:t>rint</a:t>
            </a:r>
            <a:r>
              <a:rPr lang="en-US" altLang="zh-CN" sz="2400" dirty="0"/>
              <a:t>(</a:t>
            </a:r>
            <a:r>
              <a:rPr lang="en-GB" altLang="en-US" sz="2400" dirty="0"/>
              <a:t>car2.color, </a:t>
            </a:r>
            <a:r>
              <a:rPr lang="en-GB" altLang="en-US" sz="2400" dirty="0" err="1"/>
              <a:t>Car.price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Car.name</a:t>
            </a:r>
            <a:r>
              <a:rPr lang="en-US" altLang="zh-CN" sz="2400" dirty="0"/>
              <a:t>)</a:t>
            </a:r>
            <a:endParaRPr lang="en-GB" altLang="en-US" sz="2400" dirty="0"/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</a:t>
            </a:r>
            <a:r>
              <a:rPr lang="en-GB" altLang="en-US" sz="2400" dirty="0" err="1"/>
              <a:t>rint</a:t>
            </a:r>
            <a:r>
              <a:rPr lang="en-US" altLang="zh-CN" sz="2400" dirty="0"/>
              <a:t>(</a:t>
            </a:r>
            <a:r>
              <a:rPr lang="en-GB" altLang="en-US" sz="2400" dirty="0"/>
              <a:t>car1.color, </a:t>
            </a:r>
            <a:r>
              <a:rPr lang="en-GB" altLang="en-US" sz="2400" dirty="0" err="1"/>
              <a:t>Car.price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Car.name</a:t>
            </a:r>
            <a:r>
              <a:rPr lang="en-US" altLang="zh-CN" sz="2400" dirty="0"/>
              <a:t>)</a:t>
            </a:r>
            <a:endParaRPr lang="en-GB" altLang="en-US" sz="24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74321" y="260560"/>
            <a:ext cx="8412479" cy="704517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创建类</a:t>
            </a:r>
            <a:r>
              <a:rPr lang="en-US" altLang="zh-CN" dirty="0"/>
              <a:t>: </a:t>
            </a:r>
            <a:r>
              <a:rPr lang="zh-CN" altLang="en-US" dirty="0"/>
              <a:t>样例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创建实例对象</a:t>
            </a:r>
            <a:endParaRPr lang="zh-CN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4321" y="1628750"/>
            <a:ext cx="8229600" cy="45307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class A: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def __</a:t>
            </a:r>
            <a:r>
              <a:rPr lang="en-GB" altLang="en-US" sz="2000" dirty="0" err="1"/>
              <a:t>init</a:t>
            </a:r>
            <a:r>
              <a:rPr lang="en-GB" altLang="en-US" sz="2000" dirty="0"/>
              <a:t>__(self, value1 = 0, value2 = 0):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self._value1 = value1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self.__value2 = value2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def </a:t>
            </a:r>
            <a:r>
              <a:rPr lang="en-GB" altLang="en-US" sz="2000" dirty="0" err="1"/>
              <a:t>setValue</a:t>
            </a:r>
            <a:r>
              <a:rPr lang="en-GB" altLang="en-US" sz="2000" dirty="0"/>
              <a:t>(self, value1, value2):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self._value1 = value1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self.__value2 = value2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def show(self):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print</a:t>
            </a:r>
            <a:r>
              <a:rPr lang="en-US" altLang="zh-CN" sz="2000" dirty="0"/>
              <a:t>(</a:t>
            </a:r>
            <a:r>
              <a:rPr lang="en-GB" altLang="en-US" sz="2000" dirty="0"/>
              <a:t>self._value1</a:t>
            </a:r>
            <a:r>
              <a:rPr lang="en-US" altLang="zh-CN" sz="2000" dirty="0"/>
              <a:t>)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		print</a:t>
            </a:r>
            <a:r>
              <a:rPr lang="en-US" altLang="zh-CN" sz="2000" dirty="0"/>
              <a:t>(</a:t>
            </a:r>
            <a:r>
              <a:rPr lang="en-GB" altLang="en-US" sz="2000" dirty="0"/>
              <a:t>self.value2</a:t>
            </a:r>
            <a:r>
              <a:rPr lang="en-US" altLang="zh-CN" sz="2000" dirty="0"/>
              <a:t>)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a = A()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a._value1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0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2000" dirty="0"/>
              <a:t>&gt;&gt;&gt; a._A__value2</a:t>
            </a:r>
            <a:endParaRPr lang="en-GB" altLang="en-US" sz="20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0</a:t>
            </a:r>
            <a:endParaRPr lang="en-GB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876550"/>
            <a:ext cx="2971800" cy="1104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65130"/>
            <a:ext cx="317500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5745</Words>
  <Application>WPS Writer</Application>
  <PresentationFormat>On-screen Show (4:3)</PresentationFormat>
  <Paragraphs>281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微软雅黑</vt:lpstr>
      <vt:lpstr>汉仪旗黑</vt:lpstr>
      <vt:lpstr>宋体</vt:lpstr>
      <vt:lpstr>Calibri</vt:lpstr>
      <vt:lpstr>Arial Unicode MS</vt:lpstr>
      <vt:lpstr>Office 主题</vt:lpstr>
      <vt:lpstr>PowerPoint 演示文稿</vt:lpstr>
      <vt:lpstr>PowerPoint 演示文稿</vt:lpstr>
      <vt:lpstr>引言</vt:lpstr>
      <vt:lpstr>1. 类</vt:lpstr>
      <vt:lpstr>1. 类</vt:lpstr>
      <vt:lpstr>1. 类</vt:lpstr>
      <vt:lpstr>2. 创建类</vt:lpstr>
      <vt:lpstr>2. 创建类: 样例</vt:lpstr>
      <vt:lpstr>3. 创建实例对象</vt:lpstr>
      <vt:lpstr>PowerPoint 演示文稿</vt:lpstr>
      <vt:lpstr>4. 访问属性</vt:lpstr>
      <vt:lpstr>5. 类方法</vt:lpstr>
      <vt:lpstr>5.类方法</vt:lpstr>
      <vt:lpstr>5.类方法</vt:lpstr>
      <vt:lpstr>5.类方法</vt:lpstr>
      <vt:lpstr>5. 特殊的类方法</vt:lpstr>
      <vt:lpstr>6. 继承</vt:lpstr>
      <vt:lpstr>6. 继承</vt:lpstr>
      <vt:lpstr>6. 继承</vt:lpstr>
      <vt:lpstr>6. 继承</vt:lpstr>
      <vt:lpstr>6. 继承</vt:lpstr>
      <vt:lpstr>6. 继承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533</cp:revision>
  <cp:lastPrinted>2022-09-12T13:26:54Z</cp:lastPrinted>
  <dcterms:created xsi:type="dcterms:W3CDTF">2022-09-12T13:26:54Z</dcterms:created>
  <dcterms:modified xsi:type="dcterms:W3CDTF">2022-09-12T13:26:54Z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1033-3.9.3.6359</vt:lpwstr>
  </property>
</Properties>
</file>