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2" r:id="rId2"/>
  </p:sldMasterIdLst>
  <p:sldIdLst>
    <p:sldId id="281" r:id="rId3"/>
    <p:sldId id="290" r:id="rId4"/>
    <p:sldId id="288" r:id="rId5"/>
    <p:sldId id="292" r:id="rId6"/>
    <p:sldId id="294" r:id="rId7"/>
    <p:sldId id="295" r:id="rId8"/>
    <p:sldId id="297" r:id="rId9"/>
    <p:sldId id="298" r:id="rId10"/>
    <p:sldId id="299" r:id="rId11"/>
    <p:sldId id="300" r:id="rId12"/>
    <p:sldId id="301" r:id="rId13"/>
    <p:sldId id="296" r:id="rId14"/>
    <p:sldId id="304" r:id="rId15"/>
    <p:sldId id="305" r:id="rId16"/>
    <p:sldId id="306" r:id="rId17"/>
    <p:sldId id="303" r:id="rId18"/>
    <p:sldId id="314" r:id="rId19"/>
    <p:sldId id="302" r:id="rId20"/>
    <p:sldId id="307" r:id="rId21"/>
    <p:sldId id="312" r:id="rId22"/>
    <p:sldId id="313" r:id="rId23"/>
    <p:sldId id="310" r:id="rId24"/>
    <p:sldId id="27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5"/>
    <p:restoredTop sz="94686"/>
  </p:normalViewPr>
  <p:slideViewPr>
    <p:cSldViewPr snapToGrid="0" snapToObjects="1">
      <p:cViewPr varScale="1">
        <p:scale>
          <a:sx n="86" d="100"/>
          <a:sy n="86" d="100"/>
        </p:scale>
        <p:origin x="55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0AE2309D-2014-C345-885D-AE94DF62AFCE}" type="datetimeFigureOut">
              <a:rPr kumimoji="1" lang="zh-CN" altLang="en-US" smtClean="0"/>
              <a:t>2020/3/29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2CEF998-F850-2748-BAFD-CC64F5248C13}"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0AE2309D-2014-C345-885D-AE94DF62AFCE}" type="datetimeFigureOut">
              <a:rPr kumimoji="1" lang="zh-CN" altLang="en-US" smtClean="0"/>
              <a:t>2020/3/29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2CEF998-F850-2748-BAFD-CC64F5248C13}"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0AE2309D-2014-C345-885D-AE94DF62AFCE}" type="datetimeFigureOut">
              <a:rPr kumimoji="1" lang="zh-CN" altLang="en-US" smtClean="0"/>
              <a:t>2020/3/29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2CEF998-F850-2748-BAFD-CC64F5248C13}"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0AE2309D-2014-C345-885D-AE94DF62AFCE}" type="datetimeFigureOut">
              <a:rPr kumimoji="1" lang="zh-CN" altLang="en-US" smtClean="0">
                <a:solidFill>
                  <a:prstClr val="black">
                    <a:tint val="75000"/>
                  </a:prstClr>
                </a:solidFill>
              </a:rPr>
              <a:pPr/>
              <a:t>2020/3/29</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2CEF998-F850-2748-BAFD-CC64F5248C13}"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7743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0AE2309D-2014-C345-885D-AE94DF62AFCE}" type="datetimeFigureOut">
              <a:rPr kumimoji="1" lang="zh-CN" altLang="en-US" smtClean="0">
                <a:solidFill>
                  <a:prstClr val="black">
                    <a:tint val="75000"/>
                  </a:prstClr>
                </a:solidFill>
              </a:rPr>
              <a:pPr/>
              <a:t>2020/3/29</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2CEF998-F850-2748-BAFD-CC64F5248C13}"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319072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0AE2309D-2014-C345-885D-AE94DF62AFCE}" type="datetimeFigureOut">
              <a:rPr kumimoji="1" lang="zh-CN" altLang="en-US" smtClean="0">
                <a:solidFill>
                  <a:prstClr val="black">
                    <a:tint val="75000"/>
                  </a:prstClr>
                </a:solidFill>
              </a:rPr>
              <a:pPr/>
              <a:t>2020/3/29</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2CEF998-F850-2748-BAFD-CC64F5248C13}"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84528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0AE2309D-2014-C345-885D-AE94DF62AFCE}" type="datetimeFigureOut">
              <a:rPr kumimoji="1" lang="zh-CN" altLang="en-US" smtClean="0">
                <a:solidFill>
                  <a:prstClr val="black">
                    <a:tint val="75000"/>
                  </a:prstClr>
                </a:solidFill>
              </a:rPr>
              <a:pPr/>
              <a:t>2020/3/29</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2CEF998-F850-2748-BAFD-CC64F5248C13}"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759276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p:cNvSpPr>
            <a:spLocks noGrp="1"/>
          </p:cNvSpPr>
          <p:nvPr>
            <p:ph type="dt" sz="half" idx="10"/>
          </p:nvPr>
        </p:nvSpPr>
        <p:spPr/>
        <p:txBody>
          <a:bodyPr/>
          <a:lstStyle/>
          <a:p>
            <a:fld id="{0AE2309D-2014-C345-885D-AE94DF62AFCE}" type="datetimeFigureOut">
              <a:rPr kumimoji="1" lang="zh-CN" altLang="en-US" smtClean="0">
                <a:solidFill>
                  <a:prstClr val="black">
                    <a:tint val="75000"/>
                  </a:prstClr>
                </a:solidFill>
              </a:rPr>
              <a:pPr/>
              <a:t>2020/3/29</a:t>
            </a:fld>
            <a:endParaRPr kumimoji="1"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E2CEF998-F850-2748-BAFD-CC64F5248C13}"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822840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0AE2309D-2014-C345-885D-AE94DF62AFCE}" type="datetimeFigureOut">
              <a:rPr kumimoji="1" lang="zh-CN" altLang="en-US" smtClean="0">
                <a:solidFill>
                  <a:prstClr val="black">
                    <a:tint val="75000"/>
                  </a:prstClr>
                </a:solidFill>
              </a:rPr>
              <a:pPr/>
              <a:t>2020/3/29</a:t>
            </a:fld>
            <a:endParaRPr kumimoji="1"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kumimoji="1"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E2CEF998-F850-2748-BAFD-CC64F5248C13}"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823818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4098" name="Picture 2" descr="C:\Users\MI\Desktop\峰会主KV\PPT模板\16：9文件内页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20730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0AE2309D-2014-C345-885D-AE94DF62AFCE}" type="datetimeFigureOut">
              <a:rPr kumimoji="1" lang="zh-CN" altLang="en-US" smtClean="0">
                <a:solidFill>
                  <a:prstClr val="black">
                    <a:tint val="75000"/>
                  </a:prstClr>
                </a:solidFill>
              </a:rPr>
              <a:pPr/>
              <a:t>2020/3/29</a:t>
            </a:fld>
            <a:endParaRPr kumimoji="1"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kumimoji="1"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E2CEF998-F850-2748-BAFD-CC64F5248C13}"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845412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0AE2309D-2014-C345-885D-AE94DF62AFCE}" type="datetimeFigureOut">
              <a:rPr kumimoji="1" lang="zh-CN" altLang="en-US" smtClean="0">
                <a:solidFill>
                  <a:prstClr val="black">
                    <a:tint val="75000"/>
                  </a:prstClr>
                </a:solidFill>
              </a:rPr>
              <a:pPr/>
              <a:t>2020/3/29</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2CEF998-F850-2748-BAFD-CC64F5248C13}"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14308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0AE2309D-2014-C345-885D-AE94DF62AFCE}" type="datetimeFigureOut">
              <a:rPr kumimoji="1" lang="zh-CN" altLang="en-US" smtClean="0"/>
              <a:t>2020/3/29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2CEF998-F850-2748-BAFD-CC64F5248C13}"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0AE2309D-2014-C345-885D-AE94DF62AFCE}" type="datetimeFigureOut">
              <a:rPr kumimoji="1" lang="zh-CN" altLang="en-US" smtClean="0">
                <a:solidFill>
                  <a:prstClr val="black">
                    <a:tint val="75000"/>
                  </a:prstClr>
                </a:solidFill>
              </a:rPr>
              <a:pPr/>
              <a:t>2020/3/29</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2CEF998-F850-2748-BAFD-CC64F5248C13}"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366186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0AE2309D-2014-C345-885D-AE94DF62AFCE}" type="datetimeFigureOut">
              <a:rPr kumimoji="1" lang="zh-CN" altLang="en-US" smtClean="0">
                <a:solidFill>
                  <a:prstClr val="black">
                    <a:tint val="75000"/>
                  </a:prstClr>
                </a:solidFill>
              </a:rPr>
              <a:pPr/>
              <a:t>2020/3/29</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2CEF998-F850-2748-BAFD-CC64F5248C13}"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435514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0AE2309D-2014-C345-885D-AE94DF62AFCE}" type="datetimeFigureOut">
              <a:rPr kumimoji="1" lang="zh-CN" altLang="en-US" smtClean="0">
                <a:solidFill>
                  <a:prstClr val="black">
                    <a:tint val="75000"/>
                  </a:prstClr>
                </a:solidFill>
              </a:rPr>
              <a:pPr/>
              <a:t>2020/3/29</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2CEF998-F850-2748-BAFD-CC64F5248C13}"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14580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0AE2309D-2014-C345-885D-AE94DF62AFCE}" type="datetimeFigureOut">
              <a:rPr kumimoji="1" lang="zh-CN" altLang="en-US" smtClean="0"/>
              <a:t>2020/3/29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2CEF998-F850-2748-BAFD-CC64F5248C13}"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0AE2309D-2014-C345-885D-AE94DF62AFCE}" type="datetimeFigureOut">
              <a:rPr kumimoji="1" lang="zh-CN" altLang="en-US" smtClean="0"/>
              <a:t>2020/3/29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E2CEF998-F850-2748-BAFD-CC64F5248C13}"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p:cNvSpPr>
            <a:spLocks noGrp="1"/>
          </p:cNvSpPr>
          <p:nvPr>
            <p:ph type="dt" sz="half" idx="10"/>
          </p:nvPr>
        </p:nvSpPr>
        <p:spPr/>
        <p:txBody>
          <a:bodyPr/>
          <a:lstStyle/>
          <a:p>
            <a:fld id="{0AE2309D-2014-C345-885D-AE94DF62AFCE}" type="datetimeFigureOut">
              <a:rPr kumimoji="1" lang="zh-CN" altLang="en-US" smtClean="0"/>
              <a:t>2020/3/29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E2CEF998-F850-2748-BAFD-CC64F5248C13}"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0AE2309D-2014-C345-885D-AE94DF62AFCE}" type="datetimeFigureOut">
              <a:rPr kumimoji="1" lang="zh-CN" altLang="en-US" smtClean="0"/>
              <a:t>2020/3/29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E2CEF998-F850-2748-BAFD-CC64F5248C13}"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E2309D-2014-C345-885D-AE94DF62AFCE}" type="datetimeFigureOut">
              <a:rPr kumimoji="1" lang="zh-CN" altLang="en-US" smtClean="0"/>
              <a:t>2020/3/29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E2CEF998-F850-2748-BAFD-CC64F5248C13}"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0AE2309D-2014-C345-885D-AE94DF62AFCE}" type="datetimeFigureOut">
              <a:rPr kumimoji="1" lang="zh-CN" altLang="en-US" smtClean="0"/>
              <a:t>2020/3/29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E2CEF998-F850-2748-BAFD-CC64F5248C13}"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0AE2309D-2014-C345-885D-AE94DF62AFCE}" type="datetimeFigureOut">
              <a:rPr kumimoji="1" lang="zh-CN" altLang="en-US" smtClean="0"/>
              <a:t>2020/3/29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E2CEF998-F850-2748-BAFD-CC64F5248C13}"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2309D-2014-C345-885D-AE94DF62AFCE}" type="datetimeFigureOut">
              <a:rPr kumimoji="1" lang="zh-CN" altLang="en-US" smtClean="0"/>
              <a:t>2020/3/29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EF998-F850-2748-BAFD-CC64F5248C13}"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2309D-2014-C345-885D-AE94DF62AFCE}" type="datetimeFigureOut">
              <a:rPr kumimoji="1" lang="zh-CN" altLang="en-US" smtClean="0">
                <a:solidFill>
                  <a:prstClr val="black">
                    <a:tint val="75000"/>
                  </a:prstClr>
                </a:solidFill>
              </a:rPr>
              <a:pPr/>
              <a:t>2020/3/29</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EF998-F850-2748-BAFD-CC64F5248C13}"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2958252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30.emf"/></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1.jpe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I\Desktop\峰会主KV\PPT模板\658c9de9f37d1b65aa01e02af4236c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207308"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6"/>
          <p:cNvSpPr txBox="1"/>
          <p:nvPr/>
        </p:nvSpPr>
        <p:spPr>
          <a:xfrm>
            <a:off x="4198021" y="3533317"/>
            <a:ext cx="4268476" cy="584775"/>
          </a:xfrm>
          <a:prstGeom prst="rect">
            <a:avLst/>
          </a:prstGeom>
          <a:noFill/>
        </p:spPr>
        <p:txBody>
          <a:bodyPr wrap="none" lIns="71755" rtlCol="0">
            <a:spAutoFit/>
          </a:bodyPr>
          <a:lstStyle/>
          <a:p>
            <a:pPr algn="dist"/>
            <a:r>
              <a:rPr lang="zh-CN" altLang="en-US" sz="3200" b="1" dirty="0">
                <a:solidFill>
                  <a:schemeClr val="bg1"/>
                </a:solidFill>
                <a:latin typeface="微软雅黑" panose="020B0503020204020204" pitchFamily="34" charset="-122"/>
                <a:ea typeface="微软雅黑" panose="020B0503020204020204" pitchFamily="34" charset="-122"/>
              </a:rPr>
              <a:t>海上渔船作业行为识别</a:t>
            </a:r>
          </a:p>
        </p:txBody>
      </p:sp>
      <p:sp>
        <p:nvSpPr>
          <p:cNvPr id="9" name="Shape 138"/>
          <p:cNvSpPr/>
          <p:nvPr/>
        </p:nvSpPr>
        <p:spPr>
          <a:xfrm>
            <a:off x="4513836" y="4245943"/>
            <a:ext cx="3164328" cy="410369"/>
          </a:xfrm>
          <a:prstGeom prst="rect">
            <a:avLst/>
          </a:prstGeom>
          <a:ln w="12700">
            <a:miter lim="400000"/>
          </a:ln>
        </p:spPr>
        <p:txBody>
          <a:bodyPr wrap="squar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schemeClr val="bg1"/>
                </a:solidFill>
                <a:latin typeface="微软雅黑" panose="020B0503020204020204" pitchFamily="34" charset="-122"/>
                <a:ea typeface="微软雅黑" panose="020B0503020204020204" pitchFamily="34" charset="-122"/>
              </a:rPr>
              <a:t>队名</a:t>
            </a:r>
            <a:r>
              <a:rPr 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抗毒救灾</a:t>
            </a:r>
            <a:r>
              <a:rPr lang="en-US" altLang="zh-CN" sz="2000" dirty="0">
                <a:solidFill>
                  <a:schemeClr val="bg1"/>
                </a:solidFill>
                <a:latin typeface="微软雅黑" panose="020B0503020204020204" pitchFamily="34" charset="-122"/>
                <a:ea typeface="微软雅黑" panose="020B0503020204020204" pitchFamily="34" charset="-122"/>
              </a:rPr>
              <a:t>(RANK 12)</a:t>
            </a:r>
          </a:p>
        </p:txBody>
      </p:sp>
      <p:sp>
        <p:nvSpPr>
          <p:cNvPr id="11" name="例:云上驱动新未来"/>
          <p:cNvSpPr txBox="1"/>
          <p:nvPr/>
        </p:nvSpPr>
        <p:spPr>
          <a:xfrm>
            <a:off x="1997021" y="2377496"/>
            <a:ext cx="7903246" cy="803448"/>
          </a:xfrm>
          <a:prstGeom prst="rect">
            <a:avLst/>
          </a:prstGeom>
          <a:ln w="12700">
            <a:miter lim="400000"/>
          </a:ln>
          <a:extLst>
            <a:ext uri="{C572A759-6A51-4108-AA02-DFA0A04FC94B}">
              <ma14:wrappingTextBoxFlag xmlns:ma14="http://schemas.microsoft.com/office/mac/drawingml/2011/main" xmlns="" val="1"/>
            </a:ext>
          </a:extLst>
        </p:spPr>
        <p:txBody>
          <a:bodyPr lIns="22577" tIns="22577" rIns="22577" bIns="22577"/>
          <a:lstStyle>
            <a:lvl1pPr defTabSz="366888">
              <a:defRPr sz="8000">
                <a:solidFill>
                  <a:srgbClr val="53585F"/>
                </a:solidFill>
                <a:latin typeface="Alibaba-PuHuiTi-M"/>
                <a:ea typeface="Alibaba-PuHuiTi-M"/>
                <a:cs typeface="Alibaba-PuHuiTi-M"/>
                <a:sym typeface="Alibaba-PuHuiTi-M"/>
              </a:defRPr>
            </a:lvl1pPr>
          </a:lstStyle>
          <a:p>
            <a:pPr algn="ctr">
              <a:lnSpc>
                <a:spcPct val="150000"/>
              </a:lnSpc>
            </a:pPr>
            <a:r>
              <a:rPr lang="zh-CN" altLang="en-US" sz="3600" b="1" dirty="0">
                <a:solidFill>
                  <a:srgbClr val="FFC000"/>
                </a:solidFill>
                <a:latin typeface="微软雅黑" pitchFamily="34" charset="-122"/>
                <a:ea typeface="微软雅黑" pitchFamily="34" charset="-122"/>
              </a:rPr>
              <a:t>数字政府赛道</a:t>
            </a:r>
            <a:r>
              <a:rPr lang="en-US" altLang="zh-CN" sz="3600" b="1" dirty="0">
                <a:solidFill>
                  <a:srgbClr val="FFC000"/>
                </a:solidFill>
                <a:latin typeface="微软雅黑" pitchFamily="34" charset="-122"/>
                <a:ea typeface="微软雅黑" pitchFamily="34" charset="-122"/>
              </a:rPr>
              <a:t>—</a:t>
            </a:r>
            <a:r>
              <a:rPr lang="zh-CN" altLang="en-US" sz="3600" b="1" dirty="0">
                <a:solidFill>
                  <a:srgbClr val="FFC000"/>
                </a:solidFill>
                <a:latin typeface="微软雅黑" pitchFamily="34" charset="-122"/>
                <a:ea typeface="微软雅黑" pitchFamily="34" charset="-122"/>
              </a:rPr>
              <a:t>智慧社区建设</a:t>
            </a:r>
            <a:endParaRPr lang="en-US" sz="3600" b="1" dirty="0">
              <a:solidFill>
                <a:srgbClr val="FFC000"/>
              </a:solidFill>
              <a:latin typeface="微软雅黑" pitchFamily="34" charset="-122"/>
              <a:ea typeface="微软雅黑" pitchFamily="34" charset="-122"/>
            </a:endParaRPr>
          </a:p>
        </p:txBody>
      </p:sp>
      <p:sp>
        <p:nvSpPr>
          <p:cNvPr id="2" name="矩形 1">
            <a:extLst>
              <a:ext uri="{FF2B5EF4-FFF2-40B4-BE49-F238E27FC236}">
                <a16:creationId xmlns:a16="http://schemas.microsoft.com/office/drawing/2014/main" id="{92AFA247-B5C8-4F57-8DD5-0FD152D8041A}"/>
              </a:ext>
            </a:extLst>
          </p:cNvPr>
          <p:cNvSpPr/>
          <p:nvPr/>
        </p:nvSpPr>
        <p:spPr>
          <a:xfrm>
            <a:off x="2305443" y="4784164"/>
            <a:ext cx="7581114" cy="307777"/>
          </a:xfrm>
          <a:prstGeom prst="rect">
            <a:avLst/>
          </a:prstGeom>
        </p:spPr>
        <p:txBody>
          <a:bodyPr wrap="none">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BY</a:t>
            </a:r>
            <a:r>
              <a:rPr lang="zh-CN" altLang="en-US" sz="1400" dirty="0">
                <a:solidFill>
                  <a:schemeClr val="bg1"/>
                </a:solidFill>
                <a:latin typeface="微软雅黑" panose="020B0503020204020204" pitchFamily="34" charset="-122"/>
                <a:ea typeface="微软雅黑" panose="020B0503020204020204" pitchFamily="34" charset="-122"/>
              </a:rPr>
              <a:t>：伍逸凡（中南大学研一），杨佶昌（华中科技大学研一），朱龙娇（湖南师范大学研一）</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27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67249" y="4597518"/>
            <a:ext cx="2832100" cy="408940"/>
            <a:chOff x="6578" y="7017"/>
            <a:chExt cx="4460" cy="644"/>
          </a:xfrm>
        </p:grpSpPr>
        <p:sp>
          <p:nvSpPr>
            <p:cNvPr id="8" name="Shape 138"/>
            <p:cNvSpPr/>
            <p:nvPr/>
          </p:nvSpPr>
          <p:spPr>
            <a:xfrm>
              <a:off x="65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职位：</a:t>
              </a:r>
            </a:p>
          </p:txBody>
        </p:sp>
        <p:sp>
          <p:nvSpPr>
            <p:cNvPr id="9" name="Shape 138"/>
            <p:cNvSpPr/>
            <p:nvPr/>
          </p:nvSpPr>
          <p:spPr>
            <a:xfrm>
              <a:off x="96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姓名：</a:t>
              </a:r>
            </a:p>
          </p:txBody>
        </p:sp>
      </p:grpSp>
      <p:pic>
        <p:nvPicPr>
          <p:cNvPr id="7170" name="Picture 2" descr="C:\Users\MI\Desktop\峰会主KV\LOGO\微信图片_2020031518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9" y="38100"/>
            <a:ext cx="2005012" cy="87353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5B49BC0-C1D6-4149-8FE9-6537EB8939ED}"/>
              </a:ext>
            </a:extLst>
          </p:cNvPr>
          <p:cNvPicPr>
            <a:picLocks noChangeAspect="1"/>
          </p:cNvPicPr>
          <p:nvPr/>
        </p:nvPicPr>
        <p:blipFill>
          <a:blip r:embed="rId3"/>
          <a:stretch>
            <a:fillRect/>
          </a:stretch>
        </p:blipFill>
        <p:spPr>
          <a:xfrm>
            <a:off x="10073593" y="512969"/>
            <a:ext cx="1627246" cy="341796"/>
          </a:xfrm>
          <a:prstGeom prst="rect">
            <a:avLst/>
          </a:prstGeom>
        </p:spPr>
      </p:pic>
      <p:sp>
        <p:nvSpPr>
          <p:cNvPr id="10" name="Rectangle 1">
            <a:extLst>
              <a:ext uri="{FF2B5EF4-FFF2-40B4-BE49-F238E27FC236}">
                <a16:creationId xmlns:a16="http://schemas.microsoft.com/office/drawing/2014/main" id="{41FF145C-415B-4831-96D2-7B8A9B04FE3D}"/>
              </a:ext>
            </a:extLst>
          </p:cNvPr>
          <p:cNvSpPr>
            <a:spLocks noChangeArrowheads="1"/>
          </p:cNvSpPr>
          <p:nvPr/>
        </p:nvSpPr>
        <p:spPr bwMode="auto">
          <a:xfrm>
            <a:off x="2247901" y="128798"/>
            <a:ext cx="7732641" cy="438582"/>
          </a:xfrm>
          <a:prstGeom prst="rect">
            <a:avLst/>
          </a:prstGeom>
          <a:noFill/>
          <a:ln w="9525">
            <a:noFill/>
            <a:miter lim="800000"/>
          </a:ln>
          <a:effectLst/>
        </p:spPr>
        <p:txBody>
          <a:bodyPr vert="horz" wrap="square" lIns="68580" tIns="34290" rIns="68580" bIns="34290" numCol="1" anchor="ctr" anchorCtr="0" compatLnSpc="1">
            <a:spAutoFit/>
          </a:bodyPr>
          <a:lstStyle/>
          <a:p>
            <a:pPr indent="171450" fontAlgn="base">
              <a:spcBef>
                <a:spcPct val="0"/>
              </a:spcBef>
              <a:spcAft>
                <a:spcPct val="0"/>
              </a:spcAft>
              <a:tabLst>
                <a:tab pos="67310" algn="l"/>
              </a:tabLst>
            </a:pPr>
            <a:r>
              <a:rPr lang="zh-CN" altLang="en-US" sz="2400" b="1" dirty="0">
                <a:solidFill>
                  <a:srgbClr val="4472C4"/>
                </a:solidFill>
                <a:latin typeface="楷体" panose="02010609060101010101" pitchFamily="49" charset="-122"/>
                <a:ea typeface="楷体" panose="02010609060101010101" pitchFamily="49" charset="-122"/>
              </a:rPr>
              <a:t>特征分析</a:t>
            </a:r>
            <a:r>
              <a:rPr lang="en-US" altLang="zh-CN" sz="2400" b="1" dirty="0">
                <a:solidFill>
                  <a:srgbClr val="4472C4"/>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轨迹类</a:t>
            </a:r>
            <a:endParaRPr lang="zh-CN" altLang="zh-CN" sz="2400" b="1" dirty="0">
              <a:solidFill>
                <a:srgbClr val="FF0000"/>
              </a:solidFill>
              <a:latin typeface="楷体" panose="02010609060101010101" pitchFamily="49" charset="-122"/>
              <a:ea typeface="楷体" panose="02010609060101010101" pitchFamily="49" charset="-122"/>
            </a:endParaRPr>
          </a:p>
        </p:txBody>
      </p:sp>
      <p:sp>
        <p:nvSpPr>
          <p:cNvPr id="11" name="内容占位符 2">
            <a:extLst>
              <a:ext uri="{FF2B5EF4-FFF2-40B4-BE49-F238E27FC236}">
                <a16:creationId xmlns:a16="http://schemas.microsoft.com/office/drawing/2014/main" id="{32AD5E70-B0EA-451B-9358-7F5F86844629}"/>
              </a:ext>
            </a:extLst>
          </p:cNvPr>
          <p:cNvSpPr txBox="1"/>
          <p:nvPr/>
        </p:nvSpPr>
        <p:spPr>
          <a:xfrm>
            <a:off x="6721869" y="937246"/>
            <a:ext cx="3791642" cy="2297341"/>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600" dirty="0">
                <a:solidFill>
                  <a:srgbClr val="4472C4"/>
                </a:solidFill>
                <a:latin typeface="微软雅黑" panose="020B0503020204020204" pitchFamily="34" charset="-122"/>
                <a:ea typeface="微软雅黑" panose="020B0503020204020204" pitchFamily="34" charset="-122"/>
              </a:rPr>
              <a:t>       渔船工作于不同的捕捞方式时，其各自的运动轨迹不同，从运动轨迹中可以提取出相关特征进行分析，包括：</a:t>
            </a:r>
            <a:endParaRPr lang="en-US" altLang="zh-CN" sz="1600" dirty="0">
              <a:solidFill>
                <a:srgbClr val="4472C4"/>
              </a:solidFill>
              <a:latin typeface="微软雅黑" panose="020B0503020204020204" pitchFamily="34" charset="-122"/>
              <a:ea typeface="微软雅黑" panose="020B0503020204020204" pitchFamily="34" charset="-122"/>
            </a:endParaRPr>
          </a:p>
          <a:p>
            <a:pPr lvl="1">
              <a:lnSpc>
                <a:spcPct val="150000"/>
              </a:lnSpc>
              <a:spcBef>
                <a:spcPts val="0"/>
              </a:spcBef>
              <a:buFont typeface="Wingdings" panose="05000000000000000000" pitchFamily="2" charset="2"/>
              <a:buChar char="p"/>
              <a:defRPr/>
            </a:pPr>
            <a:r>
              <a:rPr lang="zh-CN" altLang="en-US" sz="1600" b="1" dirty="0">
                <a:solidFill>
                  <a:srgbClr val="FF0000"/>
                </a:solidFill>
                <a:latin typeface="微软雅黑" panose="020B0503020204020204" pitchFamily="34" charset="-122"/>
                <a:ea typeface="微软雅黑" panose="020B0503020204020204" pitchFamily="34" charset="-122"/>
              </a:rPr>
              <a:t>轨迹各处曲率半径</a:t>
            </a:r>
            <a:endParaRPr lang="en-US" altLang="zh-CN" sz="1600" b="1" dirty="0">
              <a:solidFill>
                <a:srgbClr val="FF0000"/>
              </a:solidFill>
              <a:latin typeface="微软雅黑" panose="020B0503020204020204" pitchFamily="34" charset="-122"/>
              <a:ea typeface="微软雅黑" panose="020B0503020204020204" pitchFamily="34" charset="-122"/>
            </a:endParaRPr>
          </a:p>
          <a:p>
            <a:pPr lvl="1">
              <a:lnSpc>
                <a:spcPct val="150000"/>
              </a:lnSpc>
              <a:spcBef>
                <a:spcPts val="0"/>
              </a:spcBef>
              <a:buFont typeface="Wingdings" panose="05000000000000000000" pitchFamily="2" charset="2"/>
              <a:buChar char="p"/>
              <a:defRPr/>
            </a:pPr>
            <a:r>
              <a:rPr lang="zh-CN" altLang="en-US" sz="1600" b="1" dirty="0">
                <a:solidFill>
                  <a:srgbClr val="FF0000"/>
                </a:solidFill>
                <a:latin typeface="微软雅黑" panose="020B0503020204020204" pitchFamily="34" charset="-122"/>
                <a:ea typeface="微软雅黑" panose="020B0503020204020204" pitchFamily="34" charset="-122"/>
              </a:rPr>
              <a:t>轨迹凸包面积</a:t>
            </a:r>
            <a:endParaRPr lang="en-US" altLang="zh-CN" sz="1600" b="1" dirty="0">
              <a:solidFill>
                <a:srgbClr val="FF0000"/>
              </a:solidFill>
              <a:latin typeface="微软雅黑" panose="020B0503020204020204" pitchFamily="34" charset="-122"/>
              <a:ea typeface="微软雅黑" panose="020B0503020204020204" pitchFamily="34" charset="-122"/>
            </a:endParaRPr>
          </a:p>
          <a:p>
            <a:pPr lvl="1">
              <a:lnSpc>
                <a:spcPct val="150000"/>
              </a:lnSpc>
              <a:spcBef>
                <a:spcPts val="0"/>
              </a:spcBef>
              <a:buFont typeface="Wingdings" panose="05000000000000000000" pitchFamily="2" charset="2"/>
              <a:buChar char="p"/>
              <a:defRPr/>
            </a:pPr>
            <a:r>
              <a:rPr lang="en-US" altLang="zh-CN" sz="1600" b="1" dirty="0">
                <a:solidFill>
                  <a:srgbClr val="FF0000"/>
                </a:solidFill>
                <a:latin typeface="微软雅黑" panose="020B0503020204020204" pitchFamily="34" charset="-122"/>
                <a:ea typeface="微软雅黑" panose="020B0503020204020204" pitchFamily="34" charset="-122"/>
              </a:rPr>
              <a:t>……</a:t>
            </a:r>
          </a:p>
        </p:txBody>
      </p:sp>
      <p:sp>
        <p:nvSpPr>
          <p:cNvPr id="12" name="内容占位符 2">
            <a:extLst>
              <a:ext uri="{FF2B5EF4-FFF2-40B4-BE49-F238E27FC236}">
                <a16:creationId xmlns:a16="http://schemas.microsoft.com/office/drawing/2014/main" id="{A3B57B4A-7E44-4A96-AA99-1B0C09805161}"/>
              </a:ext>
            </a:extLst>
          </p:cNvPr>
          <p:cNvSpPr txBox="1"/>
          <p:nvPr/>
        </p:nvSpPr>
        <p:spPr>
          <a:xfrm>
            <a:off x="2796631" y="5762269"/>
            <a:ext cx="2166792" cy="579895"/>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defRPr/>
            </a:pPr>
            <a:r>
              <a:rPr lang="zh-CN" altLang="en-US" sz="1600" b="1" dirty="0">
                <a:solidFill>
                  <a:srgbClr val="4472C4"/>
                </a:solidFill>
                <a:latin typeface="微软雅黑" panose="020B0503020204020204" pitchFamily="34" charset="-122"/>
                <a:ea typeface="微软雅黑" panose="020B0503020204020204" pitchFamily="34" charset="-122"/>
              </a:rPr>
              <a:t>曲率半径</a:t>
            </a:r>
            <a:endParaRPr lang="en-US" altLang="zh-CN" sz="1600" b="1" dirty="0">
              <a:solidFill>
                <a:srgbClr val="4472C4"/>
              </a:solidFill>
              <a:latin typeface="微软雅黑" panose="020B0503020204020204" pitchFamily="34" charset="-122"/>
              <a:ea typeface="微软雅黑" panose="020B0503020204020204" pitchFamily="34" charset="-122"/>
            </a:endParaRPr>
          </a:p>
          <a:p>
            <a:pPr marL="0" indent="0" algn="ctr">
              <a:spcBef>
                <a:spcPts val="0"/>
              </a:spcBef>
              <a:buNone/>
              <a:defRPr/>
            </a:pPr>
            <a:r>
              <a:rPr lang="zh-CN" altLang="en-US" sz="1600" b="1" dirty="0">
                <a:solidFill>
                  <a:srgbClr val="4472C4"/>
                </a:solidFill>
                <a:latin typeface="微软雅黑" panose="020B0503020204020204" pitchFamily="34" charset="-122"/>
                <a:ea typeface="微软雅黑" panose="020B0503020204020204" pitchFamily="34" charset="-122"/>
              </a:rPr>
              <a:t>（取</a:t>
            </a:r>
            <a:r>
              <a:rPr lang="en-US" altLang="zh-CN" sz="1600" b="1" dirty="0">
                <a:solidFill>
                  <a:srgbClr val="4472C4"/>
                </a:solidFill>
                <a:latin typeface="微软雅黑" panose="020B0503020204020204" pitchFamily="34" charset="-122"/>
                <a:ea typeface="微软雅黑" panose="020B0503020204020204" pitchFamily="34" charset="-122"/>
              </a:rPr>
              <a:t>2</a:t>
            </a:r>
            <a:r>
              <a:rPr lang="zh-CN" altLang="en-US" sz="1600" b="1" dirty="0">
                <a:solidFill>
                  <a:srgbClr val="4472C4"/>
                </a:solidFill>
                <a:latin typeface="微软雅黑" panose="020B0503020204020204" pitchFamily="34" charset="-122"/>
                <a:ea typeface="微软雅黑" panose="020B0503020204020204" pitchFamily="34" charset="-122"/>
              </a:rPr>
              <a:t>为底的对数）</a:t>
            </a:r>
            <a:endParaRPr kumimoji="0" lang="zh-CN" altLang="en-US" sz="1600" b="1" i="0"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endParaRPr>
          </a:p>
        </p:txBody>
      </p:sp>
      <p:sp>
        <p:nvSpPr>
          <p:cNvPr id="13" name="内容占位符 2">
            <a:extLst>
              <a:ext uri="{FF2B5EF4-FFF2-40B4-BE49-F238E27FC236}">
                <a16:creationId xmlns:a16="http://schemas.microsoft.com/office/drawing/2014/main" id="{1CFB6B57-561B-404C-87B0-95768BCF52DC}"/>
              </a:ext>
            </a:extLst>
          </p:cNvPr>
          <p:cNvSpPr txBox="1"/>
          <p:nvPr/>
        </p:nvSpPr>
        <p:spPr>
          <a:xfrm>
            <a:off x="8967843" y="5895443"/>
            <a:ext cx="1625974" cy="312394"/>
          </a:xfrm>
          <a:prstGeom prst="rect">
            <a:avLst/>
          </a:prstGeom>
        </p:spPr>
        <p:txBody>
          <a:bodyPr vert="horz" lIns="91440" tIns="45720" rIns="91440" bIns="45720" rtlCol="0" anchor="ctr" anchorCtr="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defRPr/>
            </a:pPr>
            <a:r>
              <a:rPr lang="zh-CN" altLang="en-US" sz="1600" b="1" dirty="0">
                <a:solidFill>
                  <a:srgbClr val="4472C4"/>
                </a:solidFill>
                <a:latin typeface="微软雅黑" panose="020B0503020204020204" pitchFamily="34" charset="-122"/>
                <a:ea typeface="微软雅黑" panose="020B0503020204020204" pitchFamily="34" charset="-122"/>
              </a:rPr>
              <a:t>凸包面积</a:t>
            </a:r>
            <a:endParaRPr kumimoji="0" lang="zh-CN" altLang="en-US" sz="1600" b="1" i="0"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ED0FBB4D-0F18-4043-8D1B-3C7C6F937559}"/>
              </a:ext>
            </a:extLst>
          </p:cNvPr>
          <p:cNvPicPr>
            <a:picLocks noChangeAspect="1"/>
          </p:cNvPicPr>
          <p:nvPr/>
        </p:nvPicPr>
        <p:blipFill>
          <a:blip r:embed="rId4"/>
          <a:stretch>
            <a:fillRect/>
          </a:stretch>
        </p:blipFill>
        <p:spPr>
          <a:xfrm>
            <a:off x="3191154" y="879001"/>
            <a:ext cx="3188077" cy="2413830"/>
          </a:xfrm>
          <a:prstGeom prst="rect">
            <a:avLst/>
          </a:prstGeom>
        </p:spPr>
      </p:pic>
      <p:pic>
        <p:nvPicPr>
          <p:cNvPr id="15" name="图片 14">
            <a:extLst>
              <a:ext uri="{FF2B5EF4-FFF2-40B4-BE49-F238E27FC236}">
                <a16:creationId xmlns:a16="http://schemas.microsoft.com/office/drawing/2014/main" id="{641D9BDB-A34B-4432-AF5B-575085F05DFF}"/>
              </a:ext>
            </a:extLst>
          </p:cNvPr>
          <p:cNvPicPr>
            <a:picLocks noChangeAspect="1"/>
          </p:cNvPicPr>
          <p:nvPr/>
        </p:nvPicPr>
        <p:blipFill>
          <a:blip r:embed="rId5"/>
          <a:stretch>
            <a:fillRect/>
          </a:stretch>
        </p:blipFill>
        <p:spPr>
          <a:xfrm>
            <a:off x="8286350" y="3521126"/>
            <a:ext cx="2749091" cy="2160000"/>
          </a:xfrm>
          <a:prstGeom prst="rect">
            <a:avLst/>
          </a:prstGeom>
        </p:spPr>
      </p:pic>
      <p:pic>
        <p:nvPicPr>
          <p:cNvPr id="16" name="图片 15">
            <a:extLst>
              <a:ext uri="{FF2B5EF4-FFF2-40B4-BE49-F238E27FC236}">
                <a16:creationId xmlns:a16="http://schemas.microsoft.com/office/drawing/2014/main" id="{E04906B8-5B1E-4C4A-A15A-DB12C709B80E}"/>
              </a:ext>
            </a:extLst>
          </p:cNvPr>
          <p:cNvPicPr>
            <a:picLocks noChangeAspect="1"/>
          </p:cNvPicPr>
          <p:nvPr/>
        </p:nvPicPr>
        <p:blipFill>
          <a:blip r:embed="rId6"/>
          <a:stretch>
            <a:fillRect/>
          </a:stretch>
        </p:blipFill>
        <p:spPr>
          <a:xfrm>
            <a:off x="2408296" y="3521126"/>
            <a:ext cx="2749091" cy="2160000"/>
          </a:xfrm>
          <a:prstGeom prst="rect">
            <a:avLst/>
          </a:prstGeom>
        </p:spPr>
      </p:pic>
      <p:pic>
        <p:nvPicPr>
          <p:cNvPr id="17" name="图片 16">
            <a:extLst>
              <a:ext uri="{FF2B5EF4-FFF2-40B4-BE49-F238E27FC236}">
                <a16:creationId xmlns:a16="http://schemas.microsoft.com/office/drawing/2014/main" id="{E9592CE6-29B6-44E9-9B2F-A06D3122DBB4}"/>
              </a:ext>
            </a:extLst>
          </p:cNvPr>
          <p:cNvPicPr>
            <a:picLocks noChangeAspect="1"/>
          </p:cNvPicPr>
          <p:nvPr/>
        </p:nvPicPr>
        <p:blipFill>
          <a:blip r:embed="rId7"/>
          <a:stretch>
            <a:fillRect/>
          </a:stretch>
        </p:blipFill>
        <p:spPr>
          <a:xfrm>
            <a:off x="5347323" y="3521126"/>
            <a:ext cx="2749091" cy="2160000"/>
          </a:xfrm>
          <a:prstGeom prst="rect">
            <a:avLst/>
          </a:prstGeom>
        </p:spPr>
      </p:pic>
      <p:sp>
        <p:nvSpPr>
          <p:cNvPr id="18" name="内容占位符 2">
            <a:extLst>
              <a:ext uri="{FF2B5EF4-FFF2-40B4-BE49-F238E27FC236}">
                <a16:creationId xmlns:a16="http://schemas.microsoft.com/office/drawing/2014/main" id="{067976A2-A4DB-4D22-B651-482F5AAAF798}"/>
              </a:ext>
            </a:extLst>
          </p:cNvPr>
          <p:cNvSpPr txBox="1"/>
          <p:nvPr/>
        </p:nvSpPr>
        <p:spPr>
          <a:xfrm>
            <a:off x="5908881" y="5892770"/>
            <a:ext cx="1625974" cy="312394"/>
          </a:xfrm>
          <a:prstGeom prst="rect">
            <a:avLst/>
          </a:prstGeom>
        </p:spPr>
        <p:txBody>
          <a:bodyPr vert="horz" lIns="91440" tIns="45720" rIns="91440" bIns="45720" rtlCol="0" anchor="ctr" anchorCtr="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defRPr/>
            </a:pPr>
            <a:r>
              <a:rPr lang="zh-CN" altLang="en-US" sz="1600" b="1" dirty="0">
                <a:solidFill>
                  <a:srgbClr val="4472C4"/>
                </a:solidFill>
                <a:latin typeface="微软雅黑" panose="020B0503020204020204" pitchFamily="34" charset="-122"/>
                <a:ea typeface="微软雅黑" panose="020B0503020204020204" pitchFamily="34" charset="-122"/>
              </a:rPr>
              <a:t>曲率半径平均值</a:t>
            </a:r>
            <a:endParaRPr kumimoji="0" lang="zh-CN" altLang="en-US" sz="1600" b="1" i="0"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1251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67249" y="4597518"/>
            <a:ext cx="2832100" cy="408940"/>
            <a:chOff x="6578" y="7017"/>
            <a:chExt cx="4460" cy="644"/>
          </a:xfrm>
        </p:grpSpPr>
        <p:sp>
          <p:nvSpPr>
            <p:cNvPr id="8" name="Shape 138"/>
            <p:cNvSpPr/>
            <p:nvPr/>
          </p:nvSpPr>
          <p:spPr>
            <a:xfrm>
              <a:off x="65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职位：</a:t>
              </a:r>
            </a:p>
          </p:txBody>
        </p:sp>
        <p:sp>
          <p:nvSpPr>
            <p:cNvPr id="9" name="Shape 138"/>
            <p:cNvSpPr/>
            <p:nvPr/>
          </p:nvSpPr>
          <p:spPr>
            <a:xfrm>
              <a:off x="96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姓名：</a:t>
              </a:r>
            </a:p>
          </p:txBody>
        </p:sp>
      </p:grpSp>
      <p:pic>
        <p:nvPicPr>
          <p:cNvPr id="7170" name="Picture 2" descr="C:\Users\MI\Desktop\峰会主KV\LOGO\微信图片_2020031518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9" y="38100"/>
            <a:ext cx="2005012" cy="87353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5B49BC0-C1D6-4149-8FE9-6537EB8939ED}"/>
              </a:ext>
            </a:extLst>
          </p:cNvPr>
          <p:cNvPicPr>
            <a:picLocks noChangeAspect="1"/>
          </p:cNvPicPr>
          <p:nvPr/>
        </p:nvPicPr>
        <p:blipFill>
          <a:blip r:embed="rId3"/>
          <a:stretch>
            <a:fillRect/>
          </a:stretch>
        </p:blipFill>
        <p:spPr>
          <a:xfrm>
            <a:off x="10073593" y="512969"/>
            <a:ext cx="1627246" cy="341796"/>
          </a:xfrm>
          <a:prstGeom prst="rect">
            <a:avLst/>
          </a:prstGeom>
        </p:spPr>
      </p:pic>
      <p:sp>
        <p:nvSpPr>
          <p:cNvPr id="10" name="Rectangle 1">
            <a:extLst>
              <a:ext uri="{FF2B5EF4-FFF2-40B4-BE49-F238E27FC236}">
                <a16:creationId xmlns:a16="http://schemas.microsoft.com/office/drawing/2014/main" id="{135EE338-A612-4F4A-A6EB-B6B870F5121A}"/>
              </a:ext>
            </a:extLst>
          </p:cNvPr>
          <p:cNvSpPr>
            <a:spLocks noChangeArrowheads="1"/>
          </p:cNvSpPr>
          <p:nvPr/>
        </p:nvSpPr>
        <p:spPr bwMode="auto">
          <a:xfrm>
            <a:off x="2247901" y="128798"/>
            <a:ext cx="7732641" cy="438582"/>
          </a:xfrm>
          <a:prstGeom prst="rect">
            <a:avLst/>
          </a:prstGeom>
          <a:noFill/>
          <a:ln w="9525">
            <a:noFill/>
            <a:miter lim="800000"/>
          </a:ln>
          <a:effectLst/>
        </p:spPr>
        <p:txBody>
          <a:bodyPr vert="horz" wrap="square" lIns="68580" tIns="34290" rIns="68580" bIns="34290" numCol="1" anchor="ctr" anchorCtr="0" compatLnSpc="1">
            <a:spAutoFit/>
          </a:bodyPr>
          <a:lstStyle/>
          <a:p>
            <a:pPr indent="171450" fontAlgn="base">
              <a:spcBef>
                <a:spcPct val="0"/>
              </a:spcBef>
              <a:spcAft>
                <a:spcPct val="0"/>
              </a:spcAft>
              <a:tabLst>
                <a:tab pos="67310" algn="l"/>
              </a:tabLst>
            </a:pPr>
            <a:r>
              <a:rPr lang="zh-CN" altLang="en-US" sz="2400" b="1" dirty="0">
                <a:solidFill>
                  <a:srgbClr val="4472C4"/>
                </a:solidFill>
                <a:latin typeface="楷体" panose="02010609060101010101" pitchFamily="49" charset="-122"/>
                <a:ea typeface="楷体" panose="02010609060101010101" pitchFamily="49" charset="-122"/>
              </a:rPr>
              <a:t>特征分析</a:t>
            </a:r>
            <a:r>
              <a:rPr lang="en-US" altLang="zh-CN" sz="2400" b="1" dirty="0">
                <a:solidFill>
                  <a:srgbClr val="4472C4"/>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其他类</a:t>
            </a:r>
            <a:endParaRPr lang="zh-CN" altLang="zh-CN" sz="2400" b="1" dirty="0">
              <a:solidFill>
                <a:srgbClr val="FF0000"/>
              </a:solidFill>
              <a:latin typeface="楷体" panose="02010609060101010101" pitchFamily="49" charset="-122"/>
              <a:ea typeface="楷体" panose="02010609060101010101" pitchFamily="49" charset="-122"/>
            </a:endParaRPr>
          </a:p>
        </p:txBody>
      </p:sp>
      <p:sp>
        <p:nvSpPr>
          <p:cNvPr id="11" name="内容占位符 2">
            <a:extLst>
              <a:ext uri="{FF2B5EF4-FFF2-40B4-BE49-F238E27FC236}">
                <a16:creationId xmlns:a16="http://schemas.microsoft.com/office/drawing/2014/main" id="{4CE7BA82-2C4D-4B69-B6F9-6C8E95AEB1B8}"/>
              </a:ext>
            </a:extLst>
          </p:cNvPr>
          <p:cNvSpPr txBox="1"/>
          <p:nvPr/>
        </p:nvSpPr>
        <p:spPr>
          <a:xfrm>
            <a:off x="4000463" y="1496229"/>
            <a:ext cx="5638872" cy="3865542"/>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600" dirty="0">
                <a:solidFill>
                  <a:srgbClr val="4472C4"/>
                </a:solidFill>
                <a:latin typeface="微软雅黑" panose="020B0503020204020204" pitchFamily="34" charset="-122"/>
                <a:ea typeface="微软雅黑" panose="020B0503020204020204" pitchFamily="34" charset="-122"/>
              </a:rPr>
              <a:t>       根据上述类型的特征，对于渔船的捕捞方式已经可以进行一定程度的判断，为了提高判断的准确性，还需要加入其他类型的特征，主要包括：</a:t>
            </a:r>
            <a:endParaRPr lang="en-US" altLang="zh-CN" sz="1600" dirty="0">
              <a:solidFill>
                <a:srgbClr val="4472C4"/>
              </a:solidFill>
              <a:latin typeface="微软雅黑" panose="020B0503020204020204" pitchFamily="34" charset="-122"/>
              <a:ea typeface="微软雅黑" panose="020B0503020204020204" pitchFamily="34" charset="-122"/>
            </a:endParaRPr>
          </a:p>
          <a:p>
            <a:pPr lvl="1">
              <a:lnSpc>
                <a:spcPct val="150000"/>
              </a:lnSpc>
              <a:spcBef>
                <a:spcPts val="0"/>
              </a:spcBef>
              <a:buFont typeface="Wingdings" panose="05000000000000000000" pitchFamily="2" charset="2"/>
              <a:buChar char="p"/>
              <a:defRPr/>
            </a:pPr>
            <a:r>
              <a:rPr lang="zh-CN" altLang="en-US" sz="1600" b="1" dirty="0">
                <a:solidFill>
                  <a:srgbClr val="FF0000"/>
                </a:solidFill>
                <a:latin typeface="微软雅黑" panose="020B0503020204020204" pitchFamily="34" charset="-122"/>
                <a:ea typeface="微软雅黑" panose="020B0503020204020204" pitchFamily="34" charset="-122"/>
              </a:rPr>
              <a:t>时间类特征</a:t>
            </a:r>
            <a:endParaRPr lang="en-US" altLang="zh-CN" sz="1600" b="1" dirty="0">
              <a:solidFill>
                <a:srgbClr val="FF0000"/>
              </a:solidFill>
              <a:latin typeface="微软雅黑" panose="020B0503020204020204" pitchFamily="34" charset="-122"/>
              <a:ea typeface="微软雅黑" panose="020B0503020204020204" pitchFamily="34" charset="-122"/>
            </a:endParaRPr>
          </a:p>
          <a:p>
            <a:pPr lvl="2">
              <a:lnSpc>
                <a:spcPct val="150000"/>
              </a:lnSpc>
              <a:spcBef>
                <a:spcPts val="0"/>
              </a:spcBef>
              <a:buFont typeface="Wingdings" panose="05000000000000000000" pitchFamily="2" charset="2"/>
              <a:buChar char="p"/>
              <a:defRPr/>
            </a:pPr>
            <a:r>
              <a:rPr lang="zh-CN" altLang="en-US" sz="1200" b="1" dirty="0">
                <a:solidFill>
                  <a:srgbClr val="FF0000"/>
                </a:solidFill>
                <a:latin typeface="微软雅黑" panose="020B0503020204020204" pitchFamily="34" charset="-122"/>
                <a:ea typeface="微软雅黑" panose="020B0503020204020204" pitchFamily="34" charset="-122"/>
              </a:rPr>
              <a:t>开始时间</a:t>
            </a:r>
            <a:endParaRPr lang="en-US" altLang="zh-CN" sz="1200" b="1" dirty="0">
              <a:solidFill>
                <a:srgbClr val="FF0000"/>
              </a:solidFill>
              <a:latin typeface="微软雅黑" panose="020B0503020204020204" pitchFamily="34" charset="-122"/>
              <a:ea typeface="微软雅黑" panose="020B0503020204020204" pitchFamily="34" charset="-122"/>
            </a:endParaRPr>
          </a:p>
          <a:p>
            <a:pPr lvl="2">
              <a:lnSpc>
                <a:spcPct val="150000"/>
              </a:lnSpc>
              <a:spcBef>
                <a:spcPts val="0"/>
              </a:spcBef>
              <a:buFont typeface="Wingdings" panose="05000000000000000000" pitchFamily="2" charset="2"/>
              <a:buChar char="p"/>
              <a:defRPr/>
            </a:pPr>
            <a:r>
              <a:rPr lang="zh-CN" altLang="en-US" sz="1200" b="1" dirty="0">
                <a:solidFill>
                  <a:srgbClr val="FF0000"/>
                </a:solidFill>
                <a:latin typeface="微软雅黑" panose="020B0503020204020204" pitchFamily="34" charset="-122"/>
                <a:ea typeface="微软雅黑" panose="020B0503020204020204" pitchFamily="34" charset="-122"/>
              </a:rPr>
              <a:t>结束时间</a:t>
            </a:r>
            <a:endParaRPr lang="en-US" altLang="zh-CN" sz="1200" b="1" dirty="0">
              <a:solidFill>
                <a:srgbClr val="FF0000"/>
              </a:solidFill>
              <a:latin typeface="微软雅黑" panose="020B0503020204020204" pitchFamily="34" charset="-122"/>
              <a:ea typeface="微软雅黑" panose="020B0503020204020204" pitchFamily="34" charset="-122"/>
            </a:endParaRPr>
          </a:p>
          <a:p>
            <a:pPr lvl="2">
              <a:lnSpc>
                <a:spcPct val="150000"/>
              </a:lnSpc>
              <a:spcBef>
                <a:spcPts val="0"/>
              </a:spcBef>
              <a:buFont typeface="Wingdings" panose="05000000000000000000" pitchFamily="2" charset="2"/>
              <a:buChar char="p"/>
              <a:defRPr/>
            </a:pPr>
            <a:r>
              <a:rPr lang="zh-CN" altLang="en-US" sz="1200" b="1" dirty="0">
                <a:solidFill>
                  <a:srgbClr val="FF0000"/>
                </a:solidFill>
                <a:latin typeface="微软雅黑" panose="020B0503020204020204" pitchFamily="34" charset="-122"/>
                <a:ea typeface="微软雅黑" panose="020B0503020204020204" pitchFamily="34" charset="-122"/>
              </a:rPr>
              <a:t>每次捕捞时间</a:t>
            </a:r>
            <a:endParaRPr lang="en-US" altLang="zh-CN" sz="1200" b="1" dirty="0">
              <a:solidFill>
                <a:srgbClr val="FF0000"/>
              </a:solidFill>
              <a:latin typeface="微软雅黑" panose="020B0503020204020204" pitchFamily="34" charset="-122"/>
              <a:ea typeface="微软雅黑" panose="020B0503020204020204" pitchFamily="34" charset="-122"/>
            </a:endParaRPr>
          </a:p>
          <a:p>
            <a:pPr lvl="1">
              <a:lnSpc>
                <a:spcPct val="150000"/>
              </a:lnSpc>
              <a:spcBef>
                <a:spcPts val="0"/>
              </a:spcBef>
              <a:buFont typeface="Wingdings" panose="05000000000000000000" pitchFamily="2" charset="2"/>
              <a:buChar char="p"/>
              <a:defRPr/>
            </a:pPr>
            <a:r>
              <a:rPr lang="zh-CN" altLang="en-US" sz="1600" b="1" dirty="0">
                <a:solidFill>
                  <a:srgbClr val="FF0000"/>
                </a:solidFill>
                <a:latin typeface="微软雅黑" panose="020B0503020204020204" pitchFamily="34" charset="-122"/>
                <a:ea typeface="微软雅黑" panose="020B0503020204020204" pitchFamily="34" charset="-122"/>
              </a:rPr>
              <a:t>数据指标类特征</a:t>
            </a:r>
            <a:endParaRPr lang="en-US" altLang="zh-CN" sz="1600" b="1" dirty="0">
              <a:solidFill>
                <a:srgbClr val="FF0000"/>
              </a:solidFill>
              <a:latin typeface="微软雅黑" panose="020B0503020204020204" pitchFamily="34" charset="-122"/>
              <a:ea typeface="微软雅黑" panose="020B0503020204020204" pitchFamily="34" charset="-122"/>
            </a:endParaRPr>
          </a:p>
          <a:p>
            <a:pPr lvl="2">
              <a:lnSpc>
                <a:spcPct val="150000"/>
              </a:lnSpc>
              <a:spcBef>
                <a:spcPts val="0"/>
              </a:spcBef>
              <a:buFont typeface="Wingdings" panose="05000000000000000000" pitchFamily="2" charset="2"/>
              <a:buChar char="p"/>
              <a:defRPr/>
            </a:pPr>
            <a:r>
              <a:rPr lang="zh-CN" altLang="en-US" sz="1200" b="1" dirty="0">
                <a:solidFill>
                  <a:srgbClr val="FF0000"/>
                </a:solidFill>
                <a:latin typeface="微软雅黑" panose="020B0503020204020204" pitchFamily="34" charset="-122"/>
                <a:ea typeface="微软雅黑" panose="020B0503020204020204" pitchFamily="34" charset="-122"/>
              </a:rPr>
              <a:t>相关系数</a:t>
            </a:r>
            <a:endParaRPr lang="en-US" altLang="zh-CN" sz="1200" b="1" dirty="0">
              <a:solidFill>
                <a:srgbClr val="FF0000"/>
              </a:solidFill>
              <a:latin typeface="微软雅黑" panose="020B0503020204020204" pitchFamily="34" charset="-122"/>
              <a:ea typeface="微软雅黑" panose="020B0503020204020204" pitchFamily="34" charset="-122"/>
            </a:endParaRPr>
          </a:p>
          <a:p>
            <a:pPr lvl="2">
              <a:lnSpc>
                <a:spcPct val="150000"/>
              </a:lnSpc>
              <a:spcBef>
                <a:spcPts val="0"/>
              </a:spcBef>
              <a:buFont typeface="Wingdings" panose="05000000000000000000" pitchFamily="2" charset="2"/>
              <a:buChar char="p"/>
              <a:defRPr/>
            </a:pPr>
            <a:r>
              <a:rPr lang="en-US" altLang="zh-CN" sz="1200" b="1" dirty="0">
                <a:solidFill>
                  <a:srgbClr val="FF0000"/>
                </a:solidFill>
                <a:latin typeface="微软雅黑" panose="020B0503020204020204" pitchFamily="34" charset="-122"/>
                <a:ea typeface="微软雅黑" panose="020B0503020204020204" pitchFamily="34" charset="-122"/>
              </a:rPr>
              <a:t>Hurst</a:t>
            </a:r>
            <a:r>
              <a:rPr lang="zh-CN" altLang="en-US" sz="1200" b="1" dirty="0">
                <a:solidFill>
                  <a:srgbClr val="FF0000"/>
                </a:solidFill>
                <a:latin typeface="微软雅黑" panose="020B0503020204020204" pitchFamily="34" charset="-122"/>
                <a:ea typeface="微软雅黑" panose="020B0503020204020204" pitchFamily="34" charset="-122"/>
              </a:rPr>
              <a:t>系数</a:t>
            </a:r>
            <a:endParaRPr lang="en-US" altLang="zh-CN" sz="1200" b="1" dirty="0">
              <a:solidFill>
                <a:srgbClr val="FF0000"/>
              </a:solidFill>
              <a:latin typeface="微软雅黑" panose="020B0503020204020204" pitchFamily="34" charset="-122"/>
              <a:ea typeface="微软雅黑" panose="020B0503020204020204" pitchFamily="34" charset="-122"/>
            </a:endParaRPr>
          </a:p>
          <a:p>
            <a:pPr lvl="1">
              <a:lnSpc>
                <a:spcPct val="150000"/>
              </a:lnSpc>
              <a:spcBef>
                <a:spcPts val="0"/>
              </a:spcBef>
              <a:buFont typeface="Wingdings" panose="05000000000000000000" pitchFamily="2" charset="2"/>
              <a:buChar char="p"/>
              <a:defRPr/>
            </a:pPr>
            <a:r>
              <a:rPr lang="en-US" altLang="zh-CN" sz="1600" b="1"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323577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I\Desktop\峰会主KV\PPT模板\030b02e0e228deccf334975f4b898b0.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3" t="7150" r="9943" b="6176"/>
          <a:stretch/>
        </p:blipFill>
        <p:spPr bwMode="auto">
          <a:xfrm>
            <a:off x="-1" y="0"/>
            <a:ext cx="12180433" cy="68580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5">
            <a:extLst>
              <a:ext uri="{FF2B5EF4-FFF2-40B4-BE49-F238E27FC236}">
                <a16:creationId xmlns:a16="http://schemas.microsoft.com/office/drawing/2014/main" id="{7273E509-5CA4-440A-82C7-7C03CE28F288}"/>
              </a:ext>
            </a:extLst>
          </p:cNvPr>
          <p:cNvSpPr txBox="1"/>
          <p:nvPr/>
        </p:nvSpPr>
        <p:spPr>
          <a:xfrm>
            <a:off x="7264400" y="11650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01</a:t>
            </a:r>
            <a:endParaRPr lang="zh-CN" altLang="en-US" sz="9600" dirty="0">
              <a:solidFill>
                <a:schemeClr val="bg1"/>
              </a:solidFill>
              <a:latin typeface="Century Gothic" panose="020B0502020202020204" pitchFamily="34" charset="0"/>
            </a:endParaRPr>
          </a:p>
        </p:txBody>
      </p:sp>
      <p:sp>
        <p:nvSpPr>
          <p:cNvPr id="10" name="图文框 9">
            <a:extLst>
              <a:ext uri="{FF2B5EF4-FFF2-40B4-BE49-F238E27FC236}">
                <a16:creationId xmlns:a16="http://schemas.microsoft.com/office/drawing/2014/main" id="{8E283B52-0BDB-42FF-9410-3EADFF0C0028}"/>
              </a:ext>
            </a:extLst>
          </p:cNvPr>
          <p:cNvSpPr/>
          <p:nvPr/>
        </p:nvSpPr>
        <p:spPr>
          <a:xfrm>
            <a:off x="7264400" y="579160"/>
            <a:ext cx="2588378" cy="5288240"/>
          </a:xfrm>
          <a:prstGeom prst="frame">
            <a:avLst>
              <a:gd name="adj1" fmla="val 258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4">
            <a:extLst>
              <a:ext uri="{FF2B5EF4-FFF2-40B4-BE49-F238E27FC236}">
                <a16:creationId xmlns:a16="http://schemas.microsoft.com/office/drawing/2014/main" id="{8E901845-D95B-4441-B572-926B177F55A2}"/>
              </a:ext>
            </a:extLst>
          </p:cNvPr>
          <p:cNvSpPr txBox="1"/>
          <p:nvPr/>
        </p:nvSpPr>
        <p:spPr>
          <a:xfrm>
            <a:off x="7353300" y="3233721"/>
            <a:ext cx="2463800" cy="2123658"/>
          </a:xfrm>
          <a:prstGeom prst="rect">
            <a:avLst/>
          </a:prstGeom>
          <a:noFill/>
        </p:spPr>
        <p:txBody>
          <a:bodyPr wrap="square" rtlCol="0">
            <a:spAutoFit/>
            <a:scene3d>
              <a:camera prst="orthographicFront"/>
              <a:lightRig rig="threePt" dir="t"/>
            </a:scene3d>
            <a:sp3d contourW="12700"/>
          </a:bodyPr>
          <a:lstStyle/>
          <a:p>
            <a:pPr algn="ctr"/>
            <a:r>
              <a:rPr lang="zh-CN" altLang="en-US" sz="6600" dirty="0">
                <a:solidFill>
                  <a:srgbClr val="00B0F0"/>
                </a:solidFill>
                <a:latin typeface="微软雅黑" pitchFamily="34" charset="-122"/>
                <a:ea typeface="微软雅黑" pitchFamily="34" charset="-122"/>
              </a:rPr>
              <a:t>模型设计</a:t>
            </a:r>
          </a:p>
        </p:txBody>
      </p:sp>
      <p:sp>
        <p:nvSpPr>
          <p:cNvPr id="12" name="文本框 5">
            <a:extLst>
              <a:ext uri="{FF2B5EF4-FFF2-40B4-BE49-F238E27FC236}">
                <a16:creationId xmlns:a16="http://schemas.microsoft.com/office/drawing/2014/main" id="{7273E509-5CA4-440A-82C7-7C03CE28F288}"/>
              </a:ext>
            </a:extLst>
          </p:cNvPr>
          <p:cNvSpPr txBox="1"/>
          <p:nvPr/>
        </p:nvSpPr>
        <p:spPr>
          <a:xfrm>
            <a:off x="7338178" y="650321"/>
            <a:ext cx="2463800" cy="2215991"/>
          </a:xfrm>
          <a:prstGeom prst="rect">
            <a:avLst/>
          </a:prstGeom>
          <a:solidFill>
            <a:schemeClr val="accent1"/>
          </a:solidFill>
          <a:ln>
            <a:solidFill>
              <a:schemeClr val="accent1"/>
            </a:solidFill>
          </a:ln>
        </p:spPr>
        <p:txBody>
          <a:bodyPr wrap="square" rtlCol="0">
            <a:spAutoFit/>
            <a:scene3d>
              <a:camera prst="orthographicFront"/>
              <a:lightRig rig="threePt" dir="t"/>
            </a:scene3d>
            <a:sp3d contourW="12700"/>
          </a:bodyPr>
          <a:lstStyle/>
          <a:p>
            <a:pPr algn="ctr"/>
            <a:r>
              <a:rPr lang="en-US" altLang="zh-CN" sz="13800" b="1" dirty="0">
                <a:solidFill>
                  <a:schemeClr val="bg1"/>
                </a:solidFill>
                <a:latin typeface="Century Gothic" panose="020B0502020202020204" pitchFamily="34" charset="0"/>
              </a:rPr>
              <a:t>03</a:t>
            </a:r>
            <a:endParaRPr lang="zh-CN" altLang="en-US" sz="13800" b="1" dirty="0">
              <a:solidFill>
                <a:schemeClr val="bg1"/>
              </a:solidFill>
              <a:latin typeface="Century Gothic" panose="020B0502020202020204" pitchFamily="34" charset="0"/>
            </a:endParaRPr>
          </a:p>
        </p:txBody>
      </p:sp>
      <p:pic>
        <p:nvPicPr>
          <p:cNvPr id="14" name="Picture 3" descr="C:\Users\MI\Desktop\峰会主KV\LOGO\微信图片_20200315183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78" y="313008"/>
            <a:ext cx="3327356" cy="144530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75B49BC0-C1D6-4149-8FE9-6537EB8939ED}"/>
              </a:ext>
            </a:extLst>
          </p:cNvPr>
          <p:cNvPicPr>
            <a:picLocks noChangeAspect="1"/>
          </p:cNvPicPr>
          <p:nvPr/>
        </p:nvPicPr>
        <p:blipFill>
          <a:blip r:embed="rId4"/>
          <a:stretch>
            <a:fillRect/>
          </a:stretch>
        </p:blipFill>
        <p:spPr>
          <a:xfrm>
            <a:off x="10073593" y="512969"/>
            <a:ext cx="1627246" cy="341796"/>
          </a:xfrm>
          <a:prstGeom prst="rect">
            <a:avLst/>
          </a:prstGeom>
        </p:spPr>
      </p:pic>
    </p:spTree>
    <p:extLst>
      <p:ext uri="{BB962C8B-B14F-4D97-AF65-F5344CB8AC3E}">
        <p14:creationId xmlns:p14="http://schemas.microsoft.com/office/powerpoint/2010/main" val="414813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Horizontal)">
                                      <p:cBhvr>
                                        <p:cTn id="13" dur="500"/>
                                        <p:tgtEl>
                                          <p:spTgt spid="10"/>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0" grpId="0" animBg="1"/>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67249" y="4597518"/>
            <a:ext cx="2832100" cy="408940"/>
            <a:chOff x="6578" y="7017"/>
            <a:chExt cx="4460" cy="644"/>
          </a:xfrm>
        </p:grpSpPr>
        <p:sp>
          <p:nvSpPr>
            <p:cNvPr id="8" name="Shape 138"/>
            <p:cNvSpPr/>
            <p:nvPr/>
          </p:nvSpPr>
          <p:spPr>
            <a:xfrm>
              <a:off x="65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职位：</a:t>
              </a:r>
            </a:p>
          </p:txBody>
        </p:sp>
        <p:sp>
          <p:nvSpPr>
            <p:cNvPr id="9" name="Shape 138"/>
            <p:cNvSpPr/>
            <p:nvPr/>
          </p:nvSpPr>
          <p:spPr>
            <a:xfrm>
              <a:off x="96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姓名：</a:t>
              </a:r>
            </a:p>
          </p:txBody>
        </p:sp>
      </p:grpSp>
      <p:pic>
        <p:nvPicPr>
          <p:cNvPr id="7170" name="Picture 2" descr="C:\Users\MI\Desktop\峰会主KV\LOGO\微信图片_2020031518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9" y="38100"/>
            <a:ext cx="2005012" cy="87353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5B49BC0-C1D6-4149-8FE9-6537EB8939ED}"/>
              </a:ext>
            </a:extLst>
          </p:cNvPr>
          <p:cNvPicPr>
            <a:picLocks noChangeAspect="1"/>
          </p:cNvPicPr>
          <p:nvPr/>
        </p:nvPicPr>
        <p:blipFill>
          <a:blip r:embed="rId3"/>
          <a:stretch>
            <a:fillRect/>
          </a:stretch>
        </p:blipFill>
        <p:spPr>
          <a:xfrm>
            <a:off x="10073593" y="512969"/>
            <a:ext cx="1627246" cy="341796"/>
          </a:xfrm>
          <a:prstGeom prst="rect">
            <a:avLst/>
          </a:prstGeom>
        </p:spPr>
      </p:pic>
      <p:sp>
        <p:nvSpPr>
          <p:cNvPr id="10" name="Rectangle 1">
            <a:extLst>
              <a:ext uri="{FF2B5EF4-FFF2-40B4-BE49-F238E27FC236}">
                <a16:creationId xmlns:a16="http://schemas.microsoft.com/office/drawing/2014/main" id="{528EC923-9920-4641-983C-734D0505C39D}"/>
              </a:ext>
            </a:extLst>
          </p:cNvPr>
          <p:cNvSpPr>
            <a:spLocks noChangeArrowheads="1"/>
          </p:cNvSpPr>
          <p:nvPr/>
        </p:nvSpPr>
        <p:spPr bwMode="auto">
          <a:xfrm>
            <a:off x="2247903" y="128798"/>
            <a:ext cx="7732641" cy="438582"/>
          </a:xfrm>
          <a:prstGeom prst="rect">
            <a:avLst/>
          </a:prstGeom>
          <a:noFill/>
          <a:ln w="9525">
            <a:noFill/>
            <a:miter lim="800000"/>
          </a:ln>
          <a:effectLst/>
        </p:spPr>
        <p:txBody>
          <a:bodyPr vert="horz" wrap="square" lIns="68580" tIns="34290" rIns="68580" bIns="34290" numCol="1" anchor="ctr" anchorCtr="0" compatLnSpc="1">
            <a:spAutoFit/>
          </a:bodyPr>
          <a:lstStyle/>
          <a:p>
            <a:pPr indent="171450" fontAlgn="base">
              <a:spcBef>
                <a:spcPct val="0"/>
              </a:spcBef>
              <a:spcAft>
                <a:spcPct val="0"/>
              </a:spcAft>
              <a:tabLst>
                <a:tab pos="67310" algn="l"/>
              </a:tabLst>
            </a:pPr>
            <a:r>
              <a:rPr lang="zh-CN" altLang="en-US" sz="2400" b="1" dirty="0">
                <a:solidFill>
                  <a:srgbClr val="4472C4"/>
                </a:solidFill>
                <a:latin typeface="楷体" panose="02010609060101010101" pitchFamily="49" charset="-122"/>
                <a:ea typeface="楷体" panose="02010609060101010101" pitchFamily="49" charset="-122"/>
              </a:rPr>
              <a:t>模型设计 </a:t>
            </a:r>
            <a:r>
              <a:rPr lang="en-US" altLang="zh-CN" sz="2400" b="1" dirty="0">
                <a:solidFill>
                  <a:srgbClr val="4472C4"/>
                </a:solidFill>
                <a:latin typeface="楷体" panose="02010609060101010101" pitchFamily="49" charset="-122"/>
                <a:ea typeface="楷体" panose="02010609060101010101" pitchFamily="49" charset="-122"/>
              </a:rPr>
              <a:t>—— </a:t>
            </a:r>
            <a:r>
              <a:rPr lang="en-US" altLang="zh-CN" sz="2400" b="1" dirty="0">
                <a:solidFill>
                  <a:srgbClr val="4472C4"/>
                </a:solidFill>
                <a:latin typeface="Times New Roman" panose="02020603050405020304" pitchFamily="18" charset="0"/>
                <a:ea typeface="楷体" panose="02010609060101010101" pitchFamily="49" charset="-122"/>
                <a:cs typeface="Times New Roman" panose="02020603050405020304" pitchFamily="18" charset="0"/>
              </a:rPr>
              <a:t>LightGBM</a:t>
            </a:r>
            <a:endParaRPr lang="zh-CN" altLang="zh-CN" sz="2400" b="1" dirty="0">
              <a:solidFill>
                <a:srgbClr val="4472C4"/>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AA07F318-EE9F-4B7D-BDCA-B0FB136B4A5C}"/>
              </a:ext>
            </a:extLst>
          </p:cNvPr>
          <p:cNvSpPr txBox="1"/>
          <p:nvPr/>
        </p:nvSpPr>
        <p:spPr>
          <a:xfrm>
            <a:off x="7341278" y="1185427"/>
            <a:ext cx="3167145" cy="1873657"/>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600" dirty="0">
                <a:solidFill>
                  <a:srgbClr val="4472C4"/>
                </a:solidFill>
                <a:latin typeface="微软雅黑" panose="020B0503020204020204" pitchFamily="34" charset="-122"/>
                <a:ea typeface="微软雅黑" panose="020B0503020204020204" pitchFamily="34" charset="-122"/>
              </a:rPr>
              <a:t>       </a:t>
            </a:r>
            <a:endParaRPr lang="en-US" altLang="zh-CN" sz="1600" dirty="0">
              <a:solidFill>
                <a:srgbClr val="4472C4"/>
              </a:solidFill>
              <a:latin typeface="微软雅黑" panose="020B0503020204020204" pitchFamily="34" charset="-122"/>
              <a:ea typeface="微软雅黑" panose="020B0503020204020204" pitchFamily="34" charset="-122"/>
            </a:endParaRPr>
          </a:p>
        </p:txBody>
      </p:sp>
      <p:pic>
        <p:nvPicPr>
          <p:cNvPr id="12" name="Picture 2" descr="https://img-blog.csdn.net/20171104101010330?/2/text/aHR0cDovL2Jsb2cuY3Nkbi5uZXQvdTAxMjUxMzYxOA==/font/5a6L5L2T/fontsize/400/fill/I0JBQkFCMA==/dissolve/70/gravity/SouthEast">
            <a:extLst>
              <a:ext uri="{FF2B5EF4-FFF2-40B4-BE49-F238E27FC236}">
                <a16:creationId xmlns:a16="http://schemas.microsoft.com/office/drawing/2014/main" id="{EE09DF0F-9AE6-4288-B2B5-2FAFCBE98A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901" y="1019175"/>
            <a:ext cx="5305425" cy="2409825"/>
          </a:xfrm>
          <a:prstGeom prst="rect">
            <a:avLst/>
          </a:prstGeom>
          <a:noFill/>
          <a:extLst>
            <a:ext uri="{909E8E84-426E-40DD-AFC4-6F175D3DCCD1}">
              <a14:hiddenFill xmlns:a14="http://schemas.microsoft.com/office/drawing/2010/main">
                <a:solidFill>
                  <a:srgbClr val="FFFFFF"/>
                </a:solidFill>
              </a14:hiddenFill>
            </a:ext>
          </a:extLst>
        </p:spPr>
      </p:pic>
      <p:sp>
        <p:nvSpPr>
          <p:cNvPr id="13" name="箭头: 右 12">
            <a:extLst>
              <a:ext uri="{FF2B5EF4-FFF2-40B4-BE49-F238E27FC236}">
                <a16:creationId xmlns:a16="http://schemas.microsoft.com/office/drawing/2014/main" id="{31C07FFB-A67E-4A3A-8215-8B415061AE1A}"/>
              </a:ext>
            </a:extLst>
          </p:cNvPr>
          <p:cNvSpPr/>
          <p:nvPr/>
        </p:nvSpPr>
        <p:spPr>
          <a:xfrm>
            <a:off x="7442490" y="1697037"/>
            <a:ext cx="822325" cy="476250"/>
          </a:xfrm>
          <a:prstGeom prst="rightArrow">
            <a:avLst/>
          </a:prstGeom>
          <a:solidFill>
            <a:srgbClr val="5B9BD5"/>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4" descr="https://ss0.bdstatic.com/70cFuHSh_Q1YnxGkpoWK1HF6hhy/it/u=1714314405,3048406109&amp;fm=26&amp;gp=0.jpg">
            <a:extLst>
              <a:ext uri="{FF2B5EF4-FFF2-40B4-BE49-F238E27FC236}">
                <a16:creationId xmlns:a16="http://schemas.microsoft.com/office/drawing/2014/main" id="{DC2702A2-27C3-4588-AE8D-CA351FBAF3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66027" y="1019174"/>
            <a:ext cx="2595938" cy="2039910"/>
          </a:xfrm>
          <a:prstGeom prst="rect">
            <a:avLst/>
          </a:prstGeom>
          <a:noFill/>
          <a:extLst>
            <a:ext uri="{909E8E84-426E-40DD-AFC4-6F175D3DCCD1}">
              <a14:hiddenFill xmlns:a14="http://schemas.microsoft.com/office/drawing/2010/main">
                <a:solidFill>
                  <a:srgbClr val="FFFFFF"/>
                </a:solidFill>
              </a14:hiddenFill>
            </a:ext>
          </a:extLst>
        </p:spPr>
      </p:pic>
      <p:sp>
        <p:nvSpPr>
          <p:cNvPr id="15" name="内容占位符 2">
            <a:extLst>
              <a:ext uri="{FF2B5EF4-FFF2-40B4-BE49-F238E27FC236}">
                <a16:creationId xmlns:a16="http://schemas.microsoft.com/office/drawing/2014/main" id="{C49CB8D5-FB77-4D40-8B8B-141B201ADF50}"/>
              </a:ext>
            </a:extLst>
          </p:cNvPr>
          <p:cNvSpPr txBox="1"/>
          <p:nvPr/>
        </p:nvSpPr>
        <p:spPr>
          <a:xfrm>
            <a:off x="9059689" y="3040378"/>
            <a:ext cx="604307" cy="369916"/>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en-US" altLang="zh-CN" sz="1200" b="1" dirty="0">
                <a:ea typeface="微软雅黑" panose="020B0503020204020204" pitchFamily="34" charset="-122"/>
              </a:rPr>
              <a:t>GBDT</a:t>
            </a:r>
          </a:p>
        </p:txBody>
      </p:sp>
      <p:sp>
        <p:nvSpPr>
          <p:cNvPr id="16" name="矩形 15">
            <a:extLst>
              <a:ext uri="{FF2B5EF4-FFF2-40B4-BE49-F238E27FC236}">
                <a16:creationId xmlns:a16="http://schemas.microsoft.com/office/drawing/2014/main" id="{2335B9B2-B2CC-4FA1-82E1-E8BC374A4EC0}"/>
              </a:ext>
            </a:extLst>
          </p:cNvPr>
          <p:cNvSpPr/>
          <p:nvPr/>
        </p:nvSpPr>
        <p:spPr>
          <a:xfrm>
            <a:off x="3323712" y="3510878"/>
            <a:ext cx="6992378" cy="2757293"/>
          </a:xfrm>
          <a:prstGeom prst="rect">
            <a:avLst/>
          </a:prstGeom>
        </p:spPr>
        <p:txBody>
          <a:bodyPr wrap="square">
            <a:spAutoFit/>
          </a:bodyPr>
          <a:lstStyle/>
          <a:p>
            <a:pPr>
              <a:lnSpc>
                <a:spcPct val="150000"/>
              </a:lnSpc>
              <a:spcAft>
                <a:spcPts val="600"/>
              </a:spcAft>
            </a:pPr>
            <a:r>
              <a:rPr lang="en-US" altLang="zh-CN" sz="1400" dirty="0">
                <a:solidFill>
                  <a:srgbClr val="4472C4"/>
                </a:solidFill>
                <a:latin typeface="微软雅黑" panose="020B0503020204020204" pitchFamily="34" charset="-122"/>
                <a:ea typeface="微软雅黑" panose="020B0503020204020204" pitchFamily="34" charset="-122"/>
              </a:rPr>
              <a:t>    </a:t>
            </a:r>
            <a:r>
              <a:rPr lang="en-US" altLang="zh-CN" sz="1600" dirty="0">
                <a:solidFill>
                  <a:srgbClr val="4472C4"/>
                </a:solidFill>
                <a:latin typeface="微软雅黑" panose="020B0503020204020204" pitchFamily="34" charset="-122"/>
                <a:ea typeface="微软雅黑" panose="020B0503020204020204" pitchFamily="34" charset="-122"/>
              </a:rPr>
              <a:t>   </a:t>
            </a:r>
            <a:r>
              <a:rPr lang="en-US" altLang="zh-CN" sz="1600" dirty="0" err="1">
                <a:solidFill>
                  <a:srgbClr val="4472C4"/>
                </a:solidFill>
                <a:latin typeface="微软雅黑" panose="020B0503020204020204" pitchFamily="34" charset="-122"/>
                <a:ea typeface="微软雅黑" panose="020B0503020204020204" pitchFamily="34" charset="-122"/>
              </a:rPr>
              <a:t>LigthGBM</a:t>
            </a:r>
            <a:r>
              <a:rPr lang="zh-CN" altLang="en-US" sz="1600" dirty="0">
                <a:solidFill>
                  <a:srgbClr val="4472C4"/>
                </a:solidFill>
                <a:latin typeface="微软雅黑" panose="020B0503020204020204" pitchFamily="34" charset="-122"/>
                <a:ea typeface="微软雅黑" panose="020B0503020204020204" pitchFamily="34" charset="-122"/>
              </a:rPr>
              <a:t>是</a:t>
            </a:r>
            <a:r>
              <a:rPr lang="en-US" altLang="zh-CN" sz="1600" dirty="0">
                <a:solidFill>
                  <a:srgbClr val="4472C4"/>
                </a:solidFill>
                <a:latin typeface="微软雅黑" panose="020B0503020204020204" pitchFamily="34" charset="-122"/>
                <a:ea typeface="微软雅黑" panose="020B0503020204020204" pitchFamily="34" charset="-122"/>
              </a:rPr>
              <a:t>boosting</a:t>
            </a:r>
            <a:r>
              <a:rPr lang="zh-CN" altLang="en-US" sz="1600" dirty="0">
                <a:solidFill>
                  <a:srgbClr val="4472C4"/>
                </a:solidFill>
                <a:latin typeface="微软雅黑" panose="020B0503020204020204" pitchFamily="34" charset="-122"/>
                <a:ea typeface="微软雅黑" panose="020B0503020204020204" pitchFamily="34" charset="-122"/>
              </a:rPr>
              <a:t>集合模型的一种，它和</a:t>
            </a:r>
            <a:r>
              <a:rPr lang="en-US" altLang="zh-CN" sz="1600" dirty="0" err="1">
                <a:solidFill>
                  <a:srgbClr val="4472C4"/>
                </a:solidFill>
                <a:latin typeface="微软雅黑" panose="020B0503020204020204" pitchFamily="34" charset="-122"/>
                <a:ea typeface="微软雅黑" panose="020B0503020204020204" pitchFamily="34" charset="-122"/>
              </a:rPr>
              <a:t>xgboost</a:t>
            </a:r>
            <a:r>
              <a:rPr lang="zh-CN" altLang="en-US" sz="1600" dirty="0">
                <a:solidFill>
                  <a:srgbClr val="4472C4"/>
                </a:solidFill>
                <a:latin typeface="微软雅黑" panose="020B0503020204020204" pitchFamily="34" charset="-122"/>
                <a:ea typeface="微软雅黑" panose="020B0503020204020204" pitchFamily="34" charset="-122"/>
              </a:rPr>
              <a:t>一样是对</a:t>
            </a:r>
            <a:r>
              <a:rPr lang="en-US" altLang="zh-CN" sz="1600" dirty="0">
                <a:solidFill>
                  <a:srgbClr val="4472C4"/>
                </a:solidFill>
                <a:latin typeface="微软雅黑" panose="020B0503020204020204" pitchFamily="34" charset="-122"/>
                <a:ea typeface="微软雅黑" panose="020B0503020204020204" pitchFamily="34" charset="-122"/>
              </a:rPr>
              <a:t>GBDT</a:t>
            </a:r>
            <a:r>
              <a:rPr lang="zh-CN" altLang="en-US" sz="1600" dirty="0">
                <a:solidFill>
                  <a:srgbClr val="4472C4"/>
                </a:solidFill>
                <a:latin typeface="微软雅黑" panose="020B0503020204020204" pitchFamily="34" charset="-122"/>
                <a:ea typeface="微软雅黑" panose="020B0503020204020204" pitchFamily="34" charset="-122"/>
              </a:rPr>
              <a:t>的高效实现。原理上它和</a:t>
            </a:r>
            <a:r>
              <a:rPr lang="en-US" altLang="zh-CN" sz="1600" dirty="0">
                <a:solidFill>
                  <a:srgbClr val="4472C4"/>
                </a:solidFill>
                <a:latin typeface="微软雅黑" panose="020B0503020204020204" pitchFamily="34" charset="-122"/>
                <a:ea typeface="微软雅黑" panose="020B0503020204020204" pitchFamily="34" charset="-122"/>
              </a:rPr>
              <a:t>GBDT</a:t>
            </a:r>
            <a:r>
              <a:rPr lang="zh-CN" altLang="en-US" sz="1600" dirty="0">
                <a:solidFill>
                  <a:srgbClr val="4472C4"/>
                </a:solidFill>
                <a:latin typeface="微软雅黑" panose="020B0503020204020204" pitchFamily="34" charset="-122"/>
                <a:ea typeface="微软雅黑" panose="020B0503020204020204" pitchFamily="34" charset="-122"/>
              </a:rPr>
              <a:t>及</a:t>
            </a:r>
            <a:r>
              <a:rPr lang="en-US" altLang="zh-CN" sz="1600" dirty="0" err="1">
                <a:solidFill>
                  <a:srgbClr val="4472C4"/>
                </a:solidFill>
                <a:latin typeface="微软雅黑" panose="020B0503020204020204" pitchFamily="34" charset="-122"/>
                <a:ea typeface="微软雅黑" panose="020B0503020204020204" pitchFamily="34" charset="-122"/>
              </a:rPr>
              <a:t>xgboot</a:t>
            </a:r>
            <a:r>
              <a:rPr lang="zh-CN" altLang="en-US" sz="1600" dirty="0">
                <a:solidFill>
                  <a:srgbClr val="4472C4"/>
                </a:solidFill>
                <a:latin typeface="微软雅黑" panose="020B0503020204020204" pitchFamily="34" charset="-122"/>
                <a:ea typeface="微软雅黑" panose="020B0503020204020204" pitchFamily="34" charset="-122"/>
              </a:rPr>
              <a:t>类似，都采用损失函数的负梯度作为当前决策树的残差近似值，去拟合新的决策树。</a:t>
            </a:r>
            <a:endParaRPr lang="en-US" altLang="zh-CN" sz="1600" dirty="0">
              <a:solidFill>
                <a:srgbClr val="4472C4"/>
              </a:solidFill>
              <a:latin typeface="微软雅黑" panose="020B0503020204020204" pitchFamily="34" charset="-122"/>
              <a:ea typeface="微软雅黑" panose="020B0503020204020204" pitchFamily="34" charset="-122"/>
            </a:endParaRPr>
          </a:p>
          <a:p>
            <a:pPr>
              <a:lnSpc>
                <a:spcPct val="150000"/>
              </a:lnSpc>
            </a:pPr>
            <a:r>
              <a:rPr lang="en-US" altLang="zh-CN" b="1" dirty="0" err="1">
                <a:solidFill>
                  <a:srgbClr val="FF0000"/>
                </a:solidFill>
                <a:latin typeface="微软雅黑" panose="020B0503020204020204" pitchFamily="34" charset="-122"/>
                <a:ea typeface="微软雅黑" panose="020B0503020204020204" pitchFamily="34" charset="-122"/>
              </a:rPr>
              <a:t>LightGBM</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优点</a:t>
            </a:r>
            <a:endParaRPr lang="en-US" altLang="zh-CN" b="1"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600" dirty="0">
                <a:solidFill>
                  <a:srgbClr val="4472C4"/>
                </a:solidFill>
                <a:latin typeface="微软雅黑" panose="020B0503020204020204" pitchFamily="34" charset="-122"/>
                <a:ea typeface="微软雅黑" panose="020B0503020204020204" pitchFamily="34" charset="-122"/>
              </a:rPr>
              <a:t>1</a:t>
            </a:r>
            <a:r>
              <a:rPr lang="zh-CN" altLang="en-US" sz="1600" dirty="0">
                <a:solidFill>
                  <a:srgbClr val="4472C4"/>
                </a:solidFill>
                <a:latin typeface="微软雅黑" panose="020B0503020204020204" pitchFamily="34" charset="-122"/>
                <a:ea typeface="微软雅黑" panose="020B0503020204020204" pitchFamily="34" charset="-122"/>
              </a:rPr>
              <a:t>、基于</a:t>
            </a:r>
            <a:r>
              <a:rPr lang="en-US" altLang="zh-CN" sz="1600" dirty="0">
                <a:solidFill>
                  <a:srgbClr val="4472C4"/>
                </a:solidFill>
                <a:latin typeface="微软雅黑" panose="020B0503020204020204" pitchFamily="34" charset="-122"/>
                <a:ea typeface="微软雅黑" panose="020B0503020204020204" pitchFamily="34" charset="-122"/>
              </a:rPr>
              <a:t>Histogram</a:t>
            </a:r>
            <a:r>
              <a:rPr lang="zh-CN" altLang="en-US" sz="1600" dirty="0">
                <a:solidFill>
                  <a:srgbClr val="4472C4"/>
                </a:solidFill>
                <a:latin typeface="微软雅黑" panose="020B0503020204020204" pitchFamily="34" charset="-122"/>
                <a:ea typeface="微软雅黑" panose="020B0503020204020204" pitchFamily="34" charset="-122"/>
              </a:rPr>
              <a:t>（直方图）的决策树算法。</a:t>
            </a:r>
            <a:br>
              <a:rPr lang="zh-CN" altLang="en-US" sz="1600" dirty="0">
                <a:solidFill>
                  <a:srgbClr val="4472C4"/>
                </a:solidFill>
                <a:latin typeface="微软雅黑" panose="020B0503020204020204" pitchFamily="34" charset="-122"/>
                <a:ea typeface="微软雅黑" panose="020B0503020204020204" pitchFamily="34" charset="-122"/>
              </a:rPr>
            </a:br>
            <a:r>
              <a:rPr lang="en-US" altLang="zh-CN" sz="1600" dirty="0">
                <a:solidFill>
                  <a:srgbClr val="4472C4"/>
                </a:solidFill>
                <a:latin typeface="微软雅黑" panose="020B0503020204020204" pitchFamily="34" charset="-122"/>
                <a:ea typeface="微软雅黑" panose="020B0503020204020204" pitchFamily="34" charset="-122"/>
              </a:rPr>
              <a:t>2</a:t>
            </a:r>
            <a:r>
              <a:rPr lang="zh-CN" altLang="en-US" sz="1600" dirty="0">
                <a:solidFill>
                  <a:srgbClr val="4472C4"/>
                </a:solidFill>
                <a:latin typeface="微软雅黑" panose="020B0503020204020204" pitchFamily="34" charset="-122"/>
                <a:ea typeface="微软雅黑" panose="020B0503020204020204" pitchFamily="34" charset="-122"/>
              </a:rPr>
              <a:t>、利用了</a:t>
            </a:r>
            <a:r>
              <a:rPr lang="en-US" altLang="zh-CN" sz="1600" dirty="0">
                <a:solidFill>
                  <a:srgbClr val="4472C4"/>
                </a:solidFill>
                <a:latin typeface="微软雅黑" panose="020B0503020204020204" pitchFamily="34" charset="-122"/>
                <a:ea typeface="微软雅黑" panose="020B0503020204020204" pitchFamily="34" charset="-122"/>
              </a:rPr>
              <a:t>GOSS</a:t>
            </a:r>
            <a:r>
              <a:rPr lang="zh-CN" altLang="en-US" sz="1600" dirty="0">
                <a:solidFill>
                  <a:srgbClr val="4472C4"/>
                </a:solidFill>
                <a:latin typeface="微软雅黑" panose="020B0503020204020204" pitchFamily="34" charset="-122"/>
                <a:ea typeface="微软雅黑" panose="020B0503020204020204" pitchFamily="34" charset="-122"/>
              </a:rPr>
              <a:t>（基于梯度的</a:t>
            </a:r>
            <a:r>
              <a:rPr lang="en-US" altLang="zh-CN" sz="1600" dirty="0">
                <a:solidFill>
                  <a:srgbClr val="4472C4"/>
                </a:solidFill>
                <a:latin typeface="微软雅黑" panose="020B0503020204020204" pitchFamily="34" charset="-122"/>
                <a:ea typeface="微软雅黑" panose="020B0503020204020204" pitchFamily="34" charset="-122"/>
              </a:rPr>
              <a:t>one-side</a:t>
            </a:r>
            <a:r>
              <a:rPr lang="zh-CN" altLang="en-US" sz="1600" dirty="0">
                <a:solidFill>
                  <a:srgbClr val="4472C4"/>
                </a:solidFill>
                <a:latin typeface="微软雅黑" panose="020B0503020204020204" pitchFamily="34" charset="-122"/>
                <a:ea typeface="微软雅黑" panose="020B0503020204020204" pitchFamily="34" charset="-122"/>
              </a:rPr>
              <a:t>采样） 来做采样算法。</a:t>
            </a:r>
            <a:br>
              <a:rPr lang="zh-CN" altLang="en-US" sz="1600" dirty="0">
                <a:solidFill>
                  <a:srgbClr val="4472C4"/>
                </a:solidFill>
                <a:latin typeface="微软雅黑" panose="020B0503020204020204" pitchFamily="34" charset="-122"/>
                <a:ea typeface="微软雅黑" panose="020B0503020204020204" pitchFamily="34" charset="-122"/>
              </a:rPr>
            </a:br>
            <a:r>
              <a:rPr lang="en-US" altLang="zh-CN" sz="1600" dirty="0">
                <a:solidFill>
                  <a:srgbClr val="4472C4"/>
                </a:solidFill>
                <a:latin typeface="微软雅黑" panose="020B0503020204020204" pitchFamily="34" charset="-122"/>
                <a:ea typeface="微软雅黑" panose="020B0503020204020204" pitchFamily="34" charset="-122"/>
              </a:rPr>
              <a:t>3</a:t>
            </a:r>
            <a:r>
              <a:rPr lang="zh-CN" altLang="en-US" sz="1600" dirty="0">
                <a:solidFill>
                  <a:srgbClr val="4472C4"/>
                </a:solidFill>
                <a:latin typeface="微软雅黑" panose="020B0503020204020204" pitchFamily="34" charset="-122"/>
                <a:ea typeface="微软雅黑" panose="020B0503020204020204" pitchFamily="34" charset="-122"/>
              </a:rPr>
              <a:t>、采用</a:t>
            </a:r>
            <a:r>
              <a:rPr lang="en-US" altLang="zh-CN" sz="1600" dirty="0">
                <a:solidFill>
                  <a:srgbClr val="4472C4"/>
                </a:solidFill>
                <a:latin typeface="微软雅黑" panose="020B0503020204020204" pitchFamily="34" charset="-122"/>
                <a:ea typeface="微软雅黑" panose="020B0503020204020204" pitchFamily="34" charset="-122"/>
              </a:rPr>
              <a:t>EFB</a:t>
            </a:r>
            <a:r>
              <a:rPr lang="zh-CN" altLang="en-US" sz="1600" dirty="0">
                <a:solidFill>
                  <a:srgbClr val="4472C4"/>
                </a:solidFill>
                <a:latin typeface="微软雅黑" panose="020B0503020204020204" pitchFamily="34" charset="-122"/>
                <a:ea typeface="微软雅黑" panose="020B0503020204020204" pitchFamily="34" charset="-122"/>
              </a:rPr>
              <a:t>（互斥的特征捆绑）来预处理稀疏数据。</a:t>
            </a:r>
          </a:p>
        </p:txBody>
      </p:sp>
    </p:spTree>
    <p:extLst>
      <p:ext uri="{BB962C8B-B14F-4D97-AF65-F5344CB8AC3E}">
        <p14:creationId xmlns:p14="http://schemas.microsoft.com/office/powerpoint/2010/main" val="268625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67249" y="4597518"/>
            <a:ext cx="2832100" cy="408940"/>
            <a:chOff x="6578" y="7017"/>
            <a:chExt cx="4460" cy="644"/>
          </a:xfrm>
        </p:grpSpPr>
        <p:sp>
          <p:nvSpPr>
            <p:cNvPr id="8" name="Shape 138"/>
            <p:cNvSpPr/>
            <p:nvPr/>
          </p:nvSpPr>
          <p:spPr>
            <a:xfrm>
              <a:off x="65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职位：</a:t>
              </a:r>
            </a:p>
          </p:txBody>
        </p:sp>
        <p:sp>
          <p:nvSpPr>
            <p:cNvPr id="9" name="Shape 138"/>
            <p:cNvSpPr/>
            <p:nvPr/>
          </p:nvSpPr>
          <p:spPr>
            <a:xfrm>
              <a:off x="96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姓名：</a:t>
              </a:r>
            </a:p>
          </p:txBody>
        </p:sp>
      </p:grpSp>
      <p:pic>
        <p:nvPicPr>
          <p:cNvPr id="7170" name="Picture 2" descr="C:\Users\MI\Desktop\峰会主KV\LOGO\微信图片_2020031518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9" y="38100"/>
            <a:ext cx="2005012" cy="87353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5B49BC0-C1D6-4149-8FE9-6537EB8939ED}"/>
              </a:ext>
            </a:extLst>
          </p:cNvPr>
          <p:cNvPicPr>
            <a:picLocks noChangeAspect="1"/>
          </p:cNvPicPr>
          <p:nvPr/>
        </p:nvPicPr>
        <p:blipFill>
          <a:blip r:embed="rId3"/>
          <a:stretch>
            <a:fillRect/>
          </a:stretch>
        </p:blipFill>
        <p:spPr>
          <a:xfrm>
            <a:off x="10073593" y="512969"/>
            <a:ext cx="1627246" cy="341796"/>
          </a:xfrm>
          <a:prstGeom prst="rect">
            <a:avLst/>
          </a:prstGeom>
        </p:spPr>
      </p:pic>
      <p:sp>
        <p:nvSpPr>
          <p:cNvPr id="10" name="Rectangle 1">
            <a:extLst>
              <a:ext uri="{FF2B5EF4-FFF2-40B4-BE49-F238E27FC236}">
                <a16:creationId xmlns:a16="http://schemas.microsoft.com/office/drawing/2014/main" id="{62BE1873-4946-45DF-9C4B-80FF7520C054}"/>
              </a:ext>
            </a:extLst>
          </p:cNvPr>
          <p:cNvSpPr>
            <a:spLocks noChangeArrowheads="1"/>
          </p:cNvSpPr>
          <p:nvPr/>
        </p:nvSpPr>
        <p:spPr bwMode="auto">
          <a:xfrm>
            <a:off x="2247901" y="128798"/>
            <a:ext cx="7732641" cy="438582"/>
          </a:xfrm>
          <a:prstGeom prst="rect">
            <a:avLst/>
          </a:prstGeom>
          <a:noFill/>
          <a:ln w="9525">
            <a:noFill/>
            <a:miter lim="800000"/>
          </a:ln>
          <a:effectLst/>
        </p:spPr>
        <p:txBody>
          <a:bodyPr vert="horz" wrap="square" lIns="68580" tIns="34290" rIns="68580" bIns="34290" numCol="1" anchor="ctr" anchorCtr="0" compatLnSpc="1">
            <a:spAutoFit/>
          </a:bodyPr>
          <a:lstStyle/>
          <a:p>
            <a:pPr indent="171450" fontAlgn="base">
              <a:spcBef>
                <a:spcPct val="0"/>
              </a:spcBef>
              <a:spcAft>
                <a:spcPct val="0"/>
              </a:spcAft>
              <a:tabLst>
                <a:tab pos="67310" algn="l"/>
              </a:tabLst>
            </a:pPr>
            <a:r>
              <a:rPr lang="zh-CN" altLang="en-US" sz="2400" b="1" dirty="0">
                <a:solidFill>
                  <a:srgbClr val="4472C4"/>
                </a:solidFill>
                <a:latin typeface="楷体" panose="02010609060101010101" pitchFamily="49" charset="-122"/>
                <a:ea typeface="楷体" panose="02010609060101010101" pitchFamily="49" charset="-122"/>
              </a:rPr>
              <a:t>模型设计 </a:t>
            </a:r>
            <a:r>
              <a:rPr lang="en-US" altLang="zh-CN" sz="2400" b="1" dirty="0">
                <a:solidFill>
                  <a:srgbClr val="4472C4"/>
                </a:solidFill>
                <a:latin typeface="楷体" panose="02010609060101010101" pitchFamily="49" charset="-122"/>
                <a:ea typeface="楷体" panose="02010609060101010101" pitchFamily="49" charset="-122"/>
              </a:rPr>
              <a:t>—— </a:t>
            </a:r>
            <a:r>
              <a:rPr lang="en-US" altLang="zh-CN" sz="2400" b="1" dirty="0">
                <a:solidFill>
                  <a:srgbClr val="4472C4"/>
                </a:solidFill>
                <a:latin typeface="Times New Roman" panose="02020603050405020304" pitchFamily="18" charset="0"/>
                <a:ea typeface="楷体" panose="02010609060101010101" pitchFamily="49" charset="-122"/>
                <a:cs typeface="Times New Roman" panose="02020603050405020304" pitchFamily="18" charset="0"/>
              </a:rPr>
              <a:t>NN</a:t>
            </a:r>
            <a:endParaRPr lang="zh-CN" altLang="zh-CN" sz="2400" b="1" dirty="0">
              <a:solidFill>
                <a:srgbClr val="4472C4"/>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46E7774A-38CB-4834-9DF0-C42BF6D22414}"/>
              </a:ext>
            </a:extLst>
          </p:cNvPr>
          <p:cNvSpPr txBox="1"/>
          <p:nvPr/>
        </p:nvSpPr>
        <p:spPr>
          <a:xfrm>
            <a:off x="7341276" y="1185427"/>
            <a:ext cx="3167145" cy="1873657"/>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600" dirty="0">
                <a:solidFill>
                  <a:srgbClr val="4472C4"/>
                </a:solidFill>
                <a:latin typeface="微软雅黑" panose="020B0503020204020204" pitchFamily="34" charset="-122"/>
                <a:ea typeface="微软雅黑" panose="020B0503020204020204" pitchFamily="34" charset="-122"/>
              </a:rPr>
              <a:t>       </a:t>
            </a:r>
            <a:endParaRPr lang="en-US" altLang="zh-CN" sz="1600" dirty="0">
              <a:solidFill>
                <a:srgbClr val="4472C4"/>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CC142545-946B-4E99-B60E-7468968ED4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6395" y="1089958"/>
            <a:ext cx="8687007" cy="2064593"/>
          </a:xfrm>
          <a:prstGeom prst="rect">
            <a:avLst/>
          </a:prstGeom>
        </p:spPr>
      </p:pic>
      <p:sp>
        <p:nvSpPr>
          <p:cNvPr id="13" name="矩形 12">
            <a:extLst>
              <a:ext uri="{FF2B5EF4-FFF2-40B4-BE49-F238E27FC236}">
                <a16:creationId xmlns:a16="http://schemas.microsoft.com/office/drawing/2014/main" id="{76270618-615E-48F6-ABEB-F905AF8DB76B}"/>
              </a:ext>
            </a:extLst>
          </p:cNvPr>
          <p:cNvSpPr/>
          <p:nvPr/>
        </p:nvSpPr>
        <p:spPr>
          <a:xfrm>
            <a:off x="3323710" y="3510878"/>
            <a:ext cx="6992378" cy="3157403"/>
          </a:xfrm>
          <a:prstGeom prst="rect">
            <a:avLst/>
          </a:prstGeom>
        </p:spPr>
        <p:txBody>
          <a:bodyPr wrap="square">
            <a:spAutoFit/>
          </a:bodyPr>
          <a:lstStyle/>
          <a:p>
            <a:pPr>
              <a:lnSpc>
                <a:spcPct val="150000"/>
              </a:lnSpc>
              <a:spcAft>
                <a:spcPts val="600"/>
              </a:spcAft>
            </a:pPr>
            <a:r>
              <a:rPr lang="en-US" altLang="zh-CN" sz="1400" dirty="0">
                <a:solidFill>
                  <a:srgbClr val="4472C4"/>
                </a:solidFill>
                <a:latin typeface="微软雅黑" panose="020B0503020204020204" pitchFamily="34" charset="-122"/>
                <a:ea typeface="微软雅黑" panose="020B0503020204020204" pitchFamily="34" charset="-122"/>
              </a:rPr>
              <a:t>    </a:t>
            </a:r>
            <a:r>
              <a:rPr lang="en-US" altLang="zh-CN" sz="1600" dirty="0">
                <a:solidFill>
                  <a:srgbClr val="4472C4"/>
                </a:solidFill>
                <a:latin typeface="微软雅黑" panose="020B0503020204020204" pitchFamily="34" charset="-122"/>
                <a:ea typeface="微软雅黑" panose="020B0503020204020204" pitchFamily="34" charset="-122"/>
              </a:rPr>
              <a:t>   </a:t>
            </a:r>
            <a:r>
              <a:rPr lang="zh-CN" altLang="en-US" sz="1600" dirty="0">
                <a:solidFill>
                  <a:srgbClr val="4472C4"/>
                </a:solidFill>
                <a:latin typeface="微软雅黑" panose="020B0503020204020204" pitchFamily="34" charset="-122"/>
                <a:ea typeface="微软雅黑" panose="020B0503020204020204" pitchFamily="34" charset="-122"/>
              </a:rPr>
              <a:t>神经网络等深度学习模型可以自动从原数据中提取特征，这里借助了</a:t>
            </a:r>
            <a:r>
              <a:rPr lang="en-US" altLang="zh-CN" sz="1600" dirty="0" err="1">
                <a:solidFill>
                  <a:srgbClr val="4472C4"/>
                </a:solidFill>
                <a:latin typeface="微软雅黑" panose="020B0503020204020204" pitchFamily="34" charset="-122"/>
                <a:ea typeface="微软雅黑" panose="020B0503020204020204" pitchFamily="34" charset="-122"/>
              </a:rPr>
              <a:t>TextCNN</a:t>
            </a:r>
            <a:r>
              <a:rPr lang="zh-CN" altLang="en-US" sz="1600" dirty="0">
                <a:solidFill>
                  <a:srgbClr val="4472C4"/>
                </a:solidFill>
                <a:latin typeface="微软雅黑" panose="020B0503020204020204" pitchFamily="34" charset="-122"/>
                <a:ea typeface="微软雅黑" panose="020B0503020204020204" pitchFamily="34" charset="-122"/>
              </a:rPr>
              <a:t>的结构，在</a:t>
            </a:r>
            <a:r>
              <a:rPr lang="en-US" altLang="zh-CN" sz="1600" dirty="0">
                <a:solidFill>
                  <a:srgbClr val="4472C4"/>
                </a:solidFill>
                <a:latin typeface="微软雅黑" panose="020B0503020204020204" pitchFamily="34" charset="-122"/>
                <a:ea typeface="微软雅黑" panose="020B0503020204020204" pitchFamily="34" charset="-122"/>
              </a:rPr>
              <a:t>Embedding</a:t>
            </a:r>
            <a:r>
              <a:rPr lang="zh-CN" altLang="en-US" sz="1600" dirty="0">
                <a:solidFill>
                  <a:srgbClr val="4472C4"/>
                </a:solidFill>
                <a:latin typeface="微软雅黑" panose="020B0503020204020204" pitchFamily="34" charset="-122"/>
                <a:ea typeface="微软雅黑" panose="020B0503020204020204" pitchFamily="34" charset="-122"/>
              </a:rPr>
              <a:t>部分进行了改进，我们将经度、纬度、速度、方向、时间这一五元组看成一个</a:t>
            </a:r>
            <a:r>
              <a:rPr lang="zh-CN" altLang="en-US" sz="1600" b="1" dirty="0">
                <a:solidFill>
                  <a:srgbClr val="FF0000"/>
                </a:solidFill>
                <a:latin typeface="微软雅黑" panose="020B0503020204020204" pitchFamily="34" charset="-122"/>
                <a:ea typeface="微软雅黑" panose="020B0503020204020204" pitchFamily="34" charset="-122"/>
              </a:rPr>
              <a:t>状态</a:t>
            </a:r>
            <a:r>
              <a:rPr lang="zh-CN" altLang="en-US" sz="1600" dirty="0">
                <a:solidFill>
                  <a:srgbClr val="4472C4"/>
                </a:solidFill>
                <a:latin typeface="微软雅黑" panose="020B0503020204020204" pitchFamily="34" charset="-122"/>
                <a:ea typeface="微软雅黑" panose="020B0503020204020204" pitchFamily="34" charset="-122"/>
              </a:rPr>
              <a:t>，对状态进行</a:t>
            </a:r>
            <a:r>
              <a:rPr lang="zh-CN" altLang="en-US" sz="1600" b="1" dirty="0">
                <a:solidFill>
                  <a:srgbClr val="FF0000"/>
                </a:solidFill>
                <a:latin typeface="微软雅黑" panose="020B0503020204020204" pitchFamily="34" charset="-122"/>
                <a:ea typeface="微软雅黑" panose="020B0503020204020204" pitchFamily="34" charset="-122"/>
              </a:rPr>
              <a:t>离散化并分桶</a:t>
            </a:r>
            <a:r>
              <a:rPr lang="zh-CN" altLang="en-US" sz="1600" dirty="0">
                <a:solidFill>
                  <a:srgbClr val="4472C4"/>
                </a:solidFill>
                <a:latin typeface="微软雅黑" panose="020B0503020204020204" pitchFamily="34" charset="-122"/>
                <a:ea typeface="微软雅黑" panose="020B0503020204020204" pitchFamily="34" charset="-122"/>
              </a:rPr>
              <a:t>，通过</a:t>
            </a:r>
            <a:r>
              <a:rPr lang="en-US" altLang="zh-CN" sz="1600" dirty="0">
                <a:solidFill>
                  <a:srgbClr val="4472C4"/>
                </a:solidFill>
                <a:latin typeface="微软雅黑" panose="020B0503020204020204" pitchFamily="34" charset="-122"/>
                <a:ea typeface="微软雅黑" panose="020B0503020204020204" pitchFamily="34" charset="-122"/>
              </a:rPr>
              <a:t>word2vec</a:t>
            </a:r>
            <a:r>
              <a:rPr lang="zh-CN" altLang="en-US" sz="1600" dirty="0">
                <a:solidFill>
                  <a:srgbClr val="4472C4"/>
                </a:solidFill>
                <a:latin typeface="微软雅黑" panose="020B0503020204020204" pitchFamily="34" charset="-122"/>
                <a:ea typeface="微软雅黑" panose="020B0503020204020204" pitchFamily="34" charset="-122"/>
              </a:rPr>
              <a:t>算法对每个桶的特征表达进行预训练。对于每艘船的某一状态，进行桶特征映射后拼接它们以得到该状态的特征编码，以此得到船在每一时刻的</a:t>
            </a:r>
            <a:r>
              <a:rPr lang="zh-CN" altLang="en-US" sz="1600" b="1" dirty="0">
                <a:solidFill>
                  <a:srgbClr val="FF0000"/>
                </a:solidFill>
                <a:latin typeface="微软雅黑" panose="020B0503020204020204" pitchFamily="34" charset="-122"/>
                <a:ea typeface="微软雅黑" panose="020B0503020204020204" pitchFamily="34" charset="-122"/>
              </a:rPr>
              <a:t>状态特征表示</a:t>
            </a:r>
            <a:r>
              <a:rPr lang="zh-CN" altLang="en-US" sz="1600" dirty="0">
                <a:solidFill>
                  <a:srgbClr val="4472C4"/>
                </a:solidFill>
                <a:latin typeface="微软雅黑" panose="020B0503020204020204" pitchFamily="34" charset="-122"/>
                <a:ea typeface="微软雅黑" panose="020B0503020204020204" pitchFamily="34" charset="-122"/>
              </a:rPr>
              <a:t>，然后送入</a:t>
            </a:r>
            <a:r>
              <a:rPr lang="en-US" altLang="zh-CN" sz="1600" dirty="0">
                <a:solidFill>
                  <a:srgbClr val="4472C4"/>
                </a:solidFill>
                <a:latin typeface="微软雅黑" panose="020B0503020204020204" pitchFamily="34" charset="-122"/>
                <a:ea typeface="微软雅黑" panose="020B0503020204020204" pitchFamily="34" charset="-122"/>
              </a:rPr>
              <a:t>CNN</a:t>
            </a:r>
            <a:r>
              <a:rPr lang="zh-CN" altLang="en-US" sz="1600" dirty="0">
                <a:solidFill>
                  <a:srgbClr val="4472C4"/>
                </a:solidFill>
                <a:latin typeface="微软雅黑" panose="020B0503020204020204" pitchFamily="34" charset="-122"/>
                <a:ea typeface="微软雅黑" panose="020B0503020204020204" pitchFamily="34" charset="-122"/>
              </a:rPr>
              <a:t>进行学习。</a:t>
            </a:r>
            <a:endParaRPr lang="en-US" altLang="zh-CN" sz="1600" dirty="0">
              <a:solidFill>
                <a:srgbClr val="4472C4"/>
              </a:solidFill>
              <a:latin typeface="微软雅黑" panose="020B0503020204020204" pitchFamily="34" charset="-122"/>
              <a:ea typeface="微软雅黑" panose="020B0503020204020204" pitchFamily="34" charset="-122"/>
            </a:endParaRPr>
          </a:p>
          <a:p>
            <a:pPr>
              <a:lnSpc>
                <a:spcPct val="150000"/>
              </a:lnSpc>
              <a:spcAft>
                <a:spcPts val="600"/>
              </a:spcAft>
            </a:pPr>
            <a:r>
              <a:rPr lang="en-US" altLang="zh-CN" sz="1600" b="1" dirty="0">
                <a:solidFill>
                  <a:srgbClr val="FF0000"/>
                </a:solidFill>
                <a:latin typeface="微软雅黑" panose="020B0503020204020204" pitchFamily="34" charset="-122"/>
                <a:ea typeface="微软雅黑" panose="020B0503020204020204" pitchFamily="34" charset="-122"/>
              </a:rPr>
              <a:t>NN </a:t>
            </a:r>
            <a:r>
              <a:rPr lang="zh-CN" altLang="en-US" sz="1600" b="1" dirty="0">
                <a:solidFill>
                  <a:srgbClr val="FF0000"/>
                </a:solidFill>
                <a:latin typeface="微软雅黑" panose="020B0503020204020204" pitchFamily="34" charset="-122"/>
                <a:ea typeface="微软雅黑" panose="020B0503020204020204" pitchFamily="34" charset="-122"/>
              </a:rPr>
              <a:t>优点： </a:t>
            </a:r>
            <a:r>
              <a:rPr lang="zh-CN" altLang="en-US" sz="1600" dirty="0">
                <a:solidFill>
                  <a:srgbClr val="4472C4"/>
                </a:solidFill>
                <a:latin typeface="微软雅黑" panose="020B0503020204020204" pitchFamily="34" charset="-122"/>
                <a:ea typeface="微软雅黑" panose="020B0503020204020204" pitchFamily="34" charset="-122"/>
              </a:rPr>
              <a:t>纯自动提取特征；与手工特征的</a:t>
            </a:r>
            <a:r>
              <a:rPr lang="en-US" altLang="zh-CN" sz="1600" dirty="0" err="1">
                <a:solidFill>
                  <a:srgbClr val="4472C4"/>
                </a:solidFill>
                <a:latin typeface="微软雅黑" panose="020B0503020204020204" pitchFamily="34" charset="-122"/>
                <a:ea typeface="微软雅黑" panose="020B0503020204020204" pitchFamily="34" charset="-122"/>
              </a:rPr>
              <a:t>lgb</a:t>
            </a:r>
            <a:r>
              <a:rPr lang="zh-CN" altLang="en-US" sz="1600" dirty="0">
                <a:solidFill>
                  <a:srgbClr val="4472C4"/>
                </a:solidFill>
                <a:latin typeface="微软雅黑" panose="020B0503020204020204" pitchFamily="34" charset="-122"/>
                <a:ea typeface="微软雅黑" panose="020B0503020204020204" pitchFamily="34" charset="-122"/>
              </a:rPr>
              <a:t>融合有较大收益。</a:t>
            </a:r>
            <a:endParaRPr lang="en-US" altLang="zh-CN" sz="1600" dirty="0">
              <a:solidFill>
                <a:srgbClr val="4472C4"/>
              </a:solidFill>
              <a:latin typeface="微软雅黑" panose="020B0503020204020204" pitchFamily="34" charset="-122"/>
              <a:ea typeface="微软雅黑" panose="020B0503020204020204" pitchFamily="34" charset="-122"/>
            </a:endParaRPr>
          </a:p>
          <a:p>
            <a:pPr>
              <a:lnSpc>
                <a:spcPct val="150000"/>
              </a:lnSpc>
              <a:spcAft>
                <a:spcPts val="600"/>
              </a:spcAft>
            </a:pPr>
            <a:endParaRPr lang="zh-CN" altLang="en-US" sz="1600" dirty="0">
              <a:solidFill>
                <a:srgbClr val="4472C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827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67249" y="4597518"/>
            <a:ext cx="2832100" cy="408940"/>
            <a:chOff x="6578" y="7017"/>
            <a:chExt cx="4460" cy="644"/>
          </a:xfrm>
        </p:grpSpPr>
        <p:sp>
          <p:nvSpPr>
            <p:cNvPr id="8" name="Shape 138"/>
            <p:cNvSpPr/>
            <p:nvPr/>
          </p:nvSpPr>
          <p:spPr>
            <a:xfrm>
              <a:off x="65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职位：</a:t>
              </a:r>
            </a:p>
          </p:txBody>
        </p:sp>
        <p:sp>
          <p:nvSpPr>
            <p:cNvPr id="9" name="Shape 138"/>
            <p:cNvSpPr/>
            <p:nvPr/>
          </p:nvSpPr>
          <p:spPr>
            <a:xfrm>
              <a:off x="96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姓名：</a:t>
              </a:r>
            </a:p>
          </p:txBody>
        </p:sp>
      </p:grpSp>
      <p:pic>
        <p:nvPicPr>
          <p:cNvPr id="7170" name="Picture 2" descr="C:\Users\MI\Desktop\峰会主KV\LOGO\微信图片_2020031518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9" y="38100"/>
            <a:ext cx="2005012" cy="87353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5B49BC0-C1D6-4149-8FE9-6537EB8939ED}"/>
              </a:ext>
            </a:extLst>
          </p:cNvPr>
          <p:cNvPicPr>
            <a:picLocks noChangeAspect="1"/>
          </p:cNvPicPr>
          <p:nvPr/>
        </p:nvPicPr>
        <p:blipFill>
          <a:blip r:embed="rId3"/>
          <a:stretch>
            <a:fillRect/>
          </a:stretch>
        </p:blipFill>
        <p:spPr>
          <a:xfrm>
            <a:off x="10073593" y="512969"/>
            <a:ext cx="1627246" cy="341796"/>
          </a:xfrm>
          <a:prstGeom prst="rect">
            <a:avLst/>
          </a:prstGeom>
        </p:spPr>
      </p:pic>
      <p:sp>
        <p:nvSpPr>
          <p:cNvPr id="10" name="Rectangle 1">
            <a:extLst>
              <a:ext uri="{FF2B5EF4-FFF2-40B4-BE49-F238E27FC236}">
                <a16:creationId xmlns:a16="http://schemas.microsoft.com/office/drawing/2014/main" id="{190EA5FE-ADB4-42A3-AE29-4208C55FCCCD}"/>
              </a:ext>
            </a:extLst>
          </p:cNvPr>
          <p:cNvSpPr>
            <a:spLocks noChangeArrowheads="1"/>
          </p:cNvSpPr>
          <p:nvPr/>
        </p:nvSpPr>
        <p:spPr bwMode="auto">
          <a:xfrm>
            <a:off x="2247901" y="128798"/>
            <a:ext cx="7732641" cy="438582"/>
          </a:xfrm>
          <a:prstGeom prst="rect">
            <a:avLst/>
          </a:prstGeom>
          <a:noFill/>
          <a:ln w="9525">
            <a:noFill/>
            <a:miter lim="800000"/>
          </a:ln>
          <a:effectLst/>
        </p:spPr>
        <p:txBody>
          <a:bodyPr vert="horz" wrap="square" lIns="68580" tIns="34290" rIns="68580" bIns="34290" numCol="1" anchor="ctr" anchorCtr="0" compatLnSpc="1">
            <a:spAutoFit/>
          </a:bodyPr>
          <a:lstStyle/>
          <a:p>
            <a:pPr indent="171450" fontAlgn="base">
              <a:spcBef>
                <a:spcPct val="0"/>
              </a:spcBef>
              <a:spcAft>
                <a:spcPct val="0"/>
              </a:spcAft>
              <a:tabLst>
                <a:tab pos="67310" algn="l"/>
              </a:tabLst>
            </a:pPr>
            <a:r>
              <a:rPr lang="zh-CN" altLang="en-US" sz="2400" b="1" dirty="0">
                <a:solidFill>
                  <a:srgbClr val="4472C4"/>
                </a:solidFill>
                <a:latin typeface="楷体" panose="02010609060101010101" pitchFamily="49" charset="-122"/>
                <a:ea typeface="楷体" panose="02010609060101010101" pitchFamily="49" charset="-122"/>
              </a:rPr>
              <a:t>模型设计 </a:t>
            </a:r>
            <a:r>
              <a:rPr lang="en-US" altLang="zh-CN" sz="2400" b="1" dirty="0">
                <a:solidFill>
                  <a:srgbClr val="4472C4"/>
                </a:solidFill>
                <a:latin typeface="楷体" panose="02010609060101010101" pitchFamily="49" charset="-122"/>
                <a:ea typeface="楷体" panose="02010609060101010101" pitchFamily="49" charset="-122"/>
              </a:rPr>
              <a:t>—— </a:t>
            </a:r>
            <a:r>
              <a:rPr lang="en-US" altLang="zh-CN" sz="2400" b="1" dirty="0">
                <a:solidFill>
                  <a:srgbClr val="4472C4"/>
                </a:solidFill>
                <a:latin typeface="Times New Roman" panose="02020603050405020304" pitchFamily="18" charset="0"/>
                <a:ea typeface="楷体" panose="02010609060101010101" pitchFamily="49" charset="-122"/>
                <a:cs typeface="Times New Roman" panose="02020603050405020304" pitchFamily="18" charset="0"/>
              </a:rPr>
              <a:t>LightGBM &amp; NN</a:t>
            </a:r>
            <a:endParaRPr lang="zh-CN" altLang="zh-CN" sz="2400" b="1" dirty="0">
              <a:solidFill>
                <a:srgbClr val="4472C4"/>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1" name="直接连接符 10">
            <a:extLst>
              <a:ext uri="{FF2B5EF4-FFF2-40B4-BE49-F238E27FC236}">
                <a16:creationId xmlns:a16="http://schemas.microsoft.com/office/drawing/2014/main" id="{1953B5FB-137D-47AE-963D-4291C1C2F8C7}"/>
              </a:ext>
            </a:extLst>
          </p:cNvPr>
          <p:cNvCxnSpPr>
            <a:cxnSpLocks/>
          </p:cNvCxnSpPr>
          <p:nvPr/>
        </p:nvCxnSpPr>
        <p:spPr>
          <a:xfrm>
            <a:off x="6650506" y="1189591"/>
            <a:ext cx="0" cy="2648313"/>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2">
            <a:extLst>
              <a:ext uri="{FF2B5EF4-FFF2-40B4-BE49-F238E27FC236}">
                <a16:creationId xmlns:a16="http://schemas.microsoft.com/office/drawing/2014/main" id="{C274BB10-4918-4252-88ED-47AED036D937}"/>
              </a:ext>
            </a:extLst>
          </p:cNvPr>
          <p:cNvSpPr txBox="1"/>
          <p:nvPr/>
        </p:nvSpPr>
        <p:spPr>
          <a:xfrm>
            <a:off x="2947076" y="1189591"/>
            <a:ext cx="3167145" cy="1873657"/>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600" dirty="0">
                <a:solidFill>
                  <a:srgbClr val="4472C4"/>
                </a:solidFill>
                <a:latin typeface="微软雅黑" panose="020B0503020204020204" pitchFamily="34" charset="-122"/>
                <a:ea typeface="微软雅黑" panose="020B0503020204020204" pitchFamily="34" charset="-122"/>
              </a:rPr>
              <a:t>       在上一章中提取的相关特征基础上，根据递归特征消除和人工筛选的方式选出一定数量的特征，放入</a:t>
            </a:r>
            <a:r>
              <a:rPr lang="en-US" altLang="zh-CN" sz="1600" dirty="0">
                <a:solidFill>
                  <a:srgbClr val="4472C4"/>
                </a:solidFill>
                <a:latin typeface="微软雅黑" panose="020B0503020204020204" pitchFamily="34" charset="-122"/>
                <a:ea typeface="微软雅黑" panose="020B0503020204020204" pitchFamily="34" charset="-122"/>
              </a:rPr>
              <a:t>LGB</a:t>
            </a:r>
            <a:r>
              <a:rPr lang="zh-CN" altLang="en-US" sz="1600" dirty="0">
                <a:solidFill>
                  <a:srgbClr val="4472C4"/>
                </a:solidFill>
                <a:latin typeface="微软雅黑" panose="020B0503020204020204" pitchFamily="34" charset="-122"/>
                <a:ea typeface="微软雅黑" panose="020B0503020204020204" pitchFamily="34" charset="-122"/>
              </a:rPr>
              <a:t>模型中进行学习。</a:t>
            </a:r>
            <a:endParaRPr lang="en-US" altLang="zh-CN" sz="1600" dirty="0">
              <a:solidFill>
                <a:srgbClr val="4472C4"/>
              </a:solidFill>
              <a:latin typeface="微软雅黑" panose="020B0503020204020204" pitchFamily="34" charset="-122"/>
              <a:ea typeface="微软雅黑" panose="020B0503020204020204" pitchFamily="34" charset="-122"/>
            </a:endParaRPr>
          </a:p>
        </p:txBody>
      </p:sp>
      <p:sp>
        <p:nvSpPr>
          <p:cNvPr id="13" name="内容占位符 2">
            <a:extLst>
              <a:ext uri="{FF2B5EF4-FFF2-40B4-BE49-F238E27FC236}">
                <a16:creationId xmlns:a16="http://schemas.microsoft.com/office/drawing/2014/main" id="{0E7F7DE9-53FE-4F67-AA9F-0E7CF86CE0A1}"/>
              </a:ext>
            </a:extLst>
          </p:cNvPr>
          <p:cNvSpPr txBox="1"/>
          <p:nvPr/>
        </p:nvSpPr>
        <p:spPr>
          <a:xfrm>
            <a:off x="3327263" y="2951126"/>
            <a:ext cx="2406770" cy="734333"/>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600" b="1" dirty="0">
                <a:solidFill>
                  <a:srgbClr val="FF0000"/>
                </a:solidFill>
                <a:latin typeface="微软雅黑" panose="020B0503020204020204" pitchFamily="34" charset="-122"/>
                <a:ea typeface="微软雅黑" panose="020B0503020204020204" pitchFamily="34" charset="-122"/>
              </a:rPr>
              <a:t>线上成绩：</a:t>
            </a:r>
            <a:r>
              <a:rPr lang="en-US" altLang="zh-CN" sz="2000" b="1" dirty="0">
                <a:solidFill>
                  <a:srgbClr val="FF0000"/>
                </a:solidFill>
                <a:latin typeface="微软雅黑" panose="020B0503020204020204" pitchFamily="34" charset="-122"/>
                <a:ea typeface="微软雅黑" panose="020B0503020204020204" pitchFamily="34" charset="-122"/>
              </a:rPr>
              <a:t>0.8941</a:t>
            </a:r>
            <a:endParaRPr lang="en-US" altLang="zh-CN" sz="1600" b="1" dirty="0">
              <a:solidFill>
                <a:srgbClr val="FF0000"/>
              </a:solidFill>
              <a:latin typeface="微软雅黑" panose="020B0503020204020204" pitchFamily="34" charset="-122"/>
              <a:ea typeface="微软雅黑" panose="020B0503020204020204" pitchFamily="34" charset="-122"/>
            </a:endParaRPr>
          </a:p>
        </p:txBody>
      </p:sp>
      <p:sp>
        <p:nvSpPr>
          <p:cNvPr id="14" name="箭头: 右 13">
            <a:extLst>
              <a:ext uri="{FF2B5EF4-FFF2-40B4-BE49-F238E27FC236}">
                <a16:creationId xmlns:a16="http://schemas.microsoft.com/office/drawing/2014/main" id="{488A2894-51FB-48C4-AF33-9A25B7995FBE}"/>
              </a:ext>
            </a:extLst>
          </p:cNvPr>
          <p:cNvSpPr/>
          <p:nvPr/>
        </p:nvSpPr>
        <p:spPr>
          <a:xfrm rot="2700000">
            <a:off x="5278853" y="4108595"/>
            <a:ext cx="910359" cy="24469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DFD7FBA6-A112-477B-AE76-F36A97773C0F}"/>
              </a:ext>
            </a:extLst>
          </p:cNvPr>
          <p:cNvSpPr/>
          <p:nvPr/>
        </p:nvSpPr>
        <p:spPr>
          <a:xfrm rot="8100000">
            <a:off x="7042212" y="4123320"/>
            <a:ext cx="910359" cy="24469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2">
            <a:extLst>
              <a:ext uri="{FF2B5EF4-FFF2-40B4-BE49-F238E27FC236}">
                <a16:creationId xmlns:a16="http://schemas.microsoft.com/office/drawing/2014/main" id="{21CE3BBB-5F46-464B-8CDD-CCB88F486440}"/>
              </a:ext>
            </a:extLst>
          </p:cNvPr>
          <p:cNvSpPr txBox="1"/>
          <p:nvPr/>
        </p:nvSpPr>
        <p:spPr>
          <a:xfrm>
            <a:off x="5412327" y="4639320"/>
            <a:ext cx="2406770" cy="1573636"/>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Bef>
                <a:spcPts val="0"/>
              </a:spcBef>
              <a:buNone/>
              <a:defRPr/>
            </a:pPr>
            <a:r>
              <a:rPr lang="zh-CN" altLang="en-US" sz="1800" b="1" dirty="0">
                <a:solidFill>
                  <a:srgbClr val="4472C4"/>
                </a:solidFill>
                <a:latin typeface="微软雅黑" panose="020B0503020204020204" pitchFamily="34" charset="-122"/>
                <a:ea typeface="微软雅黑" panose="020B0503020204020204" pitchFamily="34" charset="-122"/>
              </a:rPr>
              <a:t>模型融合</a:t>
            </a:r>
            <a:endParaRPr lang="en-US" altLang="zh-CN" sz="1800" b="1" dirty="0">
              <a:solidFill>
                <a:srgbClr val="4472C4"/>
              </a:solidFill>
              <a:latin typeface="微软雅黑" panose="020B0503020204020204" pitchFamily="34" charset="-122"/>
              <a:ea typeface="微软雅黑" panose="020B0503020204020204" pitchFamily="34" charset="-122"/>
            </a:endParaRPr>
          </a:p>
          <a:p>
            <a:pPr marL="0" indent="0" algn="ctr">
              <a:lnSpc>
                <a:spcPct val="150000"/>
              </a:lnSpc>
              <a:spcBef>
                <a:spcPts val="0"/>
              </a:spcBef>
              <a:buNone/>
              <a:defRPr/>
            </a:pPr>
            <a:r>
              <a:rPr lang="en-US" altLang="zh-CN" sz="1600" b="1" dirty="0">
                <a:solidFill>
                  <a:srgbClr val="FF0000"/>
                </a:solidFill>
                <a:latin typeface="微软雅黑" panose="020B0503020204020204" pitchFamily="34" charset="-122"/>
                <a:ea typeface="微软雅黑" panose="020B0503020204020204" pitchFamily="34" charset="-122"/>
              </a:rPr>
              <a:t>A</a:t>
            </a:r>
            <a:r>
              <a:rPr lang="zh-CN" altLang="en-US" sz="1600" b="1" dirty="0">
                <a:solidFill>
                  <a:srgbClr val="FF0000"/>
                </a:solidFill>
                <a:latin typeface="微软雅黑" panose="020B0503020204020204" pitchFamily="34" charset="-122"/>
                <a:ea typeface="微软雅黑" panose="020B0503020204020204" pitchFamily="34" charset="-122"/>
              </a:rPr>
              <a:t>榜成绩：</a:t>
            </a:r>
            <a:r>
              <a:rPr lang="en-US" altLang="zh-CN" sz="2000" b="1" dirty="0">
                <a:solidFill>
                  <a:srgbClr val="FF0000"/>
                </a:solidFill>
                <a:latin typeface="微软雅黑" panose="020B0503020204020204" pitchFamily="34" charset="-122"/>
                <a:ea typeface="微软雅黑" panose="020B0503020204020204" pitchFamily="34" charset="-122"/>
              </a:rPr>
              <a:t>0.9000</a:t>
            </a:r>
          </a:p>
          <a:p>
            <a:pPr marL="0" indent="0" algn="ctr">
              <a:lnSpc>
                <a:spcPct val="150000"/>
              </a:lnSpc>
              <a:spcBef>
                <a:spcPts val="0"/>
              </a:spcBef>
              <a:buNone/>
              <a:defRPr/>
            </a:pPr>
            <a:r>
              <a:rPr lang="en-US" altLang="zh-CN" sz="1600" b="1" dirty="0">
                <a:solidFill>
                  <a:srgbClr val="FF0000"/>
                </a:solidFill>
                <a:latin typeface="微软雅黑" panose="020B0503020204020204" pitchFamily="34" charset="-122"/>
                <a:ea typeface="微软雅黑" panose="020B0503020204020204" pitchFamily="34" charset="-122"/>
              </a:rPr>
              <a:t>B</a:t>
            </a:r>
            <a:r>
              <a:rPr lang="zh-CN" altLang="en-US" sz="1600" b="1" dirty="0">
                <a:solidFill>
                  <a:srgbClr val="FF0000"/>
                </a:solidFill>
                <a:latin typeface="微软雅黑" panose="020B0503020204020204" pitchFamily="34" charset="-122"/>
                <a:ea typeface="微软雅黑" panose="020B0503020204020204" pitchFamily="34" charset="-122"/>
              </a:rPr>
              <a:t>榜成绩：</a:t>
            </a:r>
            <a:r>
              <a:rPr lang="en-US" altLang="zh-CN" sz="2000" b="1" dirty="0">
                <a:solidFill>
                  <a:srgbClr val="FF0000"/>
                </a:solidFill>
                <a:latin typeface="微软雅黑" panose="020B0503020204020204" pitchFamily="34" charset="-122"/>
                <a:ea typeface="微软雅黑" panose="020B0503020204020204" pitchFamily="34" charset="-122"/>
              </a:rPr>
              <a:t>0.8859</a:t>
            </a:r>
            <a:endParaRPr lang="en-US" altLang="zh-CN" sz="1600" b="1" dirty="0">
              <a:solidFill>
                <a:srgbClr val="FF0000"/>
              </a:solidFill>
              <a:latin typeface="微软雅黑" panose="020B0503020204020204" pitchFamily="34" charset="-122"/>
              <a:ea typeface="微软雅黑" panose="020B0503020204020204" pitchFamily="34" charset="-122"/>
            </a:endParaRPr>
          </a:p>
        </p:txBody>
      </p:sp>
      <p:sp>
        <p:nvSpPr>
          <p:cNvPr id="17" name="内容占位符 2">
            <a:extLst>
              <a:ext uri="{FF2B5EF4-FFF2-40B4-BE49-F238E27FC236}">
                <a16:creationId xmlns:a16="http://schemas.microsoft.com/office/drawing/2014/main" id="{AC709D30-817C-4CC4-AAD1-B4A9DFF5BAFE}"/>
              </a:ext>
            </a:extLst>
          </p:cNvPr>
          <p:cNvSpPr txBox="1"/>
          <p:nvPr/>
        </p:nvSpPr>
        <p:spPr>
          <a:xfrm>
            <a:off x="7853891" y="2917752"/>
            <a:ext cx="2406770" cy="734333"/>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600" b="1" dirty="0">
                <a:solidFill>
                  <a:srgbClr val="FF0000"/>
                </a:solidFill>
                <a:latin typeface="微软雅黑" panose="020B0503020204020204" pitchFamily="34" charset="-122"/>
                <a:ea typeface="微软雅黑" panose="020B0503020204020204" pitchFamily="34" charset="-122"/>
              </a:rPr>
              <a:t>线上成绩：</a:t>
            </a:r>
            <a:r>
              <a:rPr lang="en-US" altLang="zh-CN" sz="2000" b="1" dirty="0">
                <a:solidFill>
                  <a:srgbClr val="FF0000"/>
                </a:solidFill>
                <a:latin typeface="微软雅黑" panose="020B0503020204020204" pitchFamily="34" charset="-122"/>
                <a:ea typeface="微软雅黑" panose="020B0503020204020204" pitchFamily="34" charset="-122"/>
              </a:rPr>
              <a:t>0.8853</a:t>
            </a:r>
            <a:endParaRPr lang="en-US" altLang="zh-CN" sz="1600" b="1" dirty="0">
              <a:solidFill>
                <a:srgbClr val="FF0000"/>
              </a:solidFill>
              <a:latin typeface="微软雅黑" panose="020B0503020204020204" pitchFamily="34" charset="-122"/>
              <a:ea typeface="微软雅黑" panose="020B0503020204020204" pitchFamily="34" charset="-122"/>
            </a:endParaRPr>
          </a:p>
        </p:txBody>
      </p:sp>
      <p:sp>
        <p:nvSpPr>
          <p:cNvPr id="18" name="内容占位符 2">
            <a:extLst>
              <a:ext uri="{FF2B5EF4-FFF2-40B4-BE49-F238E27FC236}">
                <a16:creationId xmlns:a16="http://schemas.microsoft.com/office/drawing/2014/main" id="{ECDC3772-7560-4D37-BA5D-0045367BE2F6}"/>
              </a:ext>
            </a:extLst>
          </p:cNvPr>
          <p:cNvSpPr txBox="1"/>
          <p:nvPr/>
        </p:nvSpPr>
        <p:spPr>
          <a:xfrm>
            <a:off x="7341276" y="1185427"/>
            <a:ext cx="3167145" cy="1873657"/>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600" dirty="0">
                <a:solidFill>
                  <a:srgbClr val="4472C4"/>
                </a:solidFill>
                <a:latin typeface="微软雅黑" panose="020B0503020204020204" pitchFamily="34" charset="-122"/>
                <a:ea typeface="微软雅黑" panose="020B0503020204020204" pitchFamily="34" charset="-122"/>
              </a:rPr>
              <a:t>       </a:t>
            </a:r>
            <a:endParaRPr lang="en-US" altLang="zh-CN" sz="1600" dirty="0">
              <a:solidFill>
                <a:srgbClr val="4472C4"/>
              </a:solidFill>
              <a:latin typeface="微软雅黑" panose="020B0503020204020204" pitchFamily="34" charset="-122"/>
              <a:ea typeface="微软雅黑" panose="020B0503020204020204" pitchFamily="34" charset="-122"/>
            </a:endParaRPr>
          </a:p>
        </p:txBody>
      </p:sp>
      <p:sp>
        <p:nvSpPr>
          <p:cNvPr id="19" name="内容占位符 2">
            <a:extLst>
              <a:ext uri="{FF2B5EF4-FFF2-40B4-BE49-F238E27FC236}">
                <a16:creationId xmlns:a16="http://schemas.microsoft.com/office/drawing/2014/main" id="{B3DE99E5-6983-4292-8AEC-F3FBCBCD10AC}"/>
              </a:ext>
            </a:extLst>
          </p:cNvPr>
          <p:cNvSpPr txBox="1"/>
          <p:nvPr/>
        </p:nvSpPr>
        <p:spPr>
          <a:xfrm>
            <a:off x="7249124" y="1185426"/>
            <a:ext cx="3351447" cy="1873657"/>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600" dirty="0">
                <a:solidFill>
                  <a:srgbClr val="4472C4"/>
                </a:solidFill>
                <a:latin typeface="微软雅黑" panose="020B0503020204020204" pitchFamily="34" charset="-122"/>
                <a:ea typeface="微软雅黑" panose="020B0503020204020204" pitchFamily="34" charset="-122"/>
              </a:rPr>
              <a:t>       根据上述思路，将状态离散化，得到每艘船的状态序列，并对状态序列进行</a:t>
            </a:r>
            <a:r>
              <a:rPr lang="en-US" altLang="zh-CN" sz="1600" dirty="0">
                <a:solidFill>
                  <a:srgbClr val="4472C4"/>
                </a:solidFill>
                <a:latin typeface="微软雅黑" panose="020B0503020204020204" pitchFamily="34" charset="-122"/>
                <a:ea typeface="微软雅黑" panose="020B0503020204020204" pitchFamily="34" charset="-122"/>
              </a:rPr>
              <a:t>Word2Vec</a:t>
            </a:r>
            <a:r>
              <a:rPr lang="zh-CN" altLang="en-US" sz="1600" dirty="0">
                <a:solidFill>
                  <a:srgbClr val="4472C4"/>
                </a:solidFill>
                <a:latin typeface="微软雅黑" panose="020B0503020204020204" pitchFamily="34" charset="-122"/>
                <a:ea typeface="微软雅黑" panose="020B0503020204020204" pitchFamily="34" charset="-122"/>
              </a:rPr>
              <a:t>编码预训练，再通过</a:t>
            </a:r>
            <a:r>
              <a:rPr lang="en-US" altLang="zh-CN" sz="1600" dirty="0" err="1">
                <a:solidFill>
                  <a:srgbClr val="4472C4"/>
                </a:solidFill>
                <a:latin typeface="微软雅黑" panose="020B0503020204020204" pitchFamily="34" charset="-122"/>
                <a:ea typeface="微软雅黑" panose="020B0503020204020204" pitchFamily="34" charset="-122"/>
              </a:rPr>
              <a:t>TextCNN</a:t>
            </a:r>
            <a:r>
              <a:rPr lang="zh-CN" altLang="en-US" sz="1600" dirty="0">
                <a:solidFill>
                  <a:srgbClr val="4472C4"/>
                </a:solidFill>
                <a:latin typeface="微软雅黑" panose="020B0503020204020204" pitchFamily="34" charset="-122"/>
                <a:ea typeface="微软雅黑" panose="020B0503020204020204" pitchFamily="34" charset="-122"/>
              </a:rPr>
              <a:t>进行学习。</a:t>
            </a:r>
            <a:endParaRPr lang="en-US" altLang="zh-CN" sz="1600" dirty="0">
              <a:solidFill>
                <a:srgbClr val="4472C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635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I\Desktop\峰会主KV\PPT模板\030b02e0e228deccf334975f4b898b0.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3" t="7150" r="9943" b="6176"/>
          <a:stretch/>
        </p:blipFill>
        <p:spPr bwMode="auto">
          <a:xfrm>
            <a:off x="-1" y="0"/>
            <a:ext cx="12180433" cy="68580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5">
            <a:extLst>
              <a:ext uri="{FF2B5EF4-FFF2-40B4-BE49-F238E27FC236}">
                <a16:creationId xmlns:a16="http://schemas.microsoft.com/office/drawing/2014/main" id="{7273E509-5CA4-440A-82C7-7C03CE28F288}"/>
              </a:ext>
            </a:extLst>
          </p:cNvPr>
          <p:cNvSpPr txBox="1"/>
          <p:nvPr/>
        </p:nvSpPr>
        <p:spPr>
          <a:xfrm>
            <a:off x="7264400" y="11650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01</a:t>
            </a:r>
            <a:endParaRPr lang="zh-CN" altLang="en-US" sz="9600" dirty="0">
              <a:solidFill>
                <a:schemeClr val="bg1"/>
              </a:solidFill>
              <a:latin typeface="Century Gothic" panose="020B0502020202020204" pitchFamily="34" charset="0"/>
            </a:endParaRPr>
          </a:p>
        </p:txBody>
      </p:sp>
      <p:sp>
        <p:nvSpPr>
          <p:cNvPr id="10" name="图文框 9">
            <a:extLst>
              <a:ext uri="{FF2B5EF4-FFF2-40B4-BE49-F238E27FC236}">
                <a16:creationId xmlns:a16="http://schemas.microsoft.com/office/drawing/2014/main" id="{8E283B52-0BDB-42FF-9410-3EADFF0C0028}"/>
              </a:ext>
            </a:extLst>
          </p:cNvPr>
          <p:cNvSpPr/>
          <p:nvPr/>
        </p:nvSpPr>
        <p:spPr>
          <a:xfrm>
            <a:off x="7264400" y="579160"/>
            <a:ext cx="2588378" cy="5288240"/>
          </a:xfrm>
          <a:prstGeom prst="frame">
            <a:avLst>
              <a:gd name="adj1" fmla="val 258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4">
            <a:extLst>
              <a:ext uri="{FF2B5EF4-FFF2-40B4-BE49-F238E27FC236}">
                <a16:creationId xmlns:a16="http://schemas.microsoft.com/office/drawing/2014/main" id="{8E901845-D95B-4441-B572-926B177F55A2}"/>
              </a:ext>
            </a:extLst>
          </p:cNvPr>
          <p:cNvSpPr txBox="1"/>
          <p:nvPr/>
        </p:nvSpPr>
        <p:spPr>
          <a:xfrm>
            <a:off x="7353300" y="3233721"/>
            <a:ext cx="2463800" cy="2123658"/>
          </a:xfrm>
          <a:prstGeom prst="rect">
            <a:avLst/>
          </a:prstGeom>
          <a:noFill/>
        </p:spPr>
        <p:txBody>
          <a:bodyPr wrap="square" rtlCol="0">
            <a:spAutoFit/>
            <a:scene3d>
              <a:camera prst="orthographicFront"/>
              <a:lightRig rig="threePt" dir="t"/>
            </a:scene3d>
            <a:sp3d contourW="12700"/>
          </a:bodyPr>
          <a:lstStyle/>
          <a:p>
            <a:pPr algn="ctr"/>
            <a:r>
              <a:rPr lang="en-US" altLang="zh-CN" sz="6600" dirty="0">
                <a:solidFill>
                  <a:srgbClr val="00B0F0"/>
                </a:solidFill>
                <a:latin typeface="微软雅黑" pitchFamily="34" charset="-122"/>
                <a:ea typeface="微软雅黑" pitchFamily="34" charset="-122"/>
              </a:rPr>
              <a:t>AIS</a:t>
            </a:r>
          </a:p>
          <a:p>
            <a:pPr algn="ctr"/>
            <a:r>
              <a:rPr lang="zh-CN" altLang="en-US" sz="6600" dirty="0">
                <a:solidFill>
                  <a:srgbClr val="00B0F0"/>
                </a:solidFill>
                <a:latin typeface="微软雅黑" pitchFamily="34" charset="-122"/>
                <a:ea typeface="微软雅黑" pitchFamily="34" charset="-122"/>
              </a:rPr>
              <a:t>分析</a:t>
            </a:r>
          </a:p>
        </p:txBody>
      </p:sp>
      <p:sp>
        <p:nvSpPr>
          <p:cNvPr id="12" name="文本框 5">
            <a:extLst>
              <a:ext uri="{FF2B5EF4-FFF2-40B4-BE49-F238E27FC236}">
                <a16:creationId xmlns:a16="http://schemas.microsoft.com/office/drawing/2014/main" id="{7273E509-5CA4-440A-82C7-7C03CE28F288}"/>
              </a:ext>
            </a:extLst>
          </p:cNvPr>
          <p:cNvSpPr txBox="1"/>
          <p:nvPr/>
        </p:nvSpPr>
        <p:spPr>
          <a:xfrm>
            <a:off x="7338178" y="650321"/>
            <a:ext cx="2463800" cy="2215991"/>
          </a:xfrm>
          <a:prstGeom prst="rect">
            <a:avLst/>
          </a:prstGeom>
          <a:solidFill>
            <a:schemeClr val="accent1"/>
          </a:solidFill>
          <a:ln>
            <a:solidFill>
              <a:schemeClr val="accent1"/>
            </a:solidFill>
          </a:ln>
        </p:spPr>
        <p:txBody>
          <a:bodyPr wrap="square" rtlCol="0">
            <a:spAutoFit/>
            <a:scene3d>
              <a:camera prst="orthographicFront"/>
              <a:lightRig rig="threePt" dir="t"/>
            </a:scene3d>
            <a:sp3d contourW="12700"/>
          </a:bodyPr>
          <a:lstStyle/>
          <a:p>
            <a:pPr algn="ctr"/>
            <a:r>
              <a:rPr lang="en-US" altLang="zh-CN" sz="13800" b="1" dirty="0">
                <a:solidFill>
                  <a:schemeClr val="bg1"/>
                </a:solidFill>
                <a:latin typeface="Century Gothic" panose="020B0502020202020204" pitchFamily="34" charset="0"/>
              </a:rPr>
              <a:t>04</a:t>
            </a:r>
            <a:endParaRPr lang="zh-CN" altLang="en-US" sz="13800" b="1" dirty="0">
              <a:solidFill>
                <a:schemeClr val="bg1"/>
              </a:solidFill>
              <a:latin typeface="Century Gothic" panose="020B0502020202020204" pitchFamily="34" charset="0"/>
            </a:endParaRPr>
          </a:p>
        </p:txBody>
      </p:sp>
      <p:pic>
        <p:nvPicPr>
          <p:cNvPr id="14" name="Picture 3" descr="C:\Users\MI\Desktop\峰会主KV\LOGO\微信图片_20200315183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78" y="313008"/>
            <a:ext cx="3327356" cy="144530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75B49BC0-C1D6-4149-8FE9-6537EB8939ED}"/>
              </a:ext>
            </a:extLst>
          </p:cNvPr>
          <p:cNvPicPr>
            <a:picLocks noChangeAspect="1"/>
          </p:cNvPicPr>
          <p:nvPr/>
        </p:nvPicPr>
        <p:blipFill>
          <a:blip r:embed="rId4"/>
          <a:stretch>
            <a:fillRect/>
          </a:stretch>
        </p:blipFill>
        <p:spPr>
          <a:xfrm>
            <a:off x="10073593" y="512969"/>
            <a:ext cx="1627246" cy="341796"/>
          </a:xfrm>
          <a:prstGeom prst="rect">
            <a:avLst/>
          </a:prstGeom>
        </p:spPr>
      </p:pic>
    </p:spTree>
    <p:extLst>
      <p:ext uri="{BB962C8B-B14F-4D97-AF65-F5344CB8AC3E}">
        <p14:creationId xmlns:p14="http://schemas.microsoft.com/office/powerpoint/2010/main" val="81035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Horizontal)">
                                      <p:cBhvr>
                                        <p:cTn id="13" dur="500"/>
                                        <p:tgtEl>
                                          <p:spTgt spid="10"/>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0" grpId="0" animBg="1"/>
      <p:bldP spid="11" grpId="0"/>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67249" y="4597518"/>
            <a:ext cx="2832100" cy="408940"/>
            <a:chOff x="6578" y="7017"/>
            <a:chExt cx="4460" cy="644"/>
          </a:xfrm>
        </p:grpSpPr>
        <p:sp>
          <p:nvSpPr>
            <p:cNvPr id="8" name="Shape 138"/>
            <p:cNvSpPr/>
            <p:nvPr/>
          </p:nvSpPr>
          <p:spPr>
            <a:xfrm>
              <a:off x="65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职位：</a:t>
              </a:r>
            </a:p>
          </p:txBody>
        </p:sp>
        <p:sp>
          <p:nvSpPr>
            <p:cNvPr id="9" name="Shape 138"/>
            <p:cNvSpPr/>
            <p:nvPr/>
          </p:nvSpPr>
          <p:spPr>
            <a:xfrm>
              <a:off x="96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姓名：</a:t>
              </a:r>
            </a:p>
          </p:txBody>
        </p:sp>
      </p:grpSp>
      <p:pic>
        <p:nvPicPr>
          <p:cNvPr id="7170" name="Picture 2" descr="C:\Users\MI\Desktop\峰会主KV\LOGO\微信图片_2020031518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9" y="38100"/>
            <a:ext cx="2005012" cy="87353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5B49BC0-C1D6-4149-8FE9-6537EB8939ED}"/>
              </a:ext>
            </a:extLst>
          </p:cNvPr>
          <p:cNvPicPr>
            <a:picLocks noChangeAspect="1"/>
          </p:cNvPicPr>
          <p:nvPr/>
        </p:nvPicPr>
        <p:blipFill>
          <a:blip r:embed="rId3"/>
          <a:stretch>
            <a:fillRect/>
          </a:stretch>
        </p:blipFill>
        <p:spPr>
          <a:xfrm>
            <a:off x="10073593" y="512969"/>
            <a:ext cx="1627246" cy="341796"/>
          </a:xfrm>
          <a:prstGeom prst="rect">
            <a:avLst/>
          </a:prstGeom>
        </p:spPr>
      </p:pic>
      <p:sp>
        <p:nvSpPr>
          <p:cNvPr id="10" name="Rectangle 1">
            <a:extLst>
              <a:ext uri="{FF2B5EF4-FFF2-40B4-BE49-F238E27FC236}">
                <a16:creationId xmlns:a16="http://schemas.microsoft.com/office/drawing/2014/main" id="{CC19936B-3EC6-40B5-914E-4D467F6E3C7B}"/>
              </a:ext>
            </a:extLst>
          </p:cNvPr>
          <p:cNvSpPr>
            <a:spLocks noChangeArrowheads="1"/>
          </p:cNvSpPr>
          <p:nvPr/>
        </p:nvSpPr>
        <p:spPr bwMode="auto">
          <a:xfrm>
            <a:off x="2247901" y="128798"/>
            <a:ext cx="7732641" cy="438582"/>
          </a:xfrm>
          <a:prstGeom prst="rect">
            <a:avLst/>
          </a:prstGeom>
          <a:noFill/>
          <a:ln w="9525">
            <a:noFill/>
            <a:miter lim="800000"/>
          </a:ln>
          <a:effectLst/>
        </p:spPr>
        <p:txBody>
          <a:bodyPr vert="horz" wrap="square" lIns="68580" tIns="34290" rIns="68580" bIns="34290" numCol="1" anchor="ctr" anchorCtr="0" compatLnSpc="1">
            <a:spAutoFit/>
          </a:bodyPr>
          <a:lstStyle/>
          <a:p>
            <a:pPr indent="171450" fontAlgn="base">
              <a:spcBef>
                <a:spcPct val="0"/>
              </a:spcBef>
              <a:spcAft>
                <a:spcPct val="0"/>
              </a:spcAft>
              <a:tabLst>
                <a:tab pos="67310" algn="l"/>
              </a:tabLst>
            </a:pPr>
            <a:r>
              <a:rPr lang="en-US" altLang="zh-CN" sz="2400" b="1" dirty="0">
                <a:solidFill>
                  <a:srgbClr val="4472C4"/>
                </a:solidFill>
                <a:latin typeface="楷体" panose="02010609060101010101" pitchFamily="49" charset="-122"/>
                <a:ea typeface="楷体" panose="02010609060101010101" pitchFamily="49" charset="-122"/>
              </a:rPr>
              <a:t>AIS</a:t>
            </a:r>
            <a:r>
              <a:rPr lang="zh-CN" altLang="en-US" sz="2400" b="1" dirty="0">
                <a:solidFill>
                  <a:srgbClr val="4472C4"/>
                </a:solidFill>
                <a:latin typeface="楷体" panose="02010609060101010101" pitchFamily="49" charset="-122"/>
                <a:ea typeface="楷体" panose="02010609060101010101" pitchFamily="49" charset="-122"/>
              </a:rPr>
              <a:t>数据分析</a:t>
            </a:r>
            <a:r>
              <a:rPr lang="en-US" altLang="zh-CN" sz="2400" b="1" dirty="0">
                <a:solidFill>
                  <a:srgbClr val="4472C4"/>
                </a:solidFill>
                <a:latin typeface="楷体" panose="02010609060101010101" pitchFamily="49" charset="-122"/>
                <a:ea typeface="楷体" panose="02010609060101010101" pitchFamily="49" charset="-122"/>
              </a:rPr>
              <a:t>——</a:t>
            </a:r>
            <a:r>
              <a:rPr lang="zh-CN" altLang="en-US" sz="2400" b="1" dirty="0">
                <a:solidFill>
                  <a:srgbClr val="4472C4"/>
                </a:solidFill>
                <a:latin typeface="楷体" panose="02010609060101010101" pitchFamily="49" charset="-122"/>
                <a:ea typeface="楷体" panose="02010609060101010101" pitchFamily="49" charset="-122"/>
              </a:rPr>
              <a:t>何时使用</a:t>
            </a:r>
            <a:r>
              <a:rPr lang="en-US" altLang="zh-CN" sz="2400" b="1" dirty="0">
                <a:solidFill>
                  <a:srgbClr val="4472C4"/>
                </a:solidFill>
                <a:latin typeface="楷体" panose="02010609060101010101" pitchFamily="49" charset="-122"/>
                <a:ea typeface="楷体" panose="02010609060101010101" pitchFamily="49" charset="-122"/>
              </a:rPr>
              <a:t>AIS</a:t>
            </a:r>
            <a:r>
              <a:rPr lang="zh-CN" altLang="en-US" sz="2400" b="1" dirty="0">
                <a:solidFill>
                  <a:srgbClr val="4472C4"/>
                </a:solidFill>
                <a:latin typeface="楷体" panose="02010609060101010101" pitchFamily="49" charset="-122"/>
                <a:ea typeface="楷体" panose="02010609060101010101" pitchFamily="49" charset="-122"/>
              </a:rPr>
              <a:t>数据？</a:t>
            </a:r>
            <a:endParaRPr lang="zh-CN" altLang="zh-CN" sz="2400" b="1" dirty="0">
              <a:solidFill>
                <a:srgbClr val="4472C4"/>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BDEAD8C7-0964-4012-B66D-67F673682C6B}"/>
              </a:ext>
            </a:extLst>
          </p:cNvPr>
          <p:cNvSpPr txBox="1"/>
          <p:nvPr/>
        </p:nvSpPr>
        <p:spPr>
          <a:xfrm>
            <a:off x="3243290" y="996408"/>
            <a:ext cx="6737252" cy="3113953"/>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600" dirty="0">
                <a:solidFill>
                  <a:srgbClr val="FF0000"/>
                </a:solidFill>
                <a:latin typeface="微软雅黑" panose="020B0503020204020204" pitchFamily="34" charset="-122"/>
                <a:ea typeface="微软雅黑" panose="020B0503020204020204" pitchFamily="34" charset="-122"/>
              </a:rPr>
              <a:t>       </a:t>
            </a:r>
            <a:r>
              <a:rPr lang="en-US" altLang="zh-CN" sz="1600" dirty="0">
                <a:solidFill>
                  <a:srgbClr val="FF0000"/>
                </a:solidFill>
                <a:latin typeface="微软雅黑" panose="020B0503020204020204" pitchFamily="34" charset="-122"/>
                <a:ea typeface="微软雅黑" panose="020B0503020204020204" pitchFamily="34" charset="-122"/>
              </a:rPr>
              <a:t>AIS</a:t>
            </a:r>
            <a:r>
              <a:rPr lang="zh-CN" altLang="en-US" sz="1600" dirty="0">
                <a:solidFill>
                  <a:srgbClr val="FF0000"/>
                </a:solidFill>
                <a:latin typeface="微软雅黑" panose="020B0503020204020204" pitchFamily="34" charset="-122"/>
                <a:ea typeface="微软雅黑" panose="020B0503020204020204" pitchFamily="34" charset="-122"/>
              </a:rPr>
              <a:t>数据相比</a:t>
            </a:r>
            <a:r>
              <a:rPr lang="zh-CN" altLang="en-US" sz="1600" dirty="0">
                <a:solidFill>
                  <a:srgbClr val="4472C4"/>
                </a:solidFill>
                <a:latin typeface="微软雅黑" panose="020B0503020204020204" pitchFamily="34" charset="-122"/>
                <a:ea typeface="微软雅黑" panose="020B0503020204020204" pitchFamily="34" charset="-122"/>
              </a:rPr>
              <a:t>北斗的数据具有更高的数据质量，可以作为识别渔船作业行为的补充，因此第一个问题是什么时候需要用这个数据来补充？</a:t>
            </a:r>
            <a:endParaRPr lang="en-US" altLang="zh-CN" sz="1600" dirty="0">
              <a:solidFill>
                <a:srgbClr val="4472C4"/>
              </a:solidFill>
              <a:latin typeface="微软雅黑" panose="020B0503020204020204" pitchFamily="34" charset="-122"/>
              <a:ea typeface="微软雅黑" panose="020B0503020204020204" pitchFamily="34" charset="-122"/>
            </a:endParaRPr>
          </a:p>
          <a:p>
            <a:pPr marL="0" indent="0">
              <a:lnSpc>
                <a:spcPct val="150000"/>
              </a:lnSpc>
              <a:spcBef>
                <a:spcPts val="0"/>
              </a:spcBef>
              <a:buNone/>
              <a:defRPr/>
            </a:pPr>
            <a:r>
              <a:rPr lang="en-US" altLang="zh-CN" sz="1600" dirty="0">
                <a:solidFill>
                  <a:srgbClr val="4472C4"/>
                </a:solidFill>
                <a:latin typeface="微软雅黑" panose="020B0503020204020204" pitchFamily="34" charset="-122"/>
                <a:ea typeface="微软雅黑" panose="020B0503020204020204" pitchFamily="34" charset="-122"/>
              </a:rPr>
              <a:t>       </a:t>
            </a:r>
            <a:r>
              <a:rPr lang="zh-CN" altLang="en-US" sz="1600" dirty="0">
                <a:solidFill>
                  <a:srgbClr val="4472C4"/>
                </a:solidFill>
                <a:latin typeface="微软雅黑" panose="020B0503020204020204" pitchFamily="34" charset="-122"/>
                <a:ea typeface="微软雅黑" panose="020B0503020204020204" pitchFamily="34" charset="-122"/>
              </a:rPr>
              <a:t>这部分可以通过对模型进行自我比较，通过渔船在作业行为中</a:t>
            </a:r>
            <a:r>
              <a:rPr lang="zh-CN" altLang="en-US" sz="1600" b="1" dirty="0">
                <a:solidFill>
                  <a:srgbClr val="FF0000"/>
                </a:solidFill>
                <a:latin typeface="微软雅黑" panose="020B0503020204020204" pitchFamily="34" charset="-122"/>
                <a:ea typeface="微软雅黑" panose="020B0503020204020204" pitchFamily="34" charset="-122"/>
              </a:rPr>
              <a:t>信号的发送次数</a:t>
            </a:r>
            <a:r>
              <a:rPr lang="zh-CN" altLang="en-US" sz="1600" dirty="0">
                <a:solidFill>
                  <a:srgbClr val="4472C4"/>
                </a:solidFill>
                <a:latin typeface="微软雅黑" panose="020B0503020204020204" pitchFamily="34" charset="-122"/>
                <a:ea typeface="微软雅黑" panose="020B0503020204020204" pitchFamily="34" charset="-122"/>
              </a:rPr>
              <a:t>以及</a:t>
            </a:r>
            <a:r>
              <a:rPr lang="zh-CN" altLang="en-US" sz="1600" b="1" dirty="0">
                <a:solidFill>
                  <a:srgbClr val="FF0000"/>
                </a:solidFill>
                <a:latin typeface="微软雅黑" panose="020B0503020204020204" pitchFamily="34" charset="-122"/>
                <a:ea typeface="微软雅黑" panose="020B0503020204020204" pitchFamily="34" charset="-122"/>
              </a:rPr>
              <a:t>发送频率</a:t>
            </a:r>
            <a:r>
              <a:rPr lang="zh-CN" altLang="en-US" sz="1600" dirty="0">
                <a:solidFill>
                  <a:srgbClr val="4472C4"/>
                </a:solidFill>
                <a:latin typeface="微软雅黑" panose="020B0503020204020204" pitchFamily="34" charset="-122"/>
                <a:ea typeface="微软雅黑" panose="020B0503020204020204" pitchFamily="34" charset="-122"/>
              </a:rPr>
              <a:t>来刻画接收数据的质量，分析北斗数据中在一次出海作业行为中</a:t>
            </a:r>
            <a:r>
              <a:rPr lang="zh-CN" altLang="en-US" sz="1600" b="1" dirty="0">
                <a:solidFill>
                  <a:srgbClr val="FF0000"/>
                </a:solidFill>
                <a:latin typeface="微软雅黑" panose="020B0503020204020204" pitchFamily="34" charset="-122"/>
                <a:ea typeface="微软雅黑" panose="020B0503020204020204" pitchFamily="34" charset="-122"/>
              </a:rPr>
              <a:t>数据质量与模型预测准确率的关系</a:t>
            </a:r>
            <a:r>
              <a:rPr lang="zh-CN" altLang="en-US" sz="1600" dirty="0">
                <a:solidFill>
                  <a:srgbClr val="4472C4"/>
                </a:solidFill>
                <a:latin typeface="微软雅黑" panose="020B0503020204020204" pitchFamily="34" charset="-122"/>
                <a:ea typeface="微软雅黑" panose="020B0503020204020204" pitchFamily="34" charset="-122"/>
              </a:rPr>
              <a:t>，找到一个临界点。若数据质量低于这个临界点，则尝试通过匹配</a:t>
            </a:r>
            <a:r>
              <a:rPr lang="en-US" altLang="zh-CN" sz="1600" dirty="0">
                <a:solidFill>
                  <a:srgbClr val="4472C4"/>
                </a:solidFill>
                <a:latin typeface="微软雅黑" panose="020B0503020204020204" pitchFamily="34" charset="-122"/>
                <a:ea typeface="微软雅黑" panose="020B0503020204020204" pitchFamily="34" charset="-122"/>
              </a:rPr>
              <a:t>AIS</a:t>
            </a:r>
            <a:r>
              <a:rPr lang="zh-CN" altLang="en-US" sz="1600" dirty="0">
                <a:solidFill>
                  <a:srgbClr val="4472C4"/>
                </a:solidFill>
                <a:latin typeface="微软雅黑" panose="020B0503020204020204" pitchFamily="34" charset="-122"/>
                <a:ea typeface="微软雅黑" panose="020B0503020204020204" pitchFamily="34" charset="-122"/>
              </a:rPr>
              <a:t>数据来实现数据的补充和优化。</a:t>
            </a:r>
            <a:endParaRPr lang="en-US" altLang="zh-CN" sz="1600" dirty="0">
              <a:solidFill>
                <a:srgbClr val="4472C4"/>
              </a:solidFill>
              <a:latin typeface="微软雅黑" panose="020B0503020204020204" pitchFamily="34" charset="-122"/>
              <a:ea typeface="微软雅黑" panose="020B0503020204020204" pitchFamily="34" charset="-122"/>
            </a:endParaRPr>
          </a:p>
          <a:p>
            <a:pPr marL="0" indent="0">
              <a:lnSpc>
                <a:spcPct val="150000"/>
              </a:lnSpc>
              <a:spcBef>
                <a:spcPts val="0"/>
              </a:spcBef>
              <a:buNone/>
              <a:defRPr/>
            </a:pPr>
            <a:r>
              <a:rPr lang="en-US" altLang="zh-CN" sz="1600" dirty="0">
                <a:solidFill>
                  <a:srgbClr val="4472C4"/>
                </a:solidFill>
                <a:latin typeface="微软雅黑" panose="020B0503020204020204" pitchFamily="34" charset="-122"/>
                <a:ea typeface="微软雅黑" panose="020B0503020204020204" pitchFamily="34" charset="-122"/>
              </a:rPr>
              <a:t>       </a:t>
            </a:r>
          </a:p>
        </p:txBody>
      </p:sp>
      <p:sp>
        <p:nvSpPr>
          <p:cNvPr id="14" name="内容占位符 2">
            <a:extLst>
              <a:ext uri="{FF2B5EF4-FFF2-40B4-BE49-F238E27FC236}">
                <a16:creationId xmlns:a16="http://schemas.microsoft.com/office/drawing/2014/main" id="{8455D584-C0D6-4163-8962-802B8BEBEB72}"/>
              </a:ext>
            </a:extLst>
          </p:cNvPr>
          <p:cNvSpPr txBox="1"/>
          <p:nvPr/>
        </p:nvSpPr>
        <p:spPr>
          <a:xfrm>
            <a:off x="4260817" y="5741654"/>
            <a:ext cx="1223761" cy="367166"/>
          </a:xfrm>
          <a:prstGeom prst="rect">
            <a:avLst/>
          </a:prstGeom>
        </p:spPr>
        <p:txBody>
          <a:bodyPr vert="horz" lIns="91440" tIns="45720" rIns="91440" bIns="45720" rtlCol="0" anchor="ctr" anchorCtr="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Bef>
                <a:spcPts val="0"/>
              </a:spcBef>
              <a:buNone/>
              <a:defRPr/>
            </a:pPr>
            <a:r>
              <a:rPr lang="zh-CN" altLang="en-US" sz="1400" dirty="0">
                <a:solidFill>
                  <a:srgbClr val="4472C4"/>
                </a:solidFill>
                <a:latin typeface="微软雅黑" panose="020B0503020204020204" pitchFamily="34" charset="-122"/>
                <a:ea typeface="微软雅黑" panose="020B0503020204020204" pitchFamily="34" charset="-122"/>
              </a:rPr>
              <a:t>北斗数据</a:t>
            </a:r>
            <a:endParaRPr lang="en-US" altLang="zh-CN" sz="1400" dirty="0">
              <a:solidFill>
                <a:srgbClr val="4472C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1223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67249" y="4597518"/>
            <a:ext cx="2832100" cy="408940"/>
            <a:chOff x="6578" y="7017"/>
            <a:chExt cx="4460" cy="644"/>
          </a:xfrm>
        </p:grpSpPr>
        <p:sp>
          <p:nvSpPr>
            <p:cNvPr id="8" name="Shape 138"/>
            <p:cNvSpPr/>
            <p:nvPr/>
          </p:nvSpPr>
          <p:spPr>
            <a:xfrm>
              <a:off x="65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职位：</a:t>
              </a:r>
            </a:p>
          </p:txBody>
        </p:sp>
        <p:sp>
          <p:nvSpPr>
            <p:cNvPr id="9" name="Shape 138"/>
            <p:cNvSpPr/>
            <p:nvPr/>
          </p:nvSpPr>
          <p:spPr>
            <a:xfrm>
              <a:off x="96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姓名：</a:t>
              </a:r>
            </a:p>
          </p:txBody>
        </p:sp>
      </p:grpSp>
      <p:pic>
        <p:nvPicPr>
          <p:cNvPr id="7170" name="Picture 2" descr="C:\Users\MI\Desktop\峰会主KV\LOGO\微信图片_2020031518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9" y="38100"/>
            <a:ext cx="2005012" cy="87353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5B49BC0-C1D6-4149-8FE9-6537EB8939ED}"/>
              </a:ext>
            </a:extLst>
          </p:cNvPr>
          <p:cNvPicPr>
            <a:picLocks noChangeAspect="1"/>
          </p:cNvPicPr>
          <p:nvPr/>
        </p:nvPicPr>
        <p:blipFill>
          <a:blip r:embed="rId3"/>
          <a:stretch>
            <a:fillRect/>
          </a:stretch>
        </p:blipFill>
        <p:spPr>
          <a:xfrm>
            <a:off x="10073593" y="512969"/>
            <a:ext cx="1627246" cy="341796"/>
          </a:xfrm>
          <a:prstGeom prst="rect">
            <a:avLst/>
          </a:prstGeom>
        </p:spPr>
      </p:pic>
      <p:sp>
        <p:nvSpPr>
          <p:cNvPr id="10" name="Rectangle 1">
            <a:extLst>
              <a:ext uri="{FF2B5EF4-FFF2-40B4-BE49-F238E27FC236}">
                <a16:creationId xmlns:a16="http://schemas.microsoft.com/office/drawing/2014/main" id="{CC19936B-3EC6-40B5-914E-4D467F6E3C7B}"/>
              </a:ext>
            </a:extLst>
          </p:cNvPr>
          <p:cNvSpPr>
            <a:spLocks noChangeArrowheads="1"/>
          </p:cNvSpPr>
          <p:nvPr/>
        </p:nvSpPr>
        <p:spPr bwMode="auto">
          <a:xfrm>
            <a:off x="2247901" y="128798"/>
            <a:ext cx="7732641" cy="438582"/>
          </a:xfrm>
          <a:prstGeom prst="rect">
            <a:avLst/>
          </a:prstGeom>
          <a:noFill/>
          <a:ln w="9525">
            <a:noFill/>
            <a:miter lim="800000"/>
          </a:ln>
          <a:effectLst/>
        </p:spPr>
        <p:txBody>
          <a:bodyPr vert="horz" wrap="square" lIns="68580" tIns="34290" rIns="68580" bIns="34290" numCol="1" anchor="ctr" anchorCtr="0" compatLnSpc="1">
            <a:spAutoFit/>
          </a:bodyPr>
          <a:lstStyle/>
          <a:p>
            <a:pPr indent="171450" fontAlgn="base">
              <a:spcBef>
                <a:spcPct val="0"/>
              </a:spcBef>
              <a:spcAft>
                <a:spcPct val="0"/>
              </a:spcAft>
              <a:tabLst>
                <a:tab pos="67310" algn="l"/>
              </a:tabLst>
            </a:pPr>
            <a:r>
              <a:rPr lang="en-US" altLang="zh-CN" sz="2400" b="1" dirty="0">
                <a:solidFill>
                  <a:srgbClr val="4472C4"/>
                </a:solidFill>
                <a:latin typeface="楷体" panose="02010609060101010101" pitchFamily="49" charset="-122"/>
                <a:ea typeface="楷体" panose="02010609060101010101" pitchFamily="49" charset="-122"/>
              </a:rPr>
              <a:t>AIS</a:t>
            </a:r>
            <a:r>
              <a:rPr lang="zh-CN" altLang="en-US" sz="2400" b="1" dirty="0">
                <a:solidFill>
                  <a:srgbClr val="4472C4"/>
                </a:solidFill>
                <a:latin typeface="楷体" panose="02010609060101010101" pitchFamily="49" charset="-122"/>
                <a:ea typeface="楷体" panose="02010609060101010101" pitchFamily="49" charset="-122"/>
              </a:rPr>
              <a:t>数据分析</a:t>
            </a:r>
            <a:r>
              <a:rPr lang="en-US" altLang="zh-CN" sz="2400" b="1" dirty="0">
                <a:solidFill>
                  <a:srgbClr val="4472C4"/>
                </a:solidFill>
                <a:latin typeface="楷体" panose="02010609060101010101" pitchFamily="49" charset="-122"/>
                <a:ea typeface="楷体" panose="02010609060101010101" pitchFamily="49" charset="-122"/>
              </a:rPr>
              <a:t>——</a:t>
            </a:r>
            <a:r>
              <a:rPr lang="zh-CN" altLang="en-US" sz="2400" b="1" dirty="0">
                <a:solidFill>
                  <a:srgbClr val="4472C4"/>
                </a:solidFill>
                <a:latin typeface="楷体" panose="02010609060101010101" pitchFamily="49" charset="-122"/>
                <a:ea typeface="楷体" panose="02010609060101010101" pitchFamily="49" charset="-122"/>
              </a:rPr>
              <a:t>如何根据不同的渔船分离</a:t>
            </a:r>
            <a:r>
              <a:rPr lang="en-US" altLang="zh-CN" sz="2400" b="1" dirty="0">
                <a:solidFill>
                  <a:srgbClr val="4472C4"/>
                </a:solidFill>
                <a:latin typeface="楷体" panose="02010609060101010101" pitchFamily="49" charset="-122"/>
                <a:ea typeface="楷体" panose="02010609060101010101" pitchFamily="49" charset="-122"/>
              </a:rPr>
              <a:t>AIS</a:t>
            </a:r>
            <a:r>
              <a:rPr lang="zh-CN" altLang="en-US" sz="2400" b="1" dirty="0">
                <a:solidFill>
                  <a:srgbClr val="4472C4"/>
                </a:solidFill>
                <a:latin typeface="楷体" panose="02010609060101010101" pitchFamily="49" charset="-122"/>
                <a:ea typeface="楷体" panose="02010609060101010101" pitchFamily="49" charset="-122"/>
              </a:rPr>
              <a:t>数据？</a:t>
            </a:r>
            <a:endParaRPr lang="zh-CN" altLang="zh-CN" sz="2400" b="1" dirty="0">
              <a:solidFill>
                <a:srgbClr val="4472C4"/>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BDEAD8C7-0964-4012-B66D-67F673682C6B}"/>
              </a:ext>
            </a:extLst>
          </p:cNvPr>
          <p:cNvSpPr txBox="1"/>
          <p:nvPr/>
        </p:nvSpPr>
        <p:spPr>
          <a:xfrm>
            <a:off x="3243290" y="996408"/>
            <a:ext cx="6737252" cy="2070642"/>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600" dirty="0">
                <a:solidFill>
                  <a:srgbClr val="4472C4"/>
                </a:solidFill>
                <a:latin typeface="微软雅黑" panose="020B0503020204020204" pitchFamily="34" charset="-122"/>
                <a:ea typeface="微软雅黑" panose="020B0503020204020204" pitchFamily="34" charset="-122"/>
              </a:rPr>
              <a:t>       考虑到</a:t>
            </a:r>
            <a:r>
              <a:rPr lang="en-US" altLang="zh-CN" sz="1600" dirty="0">
                <a:solidFill>
                  <a:srgbClr val="4472C4"/>
                </a:solidFill>
                <a:latin typeface="微软雅黑" panose="020B0503020204020204" pitchFamily="34" charset="-122"/>
                <a:ea typeface="微软雅黑" panose="020B0503020204020204" pitchFamily="34" charset="-122"/>
              </a:rPr>
              <a:t>AIS</a:t>
            </a:r>
            <a:r>
              <a:rPr lang="zh-CN" altLang="en-US" sz="1600" dirty="0">
                <a:solidFill>
                  <a:srgbClr val="4472C4"/>
                </a:solidFill>
                <a:latin typeface="微软雅黑" panose="020B0503020204020204" pitchFamily="34" charset="-122"/>
                <a:ea typeface="微软雅黑" panose="020B0503020204020204" pitchFamily="34" charset="-122"/>
              </a:rPr>
              <a:t>数据中同一</a:t>
            </a:r>
            <a:r>
              <a:rPr lang="en-US" altLang="zh-CN" sz="1600" dirty="0">
                <a:solidFill>
                  <a:srgbClr val="4472C4"/>
                </a:solidFill>
                <a:latin typeface="微软雅黑" panose="020B0503020204020204" pitchFamily="34" charset="-122"/>
                <a:ea typeface="微软雅黑" panose="020B0503020204020204" pitchFamily="34" charset="-122"/>
              </a:rPr>
              <a:t>ais_id</a:t>
            </a:r>
            <a:r>
              <a:rPr lang="zh-CN" altLang="en-US" sz="1600" dirty="0">
                <a:solidFill>
                  <a:srgbClr val="4472C4"/>
                </a:solidFill>
                <a:latin typeface="微软雅黑" panose="020B0503020204020204" pitchFamily="34" charset="-122"/>
                <a:ea typeface="微软雅黑" panose="020B0503020204020204" pitchFamily="34" charset="-122"/>
              </a:rPr>
              <a:t>对应的所有数据并不一定是同一艘船的一次出海中获得的，因此需要从每个</a:t>
            </a:r>
            <a:r>
              <a:rPr lang="en-US" altLang="zh-CN" sz="1600" dirty="0">
                <a:solidFill>
                  <a:srgbClr val="4472C4"/>
                </a:solidFill>
                <a:latin typeface="微软雅黑" panose="020B0503020204020204" pitchFamily="34" charset="-122"/>
                <a:ea typeface="微软雅黑" panose="020B0503020204020204" pitchFamily="34" charset="-122"/>
              </a:rPr>
              <a:t>ais_id</a:t>
            </a:r>
            <a:r>
              <a:rPr lang="zh-CN" altLang="en-US" sz="1600" dirty="0">
                <a:solidFill>
                  <a:srgbClr val="4472C4"/>
                </a:solidFill>
                <a:latin typeface="微软雅黑" panose="020B0503020204020204" pitchFamily="34" charset="-122"/>
                <a:ea typeface="微软雅黑" panose="020B0503020204020204" pitchFamily="34" charset="-122"/>
              </a:rPr>
              <a:t>对应的数据中进行划分，使得每一段数据都是从一艘船的一次出海中获得。</a:t>
            </a:r>
            <a:endParaRPr lang="en-US" altLang="zh-CN" sz="1600" dirty="0">
              <a:solidFill>
                <a:srgbClr val="4472C4"/>
              </a:solidFill>
              <a:latin typeface="微软雅黑" panose="020B0503020204020204" pitchFamily="34" charset="-122"/>
              <a:ea typeface="微软雅黑" panose="020B0503020204020204" pitchFamily="34" charset="-122"/>
            </a:endParaRPr>
          </a:p>
          <a:p>
            <a:pPr marL="0" indent="0">
              <a:lnSpc>
                <a:spcPct val="150000"/>
              </a:lnSpc>
              <a:spcBef>
                <a:spcPts val="0"/>
              </a:spcBef>
              <a:buNone/>
              <a:defRPr/>
            </a:pPr>
            <a:r>
              <a:rPr lang="en-US" altLang="zh-CN" sz="1600" dirty="0">
                <a:solidFill>
                  <a:srgbClr val="4472C4"/>
                </a:solidFill>
                <a:latin typeface="微软雅黑" panose="020B0503020204020204" pitchFamily="34" charset="-122"/>
                <a:ea typeface="微软雅黑" panose="020B0503020204020204" pitchFamily="34" charset="-122"/>
              </a:rPr>
              <a:t>       </a:t>
            </a:r>
            <a:r>
              <a:rPr lang="zh-CN" altLang="en-US" sz="1600" b="1" dirty="0">
                <a:solidFill>
                  <a:srgbClr val="4472C4"/>
                </a:solidFill>
                <a:latin typeface="微软雅黑" panose="020B0503020204020204" pitchFamily="34" charset="-122"/>
                <a:ea typeface="微软雅黑" panose="020B0503020204020204" pitchFamily="34" charset="-122"/>
              </a:rPr>
              <a:t>将渔船的经纬度和时间标准化后作为特征，采用</a:t>
            </a:r>
            <a:r>
              <a:rPr lang="zh-CN" altLang="en-US" sz="1600" b="1" dirty="0">
                <a:solidFill>
                  <a:srgbClr val="FF0000"/>
                </a:solidFill>
                <a:latin typeface="微软雅黑" panose="020B0503020204020204" pitchFamily="34" charset="-122"/>
                <a:ea typeface="微软雅黑" panose="020B0503020204020204" pitchFamily="34" charset="-122"/>
              </a:rPr>
              <a:t>聚类</a:t>
            </a:r>
            <a:r>
              <a:rPr lang="zh-CN" altLang="en-US" sz="1600" b="1" dirty="0">
                <a:solidFill>
                  <a:srgbClr val="4472C4"/>
                </a:solidFill>
                <a:latin typeface="微软雅黑" panose="020B0503020204020204" pitchFamily="34" charset="-122"/>
                <a:ea typeface="微软雅黑" panose="020B0503020204020204" pitchFamily="34" charset="-122"/>
              </a:rPr>
              <a:t>的方法</a:t>
            </a:r>
            <a:r>
              <a:rPr lang="zh-CN" altLang="en-US" sz="1600" dirty="0">
                <a:solidFill>
                  <a:srgbClr val="4472C4"/>
                </a:solidFill>
                <a:latin typeface="微软雅黑" panose="020B0503020204020204" pitchFamily="34" charset="-122"/>
                <a:ea typeface="微软雅黑" panose="020B0503020204020204" pitchFamily="34" charset="-122"/>
              </a:rPr>
              <a:t>，分离出每艘船每次出海的数据段。</a:t>
            </a:r>
            <a:endParaRPr lang="en-US" altLang="zh-CN" sz="1600" dirty="0">
              <a:solidFill>
                <a:srgbClr val="4472C4"/>
              </a:solidFill>
              <a:latin typeface="微软雅黑" panose="020B0503020204020204" pitchFamily="34" charset="-122"/>
              <a:ea typeface="微软雅黑" panose="020B0503020204020204" pitchFamily="34" charset="-122"/>
            </a:endParaRPr>
          </a:p>
        </p:txBody>
      </p:sp>
      <p:sp>
        <p:nvSpPr>
          <p:cNvPr id="12" name="内容占位符 2">
            <a:extLst>
              <a:ext uri="{FF2B5EF4-FFF2-40B4-BE49-F238E27FC236}">
                <a16:creationId xmlns:a16="http://schemas.microsoft.com/office/drawing/2014/main" id="{51B6E294-DA00-4A6C-887B-BC1413514A8E}"/>
              </a:ext>
            </a:extLst>
          </p:cNvPr>
          <p:cNvSpPr txBox="1"/>
          <p:nvPr/>
        </p:nvSpPr>
        <p:spPr>
          <a:xfrm>
            <a:off x="3327263" y="2909791"/>
            <a:ext cx="1229727" cy="544952"/>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800" b="1" dirty="0">
                <a:solidFill>
                  <a:srgbClr val="FF0000"/>
                </a:solidFill>
                <a:latin typeface="微软雅黑" panose="020B0503020204020204" pitchFamily="34" charset="-122"/>
                <a:ea typeface="微软雅黑" panose="020B0503020204020204" pitchFamily="34" charset="-122"/>
              </a:rPr>
              <a:t>方案验证</a:t>
            </a:r>
            <a:endParaRPr lang="en-US" altLang="zh-CN" sz="1800" b="1" dirty="0">
              <a:solidFill>
                <a:srgbClr val="FF0000"/>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2CE999F3-BE85-450F-8586-243EE72B4A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7402" y="3496078"/>
            <a:ext cx="2750593" cy="2183714"/>
          </a:xfrm>
          <a:prstGeom prst="rect">
            <a:avLst/>
          </a:prstGeom>
        </p:spPr>
      </p:pic>
      <p:sp>
        <p:nvSpPr>
          <p:cNvPr id="14" name="内容占位符 2">
            <a:extLst>
              <a:ext uri="{FF2B5EF4-FFF2-40B4-BE49-F238E27FC236}">
                <a16:creationId xmlns:a16="http://schemas.microsoft.com/office/drawing/2014/main" id="{8455D584-C0D6-4163-8962-802B8BEBEB72}"/>
              </a:ext>
            </a:extLst>
          </p:cNvPr>
          <p:cNvSpPr txBox="1"/>
          <p:nvPr/>
        </p:nvSpPr>
        <p:spPr>
          <a:xfrm>
            <a:off x="4260817" y="5741654"/>
            <a:ext cx="1223761" cy="367166"/>
          </a:xfrm>
          <a:prstGeom prst="rect">
            <a:avLst/>
          </a:prstGeom>
        </p:spPr>
        <p:txBody>
          <a:bodyPr vert="horz" lIns="91440" tIns="45720" rIns="91440" bIns="45720" rtlCol="0" anchor="ctr" anchorCtr="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Bef>
                <a:spcPts val="0"/>
              </a:spcBef>
              <a:buNone/>
              <a:defRPr/>
            </a:pPr>
            <a:r>
              <a:rPr lang="zh-CN" altLang="en-US" sz="1400" dirty="0">
                <a:solidFill>
                  <a:srgbClr val="4472C4"/>
                </a:solidFill>
                <a:latin typeface="微软雅黑" panose="020B0503020204020204" pitchFamily="34" charset="-122"/>
                <a:ea typeface="微软雅黑" panose="020B0503020204020204" pitchFamily="34" charset="-122"/>
              </a:rPr>
              <a:t>北斗数据</a:t>
            </a:r>
            <a:endParaRPr lang="en-US" altLang="zh-CN" sz="1400" dirty="0">
              <a:solidFill>
                <a:srgbClr val="4472C4"/>
              </a:solidFill>
              <a:latin typeface="微软雅黑" panose="020B0503020204020204" pitchFamily="34" charset="-122"/>
              <a:ea typeface="微软雅黑" panose="020B0503020204020204" pitchFamily="34" charset="-122"/>
            </a:endParaRPr>
          </a:p>
        </p:txBody>
      </p:sp>
      <p:sp>
        <p:nvSpPr>
          <p:cNvPr id="15" name="内容占位符 2">
            <a:extLst>
              <a:ext uri="{FF2B5EF4-FFF2-40B4-BE49-F238E27FC236}">
                <a16:creationId xmlns:a16="http://schemas.microsoft.com/office/drawing/2014/main" id="{1F525827-AEC3-45F9-8076-4575398D803F}"/>
              </a:ext>
            </a:extLst>
          </p:cNvPr>
          <p:cNvSpPr txBox="1"/>
          <p:nvPr/>
        </p:nvSpPr>
        <p:spPr>
          <a:xfrm>
            <a:off x="6936037" y="3211016"/>
            <a:ext cx="3376498" cy="2432593"/>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400" dirty="0">
                <a:solidFill>
                  <a:srgbClr val="4472C4"/>
                </a:solidFill>
                <a:latin typeface="微软雅黑" panose="020B0503020204020204" pitchFamily="34" charset="-122"/>
                <a:ea typeface="微软雅黑" panose="020B0503020204020204" pitchFamily="34" charset="-122"/>
              </a:rPr>
              <a:t>       通过对北斗数据进行分析，不同渔船</a:t>
            </a:r>
            <a:r>
              <a:rPr lang="en-US" altLang="zh-CN" sz="1400" dirty="0">
                <a:solidFill>
                  <a:srgbClr val="4472C4"/>
                </a:solidFill>
                <a:latin typeface="微软雅黑" panose="020B0503020204020204" pitchFamily="34" charset="-122"/>
                <a:ea typeface="微软雅黑" panose="020B0503020204020204" pitchFamily="34" charset="-122"/>
              </a:rPr>
              <a:t>id</a:t>
            </a:r>
            <a:r>
              <a:rPr lang="zh-CN" altLang="en-US" sz="1400" dirty="0">
                <a:solidFill>
                  <a:srgbClr val="4472C4"/>
                </a:solidFill>
                <a:latin typeface="微软雅黑" panose="020B0503020204020204" pitchFamily="34" charset="-122"/>
                <a:ea typeface="微软雅黑" panose="020B0503020204020204" pitchFamily="34" charset="-122"/>
              </a:rPr>
              <a:t>的数据在 </a:t>
            </a:r>
            <a:r>
              <a:rPr lang="zh-CN" altLang="en-US" sz="1400" b="1" dirty="0">
                <a:solidFill>
                  <a:srgbClr val="FF0000"/>
                </a:solidFill>
                <a:latin typeface="微软雅黑" panose="020B0503020204020204" pitchFamily="34" charset="-122"/>
                <a:ea typeface="微软雅黑" panose="020B0503020204020204" pitchFamily="34" charset="-122"/>
              </a:rPr>
              <a:t>经度</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纬度</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时间</a:t>
            </a:r>
            <a:r>
              <a:rPr lang="zh-CN" altLang="en-US" sz="1400" dirty="0">
                <a:solidFill>
                  <a:srgbClr val="FF0000"/>
                </a:solidFill>
                <a:latin typeface="微软雅黑" panose="020B0503020204020204" pitchFamily="34" charset="-122"/>
                <a:ea typeface="微软雅黑" panose="020B0503020204020204" pitchFamily="34" charset="-122"/>
              </a:rPr>
              <a:t> </a:t>
            </a:r>
            <a:r>
              <a:rPr lang="zh-CN" altLang="en-US" sz="1400" dirty="0">
                <a:solidFill>
                  <a:srgbClr val="4472C4"/>
                </a:solidFill>
                <a:latin typeface="微软雅黑" panose="020B0503020204020204" pitchFamily="34" charset="-122"/>
                <a:ea typeface="微软雅黑" panose="020B0503020204020204" pitchFamily="34" charset="-122"/>
              </a:rPr>
              <a:t>空间中存在分离现象，相同渔船</a:t>
            </a:r>
            <a:r>
              <a:rPr lang="en-US" altLang="zh-CN" sz="1400" dirty="0">
                <a:solidFill>
                  <a:srgbClr val="4472C4"/>
                </a:solidFill>
                <a:latin typeface="微软雅黑" panose="020B0503020204020204" pitchFamily="34" charset="-122"/>
                <a:ea typeface="微软雅黑" panose="020B0503020204020204" pitchFamily="34" charset="-122"/>
              </a:rPr>
              <a:t>id</a:t>
            </a:r>
            <a:r>
              <a:rPr lang="zh-CN" altLang="en-US" sz="1400" dirty="0">
                <a:solidFill>
                  <a:srgbClr val="4472C4"/>
                </a:solidFill>
                <a:latin typeface="微软雅黑" panose="020B0503020204020204" pitchFamily="34" charset="-122"/>
                <a:ea typeface="微软雅黑" panose="020B0503020204020204" pitchFamily="34" charset="-122"/>
              </a:rPr>
              <a:t>则呈聚集趋势。左图中相同颜色数据表示同一渔船数据序列在该空间中的分布。</a:t>
            </a:r>
            <a:endParaRPr lang="en-US" altLang="zh-CN" sz="1400" dirty="0">
              <a:solidFill>
                <a:srgbClr val="4472C4"/>
              </a:solidFill>
              <a:latin typeface="微软雅黑" panose="020B0503020204020204" pitchFamily="34" charset="-122"/>
              <a:ea typeface="微软雅黑" panose="020B0503020204020204" pitchFamily="34" charset="-122"/>
            </a:endParaRPr>
          </a:p>
          <a:p>
            <a:pPr marL="0" indent="0">
              <a:lnSpc>
                <a:spcPct val="150000"/>
              </a:lnSpc>
              <a:spcBef>
                <a:spcPts val="0"/>
              </a:spcBef>
              <a:buNone/>
              <a:defRPr/>
            </a:pPr>
            <a:r>
              <a:rPr lang="zh-CN" altLang="en-US" sz="1400" dirty="0">
                <a:solidFill>
                  <a:srgbClr val="4472C4"/>
                </a:solidFill>
                <a:latin typeface="微软雅黑" panose="020B0503020204020204" pitchFamily="34" charset="-122"/>
                <a:ea typeface="微软雅黑" panose="020B0503020204020204" pitchFamily="34" charset="-122"/>
              </a:rPr>
              <a:t>       因而可对</a:t>
            </a:r>
            <a:r>
              <a:rPr lang="en-US" altLang="zh-CN" sz="1400" dirty="0">
                <a:solidFill>
                  <a:srgbClr val="4472C4"/>
                </a:solidFill>
                <a:latin typeface="微软雅黑" panose="020B0503020204020204" pitchFamily="34" charset="-122"/>
                <a:ea typeface="微软雅黑" panose="020B0503020204020204" pitchFamily="34" charset="-122"/>
              </a:rPr>
              <a:t>AIS</a:t>
            </a:r>
            <a:r>
              <a:rPr lang="zh-CN" altLang="en-US" sz="1400" dirty="0">
                <a:solidFill>
                  <a:srgbClr val="4472C4"/>
                </a:solidFill>
                <a:latin typeface="微软雅黑" panose="020B0503020204020204" pitchFamily="34" charset="-122"/>
                <a:ea typeface="微软雅黑" panose="020B0503020204020204" pitchFamily="34" charset="-122"/>
              </a:rPr>
              <a:t>数据中的经纬度时间特征标准化后，通过聚类算法进行分离。</a:t>
            </a:r>
            <a:endParaRPr lang="en-US" altLang="zh-CN" sz="1400" dirty="0">
              <a:solidFill>
                <a:srgbClr val="4472C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3381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67249" y="4597518"/>
            <a:ext cx="2832100" cy="408940"/>
            <a:chOff x="6578" y="7017"/>
            <a:chExt cx="4460" cy="644"/>
          </a:xfrm>
        </p:grpSpPr>
        <p:sp>
          <p:nvSpPr>
            <p:cNvPr id="8" name="Shape 138"/>
            <p:cNvSpPr/>
            <p:nvPr/>
          </p:nvSpPr>
          <p:spPr>
            <a:xfrm>
              <a:off x="65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职位：</a:t>
              </a:r>
            </a:p>
          </p:txBody>
        </p:sp>
        <p:sp>
          <p:nvSpPr>
            <p:cNvPr id="9" name="Shape 138"/>
            <p:cNvSpPr/>
            <p:nvPr/>
          </p:nvSpPr>
          <p:spPr>
            <a:xfrm>
              <a:off x="96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姓名：</a:t>
              </a:r>
            </a:p>
          </p:txBody>
        </p:sp>
      </p:grpSp>
      <p:pic>
        <p:nvPicPr>
          <p:cNvPr id="7170" name="Picture 2" descr="C:\Users\MI\Desktop\峰会主KV\LOGO\微信图片_2020031518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9" y="38100"/>
            <a:ext cx="2005012" cy="87353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5B49BC0-C1D6-4149-8FE9-6537EB8939ED}"/>
              </a:ext>
            </a:extLst>
          </p:cNvPr>
          <p:cNvPicPr>
            <a:picLocks noChangeAspect="1"/>
          </p:cNvPicPr>
          <p:nvPr/>
        </p:nvPicPr>
        <p:blipFill>
          <a:blip r:embed="rId3"/>
          <a:stretch>
            <a:fillRect/>
          </a:stretch>
        </p:blipFill>
        <p:spPr>
          <a:xfrm>
            <a:off x="10073593" y="512969"/>
            <a:ext cx="1627246" cy="341796"/>
          </a:xfrm>
          <a:prstGeom prst="rect">
            <a:avLst/>
          </a:prstGeom>
        </p:spPr>
      </p:pic>
      <p:sp>
        <p:nvSpPr>
          <p:cNvPr id="10" name="Rectangle 1">
            <a:extLst>
              <a:ext uri="{FF2B5EF4-FFF2-40B4-BE49-F238E27FC236}">
                <a16:creationId xmlns:a16="http://schemas.microsoft.com/office/drawing/2014/main" id="{BDBA98FA-33B2-4E77-9984-09D866572274}"/>
              </a:ext>
            </a:extLst>
          </p:cNvPr>
          <p:cNvSpPr>
            <a:spLocks noChangeArrowheads="1"/>
          </p:cNvSpPr>
          <p:nvPr/>
        </p:nvSpPr>
        <p:spPr bwMode="auto">
          <a:xfrm>
            <a:off x="2247901" y="128798"/>
            <a:ext cx="7732641" cy="438582"/>
          </a:xfrm>
          <a:prstGeom prst="rect">
            <a:avLst/>
          </a:prstGeom>
          <a:noFill/>
          <a:ln w="9525">
            <a:noFill/>
            <a:miter lim="800000"/>
          </a:ln>
          <a:effectLst/>
        </p:spPr>
        <p:txBody>
          <a:bodyPr vert="horz" wrap="square" lIns="68580" tIns="34290" rIns="68580" bIns="34290" numCol="1" anchor="ctr" anchorCtr="0" compatLnSpc="1">
            <a:spAutoFit/>
          </a:bodyPr>
          <a:lstStyle/>
          <a:p>
            <a:pPr indent="171450" fontAlgn="base">
              <a:spcBef>
                <a:spcPct val="0"/>
              </a:spcBef>
              <a:spcAft>
                <a:spcPct val="0"/>
              </a:spcAft>
              <a:tabLst>
                <a:tab pos="67310" algn="l"/>
              </a:tabLst>
            </a:pPr>
            <a:r>
              <a:rPr lang="en-US" altLang="zh-CN" sz="2400" b="1" dirty="0">
                <a:solidFill>
                  <a:srgbClr val="4472C4"/>
                </a:solidFill>
                <a:latin typeface="楷体" panose="02010609060101010101" pitchFamily="49" charset="-122"/>
                <a:ea typeface="楷体" panose="02010609060101010101" pitchFamily="49" charset="-122"/>
              </a:rPr>
              <a:t>AIS</a:t>
            </a:r>
            <a:r>
              <a:rPr lang="zh-CN" altLang="en-US" sz="2400" b="1" dirty="0">
                <a:solidFill>
                  <a:srgbClr val="4472C4"/>
                </a:solidFill>
                <a:latin typeface="楷体" panose="02010609060101010101" pitchFamily="49" charset="-122"/>
                <a:ea typeface="楷体" panose="02010609060101010101" pitchFamily="49" charset="-122"/>
              </a:rPr>
              <a:t>数据分析</a:t>
            </a:r>
            <a:r>
              <a:rPr lang="en-US" altLang="zh-CN" sz="2400" b="1" dirty="0">
                <a:solidFill>
                  <a:srgbClr val="4472C4"/>
                </a:solidFill>
                <a:latin typeface="楷体" panose="02010609060101010101" pitchFamily="49" charset="-122"/>
                <a:ea typeface="楷体" panose="02010609060101010101" pitchFamily="49" charset="-122"/>
              </a:rPr>
              <a:t>——</a:t>
            </a:r>
            <a:r>
              <a:rPr lang="zh-CN" altLang="en-US" sz="2400" b="1" dirty="0">
                <a:solidFill>
                  <a:srgbClr val="4472C4"/>
                </a:solidFill>
                <a:latin typeface="楷体" panose="02010609060101010101" pitchFamily="49" charset="-122"/>
                <a:ea typeface="楷体" panose="02010609060101010101" pitchFamily="49" charset="-122"/>
              </a:rPr>
              <a:t>如何根据不同的渔船分离</a:t>
            </a:r>
            <a:r>
              <a:rPr lang="en-US" altLang="zh-CN" sz="2400" b="1" dirty="0">
                <a:solidFill>
                  <a:srgbClr val="4472C4"/>
                </a:solidFill>
                <a:latin typeface="楷体" panose="02010609060101010101" pitchFamily="49" charset="-122"/>
                <a:ea typeface="楷体" panose="02010609060101010101" pitchFamily="49" charset="-122"/>
              </a:rPr>
              <a:t>AIS</a:t>
            </a:r>
            <a:r>
              <a:rPr lang="zh-CN" altLang="en-US" sz="2400" b="1" dirty="0">
                <a:solidFill>
                  <a:srgbClr val="4472C4"/>
                </a:solidFill>
                <a:latin typeface="楷体" panose="02010609060101010101" pitchFamily="49" charset="-122"/>
                <a:ea typeface="楷体" panose="02010609060101010101" pitchFamily="49" charset="-122"/>
              </a:rPr>
              <a:t>数据？</a:t>
            </a:r>
            <a:endParaRPr lang="zh-CN" altLang="zh-CN" sz="2400" b="1" dirty="0">
              <a:solidFill>
                <a:srgbClr val="4472C4"/>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D45FBD56-335E-4535-8CE3-6D8B950BEB92}"/>
              </a:ext>
            </a:extLst>
          </p:cNvPr>
          <p:cNvSpPr txBox="1"/>
          <p:nvPr/>
        </p:nvSpPr>
        <p:spPr>
          <a:xfrm>
            <a:off x="2944340" y="826251"/>
            <a:ext cx="2236490" cy="544952"/>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en-US" altLang="zh-CN" sz="1800" b="1" dirty="0">
                <a:solidFill>
                  <a:srgbClr val="FF0000"/>
                </a:solidFill>
                <a:latin typeface="微软雅黑" panose="020B0503020204020204" pitchFamily="34" charset="-122"/>
                <a:ea typeface="微软雅黑" panose="020B0503020204020204" pitchFamily="34" charset="-122"/>
              </a:rPr>
              <a:t>AIS</a:t>
            </a:r>
            <a:r>
              <a:rPr lang="zh-CN" altLang="en-US" sz="1800" b="1" dirty="0">
                <a:solidFill>
                  <a:srgbClr val="FF0000"/>
                </a:solidFill>
                <a:latin typeface="微软雅黑" panose="020B0503020204020204" pitchFamily="34" charset="-122"/>
                <a:ea typeface="微软雅黑" panose="020B0503020204020204" pitchFamily="34" charset="-122"/>
              </a:rPr>
              <a:t>数据处理结果</a:t>
            </a:r>
            <a:endParaRPr lang="en-US" altLang="zh-CN" sz="1800" b="1" dirty="0">
              <a:solidFill>
                <a:srgbClr val="FF0000"/>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77E1A2AC-252A-49CA-944B-3EB437AE19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9067" y="1417449"/>
            <a:ext cx="3173596" cy="2406597"/>
          </a:xfrm>
          <a:prstGeom prst="rect">
            <a:avLst/>
          </a:prstGeom>
        </p:spPr>
      </p:pic>
      <p:sp>
        <p:nvSpPr>
          <p:cNvPr id="13" name="内容占位符 2">
            <a:extLst>
              <a:ext uri="{FF2B5EF4-FFF2-40B4-BE49-F238E27FC236}">
                <a16:creationId xmlns:a16="http://schemas.microsoft.com/office/drawing/2014/main" id="{B5B451A8-3E02-43D1-9621-943C2697F49D}"/>
              </a:ext>
            </a:extLst>
          </p:cNvPr>
          <p:cNvSpPr txBox="1"/>
          <p:nvPr/>
        </p:nvSpPr>
        <p:spPr>
          <a:xfrm>
            <a:off x="6819899" y="1243671"/>
            <a:ext cx="3376498" cy="2432593"/>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400" dirty="0">
                <a:solidFill>
                  <a:srgbClr val="4472C4"/>
                </a:solidFill>
                <a:latin typeface="微软雅黑" panose="020B0503020204020204" pitchFamily="34" charset="-122"/>
                <a:ea typeface="微软雅黑" panose="020B0503020204020204" pitchFamily="34" charset="-122"/>
              </a:rPr>
              <a:t>       左图表示的为</a:t>
            </a:r>
            <a:r>
              <a:rPr lang="en-US" altLang="zh-CN" sz="1400" dirty="0">
                <a:solidFill>
                  <a:srgbClr val="4472C4"/>
                </a:solidFill>
                <a:latin typeface="微软雅黑" panose="020B0503020204020204" pitchFamily="34" charset="-122"/>
                <a:ea typeface="微软雅黑" panose="020B0503020204020204" pitchFamily="34" charset="-122"/>
              </a:rPr>
              <a:t>AIS</a:t>
            </a:r>
            <a:r>
              <a:rPr lang="zh-CN" altLang="en-US" sz="1400" dirty="0">
                <a:solidFill>
                  <a:srgbClr val="4472C4"/>
                </a:solidFill>
                <a:latin typeface="微软雅黑" panose="020B0503020204020204" pitchFamily="34" charset="-122"/>
                <a:ea typeface="微软雅黑" panose="020B0503020204020204" pitchFamily="34" charset="-122"/>
              </a:rPr>
              <a:t>中某个</a:t>
            </a:r>
            <a:r>
              <a:rPr lang="en-US" altLang="zh-CN" sz="1400" dirty="0" err="1">
                <a:solidFill>
                  <a:srgbClr val="4472C4"/>
                </a:solidFill>
                <a:latin typeface="微软雅黑" panose="020B0503020204020204" pitchFamily="34" charset="-122"/>
                <a:ea typeface="微软雅黑" panose="020B0503020204020204" pitchFamily="34" charset="-122"/>
              </a:rPr>
              <a:t>ais_id</a:t>
            </a:r>
            <a:r>
              <a:rPr lang="zh-CN" altLang="en-US" sz="1400" dirty="0">
                <a:solidFill>
                  <a:srgbClr val="4472C4"/>
                </a:solidFill>
                <a:latin typeface="微软雅黑" panose="020B0503020204020204" pitchFamily="34" charset="-122"/>
                <a:ea typeface="微软雅黑" panose="020B0503020204020204" pitchFamily="34" charset="-122"/>
              </a:rPr>
              <a:t>数据的经纬度和时间在标准化后，在经度</a:t>
            </a:r>
            <a:r>
              <a:rPr lang="en-US" altLang="zh-CN" sz="1400" dirty="0">
                <a:solidFill>
                  <a:srgbClr val="4472C4"/>
                </a:solidFill>
                <a:latin typeface="微软雅黑" panose="020B0503020204020204" pitchFamily="34" charset="-122"/>
                <a:ea typeface="微软雅黑" panose="020B0503020204020204" pitchFamily="34" charset="-122"/>
              </a:rPr>
              <a:t>-</a:t>
            </a:r>
            <a:r>
              <a:rPr lang="zh-CN" altLang="en-US" sz="1400" dirty="0">
                <a:solidFill>
                  <a:srgbClr val="4472C4"/>
                </a:solidFill>
                <a:latin typeface="微软雅黑" panose="020B0503020204020204" pitchFamily="34" charset="-122"/>
                <a:ea typeface="微软雅黑" panose="020B0503020204020204" pitchFamily="34" charset="-122"/>
              </a:rPr>
              <a:t>纬度</a:t>
            </a:r>
            <a:r>
              <a:rPr lang="en-US" altLang="zh-CN" sz="1400" dirty="0">
                <a:solidFill>
                  <a:srgbClr val="4472C4"/>
                </a:solidFill>
                <a:latin typeface="微软雅黑" panose="020B0503020204020204" pitchFamily="34" charset="-122"/>
                <a:ea typeface="微软雅黑" panose="020B0503020204020204" pitchFamily="34" charset="-122"/>
              </a:rPr>
              <a:t>-</a:t>
            </a:r>
            <a:r>
              <a:rPr lang="zh-CN" altLang="en-US" sz="1400" dirty="0">
                <a:solidFill>
                  <a:srgbClr val="4472C4"/>
                </a:solidFill>
                <a:latin typeface="微软雅黑" panose="020B0503020204020204" pitchFamily="34" charset="-122"/>
                <a:ea typeface="微软雅黑" panose="020B0503020204020204" pitchFamily="34" charset="-122"/>
              </a:rPr>
              <a:t>时间 空间中，通过</a:t>
            </a:r>
            <a:r>
              <a:rPr lang="en-US" altLang="zh-CN" sz="1400" dirty="0">
                <a:solidFill>
                  <a:srgbClr val="4472C4"/>
                </a:solidFill>
                <a:latin typeface="微软雅黑" panose="020B0503020204020204" pitchFamily="34" charset="-122"/>
                <a:ea typeface="微软雅黑" panose="020B0503020204020204" pitchFamily="34" charset="-122"/>
              </a:rPr>
              <a:t>DBSCAN</a:t>
            </a:r>
            <a:r>
              <a:rPr lang="zh-CN" altLang="en-US" sz="1400" dirty="0">
                <a:solidFill>
                  <a:srgbClr val="4472C4"/>
                </a:solidFill>
                <a:latin typeface="微软雅黑" panose="020B0503020204020204" pitchFamily="34" charset="-122"/>
                <a:ea typeface="微软雅黑" panose="020B0503020204020204" pitchFamily="34" charset="-122"/>
              </a:rPr>
              <a:t>进行聚类的结果。图中每个颜色的数据序列表示为同一艘船一次出海捕捞作业的数据片段。可以看出该方案对该</a:t>
            </a:r>
            <a:r>
              <a:rPr lang="en-US" altLang="zh-CN" sz="1400" dirty="0" err="1">
                <a:solidFill>
                  <a:srgbClr val="4472C4"/>
                </a:solidFill>
                <a:latin typeface="微软雅黑" panose="020B0503020204020204" pitchFamily="34" charset="-122"/>
                <a:ea typeface="微软雅黑" panose="020B0503020204020204" pitchFamily="34" charset="-122"/>
              </a:rPr>
              <a:t>ais_id</a:t>
            </a:r>
            <a:r>
              <a:rPr lang="zh-CN" altLang="en-US" sz="1400" dirty="0">
                <a:solidFill>
                  <a:srgbClr val="4472C4"/>
                </a:solidFill>
                <a:latin typeface="微软雅黑" panose="020B0503020204020204" pitchFamily="34" charset="-122"/>
                <a:ea typeface="微软雅黑" panose="020B0503020204020204" pitchFamily="34" charset="-122"/>
              </a:rPr>
              <a:t>的</a:t>
            </a:r>
            <a:r>
              <a:rPr lang="en-US" altLang="zh-CN" sz="1400" dirty="0">
                <a:solidFill>
                  <a:srgbClr val="4472C4"/>
                </a:solidFill>
                <a:latin typeface="微软雅黑" panose="020B0503020204020204" pitchFamily="34" charset="-122"/>
                <a:ea typeface="微软雅黑" panose="020B0503020204020204" pitchFamily="34" charset="-122"/>
              </a:rPr>
              <a:t>AIS</a:t>
            </a:r>
            <a:r>
              <a:rPr lang="zh-CN" altLang="en-US" sz="1400" dirty="0">
                <a:solidFill>
                  <a:srgbClr val="4472C4"/>
                </a:solidFill>
                <a:latin typeface="微软雅黑" panose="020B0503020204020204" pitchFamily="34" charset="-122"/>
                <a:ea typeface="微软雅黑" panose="020B0503020204020204" pitchFamily="34" charset="-122"/>
              </a:rPr>
              <a:t>数据的分段效果较好。</a:t>
            </a:r>
            <a:endParaRPr lang="en-US" altLang="zh-CN" sz="1400" dirty="0">
              <a:solidFill>
                <a:srgbClr val="4472C4"/>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8A10B4A2-E13E-40CE-B386-CCE7E5C111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5598" y="3986275"/>
            <a:ext cx="3173596" cy="2403736"/>
          </a:xfrm>
          <a:prstGeom prst="rect">
            <a:avLst/>
          </a:prstGeom>
        </p:spPr>
      </p:pic>
      <p:sp>
        <p:nvSpPr>
          <p:cNvPr id="15" name="内容占位符 2">
            <a:extLst>
              <a:ext uri="{FF2B5EF4-FFF2-40B4-BE49-F238E27FC236}">
                <a16:creationId xmlns:a16="http://schemas.microsoft.com/office/drawing/2014/main" id="{DA6599EF-795F-44A1-8DA4-C475CD80A43D}"/>
              </a:ext>
            </a:extLst>
          </p:cNvPr>
          <p:cNvSpPr txBox="1"/>
          <p:nvPr/>
        </p:nvSpPr>
        <p:spPr>
          <a:xfrm>
            <a:off x="6819899" y="4114627"/>
            <a:ext cx="3376498" cy="1889009"/>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400" dirty="0">
                <a:solidFill>
                  <a:srgbClr val="4472C4"/>
                </a:solidFill>
                <a:latin typeface="微软雅黑" panose="020B0503020204020204" pitchFamily="34" charset="-122"/>
                <a:ea typeface="微软雅黑" panose="020B0503020204020204" pitchFamily="34" charset="-122"/>
              </a:rPr>
              <a:t>       在数据处理过程中，我们发现存在某些</a:t>
            </a:r>
            <a:r>
              <a:rPr lang="en-US" altLang="zh-CN" sz="1400" dirty="0">
                <a:solidFill>
                  <a:srgbClr val="4472C4"/>
                </a:solidFill>
                <a:latin typeface="微软雅黑" panose="020B0503020204020204" pitchFamily="34" charset="-122"/>
                <a:ea typeface="微软雅黑" panose="020B0503020204020204" pitchFamily="34" charset="-122"/>
              </a:rPr>
              <a:t>ais_id</a:t>
            </a:r>
            <a:r>
              <a:rPr lang="zh-CN" altLang="en-US" sz="1400" dirty="0">
                <a:solidFill>
                  <a:srgbClr val="4472C4"/>
                </a:solidFill>
                <a:latin typeface="微软雅黑" panose="020B0503020204020204" pitchFamily="34" charset="-122"/>
                <a:ea typeface="微软雅黑" panose="020B0503020204020204" pitchFamily="34" charset="-122"/>
              </a:rPr>
              <a:t>的数据在同一时间存在于位置差异较大的两处地点同时发出信号的现象，如左图所示。故而推测有多艘船使用同一</a:t>
            </a:r>
            <a:r>
              <a:rPr lang="en-US" altLang="zh-CN" sz="1400" dirty="0">
                <a:solidFill>
                  <a:srgbClr val="4472C4"/>
                </a:solidFill>
                <a:latin typeface="微软雅黑" panose="020B0503020204020204" pitchFamily="34" charset="-122"/>
                <a:ea typeface="微软雅黑" panose="020B0503020204020204" pitchFamily="34" charset="-122"/>
              </a:rPr>
              <a:t>ais_id</a:t>
            </a:r>
            <a:r>
              <a:rPr lang="zh-CN" altLang="en-US" sz="1400" dirty="0">
                <a:solidFill>
                  <a:srgbClr val="4472C4"/>
                </a:solidFill>
                <a:latin typeface="微软雅黑" panose="020B0503020204020204" pitchFamily="34" charset="-122"/>
                <a:ea typeface="微软雅黑" panose="020B0503020204020204" pitchFamily="34" charset="-122"/>
              </a:rPr>
              <a:t>的情况。</a:t>
            </a:r>
            <a:endParaRPr lang="en-US" altLang="zh-CN" sz="1400" dirty="0">
              <a:solidFill>
                <a:srgbClr val="4472C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4883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I\Desktop\峰会主KV\PPT模板\16：9文件内页1.jpg"/>
          <p:cNvPicPr>
            <a:picLocks noChangeAspect="1" noChangeArrowheads="1"/>
          </p:cNvPicPr>
          <p:nvPr/>
        </p:nvPicPr>
        <p:blipFill rotWithShape="1">
          <a:blip r:embed="rId2">
            <a:extLst>
              <a:ext uri="{28A0092B-C50C-407E-A947-70E740481C1C}">
                <a14:useLocalDpi xmlns:a14="http://schemas.microsoft.com/office/drawing/2010/main" val="0"/>
              </a:ext>
            </a:extLst>
          </a:blip>
          <a:srcRect l="4535" t="9308" r="3971" b="-718"/>
          <a:stretch/>
        </p:blipFill>
        <p:spPr bwMode="auto">
          <a:xfrm>
            <a:off x="0" y="-5928"/>
            <a:ext cx="12229012" cy="6863928"/>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10">
            <a:extLst>
              <a:ext uri="{FF2B5EF4-FFF2-40B4-BE49-F238E27FC236}">
                <a16:creationId xmlns:a16="http://schemas.microsoft.com/office/drawing/2014/main" id="{FEFF90AC-B723-4436-8D62-8556DCAAC037}"/>
              </a:ext>
            </a:extLst>
          </p:cNvPr>
          <p:cNvGrpSpPr/>
          <p:nvPr/>
        </p:nvGrpSpPr>
        <p:grpSpPr>
          <a:xfrm>
            <a:off x="3688277" y="3380466"/>
            <a:ext cx="3498589" cy="422424"/>
            <a:chOff x="3943834" y="704409"/>
            <a:chExt cx="3962574" cy="563232"/>
          </a:xfrm>
        </p:grpSpPr>
        <p:sp>
          <p:nvSpPr>
            <p:cNvPr id="33" name="TextBox 11">
              <a:extLst>
                <a:ext uri="{FF2B5EF4-FFF2-40B4-BE49-F238E27FC236}">
                  <a16:creationId xmlns:a16="http://schemas.microsoft.com/office/drawing/2014/main" id="{0C34CBD9-8E62-41D5-A8AF-5E2834FF02B2}"/>
                </a:ext>
              </a:extLst>
            </p:cNvPr>
            <p:cNvSpPr txBox="1"/>
            <p:nvPr/>
          </p:nvSpPr>
          <p:spPr>
            <a:xfrm>
              <a:off x="3943834" y="704409"/>
              <a:ext cx="3962574" cy="242864"/>
            </a:xfrm>
            <a:prstGeom prst="rect">
              <a:avLst/>
            </a:prstGeom>
            <a:noFill/>
          </p:spPr>
          <p:txBody>
            <a:bodyPr wrap="none" lIns="360000" tIns="0" rIns="0" bIns="0" anchor="b" anchorCtr="0">
              <a:noAutofit/>
            </a:bodyPr>
            <a:lstStyle/>
            <a:p>
              <a:r>
                <a:rPr lang="zh-CN" altLang="en-US" sz="2800" b="1" dirty="0">
                  <a:solidFill>
                    <a:schemeClr val="tx1">
                      <a:lumMod val="75000"/>
                      <a:lumOff val="25000"/>
                    </a:schemeClr>
                  </a:solidFill>
                </a:rPr>
                <a:t>问题描述</a:t>
              </a:r>
            </a:p>
          </p:txBody>
        </p:sp>
        <p:sp>
          <p:nvSpPr>
            <p:cNvPr id="34" name="TextBox 12">
              <a:extLst>
                <a:ext uri="{FF2B5EF4-FFF2-40B4-BE49-F238E27FC236}">
                  <a16:creationId xmlns:a16="http://schemas.microsoft.com/office/drawing/2014/main" id="{EF4ADCCC-8304-4618-8095-F4E7E3848D6E}"/>
                </a:ext>
              </a:extLst>
            </p:cNvPr>
            <p:cNvSpPr txBox="1">
              <a:spLocks/>
            </p:cNvSpPr>
            <p:nvPr/>
          </p:nvSpPr>
          <p:spPr>
            <a:xfrm>
              <a:off x="3943834" y="947273"/>
              <a:ext cx="3962574" cy="320368"/>
            </a:xfrm>
            <a:prstGeom prst="rect">
              <a:avLst/>
            </a:prstGeom>
          </p:spPr>
          <p:txBody>
            <a:bodyPr vert="horz" wrap="square" lIns="360000" tIns="0" rIns="0" bIns="0" anchor="ctr" anchorCtr="0">
              <a:noAutofit/>
            </a:bodyPr>
            <a:lstStyle/>
            <a:p>
              <a:pPr algn="l">
                <a:lnSpc>
                  <a:spcPct val="120000"/>
                </a:lnSpc>
              </a:pPr>
              <a:r>
                <a:rPr lang="zh-CN" altLang="en-US" sz="900" dirty="0">
                  <a:solidFill>
                    <a:schemeClr val="tx1">
                      <a:lumMod val="75000"/>
                      <a:lumOff val="25000"/>
                    </a:schemeClr>
                  </a:solidFill>
                </a:rPr>
                <a:t>此部分内容作为文字排版占位显示 （建议使用主题字体）</a:t>
              </a:r>
            </a:p>
          </p:txBody>
        </p:sp>
      </p:grpSp>
      <p:sp>
        <p:nvSpPr>
          <p:cNvPr id="35" name="íšḷïḓé">
            <a:extLst>
              <a:ext uri="{FF2B5EF4-FFF2-40B4-BE49-F238E27FC236}">
                <a16:creationId xmlns:a16="http://schemas.microsoft.com/office/drawing/2014/main" id="{A3C53608-80AF-434E-B819-7A0C588E4351}"/>
              </a:ext>
            </a:extLst>
          </p:cNvPr>
          <p:cNvSpPr/>
          <p:nvPr/>
        </p:nvSpPr>
        <p:spPr>
          <a:xfrm>
            <a:off x="2824358" y="3065972"/>
            <a:ext cx="769741" cy="797094"/>
          </a:xfrm>
          <a:prstGeom prst="roundRect">
            <a:avLst/>
          </a:prstGeom>
          <a:gradFill flip="none" rotWithShape="1">
            <a:gsLst>
              <a:gs pos="0">
                <a:srgbClr val="24DBFD"/>
              </a:gs>
              <a:gs pos="100000">
                <a:srgbClr val="002FF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bg1"/>
                </a:solidFill>
                <a:effectLst/>
                <a:uLnTx/>
                <a:uFillTx/>
                <a:latin typeface="Agency FB" panose="020B0503020202020204" pitchFamily="34" charset="0"/>
                <a:ea typeface="微软雅黑"/>
                <a:cs typeface="+mn-cs"/>
              </a:rPr>
              <a:t>01</a:t>
            </a:r>
          </a:p>
        </p:txBody>
      </p:sp>
      <p:grpSp>
        <p:nvGrpSpPr>
          <p:cNvPr id="36" name="Group 10">
            <a:extLst>
              <a:ext uri="{FF2B5EF4-FFF2-40B4-BE49-F238E27FC236}">
                <a16:creationId xmlns:a16="http://schemas.microsoft.com/office/drawing/2014/main" id="{FEFF90AC-B723-4436-8D62-8556DCAAC037}"/>
              </a:ext>
            </a:extLst>
          </p:cNvPr>
          <p:cNvGrpSpPr/>
          <p:nvPr/>
        </p:nvGrpSpPr>
        <p:grpSpPr>
          <a:xfrm>
            <a:off x="3700977" y="5107666"/>
            <a:ext cx="3498589" cy="422424"/>
            <a:chOff x="3943834" y="704409"/>
            <a:chExt cx="3962574" cy="563232"/>
          </a:xfrm>
        </p:grpSpPr>
        <p:sp>
          <p:nvSpPr>
            <p:cNvPr id="37" name="TextBox 11">
              <a:extLst>
                <a:ext uri="{FF2B5EF4-FFF2-40B4-BE49-F238E27FC236}">
                  <a16:creationId xmlns:a16="http://schemas.microsoft.com/office/drawing/2014/main" id="{0C34CBD9-8E62-41D5-A8AF-5E2834FF02B2}"/>
                </a:ext>
              </a:extLst>
            </p:cNvPr>
            <p:cNvSpPr txBox="1"/>
            <p:nvPr/>
          </p:nvSpPr>
          <p:spPr>
            <a:xfrm>
              <a:off x="3943834" y="704409"/>
              <a:ext cx="3962574" cy="242864"/>
            </a:xfrm>
            <a:prstGeom prst="rect">
              <a:avLst/>
            </a:prstGeom>
            <a:noFill/>
          </p:spPr>
          <p:txBody>
            <a:bodyPr wrap="none" lIns="360000" tIns="0" rIns="0" bIns="0" anchor="b" anchorCtr="0">
              <a:noAutofit/>
            </a:bodyPr>
            <a:lstStyle/>
            <a:p>
              <a:r>
                <a:rPr lang="zh-CN" altLang="en-US" sz="2800" b="1" dirty="0">
                  <a:solidFill>
                    <a:schemeClr val="tx1">
                      <a:lumMod val="75000"/>
                      <a:lumOff val="25000"/>
                    </a:schemeClr>
                  </a:solidFill>
                </a:rPr>
                <a:t>特征分析</a:t>
              </a:r>
            </a:p>
          </p:txBody>
        </p:sp>
        <p:sp>
          <p:nvSpPr>
            <p:cNvPr id="38" name="TextBox 12">
              <a:extLst>
                <a:ext uri="{FF2B5EF4-FFF2-40B4-BE49-F238E27FC236}">
                  <a16:creationId xmlns:a16="http://schemas.microsoft.com/office/drawing/2014/main" id="{EF4ADCCC-8304-4618-8095-F4E7E3848D6E}"/>
                </a:ext>
              </a:extLst>
            </p:cNvPr>
            <p:cNvSpPr txBox="1">
              <a:spLocks/>
            </p:cNvSpPr>
            <p:nvPr/>
          </p:nvSpPr>
          <p:spPr>
            <a:xfrm>
              <a:off x="3943834" y="947273"/>
              <a:ext cx="3962574" cy="320368"/>
            </a:xfrm>
            <a:prstGeom prst="rect">
              <a:avLst/>
            </a:prstGeom>
          </p:spPr>
          <p:txBody>
            <a:bodyPr vert="horz" wrap="square" lIns="360000" tIns="0" rIns="0" bIns="0" anchor="ctr" anchorCtr="0">
              <a:noAutofit/>
            </a:bodyPr>
            <a:lstStyle/>
            <a:p>
              <a:pPr algn="l">
                <a:lnSpc>
                  <a:spcPct val="120000"/>
                </a:lnSpc>
              </a:pPr>
              <a:r>
                <a:rPr lang="zh-CN" altLang="en-US" sz="900" dirty="0">
                  <a:solidFill>
                    <a:schemeClr val="tx1">
                      <a:lumMod val="75000"/>
                      <a:lumOff val="25000"/>
                    </a:schemeClr>
                  </a:solidFill>
                </a:rPr>
                <a:t>此部分内容作为文字排版占位显示 （建议使用主题字体）</a:t>
              </a:r>
            </a:p>
          </p:txBody>
        </p:sp>
      </p:grpSp>
      <p:sp>
        <p:nvSpPr>
          <p:cNvPr id="39" name="íšḷïḓé">
            <a:extLst>
              <a:ext uri="{FF2B5EF4-FFF2-40B4-BE49-F238E27FC236}">
                <a16:creationId xmlns:a16="http://schemas.microsoft.com/office/drawing/2014/main" id="{A3C53608-80AF-434E-B819-7A0C588E4351}"/>
              </a:ext>
            </a:extLst>
          </p:cNvPr>
          <p:cNvSpPr/>
          <p:nvPr/>
        </p:nvSpPr>
        <p:spPr>
          <a:xfrm>
            <a:off x="2837058" y="4793172"/>
            <a:ext cx="769741" cy="797094"/>
          </a:xfrm>
          <a:prstGeom prst="roundRect">
            <a:avLst/>
          </a:prstGeom>
          <a:gradFill flip="none" rotWithShape="1">
            <a:gsLst>
              <a:gs pos="0">
                <a:srgbClr val="24DBFD"/>
              </a:gs>
              <a:gs pos="100000">
                <a:srgbClr val="002FF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bg1"/>
                </a:solidFill>
                <a:effectLst/>
                <a:uLnTx/>
                <a:uFillTx/>
                <a:latin typeface="Agency FB" panose="020B0503020202020204" pitchFamily="34" charset="0"/>
                <a:ea typeface="微软雅黑"/>
                <a:cs typeface="+mn-cs"/>
              </a:rPr>
              <a:t>02</a:t>
            </a:r>
          </a:p>
        </p:txBody>
      </p:sp>
      <p:grpSp>
        <p:nvGrpSpPr>
          <p:cNvPr id="40" name="Group 10">
            <a:extLst>
              <a:ext uri="{FF2B5EF4-FFF2-40B4-BE49-F238E27FC236}">
                <a16:creationId xmlns:a16="http://schemas.microsoft.com/office/drawing/2014/main" id="{FEFF90AC-B723-4436-8D62-8556DCAAC037}"/>
              </a:ext>
            </a:extLst>
          </p:cNvPr>
          <p:cNvGrpSpPr/>
          <p:nvPr/>
        </p:nvGrpSpPr>
        <p:grpSpPr>
          <a:xfrm>
            <a:off x="8310510" y="3387487"/>
            <a:ext cx="3498589" cy="422424"/>
            <a:chOff x="3943834" y="704409"/>
            <a:chExt cx="3962574" cy="563232"/>
          </a:xfrm>
        </p:grpSpPr>
        <p:sp>
          <p:nvSpPr>
            <p:cNvPr id="41" name="TextBox 11">
              <a:extLst>
                <a:ext uri="{FF2B5EF4-FFF2-40B4-BE49-F238E27FC236}">
                  <a16:creationId xmlns:a16="http://schemas.microsoft.com/office/drawing/2014/main" id="{0C34CBD9-8E62-41D5-A8AF-5E2834FF02B2}"/>
                </a:ext>
              </a:extLst>
            </p:cNvPr>
            <p:cNvSpPr txBox="1"/>
            <p:nvPr/>
          </p:nvSpPr>
          <p:spPr>
            <a:xfrm>
              <a:off x="3943834" y="704409"/>
              <a:ext cx="3962574" cy="242864"/>
            </a:xfrm>
            <a:prstGeom prst="rect">
              <a:avLst/>
            </a:prstGeom>
            <a:noFill/>
          </p:spPr>
          <p:txBody>
            <a:bodyPr wrap="none" lIns="360000" tIns="0" rIns="0" bIns="0" anchor="b" anchorCtr="0">
              <a:noAutofit/>
            </a:bodyPr>
            <a:lstStyle/>
            <a:p>
              <a:r>
                <a:rPr lang="zh-CN" altLang="en-US" sz="2800" b="1" dirty="0">
                  <a:solidFill>
                    <a:schemeClr val="tx1">
                      <a:lumMod val="75000"/>
                      <a:lumOff val="25000"/>
                    </a:schemeClr>
                  </a:solidFill>
                </a:rPr>
                <a:t>模型设计方案</a:t>
              </a:r>
            </a:p>
          </p:txBody>
        </p:sp>
        <p:sp>
          <p:nvSpPr>
            <p:cNvPr id="42" name="TextBox 12">
              <a:extLst>
                <a:ext uri="{FF2B5EF4-FFF2-40B4-BE49-F238E27FC236}">
                  <a16:creationId xmlns:a16="http://schemas.microsoft.com/office/drawing/2014/main" id="{EF4ADCCC-8304-4618-8095-F4E7E3848D6E}"/>
                </a:ext>
              </a:extLst>
            </p:cNvPr>
            <p:cNvSpPr txBox="1">
              <a:spLocks/>
            </p:cNvSpPr>
            <p:nvPr/>
          </p:nvSpPr>
          <p:spPr>
            <a:xfrm>
              <a:off x="3943834" y="947273"/>
              <a:ext cx="3962574" cy="320368"/>
            </a:xfrm>
            <a:prstGeom prst="rect">
              <a:avLst/>
            </a:prstGeom>
          </p:spPr>
          <p:txBody>
            <a:bodyPr vert="horz" wrap="square" lIns="360000" tIns="0" rIns="0" bIns="0" anchor="ctr" anchorCtr="0">
              <a:noAutofit/>
            </a:bodyPr>
            <a:lstStyle/>
            <a:p>
              <a:pPr algn="l">
                <a:lnSpc>
                  <a:spcPct val="120000"/>
                </a:lnSpc>
              </a:pPr>
              <a:r>
                <a:rPr lang="zh-CN" altLang="en-US" sz="900" dirty="0">
                  <a:solidFill>
                    <a:schemeClr val="tx1">
                      <a:lumMod val="75000"/>
                      <a:lumOff val="25000"/>
                    </a:schemeClr>
                  </a:solidFill>
                </a:rPr>
                <a:t>此部分内容作为文字排版占位显示 （建议使用主题字体）</a:t>
              </a:r>
            </a:p>
          </p:txBody>
        </p:sp>
      </p:grpSp>
      <p:sp>
        <p:nvSpPr>
          <p:cNvPr id="43" name="íšḷïḓé">
            <a:extLst>
              <a:ext uri="{FF2B5EF4-FFF2-40B4-BE49-F238E27FC236}">
                <a16:creationId xmlns:a16="http://schemas.microsoft.com/office/drawing/2014/main" id="{A3C53608-80AF-434E-B819-7A0C588E4351}"/>
              </a:ext>
            </a:extLst>
          </p:cNvPr>
          <p:cNvSpPr/>
          <p:nvPr/>
        </p:nvSpPr>
        <p:spPr>
          <a:xfrm>
            <a:off x="7446591" y="3072993"/>
            <a:ext cx="769741" cy="797094"/>
          </a:xfrm>
          <a:prstGeom prst="roundRect">
            <a:avLst/>
          </a:prstGeom>
          <a:gradFill flip="none" rotWithShape="1">
            <a:gsLst>
              <a:gs pos="0">
                <a:srgbClr val="24DBFD"/>
              </a:gs>
              <a:gs pos="100000">
                <a:srgbClr val="002FF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bg1"/>
                </a:solidFill>
                <a:effectLst/>
                <a:uLnTx/>
                <a:uFillTx/>
                <a:latin typeface="Agency FB" panose="020B0503020202020204" pitchFamily="34" charset="0"/>
                <a:ea typeface="微软雅黑"/>
                <a:cs typeface="+mn-cs"/>
              </a:rPr>
              <a:t>03</a:t>
            </a:r>
          </a:p>
        </p:txBody>
      </p:sp>
      <p:grpSp>
        <p:nvGrpSpPr>
          <p:cNvPr id="44" name="Group 10">
            <a:extLst>
              <a:ext uri="{FF2B5EF4-FFF2-40B4-BE49-F238E27FC236}">
                <a16:creationId xmlns:a16="http://schemas.microsoft.com/office/drawing/2014/main" id="{FEFF90AC-B723-4436-8D62-8556DCAAC037}"/>
              </a:ext>
            </a:extLst>
          </p:cNvPr>
          <p:cNvGrpSpPr/>
          <p:nvPr/>
        </p:nvGrpSpPr>
        <p:grpSpPr>
          <a:xfrm>
            <a:off x="8361310" y="5089287"/>
            <a:ext cx="3498589" cy="422424"/>
            <a:chOff x="3943834" y="704409"/>
            <a:chExt cx="3962574" cy="563232"/>
          </a:xfrm>
        </p:grpSpPr>
        <p:sp>
          <p:nvSpPr>
            <p:cNvPr id="45" name="TextBox 11">
              <a:extLst>
                <a:ext uri="{FF2B5EF4-FFF2-40B4-BE49-F238E27FC236}">
                  <a16:creationId xmlns:a16="http://schemas.microsoft.com/office/drawing/2014/main" id="{0C34CBD9-8E62-41D5-A8AF-5E2834FF02B2}"/>
                </a:ext>
              </a:extLst>
            </p:cNvPr>
            <p:cNvSpPr txBox="1"/>
            <p:nvPr/>
          </p:nvSpPr>
          <p:spPr>
            <a:xfrm>
              <a:off x="3943834" y="704409"/>
              <a:ext cx="3962574" cy="242864"/>
            </a:xfrm>
            <a:prstGeom prst="rect">
              <a:avLst/>
            </a:prstGeom>
            <a:noFill/>
          </p:spPr>
          <p:txBody>
            <a:bodyPr wrap="none" lIns="360000" tIns="0" rIns="0" bIns="0" anchor="b" anchorCtr="0">
              <a:noAutofit/>
            </a:bodyPr>
            <a:lstStyle/>
            <a:p>
              <a:r>
                <a:rPr lang="en-US" altLang="zh-CN" sz="2800" b="1" dirty="0">
                  <a:solidFill>
                    <a:schemeClr val="tx1">
                      <a:lumMod val="75000"/>
                      <a:lumOff val="25000"/>
                    </a:schemeClr>
                  </a:solidFill>
                </a:rPr>
                <a:t>AIS</a:t>
              </a:r>
              <a:r>
                <a:rPr lang="zh-CN" altLang="en-US" sz="2800" b="1" dirty="0">
                  <a:solidFill>
                    <a:schemeClr val="tx1">
                      <a:lumMod val="75000"/>
                      <a:lumOff val="25000"/>
                    </a:schemeClr>
                  </a:solidFill>
                </a:rPr>
                <a:t>数据分析</a:t>
              </a:r>
            </a:p>
          </p:txBody>
        </p:sp>
        <p:sp>
          <p:nvSpPr>
            <p:cNvPr id="46" name="TextBox 12">
              <a:extLst>
                <a:ext uri="{FF2B5EF4-FFF2-40B4-BE49-F238E27FC236}">
                  <a16:creationId xmlns:a16="http://schemas.microsoft.com/office/drawing/2014/main" id="{EF4ADCCC-8304-4618-8095-F4E7E3848D6E}"/>
                </a:ext>
              </a:extLst>
            </p:cNvPr>
            <p:cNvSpPr txBox="1">
              <a:spLocks/>
            </p:cNvSpPr>
            <p:nvPr/>
          </p:nvSpPr>
          <p:spPr>
            <a:xfrm>
              <a:off x="3943834" y="947273"/>
              <a:ext cx="3962574" cy="320368"/>
            </a:xfrm>
            <a:prstGeom prst="rect">
              <a:avLst/>
            </a:prstGeom>
          </p:spPr>
          <p:txBody>
            <a:bodyPr vert="horz" wrap="square" lIns="360000" tIns="0" rIns="0" bIns="0" anchor="ctr" anchorCtr="0">
              <a:noAutofit/>
            </a:bodyPr>
            <a:lstStyle/>
            <a:p>
              <a:pPr algn="l">
                <a:lnSpc>
                  <a:spcPct val="120000"/>
                </a:lnSpc>
              </a:pPr>
              <a:r>
                <a:rPr lang="zh-CN" altLang="en-US" sz="900" dirty="0">
                  <a:solidFill>
                    <a:schemeClr val="tx1">
                      <a:lumMod val="75000"/>
                      <a:lumOff val="25000"/>
                    </a:schemeClr>
                  </a:solidFill>
                </a:rPr>
                <a:t>此部分内容作为文字排版占位显示 （建议使用主题字体）</a:t>
              </a:r>
            </a:p>
          </p:txBody>
        </p:sp>
      </p:grpSp>
      <p:sp>
        <p:nvSpPr>
          <p:cNvPr id="47" name="íšḷïḓé">
            <a:extLst>
              <a:ext uri="{FF2B5EF4-FFF2-40B4-BE49-F238E27FC236}">
                <a16:creationId xmlns:a16="http://schemas.microsoft.com/office/drawing/2014/main" id="{A3C53608-80AF-434E-B819-7A0C588E4351}"/>
              </a:ext>
            </a:extLst>
          </p:cNvPr>
          <p:cNvSpPr/>
          <p:nvPr/>
        </p:nvSpPr>
        <p:spPr>
          <a:xfrm>
            <a:off x="7497391" y="4774793"/>
            <a:ext cx="769741" cy="797094"/>
          </a:xfrm>
          <a:prstGeom prst="roundRect">
            <a:avLst/>
          </a:prstGeom>
          <a:gradFill flip="none" rotWithShape="1">
            <a:gsLst>
              <a:gs pos="0">
                <a:srgbClr val="24DBFD"/>
              </a:gs>
              <a:gs pos="100000">
                <a:srgbClr val="002FF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bg1"/>
                </a:solidFill>
                <a:effectLst/>
                <a:uLnTx/>
                <a:uFillTx/>
                <a:latin typeface="Agency FB" panose="020B0503020202020204" pitchFamily="34" charset="0"/>
                <a:ea typeface="微软雅黑"/>
                <a:cs typeface="+mn-cs"/>
              </a:rPr>
              <a:t>04</a:t>
            </a:r>
          </a:p>
        </p:txBody>
      </p:sp>
      <p:pic>
        <p:nvPicPr>
          <p:cNvPr id="2051" name="Picture 3" descr="C:\Users\MI\Desktop\峰会主KV\LOGO\微信图片_202003151832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199" y="60898"/>
            <a:ext cx="6353734" cy="993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65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2" presetClass="entr" presetSubtype="4"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transition="in" filter="fade">
                                      <p:cBhvr>
                                        <p:cTn id="24" dur="500"/>
                                        <p:tgtEl>
                                          <p:spTgt spid="39"/>
                                        </p:tgtEl>
                                      </p:cBhvr>
                                    </p:animEffect>
                                  </p:childTnLst>
                                </p:cTn>
                              </p:par>
                              <p:par>
                                <p:cTn id="25" presetID="2" presetClass="entr" presetSubtype="4"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ppt_w</p:attrName>
                                        </p:attrNameLst>
                                      </p:cBhvr>
                                      <p:tavLst>
                                        <p:tav tm="0">
                                          <p:val>
                                            <p:fltVal val="0"/>
                                          </p:val>
                                        </p:tav>
                                        <p:tav tm="100000">
                                          <p:val>
                                            <p:strVal val="#ppt_w"/>
                                          </p:val>
                                        </p:tav>
                                      </p:tavLst>
                                    </p:anim>
                                    <p:anim calcmode="lin" valueType="num">
                                      <p:cBhvr>
                                        <p:cTn id="33" dur="500" fill="hold"/>
                                        <p:tgtEl>
                                          <p:spTgt spid="43"/>
                                        </p:tgtEl>
                                        <p:attrNameLst>
                                          <p:attrName>ppt_h</p:attrName>
                                        </p:attrNameLst>
                                      </p:cBhvr>
                                      <p:tavLst>
                                        <p:tav tm="0">
                                          <p:val>
                                            <p:fltVal val="0"/>
                                          </p:val>
                                        </p:tav>
                                        <p:tav tm="100000">
                                          <p:val>
                                            <p:strVal val="#ppt_h"/>
                                          </p:val>
                                        </p:tav>
                                      </p:tavLst>
                                    </p:anim>
                                    <p:animEffect transition="in" filter="fade">
                                      <p:cBhvr>
                                        <p:cTn id="34" dur="500"/>
                                        <p:tgtEl>
                                          <p:spTgt spid="43"/>
                                        </p:tgtEl>
                                      </p:cBhvr>
                                    </p:animEffect>
                                  </p:childTnLst>
                                </p:cTn>
                              </p:par>
                              <p:par>
                                <p:cTn id="35" presetID="2" presetClass="entr" presetSubtype="4"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53" presetClass="entr" presetSubtype="16" fill="hold" grpId="0" nodeType="after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animBg="1"/>
      <p:bldP spid="43" grpId="0" animBg="1"/>
      <p:bldP spid="4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67249" y="4597518"/>
            <a:ext cx="2832100" cy="408940"/>
            <a:chOff x="6578" y="7017"/>
            <a:chExt cx="4460" cy="644"/>
          </a:xfrm>
        </p:grpSpPr>
        <p:sp>
          <p:nvSpPr>
            <p:cNvPr id="8" name="Shape 138"/>
            <p:cNvSpPr/>
            <p:nvPr/>
          </p:nvSpPr>
          <p:spPr>
            <a:xfrm>
              <a:off x="65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职位：</a:t>
              </a:r>
            </a:p>
          </p:txBody>
        </p:sp>
        <p:sp>
          <p:nvSpPr>
            <p:cNvPr id="9" name="Shape 138"/>
            <p:cNvSpPr/>
            <p:nvPr/>
          </p:nvSpPr>
          <p:spPr>
            <a:xfrm>
              <a:off x="96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姓名：</a:t>
              </a:r>
            </a:p>
          </p:txBody>
        </p:sp>
      </p:grpSp>
      <p:pic>
        <p:nvPicPr>
          <p:cNvPr id="7170" name="Picture 2" descr="C:\Users\MI\Desktop\峰会主KV\LOGO\微信图片_2020031518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9" y="38100"/>
            <a:ext cx="2005012" cy="87353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5B49BC0-C1D6-4149-8FE9-6537EB8939ED}"/>
              </a:ext>
            </a:extLst>
          </p:cNvPr>
          <p:cNvPicPr>
            <a:picLocks noChangeAspect="1"/>
          </p:cNvPicPr>
          <p:nvPr/>
        </p:nvPicPr>
        <p:blipFill>
          <a:blip r:embed="rId3"/>
          <a:stretch>
            <a:fillRect/>
          </a:stretch>
        </p:blipFill>
        <p:spPr>
          <a:xfrm>
            <a:off x="10073593" y="512969"/>
            <a:ext cx="1627246" cy="341796"/>
          </a:xfrm>
          <a:prstGeom prst="rect">
            <a:avLst/>
          </a:prstGeom>
        </p:spPr>
      </p:pic>
      <p:sp>
        <p:nvSpPr>
          <p:cNvPr id="10" name="Rectangle 1">
            <a:extLst>
              <a:ext uri="{FF2B5EF4-FFF2-40B4-BE49-F238E27FC236}">
                <a16:creationId xmlns:a16="http://schemas.microsoft.com/office/drawing/2014/main" id="{7B4A55E8-6103-4962-BCD9-87EB96FBBA84}"/>
              </a:ext>
            </a:extLst>
          </p:cNvPr>
          <p:cNvSpPr>
            <a:spLocks noChangeArrowheads="1"/>
          </p:cNvSpPr>
          <p:nvPr/>
        </p:nvSpPr>
        <p:spPr bwMode="auto">
          <a:xfrm>
            <a:off x="2247901" y="128798"/>
            <a:ext cx="7732641" cy="438582"/>
          </a:xfrm>
          <a:prstGeom prst="rect">
            <a:avLst/>
          </a:prstGeom>
          <a:noFill/>
          <a:ln w="9525">
            <a:noFill/>
            <a:miter lim="800000"/>
          </a:ln>
          <a:effectLst/>
        </p:spPr>
        <p:txBody>
          <a:bodyPr vert="horz" wrap="square" lIns="68580" tIns="34290" rIns="68580" bIns="34290" numCol="1" anchor="ctr" anchorCtr="0" compatLnSpc="1">
            <a:spAutoFit/>
          </a:bodyPr>
          <a:lstStyle/>
          <a:p>
            <a:pPr indent="171450" fontAlgn="base">
              <a:spcBef>
                <a:spcPct val="0"/>
              </a:spcBef>
              <a:spcAft>
                <a:spcPct val="0"/>
              </a:spcAft>
              <a:tabLst>
                <a:tab pos="67310" algn="l"/>
              </a:tabLst>
            </a:pPr>
            <a:r>
              <a:rPr lang="en-US" altLang="zh-CN" sz="2400" b="1" dirty="0">
                <a:solidFill>
                  <a:srgbClr val="4472C4"/>
                </a:solidFill>
                <a:latin typeface="楷体" panose="02010609060101010101" pitchFamily="49" charset="-122"/>
                <a:ea typeface="楷体" panose="02010609060101010101" pitchFamily="49" charset="-122"/>
              </a:rPr>
              <a:t>AIS</a:t>
            </a:r>
            <a:r>
              <a:rPr lang="zh-CN" altLang="en-US" sz="2400" b="1" dirty="0">
                <a:solidFill>
                  <a:srgbClr val="4472C4"/>
                </a:solidFill>
                <a:latin typeface="楷体" panose="02010609060101010101" pitchFamily="49" charset="-122"/>
                <a:ea typeface="楷体" panose="02010609060101010101" pitchFamily="49" charset="-122"/>
              </a:rPr>
              <a:t>数据分析</a:t>
            </a:r>
            <a:r>
              <a:rPr lang="en-US" altLang="zh-CN" sz="2400" b="1" dirty="0">
                <a:solidFill>
                  <a:srgbClr val="4472C4"/>
                </a:solidFill>
                <a:latin typeface="楷体" panose="02010609060101010101" pitchFamily="49" charset="-122"/>
                <a:ea typeface="楷体" panose="02010609060101010101" pitchFamily="49" charset="-122"/>
              </a:rPr>
              <a:t>——</a:t>
            </a:r>
            <a:r>
              <a:rPr lang="zh-CN" altLang="en-US" sz="2400" b="1" dirty="0">
                <a:solidFill>
                  <a:srgbClr val="4472C4"/>
                </a:solidFill>
                <a:latin typeface="楷体" panose="02010609060101010101" pitchFamily="49" charset="-122"/>
                <a:ea typeface="楷体" panose="02010609060101010101" pitchFamily="49" charset="-122"/>
              </a:rPr>
              <a:t>如何将与</a:t>
            </a:r>
            <a:r>
              <a:rPr lang="en-US" altLang="zh-CN" sz="2400" b="1" dirty="0">
                <a:solidFill>
                  <a:srgbClr val="4472C4"/>
                </a:solidFill>
                <a:latin typeface="楷体" panose="02010609060101010101" pitchFamily="49" charset="-122"/>
                <a:ea typeface="楷体" panose="02010609060101010101" pitchFamily="49" charset="-122"/>
              </a:rPr>
              <a:t>AIS</a:t>
            </a:r>
            <a:r>
              <a:rPr lang="zh-CN" altLang="en-US" sz="2400" b="1" dirty="0">
                <a:solidFill>
                  <a:srgbClr val="4472C4"/>
                </a:solidFill>
                <a:latin typeface="楷体" panose="02010609060101010101" pitchFamily="49" charset="-122"/>
                <a:ea typeface="楷体" panose="02010609060101010101" pitchFamily="49" charset="-122"/>
              </a:rPr>
              <a:t>数据进行匹配？</a:t>
            </a:r>
            <a:endParaRPr lang="zh-CN" altLang="zh-CN" sz="2400" b="1" dirty="0">
              <a:solidFill>
                <a:srgbClr val="4472C4"/>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77E402FE-E6EC-4D62-B42A-A959EBA935FE}"/>
              </a:ext>
            </a:extLst>
          </p:cNvPr>
          <p:cNvSpPr txBox="1"/>
          <p:nvPr/>
        </p:nvSpPr>
        <p:spPr>
          <a:xfrm>
            <a:off x="3285568" y="867098"/>
            <a:ext cx="7071858" cy="4102066"/>
          </a:xfrm>
          <a:prstGeom prst="rect">
            <a:avLst/>
          </a:prstGeom>
        </p:spPr>
        <p:txBody>
          <a:bodyPr vert="horz" lIns="91440" tIns="45720" rIns="91440" bIns="45720" rtlCol="0" anchor="ctr" anchorCtr="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600" dirty="0">
                <a:solidFill>
                  <a:srgbClr val="4472C4"/>
                </a:solidFill>
                <a:latin typeface="微软雅黑" panose="020B0503020204020204" pitchFamily="34" charset="-122"/>
                <a:ea typeface="微软雅黑" panose="020B0503020204020204" pitchFamily="34" charset="-122"/>
              </a:rPr>
              <a:t>       从</a:t>
            </a:r>
            <a:r>
              <a:rPr lang="en-US" altLang="zh-CN" sz="1600" dirty="0">
                <a:solidFill>
                  <a:srgbClr val="4472C4"/>
                </a:solidFill>
                <a:latin typeface="微软雅黑" panose="020B0503020204020204" pitchFamily="34" charset="-122"/>
                <a:ea typeface="微软雅黑" panose="020B0503020204020204" pitchFamily="34" charset="-122"/>
              </a:rPr>
              <a:t>AIS</a:t>
            </a:r>
            <a:r>
              <a:rPr lang="zh-CN" altLang="en-US" sz="1600" dirty="0">
                <a:solidFill>
                  <a:srgbClr val="4472C4"/>
                </a:solidFill>
                <a:latin typeface="微软雅黑" panose="020B0503020204020204" pitchFamily="34" charset="-122"/>
                <a:ea typeface="微软雅黑" panose="020B0503020204020204" pitchFamily="34" charset="-122"/>
              </a:rPr>
              <a:t>数据中分离出有效的渔船出海数据后，可以将</a:t>
            </a:r>
            <a:r>
              <a:rPr lang="en-US" altLang="zh-CN" sz="1600" dirty="0">
                <a:solidFill>
                  <a:srgbClr val="4472C4"/>
                </a:solidFill>
                <a:latin typeface="微软雅黑" panose="020B0503020204020204" pitchFamily="34" charset="-122"/>
                <a:ea typeface="微软雅黑" panose="020B0503020204020204" pitchFamily="34" charset="-122"/>
              </a:rPr>
              <a:t>AIS</a:t>
            </a:r>
            <a:r>
              <a:rPr lang="zh-CN" altLang="en-US" sz="1600" dirty="0">
                <a:solidFill>
                  <a:srgbClr val="4472C4"/>
                </a:solidFill>
                <a:latin typeface="微软雅黑" panose="020B0503020204020204" pitchFamily="34" charset="-122"/>
                <a:ea typeface="微软雅黑" panose="020B0503020204020204" pitchFamily="34" charset="-122"/>
              </a:rPr>
              <a:t>数据与北斗数据进行匹配，找出两者中对应的渔船，便于对捕捞行为进行监管。</a:t>
            </a:r>
            <a:endParaRPr lang="en-US" altLang="zh-CN" sz="1600" dirty="0">
              <a:solidFill>
                <a:srgbClr val="4472C4"/>
              </a:solidFill>
              <a:latin typeface="微软雅黑" panose="020B0503020204020204" pitchFamily="34" charset="-122"/>
              <a:ea typeface="微软雅黑" panose="020B0503020204020204" pitchFamily="34" charset="-122"/>
            </a:endParaRPr>
          </a:p>
          <a:p>
            <a:pPr marL="0" indent="0">
              <a:lnSpc>
                <a:spcPct val="150000"/>
              </a:lnSpc>
              <a:spcBef>
                <a:spcPts val="0"/>
              </a:spcBef>
              <a:buNone/>
              <a:defRPr/>
            </a:pPr>
            <a:r>
              <a:rPr lang="zh-CN" altLang="en-US" sz="1800" b="1" dirty="0">
                <a:solidFill>
                  <a:srgbClr val="FF0000"/>
                </a:solidFill>
                <a:latin typeface="微软雅黑" panose="020B0503020204020204" pitchFamily="34" charset="-122"/>
                <a:ea typeface="微软雅黑" panose="020B0503020204020204" pitchFamily="34" charset="-122"/>
              </a:rPr>
              <a:t>匹配方式为：</a:t>
            </a:r>
            <a:endParaRPr lang="en-US" altLang="zh-CN" sz="1800" b="1" dirty="0">
              <a:solidFill>
                <a:srgbClr val="FF0000"/>
              </a:solidFill>
              <a:latin typeface="微软雅黑" panose="020B0503020204020204" pitchFamily="34" charset="-122"/>
              <a:ea typeface="微软雅黑" panose="020B0503020204020204" pitchFamily="34" charset="-122"/>
            </a:endParaRPr>
          </a:p>
          <a:p>
            <a:pPr lvl="1">
              <a:lnSpc>
                <a:spcPct val="150000"/>
              </a:lnSpc>
              <a:spcBef>
                <a:spcPts val="0"/>
              </a:spcBef>
              <a:buFont typeface="+mj-lt"/>
              <a:buAutoNum type="arabicPeriod"/>
              <a:defRPr/>
            </a:pPr>
            <a:r>
              <a:rPr lang="zh-CN" altLang="en-US" sz="1600" dirty="0">
                <a:solidFill>
                  <a:srgbClr val="4472C4"/>
                </a:solidFill>
                <a:latin typeface="微软雅黑" panose="020B0503020204020204" pitchFamily="34" charset="-122"/>
                <a:ea typeface="微软雅黑" panose="020B0503020204020204" pitchFamily="34" charset="-122"/>
              </a:rPr>
              <a:t>根据经纬度信息，对原始数据进行分区，将整片海域划分成 </a:t>
            </a:r>
            <a:r>
              <a:rPr lang="en-US" altLang="zh-CN" sz="1600" i="1" dirty="0">
                <a:solidFill>
                  <a:srgbClr val="4472C4"/>
                </a:solidFill>
                <a:latin typeface="Times New Roman" panose="02020603050405020304" pitchFamily="18" charset="0"/>
                <a:ea typeface="Tahoma" panose="020B0604030504040204" pitchFamily="34" charset="0"/>
                <a:cs typeface="Times New Roman" panose="02020603050405020304" pitchFamily="18" charset="0"/>
              </a:rPr>
              <a:t>M </a:t>
            </a:r>
            <a:r>
              <a:rPr lang="zh-CN" altLang="en-US" sz="1600" dirty="0">
                <a:solidFill>
                  <a:srgbClr val="4472C4"/>
                </a:solidFill>
                <a:latin typeface="微软雅黑" panose="020B0503020204020204" pitchFamily="34" charset="-122"/>
                <a:ea typeface="微软雅黑" panose="020B0503020204020204" pitchFamily="34" charset="-122"/>
              </a:rPr>
              <a:t>片区域，对在同一区域内的渔船数据进行匹配处理；</a:t>
            </a:r>
            <a:endParaRPr lang="en-US" altLang="zh-CN" sz="1600" dirty="0">
              <a:solidFill>
                <a:srgbClr val="4472C4"/>
              </a:solidFill>
              <a:latin typeface="微软雅黑" panose="020B0503020204020204" pitchFamily="34" charset="-122"/>
              <a:ea typeface="微软雅黑" panose="020B0503020204020204" pitchFamily="34" charset="-122"/>
            </a:endParaRPr>
          </a:p>
          <a:p>
            <a:pPr lvl="1">
              <a:lnSpc>
                <a:spcPct val="150000"/>
              </a:lnSpc>
              <a:spcBef>
                <a:spcPts val="0"/>
              </a:spcBef>
              <a:buFont typeface="+mj-lt"/>
              <a:buAutoNum type="arabicPeriod"/>
              <a:defRPr/>
            </a:pPr>
            <a:r>
              <a:rPr lang="zh-CN" altLang="en-US" sz="1600" dirty="0">
                <a:solidFill>
                  <a:srgbClr val="4472C4"/>
                </a:solidFill>
                <a:latin typeface="微软雅黑" panose="020B0503020204020204" pitchFamily="34" charset="-122"/>
                <a:ea typeface="微软雅黑" panose="020B0503020204020204" pitchFamily="34" charset="-122"/>
              </a:rPr>
              <a:t>对于在同一区域的数据，得到其经纬度、时间、速度、方向、</a:t>
            </a:r>
            <a:r>
              <a:rPr lang="en-US" altLang="zh-CN" sz="1600" dirty="0" err="1">
                <a:solidFill>
                  <a:srgbClr val="4472C4"/>
                </a:solidFill>
                <a:latin typeface="微软雅黑" panose="020B0503020204020204" pitchFamily="34" charset="-122"/>
                <a:ea typeface="微软雅黑" panose="020B0503020204020204" pitchFamily="34" charset="-122"/>
              </a:rPr>
              <a:t>hurst</a:t>
            </a:r>
            <a:r>
              <a:rPr lang="zh-CN" altLang="en-US" sz="1600" dirty="0">
                <a:solidFill>
                  <a:srgbClr val="4472C4"/>
                </a:solidFill>
                <a:latin typeface="微软雅黑" panose="020B0503020204020204" pitchFamily="34" charset="-122"/>
                <a:ea typeface="微软雅黑" panose="020B0503020204020204" pitchFamily="34" charset="-122"/>
              </a:rPr>
              <a:t>值等数据的统计量特征（极值、均值等），对上述统计量特征求欧氏距离；</a:t>
            </a:r>
            <a:endParaRPr lang="en-US" altLang="zh-CN" sz="1600" dirty="0">
              <a:solidFill>
                <a:srgbClr val="4472C4"/>
              </a:solidFill>
              <a:latin typeface="微软雅黑" panose="020B0503020204020204" pitchFamily="34" charset="-122"/>
              <a:ea typeface="微软雅黑" panose="020B0503020204020204" pitchFamily="34" charset="-122"/>
            </a:endParaRPr>
          </a:p>
          <a:p>
            <a:pPr lvl="1">
              <a:lnSpc>
                <a:spcPct val="150000"/>
              </a:lnSpc>
              <a:spcBef>
                <a:spcPts val="0"/>
              </a:spcBef>
              <a:buFont typeface="+mj-lt"/>
              <a:buAutoNum type="arabicPeriod"/>
              <a:defRPr/>
            </a:pPr>
            <a:endParaRPr lang="en-US" altLang="zh-CN" sz="1600" dirty="0">
              <a:solidFill>
                <a:srgbClr val="4472C4"/>
              </a:solidFill>
              <a:latin typeface="微软雅黑" panose="020B0503020204020204" pitchFamily="34" charset="-122"/>
              <a:ea typeface="微软雅黑" panose="020B0503020204020204" pitchFamily="34" charset="-122"/>
            </a:endParaRPr>
          </a:p>
          <a:p>
            <a:pPr lvl="1">
              <a:lnSpc>
                <a:spcPct val="150000"/>
              </a:lnSpc>
              <a:spcBef>
                <a:spcPts val="0"/>
              </a:spcBef>
              <a:buFont typeface="+mj-lt"/>
              <a:buAutoNum type="arabicPeriod"/>
              <a:defRPr/>
            </a:pPr>
            <a:endParaRPr lang="en-US" altLang="zh-CN" sz="1600" dirty="0">
              <a:solidFill>
                <a:srgbClr val="4472C4"/>
              </a:solidFill>
              <a:latin typeface="微软雅黑" panose="020B0503020204020204" pitchFamily="34" charset="-122"/>
              <a:ea typeface="微软雅黑" panose="020B0503020204020204" pitchFamily="34" charset="-122"/>
            </a:endParaRPr>
          </a:p>
          <a:p>
            <a:pPr lvl="1">
              <a:lnSpc>
                <a:spcPct val="150000"/>
              </a:lnSpc>
              <a:spcBef>
                <a:spcPts val="0"/>
              </a:spcBef>
              <a:buFont typeface="+mj-lt"/>
              <a:buAutoNum type="arabicPeriod"/>
              <a:defRPr/>
            </a:pPr>
            <a:r>
              <a:rPr lang="zh-CN" altLang="en-US" sz="1600" dirty="0">
                <a:solidFill>
                  <a:srgbClr val="4472C4"/>
                </a:solidFill>
                <a:latin typeface="微软雅黑" panose="020B0503020204020204" pitchFamily="34" charset="-122"/>
                <a:ea typeface="微软雅黑" panose="020B0503020204020204" pitchFamily="34" charset="-122"/>
              </a:rPr>
              <a:t>对于上述欧式距离进行排序，取出其最小的一项，该最小项若小于一定阈值，便可以得出匹配的结论。</a:t>
            </a:r>
            <a:endParaRPr lang="en-US" altLang="zh-CN" sz="1600" dirty="0">
              <a:solidFill>
                <a:srgbClr val="4472C4"/>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970981C9-B34D-4611-A82B-19B64619189B}"/>
              </a:ext>
            </a:extLst>
          </p:cNvPr>
          <p:cNvPicPr>
            <a:picLocks noChangeAspect="1"/>
          </p:cNvPicPr>
          <p:nvPr/>
        </p:nvPicPr>
        <p:blipFill>
          <a:blip r:embed="rId4"/>
          <a:stretch>
            <a:fillRect/>
          </a:stretch>
        </p:blipFill>
        <p:spPr>
          <a:xfrm>
            <a:off x="4117265" y="3562295"/>
            <a:ext cx="1847850" cy="590550"/>
          </a:xfrm>
          <a:prstGeom prst="rect">
            <a:avLst/>
          </a:prstGeom>
        </p:spPr>
      </p:pic>
      <p:sp>
        <p:nvSpPr>
          <p:cNvPr id="13" name="矩形 12">
            <a:extLst>
              <a:ext uri="{FF2B5EF4-FFF2-40B4-BE49-F238E27FC236}">
                <a16:creationId xmlns:a16="http://schemas.microsoft.com/office/drawing/2014/main" id="{0DBED0C5-EEE5-4319-B2A1-BBE3423EE97E}"/>
              </a:ext>
            </a:extLst>
          </p:cNvPr>
          <p:cNvSpPr/>
          <p:nvPr/>
        </p:nvSpPr>
        <p:spPr>
          <a:xfrm>
            <a:off x="6159765" y="3688293"/>
            <a:ext cx="3999813" cy="338554"/>
          </a:xfrm>
          <a:prstGeom prst="rect">
            <a:avLst/>
          </a:prstGeom>
        </p:spPr>
        <p:txBody>
          <a:bodyPr wrap="none">
            <a:spAutoFit/>
          </a:bodyPr>
          <a:lstStyle/>
          <a:p>
            <a:r>
              <a:rPr lang="en-US" altLang="zh-CN" sz="1600" i="1"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1600" baseline="-25000"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600" i="1" baseline="-25000"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600"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i="1"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 x</a:t>
            </a:r>
            <a:r>
              <a:rPr lang="en-US" altLang="zh-CN" sz="1600" baseline="-25000"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600" i="1" baseline="-25000"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600"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分别为</a:t>
            </a:r>
            <a:r>
              <a:rPr lang="en-US" altLang="zh-CN" sz="1600"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AIS</a:t>
            </a:r>
            <a:r>
              <a:rPr lang="zh-CN" altLang="en-US" sz="1600"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和北斗数据的第</a:t>
            </a:r>
            <a:r>
              <a:rPr lang="en-US" altLang="zh-CN" sz="1600" i="1"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600"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个特征</a:t>
            </a:r>
            <a:endParaRPr lang="en-US" altLang="zh-CN" sz="1600"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A435151C-9AC9-403C-829A-B82522898F43}"/>
              </a:ext>
            </a:extLst>
          </p:cNvPr>
          <p:cNvSpPr/>
          <p:nvPr/>
        </p:nvSpPr>
        <p:spPr>
          <a:xfrm>
            <a:off x="3377931" y="5111430"/>
            <a:ext cx="7289333" cy="879472"/>
          </a:xfrm>
          <a:prstGeom prst="rect">
            <a:avLst/>
          </a:prstGeom>
        </p:spPr>
        <p:txBody>
          <a:bodyPr wrap="square">
            <a:spAutoFit/>
          </a:bodyPr>
          <a:lstStyle/>
          <a:p>
            <a:pPr>
              <a:lnSpc>
                <a:spcPct val="150000"/>
              </a:lnSpc>
            </a:pPr>
            <a:r>
              <a:rPr lang="zh-CN" altLang="en-US" dirty="0">
                <a:solidFill>
                  <a:srgbClr val="4472C4"/>
                </a:solidFill>
                <a:latin typeface="微软雅黑" panose="020B0503020204020204" pitchFamily="34" charset="-122"/>
                <a:ea typeface="微软雅黑" panose="020B0503020204020204" pitchFamily="34" charset="-122"/>
                <a:cs typeface="Times New Roman" panose="02020603050405020304" pitchFamily="18" charset="0"/>
              </a:rPr>
              <a:t>      上述方案</a:t>
            </a:r>
            <a:r>
              <a:rPr lang="zh-CN" altLang="en-US"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每次判断需要对</a:t>
            </a:r>
            <a:r>
              <a:rPr lang="en-US" altLang="zh-CN" i="1"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aseline="-25000"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AIS</a:t>
            </a:r>
            <a:r>
              <a:rPr lang="zh-CN" altLang="en-US"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数据中每一项和</a:t>
            </a:r>
            <a:r>
              <a:rPr lang="en-US" altLang="zh-CN" i="1"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aseline="-25000"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solidFill>
                  <a:srgbClr val="4472C4"/>
                </a:solidFill>
                <a:latin typeface="Times New Roman" panose="02020603050405020304" pitchFamily="18" charset="0"/>
                <a:ea typeface="微软雅黑" panose="020B0503020204020204" pitchFamily="34" charset="-122"/>
                <a:cs typeface="Times New Roman" panose="02020603050405020304" pitchFamily="18" charset="0"/>
              </a:rPr>
              <a:t>个北斗</a:t>
            </a:r>
            <a:r>
              <a:rPr lang="zh-CN" altLang="en-US" dirty="0">
                <a:solidFill>
                  <a:srgbClr val="4472C4"/>
                </a:solidFill>
                <a:latin typeface="微软雅黑" panose="020B0503020204020204" pitchFamily="34" charset="-122"/>
                <a:ea typeface="微软雅黑" panose="020B0503020204020204" pitchFamily="34" charset="-122"/>
                <a:cs typeface="Times New Roman" panose="02020603050405020304" pitchFamily="18" charset="0"/>
              </a:rPr>
              <a:t>数据进行计算，算法的时间复杂度为</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en-US" dirty="0">
                <a:solidFill>
                  <a:srgbClr val="4472C4"/>
                </a:solidFill>
                <a:latin typeface="Times New Roman" panose="02020603050405020304" pitchFamily="18" charset="0"/>
                <a:cs typeface="Times New Roman" panose="02020603050405020304" pitchFamily="18" charset="0"/>
              </a:rPr>
              <a:t>。</a:t>
            </a:r>
            <a:endParaRPr lang="en-US" altLang="zh-CN" dirty="0">
              <a:solidFill>
                <a:srgbClr val="4472C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03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I\Desktop\峰会主KV\PPT模板\030b02e0e228deccf334975f4b898b0.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3" t="7150" r="9943" b="6176"/>
          <a:stretch/>
        </p:blipFill>
        <p:spPr bwMode="auto">
          <a:xfrm>
            <a:off x="-1" y="0"/>
            <a:ext cx="12180433" cy="68580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5">
            <a:extLst>
              <a:ext uri="{FF2B5EF4-FFF2-40B4-BE49-F238E27FC236}">
                <a16:creationId xmlns:a16="http://schemas.microsoft.com/office/drawing/2014/main" id="{7273E509-5CA4-440A-82C7-7C03CE28F288}"/>
              </a:ext>
            </a:extLst>
          </p:cNvPr>
          <p:cNvSpPr txBox="1"/>
          <p:nvPr/>
        </p:nvSpPr>
        <p:spPr>
          <a:xfrm>
            <a:off x="7264400" y="11650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01</a:t>
            </a:r>
            <a:endParaRPr lang="zh-CN" altLang="en-US" sz="9600" dirty="0">
              <a:solidFill>
                <a:schemeClr val="bg1"/>
              </a:solidFill>
              <a:latin typeface="Century Gothic" panose="020B0502020202020204" pitchFamily="34" charset="0"/>
            </a:endParaRPr>
          </a:p>
        </p:txBody>
      </p:sp>
      <p:sp>
        <p:nvSpPr>
          <p:cNvPr id="10" name="图文框 9">
            <a:extLst>
              <a:ext uri="{FF2B5EF4-FFF2-40B4-BE49-F238E27FC236}">
                <a16:creationId xmlns:a16="http://schemas.microsoft.com/office/drawing/2014/main" id="{8E283B52-0BDB-42FF-9410-3EADFF0C0028}"/>
              </a:ext>
            </a:extLst>
          </p:cNvPr>
          <p:cNvSpPr/>
          <p:nvPr/>
        </p:nvSpPr>
        <p:spPr>
          <a:xfrm>
            <a:off x="7264400" y="579160"/>
            <a:ext cx="2588378" cy="5288240"/>
          </a:xfrm>
          <a:prstGeom prst="frame">
            <a:avLst>
              <a:gd name="adj1" fmla="val 258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4">
            <a:extLst>
              <a:ext uri="{FF2B5EF4-FFF2-40B4-BE49-F238E27FC236}">
                <a16:creationId xmlns:a16="http://schemas.microsoft.com/office/drawing/2014/main" id="{8E901845-D95B-4441-B572-926B177F55A2}"/>
              </a:ext>
            </a:extLst>
          </p:cNvPr>
          <p:cNvSpPr txBox="1"/>
          <p:nvPr/>
        </p:nvSpPr>
        <p:spPr>
          <a:xfrm>
            <a:off x="7326689" y="1653619"/>
            <a:ext cx="2463800" cy="3139321"/>
          </a:xfrm>
          <a:prstGeom prst="rect">
            <a:avLst/>
          </a:prstGeom>
          <a:noFill/>
        </p:spPr>
        <p:txBody>
          <a:bodyPr wrap="square" rtlCol="0">
            <a:spAutoFit/>
            <a:scene3d>
              <a:camera prst="orthographicFront"/>
              <a:lightRig rig="threePt" dir="t"/>
            </a:scene3d>
            <a:sp3d contourW="12700"/>
          </a:bodyPr>
          <a:lstStyle/>
          <a:p>
            <a:pPr algn="ctr"/>
            <a:r>
              <a:rPr lang="zh-CN" altLang="en-US" sz="6600" dirty="0">
                <a:solidFill>
                  <a:srgbClr val="00B0F0"/>
                </a:solidFill>
                <a:latin typeface="微软雅黑" pitchFamily="34" charset="-122"/>
                <a:ea typeface="微软雅黑" pitchFamily="34" charset="-122"/>
              </a:rPr>
              <a:t>总结与</a:t>
            </a:r>
            <a:endParaRPr lang="en-US" altLang="zh-CN" sz="6600" dirty="0">
              <a:solidFill>
                <a:srgbClr val="00B0F0"/>
              </a:solidFill>
              <a:latin typeface="微软雅黑" pitchFamily="34" charset="-122"/>
              <a:ea typeface="微软雅黑" pitchFamily="34" charset="-122"/>
            </a:endParaRPr>
          </a:p>
          <a:p>
            <a:pPr algn="ctr"/>
            <a:r>
              <a:rPr lang="zh-CN" altLang="en-US" sz="6600" dirty="0">
                <a:solidFill>
                  <a:srgbClr val="00B0F0"/>
                </a:solidFill>
                <a:latin typeface="微软雅黑" pitchFamily="34" charset="-122"/>
                <a:ea typeface="微软雅黑" pitchFamily="34" charset="-122"/>
              </a:rPr>
              <a:t>提升</a:t>
            </a:r>
          </a:p>
        </p:txBody>
      </p:sp>
      <p:pic>
        <p:nvPicPr>
          <p:cNvPr id="14" name="Picture 3" descr="C:\Users\MI\Desktop\峰会主KV\LOGO\微信图片_20200315183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78" y="313008"/>
            <a:ext cx="3327356" cy="144530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75B49BC0-C1D6-4149-8FE9-6537EB8939ED}"/>
              </a:ext>
            </a:extLst>
          </p:cNvPr>
          <p:cNvPicPr>
            <a:picLocks noChangeAspect="1"/>
          </p:cNvPicPr>
          <p:nvPr/>
        </p:nvPicPr>
        <p:blipFill>
          <a:blip r:embed="rId4"/>
          <a:stretch>
            <a:fillRect/>
          </a:stretch>
        </p:blipFill>
        <p:spPr>
          <a:xfrm>
            <a:off x="10073593" y="512969"/>
            <a:ext cx="1627246" cy="341796"/>
          </a:xfrm>
          <a:prstGeom prst="rect">
            <a:avLst/>
          </a:prstGeom>
        </p:spPr>
      </p:pic>
    </p:spTree>
    <p:extLst>
      <p:ext uri="{BB962C8B-B14F-4D97-AF65-F5344CB8AC3E}">
        <p14:creationId xmlns:p14="http://schemas.microsoft.com/office/powerpoint/2010/main" val="319382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Horizontal)">
                                      <p:cBhvr>
                                        <p:cTn id="13" dur="500"/>
                                        <p:tgtEl>
                                          <p:spTgt spid="10"/>
                                        </p:tgtEl>
                                      </p:cBhvr>
                                    </p:animEffect>
                                  </p:childTnLst>
                                </p:cTn>
                              </p:par>
                              <p:par>
                                <p:cTn id="14" presetID="47"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67249" y="4597518"/>
            <a:ext cx="2832100" cy="408940"/>
            <a:chOff x="6578" y="7017"/>
            <a:chExt cx="4460" cy="644"/>
          </a:xfrm>
        </p:grpSpPr>
        <p:sp>
          <p:nvSpPr>
            <p:cNvPr id="8" name="Shape 138"/>
            <p:cNvSpPr/>
            <p:nvPr/>
          </p:nvSpPr>
          <p:spPr>
            <a:xfrm>
              <a:off x="65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职位：</a:t>
              </a:r>
            </a:p>
          </p:txBody>
        </p:sp>
        <p:sp>
          <p:nvSpPr>
            <p:cNvPr id="9" name="Shape 138"/>
            <p:cNvSpPr/>
            <p:nvPr/>
          </p:nvSpPr>
          <p:spPr>
            <a:xfrm>
              <a:off x="96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姓名：</a:t>
              </a:r>
            </a:p>
          </p:txBody>
        </p:sp>
      </p:grpSp>
      <p:pic>
        <p:nvPicPr>
          <p:cNvPr id="7170" name="Picture 2" descr="C:\Users\MI\Desktop\峰会主KV\LOGO\微信图片_2020031518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9" y="38100"/>
            <a:ext cx="2005012" cy="87353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5B49BC0-C1D6-4149-8FE9-6537EB8939ED}"/>
              </a:ext>
            </a:extLst>
          </p:cNvPr>
          <p:cNvPicPr>
            <a:picLocks noChangeAspect="1"/>
          </p:cNvPicPr>
          <p:nvPr/>
        </p:nvPicPr>
        <p:blipFill>
          <a:blip r:embed="rId3"/>
          <a:stretch>
            <a:fillRect/>
          </a:stretch>
        </p:blipFill>
        <p:spPr>
          <a:xfrm>
            <a:off x="10073593" y="512969"/>
            <a:ext cx="1627246" cy="341796"/>
          </a:xfrm>
          <a:prstGeom prst="rect">
            <a:avLst/>
          </a:prstGeom>
        </p:spPr>
      </p:pic>
      <p:sp>
        <p:nvSpPr>
          <p:cNvPr id="16" name="Rectangle 1">
            <a:extLst>
              <a:ext uri="{FF2B5EF4-FFF2-40B4-BE49-F238E27FC236}">
                <a16:creationId xmlns:a16="http://schemas.microsoft.com/office/drawing/2014/main" id="{8330EE2C-0F7C-4165-82A9-91FF9F69F49B}"/>
              </a:ext>
            </a:extLst>
          </p:cNvPr>
          <p:cNvSpPr>
            <a:spLocks noChangeArrowheads="1"/>
          </p:cNvSpPr>
          <p:nvPr/>
        </p:nvSpPr>
        <p:spPr bwMode="auto">
          <a:xfrm>
            <a:off x="2247901" y="128798"/>
            <a:ext cx="7732641" cy="438582"/>
          </a:xfrm>
          <a:prstGeom prst="rect">
            <a:avLst/>
          </a:prstGeom>
          <a:noFill/>
          <a:ln w="9525">
            <a:noFill/>
            <a:miter lim="800000"/>
          </a:ln>
          <a:effectLst/>
        </p:spPr>
        <p:txBody>
          <a:bodyPr vert="horz" wrap="square" lIns="68580" tIns="34290" rIns="68580" bIns="34290" numCol="1" anchor="ctr" anchorCtr="0" compatLnSpc="1">
            <a:spAutoFit/>
          </a:bodyPr>
          <a:lstStyle/>
          <a:p>
            <a:pPr indent="171450" fontAlgn="base">
              <a:spcBef>
                <a:spcPct val="0"/>
              </a:spcBef>
              <a:spcAft>
                <a:spcPct val="0"/>
              </a:spcAft>
              <a:tabLst>
                <a:tab pos="67310" algn="l"/>
              </a:tabLst>
            </a:pPr>
            <a:r>
              <a:rPr lang="zh-CN" altLang="en-US" sz="2400" b="1" dirty="0">
                <a:solidFill>
                  <a:srgbClr val="4472C4"/>
                </a:solidFill>
                <a:latin typeface="楷体" panose="02010609060101010101" pitchFamily="49" charset="-122"/>
                <a:ea typeface="楷体" panose="02010609060101010101" pitchFamily="49" charset="-122"/>
              </a:rPr>
              <a:t>总结与提升</a:t>
            </a:r>
            <a:endParaRPr lang="zh-CN" altLang="zh-CN" sz="2400" b="1" dirty="0">
              <a:solidFill>
                <a:srgbClr val="4472C4"/>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内容占位符 2">
            <a:extLst>
              <a:ext uri="{FF2B5EF4-FFF2-40B4-BE49-F238E27FC236}">
                <a16:creationId xmlns:a16="http://schemas.microsoft.com/office/drawing/2014/main" id="{0A1A799F-6C41-4498-99E1-0D288D795FE5}"/>
              </a:ext>
            </a:extLst>
          </p:cNvPr>
          <p:cNvSpPr txBox="1"/>
          <p:nvPr/>
        </p:nvSpPr>
        <p:spPr>
          <a:xfrm>
            <a:off x="3363362" y="1204379"/>
            <a:ext cx="7077192" cy="4662347"/>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p"/>
              <a:defRPr/>
            </a:pPr>
            <a:r>
              <a:rPr lang="zh-CN" altLang="en-US" sz="1600" dirty="0">
                <a:solidFill>
                  <a:srgbClr val="4472C4"/>
                </a:solidFill>
                <a:latin typeface="微软雅黑" panose="020B0503020204020204" pitchFamily="34" charset="-122"/>
                <a:ea typeface="微软雅黑" panose="020B0503020204020204" pitchFamily="34" charset="-122"/>
              </a:rPr>
              <a:t>对原始数据进行了充分的分析，提取了大量的特征，通过</a:t>
            </a:r>
            <a:r>
              <a:rPr lang="en-US" altLang="zh-CN" sz="1600" dirty="0">
                <a:solidFill>
                  <a:srgbClr val="4472C4"/>
                </a:solidFill>
                <a:latin typeface="微软雅黑" panose="020B0503020204020204" pitchFamily="34" charset="-122"/>
                <a:ea typeface="微软雅黑" panose="020B0503020204020204" pitchFamily="34" charset="-122"/>
              </a:rPr>
              <a:t>LGB</a:t>
            </a:r>
            <a:r>
              <a:rPr lang="zh-CN" altLang="en-US" sz="1600" dirty="0">
                <a:solidFill>
                  <a:srgbClr val="4472C4"/>
                </a:solidFill>
                <a:latin typeface="微软雅黑" panose="020B0503020204020204" pitchFamily="34" charset="-122"/>
                <a:ea typeface="微软雅黑" panose="020B0503020204020204" pitchFamily="34" charset="-122"/>
              </a:rPr>
              <a:t>模型进行学习，并通过</a:t>
            </a:r>
            <a:r>
              <a:rPr lang="en-US" altLang="zh-CN" sz="1600" dirty="0">
                <a:solidFill>
                  <a:srgbClr val="4472C4"/>
                </a:solidFill>
                <a:latin typeface="微软雅黑" panose="020B0503020204020204" pitchFamily="34" charset="-122"/>
                <a:ea typeface="微软雅黑" panose="020B0503020204020204" pitchFamily="34" charset="-122"/>
              </a:rPr>
              <a:t>NN</a:t>
            </a:r>
            <a:r>
              <a:rPr lang="zh-CN" altLang="en-US" sz="1600" dirty="0">
                <a:solidFill>
                  <a:srgbClr val="4472C4"/>
                </a:solidFill>
                <a:latin typeface="微软雅黑" panose="020B0503020204020204" pitchFamily="34" charset="-122"/>
                <a:ea typeface="微软雅黑" panose="020B0503020204020204" pitchFamily="34" charset="-122"/>
              </a:rPr>
              <a:t>模型对原始数据进行学习，对</a:t>
            </a:r>
            <a:r>
              <a:rPr lang="en-US" altLang="zh-CN" sz="1600" dirty="0">
                <a:solidFill>
                  <a:srgbClr val="4472C4"/>
                </a:solidFill>
                <a:latin typeface="微软雅黑" panose="020B0503020204020204" pitchFamily="34" charset="-122"/>
                <a:ea typeface="微软雅黑" panose="020B0503020204020204" pitchFamily="34" charset="-122"/>
              </a:rPr>
              <a:t>LGB</a:t>
            </a:r>
            <a:r>
              <a:rPr lang="zh-CN" altLang="en-US" sz="1600" dirty="0">
                <a:solidFill>
                  <a:srgbClr val="4472C4"/>
                </a:solidFill>
                <a:latin typeface="微软雅黑" panose="020B0503020204020204" pitchFamily="34" charset="-122"/>
                <a:ea typeface="微软雅黑" panose="020B0503020204020204" pitchFamily="34" charset="-122"/>
              </a:rPr>
              <a:t>和</a:t>
            </a:r>
            <a:r>
              <a:rPr lang="en-US" altLang="zh-CN" sz="1600" dirty="0">
                <a:solidFill>
                  <a:srgbClr val="4472C4"/>
                </a:solidFill>
                <a:latin typeface="微软雅黑" panose="020B0503020204020204" pitchFamily="34" charset="-122"/>
                <a:ea typeface="微软雅黑" panose="020B0503020204020204" pitchFamily="34" charset="-122"/>
              </a:rPr>
              <a:t>NN</a:t>
            </a:r>
            <a:r>
              <a:rPr lang="zh-CN" altLang="en-US" sz="1600" dirty="0">
                <a:solidFill>
                  <a:srgbClr val="4472C4"/>
                </a:solidFill>
                <a:latin typeface="微软雅黑" panose="020B0503020204020204" pitchFamily="34" charset="-122"/>
                <a:ea typeface="微软雅黑" panose="020B0503020204020204" pitchFamily="34" charset="-122"/>
              </a:rPr>
              <a:t>进行模型融合，取得了不错的线上成绩；</a:t>
            </a:r>
            <a:endParaRPr lang="en-US" altLang="zh-CN" sz="1600" dirty="0">
              <a:solidFill>
                <a:srgbClr val="4472C4"/>
              </a:solidFill>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p"/>
              <a:defRPr/>
            </a:pPr>
            <a:r>
              <a:rPr lang="zh-CN" altLang="en-US" sz="1600" dirty="0">
                <a:solidFill>
                  <a:srgbClr val="4472C4"/>
                </a:solidFill>
                <a:latin typeface="微软雅黑" panose="020B0503020204020204" pitchFamily="34" charset="-122"/>
                <a:ea typeface="微软雅黑" panose="020B0503020204020204" pitchFamily="34" charset="-122"/>
              </a:rPr>
              <a:t>在进行特征处理时还需要更加细致，通过可视化的方法，分析出各个特征对结果的影响，最终提取出效果最好的特征；</a:t>
            </a:r>
            <a:endParaRPr lang="en-US" altLang="zh-CN" sz="1600" dirty="0">
              <a:solidFill>
                <a:srgbClr val="4472C4"/>
              </a:solidFill>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p"/>
              <a:defRPr/>
            </a:pPr>
            <a:r>
              <a:rPr lang="zh-CN" altLang="en-US" sz="1600" dirty="0">
                <a:solidFill>
                  <a:srgbClr val="4472C4"/>
                </a:solidFill>
                <a:latin typeface="微软雅黑" panose="020B0503020204020204" pitchFamily="34" charset="-122"/>
                <a:ea typeface="微软雅黑" panose="020B0503020204020204" pitchFamily="34" charset="-122"/>
              </a:rPr>
              <a:t>对</a:t>
            </a:r>
            <a:r>
              <a:rPr lang="en-US" altLang="zh-CN" sz="1600" dirty="0">
                <a:solidFill>
                  <a:srgbClr val="4472C4"/>
                </a:solidFill>
                <a:latin typeface="微软雅黑" panose="020B0503020204020204" pitchFamily="34" charset="-122"/>
                <a:ea typeface="微软雅黑" panose="020B0503020204020204" pitchFamily="34" charset="-122"/>
              </a:rPr>
              <a:t>AIS</a:t>
            </a:r>
            <a:r>
              <a:rPr lang="zh-CN" altLang="en-US" sz="1600" dirty="0">
                <a:solidFill>
                  <a:srgbClr val="4472C4"/>
                </a:solidFill>
                <a:latin typeface="微软雅黑" panose="020B0503020204020204" pitchFamily="34" charset="-122"/>
                <a:ea typeface="微软雅黑" panose="020B0503020204020204" pitchFamily="34" charset="-122"/>
              </a:rPr>
              <a:t>数据的分析还不够理想，用聚类的方法对</a:t>
            </a:r>
            <a:r>
              <a:rPr lang="en-US" altLang="zh-CN" sz="1600" dirty="0">
                <a:solidFill>
                  <a:srgbClr val="4472C4"/>
                </a:solidFill>
                <a:latin typeface="微软雅黑" panose="020B0503020204020204" pitchFamily="34" charset="-122"/>
                <a:ea typeface="微软雅黑" panose="020B0503020204020204" pitchFamily="34" charset="-122"/>
              </a:rPr>
              <a:t>AIS</a:t>
            </a:r>
            <a:r>
              <a:rPr lang="zh-CN" altLang="en-US" sz="1600" dirty="0">
                <a:solidFill>
                  <a:srgbClr val="4472C4"/>
                </a:solidFill>
                <a:latin typeface="微软雅黑" panose="020B0503020204020204" pitchFamily="34" charset="-122"/>
                <a:ea typeface="微软雅黑" panose="020B0503020204020204" pitchFamily="34" charset="-122"/>
              </a:rPr>
              <a:t>数据进行分段处理后，没能深入的分析渔船的捕捞行为；</a:t>
            </a:r>
            <a:endParaRPr lang="en-US" altLang="zh-CN" sz="1600" dirty="0">
              <a:solidFill>
                <a:srgbClr val="4472C4"/>
              </a:solidFill>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p"/>
              <a:defRPr/>
            </a:pPr>
            <a:r>
              <a:rPr lang="zh-CN" altLang="en-US" sz="1600" dirty="0">
                <a:solidFill>
                  <a:srgbClr val="4472C4"/>
                </a:solidFill>
                <a:latin typeface="微软雅黑" panose="020B0503020204020204" pitchFamily="34" charset="-122"/>
                <a:ea typeface="微软雅黑" panose="020B0503020204020204" pitchFamily="34" charset="-122"/>
              </a:rPr>
              <a:t>由于线下设备性能受限，对</a:t>
            </a:r>
            <a:r>
              <a:rPr lang="en-US" altLang="zh-CN" sz="1600" dirty="0">
                <a:solidFill>
                  <a:srgbClr val="4472C4"/>
                </a:solidFill>
                <a:latin typeface="微软雅黑" panose="020B0503020204020204" pitchFamily="34" charset="-122"/>
                <a:ea typeface="微软雅黑" panose="020B0503020204020204" pitchFamily="34" charset="-122"/>
              </a:rPr>
              <a:t>AIS</a:t>
            </a:r>
            <a:r>
              <a:rPr lang="zh-CN" altLang="en-US" sz="1600" dirty="0">
                <a:solidFill>
                  <a:srgbClr val="4472C4"/>
                </a:solidFill>
                <a:latin typeface="微软雅黑" panose="020B0503020204020204" pitchFamily="34" charset="-122"/>
                <a:ea typeface="微软雅黑" panose="020B0503020204020204" pitchFamily="34" charset="-122"/>
              </a:rPr>
              <a:t>数据和北斗数据的匹配工作未能完善的进行，仅提出了解决方案，未能得到匹配的结果。</a:t>
            </a:r>
            <a:endParaRPr lang="en-US" altLang="zh-CN" sz="1600" dirty="0">
              <a:solidFill>
                <a:srgbClr val="4472C4"/>
              </a:solidFill>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p"/>
              <a:defRPr/>
            </a:pPr>
            <a:r>
              <a:rPr lang="zh-CN" altLang="en-US" sz="1600" dirty="0">
                <a:solidFill>
                  <a:srgbClr val="4472C4"/>
                </a:solidFill>
                <a:latin typeface="微软雅黑" panose="020B0503020204020204" pitchFamily="34" charset="-122"/>
                <a:ea typeface="微软雅黑" panose="020B0503020204020204" pitchFamily="34" charset="-122"/>
              </a:rPr>
              <a:t>此次比赛对我们收获很大，让我们基本熟悉了数据挖掘的整个流程，遗憾的是由于开学课程繁忙</a:t>
            </a:r>
            <a:r>
              <a:rPr lang="en-US" altLang="zh-CN" sz="1600" dirty="0">
                <a:solidFill>
                  <a:srgbClr val="4472C4"/>
                </a:solidFill>
                <a:latin typeface="微软雅黑" panose="020B0503020204020204" pitchFamily="34" charset="-122"/>
                <a:ea typeface="微软雅黑" panose="020B0503020204020204" pitchFamily="34" charset="-122"/>
              </a:rPr>
              <a:t>C</a:t>
            </a:r>
            <a:r>
              <a:rPr lang="zh-CN" altLang="en-US" sz="1600" dirty="0">
                <a:solidFill>
                  <a:srgbClr val="4472C4"/>
                </a:solidFill>
                <a:latin typeface="微软雅黑" panose="020B0503020204020204" pitchFamily="34" charset="-122"/>
                <a:ea typeface="微软雅黑" panose="020B0503020204020204" pitchFamily="34" charset="-122"/>
              </a:rPr>
              <a:t>榜部分没有好好做，但还是非常感谢赛题组给我们这样的一个机会，</a:t>
            </a:r>
            <a:r>
              <a:rPr lang="zh-CN" altLang="en-US" sz="1600" b="1" dirty="0">
                <a:solidFill>
                  <a:srgbClr val="FF0000"/>
                </a:solidFill>
                <a:latin typeface="微软雅黑" panose="020B0503020204020204" pitchFamily="34" charset="-122"/>
                <a:ea typeface="微软雅黑" panose="020B0503020204020204" pitchFamily="34" charset="-122"/>
              </a:rPr>
              <a:t>工作人员们辛苦了，祝工作顺利，万事如意！</a:t>
            </a:r>
            <a:endParaRPr lang="en-US" altLang="zh-CN" sz="1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6164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MI\Desktop\峰会主KV\PPT模板\16：9文件内页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731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2"/>
          <p:cNvSpPr txBox="1"/>
          <p:nvPr/>
        </p:nvSpPr>
        <p:spPr>
          <a:xfrm>
            <a:off x="2648585" y="2659953"/>
            <a:ext cx="6894830" cy="13220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8000" b="1" dirty="0">
                <a:solidFill>
                  <a:schemeClr val="bg1"/>
                </a:solidFill>
                <a:latin typeface="微软雅黑" panose="020B0503020204020204" pitchFamily="34" charset="-122"/>
                <a:ea typeface="微软雅黑" panose="020B0503020204020204" pitchFamily="34" charset="-122"/>
              </a:rPr>
              <a:t>THANK</a:t>
            </a:r>
            <a:r>
              <a:rPr lang="en-US" altLang="zh-CN" sz="8000" b="1" dirty="0">
                <a:solidFill>
                  <a:srgbClr val="C00000"/>
                </a:solidFill>
                <a:latin typeface="微软雅黑" panose="020B0503020204020204" pitchFamily="34" charset="-122"/>
                <a:ea typeface="微软雅黑" panose="020B0503020204020204" pitchFamily="34" charset="-122"/>
              </a:rPr>
              <a:t> </a:t>
            </a:r>
            <a:r>
              <a:rPr lang="en-US" altLang="zh-CN" sz="8000" b="1" dirty="0">
                <a:solidFill>
                  <a:schemeClr val="bg1"/>
                </a:solidFill>
                <a:latin typeface="微软雅黑" panose="020B0503020204020204" pitchFamily="34" charset="-122"/>
                <a:ea typeface="微软雅黑" panose="020B0503020204020204" pitchFamily="34" charset="-122"/>
              </a:rPr>
              <a:t>YOU</a:t>
            </a:r>
          </a:p>
        </p:txBody>
      </p:sp>
      <p:pic>
        <p:nvPicPr>
          <p:cNvPr id="7" name="Picture 3" descr="C:\Users\MI\Desktop\峰会主KV\LOGO\微信图片_20200315183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114300"/>
            <a:ext cx="1993900" cy="866093"/>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5B49BC0-C1D6-4149-8FE9-6537EB8939ED}"/>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10073593" y="643834"/>
            <a:ext cx="1627246" cy="341796"/>
          </a:xfrm>
          <a:prstGeom prst="rect">
            <a:avLst/>
          </a:prstGeom>
        </p:spPr>
      </p:pic>
    </p:spTree>
    <p:extLst>
      <p:ext uri="{BB962C8B-B14F-4D97-AF65-F5344CB8AC3E}">
        <p14:creationId xmlns:p14="http://schemas.microsoft.com/office/powerpoint/2010/main" val="253071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I\Desktop\峰会主KV\PPT模板\030b02e0e228deccf334975f4b898b0.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3" t="7150" r="9943" b="6176"/>
          <a:stretch/>
        </p:blipFill>
        <p:spPr bwMode="auto">
          <a:xfrm>
            <a:off x="-1" y="0"/>
            <a:ext cx="12180433" cy="68580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5">
            <a:extLst>
              <a:ext uri="{FF2B5EF4-FFF2-40B4-BE49-F238E27FC236}">
                <a16:creationId xmlns:a16="http://schemas.microsoft.com/office/drawing/2014/main" id="{7273E509-5CA4-440A-82C7-7C03CE28F288}"/>
              </a:ext>
            </a:extLst>
          </p:cNvPr>
          <p:cNvSpPr txBox="1"/>
          <p:nvPr/>
        </p:nvSpPr>
        <p:spPr>
          <a:xfrm>
            <a:off x="7264400" y="11650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01</a:t>
            </a:r>
            <a:endParaRPr lang="zh-CN" altLang="en-US" sz="9600" dirty="0">
              <a:solidFill>
                <a:schemeClr val="bg1"/>
              </a:solidFill>
              <a:latin typeface="Century Gothic" panose="020B0502020202020204" pitchFamily="34" charset="0"/>
            </a:endParaRPr>
          </a:p>
        </p:txBody>
      </p:sp>
      <p:sp>
        <p:nvSpPr>
          <p:cNvPr id="10" name="图文框 9">
            <a:extLst>
              <a:ext uri="{FF2B5EF4-FFF2-40B4-BE49-F238E27FC236}">
                <a16:creationId xmlns:a16="http://schemas.microsoft.com/office/drawing/2014/main" id="{8E283B52-0BDB-42FF-9410-3EADFF0C0028}"/>
              </a:ext>
            </a:extLst>
          </p:cNvPr>
          <p:cNvSpPr/>
          <p:nvPr/>
        </p:nvSpPr>
        <p:spPr>
          <a:xfrm>
            <a:off x="7264400" y="579160"/>
            <a:ext cx="2588378" cy="5288240"/>
          </a:xfrm>
          <a:prstGeom prst="frame">
            <a:avLst>
              <a:gd name="adj1" fmla="val 258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4">
            <a:extLst>
              <a:ext uri="{FF2B5EF4-FFF2-40B4-BE49-F238E27FC236}">
                <a16:creationId xmlns:a16="http://schemas.microsoft.com/office/drawing/2014/main" id="{8E901845-D95B-4441-B572-926B177F55A2}"/>
              </a:ext>
            </a:extLst>
          </p:cNvPr>
          <p:cNvSpPr txBox="1"/>
          <p:nvPr/>
        </p:nvSpPr>
        <p:spPr>
          <a:xfrm>
            <a:off x="7353300" y="3233721"/>
            <a:ext cx="2463800" cy="2123658"/>
          </a:xfrm>
          <a:prstGeom prst="rect">
            <a:avLst/>
          </a:prstGeom>
          <a:noFill/>
        </p:spPr>
        <p:txBody>
          <a:bodyPr wrap="square" rtlCol="0">
            <a:spAutoFit/>
            <a:scene3d>
              <a:camera prst="orthographicFront"/>
              <a:lightRig rig="threePt" dir="t"/>
            </a:scene3d>
            <a:sp3d contourW="12700"/>
          </a:bodyPr>
          <a:lstStyle/>
          <a:p>
            <a:pPr algn="ctr"/>
            <a:r>
              <a:rPr lang="zh-CN" altLang="en-US" sz="6600" dirty="0">
                <a:solidFill>
                  <a:srgbClr val="00B0F0"/>
                </a:solidFill>
                <a:latin typeface="微软雅黑" pitchFamily="34" charset="-122"/>
                <a:ea typeface="微软雅黑" pitchFamily="34" charset="-122"/>
              </a:rPr>
              <a:t>问题描述</a:t>
            </a:r>
          </a:p>
        </p:txBody>
      </p:sp>
      <p:sp>
        <p:nvSpPr>
          <p:cNvPr id="12" name="文本框 5">
            <a:extLst>
              <a:ext uri="{FF2B5EF4-FFF2-40B4-BE49-F238E27FC236}">
                <a16:creationId xmlns:a16="http://schemas.microsoft.com/office/drawing/2014/main" id="{7273E509-5CA4-440A-82C7-7C03CE28F288}"/>
              </a:ext>
            </a:extLst>
          </p:cNvPr>
          <p:cNvSpPr txBox="1"/>
          <p:nvPr/>
        </p:nvSpPr>
        <p:spPr>
          <a:xfrm>
            <a:off x="7338178" y="650321"/>
            <a:ext cx="2463800" cy="2215991"/>
          </a:xfrm>
          <a:prstGeom prst="rect">
            <a:avLst/>
          </a:prstGeom>
          <a:solidFill>
            <a:schemeClr val="accent1"/>
          </a:solidFill>
          <a:ln>
            <a:solidFill>
              <a:schemeClr val="accent1"/>
            </a:solidFill>
          </a:ln>
        </p:spPr>
        <p:txBody>
          <a:bodyPr wrap="square" rtlCol="0">
            <a:spAutoFit/>
            <a:scene3d>
              <a:camera prst="orthographicFront"/>
              <a:lightRig rig="threePt" dir="t"/>
            </a:scene3d>
            <a:sp3d contourW="12700"/>
          </a:bodyPr>
          <a:lstStyle/>
          <a:p>
            <a:pPr algn="ctr"/>
            <a:r>
              <a:rPr lang="en-US" altLang="zh-CN" sz="13800" b="1" dirty="0">
                <a:solidFill>
                  <a:schemeClr val="bg1"/>
                </a:solidFill>
                <a:latin typeface="Century Gothic" panose="020B0502020202020204" pitchFamily="34" charset="0"/>
              </a:rPr>
              <a:t>01</a:t>
            </a:r>
            <a:endParaRPr lang="zh-CN" altLang="en-US" sz="13800" b="1" dirty="0">
              <a:solidFill>
                <a:schemeClr val="bg1"/>
              </a:solidFill>
              <a:latin typeface="Century Gothic" panose="020B0502020202020204" pitchFamily="34" charset="0"/>
            </a:endParaRPr>
          </a:p>
        </p:txBody>
      </p:sp>
      <p:pic>
        <p:nvPicPr>
          <p:cNvPr id="14" name="Picture 3" descr="C:\Users\MI\Desktop\峰会主KV\LOGO\微信图片_20200315183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78" y="313008"/>
            <a:ext cx="3327356" cy="144530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75B49BC0-C1D6-4149-8FE9-6537EB8939ED}"/>
              </a:ext>
            </a:extLst>
          </p:cNvPr>
          <p:cNvPicPr>
            <a:picLocks noChangeAspect="1"/>
          </p:cNvPicPr>
          <p:nvPr/>
        </p:nvPicPr>
        <p:blipFill>
          <a:blip r:embed="rId4"/>
          <a:stretch>
            <a:fillRect/>
          </a:stretch>
        </p:blipFill>
        <p:spPr>
          <a:xfrm>
            <a:off x="10073593" y="512969"/>
            <a:ext cx="1627246" cy="341796"/>
          </a:xfrm>
          <a:prstGeom prst="rect">
            <a:avLst/>
          </a:prstGeom>
        </p:spPr>
      </p:pic>
    </p:spTree>
    <p:extLst>
      <p:ext uri="{BB962C8B-B14F-4D97-AF65-F5344CB8AC3E}">
        <p14:creationId xmlns:p14="http://schemas.microsoft.com/office/powerpoint/2010/main" val="391696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Horizontal)">
                                      <p:cBhvr>
                                        <p:cTn id="13" dur="500"/>
                                        <p:tgtEl>
                                          <p:spTgt spid="10"/>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0" grpId="0" animBg="1"/>
      <p:bldP spid="11"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67249" y="4597518"/>
            <a:ext cx="2832100" cy="408940"/>
            <a:chOff x="6578" y="7017"/>
            <a:chExt cx="4460" cy="644"/>
          </a:xfrm>
        </p:grpSpPr>
        <p:sp>
          <p:nvSpPr>
            <p:cNvPr id="8" name="Shape 138"/>
            <p:cNvSpPr/>
            <p:nvPr/>
          </p:nvSpPr>
          <p:spPr>
            <a:xfrm>
              <a:off x="65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职位：</a:t>
              </a:r>
            </a:p>
          </p:txBody>
        </p:sp>
        <p:sp>
          <p:nvSpPr>
            <p:cNvPr id="9" name="Shape 138"/>
            <p:cNvSpPr/>
            <p:nvPr/>
          </p:nvSpPr>
          <p:spPr>
            <a:xfrm>
              <a:off x="96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姓名：</a:t>
              </a:r>
            </a:p>
          </p:txBody>
        </p:sp>
      </p:grpSp>
      <p:pic>
        <p:nvPicPr>
          <p:cNvPr id="7170" name="Picture 2" descr="C:\Users\MI\Desktop\峰会主KV\LOGO\微信图片_2020031518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9" y="38100"/>
            <a:ext cx="2005012" cy="87353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5B49BC0-C1D6-4149-8FE9-6537EB8939ED}"/>
              </a:ext>
            </a:extLst>
          </p:cNvPr>
          <p:cNvPicPr>
            <a:picLocks noChangeAspect="1"/>
          </p:cNvPicPr>
          <p:nvPr/>
        </p:nvPicPr>
        <p:blipFill>
          <a:blip r:embed="rId3"/>
          <a:stretch>
            <a:fillRect/>
          </a:stretch>
        </p:blipFill>
        <p:spPr>
          <a:xfrm>
            <a:off x="10073593" y="512969"/>
            <a:ext cx="1627246" cy="341796"/>
          </a:xfrm>
          <a:prstGeom prst="rect">
            <a:avLst/>
          </a:prstGeom>
        </p:spPr>
      </p:pic>
      <p:sp>
        <p:nvSpPr>
          <p:cNvPr id="10" name="内容占位符 2">
            <a:extLst>
              <a:ext uri="{FF2B5EF4-FFF2-40B4-BE49-F238E27FC236}">
                <a16:creationId xmlns:a16="http://schemas.microsoft.com/office/drawing/2014/main" id="{5E17A453-3B67-46C9-B543-64C04514621F}"/>
              </a:ext>
            </a:extLst>
          </p:cNvPr>
          <p:cNvSpPr txBox="1"/>
          <p:nvPr/>
        </p:nvSpPr>
        <p:spPr>
          <a:xfrm>
            <a:off x="699549" y="967729"/>
            <a:ext cx="2014942" cy="438582"/>
          </a:xfrm>
          <a:prstGeom prst="rect">
            <a:avLst/>
          </a:prstGeom>
        </p:spPr>
        <p:txBody>
          <a:bodyPr vert="horz" lIns="91440" tIns="45720" rIns="91440" bIns="45720" rtlCol="0" anchor="ctr" anchorCtr="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defRPr/>
            </a:pPr>
            <a:r>
              <a:rPr lang="zh-CN" altLang="en-US" sz="2400" b="1" dirty="0">
                <a:solidFill>
                  <a:srgbClr val="FF0000"/>
                </a:solidFill>
                <a:latin typeface="微软雅黑" panose="020B0503020204020204" pitchFamily="34" charset="-122"/>
                <a:ea typeface="微软雅黑" panose="020B0503020204020204" pitchFamily="34" charset="-122"/>
              </a:rPr>
              <a:t>数据种类</a:t>
            </a:r>
            <a:endParaRPr kumimoji="0" lang="zh-CN" altLang="en-US" sz="2400" b="1" i="0"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11" name="内容占位符 2">
            <a:extLst>
              <a:ext uri="{FF2B5EF4-FFF2-40B4-BE49-F238E27FC236}">
                <a16:creationId xmlns:a16="http://schemas.microsoft.com/office/drawing/2014/main" id="{9CF0B52A-8E84-4076-8BDF-EBD14B86A68A}"/>
              </a:ext>
            </a:extLst>
          </p:cNvPr>
          <p:cNvSpPr txBox="1"/>
          <p:nvPr/>
        </p:nvSpPr>
        <p:spPr>
          <a:xfrm>
            <a:off x="1384301" y="1482833"/>
            <a:ext cx="9508600" cy="2181617"/>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spcAft>
                <a:spcPts val="600"/>
              </a:spcAft>
              <a:buNone/>
              <a:defRPr/>
            </a:pPr>
            <a:r>
              <a:rPr lang="zh-CN" altLang="en-US" sz="2000" b="1" dirty="0">
                <a:solidFill>
                  <a:srgbClr val="4472C4"/>
                </a:solidFill>
                <a:latin typeface="微软雅黑" panose="020B0503020204020204" pitchFamily="34" charset="-122"/>
                <a:ea typeface="微软雅黑" panose="020B0503020204020204" pitchFamily="34" charset="-122"/>
              </a:rPr>
              <a:t>北斗数据：</a:t>
            </a:r>
            <a:r>
              <a:rPr lang="zh-CN" altLang="en-US" sz="1600" dirty="0">
                <a:solidFill>
                  <a:srgbClr val="4472C4"/>
                </a:solidFill>
                <a:latin typeface="微软雅黑" panose="020B0503020204020204" pitchFamily="34" charset="-122"/>
                <a:ea typeface="微软雅黑" panose="020B0503020204020204" pitchFamily="34" charset="-122"/>
              </a:rPr>
              <a:t>数据包含脱敏后的渔船</a:t>
            </a:r>
            <a:r>
              <a:rPr lang="en-US" altLang="zh-CN" sz="1600" dirty="0">
                <a:solidFill>
                  <a:srgbClr val="4472C4"/>
                </a:solidFill>
                <a:latin typeface="微软雅黑" panose="020B0503020204020204" pitchFamily="34" charset="-122"/>
                <a:ea typeface="微软雅黑" panose="020B0503020204020204" pitchFamily="34" charset="-122"/>
              </a:rPr>
              <a:t>ID</a:t>
            </a:r>
            <a:r>
              <a:rPr lang="zh-CN" altLang="en-US" sz="1600" dirty="0">
                <a:solidFill>
                  <a:srgbClr val="4472C4"/>
                </a:solidFill>
                <a:latin typeface="微软雅黑" panose="020B0503020204020204" pitchFamily="34" charset="-122"/>
                <a:ea typeface="微软雅黑" panose="020B0503020204020204" pitchFamily="34" charset="-122"/>
              </a:rPr>
              <a:t>、经纬度坐标、上报时间、速度、航向信息，由于真实场景下海上环境复杂，经常出现信号丢失，设备故障等原因导致的上报坐标错误、上报数据丢失、甚至有些设备疯狂上报等。</a:t>
            </a:r>
            <a:endParaRPr lang="en-US" altLang="zh-CN" sz="1600" dirty="0">
              <a:solidFill>
                <a:srgbClr val="4472C4"/>
              </a:solidFill>
              <a:latin typeface="微软雅黑" panose="020B0503020204020204" pitchFamily="34" charset="-122"/>
              <a:ea typeface="微软雅黑" panose="020B0503020204020204" pitchFamily="34" charset="-122"/>
            </a:endParaRPr>
          </a:p>
          <a:p>
            <a:pPr marL="0" indent="0">
              <a:lnSpc>
                <a:spcPct val="150000"/>
              </a:lnSpc>
              <a:spcBef>
                <a:spcPts val="0"/>
              </a:spcBef>
              <a:spcAft>
                <a:spcPts val="600"/>
              </a:spcAft>
              <a:buNone/>
              <a:defRPr/>
            </a:pPr>
            <a:r>
              <a:rPr lang="en-US" altLang="zh-CN" sz="2000" b="1" dirty="0">
                <a:solidFill>
                  <a:srgbClr val="4472C4"/>
                </a:solidFill>
                <a:latin typeface="微软雅黑" panose="020B0503020204020204" pitchFamily="34" charset="-122"/>
                <a:ea typeface="微软雅黑" panose="020B0503020204020204" pitchFamily="34" charset="-122"/>
              </a:rPr>
              <a:t>AIS</a:t>
            </a:r>
            <a:r>
              <a:rPr lang="zh-CN" altLang="en-US" sz="2000" b="1" dirty="0">
                <a:solidFill>
                  <a:srgbClr val="4472C4"/>
                </a:solidFill>
                <a:latin typeface="微软雅黑" panose="020B0503020204020204" pitchFamily="34" charset="-122"/>
                <a:ea typeface="微软雅黑" panose="020B0503020204020204" pitchFamily="34" charset="-122"/>
              </a:rPr>
              <a:t>数据：</a:t>
            </a:r>
            <a:r>
              <a:rPr lang="zh-CN" altLang="en-US" sz="1600" dirty="0">
                <a:solidFill>
                  <a:srgbClr val="4472C4"/>
                </a:solidFill>
                <a:latin typeface="微软雅黑" panose="020B0503020204020204" pitchFamily="34" charset="-122"/>
                <a:ea typeface="微软雅黑" panose="020B0503020204020204" pitchFamily="34" charset="-122"/>
              </a:rPr>
              <a:t>船舶避碰终端（</a:t>
            </a:r>
            <a:r>
              <a:rPr lang="en-US" altLang="zh-CN" sz="1600" dirty="0">
                <a:solidFill>
                  <a:srgbClr val="4472C4"/>
                </a:solidFill>
                <a:latin typeface="微软雅黑" panose="020B0503020204020204" pitchFamily="34" charset="-122"/>
                <a:ea typeface="微软雅黑" panose="020B0503020204020204" pitchFamily="34" charset="-122"/>
              </a:rPr>
              <a:t>AIS</a:t>
            </a:r>
            <a:r>
              <a:rPr lang="zh-CN" altLang="en-US" sz="1600" dirty="0">
                <a:solidFill>
                  <a:srgbClr val="4472C4"/>
                </a:solidFill>
                <a:latin typeface="微软雅黑" panose="020B0503020204020204" pitchFamily="34" charset="-122"/>
                <a:ea typeface="微软雅黑" panose="020B0503020204020204" pitchFamily="34" charset="-122"/>
              </a:rPr>
              <a:t>），相比北斗数据，数据上报频率和数据质量均较高。</a:t>
            </a:r>
          </a:p>
        </p:txBody>
      </p:sp>
      <p:sp>
        <p:nvSpPr>
          <p:cNvPr id="12" name="内容占位符 2">
            <a:extLst>
              <a:ext uri="{FF2B5EF4-FFF2-40B4-BE49-F238E27FC236}">
                <a16:creationId xmlns:a16="http://schemas.microsoft.com/office/drawing/2014/main" id="{0F0810A9-FA14-4092-8C2E-0C1BA977923D}"/>
              </a:ext>
            </a:extLst>
          </p:cNvPr>
          <p:cNvSpPr txBox="1"/>
          <p:nvPr/>
        </p:nvSpPr>
        <p:spPr>
          <a:xfrm>
            <a:off x="1384301" y="4481248"/>
            <a:ext cx="9508600" cy="1346737"/>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600" b="1" dirty="0">
                <a:solidFill>
                  <a:srgbClr val="4472C4"/>
                </a:solidFill>
                <a:latin typeface="微软雅黑" panose="020B0503020204020204" pitchFamily="34" charset="-122"/>
                <a:ea typeface="微软雅黑" panose="020B0503020204020204" pitchFamily="34" charset="-122"/>
              </a:rPr>
              <a:t>        </a:t>
            </a:r>
            <a:r>
              <a:rPr lang="zh-CN" altLang="en-US" sz="1600" dirty="0">
                <a:solidFill>
                  <a:srgbClr val="4472C4"/>
                </a:solidFill>
                <a:latin typeface="微软雅黑" panose="020B0503020204020204" pitchFamily="34" charset="-122"/>
                <a:ea typeface="微软雅黑" panose="020B0503020204020204" pitchFamily="34" charset="-122"/>
              </a:rPr>
              <a:t>基于位置数据对海上目标进行智能识别和作业行为分析，通过分析渔船北斗设备位置数据，得出该船的生产作业行为，具体判断出是拖网作业、围网作业还是流刺网作业。</a:t>
            </a:r>
            <a:endParaRPr kumimoji="0" lang="zh-CN" altLang="en-US" sz="1600" i="0"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endParaRPr>
          </a:p>
        </p:txBody>
      </p:sp>
      <p:sp>
        <p:nvSpPr>
          <p:cNvPr id="13" name="内容占位符 2">
            <a:extLst>
              <a:ext uri="{FF2B5EF4-FFF2-40B4-BE49-F238E27FC236}">
                <a16:creationId xmlns:a16="http://schemas.microsoft.com/office/drawing/2014/main" id="{8E5B5855-1DD0-4A8D-844E-822C4B55BBD8}"/>
              </a:ext>
            </a:extLst>
          </p:cNvPr>
          <p:cNvSpPr txBox="1"/>
          <p:nvPr/>
        </p:nvSpPr>
        <p:spPr>
          <a:xfrm>
            <a:off x="699549" y="4009556"/>
            <a:ext cx="2014942" cy="438582"/>
          </a:xfrm>
          <a:prstGeom prst="rect">
            <a:avLst/>
          </a:prstGeom>
        </p:spPr>
        <p:txBody>
          <a:bodyPr vert="horz" lIns="91440" tIns="45720" rIns="91440" bIns="45720" rtlCol="0" anchor="ctr" anchorCtr="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defRPr/>
            </a:pPr>
            <a:r>
              <a:rPr lang="zh-CN" altLang="en-US" sz="2400" b="1" dirty="0">
                <a:solidFill>
                  <a:srgbClr val="FF0000"/>
                </a:solidFill>
                <a:latin typeface="微软雅黑" panose="020B0503020204020204" pitchFamily="34" charset="-122"/>
                <a:ea typeface="微软雅黑" panose="020B0503020204020204" pitchFamily="34" charset="-122"/>
              </a:rPr>
              <a:t>主要目标</a:t>
            </a:r>
            <a:endParaRPr kumimoji="0" lang="zh-CN" altLang="en-US" sz="2400" b="1" i="0"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465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67249" y="4597518"/>
            <a:ext cx="2832100" cy="408940"/>
            <a:chOff x="6578" y="7017"/>
            <a:chExt cx="4460" cy="644"/>
          </a:xfrm>
        </p:grpSpPr>
        <p:sp>
          <p:nvSpPr>
            <p:cNvPr id="8" name="Shape 138"/>
            <p:cNvSpPr/>
            <p:nvPr/>
          </p:nvSpPr>
          <p:spPr>
            <a:xfrm>
              <a:off x="65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职位：</a:t>
              </a:r>
            </a:p>
          </p:txBody>
        </p:sp>
        <p:sp>
          <p:nvSpPr>
            <p:cNvPr id="9" name="Shape 138"/>
            <p:cNvSpPr/>
            <p:nvPr/>
          </p:nvSpPr>
          <p:spPr>
            <a:xfrm>
              <a:off x="96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姓名：</a:t>
              </a:r>
            </a:p>
          </p:txBody>
        </p:sp>
      </p:grpSp>
      <p:pic>
        <p:nvPicPr>
          <p:cNvPr id="7170" name="Picture 2" descr="C:\Users\MI\Desktop\峰会主KV\LOGO\微信图片_2020031518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9" y="38100"/>
            <a:ext cx="2005012" cy="87353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5B49BC0-C1D6-4149-8FE9-6537EB8939ED}"/>
              </a:ext>
            </a:extLst>
          </p:cNvPr>
          <p:cNvPicPr>
            <a:picLocks noChangeAspect="1"/>
          </p:cNvPicPr>
          <p:nvPr/>
        </p:nvPicPr>
        <p:blipFill>
          <a:blip r:embed="rId3"/>
          <a:stretch>
            <a:fillRect/>
          </a:stretch>
        </p:blipFill>
        <p:spPr>
          <a:xfrm>
            <a:off x="10073593" y="512969"/>
            <a:ext cx="1627246" cy="341796"/>
          </a:xfrm>
          <a:prstGeom prst="rect">
            <a:avLst/>
          </a:prstGeom>
        </p:spPr>
      </p:pic>
      <p:cxnSp>
        <p:nvCxnSpPr>
          <p:cNvPr id="24" name="直接连接符 23">
            <a:extLst>
              <a:ext uri="{FF2B5EF4-FFF2-40B4-BE49-F238E27FC236}">
                <a16:creationId xmlns:a16="http://schemas.microsoft.com/office/drawing/2014/main" id="{25F68BCA-1A90-484D-9A3D-CD50818ACD71}"/>
              </a:ext>
            </a:extLst>
          </p:cNvPr>
          <p:cNvCxnSpPr/>
          <p:nvPr/>
        </p:nvCxnSpPr>
        <p:spPr>
          <a:xfrm>
            <a:off x="4551902" y="1485804"/>
            <a:ext cx="0" cy="412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28779BE-EEDD-444C-86A3-E87428AB784E}"/>
              </a:ext>
            </a:extLst>
          </p:cNvPr>
          <p:cNvCxnSpPr/>
          <p:nvPr/>
        </p:nvCxnSpPr>
        <p:spPr>
          <a:xfrm>
            <a:off x="7650702" y="1485804"/>
            <a:ext cx="0" cy="4126898"/>
          </a:xfrm>
          <a:prstGeom prst="line">
            <a:avLst/>
          </a:prstGeom>
        </p:spPr>
        <p:style>
          <a:lnRef idx="1">
            <a:schemeClr val="accent1"/>
          </a:lnRef>
          <a:fillRef idx="0">
            <a:schemeClr val="accent1"/>
          </a:fillRef>
          <a:effectRef idx="0">
            <a:schemeClr val="accent1"/>
          </a:effectRef>
          <a:fontRef idx="minor">
            <a:schemeClr val="tx1"/>
          </a:fontRef>
        </p:style>
      </p:cxnSp>
      <p:sp>
        <p:nvSpPr>
          <p:cNvPr id="26" name="内容占位符 2">
            <a:extLst>
              <a:ext uri="{FF2B5EF4-FFF2-40B4-BE49-F238E27FC236}">
                <a16:creationId xmlns:a16="http://schemas.microsoft.com/office/drawing/2014/main" id="{5068F78B-F436-4E9D-A349-27B4A8EAA003}"/>
              </a:ext>
            </a:extLst>
          </p:cNvPr>
          <p:cNvSpPr txBox="1"/>
          <p:nvPr/>
        </p:nvSpPr>
        <p:spPr>
          <a:xfrm>
            <a:off x="2422017" y="1047222"/>
            <a:ext cx="1524933" cy="441681"/>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defRPr/>
            </a:pPr>
            <a:r>
              <a:rPr kumimoji="0" lang="zh-CN" altLang="en-US" sz="1800" b="1" i="0"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拖网</a:t>
            </a:r>
          </a:p>
        </p:txBody>
      </p:sp>
      <p:sp>
        <p:nvSpPr>
          <p:cNvPr id="27" name="内容占位符 2">
            <a:extLst>
              <a:ext uri="{FF2B5EF4-FFF2-40B4-BE49-F238E27FC236}">
                <a16:creationId xmlns:a16="http://schemas.microsoft.com/office/drawing/2014/main" id="{DD3802AD-463B-4396-A842-4387A1D6A02F}"/>
              </a:ext>
            </a:extLst>
          </p:cNvPr>
          <p:cNvSpPr txBox="1"/>
          <p:nvPr/>
        </p:nvSpPr>
        <p:spPr>
          <a:xfrm>
            <a:off x="5338836" y="1047222"/>
            <a:ext cx="1524933" cy="441681"/>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defRPr/>
            </a:pPr>
            <a:r>
              <a:rPr lang="zh-CN" altLang="en-US" sz="1800" b="1" dirty="0">
                <a:solidFill>
                  <a:srgbClr val="FF0000"/>
                </a:solidFill>
                <a:latin typeface="微软雅黑" panose="020B0503020204020204" pitchFamily="34" charset="-122"/>
                <a:ea typeface="微软雅黑" panose="020B0503020204020204" pitchFamily="34" charset="-122"/>
              </a:rPr>
              <a:t>围</a:t>
            </a:r>
            <a:r>
              <a:rPr kumimoji="0" lang="zh-CN" altLang="en-US" sz="1800" b="1" i="0"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网</a:t>
            </a:r>
          </a:p>
        </p:txBody>
      </p:sp>
      <p:sp>
        <p:nvSpPr>
          <p:cNvPr id="28" name="内容占位符 2">
            <a:extLst>
              <a:ext uri="{FF2B5EF4-FFF2-40B4-BE49-F238E27FC236}">
                <a16:creationId xmlns:a16="http://schemas.microsoft.com/office/drawing/2014/main" id="{B699037D-E4B2-49EF-895A-DD7D6C98E4D5}"/>
              </a:ext>
            </a:extLst>
          </p:cNvPr>
          <p:cNvSpPr txBox="1"/>
          <p:nvPr/>
        </p:nvSpPr>
        <p:spPr>
          <a:xfrm>
            <a:off x="8437635" y="1047222"/>
            <a:ext cx="1524933" cy="438582"/>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defRPr/>
            </a:pPr>
            <a:r>
              <a:rPr lang="zh-CN" altLang="en-US" sz="1800" b="1" dirty="0">
                <a:solidFill>
                  <a:srgbClr val="FF0000"/>
                </a:solidFill>
                <a:latin typeface="微软雅黑" panose="020B0503020204020204" pitchFamily="34" charset="-122"/>
                <a:ea typeface="微软雅黑" panose="020B0503020204020204" pitchFamily="34" charset="-122"/>
              </a:rPr>
              <a:t>刺</a:t>
            </a:r>
            <a:r>
              <a:rPr kumimoji="0" lang="zh-CN" altLang="en-US" sz="1800" b="1" i="0"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网</a:t>
            </a:r>
          </a:p>
        </p:txBody>
      </p:sp>
      <p:pic>
        <p:nvPicPr>
          <p:cNvPr id="29" name="图片 28" descr="C:\Users\YangJC\Documents\Tencent Files\653810179\Image\C2C\GPA[Q1`I1FQH}(F}4RJ3C~3.jpg">
            <a:extLst>
              <a:ext uri="{FF2B5EF4-FFF2-40B4-BE49-F238E27FC236}">
                <a16:creationId xmlns:a16="http://schemas.microsoft.com/office/drawing/2014/main" id="{83DBB72D-F2A9-479B-BE34-0EB8948C106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07844" y="4361936"/>
            <a:ext cx="2768596" cy="1800000"/>
          </a:xfrm>
          <a:prstGeom prst="rect">
            <a:avLst/>
          </a:prstGeom>
          <a:noFill/>
          <a:ln>
            <a:noFill/>
          </a:ln>
        </p:spPr>
      </p:pic>
      <p:pic>
        <p:nvPicPr>
          <p:cNvPr id="30" name="图片 29" descr="C:\Users\YangJC\Documents\Tencent Files\653810179\Image\C2C\SE9{)TVBH~P3Q3E6W0~%}D8.jpg">
            <a:extLst>
              <a:ext uri="{FF2B5EF4-FFF2-40B4-BE49-F238E27FC236}">
                <a16:creationId xmlns:a16="http://schemas.microsoft.com/office/drawing/2014/main" id="{902061F5-DB31-47BB-AD5E-580AF21D837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806678" y="4361936"/>
            <a:ext cx="2768561" cy="1800000"/>
          </a:xfrm>
          <a:prstGeom prst="rect">
            <a:avLst/>
          </a:prstGeom>
          <a:noFill/>
          <a:ln>
            <a:noFill/>
          </a:ln>
        </p:spPr>
      </p:pic>
      <p:pic>
        <p:nvPicPr>
          <p:cNvPr id="31" name="图片 30" descr="C:\Users\YangJC\Documents\Tencent Files\653810179\Image\C2C\DKQSO26I3Z30D1](HQ$46NX.jpg">
            <a:extLst>
              <a:ext uri="{FF2B5EF4-FFF2-40B4-BE49-F238E27FC236}">
                <a16:creationId xmlns:a16="http://schemas.microsoft.com/office/drawing/2014/main" id="{24BBF826-E7EF-41A6-A23E-A0749DA52F0E}"/>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7905477" y="4361936"/>
            <a:ext cx="2651098" cy="1800000"/>
          </a:xfrm>
          <a:prstGeom prst="rect">
            <a:avLst/>
          </a:prstGeom>
          <a:noFill/>
          <a:ln>
            <a:noFill/>
          </a:ln>
        </p:spPr>
      </p:pic>
      <p:sp>
        <p:nvSpPr>
          <p:cNvPr id="32" name="矩形 31">
            <a:extLst>
              <a:ext uri="{FF2B5EF4-FFF2-40B4-BE49-F238E27FC236}">
                <a16:creationId xmlns:a16="http://schemas.microsoft.com/office/drawing/2014/main" id="{A47C5886-CD23-481C-85ED-E871C5EBC016}"/>
              </a:ext>
            </a:extLst>
          </p:cNvPr>
          <p:cNvSpPr/>
          <p:nvPr/>
        </p:nvSpPr>
        <p:spPr>
          <a:xfrm>
            <a:off x="1788163" y="1527699"/>
            <a:ext cx="2612815" cy="2834237"/>
          </a:xfrm>
          <a:prstGeom prst="rect">
            <a:avLst/>
          </a:prstGeom>
        </p:spPr>
        <p:txBody>
          <a:bodyPr wrap="square">
            <a:spAutoFit/>
          </a:bodyPr>
          <a:lstStyle/>
          <a:p>
            <a:pPr algn="just">
              <a:lnSpc>
                <a:spcPct val="125000"/>
              </a:lnSpc>
            </a:pPr>
            <a:r>
              <a:rPr lang="en-US" altLang="zh-CN" sz="1600" dirty="0">
                <a:solidFill>
                  <a:srgbClr val="4472C4"/>
                </a:solidFill>
                <a:latin typeface="微软雅黑" panose="020B0503020204020204" pitchFamily="34" charset="-122"/>
                <a:ea typeface="微软雅黑" panose="020B0503020204020204" pitchFamily="34" charset="-122"/>
              </a:rPr>
              <a:t>      </a:t>
            </a:r>
            <a:r>
              <a:rPr lang="zh-CN" altLang="zh-CN" sz="1600" dirty="0">
                <a:solidFill>
                  <a:srgbClr val="4472C4"/>
                </a:solidFill>
                <a:latin typeface="微软雅黑" panose="020B0503020204020204" pitchFamily="34" charset="-122"/>
                <a:ea typeface="微软雅黑" panose="020B0503020204020204" pitchFamily="34" charset="-122"/>
              </a:rPr>
              <a:t>拖网捕捞就是一艘船拖着渔网前进，把海里的鱼</a:t>
            </a:r>
            <a:r>
              <a:rPr lang="en-US" altLang="zh-CN" sz="1600" dirty="0">
                <a:solidFill>
                  <a:srgbClr val="4472C4"/>
                </a:solidFill>
                <a:latin typeface="微软雅黑" panose="020B0503020204020204" pitchFamily="34" charset="-122"/>
                <a:ea typeface="微软雅黑" panose="020B0503020204020204" pitchFamily="34" charset="-122"/>
              </a:rPr>
              <a:t>“</a:t>
            </a:r>
            <a:r>
              <a:rPr lang="zh-CN" altLang="zh-CN" sz="1600" dirty="0">
                <a:solidFill>
                  <a:srgbClr val="4472C4"/>
                </a:solidFill>
                <a:latin typeface="微软雅黑" panose="020B0503020204020204" pitchFamily="34" charset="-122"/>
                <a:ea typeface="微软雅黑" panose="020B0503020204020204" pitchFamily="34" charset="-122"/>
              </a:rPr>
              <a:t>兜</a:t>
            </a:r>
            <a:r>
              <a:rPr lang="en-US" altLang="zh-CN" sz="1600" dirty="0">
                <a:solidFill>
                  <a:srgbClr val="4472C4"/>
                </a:solidFill>
                <a:latin typeface="微软雅黑" panose="020B0503020204020204" pitchFamily="34" charset="-122"/>
                <a:ea typeface="微软雅黑" panose="020B0503020204020204" pitchFamily="34" charset="-122"/>
              </a:rPr>
              <a:t>”</a:t>
            </a:r>
            <a:r>
              <a:rPr lang="zh-CN" altLang="zh-CN" sz="1600" dirty="0">
                <a:solidFill>
                  <a:srgbClr val="4472C4"/>
                </a:solidFill>
                <a:latin typeface="微软雅黑" panose="020B0503020204020204" pitchFamily="34" charset="-122"/>
                <a:ea typeface="微软雅黑" panose="020B0503020204020204" pitchFamily="34" charset="-122"/>
              </a:rPr>
              <a:t>进去，然后收网。为了捕获更多的水产品，</a:t>
            </a:r>
            <a:r>
              <a:rPr lang="zh-CN" altLang="en-US" sz="1600" dirty="0">
                <a:solidFill>
                  <a:srgbClr val="4472C4"/>
                </a:solidFill>
                <a:latin typeface="微软雅黑" panose="020B0503020204020204" pitchFamily="34" charset="-122"/>
                <a:ea typeface="微软雅黑" panose="020B0503020204020204" pitchFamily="34" charset="-122"/>
              </a:rPr>
              <a:t>需</a:t>
            </a:r>
            <a:r>
              <a:rPr lang="zh-CN" altLang="zh-CN" sz="1600" dirty="0">
                <a:solidFill>
                  <a:srgbClr val="4472C4"/>
                </a:solidFill>
                <a:latin typeface="微软雅黑" panose="020B0503020204020204" pitchFamily="34" charset="-122"/>
                <a:ea typeface="微软雅黑" panose="020B0503020204020204" pitchFamily="34" charset="-122"/>
              </a:rPr>
              <a:t>要</a:t>
            </a:r>
            <a:r>
              <a:rPr lang="zh-CN" altLang="en-US" sz="1600" dirty="0">
                <a:solidFill>
                  <a:srgbClr val="4472C4"/>
                </a:solidFill>
                <a:latin typeface="微软雅黑" panose="020B0503020204020204" pitchFamily="34" charset="-122"/>
                <a:ea typeface="微软雅黑" panose="020B0503020204020204" pitchFamily="34" charset="-122"/>
              </a:rPr>
              <a:t>使用</a:t>
            </a:r>
            <a:r>
              <a:rPr lang="zh-CN" altLang="zh-CN" sz="1600" dirty="0">
                <a:solidFill>
                  <a:srgbClr val="4472C4"/>
                </a:solidFill>
                <a:latin typeface="微软雅黑" panose="020B0503020204020204" pitchFamily="34" charset="-122"/>
                <a:ea typeface="微软雅黑" panose="020B0503020204020204" pitchFamily="34" charset="-122"/>
              </a:rPr>
              <a:t>桁杆把渔网撑开一个尽量大的口</a:t>
            </a:r>
            <a:r>
              <a:rPr lang="zh-CN" altLang="en-US" sz="1600" dirty="0">
                <a:solidFill>
                  <a:srgbClr val="4472C4"/>
                </a:solidFill>
                <a:latin typeface="微软雅黑" panose="020B0503020204020204" pitchFamily="34" charset="-122"/>
                <a:ea typeface="微软雅黑" panose="020B0503020204020204" pitchFamily="34" charset="-122"/>
              </a:rPr>
              <a:t>。</a:t>
            </a:r>
            <a:endParaRPr lang="en-US" altLang="zh-CN" sz="1600" dirty="0">
              <a:solidFill>
                <a:srgbClr val="4472C4"/>
              </a:solidFill>
              <a:latin typeface="微软雅黑" panose="020B0503020204020204" pitchFamily="34" charset="-122"/>
              <a:ea typeface="微软雅黑" panose="020B0503020204020204" pitchFamily="34" charset="-122"/>
            </a:endParaRPr>
          </a:p>
          <a:p>
            <a:pPr algn="just">
              <a:lnSpc>
                <a:spcPct val="125000"/>
              </a:lnSpc>
            </a:pPr>
            <a:r>
              <a:rPr lang="zh-CN" altLang="en-US" sz="1600" dirty="0">
                <a:solidFill>
                  <a:srgbClr val="4472C4"/>
                </a:solidFill>
                <a:latin typeface="微软雅黑" panose="020B0503020204020204" pitchFamily="34" charset="-122"/>
                <a:ea typeface="微软雅黑" panose="020B0503020204020204" pitchFamily="34" charset="-122"/>
              </a:rPr>
              <a:t>       拖网渔船捕捞对象主要为虾、蟹、底层和中层水域鱼类。</a:t>
            </a:r>
          </a:p>
        </p:txBody>
      </p:sp>
      <p:sp>
        <p:nvSpPr>
          <p:cNvPr id="33" name="矩形 32">
            <a:extLst>
              <a:ext uri="{FF2B5EF4-FFF2-40B4-BE49-F238E27FC236}">
                <a16:creationId xmlns:a16="http://schemas.microsoft.com/office/drawing/2014/main" id="{5910312A-96BF-44DA-8D11-92EC322BE154}"/>
              </a:ext>
            </a:extLst>
          </p:cNvPr>
          <p:cNvSpPr/>
          <p:nvPr/>
        </p:nvSpPr>
        <p:spPr>
          <a:xfrm>
            <a:off x="4702827" y="1527699"/>
            <a:ext cx="2612815" cy="2526461"/>
          </a:xfrm>
          <a:prstGeom prst="rect">
            <a:avLst/>
          </a:prstGeom>
        </p:spPr>
        <p:txBody>
          <a:bodyPr wrap="square">
            <a:spAutoFit/>
          </a:bodyPr>
          <a:lstStyle/>
          <a:p>
            <a:pPr algn="just">
              <a:lnSpc>
                <a:spcPct val="125000"/>
              </a:lnSpc>
            </a:pPr>
            <a:r>
              <a:rPr lang="en-US" altLang="zh-CN" sz="1600" dirty="0">
                <a:solidFill>
                  <a:srgbClr val="4472C4"/>
                </a:solidFill>
                <a:latin typeface="微软雅黑" panose="020B0503020204020204" pitchFamily="34" charset="-122"/>
                <a:ea typeface="微软雅黑" panose="020B0503020204020204" pitchFamily="34" charset="-122"/>
              </a:rPr>
              <a:t>      </a:t>
            </a:r>
            <a:r>
              <a:rPr lang="zh-CN" altLang="en-US" sz="1600" dirty="0">
                <a:solidFill>
                  <a:srgbClr val="4472C4"/>
                </a:solidFill>
                <a:latin typeface="微软雅黑" panose="020B0503020204020204" pitchFamily="34" charset="-122"/>
                <a:ea typeface="微软雅黑" panose="020B0503020204020204" pitchFamily="34" charset="-122"/>
              </a:rPr>
              <a:t>围</a:t>
            </a:r>
            <a:r>
              <a:rPr lang="zh-CN" altLang="zh-CN" sz="1600" dirty="0">
                <a:solidFill>
                  <a:srgbClr val="4472C4"/>
                </a:solidFill>
                <a:latin typeface="微软雅黑" panose="020B0503020204020204" pitchFamily="34" charset="-122"/>
                <a:ea typeface="微软雅黑" panose="020B0503020204020204" pitchFamily="34" charset="-122"/>
              </a:rPr>
              <a:t>网</a:t>
            </a:r>
            <a:r>
              <a:rPr lang="zh-CN" altLang="en-US" sz="1600" dirty="0">
                <a:solidFill>
                  <a:srgbClr val="4472C4"/>
                </a:solidFill>
                <a:latin typeface="微软雅黑" panose="020B0503020204020204" pitchFamily="34" charset="-122"/>
                <a:ea typeface="微软雅黑" panose="020B0503020204020204" pitchFamily="34" charset="-122"/>
              </a:rPr>
              <a:t>是利用长带形网具包围鱼群，采用围捕或结合围张、围拖等方式，迫使鱼群集中于取鱼部或网囊，从而达到捕捞目的。</a:t>
            </a:r>
            <a:endParaRPr lang="en-US" altLang="zh-CN" sz="1600" dirty="0">
              <a:solidFill>
                <a:srgbClr val="4472C4"/>
              </a:solidFill>
              <a:latin typeface="微软雅黑" panose="020B0503020204020204" pitchFamily="34" charset="-122"/>
              <a:ea typeface="微软雅黑" panose="020B0503020204020204" pitchFamily="34" charset="-122"/>
            </a:endParaRPr>
          </a:p>
          <a:p>
            <a:pPr algn="just">
              <a:lnSpc>
                <a:spcPct val="125000"/>
              </a:lnSpc>
            </a:pPr>
            <a:r>
              <a:rPr lang="en-US" altLang="zh-CN" sz="1600" dirty="0">
                <a:solidFill>
                  <a:srgbClr val="4472C4"/>
                </a:solidFill>
                <a:latin typeface="微软雅黑" panose="020B0503020204020204" pitchFamily="34" charset="-122"/>
                <a:ea typeface="微软雅黑" panose="020B0503020204020204" pitchFamily="34" charset="-122"/>
              </a:rPr>
              <a:t>       </a:t>
            </a:r>
            <a:r>
              <a:rPr lang="zh-CN" altLang="en-US" sz="1600" dirty="0">
                <a:solidFill>
                  <a:srgbClr val="4472C4"/>
                </a:solidFill>
                <a:latin typeface="微软雅黑" panose="020B0503020204020204" pitchFamily="34" charset="-122"/>
                <a:ea typeface="微软雅黑" panose="020B0503020204020204" pitchFamily="34" charset="-122"/>
              </a:rPr>
              <a:t>围网捕捞对象主要是集群性的中、上层鱼类</a:t>
            </a:r>
            <a:r>
              <a:rPr lang="en-US" altLang="zh-CN" sz="1600" dirty="0">
                <a:solidFill>
                  <a:srgbClr val="4472C4"/>
                </a:solidFill>
                <a:latin typeface="微软雅黑" panose="020B0503020204020204" pitchFamily="34" charset="-122"/>
                <a:ea typeface="微软雅黑" panose="020B0503020204020204" pitchFamily="34" charset="-122"/>
              </a:rPr>
              <a:t>(</a:t>
            </a:r>
            <a:r>
              <a:rPr lang="zh-CN" altLang="en-US" sz="1600" dirty="0">
                <a:solidFill>
                  <a:srgbClr val="4472C4"/>
                </a:solidFill>
                <a:latin typeface="微软雅黑" panose="020B0503020204020204" pitchFamily="34" charset="-122"/>
                <a:ea typeface="微软雅黑" panose="020B0503020204020204" pitchFamily="34" charset="-122"/>
              </a:rPr>
              <a:t>如鲐鱼、沙丁鱼等</a:t>
            </a:r>
            <a:r>
              <a:rPr lang="en-US" altLang="zh-CN" sz="1600" dirty="0">
                <a:solidFill>
                  <a:srgbClr val="4472C4"/>
                </a:solidFill>
                <a:latin typeface="微软雅黑" panose="020B0503020204020204" pitchFamily="34" charset="-122"/>
                <a:ea typeface="微软雅黑" panose="020B0503020204020204" pitchFamily="34" charset="-122"/>
              </a:rPr>
              <a:t>)</a:t>
            </a:r>
            <a:r>
              <a:rPr lang="zh-CN" altLang="en-US" sz="1600" dirty="0">
                <a:solidFill>
                  <a:srgbClr val="4472C4"/>
                </a:solidFill>
                <a:latin typeface="微软雅黑" panose="020B0503020204020204" pitchFamily="34" charset="-122"/>
                <a:ea typeface="微软雅黑" panose="020B0503020204020204" pitchFamily="34" charset="-122"/>
              </a:rPr>
              <a:t>。</a:t>
            </a:r>
          </a:p>
        </p:txBody>
      </p:sp>
      <p:sp>
        <p:nvSpPr>
          <p:cNvPr id="34" name="矩形 33">
            <a:extLst>
              <a:ext uri="{FF2B5EF4-FFF2-40B4-BE49-F238E27FC236}">
                <a16:creationId xmlns:a16="http://schemas.microsoft.com/office/drawing/2014/main" id="{D4FAB3F1-9AD3-4AE3-A962-848D278C05C8}"/>
              </a:ext>
            </a:extLst>
          </p:cNvPr>
          <p:cNvSpPr/>
          <p:nvPr/>
        </p:nvSpPr>
        <p:spPr>
          <a:xfrm>
            <a:off x="7893693" y="1549496"/>
            <a:ext cx="2612815" cy="2218684"/>
          </a:xfrm>
          <a:prstGeom prst="rect">
            <a:avLst/>
          </a:prstGeom>
        </p:spPr>
        <p:txBody>
          <a:bodyPr wrap="square">
            <a:spAutoFit/>
          </a:bodyPr>
          <a:lstStyle/>
          <a:p>
            <a:pPr algn="just">
              <a:lnSpc>
                <a:spcPct val="125000"/>
              </a:lnSpc>
            </a:pPr>
            <a:r>
              <a:rPr lang="en-US" altLang="zh-CN" sz="1600" dirty="0">
                <a:solidFill>
                  <a:srgbClr val="4472C4"/>
                </a:solidFill>
                <a:latin typeface="微软雅黑" panose="020B0503020204020204" pitchFamily="34" charset="-122"/>
                <a:ea typeface="微软雅黑" panose="020B0503020204020204" pitchFamily="34" charset="-122"/>
              </a:rPr>
              <a:t>      </a:t>
            </a:r>
            <a:r>
              <a:rPr lang="zh-CN" altLang="en-US" sz="1600" dirty="0">
                <a:solidFill>
                  <a:srgbClr val="4472C4"/>
                </a:solidFill>
                <a:latin typeface="微软雅黑" panose="020B0503020204020204" pitchFamily="34" charset="-122"/>
                <a:ea typeface="微软雅黑" panose="020B0503020204020204" pitchFamily="34" charset="-122"/>
              </a:rPr>
              <a:t>刺</a:t>
            </a:r>
            <a:r>
              <a:rPr lang="zh-CN" altLang="zh-CN" sz="1600" dirty="0">
                <a:solidFill>
                  <a:srgbClr val="4472C4"/>
                </a:solidFill>
                <a:latin typeface="微软雅黑" panose="020B0503020204020204" pitchFamily="34" charset="-122"/>
                <a:ea typeface="微软雅黑" panose="020B0503020204020204" pitchFamily="34" charset="-122"/>
              </a:rPr>
              <a:t>网</a:t>
            </a:r>
            <a:r>
              <a:rPr lang="zh-CN" altLang="en-US" sz="1600" dirty="0">
                <a:solidFill>
                  <a:srgbClr val="4472C4"/>
                </a:solidFill>
                <a:latin typeface="微软雅黑" panose="020B0503020204020204" pitchFamily="34" charset="-122"/>
                <a:ea typeface="微软雅黑" panose="020B0503020204020204" pitchFamily="34" charset="-122"/>
              </a:rPr>
              <a:t>是渔船放下一道鱼网，横放海中，直达海床；当游鱼尝试穿越网孔时，会被困在网眼中，从而达到捕捞目的。</a:t>
            </a:r>
            <a:endParaRPr lang="en-US" altLang="zh-CN" sz="1600" dirty="0">
              <a:solidFill>
                <a:srgbClr val="4472C4"/>
              </a:solidFill>
              <a:latin typeface="微软雅黑" panose="020B0503020204020204" pitchFamily="34" charset="-122"/>
              <a:ea typeface="微软雅黑" panose="020B0503020204020204" pitchFamily="34" charset="-122"/>
            </a:endParaRPr>
          </a:p>
          <a:p>
            <a:pPr algn="just">
              <a:lnSpc>
                <a:spcPct val="125000"/>
              </a:lnSpc>
            </a:pPr>
            <a:r>
              <a:rPr lang="en-US" altLang="zh-CN" sz="1600" dirty="0">
                <a:solidFill>
                  <a:srgbClr val="4472C4"/>
                </a:solidFill>
                <a:latin typeface="微软雅黑" panose="020B0503020204020204" pitchFamily="34" charset="-122"/>
                <a:ea typeface="微软雅黑" panose="020B0503020204020204" pitchFamily="34" charset="-122"/>
              </a:rPr>
              <a:t>       </a:t>
            </a:r>
            <a:r>
              <a:rPr lang="zh-CN" altLang="en-US" sz="1600" dirty="0">
                <a:solidFill>
                  <a:srgbClr val="4472C4"/>
                </a:solidFill>
                <a:latin typeface="微软雅黑" panose="020B0503020204020204" pitchFamily="34" charset="-122"/>
                <a:ea typeface="微软雅黑" panose="020B0503020204020204" pitchFamily="34" charset="-122"/>
              </a:rPr>
              <a:t>围网捕捞对象主要是接近海床的鱼类</a:t>
            </a:r>
          </a:p>
        </p:txBody>
      </p:sp>
    </p:spTree>
    <p:extLst>
      <p:ext uri="{BB962C8B-B14F-4D97-AF65-F5344CB8AC3E}">
        <p14:creationId xmlns:p14="http://schemas.microsoft.com/office/powerpoint/2010/main" val="176670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I\Desktop\峰会主KV\PPT模板\030b02e0e228deccf334975f4b898b0.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3" t="7150" r="9943" b="6176"/>
          <a:stretch/>
        </p:blipFill>
        <p:spPr bwMode="auto">
          <a:xfrm>
            <a:off x="-1" y="0"/>
            <a:ext cx="12180433" cy="68580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5">
            <a:extLst>
              <a:ext uri="{FF2B5EF4-FFF2-40B4-BE49-F238E27FC236}">
                <a16:creationId xmlns:a16="http://schemas.microsoft.com/office/drawing/2014/main" id="{7273E509-5CA4-440A-82C7-7C03CE28F288}"/>
              </a:ext>
            </a:extLst>
          </p:cNvPr>
          <p:cNvSpPr txBox="1"/>
          <p:nvPr/>
        </p:nvSpPr>
        <p:spPr>
          <a:xfrm>
            <a:off x="7264400" y="11650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01</a:t>
            </a:r>
            <a:endParaRPr lang="zh-CN" altLang="en-US" sz="9600" dirty="0">
              <a:solidFill>
                <a:schemeClr val="bg1"/>
              </a:solidFill>
              <a:latin typeface="Century Gothic" panose="020B0502020202020204" pitchFamily="34" charset="0"/>
            </a:endParaRPr>
          </a:p>
        </p:txBody>
      </p:sp>
      <p:sp>
        <p:nvSpPr>
          <p:cNvPr id="10" name="图文框 9">
            <a:extLst>
              <a:ext uri="{FF2B5EF4-FFF2-40B4-BE49-F238E27FC236}">
                <a16:creationId xmlns:a16="http://schemas.microsoft.com/office/drawing/2014/main" id="{8E283B52-0BDB-42FF-9410-3EADFF0C0028}"/>
              </a:ext>
            </a:extLst>
          </p:cNvPr>
          <p:cNvSpPr/>
          <p:nvPr/>
        </p:nvSpPr>
        <p:spPr>
          <a:xfrm>
            <a:off x="7264400" y="579160"/>
            <a:ext cx="2588378" cy="5288240"/>
          </a:xfrm>
          <a:prstGeom prst="frame">
            <a:avLst>
              <a:gd name="adj1" fmla="val 258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4">
            <a:extLst>
              <a:ext uri="{FF2B5EF4-FFF2-40B4-BE49-F238E27FC236}">
                <a16:creationId xmlns:a16="http://schemas.microsoft.com/office/drawing/2014/main" id="{8E901845-D95B-4441-B572-926B177F55A2}"/>
              </a:ext>
            </a:extLst>
          </p:cNvPr>
          <p:cNvSpPr txBox="1"/>
          <p:nvPr/>
        </p:nvSpPr>
        <p:spPr>
          <a:xfrm>
            <a:off x="7353300" y="3233721"/>
            <a:ext cx="2463800" cy="2123658"/>
          </a:xfrm>
          <a:prstGeom prst="rect">
            <a:avLst/>
          </a:prstGeom>
          <a:noFill/>
        </p:spPr>
        <p:txBody>
          <a:bodyPr wrap="square" rtlCol="0">
            <a:spAutoFit/>
            <a:scene3d>
              <a:camera prst="orthographicFront"/>
              <a:lightRig rig="threePt" dir="t"/>
            </a:scene3d>
            <a:sp3d contourW="12700"/>
          </a:bodyPr>
          <a:lstStyle/>
          <a:p>
            <a:pPr algn="ctr"/>
            <a:r>
              <a:rPr lang="zh-CN" altLang="en-US" sz="6600" dirty="0">
                <a:solidFill>
                  <a:srgbClr val="00B0F0"/>
                </a:solidFill>
                <a:latin typeface="微软雅黑" pitchFamily="34" charset="-122"/>
                <a:ea typeface="微软雅黑" pitchFamily="34" charset="-122"/>
              </a:rPr>
              <a:t>特征分析</a:t>
            </a:r>
          </a:p>
        </p:txBody>
      </p:sp>
      <p:sp>
        <p:nvSpPr>
          <p:cNvPr id="12" name="文本框 5">
            <a:extLst>
              <a:ext uri="{FF2B5EF4-FFF2-40B4-BE49-F238E27FC236}">
                <a16:creationId xmlns:a16="http://schemas.microsoft.com/office/drawing/2014/main" id="{7273E509-5CA4-440A-82C7-7C03CE28F288}"/>
              </a:ext>
            </a:extLst>
          </p:cNvPr>
          <p:cNvSpPr txBox="1"/>
          <p:nvPr/>
        </p:nvSpPr>
        <p:spPr>
          <a:xfrm>
            <a:off x="7338178" y="650321"/>
            <a:ext cx="2463800" cy="2215991"/>
          </a:xfrm>
          <a:prstGeom prst="rect">
            <a:avLst/>
          </a:prstGeom>
          <a:solidFill>
            <a:schemeClr val="accent1"/>
          </a:solidFill>
          <a:ln>
            <a:solidFill>
              <a:schemeClr val="accent1"/>
            </a:solidFill>
          </a:ln>
        </p:spPr>
        <p:txBody>
          <a:bodyPr wrap="square" rtlCol="0">
            <a:spAutoFit/>
            <a:scene3d>
              <a:camera prst="orthographicFront"/>
              <a:lightRig rig="threePt" dir="t"/>
            </a:scene3d>
            <a:sp3d contourW="12700"/>
          </a:bodyPr>
          <a:lstStyle/>
          <a:p>
            <a:pPr algn="ctr"/>
            <a:r>
              <a:rPr lang="en-US" altLang="zh-CN" sz="13800" b="1" dirty="0">
                <a:solidFill>
                  <a:schemeClr val="bg1"/>
                </a:solidFill>
                <a:latin typeface="Century Gothic" panose="020B0502020202020204" pitchFamily="34" charset="0"/>
              </a:rPr>
              <a:t>02</a:t>
            </a:r>
            <a:endParaRPr lang="zh-CN" altLang="en-US" sz="13800" b="1" dirty="0">
              <a:solidFill>
                <a:schemeClr val="bg1"/>
              </a:solidFill>
              <a:latin typeface="Century Gothic" panose="020B0502020202020204" pitchFamily="34" charset="0"/>
            </a:endParaRPr>
          </a:p>
        </p:txBody>
      </p:sp>
      <p:pic>
        <p:nvPicPr>
          <p:cNvPr id="14" name="Picture 3" descr="C:\Users\MI\Desktop\峰会主KV\LOGO\微信图片_20200315183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78" y="313008"/>
            <a:ext cx="3327356" cy="144530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75B49BC0-C1D6-4149-8FE9-6537EB8939ED}"/>
              </a:ext>
            </a:extLst>
          </p:cNvPr>
          <p:cNvPicPr>
            <a:picLocks noChangeAspect="1"/>
          </p:cNvPicPr>
          <p:nvPr/>
        </p:nvPicPr>
        <p:blipFill>
          <a:blip r:embed="rId4"/>
          <a:stretch>
            <a:fillRect/>
          </a:stretch>
        </p:blipFill>
        <p:spPr>
          <a:xfrm>
            <a:off x="10073593" y="512969"/>
            <a:ext cx="1627246" cy="341796"/>
          </a:xfrm>
          <a:prstGeom prst="rect">
            <a:avLst/>
          </a:prstGeom>
        </p:spPr>
      </p:pic>
    </p:spTree>
    <p:extLst>
      <p:ext uri="{BB962C8B-B14F-4D97-AF65-F5344CB8AC3E}">
        <p14:creationId xmlns:p14="http://schemas.microsoft.com/office/powerpoint/2010/main" val="238887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Horizontal)">
                                      <p:cBhvr>
                                        <p:cTn id="13" dur="500"/>
                                        <p:tgtEl>
                                          <p:spTgt spid="10"/>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0" grpId="0" animBg="1"/>
      <p:bldP spid="11"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67249" y="4597518"/>
            <a:ext cx="2832100" cy="408940"/>
            <a:chOff x="6578" y="7017"/>
            <a:chExt cx="4460" cy="644"/>
          </a:xfrm>
        </p:grpSpPr>
        <p:sp>
          <p:nvSpPr>
            <p:cNvPr id="8" name="Shape 138"/>
            <p:cNvSpPr/>
            <p:nvPr/>
          </p:nvSpPr>
          <p:spPr>
            <a:xfrm>
              <a:off x="65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职位：</a:t>
              </a:r>
            </a:p>
          </p:txBody>
        </p:sp>
        <p:sp>
          <p:nvSpPr>
            <p:cNvPr id="9" name="Shape 138"/>
            <p:cNvSpPr/>
            <p:nvPr/>
          </p:nvSpPr>
          <p:spPr>
            <a:xfrm>
              <a:off x="96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姓名：</a:t>
              </a:r>
            </a:p>
          </p:txBody>
        </p:sp>
      </p:grpSp>
      <p:pic>
        <p:nvPicPr>
          <p:cNvPr id="7170" name="Picture 2" descr="C:\Users\MI\Desktop\峰会主KV\LOGO\微信图片_2020031518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9" y="38100"/>
            <a:ext cx="2005012" cy="87353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5B49BC0-C1D6-4149-8FE9-6537EB8939ED}"/>
              </a:ext>
            </a:extLst>
          </p:cNvPr>
          <p:cNvPicPr>
            <a:picLocks noChangeAspect="1"/>
          </p:cNvPicPr>
          <p:nvPr/>
        </p:nvPicPr>
        <p:blipFill>
          <a:blip r:embed="rId3"/>
          <a:stretch>
            <a:fillRect/>
          </a:stretch>
        </p:blipFill>
        <p:spPr>
          <a:xfrm>
            <a:off x="10073593" y="512969"/>
            <a:ext cx="1627246" cy="341796"/>
          </a:xfrm>
          <a:prstGeom prst="rect">
            <a:avLst/>
          </a:prstGeom>
        </p:spPr>
      </p:pic>
      <p:pic>
        <p:nvPicPr>
          <p:cNvPr id="14" name="图片 13">
            <a:extLst>
              <a:ext uri="{FF2B5EF4-FFF2-40B4-BE49-F238E27FC236}">
                <a16:creationId xmlns:a16="http://schemas.microsoft.com/office/drawing/2014/main" id="{14EC7C57-ECD8-4EB0-85CB-0C94910388C1}"/>
              </a:ext>
            </a:extLst>
          </p:cNvPr>
          <p:cNvPicPr>
            <a:picLocks noChangeAspect="1"/>
          </p:cNvPicPr>
          <p:nvPr/>
        </p:nvPicPr>
        <p:blipFill>
          <a:blip r:embed="rId4"/>
          <a:stretch>
            <a:fillRect/>
          </a:stretch>
        </p:blipFill>
        <p:spPr>
          <a:xfrm>
            <a:off x="2341778" y="148565"/>
            <a:ext cx="7508443" cy="5488546"/>
          </a:xfrm>
          <a:prstGeom prst="rect">
            <a:avLst/>
          </a:prstGeom>
        </p:spPr>
      </p:pic>
    </p:spTree>
    <p:extLst>
      <p:ext uri="{BB962C8B-B14F-4D97-AF65-F5344CB8AC3E}">
        <p14:creationId xmlns:p14="http://schemas.microsoft.com/office/powerpoint/2010/main" val="2583294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67249" y="4597518"/>
            <a:ext cx="2832100" cy="408940"/>
            <a:chOff x="6578" y="7017"/>
            <a:chExt cx="4460" cy="644"/>
          </a:xfrm>
        </p:grpSpPr>
        <p:sp>
          <p:nvSpPr>
            <p:cNvPr id="8" name="Shape 138"/>
            <p:cNvSpPr/>
            <p:nvPr/>
          </p:nvSpPr>
          <p:spPr>
            <a:xfrm>
              <a:off x="65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职位：</a:t>
              </a:r>
            </a:p>
          </p:txBody>
        </p:sp>
        <p:sp>
          <p:nvSpPr>
            <p:cNvPr id="9" name="Shape 138"/>
            <p:cNvSpPr/>
            <p:nvPr/>
          </p:nvSpPr>
          <p:spPr>
            <a:xfrm>
              <a:off x="96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姓名：</a:t>
              </a:r>
            </a:p>
          </p:txBody>
        </p:sp>
      </p:grpSp>
      <p:pic>
        <p:nvPicPr>
          <p:cNvPr id="7170" name="Picture 2" descr="C:\Users\MI\Desktop\峰会主KV\LOGO\微信图片_2020031518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9" y="38100"/>
            <a:ext cx="2005012" cy="87353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5B49BC0-C1D6-4149-8FE9-6537EB8939ED}"/>
              </a:ext>
            </a:extLst>
          </p:cNvPr>
          <p:cNvPicPr>
            <a:picLocks noChangeAspect="1"/>
          </p:cNvPicPr>
          <p:nvPr/>
        </p:nvPicPr>
        <p:blipFill>
          <a:blip r:embed="rId3"/>
          <a:stretch>
            <a:fillRect/>
          </a:stretch>
        </p:blipFill>
        <p:spPr>
          <a:xfrm>
            <a:off x="10073593" y="512969"/>
            <a:ext cx="1627246" cy="341796"/>
          </a:xfrm>
          <a:prstGeom prst="rect">
            <a:avLst/>
          </a:prstGeom>
        </p:spPr>
      </p:pic>
      <p:sp>
        <p:nvSpPr>
          <p:cNvPr id="15" name="Rectangle 1">
            <a:extLst>
              <a:ext uri="{FF2B5EF4-FFF2-40B4-BE49-F238E27FC236}">
                <a16:creationId xmlns:a16="http://schemas.microsoft.com/office/drawing/2014/main" id="{F81EFEED-DC3F-4851-8083-9EE656A7386E}"/>
              </a:ext>
            </a:extLst>
          </p:cNvPr>
          <p:cNvSpPr>
            <a:spLocks noChangeArrowheads="1"/>
          </p:cNvSpPr>
          <p:nvPr/>
        </p:nvSpPr>
        <p:spPr bwMode="auto">
          <a:xfrm>
            <a:off x="2247901" y="128798"/>
            <a:ext cx="7732641" cy="438582"/>
          </a:xfrm>
          <a:prstGeom prst="rect">
            <a:avLst/>
          </a:prstGeom>
          <a:noFill/>
          <a:ln w="9525">
            <a:noFill/>
            <a:miter lim="800000"/>
          </a:ln>
          <a:effectLst/>
        </p:spPr>
        <p:txBody>
          <a:bodyPr vert="horz" wrap="square" lIns="68580" tIns="34290" rIns="68580" bIns="34290" numCol="1" anchor="ctr" anchorCtr="0" compatLnSpc="1">
            <a:spAutoFit/>
          </a:bodyPr>
          <a:lstStyle/>
          <a:p>
            <a:pPr indent="171450" fontAlgn="base">
              <a:spcBef>
                <a:spcPct val="0"/>
              </a:spcBef>
              <a:spcAft>
                <a:spcPct val="0"/>
              </a:spcAft>
              <a:tabLst>
                <a:tab pos="67310" algn="l"/>
              </a:tabLst>
            </a:pPr>
            <a:r>
              <a:rPr lang="zh-CN" altLang="en-US" sz="2400" b="1" dirty="0">
                <a:solidFill>
                  <a:srgbClr val="4472C4"/>
                </a:solidFill>
                <a:latin typeface="楷体" panose="02010609060101010101" pitchFamily="49" charset="-122"/>
                <a:ea typeface="楷体" panose="02010609060101010101" pitchFamily="49" charset="-122"/>
              </a:rPr>
              <a:t>特征分析</a:t>
            </a:r>
            <a:r>
              <a:rPr lang="en-US" altLang="zh-CN" sz="2400" b="1" dirty="0">
                <a:solidFill>
                  <a:srgbClr val="4472C4"/>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位置类</a:t>
            </a:r>
            <a:endParaRPr lang="zh-CN" altLang="zh-CN" sz="2400" b="1" dirty="0">
              <a:solidFill>
                <a:srgbClr val="FF0000"/>
              </a:solidFill>
              <a:latin typeface="楷体" panose="02010609060101010101" pitchFamily="49" charset="-122"/>
              <a:ea typeface="楷体" panose="02010609060101010101" pitchFamily="49" charset="-122"/>
            </a:endParaRPr>
          </a:p>
        </p:txBody>
      </p:sp>
      <p:pic>
        <p:nvPicPr>
          <p:cNvPr id="16" name="图片 15">
            <a:extLst>
              <a:ext uri="{FF2B5EF4-FFF2-40B4-BE49-F238E27FC236}">
                <a16:creationId xmlns:a16="http://schemas.microsoft.com/office/drawing/2014/main" id="{3BAAF2B8-E457-4F64-99B8-6C5A518CE84B}"/>
              </a:ext>
            </a:extLst>
          </p:cNvPr>
          <p:cNvPicPr>
            <a:picLocks noChangeAspect="1"/>
          </p:cNvPicPr>
          <p:nvPr/>
        </p:nvPicPr>
        <p:blipFill rotWithShape="1">
          <a:blip r:embed="rId4"/>
          <a:srcRect l="6536" b="6253"/>
          <a:stretch/>
        </p:blipFill>
        <p:spPr>
          <a:xfrm>
            <a:off x="2599863" y="782439"/>
            <a:ext cx="3625676" cy="2772227"/>
          </a:xfrm>
          <a:prstGeom prst="rect">
            <a:avLst/>
          </a:prstGeom>
        </p:spPr>
      </p:pic>
      <p:sp>
        <p:nvSpPr>
          <p:cNvPr id="17" name="内容占位符 2">
            <a:extLst>
              <a:ext uri="{FF2B5EF4-FFF2-40B4-BE49-F238E27FC236}">
                <a16:creationId xmlns:a16="http://schemas.microsoft.com/office/drawing/2014/main" id="{35600E61-B39E-4333-AA9A-B2BA0874CFCC}"/>
              </a:ext>
            </a:extLst>
          </p:cNvPr>
          <p:cNvSpPr txBox="1"/>
          <p:nvPr/>
        </p:nvSpPr>
        <p:spPr>
          <a:xfrm>
            <a:off x="6515099" y="1064882"/>
            <a:ext cx="3791642" cy="2297341"/>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600" dirty="0">
                <a:solidFill>
                  <a:srgbClr val="4472C4"/>
                </a:solidFill>
                <a:latin typeface="微软雅黑" panose="020B0503020204020204" pitchFamily="34" charset="-122"/>
                <a:ea typeface="微软雅黑" panose="020B0503020204020204" pitchFamily="34" charset="-122"/>
              </a:rPr>
              <a:t>       渔船的位置决定了其工作海域，不同海域的鱼群种类、洋流状况不同，进而影响了渔船的捕捞方式，包括：</a:t>
            </a:r>
            <a:endParaRPr lang="en-US" altLang="zh-CN" sz="1600" dirty="0">
              <a:solidFill>
                <a:srgbClr val="4472C4"/>
              </a:solidFill>
              <a:latin typeface="微软雅黑" panose="020B0503020204020204" pitchFamily="34" charset="-122"/>
              <a:ea typeface="微软雅黑" panose="020B0503020204020204" pitchFamily="34" charset="-122"/>
            </a:endParaRPr>
          </a:p>
          <a:p>
            <a:pPr lvl="1">
              <a:lnSpc>
                <a:spcPct val="150000"/>
              </a:lnSpc>
              <a:spcBef>
                <a:spcPts val="0"/>
              </a:spcBef>
              <a:buFont typeface="Wingdings" panose="05000000000000000000" pitchFamily="2" charset="2"/>
              <a:buChar char="p"/>
              <a:defRPr/>
            </a:pPr>
            <a:r>
              <a:rPr lang="zh-CN" altLang="en-US" sz="1600" b="1" dirty="0">
                <a:solidFill>
                  <a:srgbClr val="FF0000"/>
                </a:solidFill>
                <a:latin typeface="微软雅黑" panose="020B0503020204020204" pitchFamily="34" charset="-122"/>
                <a:ea typeface="微软雅黑" panose="020B0503020204020204" pitchFamily="34" charset="-122"/>
              </a:rPr>
              <a:t>经纬度</a:t>
            </a:r>
            <a:endParaRPr lang="en-US" altLang="zh-CN" sz="1600" b="1" dirty="0">
              <a:solidFill>
                <a:srgbClr val="FF0000"/>
              </a:solidFill>
              <a:latin typeface="微软雅黑" panose="020B0503020204020204" pitchFamily="34" charset="-122"/>
              <a:ea typeface="微软雅黑" panose="020B0503020204020204" pitchFamily="34" charset="-122"/>
            </a:endParaRPr>
          </a:p>
          <a:p>
            <a:pPr lvl="1">
              <a:lnSpc>
                <a:spcPct val="150000"/>
              </a:lnSpc>
              <a:spcBef>
                <a:spcPts val="0"/>
              </a:spcBef>
              <a:buFont typeface="Wingdings" panose="05000000000000000000" pitchFamily="2" charset="2"/>
              <a:buChar char="p"/>
              <a:defRPr/>
            </a:pPr>
            <a:r>
              <a:rPr lang="zh-CN" altLang="en-US" sz="1600" b="1" dirty="0">
                <a:solidFill>
                  <a:srgbClr val="FF0000"/>
                </a:solidFill>
                <a:latin typeface="微软雅黑" panose="020B0503020204020204" pitchFamily="34" charset="-122"/>
                <a:ea typeface="微软雅黑" panose="020B0503020204020204" pitchFamily="34" charset="-122"/>
              </a:rPr>
              <a:t>极坐标</a:t>
            </a:r>
            <a:endParaRPr lang="en-US" altLang="zh-CN" sz="1600" b="1" dirty="0">
              <a:solidFill>
                <a:srgbClr val="FF0000"/>
              </a:solidFill>
              <a:latin typeface="微软雅黑" panose="020B0503020204020204" pitchFamily="34" charset="-122"/>
              <a:ea typeface="微软雅黑" panose="020B0503020204020204" pitchFamily="34" charset="-122"/>
            </a:endParaRPr>
          </a:p>
          <a:p>
            <a:pPr lvl="1">
              <a:lnSpc>
                <a:spcPct val="150000"/>
              </a:lnSpc>
              <a:spcBef>
                <a:spcPts val="0"/>
              </a:spcBef>
              <a:buFont typeface="Wingdings" panose="05000000000000000000" pitchFamily="2" charset="2"/>
              <a:buChar char="p"/>
              <a:defRPr/>
            </a:pPr>
            <a:r>
              <a:rPr lang="en-US" altLang="zh-CN" sz="1600" b="1" dirty="0">
                <a:solidFill>
                  <a:srgbClr val="FF0000"/>
                </a:solidFill>
                <a:latin typeface="微软雅黑" panose="020B0503020204020204" pitchFamily="34" charset="-122"/>
                <a:ea typeface="微软雅黑" panose="020B0503020204020204" pitchFamily="34" charset="-122"/>
              </a:rPr>
              <a:t>……</a:t>
            </a:r>
          </a:p>
        </p:txBody>
      </p:sp>
      <p:pic>
        <p:nvPicPr>
          <p:cNvPr id="18" name="图片 17">
            <a:extLst>
              <a:ext uri="{FF2B5EF4-FFF2-40B4-BE49-F238E27FC236}">
                <a16:creationId xmlns:a16="http://schemas.microsoft.com/office/drawing/2014/main" id="{7A30BE92-3CFD-49D4-87F8-969E28C1462D}"/>
              </a:ext>
            </a:extLst>
          </p:cNvPr>
          <p:cNvPicPr>
            <a:picLocks noChangeAspect="1"/>
          </p:cNvPicPr>
          <p:nvPr/>
        </p:nvPicPr>
        <p:blipFill>
          <a:blip r:embed="rId5"/>
          <a:stretch>
            <a:fillRect/>
          </a:stretch>
        </p:blipFill>
        <p:spPr>
          <a:xfrm>
            <a:off x="2388252" y="3859726"/>
            <a:ext cx="2566667" cy="1980000"/>
          </a:xfrm>
          <a:prstGeom prst="rect">
            <a:avLst/>
          </a:prstGeom>
        </p:spPr>
      </p:pic>
      <p:pic>
        <p:nvPicPr>
          <p:cNvPr id="19" name="图片 18">
            <a:extLst>
              <a:ext uri="{FF2B5EF4-FFF2-40B4-BE49-F238E27FC236}">
                <a16:creationId xmlns:a16="http://schemas.microsoft.com/office/drawing/2014/main" id="{7D0CE52F-78CF-4E83-A1BE-2E475EA1491F}"/>
              </a:ext>
            </a:extLst>
          </p:cNvPr>
          <p:cNvPicPr>
            <a:picLocks noChangeAspect="1"/>
          </p:cNvPicPr>
          <p:nvPr/>
        </p:nvPicPr>
        <p:blipFill>
          <a:blip r:embed="rId6"/>
          <a:stretch>
            <a:fillRect/>
          </a:stretch>
        </p:blipFill>
        <p:spPr>
          <a:xfrm>
            <a:off x="5253645" y="3769726"/>
            <a:ext cx="2800000" cy="2160000"/>
          </a:xfrm>
          <a:prstGeom prst="rect">
            <a:avLst/>
          </a:prstGeom>
        </p:spPr>
      </p:pic>
      <p:pic>
        <p:nvPicPr>
          <p:cNvPr id="20" name="图片 19">
            <a:extLst>
              <a:ext uri="{FF2B5EF4-FFF2-40B4-BE49-F238E27FC236}">
                <a16:creationId xmlns:a16="http://schemas.microsoft.com/office/drawing/2014/main" id="{5ED72E13-9A87-4CE1-BB29-1F38F271D252}"/>
              </a:ext>
            </a:extLst>
          </p:cNvPr>
          <p:cNvPicPr>
            <a:picLocks noChangeAspect="1"/>
          </p:cNvPicPr>
          <p:nvPr/>
        </p:nvPicPr>
        <p:blipFill>
          <a:blip r:embed="rId7"/>
          <a:stretch>
            <a:fillRect/>
          </a:stretch>
        </p:blipFill>
        <p:spPr>
          <a:xfrm>
            <a:off x="8297718" y="3769726"/>
            <a:ext cx="2912000" cy="2160000"/>
          </a:xfrm>
          <a:prstGeom prst="rect">
            <a:avLst/>
          </a:prstGeom>
        </p:spPr>
      </p:pic>
      <p:sp>
        <p:nvSpPr>
          <p:cNvPr id="21" name="内容占位符 2">
            <a:extLst>
              <a:ext uri="{FF2B5EF4-FFF2-40B4-BE49-F238E27FC236}">
                <a16:creationId xmlns:a16="http://schemas.microsoft.com/office/drawing/2014/main" id="{4160FBE7-29FC-426B-9A64-58CF3598E49D}"/>
              </a:ext>
            </a:extLst>
          </p:cNvPr>
          <p:cNvSpPr txBox="1"/>
          <p:nvPr/>
        </p:nvSpPr>
        <p:spPr>
          <a:xfrm>
            <a:off x="2994555" y="5873786"/>
            <a:ext cx="1354060" cy="312394"/>
          </a:xfrm>
          <a:prstGeom prst="rect">
            <a:avLst/>
          </a:prstGeom>
        </p:spPr>
        <p:txBody>
          <a:bodyPr vert="horz" lIns="91440" tIns="45720" rIns="91440" bIns="45720" rtlCol="0" anchor="ctr" anchorCtr="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defRPr/>
            </a:pPr>
            <a:r>
              <a:rPr lang="zh-CN" altLang="en-US" sz="1600" b="1" dirty="0">
                <a:solidFill>
                  <a:srgbClr val="4472C4"/>
                </a:solidFill>
                <a:latin typeface="微软雅黑" panose="020B0503020204020204" pitchFamily="34" charset="-122"/>
                <a:ea typeface="微软雅黑" panose="020B0503020204020204" pitchFamily="34" charset="-122"/>
              </a:rPr>
              <a:t>经度</a:t>
            </a:r>
            <a:endParaRPr kumimoji="0" lang="zh-CN" altLang="en-US" sz="1600" b="1" i="0"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endParaRPr>
          </a:p>
        </p:txBody>
      </p:sp>
      <p:sp>
        <p:nvSpPr>
          <p:cNvPr id="22" name="内容占位符 2">
            <a:extLst>
              <a:ext uri="{FF2B5EF4-FFF2-40B4-BE49-F238E27FC236}">
                <a16:creationId xmlns:a16="http://schemas.microsoft.com/office/drawing/2014/main" id="{9EBE7628-FBC1-4625-90EC-5A32460C67DF}"/>
              </a:ext>
            </a:extLst>
          </p:cNvPr>
          <p:cNvSpPr txBox="1"/>
          <p:nvPr/>
        </p:nvSpPr>
        <p:spPr>
          <a:xfrm>
            <a:off x="6142869" y="5873786"/>
            <a:ext cx="1354060" cy="312394"/>
          </a:xfrm>
          <a:prstGeom prst="rect">
            <a:avLst/>
          </a:prstGeom>
        </p:spPr>
        <p:txBody>
          <a:bodyPr vert="horz" lIns="91440" tIns="45720" rIns="91440" bIns="45720" rtlCol="0" anchor="ctr" anchorCtr="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defRPr/>
            </a:pPr>
            <a:r>
              <a:rPr lang="zh-CN" altLang="en-US" sz="1600" b="1" dirty="0">
                <a:solidFill>
                  <a:srgbClr val="4472C4"/>
                </a:solidFill>
                <a:latin typeface="微软雅黑" panose="020B0503020204020204" pitchFamily="34" charset="-122"/>
                <a:ea typeface="微软雅黑" panose="020B0503020204020204" pitchFamily="34" charset="-122"/>
              </a:rPr>
              <a:t>海岸线距离</a:t>
            </a:r>
            <a:endParaRPr kumimoji="0" lang="zh-CN" altLang="en-US" sz="1600" b="1" i="0"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endParaRPr>
          </a:p>
        </p:txBody>
      </p:sp>
      <p:sp>
        <p:nvSpPr>
          <p:cNvPr id="23" name="内容占位符 2">
            <a:extLst>
              <a:ext uri="{FF2B5EF4-FFF2-40B4-BE49-F238E27FC236}">
                <a16:creationId xmlns:a16="http://schemas.microsoft.com/office/drawing/2014/main" id="{FF2C4F43-C9CB-4B51-BBD9-B74D81CD09DA}"/>
              </a:ext>
            </a:extLst>
          </p:cNvPr>
          <p:cNvSpPr txBox="1"/>
          <p:nvPr/>
        </p:nvSpPr>
        <p:spPr>
          <a:xfrm>
            <a:off x="9291183" y="5929726"/>
            <a:ext cx="1354060" cy="312394"/>
          </a:xfrm>
          <a:prstGeom prst="rect">
            <a:avLst/>
          </a:prstGeom>
        </p:spPr>
        <p:txBody>
          <a:bodyPr vert="horz" lIns="91440" tIns="45720" rIns="91440" bIns="45720" rtlCol="0" anchor="ctr" anchorCtr="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defRPr/>
            </a:pPr>
            <a:r>
              <a:rPr kumimoji="0" lang="zh-CN" altLang="en-US" sz="1600" b="1" i="0"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rPr>
              <a:t>港口距离</a:t>
            </a:r>
          </a:p>
        </p:txBody>
      </p:sp>
    </p:spTree>
    <p:extLst>
      <p:ext uri="{BB962C8B-B14F-4D97-AF65-F5344CB8AC3E}">
        <p14:creationId xmlns:p14="http://schemas.microsoft.com/office/powerpoint/2010/main" val="50315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67249" y="4597518"/>
            <a:ext cx="2832100" cy="408940"/>
            <a:chOff x="6578" y="7017"/>
            <a:chExt cx="4460" cy="644"/>
          </a:xfrm>
        </p:grpSpPr>
        <p:sp>
          <p:nvSpPr>
            <p:cNvPr id="8" name="Shape 138"/>
            <p:cNvSpPr/>
            <p:nvPr/>
          </p:nvSpPr>
          <p:spPr>
            <a:xfrm>
              <a:off x="65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职位：</a:t>
              </a:r>
            </a:p>
          </p:txBody>
        </p:sp>
        <p:sp>
          <p:nvSpPr>
            <p:cNvPr id="9" name="Shape 138"/>
            <p:cNvSpPr/>
            <p:nvPr/>
          </p:nvSpPr>
          <p:spPr>
            <a:xfrm>
              <a:off x="9678" y="7017"/>
              <a:ext cx="1360" cy="644"/>
            </a:xfrm>
            <a:prstGeom prst="rect">
              <a:avLst/>
            </a:prstGeom>
            <a:ln w="12700">
              <a:miter lim="400000"/>
            </a:ln>
          </p:spPr>
          <p:txBody>
            <a:bodyPr wrap="none" lIns="50800" tIns="50800" rIns="50800" bIns="50800" anchor="ctr">
              <a:spAutoFit/>
            </a:bodyPr>
            <a:lstStyle>
              <a:lvl1pPr>
                <a:defRPr sz="4000">
                  <a:latin typeface="Arial" panose="020B0604020202020204"/>
                  <a:ea typeface="Arial" panose="020B0604020202020204"/>
                  <a:cs typeface="Arial" panose="020B0604020202020204"/>
                  <a:sym typeface="Arial" panose="020B0604020202020204"/>
                </a:defRPr>
              </a:lvl1pPr>
            </a:lstStyle>
            <a:p>
              <a:pPr algn="r"/>
              <a:r>
                <a:rPr lang="zh-CN" altLang="en-US" sz="2000" dirty="0">
                  <a:solidFill>
                    <a:prstClr val="white"/>
                  </a:solidFill>
                  <a:latin typeface="微软雅黑" panose="020B0503020204020204" pitchFamily="34" charset="-122"/>
                  <a:ea typeface="微软雅黑" panose="020B0503020204020204" pitchFamily="34" charset="-122"/>
                </a:rPr>
                <a:t>姓名：</a:t>
              </a:r>
            </a:p>
          </p:txBody>
        </p:sp>
      </p:grpSp>
      <p:pic>
        <p:nvPicPr>
          <p:cNvPr id="7170" name="Picture 2" descr="C:\Users\MI\Desktop\峰会主KV\LOGO\微信图片_2020031518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9" y="38100"/>
            <a:ext cx="2005012" cy="87353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5B49BC0-C1D6-4149-8FE9-6537EB8939ED}"/>
              </a:ext>
            </a:extLst>
          </p:cNvPr>
          <p:cNvPicPr>
            <a:picLocks noChangeAspect="1"/>
          </p:cNvPicPr>
          <p:nvPr/>
        </p:nvPicPr>
        <p:blipFill>
          <a:blip r:embed="rId3"/>
          <a:stretch>
            <a:fillRect/>
          </a:stretch>
        </p:blipFill>
        <p:spPr>
          <a:xfrm>
            <a:off x="10073593" y="512969"/>
            <a:ext cx="1627246" cy="341796"/>
          </a:xfrm>
          <a:prstGeom prst="rect">
            <a:avLst/>
          </a:prstGeom>
        </p:spPr>
      </p:pic>
      <p:sp>
        <p:nvSpPr>
          <p:cNvPr id="17" name="Rectangle 1">
            <a:extLst>
              <a:ext uri="{FF2B5EF4-FFF2-40B4-BE49-F238E27FC236}">
                <a16:creationId xmlns:a16="http://schemas.microsoft.com/office/drawing/2014/main" id="{30778B9B-849E-474B-BADA-FB400F61AC0A}"/>
              </a:ext>
            </a:extLst>
          </p:cNvPr>
          <p:cNvSpPr>
            <a:spLocks noChangeArrowheads="1"/>
          </p:cNvSpPr>
          <p:nvPr/>
        </p:nvSpPr>
        <p:spPr bwMode="auto">
          <a:xfrm>
            <a:off x="2247901" y="128798"/>
            <a:ext cx="7732641" cy="438582"/>
          </a:xfrm>
          <a:prstGeom prst="rect">
            <a:avLst/>
          </a:prstGeom>
          <a:noFill/>
          <a:ln w="9525">
            <a:noFill/>
            <a:miter lim="800000"/>
          </a:ln>
          <a:effectLst/>
        </p:spPr>
        <p:txBody>
          <a:bodyPr vert="horz" wrap="square" lIns="68580" tIns="34290" rIns="68580" bIns="34290" numCol="1" anchor="ctr" anchorCtr="0" compatLnSpc="1">
            <a:spAutoFit/>
          </a:bodyPr>
          <a:lstStyle/>
          <a:p>
            <a:pPr indent="171450" fontAlgn="base">
              <a:spcBef>
                <a:spcPct val="0"/>
              </a:spcBef>
              <a:spcAft>
                <a:spcPct val="0"/>
              </a:spcAft>
              <a:tabLst>
                <a:tab pos="67310" algn="l"/>
              </a:tabLst>
            </a:pPr>
            <a:r>
              <a:rPr lang="zh-CN" altLang="en-US" sz="2400" b="1" dirty="0">
                <a:solidFill>
                  <a:srgbClr val="4472C4"/>
                </a:solidFill>
                <a:latin typeface="楷体" panose="02010609060101010101" pitchFamily="49" charset="-122"/>
                <a:ea typeface="楷体" panose="02010609060101010101" pitchFamily="49" charset="-122"/>
              </a:rPr>
              <a:t>特征分析</a:t>
            </a:r>
            <a:r>
              <a:rPr lang="en-US" altLang="zh-CN" sz="2400" b="1" dirty="0">
                <a:solidFill>
                  <a:srgbClr val="4472C4"/>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状态类</a:t>
            </a:r>
            <a:endParaRPr lang="zh-CN" altLang="zh-CN" sz="2400" b="1" dirty="0">
              <a:solidFill>
                <a:srgbClr val="FF0000"/>
              </a:solidFill>
              <a:latin typeface="楷体" panose="02010609060101010101" pitchFamily="49" charset="-122"/>
              <a:ea typeface="楷体" panose="02010609060101010101" pitchFamily="49" charset="-122"/>
            </a:endParaRPr>
          </a:p>
        </p:txBody>
      </p:sp>
      <p:sp>
        <p:nvSpPr>
          <p:cNvPr id="18" name="内容占位符 2">
            <a:extLst>
              <a:ext uri="{FF2B5EF4-FFF2-40B4-BE49-F238E27FC236}">
                <a16:creationId xmlns:a16="http://schemas.microsoft.com/office/drawing/2014/main" id="{06137DF0-0BA3-4EAE-87CD-FC40E4470934}"/>
              </a:ext>
            </a:extLst>
          </p:cNvPr>
          <p:cNvSpPr txBox="1"/>
          <p:nvPr/>
        </p:nvSpPr>
        <p:spPr>
          <a:xfrm>
            <a:off x="6721869" y="992939"/>
            <a:ext cx="3791642" cy="2297341"/>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defRPr/>
            </a:pPr>
            <a:r>
              <a:rPr lang="zh-CN" altLang="en-US" sz="1600" dirty="0">
                <a:solidFill>
                  <a:srgbClr val="4472C4"/>
                </a:solidFill>
                <a:latin typeface="微软雅黑" panose="020B0503020204020204" pitchFamily="34" charset="-122"/>
                <a:ea typeface="微软雅黑" panose="020B0503020204020204" pitchFamily="34" charset="-122"/>
              </a:rPr>
              <a:t>       不同的捕捞方式下，渔船的工作状态不同，因此需要对其工作状态进行特征分析，包括：</a:t>
            </a:r>
            <a:endParaRPr lang="en-US" altLang="zh-CN" sz="1600" dirty="0">
              <a:solidFill>
                <a:srgbClr val="4472C4"/>
              </a:solidFill>
              <a:latin typeface="微软雅黑" panose="020B0503020204020204" pitchFamily="34" charset="-122"/>
              <a:ea typeface="微软雅黑" panose="020B0503020204020204" pitchFamily="34" charset="-122"/>
            </a:endParaRPr>
          </a:p>
          <a:p>
            <a:pPr lvl="1">
              <a:lnSpc>
                <a:spcPct val="150000"/>
              </a:lnSpc>
              <a:spcBef>
                <a:spcPts val="0"/>
              </a:spcBef>
              <a:buFont typeface="Wingdings" panose="05000000000000000000" pitchFamily="2" charset="2"/>
              <a:buChar char="p"/>
              <a:defRPr/>
            </a:pPr>
            <a:r>
              <a:rPr lang="zh-CN" altLang="en-US" sz="1600" b="1" dirty="0">
                <a:solidFill>
                  <a:srgbClr val="FF0000"/>
                </a:solidFill>
                <a:latin typeface="微软雅黑" panose="020B0503020204020204" pitchFamily="34" charset="-122"/>
                <a:ea typeface="微软雅黑" panose="020B0503020204020204" pitchFamily="34" charset="-122"/>
              </a:rPr>
              <a:t>渔船速度</a:t>
            </a:r>
            <a:endParaRPr lang="en-US" altLang="zh-CN" sz="1600" b="1" dirty="0">
              <a:solidFill>
                <a:srgbClr val="FF0000"/>
              </a:solidFill>
              <a:latin typeface="微软雅黑" panose="020B0503020204020204" pitchFamily="34" charset="-122"/>
              <a:ea typeface="微软雅黑" panose="020B0503020204020204" pitchFamily="34" charset="-122"/>
            </a:endParaRPr>
          </a:p>
          <a:p>
            <a:pPr lvl="1">
              <a:lnSpc>
                <a:spcPct val="150000"/>
              </a:lnSpc>
              <a:spcBef>
                <a:spcPts val="0"/>
              </a:spcBef>
              <a:buFont typeface="Wingdings" panose="05000000000000000000" pitchFamily="2" charset="2"/>
              <a:buChar char="p"/>
              <a:defRPr/>
            </a:pPr>
            <a:r>
              <a:rPr lang="zh-CN" altLang="en-US" sz="1600" b="1" dirty="0">
                <a:solidFill>
                  <a:srgbClr val="FF0000"/>
                </a:solidFill>
                <a:latin typeface="微软雅黑" panose="020B0503020204020204" pitchFamily="34" charset="-122"/>
                <a:ea typeface="微软雅黑" panose="020B0503020204020204" pitchFamily="34" charset="-122"/>
              </a:rPr>
              <a:t>渔船转速</a:t>
            </a:r>
            <a:endParaRPr lang="en-US" altLang="zh-CN" sz="1600" b="1" dirty="0">
              <a:solidFill>
                <a:srgbClr val="FF0000"/>
              </a:solidFill>
              <a:latin typeface="微软雅黑" panose="020B0503020204020204" pitchFamily="34" charset="-122"/>
              <a:ea typeface="微软雅黑" panose="020B0503020204020204" pitchFamily="34" charset="-122"/>
            </a:endParaRPr>
          </a:p>
          <a:p>
            <a:pPr lvl="1">
              <a:lnSpc>
                <a:spcPct val="150000"/>
              </a:lnSpc>
              <a:spcBef>
                <a:spcPts val="0"/>
              </a:spcBef>
              <a:buFont typeface="Wingdings" panose="05000000000000000000" pitchFamily="2" charset="2"/>
              <a:buChar char="p"/>
              <a:defRPr/>
            </a:pPr>
            <a:r>
              <a:rPr lang="en-US" altLang="zh-CN" sz="1600" b="1" dirty="0">
                <a:solidFill>
                  <a:srgbClr val="FF0000"/>
                </a:solidFill>
                <a:latin typeface="微软雅黑" panose="020B0503020204020204" pitchFamily="34" charset="-122"/>
                <a:ea typeface="微软雅黑" panose="020B0503020204020204" pitchFamily="34" charset="-122"/>
              </a:rPr>
              <a:t>……</a:t>
            </a:r>
          </a:p>
        </p:txBody>
      </p:sp>
      <p:sp>
        <p:nvSpPr>
          <p:cNvPr id="19" name="内容占位符 2">
            <a:extLst>
              <a:ext uri="{FF2B5EF4-FFF2-40B4-BE49-F238E27FC236}">
                <a16:creationId xmlns:a16="http://schemas.microsoft.com/office/drawing/2014/main" id="{4F814B3C-670E-4323-9F6D-DB035DBFB55D}"/>
              </a:ext>
            </a:extLst>
          </p:cNvPr>
          <p:cNvSpPr txBox="1"/>
          <p:nvPr/>
        </p:nvSpPr>
        <p:spPr>
          <a:xfrm>
            <a:off x="3671585" y="6024105"/>
            <a:ext cx="1354060" cy="312394"/>
          </a:xfrm>
          <a:prstGeom prst="rect">
            <a:avLst/>
          </a:prstGeom>
        </p:spPr>
        <p:txBody>
          <a:bodyPr vert="horz" lIns="91440" tIns="45720" rIns="91440" bIns="45720" rtlCol="0" anchor="ctr" anchorCtr="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defRPr/>
            </a:pPr>
            <a:r>
              <a:rPr lang="zh-CN" altLang="en-US" sz="1600" b="1" dirty="0">
                <a:solidFill>
                  <a:srgbClr val="4472C4"/>
                </a:solidFill>
                <a:latin typeface="微软雅黑" panose="020B0503020204020204" pitchFamily="34" charset="-122"/>
                <a:ea typeface="微软雅黑" panose="020B0503020204020204" pitchFamily="34" charset="-122"/>
              </a:rPr>
              <a:t>渔船速度</a:t>
            </a:r>
            <a:endParaRPr kumimoji="0" lang="zh-CN" altLang="en-US" sz="1600" b="1" i="0"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endParaRPr>
          </a:p>
        </p:txBody>
      </p:sp>
      <p:sp>
        <p:nvSpPr>
          <p:cNvPr id="20" name="内容占位符 2">
            <a:extLst>
              <a:ext uri="{FF2B5EF4-FFF2-40B4-BE49-F238E27FC236}">
                <a16:creationId xmlns:a16="http://schemas.microsoft.com/office/drawing/2014/main" id="{53D23AF5-BE9F-4A51-B605-4851F177BA7B}"/>
              </a:ext>
            </a:extLst>
          </p:cNvPr>
          <p:cNvSpPr txBox="1"/>
          <p:nvPr/>
        </p:nvSpPr>
        <p:spPr>
          <a:xfrm>
            <a:off x="7937125" y="5938943"/>
            <a:ext cx="1625974" cy="312394"/>
          </a:xfrm>
          <a:prstGeom prst="rect">
            <a:avLst/>
          </a:prstGeom>
        </p:spPr>
        <p:txBody>
          <a:bodyPr vert="horz" lIns="91440" tIns="45720" rIns="91440" bIns="45720" rtlCol="0" anchor="ctr" anchorCtr="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defRPr/>
            </a:pPr>
            <a:r>
              <a:rPr kumimoji="0" lang="zh-CN" altLang="en-US" sz="1600" b="1" i="0" strike="noStrike" kern="120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rPr>
              <a:t>渔船转速绝对值</a:t>
            </a:r>
          </a:p>
        </p:txBody>
      </p:sp>
      <p:pic>
        <p:nvPicPr>
          <p:cNvPr id="21" name="图片 20">
            <a:extLst>
              <a:ext uri="{FF2B5EF4-FFF2-40B4-BE49-F238E27FC236}">
                <a16:creationId xmlns:a16="http://schemas.microsoft.com/office/drawing/2014/main" id="{A0A244F5-A7B9-4ABB-902F-10E7A3E0BD48}"/>
              </a:ext>
            </a:extLst>
          </p:cNvPr>
          <p:cNvPicPr>
            <a:picLocks noChangeAspect="1"/>
          </p:cNvPicPr>
          <p:nvPr/>
        </p:nvPicPr>
        <p:blipFill>
          <a:blip r:embed="rId4"/>
          <a:stretch>
            <a:fillRect/>
          </a:stretch>
        </p:blipFill>
        <p:spPr>
          <a:xfrm>
            <a:off x="2584425" y="905522"/>
            <a:ext cx="4137444" cy="2472176"/>
          </a:xfrm>
          <a:prstGeom prst="rect">
            <a:avLst/>
          </a:prstGeom>
        </p:spPr>
      </p:pic>
      <p:pic>
        <p:nvPicPr>
          <p:cNvPr id="22" name="图片 21">
            <a:extLst>
              <a:ext uri="{FF2B5EF4-FFF2-40B4-BE49-F238E27FC236}">
                <a16:creationId xmlns:a16="http://schemas.microsoft.com/office/drawing/2014/main" id="{35FBCD8B-83D1-414B-85CC-C368FC901DF0}"/>
              </a:ext>
            </a:extLst>
          </p:cNvPr>
          <p:cNvPicPr>
            <a:picLocks noChangeAspect="1"/>
          </p:cNvPicPr>
          <p:nvPr/>
        </p:nvPicPr>
        <p:blipFill>
          <a:blip r:embed="rId5"/>
          <a:stretch>
            <a:fillRect/>
          </a:stretch>
        </p:blipFill>
        <p:spPr>
          <a:xfrm>
            <a:off x="2696156" y="3461550"/>
            <a:ext cx="3304918" cy="2520000"/>
          </a:xfrm>
          <a:prstGeom prst="rect">
            <a:avLst/>
          </a:prstGeom>
        </p:spPr>
      </p:pic>
      <p:pic>
        <p:nvPicPr>
          <p:cNvPr id="23" name="图片 22">
            <a:extLst>
              <a:ext uri="{FF2B5EF4-FFF2-40B4-BE49-F238E27FC236}">
                <a16:creationId xmlns:a16="http://schemas.microsoft.com/office/drawing/2014/main" id="{8463F86E-71DE-4292-A804-B14064C1B4EF}"/>
              </a:ext>
            </a:extLst>
          </p:cNvPr>
          <p:cNvPicPr>
            <a:picLocks noChangeAspect="1"/>
          </p:cNvPicPr>
          <p:nvPr/>
        </p:nvPicPr>
        <p:blipFill>
          <a:blip r:embed="rId6"/>
          <a:stretch>
            <a:fillRect/>
          </a:stretch>
        </p:blipFill>
        <p:spPr>
          <a:xfrm>
            <a:off x="6965231" y="3350003"/>
            <a:ext cx="3304918" cy="2520000"/>
          </a:xfrm>
          <a:prstGeom prst="rect">
            <a:avLst/>
          </a:prstGeom>
        </p:spPr>
      </p:pic>
    </p:spTree>
    <p:extLst>
      <p:ext uri="{BB962C8B-B14F-4D97-AF65-F5344CB8AC3E}">
        <p14:creationId xmlns:p14="http://schemas.microsoft.com/office/powerpoint/2010/main" val="25187880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1861</Words>
  <Application>Microsoft Office PowerPoint</Application>
  <PresentationFormat>宽屏</PresentationFormat>
  <Paragraphs>162</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23</vt:i4>
      </vt:variant>
    </vt:vector>
  </HeadingPairs>
  <TitlesOfParts>
    <vt:vector size="34" baseType="lpstr">
      <vt:lpstr>等线</vt:lpstr>
      <vt:lpstr>等线 Light</vt:lpstr>
      <vt:lpstr>楷体</vt:lpstr>
      <vt:lpstr>微软雅黑</vt:lpstr>
      <vt:lpstr>Agency FB</vt:lpstr>
      <vt:lpstr>Arial</vt:lpstr>
      <vt:lpstr>Century Gothic</vt:lpstr>
      <vt:lpstr>Times New Roman</vt:lpstr>
      <vt:lpstr>Wingdings</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伍 逸凡</cp:lastModifiedBy>
  <cp:revision>83</cp:revision>
  <dcterms:created xsi:type="dcterms:W3CDTF">2019-11-17T13:45:00Z</dcterms:created>
  <dcterms:modified xsi:type="dcterms:W3CDTF">2020-03-29T08:41:42Z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