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3" r:id="rId8"/>
    <p:sldId id="264" r:id="rId9"/>
    <p:sldId id="275" r:id="rId10"/>
    <p:sldId id="276" r:id="rId11"/>
    <p:sldId id="272" r:id="rId12"/>
    <p:sldId id="274" r:id="rId13"/>
    <p:sldId id="265" r:id="rId14"/>
    <p:sldId id="266" r:id="rId15"/>
    <p:sldId id="267" r:id="rId16"/>
    <p:sldId id="268" r:id="rId17"/>
    <p:sldId id="269" r:id="rId18"/>
    <p:sldId id="270" r:id="rId19"/>
    <p:sldId id="271"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C4A182-3EA5-4280-8DCC-2AEE2A81A94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549C405-01B7-44D0-A892-A5865116EF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6378F13-E56A-457C-963E-D9BBD8995F3F}"/>
              </a:ext>
            </a:extLst>
          </p:cNvPr>
          <p:cNvSpPr>
            <a:spLocks noGrp="1"/>
          </p:cNvSpPr>
          <p:nvPr>
            <p:ph type="dt" sz="half" idx="10"/>
          </p:nvPr>
        </p:nvSpPr>
        <p:spPr/>
        <p:txBody>
          <a:bodyPr/>
          <a:lstStyle/>
          <a:p>
            <a:fld id="{FD0EDB31-B782-4D97-8BA9-050D6CE8597E}" type="datetimeFigureOut">
              <a:rPr lang="zh-CN" altLang="en-US" smtClean="0"/>
              <a:t>2019/11/23</a:t>
            </a:fld>
            <a:endParaRPr lang="zh-CN" altLang="en-US"/>
          </a:p>
        </p:txBody>
      </p:sp>
      <p:sp>
        <p:nvSpPr>
          <p:cNvPr id="5" name="页脚占位符 4">
            <a:extLst>
              <a:ext uri="{FF2B5EF4-FFF2-40B4-BE49-F238E27FC236}">
                <a16:creationId xmlns:a16="http://schemas.microsoft.com/office/drawing/2014/main" id="{5E0C8C5A-A353-4E50-A261-E35CCD9FF7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742727-2CFC-48C1-B6D7-062EF7D3B269}"/>
              </a:ext>
            </a:extLst>
          </p:cNvPr>
          <p:cNvSpPr>
            <a:spLocks noGrp="1"/>
          </p:cNvSpPr>
          <p:nvPr>
            <p:ph type="sldNum" sz="quarter" idx="12"/>
          </p:nvPr>
        </p:nvSpPr>
        <p:spPr/>
        <p:txBody>
          <a:bodyPr/>
          <a:lstStyle/>
          <a:p>
            <a:fld id="{F5709DBB-9E45-4588-84AC-2A0516BB247E}" type="slidenum">
              <a:rPr lang="zh-CN" altLang="en-US" smtClean="0"/>
              <a:t>‹#›</a:t>
            </a:fld>
            <a:endParaRPr lang="zh-CN" altLang="en-US"/>
          </a:p>
        </p:txBody>
      </p:sp>
    </p:spTree>
    <p:extLst>
      <p:ext uri="{BB962C8B-B14F-4D97-AF65-F5344CB8AC3E}">
        <p14:creationId xmlns:p14="http://schemas.microsoft.com/office/powerpoint/2010/main" val="41847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8FDFC8-500F-43D1-9081-56123724D60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25B3ADB-FF2F-49FF-9809-F0AD217EE8E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D3C9C1-7686-4D9E-9BA0-36B9D6755833}"/>
              </a:ext>
            </a:extLst>
          </p:cNvPr>
          <p:cNvSpPr>
            <a:spLocks noGrp="1"/>
          </p:cNvSpPr>
          <p:nvPr>
            <p:ph type="dt" sz="half" idx="10"/>
          </p:nvPr>
        </p:nvSpPr>
        <p:spPr/>
        <p:txBody>
          <a:bodyPr/>
          <a:lstStyle/>
          <a:p>
            <a:fld id="{FD0EDB31-B782-4D97-8BA9-050D6CE8597E}" type="datetimeFigureOut">
              <a:rPr lang="zh-CN" altLang="en-US" smtClean="0"/>
              <a:t>2019/11/23</a:t>
            </a:fld>
            <a:endParaRPr lang="zh-CN" altLang="en-US"/>
          </a:p>
        </p:txBody>
      </p:sp>
      <p:sp>
        <p:nvSpPr>
          <p:cNvPr id="5" name="页脚占位符 4">
            <a:extLst>
              <a:ext uri="{FF2B5EF4-FFF2-40B4-BE49-F238E27FC236}">
                <a16:creationId xmlns:a16="http://schemas.microsoft.com/office/drawing/2014/main" id="{1D745622-B568-436C-BCDC-A76C874B3B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52C791-12C9-4188-95CB-72CF7FBC6DCA}"/>
              </a:ext>
            </a:extLst>
          </p:cNvPr>
          <p:cNvSpPr>
            <a:spLocks noGrp="1"/>
          </p:cNvSpPr>
          <p:nvPr>
            <p:ph type="sldNum" sz="quarter" idx="12"/>
          </p:nvPr>
        </p:nvSpPr>
        <p:spPr/>
        <p:txBody>
          <a:bodyPr/>
          <a:lstStyle/>
          <a:p>
            <a:fld id="{F5709DBB-9E45-4588-84AC-2A0516BB247E}" type="slidenum">
              <a:rPr lang="zh-CN" altLang="en-US" smtClean="0"/>
              <a:t>‹#›</a:t>
            </a:fld>
            <a:endParaRPr lang="zh-CN" altLang="en-US"/>
          </a:p>
        </p:txBody>
      </p:sp>
    </p:spTree>
    <p:extLst>
      <p:ext uri="{BB962C8B-B14F-4D97-AF65-F5344CB8AC3E}">
        <p14:creationId xmlns:p14="http://schemas.microsoft.com/office/powerpoint/2010/main" val="1694200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F8146F0-F738-4D78-88FC-0EADEA152B7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BA8235F-34A1-4C7F-AC57-71811953A2C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3B328B-2A48-4198-9693-F9DE85C30424}"/>
              </a:ext>
            </a:extLst>
          </p:cNvPr>
          <p:cNvSpPr>
            <a:spLocks noGrp="1"/>
          </p:cNvSpPr>
          <p:nvPr>
            <p:ph type="dt" sz="half" idx="10"/>
          </p:nvPr>
        </p:nvSpPr>
        <p:spPr/>
        <p:txBody>
          <a:bodyPr/>
          <a:lstStyle/>
          <a:p>
            <a:fld id="{FD0EDB31-B782-4D97-8BA9-050D6CE8597E}" type="datetimeFigureOut">
              <a:rPr lang="zh-CN" altLang="en-US" smtClean="0"/>
              <a:t>2019/11/23</a:t>
            </a:fld>
            <a:endParaRPr lang="zh-CN" altLang="en-US"/>
          </a:p>
        </p:txBody>
      </p:sp>
      <p:sp>
        <p:nvSpPr>
          <p:cNvPr id="5" name="页脚占位符 4">
            <a:extLst>
              <a:ext uri="{FF2B5EF4-FFF2-40B4-BE49-F238E27FC236}">
                <a16:creationId xmlns:a16="http://schemas.microsoft.com/office/drawing/2014/main" id="{E7209ADB-E36C-4A09-BC4A-4D34335296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D2F004-1D0D-4593-8C11-7CAA1CB322B9}"/>
              </a:ext>
            </a:extLst>
          </p:cNvPr>
          <p:cNvSpPr>
            <a:spLocks noGrp="1"/>
          </p:cNvSpPr>
          <p:nvPr>
            <p:ph type="sldNum" sz="quarter" idx="12"/>
          </p:nvPr>
        </p:nvSpPr>
        <p:spPr/>
        <p:txBody>
          <a:bodyPr/>
          <a:lstStyle/>
          <a:p>
            <a:fld id="{F5709DBB-9E45-4588-84AC-2A0516BB247E}" type="slidenum">
              <a:rPr lang="zh-CN" altLang="en-US" smtClean="0"/>
              <a:t>‹#›</a:t>
            </a:fld>
            <a:endParaRPr lang="zh-CN" altLang="en-US"/>
          </a:p>
        </p:txBody>
      </p:sp>
    </p:spTree>
    <p:extLst>
      <p:ext uri="{BB962C8B-B14F-4D97-AF65-F5344CB8AC3E}">
        <p14:creationId xmlns:p14="http://schemas.microsoft.com/office/powerpoint/2010/main" val="132418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3B56B2-7FB5-48BC-8D7D-7F363F98A4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92D4250-C9FD-4942-BCEF-7E7E6B3BE6E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3FB52F-9576-4EEF-A55D-60F930EAF258}"/>
              </a:ext>
            </a:extLst>
          </p:cNvPr>
          <p:cNvSpPr>
            <a:spLocks noGrp="1"/>
          </p:cNvSpPr>
          <p:nvPr>
            <p:ph type="dt" sz="half" idx="10"/>
          </p:nvPr>
        </p:nvSpPr>
        <p:spPr/>
        <p:txBody>
          <a:bodyPr/>
          <a:lstStyle/>
          <a:p>
            <a:fld id="{FD0EDB31-B782-4D97-8BA9-050D6CE8597E}" type="datetimeFigureOut">
              <a:rPr lang="zh-CN" altLang="en-US" smtClean="0"/>
              <a:t>2019/11/23</a:t>
            </a:fld>
            <a:endParaRPr lang="zh-CN" altLang="en-US"/>
          </a:p>
        </p:txBody>
      </p:sp>
      <p:sp>
        <p:nvSpPr>
          <p:cNvPr id="5" name="页脚占位符 4">
            <a:extLst>
              <a:ext uri="{FF2B5EF4-FFF2-40B4-BE49-F238E27FC236}">
                <a16:creationId xmlns:a16="http://schemas.microsoft.com/office/drawing/2014/main" id="{88DEEA57-8518-4318-88CA-B6D443D9AD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A4FC5B-281B-4ABF-8B6E-0974AC7C441F}"/>
              </a:ext>
            </a:extLst>
          </p:cNvPr>
          <p:cNvSpPr>
            <a:spLocks noGrp="1"/>
          </p:cNvSpPr>
          <p:nvPr>
            <p:ph type="sldNum" sz="quarter" idx="12"/>
          </p:nvPr>
        </p:nvSpPr>
        <p:spPr/>
        <p:txBody>
          <a:bodyPr/>
          <a:lstStyle/>
          <a:p>
            <a:fld id="{F5709DBB-9E45-4588-84AC-2A0516BB247E}" type="slidenum">
              <a:rPr lang="zh-CN" altLang="en-US" smtClean="0"/>
              <a:t>‹#›</a:t>
            </a:fld>
            <a:endParaRPr lang="zh-CN" altLang="en-US"/>
          </a:p>
        </p:txBody>
      </p:sp>
    </p:spTree>
    <p:extLst>
      <p:ext uri="{BB962C8B-B14F-4D97-AF65-F5344CB8AC3E}">
        <p14:creationId xmlns:p14="http://schemas.microsoft.com/office/powerpoint/2010/main" val="2435033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89FAB-21F1-4A41-B8F5-B0A3183ADFC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BA596B8-3ABB-4430-BBF0-114D1895EE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4F6DC93-9BBC-4C33-9DD5-1A7B4F7145F3}"/>
              </a:ext>
            </a:extLst>
          </p:cNvPr>
          <p:cNvSpPr>
            <a:spLocks noGrp="1"/>
          </p:cNvSpPr>
          <p:nvPr>
            <p:ph type="dt" sz="half" idx="10"/>
          </p:nvPr>
        </p:nvSpPr>
        <p:spPr/>
        <p:txBody>
          <a:bodyPr/>
          <a:lstStyle/>
          <a:p>
            <a:fld id="{FD0EDB31-B782-4D97-8BA9-050D6CE8597E}" type="datetimeFigureOut">
              <a:rPr lang="zh-CN" altLang="en-US" smtClean="0"/>
              <a:t>2019/11/23</a:t>
            </a:fld>
            <a:endParaRPr lang="zh-CN" altLang="en-US"/>
          </a:p>
        </p:txBody>
      </p:sp>
      <p:sp>
        <p:nvSpPr>
          <p:cNvPr id="5" name="页脚占位符 4">
            <a:extLst>
              <a:ext uri="{FF2B5EF4-FFF2-40B4-BE49-F238E27FC236}">
                <a16:creationId xmlns:a16="http://schemas.microsoft.com/office/drawing/2014/main" id="{F2E28470-1AC4-4F7C-B583-668CA00B08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D39EBB-702E-44D0-9C53-CFE772042333}"/>
              </a:ext>
            </a:extLst>
          </p:cNvPr>
          <p:cNvSpPr>
            <a:spLocks noGrp="1"/>
          </p:cNvSpPr>
          <p:nvPr>
            <p:ph type="sldNum" sz="quarter" idx="12"/>
          </p:nvPr>
        </p:nvSpPr>
        <p:spPr/>
        <p:txBody>
          <a:bodyPr/>
          <a:lstStyle/>
          <a:p>
            <a:fld id="{F5709DBB-9E45-4588-84AC-2A0516BB247E}" type="slidenum">
              <a:rPr lang="zh-CN" altLang="en-US" smtClean="0"/>
              <a:t>‹#›</a:t>
            </a:fld>
            <a:endParaRPr lang="zh-CN" altLang="en-US"/>
          </a:p>
        </p:txBody>
      </p:sp>
    </p:spTree>
    <p:extLst>
      <p:ext uri="{BB962C8B-B14F-4D97-AF65-F5344CB8AC3E}">
        <p14:creationId xmlns:p14="http://schemas.microsoft.com/office/powerpoint/2010/main" val="207320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3892D-4BC2-4874-989F-04487368265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CDEC065-5B9C-476B-848F-78CB4AC5E0B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B4E1DF2-ED96-4DE6-BA42-A1B7CCDC852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0E35431-AC36-4535-A1E9-1017E155F217}"/>
              </a:ext>
            </a:extLst>
          </p:cNvPr>
          <p:cNvSpPr>
            <a:spLocks noGrp="1"/>
          </p:cNvSpPr>
          <p:nvPr>
            <p:ph type="dt" sz="half" idx="10"/>
          </p:nvPr>
        </p:nvSpPr>
        <p:spPr/>
        <p:txBody>
          <a:bodyPr/>
          <a:lstStyle/>
          <a:p>
            <a:fld id="{FD0EDB31-B782-4D97-8BA9-050D6CE8597E}" type="datetimeFigureOut">
              <a:rPr lang="zh-CN" altLang="en-US" smtClean="0"/>
              <a:t>2019/11/23</a:t>
            </a:fld>
            <a:endParaRPr lang="zh-CN" altLang="en-US"/>
          </a:p>
        </p:txBody>
      </p:sp>
      <p:sp>
        <p:nvSpPr>
          <p:cNvPr id="6" name="页脚占位符 5">
            <a:extLst>
              <a:ext uri="{FF2B5EF4-FFF2-40B4-BE49-F238E27FC236}">
                <a16:creationId xmlns:a16="http://schemas.microsoft.com/office/drawing/2014/main" id="{8640A9F9-0CE0-4B0C-B3C7-3051180AFF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DEC0AF-3393-4122-A5E7-0A51DBDD55DE}"/>
              </a:ext>
            </a:extLst>
          </p:cNvPr>
          <p:cNvSpPr>
            <a:spLocks noGrp="1"/>
          </p:cNvSpPr>
          <p:nvPr>
            <p:ph type="sldNum" sz="quarter" idx="12"/>
          </p:nvPr>
        </p:nvSpPr>
        <p:spPr/>
        <p:txBody>
          <a:bodyPr/>
          <a:lstStyle/>
          <a:p>
            <a:fld id="{F5709DBB-9E45-4588-84AC-2A0516BB247E}" type="slidenum">
              <a:rPr lang="zh-CN" altLang="en-US" smtClean="0"/>
              <a:t>‹#›</a:t>
            </a:fld>
            <a:endParaRPr lang="zh-CN" altLang="en-US"/>
          </a:p>
        </p:txBody>
      </p:sp>
    </p:spTree>
    <p:extLst>
      <p:ext uri="{BB962C8B-B14F-4D97-AF65-F5344CB8AC3E}">
        <p14:creationId xmlns:p14="http://schemas.microsoft.com/office/powerpoint/2010/main" val="913517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35F36-B45C-4911-A99C-156DD4FE712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05DDC02-A433-48F2-9277-77CB82D787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FDC674A-A9DC-450A-BD01-34E3BAF7B1B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2A29DAD-E1D4-4659-9EFD-2F95268C92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C8395FB-FB48-4522-961B-F0F139A04F9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E06B3EA-2ABD-41E3-8FFF-D51928CAD406}"/>
              </a:ext>
            </a:extLst>
          </p:cNvPr>
          <p:cNvSpPr>
            <a:spLocks noGrp="1"/>
          </p:cNvSpPr>
          <p:nvPr>
            <p:ph type="dt" sz="half" idx="10"/>
          </p:nvPr>
        </p:nvSpPr>
        <p:spPr/>
        <p:txBody>
          <a:bodyPr/>
          <a:lstStyle/>
          <a:p>
            <a:fld id="{FD0EDB31-B782-4D97-8BA9-050D6CE8597E}" type="datetimeFigureOut">
              <a:rPr lang="zh-CN" altLang="en-US" smtClean="0"/>
              <a:t>2019/11/23</a:t>
            </a:fld>
            <a:endParaRPr lang="zh-CN" altLang="en-US"/>
          </a:p>
        </p:txBody>
      </p:sp>
      <p:sp>
        <p:nvSpPr>
          <p:cNvPr id="8" name="页脚占位符 7">
            <a:extLst>
              <a:ext uri="{FF2B5EF4-FFF2-40B4-BE49-F238E27FC236}">
                <a16:creationId xmlns:a16="http://schemas.microsoft.com/office/drawing/2014/main" id="{9BB50667-2650-4E3C-87B4-C3D4BEA19CE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FAC7DB4-B4FC-4992-9A7A-FE486F73B09D}"/>
              </a:ext>
            </a:extLst>
          </p:cNvPr>
          <p:cNvSpPr>
            <a:spLocks noGrp="1"/>
          </p:cNvSpPr>
          <p:nvPr>
            <p:ph type="sldNum" sz="quarter" idx="12"/>
          </p:nvPr>
        </p:nvSpPr>
        <p:spPr/>
        <p:txBody>
          <a:bodyPr/>
          <a:lstStyle/>
          <a:p>
            <a:fld id="{F5709DBB-9E45-4588-84AC-2A0516BB247E}" type="slidenum">
              <a:rPr lang="zh-CN" altLang="en-US" smtClean="0"/>
              <a:t>‹#›</a:t>
            </a:fld>
            <a:endParaRPr lang="zh-CN" altLang="en-US"/>
          </a:p>
        </p:txBody>
      </p:sp>
    </p:spTree>
    <p:extLst>
      <p:ext uri="{BB962C8B-B14F-4D97-AF65-F5344CB8AC3E}">
        <p14:creationId xmlns:p14="http://schemas.microsoft.com/office/powerpoint/2010/main" val="4186828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C95491-1EDC-44F3-BD2D-E6BC6DEDEF6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1D67F8F-B071-46EE-9876-A4BF66AF216E}"/>
              </a:ext>
            </a:extLst>
          </p:cNvPr>
          <p:cNvSpPr>
            <a:spLocks noGrp="1"/>
          </p:cNvSpPr>
          <p:nvPr>
            <p:ph type="dt" sz="half" idx="10"/>
          </p:nvPr>
        </p:nvSpPr>
        <p:spPr/>
        <p:txBody>
          <a:bodyPr/>
          <a:lstStyle/>
          <a:p>
            <a:fld id="{FD0EDB31-B782-4D97-8BA9-050D6CE8597E}" type="datetimeFigureOut">
              <a:rPr lang="zh-CN" altLang="en-US" smtClean="0"/>
              <a:t>2019/11/23</a:t>
            </a:fld>
            <a:endParaRPr lang="zh-CN" altLang="en-US"/>
          </a:p>
        </p:txBody>
      </p:sp>
      <p:sp>
        <p:nvSpPr>
          <p:cNvPr id="4" name="页脚占位符 3">
            <a:extLst>
              <a:ext uri="{FF2B5EF4-FFF2-40B4-BE49-F238E27FC236}">
                <a16:creationId xmlns:a16="http://schemas.microsoft.com/office/drawing/2014/main" id="{7A3FD4E1-E096-47BB-BF93-EDF5CF33E43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9E1EAB5-1DB5-419B-9B05-034058E76DFB}"/>
              </a:ext>
            </a:extLst>
          </p:cNvPr>
          <p:cNvSpPr>
            <a:spLocks noGrp="1"/>
          </p:cNvSpPr>
          <p:nvPr>
            <p:ph type="sldNum" sz="quarter" idx="12"/>
          </p:nvPr>
        </p:nvSpPr>
        <p:spPr/>
        <p:txBody>
          <a:bodyPr/>
          <a:lstStyle/>
          <a:p>
            <a:fld id="{F5709DBB-9E45-4588-84AC-2A0516BB247E}" type="slidenum">
              <a:rPr lang="zh-CN" altLang="en-US" smtClean="0"/>
              <a:t>‹#›</a:t>
            </a:fld>
            <a:endParaRPr lang="zh-CN" altLang="en-US"/>
          </a:p>
        </p:txBody>
      </p:sp>
    </p:spTree>
    <p:extLst>
      <p:ext uri="{BB962C8B-B14F-4D97-AF65-F5344CB8AC3E}">
        <p14:creationId xmlns:p14="http://schemas.microsoft.com/office/powerpoint/2010/main" val="2615291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D796BEF-4F5D-4C5F-BF85-A0777039E12E}"/>
              </a:ext>
            </a:extLst>
          </p:cNvPr>
          <p:cNvSpPr>
            <a:spLocks noGrp="1"/>
          </p:cNvSpPr>
          <p:nvPr>
            <p:ph type="dt" sz="half" idx="10"/>
          </p:nvPr>
        </p:nvSpPr>
        <p:spPr/>
        <p:txBody>
          <a:bodyPr/>
          <a:lstStyle/>
          <a:p>
            <a:fld id="{FD0EDB31-B782-4D97-8BA9-050D6CE8597E}" type="datetimeFigureOut">
              <a:rPr lang="zh-CN" altLang="en-US" smtClean="0"/>
              <a:t>2019/11/23</a:t>
            </a:fld>
            <a:endParaRPr lang="zh-CN" altLang="en-US"/>
          </a:p>
        </p:txBody>
      </p:sp>
      <p:sp>
        <p:nvSpPr>
          <p:cNvPr id="3" name="页脚占位符 2">
            <a:extLst>
              <a:ext uri="{FF2B5EF4-FFF2-40B4-BE49-F238E27FC236}">
                <a16:creationId xmlns:a16="http://schemas.microsoft.com/office/drawing/2014/main" id="{737F4552-3D73-497A-B43C-67891516F62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9289948-425B-4B8E-95C2-DB1194C0F545}"/>
              </a:ext>
            </a:extLst>
          </p:cNvPr>
          <p:cNvSpPr>
            <a:spLocks noGrp="1"/>
          </p:cNvSpPr>
          <p:nvPr>
            <p:ph type="sldNum" sz="quarter" idx="12"/>
          </p:nvPr>
        </p:nvSpPr>
        <p:spPr/>
        <p:txBody>
          <a:bodyPr/>
          <a:lstStyle/>
          <a:p>
            <a:fld id="{F5709DBB-9E45-4588-84AC-2A0516BB247E}" type="slidenum">
              <a:rPr lang="zh-CN" altLang="en-US" smtClean="0"/>
              <a:t>‹#›</a:t>
            </a:fld>
            <a:endParaRPr lang="zh-CN" altLang="en-US"/>
          </a:p>
        </p:txBody>
      </p:sp>
    </p:spTree>
    <p:extLst>
      <p:ext uri="{BB962C8B-B14F-4D97-AF65-F5344CB8AC3E}">
        <p14:creationId xmlns:p14="http://schemas.microsoft.com/office/powerpoint/2010/main" val="3560106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13131-444E-4DBA-A5CD-4296822505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250FA9F-3C5A-4C47-A385-773D980AB8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B0E7208-FB6F-4590-B9C5-9402C8ECBC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A4958F0-1541-4ED6-A3DE-27139598B32B}"/>
              </a:ext>
            </a:extLst>
          </p:cNvPr>
          <p:cNvSpPr>
            <a:spLocks noGrp="1"/>
          </p:cNvSpPr>
          <p:nvPr>
            <p:ph type="dt" sz="half" idx="10"/>
          </p:nvPr>
        </p:nvSpPr>
        <p:spPr/>
        <p:txBody>
          <a:bodyPr/>
          <a:lstStyle/>
          <a:p>
            <a:fld id="{FD0EDB31-B782-4D97-8BA9-050D6CE8597E}" type="datetimeFigureOut">
              <a:rPr lang="zh-CN" altLang="en-US" smtClean="0"/>
              <a:t>2019/11/23</a:t>
            </a:fld>
            <a:endParaRPr lang="zh-CN" altLang="en-US"/>
          </a:p>
        </p:txBody>
      </p:sp>
      <p:sp>
        <p:nvSpPr>
          <p:cNvPr id="6" name="页脚占位符 5">
            <a:extLst>
              <a:ext uri="{FF2B5EF4-FFF2-40B4-BE49-F238E27FC236}">
                <a16:creationId xmlns:a16="http://schemas.microsoft.com/office/drawing/2014/main" id="{F6503834-D95B-42BB-9E48-E4BCE6A882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1152555-434F-44BC-BC8D-74FED04116E5}"/>
              </a:ext>
            </a:extLst>
          </p:cNvPr>
          <p:cNvSpPr>
            <a:spLocks noGrp="1"/>
          </p:cNvSpPr>
          <p:nvPr>
            <p:ph type="sldNum" sz="quarter" idx="12"/>
          </p:nvPr>
        </p:nvSpPr>
        <p:spPr/>
        <p:txBody>
          <a:bodyPr/>
          <a:lstStyle/>
          <a:p>
            <a:fld id="{F5709DBB-9E45-4588-84AC-2A0516BB247E}" type="slidenum">
              <a:rPr lang="zh-CN" altLang="en-US" smtClean="0"/>
              <a:t>‹#›</a:t>
            </a:fld>
            <a:endParaRPr lang="zh-CN" altLang="en-US"/>
          </a:p>
        </p:txBody>
      </p:sp>
    </p:spTree>
    <p:extLst>
      <p:ext uri="{BB962C8B-B14F-4D97-AF65-F5344CB8AC3E}">
        <p14:creationId xmlns:p14="http://schemas.microsoft.com/office/powerpoint/2010/main" val="1135509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3BAFFD-B0C5-4E1D-BAD8-4B6B393F568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9A9C262-7A10-477D-8928-6C910A7EB3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A284C8E-97B7-46BE-9EB6-3907AEBA85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DB7A0E-13B7-44D5-B134-CFF2A5829EAD}"/>
              </a:ext>
            </a:extLst>
          </p:cNvPr>
          <p:cNvSpPr>
            <a:spLocks noGrp="1"/>
          </p:cNvSpPr>
          <p:nvPr>
            <p:ph type="dt" sz="half" idx="10"/>
          </p:nvPr>
        </p:nvSpPr>
        <p:spPr/>
        <p:txBody>
          <a:bodyPr/>
          <a:lstStyle/>
          <a:p>
            <a:fld id="{FD0EDB31-B782-4D97-8BA9-050D6CE8597E}" type="datetimeFigureOut">
              <a:rPr lang="zh-CN" altLang="en-US" smtClean="0"/>
              <a:t>2019/11/23</a:t>
            </a:fld>
            <a:endParaRPr lang="zh-CN" altLang="en-US"/>
          </a:p>
        </p:txBody>
      </p:sp>
      <p:sp>
        <p:nvSpPr>
          <p:cNvPr id="6" name="页脚占位符 5">
            <a:extLst>
              <a:ext uri="{FF2B5EF4-FFF2-40B4-BE49-F238E27FC236}">
                <a16:creationId xmlns:a16="http://schemas.microsoft.com/office/drawing/2014/main" id="{37ABBE61-E5B6-4727-A465-DF2A8613FA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4B6109-0307-40F8-84D2-0B6FB22572DB}"/>
              </a:ext>
            </a:extLst>
          </p:cNvPr>
          <p:cNvSpPr>
            <a:spLocks noGrp="1"/>
          </p:cNvSpPr>
          <p:nvPr>
            <p:ph type="sldNum" sz="quarter" idx="12"/>
          </p:nvPr>
        </p:nvSpPr>
        <p:spPr/>
        <p:txBody>
          <a:bodyPr/>
          <a:lstStyle/>
          <a:p>
            <a:fld id="{F5709DBB-9E45-4588-84AC-2A0516BB247E}" type="slidenum">
              <a:rPr lang="zh-CN" altLang="en-US" smtClean="0"/>
              <a:t>‹#›</a:t>
            </a:fld>
            <a:endParaRPr lang="zh-CN" altLang="en-US"/>
          </a:p>
        </p:txBody>
      </p:sp>
    </p:spTree>
    <p:extLst>
      <p:ext uri="{BB962C8B-B14F-4D97-AF65-F5344CB8AC3E}">
        <p14:creationId xmlns:p14="http://schemas.microsoft.com/office/powerpoint/2010/main" val="2574831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0F7FC1D-7EA7-4C38-A897-177FE2D8E6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9C01266-759C-4512-8063-F4135FBDD9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B828499-329C-4BAD-B7AD-6153E8733D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0EDB31-B782-4D97-8BA9-050D6CE8597E}" type="datetimeFigureOut">
              <a:rPr lang="zh-CN" altLang="en-US" smtClean="0"/>
              <a:t>2019/11/23</a:t>
            </a:fld>
            <a:endParaRPr lang="zh-CN" altLang="en-US"/>
          </a:p>
        </p:txBody>
      </p:sp>
      <p:sp>
        <p:nvSpPr>
          <p:cNvPr id="5" name="页脚占位符 4">
            <a:extLst>
              <a:ext uri="{FF2B5EF4-FFF2-40B4-BE49-F238E27FC236}">
                <a16:creationId xmlns:a16="http://schemas.microsoft.com/office/drawing/2014/main" id="{ED520B20-A9E2-48EB-98E5-9E0DD5F943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B644C3F-5092-4EBA-A0DA-5D2154B1A1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709DBB-9E45-4588-84AC-2A0516BB247E}" type="slidenum">
              <a:rPr lang="zh-CN" altLang="en-US" smtClean="0"/>
              <a:t>‹#›</a:t>
            </a:fld>
            <a:endParaRPr lang="zh-CN" altLang="en-US"/>
          </a:p>
        </p:txBody>
      </p:sp>
    </p:spTree>
    <p:extLst>
      <p:ext uri="{BB962C8B-B14F-4D97-AF65-F5344CB8AC3E}">
        <p14:creationId xmlns:p14="http://schemas.microsoft.com/office/powerpoint/2010/main" val="2730115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FD98A3D-245F-4EDF-948F-276017ECA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741" y="3110218"/>
            <a:ext cx="3823984" cy="1069364"/>
          </a:xfrm>
          <a:prstGeom prst="rect">
            <a:avLst/>
          </a:prstGeom>
        </p:spPr>
      </p:pic>
      <p:pic>
        <p:nvPicPr>
          <p:cNvPr id="5" name="图片 4">
            <a:extLst>
              <a:ext uri="{FF2B5EF4-FFF2-40B4-BE49-F238E27FC236}">
                <a16:creationId xmlns:a16="http://schemas.microsoft.com/office/drawing/2014/main" id="{F378072C-04B5-457A-8969-C22BCFBED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292" y="1062608"/>
            <a:ext cx="5182882" cy="1255671"/>
          </a:xfrm>
          <a:prstGeom prst="rect">
            <a:avLst/>
          </a:prstGeom>
        </p:spPr>
      </p:pic>
      <p:sp>
        <p:nvSpPr>
          <p:cNvPr id="6" name="矩形 5">
            <a:extLst>
              <a:ext uri="{FF2B5EF4-FFF2-40B4-BE49-F238E27FC236}">
                <a16:creationId xmlns:a16="http://schemas.microsoft.com/office/drawing/2014/main" id="{0503F7D3-41F8-4EED-A964-D34145DC1B11}"/>
              </a:ext>
            </a:extLst>
          </p:cNvPr>
          <p:cNvSpPr/>
          <p:nvPr/>
        </p:nvSpPr>
        <p:spPr>
          <a:xfrm>
            <a:off x="7340600" y="3963682"/>
            <a:ext cx="3260269" cy="1765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tx1"/>
                </a:solidFill>
                <a:latin typeface="华文隶书" panose="02010800040101010101" pitchFamily="2" charset="-122"/>
                <a:ea typeface="华文隶书" panose="02010800040101010101" pitchFamily="2" charset="-122"/>
              </a:rPr>
              <a:t>方 楠</a:t>
            </a:r>
            <a:endParaRPr lang="en-US" altLang="zh-CN" sz="3200" dirty="0">
              <a:solidFill>
                <a:schemeClr val="tx1"/>
              </a:solidFill>
              <a:latin typeface="华文隶书" panose="02010800040101010101" pitchFamily="2" charset="-122"/>
              <a:ea typeface="华文隶书" panose="02010800040101010101" pitchFamily="2" charset="-122"/>
            </a:endParaRPr>
          </a:p>
          <a:p>
            <a:pPr algn="ctr"/>
            <a:endParaRPr lang="en-US" altLang="zh-CN" sz="1200" dirty="0">
              <a:solidFill>
                <a:schemeClr val="tx1"/>
              </a:solidFill>
              <a:latin typeface="Franklin Gothic Book" panose="020B0503020102020204" pitchFamily="34" charset="0"/>
            </a:endParaRPr>
          </a:p>
          <a:p>
            <a:pPr algn="ctr"/>
            <a:r>
              <a:rPr lang="en-US" altLang="zh-CN" sz="2800">
                <a:solidFill>
                  <a:schemeClr val="tx1"/>
                </a:solidFill>
                <a:latin typeface="Franklin Gothic Book" panose="020B0503020102020204" pitchFamily="34" charset="0"/>
              </a:rPr>
              <a:t>2019.11.23</a:t>
            </a:r>
            <a:endParaRPr lang="zh-CN" altLang="en-US" sz="2800" dirty="0">
              <a:solidFill>
                <a:schemeClr val="tx1"/>
              </a:solidFill>
              <a:latin typeface="Franklin Gothic Book" panose="020B0503020102020204" pitchFamily="34" charset="0"/>
            </a:endParaRPr>
          </a:p>
        </p:txBody>
      </p:sp>
      <p:sp>
        <p:nvSpPr>
          <p:cNvPr id="7" name="矩形 6">
            <a:extLst>
              <a:ext uri="{FF2B5EF4-FFF2-40B4-BE49-F238E27FC236}">
                <a16:creationId xmlns:a16="http://schemas.microsoft.com/office/drawing/2014/main" id="{11340CA9-D14E-4870-A1D3-C3154F1E8591}"/>
              </a:ext>
            </a:extLst>
          </p:cNvPr>
          <p:cNvSpPr/>
          <p:nvPr/>
        </p:nvSpPr>
        <p:spPr>
          <a:xfrm rot="1211957">
            <a:off x="8641939" y="735810"/>
            <a:ext cx="3243632" cy="65359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华文琥珀" panose="02010800040101010101" pitchFamily="2" charset="-122"/>
                <a:ea typeface="华文琥珀" panose="02010800040101010101" pitchFamily="2" charset="-122"/>
              </a:rPr>
              <a:t>本周科研进展汇报</a:t>
            </a:r>
          </a:p>
        </p:txBody>
      </p:sp>
      <p:sp>
        <p:nvSpPr>
          <p:cNvPr id="2" name="矩形 1">
            <a:extLst>
              <a:ext uri="{FF2B5EF4-FFF2-40B4-BE49-F238E27FC236}">
                <a16:creationId xmlns:a16="http://schemas.microsoft.com/office/drawing/2014/main" id="{85B18342-479C-4AE0-AE91-1D5CAB7F3394}"/>
              </a:ext>
            </a:extLst>
          </p:cNvPr>
          <p:cNvSpPr/>
          <p:nvPr/>
        </p:nvSpPr>
        <p:spPr>
          <a:xfrm>
            <a:off x="7657473" y="1839733"/>
            <a:ext cx="2145374" cy="77078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Arial Black" panose="020B0A04020102020204" pitchFamily="34" charset="0"/>
                <a:ea typeface="华文琥珀" panose="02010800040101010101" pitchFamily="2" charset="-122"/>
              </a:rPr>
              <a:t>MWCNN</a:t>
            </a:r>
            <a:endParaRPr lang="zh-CN" altLang="en-US" sz="3200" dirty="0">
              <a:latin typeface="Arial Black" panose="020B0A04020102020204" pitchFamily="34" charset="0"/>
              <a:ea typeface="华文琥珀" panose="02010800040101010101" pitchFamily="2" charset="-122"/>
            </a:endParaRPr>
          </a:p>
        </p:txBody>
      </p:sp>
      <p:sp>
        <p:nvSpPr>
          <p:cNvPr id="8" name="矩形 7">
            <a:extLst>
              <a:ext uri="{FF2B5EF4-FFF2-40B4-BE49-F238E27FC236}">
                <a16:creationId xmlns:a16="http://schemas.microsoft.com/office/drawing/2014/main" id="{64752725-D789-449B-8B5D-9B9AA3D1347F}"/>
              </a:ext>
            </a:extLst>
          </p:cNvPr>
          <p:cNvSpPr/>
          <p:nvPr/>
        </p:nvSpPr>
        <p:spPr>
          <a:xfrm>
            <a:off x="8896572" y="2901707"/>
            <a:ext cx="2145373" cy="7707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Arial Black" panose="020B0A04020102020204" pitchFamily="34" charset="0"/>
                <a:ea typeface="华文琥珀" panose="02010800040101010101" pitchFamily="2" charset="-122"/>
              </a:rPr>
              <a:t>WAT</a:t>
            </a:r>
            <a:endParaRPr lang="zh-CN" altLang="en-US" sz="3200" dirty="0">
              <a:latin typeface="Arial Black" panose="020B0A04020102020204" pitchFamily="34" charset="0"/>
              <a:ea typeface="华文琥珀" panose="02010800040101010101" pitchFamily="2" charset="-122"/>
            </a:endParaRPr>
          </a:p>
        </p:txBody>
      </p:sp>
    </p:spTree>
    <p:extLst>
      <p:ext uri="{BB962C8B-B14F-4D97-AF65-F5344CB8AC3E}">
        <p14:creationId xmlns:p14="http://schemas.microsoft.com/office/powerpoint/2010/main" val="3068910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68D983BD-36EB-467B-AA6D-C5D8C0FF6B45}"/>
              </a:ext>
            </a:extLst>
          </p:cNvPr>
          <p:cNvPicPr>
            <a:picLocks noChangeAspect="1"/>
          </p:cNvPicPr>
          <p:nvPr/>
        </p:nvPicPr>
        <p:blipFill>
          <a:blip r:embed="rId2"/>
          <a:stretch>
            <a:fillRect/>
          </a:stretch>
        </p:blipFill>
        <p:spPr>
          <a:xfrm>
            <a:off x="1818027" y="2177141"/>
            <a:ext cx="4047441" cy="3135486"/>
          </a:xfrm>
          <a:prstGeom prst="rect">
            <a:avLst/>
          </a:prstGeom>
        </p:spPr>
      </p:pic>
      <p:sp>
        <p:nvSpPr>
          <p:cNvPr id="5" name="矩形 4">
            <a:extLst>
              <a:ext uri="{FF2B5EF4-FFF2-40B4-BE49-F238E27FC236}">
                <a16:creationId xmlns:a16="http://schemas.microsoft.com/office/drawing/2014/main" id="{7F1812DB-F114-41EA-9938-9AAB5223969D}"/>
              </a:ext>
            </a:extLst>
          </p:cNvPr>
          <p:cNvSpPr/>
          <p:nvPr/>
        </p:nvSpPr>
        <p:spPr>
          <a:xfrm>
            <a:off x="7248698" y="2177141"/>
            <a:ext cx="4047441" cy="307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b="1" dirty="0"/>
              <a:t>损失函数：</a:t>
            </a:r>
            <a:endParaRPr lang="en-US" altLang="zh-CN" b="1" dirty="0"/>
          </a:p>
          <a:p>
            <a:pPr>
              <a:lnSpc>
                <a:spcPct val="150000"/>
              </a:lnSpc>
            </a:pPr>
            <a:r>
              <a:rPr lang="zh-CN" altLang="en-US" dirty="0"/>
              <a:t>一是像素重建损失，即生成图片与输入图片的均方误差；</a:t>
            </a:r>
            <a:endParaRPr lang="en-US" altLang="zh-CN" dirty="0"/>
          </a:p>
          <a:p>
            <a:pPr>
              <a:lnSpc>
                <a:spcPct val="150000"/>
              </a:lnSpc>
            </a:pPr>
            <a:r>
              <a:rPr lang="zh-CN" altLang="en-US" dirty="0"/>
              <a:t>二是特征损失，即生成图与输入图在</a:t>
            </a:r>
            <a:r>
              <a:rPr lang="en-US" altLang="zh-CN" dirty="0"/>
              <a:t>VGG-19</a:t>
            </a:r>
            <a:r>
              <a:rPr lang="zh-CN" altLang="en-US" dirty="0"/>
              <a:t>的特征空间中的特征的均方误差。</a:t>
            </a:r>
          </a:p>
        </p:txBody>
      </p:sp>
      <p:sp>
        <p:nvSpPr>
          <p:cNvPr id="6" name="矩形 5">
            <a:extLst>
              <a:ext uri="{FF2B5EF4-FFF2-40B4-BE49-F238E27FC236}">
                <a16:creationId xmlns:a16="http://schemas.microsoft.com/office/drawing/2014/main" id="{0CE839FF-26EB-4A4E-A1FC-9F97C6593FD8}"/>
              </a:ext>
            </a:extLst>
          </p:cNvPr>
          <p:cNvSpPr/>
          <p:nvPr/>
        </p:nvSpPr>
        <p:spPr>
          <a:xfrm rot="20057565">
            <a:off x="53300" y="875133"/>
            <a:ext cx="3495578" cy="57153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琥珀" panose="02010800040101010101" pitchFamily="2" charset="-122"/>
                <a:ea typeface="华文琥珀" panose="02010800040101010101" pitchFamily="2" charset="-122"/>
              </a:rPr>
              <a:t>WAT</a:t>
            </a:r>
            <a:r>
              <a:rPr lang="zh-CN" altLang="en-US" sz="2800" dirty="0">
                <a:latin typeface="华文琥珀" panose="02010800040101010101" pitchFamily="2" charset="-122"/>
                <a:ea typeface="华文琥珀" panose="02010800040101010101" pitchFamily="2" charset="-122"/>
              </a:rPr>
              <a:t>的核心算法模型</a:t>
            </a:r>
          </a:p>
        </p:txBody>
      </p:sp>
    </p:spTree>
    <p:extLst>
      <p:ext uri="{BB962C8B-B14F-4D97-AF65-F5344CB8AC3E}">
        <p14:creationId xmlns:p14="http://schemas.microsoft.com/office/powerpoint/2010/main" val="1849069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B580DC3-4ACB-4270-8CAD-52B908B91184}"/>
              </a:ext>
            </a:extLst>
          </p:cNvPr>
          <p:cNvSpPr/>
          <p:nvPr/>
        </p:nvSpPr>
        <p:spPr>
          <a:xfrm rot="20057565">
            <a:off x="53300" y="875133"/>
            <a:ext cx="3495578" cy="57153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琥珀" panose="02010800040101010101" pitchFamily="2" charset="-122"/>
                <a:ea typeface="华文琥珀" panose="02010800040101010101" pitchFamily="2" charset="-122"/>
              </a:rPr>
              <a:t>WAT</a:t>
            </a:r>
            <a:r>
              <a:rPr lang="zh-CN" altLang="en-US" sz="2800" dirty="0">
                <a:latin typeface="华文琥珀" panose="02010800040101010101" pitchFamily="2" charset="-122"/>
                <a:ea typeface="华文琥珀" panose="02010800040101010101" pitchFamily="2" charset="-122"/>
              </a:rPr>
              <a:t>的核心算法模型</a:t>
            </a:r>
          </a:p>
        </p:txBody>
      </p:sp>
      <p:pic>
        <p:nvPicPr>
          <p:cNvPr id="3" name="图片 2">
            <a:extLst>
              <a:ext uri="{FF2B5EF4-FFF2-40B4-BE49-F238E27FC236}">
                <a16:creationId xmlns:a16="http://schemas.microsoft.com/office/drawing/2014/main" id="{935F1E87-8ACD-41D5-ADF1-B8D2E6D92A90}"/>
              </a:ext>
            </a:extLst>
          </p:cNvPr>
          <p:cNvPicPr>
            <a:picLocks noChangeAspect="1"/>
          </p:cNvPicPr>
          <p:nvPr/>
        </p:nvPicPr>
        <p:blipFill>
          <a:blip r:embed="rId2"/>
          <a:stretch>
            <a:fillRect/>
          </a:stretch>
        </p:blipFill>
        <p:spPr>
          <a:xfrm>
            <a:off x="1430056" y="2656613"/>
            <a:ext cx="9331888" cy="1895023"/>
          </a:xfrm>
          <a:prstGeom prst="rect">
            <a:avLst/>
          </a:prstGeom>
        </p:spPr>
      </p:pic>
      <p:pic>
        <p:nvPicPr>
          <p:cNvPr id="7" name="图片 6">
            <a:extLst>
              <a:ext uri="{FF2B5EF4-FFF2-40B4-BE49-F238E27FC236}">
                <a16:creationId xmlns:a16="http://schemas.microsoft.com/office/drawing/2014/main" id="{51D8378D-E91F-4D91-8753-A83BEF0F43C0}"/>
              </a:ext>
            </a:extLst>
          </p:cNvPr>
          <p:cNvPicPr>
            <a:picLocks noChangeAspect="1"/>
          </p:cNvPicPr>
          <p:nvPr/>
        </p:nvPicPr>
        <p:blipFill>
          <a:blip r:embed="rId3"/>
          <a:stretch>
            <a:fillRect/>
          </a:stretch>
        </p:blipFill>
        <p:spPr>
          <a:xfrm>
            <a:off x="8431457" y="291994"/>
            <a:ext cx="3478330" cy="2364619"/>
          </a:xfrm>
          <a:prstGeom prst="rect">
            <a:avLst/>
          </a:prstGeom>
        </p:spPr>
      </p:pic>
      <p:sp>
        <p:nvSpPr>
          <p:cNvPr id="4" name="矩形 3">
            <a:extLst>
              <a:ext uri="{FF2B5EF4-FFF2-40B4-BE49-F238E27FC236}">
                <a16:creationId xmlns:a16="http://schemas.microsoft.com/office/drawing/2014/main" id="{DC221929-9894-4190-9408-F974ABD1A236}"/>
              </a:ext>
            </a:extLst>
          </p:cNvPr>
          <p:cNvSpPr/>
          <p:nvPr/>
        </p:nvSpPr>
        <p:spPr>
          <a:xfrm>
            <a:off x="3692929" y="4829695"/>
            <a:ext cx="4806142" cy="1637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白化（</a:t>
            </a:r>
            <a:r>
              <a:rPr lang="en-US" altLang="zh-CN" dirty="0"/>
              <a:t>Whitening transform</a:t>
            </a:r>
            <a:r>
              <a:rPr lang="zh-CN" altLang="en-US" dirty="0"/>
              <a:t>）后的特征保留着图片内容的全局结构，但是已经去除掉了图片内容的局部细节。</a:t>
            </a:r>
            <a:endParaRPr lang="en-US" altLang="zh-CN" dirty="0"/>
          </a:p>
          <a:p>
            <a:r>
              <a:rPr lang="zh-CN" altLang="en-US" dirty="0"/>
              <a:t>因此，反白化（</a:t>
            </a:r>
            <a:r>
              <a:rPr lang="en-US" altLang="zh-CN" dirty="0"/>
              <a:t>Coloring transform</a:t>
            </a:r>
            <a:r>
              <a:rPr lang="zh-CN" altLang="en-US" dirty="0"/>
              <a:t>）便可以将风格图的局部细节添加到内容图全局结构上去。</a:t>
            </a:r>
          </a:p>
        </p:txBody>
      </p:sp>
      <p:sp>
        <p:nvSpPr>
          <p:cNvPr id="8" name="矩形 7">
            <a:extLst>
              <a:ext uri="{FF2B5EF4-FFF2-40B4-BE49-F238E27FC236}">
                <a16:creationId xmlns:a16="http://schemas.microsoft.com/office/drawing/2014/main" id="{0FCCCB81-D1FD-4223-A6F0-0316F26F2E0A}"/>
              </a:ext>
            </a:extLst>
          </p:cNvPr>
          <p:cNvSpPr/>
          <p:nvPr/>
        </p:nvSpPr>
        <p:spPr>
          <a:xfrm>
            <a:off x="9983586" y="324132"/>
            <a:ext cx="407324" cy="208656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CBC21C71-CDC6-422D-A226-6E00943BF22B}"/>
              </a:ext>
            </a:extLst>
          </p:cNvPr>
          <p:cNvCxnSpPr>
            <a:stCxn id="8" idx="1"/>
            <a:endCxn id="3" idx="0"/>
          </p:cNvCxnSpPr>
          <p:nvPr/>
        </p:nvCxnSpPr>
        <p:spPr>
          <a:xfrm flipH="1">
            <a:off x="6096000" y="1367412"/>
            <a:ext cx="3887586" cy="12892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FF90E25E-1F7D-42E7-A356-51814107B645}"/>
              </a:ext>
            </a:extLst>
          </p:cNvPr>
          <p:cNvPicPr>
            <a:picLocks noChangeAspect="1"/>
          </p:cNvPicPr>
          <p:nvPr/>
        </p:nvPicPr>
        <p:blipFill>
          <a:blip r:embed="rId4"/>
          <a:stretch>
            <a:fillRect/>
          </a:stretch>
        </p:blipFill>
        <p:spPr>
          <a:xfrm>
            <a:off x="8687356" y="5988434"/>
            <a:ext cx="3441427" cy="545434"/>
          </a:xfrm>
          <a:prstGeom prst="rect">
            <a:avLst/>
          </a:prstGeom>
        </p:spPr>
      </p:pic>
      <p:pic>
        <p:nvPicPr>
          <p:cNvPr id="13" name="图片 12">
            <a:extLst>
              <a:ext uri="{FF2B5EF4-FFF2-40B4-BE49-F238E27FC236}">
                <a16:creationId xmlns:a16="http://schemas.microsoft.com/office/drawing/2014/main" id="{2FBCD4BA-A6BA-4DB5-A6AA-B66D64B132FB}"/>
              </a:ext>
            </a:extLst>
          </p:cNvPr>
          <p:cNvPicPr>
            <a:picLocks noChangeAspect="1"/>
          </p:cNvPicPr>
          <p:nvPr/>
        </p:nvPicPr>
        <p:blipFill>
          <a:blip r:embed="rId5"/>
          <a:stretch>
            <a:fillRect/>
          </a:stretch>
        </p:blipFill>
        <p:spPr>
          <a:xfrm>
            <a:off x="8687356" y="4768983"/>
            <a:ext cx="2922198" cy="469639"/>
          </a:xfrm>
          <a:prstGeom prst="rect">
            <a:avLst/>
          </a:prstGeom>
        </p:spPr>
      </p:pic>
      <p:pic>
        <p:nvPicPr>
          <p:cNvPr id="14" name="图片 13">
            <a:extLst>
              <a:ext uri="{FF2B5EF4-FFF2-40B4-BE49-F238E27FC236}">
                <a16:creationId xmlns:a16="http://schemas.microsoft.com/office/drawing/2014/main" id="{3BC49BC6-CEC1-4D21-814C-FE61275AEF8F}"/>
              </a:ext>
            </a:extLst>
          </p:cNvPr>
          <p:cNvPicPr>
            <a:picLocks noChangeAspect="1"/>
          </p:cNvPicPr>
          <p:nvPr/>
        </p:nvPicPr>
        <p:blipFill>
          <a:blip r:embed="rId6"/>
          <a:stretch>
            <a:fillRect/>
          </a:stretch>
        </p:blipFill>
        <p:spPr>
          <a:xfrm>
            <a:off x="8624730" y="5313347"/>
            <a:ext cx="2895078" cy="600362"/>
          </a:xfrm>
          <a:prstGeom prst="rect">
            <a:avLst/>
          </a:prstGeom>
        </p:spPr>
      </p:pic>
    </p:spTree>
    <p:extLst>
      <p:ext uri="{BB962C8B-B14F-4D97-AF65-F5344CB8AC3E}">
        <p14:creationId xmlns:p14="http://schemas.microsoft.com/office/powerpoint/2010/main" val="4160883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45587387-1DDD-4337-93BD-4D2015D6BCFF}"/>
              </a:ext>
            </a:extLst>
          </p:cNvPr>
          <p:cNvPicPr>
            <a:picLocks noChangeAspect="1"/>
          </p:cNvPicPr>
          <p:nvPr/>
        </p:nvPicPr>
        <p:blipFill>
          <a:blip r:embed="rId2"/>
          <a:stretch>
            <a:fillRect/>
          </a:stretch>
        </p:blipFill>
        <p:spPr>
          <a:xfrm>
            <a:off x="1703901" y="2427561"/>
            <a:ext cx="8784198" cy="2002878"/>
          </a:xfrm>
          <a:prstGeom prst="rect">
            <a:avLst/>
          </a:prstGeom>
        </p:spPr>
      </p:pic>
      <p:pic>
        <p:nvPicPr>
          <p:cNvPr id="7" name="图片 6">
            <a:extLst>
              <a:ext uri="{FF2B5EF4-FFF2-40B4-BE49-F238E27FC236}">
                <a16:creationId xmlns:a16="http://schemas.microsoft.com/office/drawing/2014/main" id="{51D8378D-E91F-4D91-8753-A83BEF0F43C0}"/>
              </a:ext>
            </a:extLst>
          </p:cNvPr>
          <p:cNvPicPr>
            <a:picLocks noChangeAspect="1"/>
          </p:cNvPicPr>
          <p:nvPr/>
        </p:nvPicPr>
        <p:blipFill>
          <a:blip r:embed="rId3"/>
          <a:stretch>
            <a:fillRect/>
          </a:stretch>
        </p:blipFill>
        <p:spPr>
          <a:xfrm>
            <a:off x="8431457" y="291994"/>
            <a:ext cx="3478330" cy="2364619"/>
          </a:xfrm>
          <a:prstGeom prst="rect">
            <a:avLst/>
          </a:prstGeom>
        </p:spPr>
      </p:pic>
      <p:sp>
        <p:nvSpPr>
          <p:cNvPr id="5" name="矩形 4">
            <a:extLst>
              <a:ext uri="{FF2B5EF4-FFF2-40B4-BE49-F238E27FC236}">
                <a16:creationId xmlns:a16="http://schemas.microsoft.com/office/drawing/2014/main" id="{DC9C037C-3C30-4D70-9014-42D5C13BA6BC}"/>
              </a:ext>
            </a:extLst>
          </p:cNvPr>
          <p:cNvSpPr/>
          <p:nvPr/>
        </p:nvSpPr>
        <p:spPr>
          <a:xfrm>
            <a:off x="3681152" y="4792180"/>
            <a:ext cx="4829695" cy="1662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级联结构：</a:t>
            </a:r>
            <a:endParaRPr lang="en-US" altLang="zh-CN" dirty="0"/>
          </a:p>
          <a:p>
            <a:r>
              <a:rPr lang="zh-CN" altLang="en-US" dirty="0"/>
              <a:t>深层网络包含更多的复杂的局部性的结构特征（</a:t>
            </a:r>
            <a:r>
              <a:rPr lang="en-US" altLang="zh-CN" dirty="0"/>
              <a:t>Relu_5_1</a:t>
            </a:r>
            <a:r>
              <a:rPr lang="zh-CN" altLang="en-US" dirty="0"/>
              <a:t>），浅层网络包含更多的浅层的全局性的颜色信息。将各层级的特征利用起来，可以使最终得到的图片更加精细。</a:t>
            </a:r>
          </a:p>
        </p:txBody>
      </p:sp>
      <p:sp>
        <p:nvSpPr>
          <p:cNvPr id="6" name="矩形 5">
            <a:extLst>
              <a:ext uri="{FF2B5EF4-FFF2-40B4-BE49-F238E27FC236}">
                <a16:creationId xmlns:a16="http://schemas.microsoft.com/office/drawing/2014/main" id="{E05F3036-1C2E-4D0E-88C7-2F0740D1AA08}"/>
              </a:ext>
            </a:extLst>
          </p:cNvPr>
          <p:cNvSpPr/>
          <p:nvPr/>
        </p:nvSpPr>
        <p:spPr>
          <a:xfrm rot="20057565">
            <a:off x="53300" y="875133"/>
            <a:ext cx="3495578" cy="57153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琥珀" panose="02010800040101010101" pitchFamily="2" charset="-122"/>
                <a:ea typeface="华文琥珀" panose="02010800040101010101" pitchFamily="2" charset="-122"/>
              </a:rPr>
              <a:t>WAT</a:t>
            </a:r>
            <a:r>
              <a:rPr lang="zh-CN" altLang="en-US" sz="2800" dirty="0">
                <a:latin typeface="华文琥珀" panose="02010800040101010101" pitchFamily="2" charset="-122"/>
                <a:ea typeface="华文琥珀" panose="02010800040101010101" pitchFamily="2" charset="-122"/>
              </a:rPr>
              <a:t>的核心算法模型</a:t>
            </a:r>
          </a:p>
        </p:txBody>
      </p:sp>
    </p:spTree>
    <p:extLst>
      <p:ext uri="{BB962C8B-B14F-4D97-AF65-F5344CB8AC3E}">
        <p14:creationId xmlns:p14="http://schemas.microsoft.com/office/powerpoint/2010/main" val="34915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625C5F7-04E8-42EB-9236-0B0D216FAA39}"/>
              </a:ext>
            </a:extLst>
          </p:cNvPr>
          <p:cNvPicPr>
            <a:picLocks noChangeAspect="1"/>
          </p:cNvPicPr>
          <p:nvPr/>
        </p:nvPicPr>
        <p:blipFill>
          <a:blip r:embed="rId2"/>
          <a:stretch>
            <a:fillRect/>
          </a:stretch>
        </p:blipFill>
        <p:spPr>
          <a:xfrm>
            <a:off x="4081419" y="243311"/>
            <a:ext cx="3983433" cy="2707995"/>
          </a:xfrm>
          <a:prstGeom prst="rect">
            <a:avLst/>
          </a:prstGeom>
        </p:spPr>
      </p:pic>
      <p:grpSp>
        <p:nvGrpSpPr>
          <p:cNvPr id="23" name="组合 22">
            <a:extLst>
              <a:ext uri="{FF2B5EF4-FFF2-40B4-BE49-F238E27FC236}">
                <a16:creationId xmlns:a16="http://schemas.microsoft.com/office/drawing/2014/main" id="{4A8B18F3-2780-4165-B499-62210B7A0184}"/>
              </a:ext>
            </a:extLst>
          </p:cNvPr>
          <p:cNvGrpSpPr/>
          <p:nvPr/>
        </p:nvGrpSpPr>
        <p:grpSpPr>
          <a:xfrm>
            <a:off x="1910603" y="3509199"/>
            <a:ext cx="1554480" cy="2793076"/>
            <a:chOff x="1354975" y="2252749"/>
            <a:chExt cx="1554480" cy="2793076"/>
          </a:xfrm>
        </p:grpSpPr>
        <p:sp>
          <p:nvSpPr>
            <p:cNvPr id="3" name="矩形 2">
              <a:extLst>
                <a:ext uri="{FF2B5EF4-FFF2-40B4-BE49-F238E27FC236}">
                  <a16:creationId xmlns:a16="http://schemas.microsoft.com/office/drawing/2014/main" id="{8D9794FB-10BA-4320-A58F-07CA2A37F973}"/>
                </a:ext>
              </a:extLst>
            </p:cNvPr>
            <p:cNvSpPr/>
            <p:nvPr/>
          </p:nvSpPr>
          <p:spPr>
            <a:xfrm>
              <a:off x="1752330" y="2814638"/>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77ECE3A-9E5A-458E-A85C-88B09D14288A}"/>
                </a:ext>
              </a:extLst>
            </p:cNvPr>
            <p:cNvSpPr txBox="1"/>
            <p:nvPr/>
          </p:nvSpPr>
          <p:spPr>
            <a:xfrm>
              <a:off x="1512788" y="2525348"/>
              <a:ext cx="587020" cy="276999"/>
            </a:xfrm>
            <a:prstGeom prst="rect">
              <a:avLst/>
            </a:prstGeom>
            <a:noFill/>
          </p:spPr>
          <p:txBody>
            <a:bodyPr wrap="none" rtlCol="0">
              <a:spAutoFit/>
            </a:bodyPr>
            <a:lstStyle/>
            <a:p>
              <a:r>
                <a:rPr lang="en-US" altLang="zh-CN" sz="1200" dirty="0"/>
                <a:t>(3,3,1)</a:t>
              </a:r>
              <a:endParaRPr lang="zh-CN" altLang="en-US" sz="1200" dirty="0"/>
            </a:p>
          </p:txBody>
        </p:sp>
        <p:sp>
          <p:nvSpPr>
            <p:cNvPr id="8" name="矩形 7">
              <a:extLst>
                <a:ext uri="{FF2B5EF4-FFF2-40B4-BE49-F238E27FC236}">
                  <a16:creationId xmlns:a16="http://schemas.microsoft.com/office/drawing/2014/main" id="{CD9DF88F-99E6-4367-80C4-07880A703093}"/>
                </a:ext>
              </a:extLst>
            </p:cNvPr>
            <p:cNvSpPr/>
            <p:nvPr/>
          </p:nvSpPr>
          <p:spPr>
            <a:xfrm>
              <a:off x="1992971" y="2814637"/>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16754F2E-D007-4018-BFD4-67128697457C}"/>
                </a:ext>
              </a:extLst>
            </p:cNvPr>
            <p:cNvSpPr/>
            <p:nvPr/>
          </p:nvSpPr>
          <p:spPr>
            <a:xfrm>
              <a:off x="2247729" y="2814636"/>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8D9E47CF-5494-475E-853A-572E1E6F00B6}"/>
                </a:ext>
              </a:extLst>
            </p:cNvPr>
            <p:cNvSpPr txBox="1"/>
            <p:nvPr/>
          </p:nvSpPr>
          <p:spPr>
            <a:xfrm>
              <a:off x="2001583" y="2525349"/>
              <a:ext cx="668773" cy="276999"/>
            </a:xfrm>
            <a:prstGeom prst="rect">
              <a:avLst/>
            </a:prstGeom>
            <a:noFill/>
          </p:spPr>
          <p:txBody>
            <a:bodyPr wrap="none" rtlCol="0">
              <a:spAutoFit/>
            </a:bodyPr>
            <a:lstStyle/>
            <a:p>
              <a:r>
                <a:rPr lang="en-US" altLang="zh-CN" sz="1200" dirty="0"/>
                <a:t>(3,64,3)</a:t>
              </a:r>
              <a:endParaRPr lang="zh-CN" altLang="en-US" sz="1200" dirty="0"/>
            </a:p>
          </p:txBody>
        </p:sp>
        <p:sp>
          <p:nvSpPr>
            <p:cNvPr id="15" name="文本框 14">
              <a:extLst>
                <a:ext uri="{FF2B5EF4-FFF2-40B4-BE49-F238E27FC236}">
                  <a16:creationId xmlns:a16="http://schemas.microsoft.com/office/drawing/2014/main" id="{B328B230-1426-478A-9390-18B2DCA8D219}"/>
                </a:ext>
              </a:extLst>
            </p:cNvPr>
            <p:cNvSpPr txBox="1"/>
            <p:nvPr/>
          </p:nvSpPr>
          <p:spPr>
            <a:xfrm>
              <a:off x="1591335" y="4543423"/>
              <a:ext cx="429926" cy="276999"/>
            </a:xfrm>
            <a:prstGeom prst="rect">
              <a:avLst/>
            </a:prstGeom>
            <a:noFill/>
          </p:spPr>
          <p:txBody>
            <a:bodyPr wrap="none" rtlCol="0">
              <a:spAutoFit/>
            </a:bodyPr>
            <a:lstStyle/>
            <a:p>
              <a:r>
                <a:rPr lang="en-US" altLang="zh-CN" sz="1200" dirty="0"/>
                <a:t>224</a:t>
              </a:r>
              <a:endParaRPr lang="zh-CN" altLang="en-US" sz="1200" dirty="0"/>
            </a:p>
          </p:txBody>
        </p:sp>
        <p:sp>
          <p:nvSpPr>
            <p:cNvPr id="17" name="文本框 16">
              <a:extLst>
                <a:ext uri="{FF2B5EF4-FFF2-40B4-BE49-F238E27FC236}">
                  <a16:creationId xmlns:a16="http://schemas.microsoft.com/office/drawing/2014/main" id="{802DB647-479D-47AF-8F2F-7E395FE0A2EA}"/>
                </a:ext>
              </a:extLst>
            </p:cNvPr>
            <p:cNvSpPr txBox="1"/>
            <p:nvPr/>
          </p:nvSpPr>
          <p:spPr>
            <a:xfrm>
              <a:off x="1875112" y="4543423"/>
              <a:ext cx="429926" cy="276999"/>
            </a:xfrm>
            <a:prstGeom prst="rect">
              <a:avLst/>
            </a:prstGeom>
            <a:noFill/>
          </p:spPr>
          <p:txBody>
            <a:bodyPr wrap="none" rtlCol="0">
              <a:spAutoFit/>
            </a:bodyPr>
            <a:lstStyle/>
            <a:p>
              <a:r>
                <a:rPr lang="en-US" altLang="zh-CN" sz="1200" dirty="0"/>
                <a:t>226</a:t>
              </a:r>
              <a:endParaRPr lang="zh-CN" altLang="en-US" sz="1200" dirty="0"/>
            </a:p>
          </p:txBody>
        </p:sp>
        <p:sp>
          <p:nvSpPr>
            <p:cNvPr id="18" name="文本框 17">
              <a:extLst>
                <a:ext uri="{FF2B5EF4-FFF2-40B4-BE49-F238E27FC236}">
                  <a16:creationId xmlns:a16="http://schemas.microsoft.com/office/drawing/2014/main" id="{696358EF-5FE6-4C41-B488-EE190E230B5F}"/>
                </a:ext>
              </a:extLst>
            </p:cNvPr>
            <p:cNvSpPr txBox="1"/>
            <p:nvPr/>
          </p:nvSpPr>
          <p:spPr>
            <a:xfrm>
              <a:off x="2137526" y="4543422"/>
              <a:ext cx="429926" cy="276999"/>
            </a:xfrm>
            <a:prstGeom prst="rect">
              <a:avLst/>
            </a:prstGeom>
            <a:noFill/>
          </p:spPr>
          <p:txBody>
            <a:bodyPr wrap="none" rtlCol="0">
              <a:spAutoFit/>
            </a:bodyPr>
            <a:lstStyle/>
            <a:p>
              <a:r>
                <a:rPr lang="en-US" altLang="zh-CN" sz="1200" dirty="0"/>
                <a:t>224</a:t>
              </a:r>
              <a:endParaRPr lang="zh-CN" altLang="en-US" sz="1200" dirty="0"/>
            </a:p>
          </p:txBody>
        </p:sp>
        <p:sp>
          <p:nvSpPr>
            <p:cNvPr id="19" name="矩形 18">
              <a:extLst>
                <a:ext uri="{FF2B5EF4-FFF2-40B4-BE49-F238E27FC236}">
                  <a16:creationId xmlns:a16="http://schemas.microsoft.com/office/drawing/2014/main" id="{E6AFC9C6-98BD-456A-A9C4-C1655A328801}"/>
                </a:ext>
              </a:extLst>
            </p:cNvPr>
            <p:cNvSpPr/>
            <p:nvPr/>
          </p:nvSpPr>
          <p:spPr>
            <a:xfrm>
              <a:off x="2500573" y="2814636"/>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D32C2A74-84B3-4F55-B619-016A823496AB}"/>
                </a:ext>
              </a:extLst>
            </p:cNvPr>
            <p:cNvSpPr/>
            <p:nvPr/>
          </p:nvSpPr>
          <p:spPr>
            <a:xfrm>
              <a:off x="1354975" y="2252749"/>
              <a:ext cx="1554480" cy="279307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矩形 23">
            <a:extLst>
              <a:ext uri="{FF2B5EF4-FFF2-40B4-BE49-F238E27FC236}">
                <a16:creationId xmlns:a16="http://schemas.microsoft.com/office/drawing/2014/main" id="{80C8BCF3-7F5B-42FC-BBC7-568309E61CE0}"/>
              </a:ext>
            </a:extLst>
          </p:cNvPr>
          <p:cNvSpPr/>
          <p:nvPr/>
        </p:nvSpPr>
        <p:spPr>
          <a:xfrm>
            <a:off x="5074194" y="2214917"/>
            <a:ext cx="698269" cy="50048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a:extLst>
              <a:ext uri="{FF2B5EF4-FFF2-40B4-BE49-F238E27FC236}">
                <a16:creationId xmlns:a16="http://schemas.microsoft.com/office/drawing/2014/main" id="{1321392A-EAE6-4903-A4A1-285106BF92BF}"/>
              </a:ext>
            </a:extLst>
          </p:cNvPr>
          <p:cNvGrpSpPr/>
          <p:nvPr/>
        </p:nvGrpSpPr>
        <p:grpSpPr>
          <a:xfrm>
            <a:off x="8689678" y="3479457"/>
            <a:ext cx="1194364" cy="2793076"/>
            <a:chOff x="8689678" y="3479457"/>
            <a:chExt cx="1194364" cy="2793076"/>
          </a:xfrm>
        </p:grpSpPr>
        <p:sp>
          <p:nvSpPr>
            <p:cNvPr id="28" name="矩形 27">
              <a:extLst>
                <a:ext uri="{FF2B5EF4-FFF2-40B4-BE49-F238E27FC236}">
                  <a16:creationId xmlns:a16="http://schemas.microsoft.com/office/drawing/2014/main" id="{F4535941-B79A-41BB-BE4A-CB4787F3D739}"/>
                </a:ext>
              </a:extLst>
            </p:cNvPr>
            <p:cNvSpPr/>
            <p:nvPr/>
          </p:nvSpPr>
          <p:spPr>
            <a:xfrm>
              <a:off x="9087033" y="4041346"/>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5E42C89A-F64A-4523-9BE1-DC74597AD8A5}"/>
                </a:ext>
              </a:extLst>
            </p:cNvPr>
            <p:cNvSpPr/>
            <p:nvPr/>
          </p:nvSpPr>
          <p:spPr>
            <a:xfrm>
              <a:off x="9327674" y="4041345"/>
              <a:ext cx="176483" cy="17287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08A10FFE-9AE6-4208-89A4-D8C692ACF8E2}"/>
                </a:ext>
              </a:extLst>
            </p:cNvPr>
            <p:cNvSpPr txBox="1"/>
            <p:nvPr/>
          </p:nvSpPr>
          <p:spPr>
            <a:xfrm>
              <a:off x="9087033" y="3764344"/>
              <a:ext cx="668773" cy="276999"/>
            </a:xfrm>
            <a:prstGeom prst="rect">
              <a:avLst/>
            </a:prstGeom>
            <a:noFill/>
          </p:spPr>
          <p:txBody>
            <a:bodyPr wrap="square" rtlCol="0">
              <a:spAutoFit/>
            </a:bodyPr>
            <a:lstStyle/>
            <a:p>
              <a:r>
                <a:rPr lang="en-US" altLang="zh-CN" sz="1200" dirty="0"/>
                <a:t>(64,3,3)</a:t>
              </a:r>
              <a:endParaRPr lang="zh-CN" altLang="en-US" sz="1200" dirty="0"/>
            </a:p>
          </p:txBody>
        </p:sp>
        <p:sp>
          <p:nvSpPr>
            <p:cNvPr id="33" name="文本框 32">
              <a:extLst>
                <a:ext uri="{FF2B5EF4-FFF2-40B4-BE49-F238E27FC236}">
                  <a16:creationId xmlns:a16="http://schemas.microsoft.com/office/drawing/2014/main" id="{9AB6E777-492F-4D8F-8394-C7C7F83A3B0F}"/>
                </a:ext>
              </a:extLst>
            </p:cNvPr>
            <p:cNvSpPr txBox="1"/>
            <p:nvPr/>
          </p:nvSpPr>
          <p:spPr>
            <a:xfrm>
              <a:off x="8926038" y="5770131"/>
              <a:ext cx="429926" cy="276999"/>
            </a:xfrm>
            <a:prstGeom prst="rect">
              <a:avLst/>
            </a:prstGeom>
            <a:noFill/>
          </p:spPr>
          <p:txBody>
            <a:bodyPr wrap="square" rtlCol="0">
              <a:spAutoFit/>
            </a:bodyPr>
            <a:lstStyle/>
            <a:p>
              <a:r>
                <a:rPr lang="en-US" altLang="zh-CN" sz="1200" dirty="0"/>
                <a:t>226</a:t>
              </a:r>
              <a:endParaRPr lang="zh-CN" altLang="en-US" sz="1200" dirty="0"/>
            </a:p>
          </p:txBody>
        </p:sp>
        <p:sp>
          <p:nvSpPr>
            <p:cNvPr id="34" name="文本框 33">
              <a:extLst>
                <a:ext uri="{FF2B5EF4-FFF2-40B4-BE49-F238E27FC236}">
                  <a16:creationId xmlns:a16="http://schemas.microsoft.com/office/drawing/2014/main" id="{2FF13537-9D72-4482-8619-EB2B566D1BF8}"/>
                </a:ext>
              </a:extLst>
            </p:cNvPr>
            <p:cNvSpPr txBox="1"/>
            <p:nvPr/>
          </p:nvSpPr>
          <p:spPr>
            <a:xfrm>
              <a:off x="9209815" y="5770131"/>
              <a:ext cx="429926" cy="276999"/>
            </a:xfrm>
            <a:prstGeom prst="rect">
              <a:avLst/>
            </a:prstGeom>
            <a:noFill/>
          </p:spPr>
          <p:txBody>
            <a:bodyPr wrap="square" rtlCol="0">
              <a:spAutoFit/>
            </a:bodyPr>
            <a:lstStyle/>
            <a:p>
              <a:r>
                <a:rPr lang="en-US" altLang="zh-CN" sz="1200" dirty="0"/>
                <a:t>224</a:t>
              </a:r>
              <a:endParaRPr lang="zh-CN" altLang="en-US" sz="1200" dirty="0"/>
            </a:p>
          </p:txBody>
        </p:sp>
        <p:sp>
          <p:nvSpPr>
            <p:cNvPr id="37" name="矩形 36">
              <a:extLst>
                <a:ext uri="{FF2B5EF4-FFF2-40B4-BE49-F238E27FC236}">
                  <a16:creationId xmlns:a16="http://schemas.microsoft.com/office/drawing/2014/main" id="{7B3F18A1-3CAE-4C1C-96F0-E287D7F812A5}"/>
                </a:ext>
              </a:extLst>
            </p:cNvPr>
            <p:cNvSpPr/>
            <p:nvPr/>
          </p:nvSpPr>
          <p:spPr>
            <a:xfrm>
              <a:off x="8689678" y="3479457"/>
              <a:ext cx="1194364" cy="279307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1" name="直接箭头连接符 40">
            <a:extLst>
              <a:ext uri="{FF2B5EF4-FFF2-40B4-BE49-F238E27FC236}">
                <a16:creationId xmlns:a16="http://schemas.microsoft.com/office/drawing/2014/main" id="{CE373F80-1C71-4906-8583-9CC3E8FF33BC}"/>
              </a:ext>
            </a:extLst>
          </p:cNvPr>
          <p:cNvCxnSpPr>
            <a:stCxn id="24" idx="1"/>
            <a:endCxn id="22" idx="0"/>
          </p:cNvCxnSpPr>
          <p:nvPr/>
        </p:nvCxnSpPr>
        <p:spPr>
          <a:xfrm flipH="1">
            <a:off x="2687843" y="2465160"/>
            <a:ext cx="2386351" cy="104403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2CCC2340-D502-4C25-ABD5-0B04DFF5E48F}"/>
              </a:ext>
            </a:extLst>
          </p:cNvPr>
          <p:cNvSpPr/>
          <p:nvPr/>
        </p:nvSpPr>
        <p:spPr>
          <a:xfrm>
            <a:off x="6369449" y="2214917"/>
            <a:ext cx="698269" cy="50048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箭头连接符 45">
            <a:extLst>
              <a:ext uri="{FF2B5EF4-FFF2-40B4-BE49-F238E27FC236}">
                <a16:creationId xmlns:a16="http://schemas.microsoft.com/office/drawing/2014/main" id="{083E07AC-10B9-40DD-851D-9E71CBD65D6F}"/>
              </a:ext>
            </a:extLst>
          </p:cNvPr>
          <p:cNvCxnSpPr>
            <a:stCxn id="44" idx="3"/>
            <a:endCxn id="37" idx="0"/>
          </p:cNvCxnSpPr>
          <p:nvPr/>
        </p:nvCxnSpPr>
        <p:spPr>
          <a:xfrm>
            <a:off x="7067718" y="2465160"/>
            <a:ext cx="2219142" cy="101429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1F54BA35-80F7-4FF0-858D-E319272E4FED}"/>
              </a:ext>
            </a:extLst>
          </p:cNvPr>
          <p:cNvSpPr txBox="1"/>
          <p:nvPr/>
        </p:nvSpPr>
        <p:spPr>
          <a:xfrm>
            <a:off x="8524293" y="1827868"/>
            <a:ext cx="3387432" cy="1077218"/>
          </a:xfrm>
          <a:prstGeom prst="rect">
            <a:avLst/>
          </a:prstGeom>
          <a:solidFill>
            <a:schemeClr val="bg1">
              <a:lumMod val="95000"/>
            </a:schemeClr>
          </a:solidFill>
          <a:ln w="19050">
            <a:solidFill>
              <a:schemeClr val="accent1"/>
            </a:solidFill>
          </a:ln>
        </p:spPr>
        <p:txBody>
          <a:bodyPr wrap="square" rtlCol="0">
            <a:spAutoFit/>
          </a:bodyPr>
          <a:lstStyle/>
          <a:p>
            <a:pPr latinLnBrk="1"/>
            <a:r>
              <a:rPr lang="zh-CN" altLang="en-US" sz="1600" dirty="0"/>
              <a:t>上注是当前的卷积层的参数（</a:t>
            </a:r>
            <a:r>
              <a:rPr lang="en-US" altLang="zh-CN" sz="1600" dirty="0" err="1"/>
              <a:t>input_channel</a:t>
            </a:r>
            <a:r>
              <a:rPr lang="en-US" altLang="zh-CN" sz="1600" dirty="0"/>
              <a:t>, </a:t>
            </a:r>
            <a:r>
              <a:rPr lang="en-US" altLang="zh-CN" sz="1600" dirty="0" err="1"/>
              <a:t>output_channel</a:t>
            </a:r>
            <a:r>
              <a:rPr lang="en-US" altLang="zh-CN" sz="1600" dirty="0"/>
              <a:t>, </a:t>
            </a:r>
            <a:r>
              <a:rPr lang="en-US" altLang="zh-CN" sz="1600" dirty="0" err="1"/>
              <a:t>kernel_size</a:t>
            </a:r>
            <a:r>
              <a:rPr lang="en-US" altLang="zh-CN" sz="1600" dirty="0"/>
              <a:t>, stride=1, padding=0</a:t>
            </a:r>
            <a:r>
              <a:rPr lang="zh-CN" altLang="en-US" sz="1600" dirty="0"/>
              <a:t>）；</a:t>
            </a:r>
            <a:endParaRPr lang="en-US" altLang="zh-CN" sz="1600" dirty="0"/>
          </a:p>
          <a:p>
            <a:pPr latinLnBrk="1"/>
            <a:r>
              <a:rPr lang="zh-CN" altLang="en-US" sz="1600" dirty="0"/>
              <a:t>下注是通过当前层之后的维度</a:t>
            </a:r>
            <a:endParaRPr lang="en-US" altLang="zh-CN" sz="1600" dirty="0"/>
          </a:p>
        </p:txBody>
      </p:sp>
      <p:grpSp>
        <p:nvGrpSpPr>
          <p:cNvPr id="58" name="组合 57">
            <a:extLst>
              <a:ext uri="{FF2B5EF4-FFF2-40B4-BE49-F238E27FC236}">
                <a16:creationId xmlns:a16="http://schemas.microsoft.com/office/drawing/2014/main" id="{843593BB-C843-44EF-B6D1-47A8817E48A2}"/>
              </a:ext>
            </a:extLst>
          </p:cNvPr>
          <p:cNvGrpSpPr/>
          <p:nvPr/>
        </p:nvGrpSpPr>
        <p:grpSpPr>
          <a:xfrm>
            <a:off x="8543758" y="334298"/>
            <a:ext cx="3506768" cy="1388703"/>
            <a:chOff x="8543758" y="334298"/>
            <a:chExt cx="3506768" cy="1388703"/>
          </a:xfrm>
        </p:grpSpPr>
        <p:sp>
          <p:nvSpPr>
            <p:cNvPr id="59" name="矩形 58">
              <a:extLst>
                <a:ext uri="{FF2B5EF4-FFF2-40B4-BE49-F238E27FC236}">
                  <a16:creationId xmlns:a16="http://schemas.microsoft.com/office/drawing/2014/main" id="{78E94D3C-4344-40DB-81A6-650BD31B8404}"/>
                </a:ext>
              </a:extLst>
            </p:cNvPr>
            <p:cNvSpPr/>
            <p:nvPr/>
          </p:nvSpPr>
          <p:spPr>
            <a:xfrm rot="5400000">
              <a:off x="9328945" y="-350628"/>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4802629C-2760-4ABA-9DAD-CC620D2C6383}"/>
                </a:ext>
              </a:extLst>
            </p:cNvPr>
            <p:cNvSpPr/>
            <p:nvPr/>
          </p:nvSpPr>
          <p:spPr>
            <a:xfrm rot="5400000">
              <a:off x="9328944" y="-86674"/>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101E725F-63F6-485C-8C83-43D6216D5A25}"/>
                </a:ext>
              </a:extLst>
            </p:cNvPr>
            <p:cNvSpPr txBox="1"/>
            <p:nvPr/>
          </p:nvSpPr>
          <p:spPr>
            <a:xfrm>
              <a:off x="10353065" y="334298"/>
              <a:ext cx="636713" cy="338554"/>
            </a:xfrm>
            <a:prstGeom prst="rect">
              <a:avLst/>
            </a:prstGeom>
            <a:noFill/>
          </p:spPr>
          <p:txBody>
            <a:bodyPr wrap="none" rtlCol="0">
              <a:spAutoFit/>
            </a:bodyPr>
            <a:lstStyle/>
            <a:p>
              <a:r>
                <a:rPr lang="en-US" altLang="zh-CN" sz="1600" dirty="0"/>
                <a:t>Conv</a:t>
              </a:r>
              <a:endParaRPr lang="zh-CN" altLang="en-US" sz="1600" dirty="0"/>
            </a:p>
          </p:txBody>
        </p:sp>
        <p:sp>
          <p:nvSpPr>
            <p:cNvPr id="62" name="文本框 61">
              <a:extLst>
                <a:ext uri="{FF2B5EF4-FFF2-40B4-BE49-F238E27FC236}">
                  <a16:creationId xmlns:a16="http://schemas.microsoft.com/office/drawing/2014/main" id="{42DDAA9B-2E4E-41D0-A465-3215F3FA5F25}"/>
                </a:ext>
              </a:extLst>
            </p:cNvPr>
            <p:cNvSpPr txBox="1"/>
            <p:nvPr/>
          </p:nvSpPr>
          <p:spPr>
            <a:xfrm>
              <a:off x="10372517" y="608442"/>
              <a:ext cx="1598515" cy="338554"/>
            </a:xfrm>
            <a:prstGeom prst="rect">
              <a:avLst/>
            </a:prstGeom>
            <a:noFill/>
          </p:spPr>
          <p:txBody>
            <a:bodyPr wrap="none" rtlCol="0">
              <a:spAutoFit/>
            </a:bodyPr>
            <a:lstStyle/>
            <a:p>
              <a:r>
                <a:rPr lang="en-US" altLang="zh-CN" sz="1600" dirty="0"/>
                <a:t>Padding(1,1,1,1)</a:t>
              </a:r>
              <a:endParaRPr lang="zh-CN" altLang="en-US" sz="1600" dirty="0"/>
            </a:p>
          </p:txBody>
        </p:sp>
        <p:sp>
          <p:nvSpPr>
            <p:cNvPr id="63" name="矩形 62">
              <a:extLst>
                <a:ext uri="{FF2B5EF4-FFF2-40B4-BE49-F238E27FC236}">
                  <a16:creationId xmlns:a16="http://schemas.microsoft.com/office/drawing/2014/main" id="{696823D9-D661-479E-89CE-7F21A820EF35}"/>
                </a:ext>
              </a:extLst>
            </p:cNvPr>
            <p:cNvSpPr/>
            <p:nvPr/>
          </p:nvSpPr>
          <p:spPr>
            <a:xfrm rot="5400000">
              <a:off x="9321078" y="177280"/>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20303606-11BB-4E17-9834-1C95AFA9C331}"/>
                </a:ext>
              </a:extLst>
            </p:cNvPr>
            <p:cNvSpPr txBox="1"/>
            <p:nvPr/>
          </p:nvSpPr>
          <p:spPr>
            <a:xfrm>
              <a:off x="10389495" y="882586"/>
              <a:ext cx="639919" cy="338554"/>
            </a:xfrm>
            <a:prstGeom prst="rect">
              <a:avLst/>
            </a:prstGeom>
            <a:noFill/>
          </p:spPr>
          <p:txBody>
            <a:bodyPr wrap="none" rtlCol="0">
              <a:spAutoFit/>
            </a:bodyPr>
            <a:lstStyle/>
            <a:p>
              <a:r>
                <a:rPr lang="en-US" altLang="zh-CN" sz="1600" dirty="0" err="1"/>
                <a:t>ReLU</a:t>
              </a:r>
              <a:endParaRPr lang="zh-CN" altLang="en-US" sz="1600" dirty="0"/>
            </a:p>
          </p:txBody>
        </p:sp>
        <p:sp>
          <p:nvSpPr>
            <p:cNvPr id="65" name="矩形 64">
              <a:extLst>
                <a:ext uri="{FF2B5EF4-FFF2-40B4-BE49-F238E27FC236}">
                  <a16:creationId xmlns:a16="http://schemas.microsoft.com/office/drawing/2014/main" id="{B35949FB-DB1E-4FBF-9C36-D14C9EC31F7C}"/>
                </a:ext>
              </a:extLst>
            </p:cNvPr>
            <p:cNvSpPr/>
            <p:nvPr/>
          </p:nvSpPr>
          <p:spPr>
            <a:xfrm rot="5400000">
              <a:off x="9321077" y="445541"/>
              <a:ext cx="176483" cy="17287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a:extLst>
                <a:ext uri="{FF2B5EF4-FFF2-40B4-BE49-F238E27FC236}">
                  <a16:creationId xmlns:a16="http://schemas.microsoft.com/office/drawing/2014/main" id="{C9FC1C95-8B7D-4D35-97FD-17562B9A9A5B}"/>
                </a:ext>
              </a:extLst>
            </p:cNvPr>
            <p:cNvSpPr txBox="1"/>
            <p:nvPr/>
          </p:nvSpPr>
          <p:spPr>
            <a:xfrm>
              <a:off x="10389494" y="1153195"/>
              <a:ext cx="1661032" cy="338554"/>
            </a:xfrm>
            <a:prstGeom prst="rect">
              <a:avLst/>
            </a:prstGeom>
            <a:noFill/>
          </p:spPr>
          <p:txBody>
            <a:bodyPr wrap="none" rtlCol="0">
              <a:spAutoFit/>
            </a:bodyPr>
            <a:lstStyle/>
            <a:p>
              <a:r>
                <a:rPr lang="en-US" altLang="zh-CN" sz="1600" dirty="0"/>
                <a:t>Max Pooling(2,2)</a:t>
              </a:r>
              <a:endParaRPr lang="zh-CN" altLang="en-US" sz="1600" dirty="0"/>
            </a:p>
          </p:txBody>
        </p:sp>
        <p:sp>
          <p:nvSpPr>
            <p:cNvPr id="67" name="矩形 66">
              <a:extLst>
                <a:ext uri="{FF2B5EF4-FFF2-40B4-BE49-F238E27FC236}">
                  <a16:creationId xmlns:a16="http://schemas.microsoft.com/office/drawing/2014/main" id="{B2B58147-E82F-4D31-89A2-4E02941D1F5E}"/>
                </a:ext>
              </a:extLst>
            </p:cNvPr>
            <p:cNvSpPr/>
            <p:nvPr/>
          </p:nvSpPr>
          <p:spPr>
            <a:xfrm rot="5400000">
              <a:off x="9319910" y="695213"/>
              <a:ext cx="176483" cy="17287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a:extLst>
                <a:ext uri="{FF2B5EF4-FFF2-40B4-BE49-F238E27FC236}">
                  <a16:creationId xmlns:a16="http://schemas.microsoft.com/office/drawing/2014/main" id="{5BC3E5E9-43B8-47F5-AFA1-7FA4874DC274}"/>
                </a:ext>
              </a:extLst>
            </p:cNvPr>
            <p:cNvSpPr txBox="1"/>
            <p:nvPr/>
          </p:nvSpPr>
          <p:spPr>
            <a:xfrm>
              <a:off x="10389143" y="1384447"/>
              <a:ext cx="1646605" cy="338554"/>
            </a:xfrm>
            <a:prstGeom prst="rect">
              <a:avLst/>
            </a:prstGeom>
            <a:noFill/>
          </p:spPr>
          <p:txBody>
            <a:bodyPr wrap="none" rtlCol="0">
              <a:spAutoFit/>
            </a:bodyPr>
            <a:lstStyle/>
            <a:p>
              <a:r>
                <a:rPr lang="en-US" altLang="zh-CN" sz="1600" dirty="0"/>
                <a:t>NN </a:t>
              </a:r>
              <a:r>
                <a:rPr lang="en-US" altLang="zh-CN" sz="1600" dirty="0" err="1"/>
                <a:t>Upsample</a:t>
              </a:r>
              <a:r>
                <a:rPr lang="en-US" altLang="zh-CN" sz="1600" dirty="0"/>
                <a:t>(2)</a:t>
              </a:r>
              <a:endParaRPr lang="zh-CN" altLang="en-US" sz="1600" dirty="0"/>
            </a:p>
          </p:txBody>
        </p:sp>
      </p:grpSp>
      <p:sp>
        <p:nvSpPr>
          <p:cNvPr id="38" name="矩形 37">
            <a:extLst>
              <a:ext uri="{FF2B5EF4-FFF2-40B4-BE49-F238E27FC236}">
                <a16:creationId xmlns:a16="http://schemas.microsoft.com/office/drawing/2014/main" id="{3D0D4AF7-9841-4BF6-84DB-F24A50AD098F}"/>
              </a:ext>
            </a:extLst>
          </p:cNvPr>
          <p:cNvSpPr/>
          <p:nvPr/>
        </p:nvSpPr>
        <p:spPr>
          <a:xfrm rot="20057565">
            <a:off x="53300" y="875133"/>
            <a:ext cx="3495578" cy="57153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琥珀" panose="02010800040101010101" pitchFamily="2" charset="-122"/>
                <a:ea typeface="华文琥珀" panose="02010800040101010101" pitchFamily="2" charset="-122"/>
              </a:rPr>
              <a:t>WAT</a:t>
            </a:r>
            <a:r>
              <a:rPr lang="zh-CN" altLang="en-US" sz="2800" dirty="0">
                <a:latin typeface="华文琥珀" panose="02010800040101010101" pitchFamily="2" charset="-122"/>
                <a:ea typeface="华文琥珀" panose="02010800040101010101" pitchFamily="2" charset="-122"/>
              </a:rPr>
              <a:t>的核心算法模型</a:t>
            </a:r>
          </a:p>
        </p:txBody>
      </p:sp>
    </p:spTree>
    <p:extLst>
      <p:ext uri="{BB962C8B-B14F-4D97-AF65-F5344CB8AC3E}">
        <p14:creationId xmlns:p14="http://schemas.microsoft.com/office/powerpoint/2010/main" val="3032349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625C5F7-04E8-42EB-9236-0B0D216FAA39}"/>
              </a:ext>
            </a:extLst>
          </p:cNvPr>
          <p:cNvPicPr>
            <a:picLocks noChangeAspect="1"/>
          </p:cNvPicPr>
          <p:nvPr/>
        </p:nvPicPr>
        <p:blipFill>
          <a:blip r:embed="rId2"/>
          <a:stretch>
            <a:fillRect/>
          </a:stretch>
        </p:blipFill>
        <p:spPr>
          <a:xfrm>
            <a:off x="4081419" y="243311"/>
            <a:ext cx="3983433" cy="2707995"/>
          </a:xfrm>
          <a:prstGeom prst="rect">
            <a:avLst/>
          </a:prstGeom>
        </p:spPr>
      </p:pic>
      <p:sp>
        <p:nvSpPr>
          <p:cNvPr id="24" name="矩形 23">
            <a:extLst>
              <a:ext uri="{FF2B5EF4-FFF2-40B4-BE49-F238E27FC236}">
                <a16:creationId xmlns:a16="http://schemas.microsoft.com/office/drawing/2014/main" id="{80C8BCF3-7F5B-42FC-BBC7-568309E61CE0}"/>
              </a:ext>
            </a:extLst>
          </p:cNvPr>
          <p:cNvSpPr/>
          <p:nvPr/>
        </p:nvSpPr>
        <p:spPr>
          <a:xfrm>
            <a:off x="5046710" y="1723001"/>
            <a:ext cx="698269" cy="50048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CE373F80-1C71-4906-8583-9CC3E8FF33BC}"/>
              </a:ext>
            </a:extLst>
          </p:cNvPr>
          <p:cNvCxnSpPr>
            <a:cxnSpLocks/>
            <a:stCxn id="24" idx="1"/>
            <a:endCxn id="22" idx="0"/>
          </p:cNvCxnSpPr>
          <p:nvPr/>
        </p:nvCxnSpPr>
        <p:spPr>
          <a:xfrm flipH="1">
            <a:off x="3582123" y="1973244"/>
            <a:ext cx="1464587" cy="153595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C199F0F0-1BB3-4D14-936D-1BDE981B95F2}"/>
              </a:ext>
            </a:extLst>
          </p:cNvPr>
          <p:cNvSpPr txBox="1"/>
          <p:nvPr/>
        </p:nvSpPr>
        <p:spPr>
          <a:xfrm>
            <a:off x="8524293" y="1827868"/>
            <a:ext cx="3387432" cy="1077218"/>
          </a:xfrm>
          <a:prstGeom prst="rect">
            <a:avLst/>
          </a:prstGeom>
          <a:solidFill>
            <a:schemeClr val="bg1">
              <a:lumMod val="95000"/>
            </a:schemeClr>
          </a:solidFill>
          <a:ln w="19050">
            <a:solidFill>
              <a:schemeClr val="accent1"/>
            </a:solidFill>
          </a:ln>
        </p:spPr>
        <p:txBody>
          <a:bodyPr wrap="square" rtlCol="0">
            <a:spAutoFit/>
          </a:bodyPr>
          <a:lstStyle/>
          <a:p>
            <a:pPr latinLnBrk="1"/>
            <a:r>
              <a:rPr lang="zh-CN" altLang="en-US" sz="1600" dirty="0"/>
              <a:t>上注是当前的卷积层的参数（</a:t>
            </a:r>
            <a:r>
              <a:rPr lang="en-US" altLang="zh-CN" sz="1600" dirty="0" err="1"/>
              <a:t>input_channel</a:t>
            </a:r>
            <a:r>
              <a:rPr lang="en-US" altLang="zh-CN" sz="1600" dirty="0"/>
              <a:t>, </a:t>
            </a:r>
            <a:r>
              <a:rPr lang="en-US" altLang="zh-CN" sz="1600" dirty="0" err="1"/>
              <a:t>output_channel</a:t>
            </a:r>
            <a:r>
              <a:rPr lang="en-US" altLang="zh-CN" sz="1600" dirty="0"/>
              <a:t>, </a:t>
            </a:r>
            <a:r>
              <a:rPr lang="en-US" altLang="zh-CN" sz="1600" dirty="0" err="1"/>
              <a:t>kernel_size</a:t>
            </a:r>
            <a:r>
              <a:rPr lang="en-US" altLang="zh-CN" sz="1600" dirty="0"/>
              <a:t>, stride=1, padding=0</a:t>
            </a:r>
            <a:r>
              <a:rPr lang="zh-CN" altLang="en-US" sz="1600" dirty="0"/>
              <a:t>）；</a:t>
            </a:r>
            <a:endParaRPr lang="en-US" altLang="zh-CN" sz="1600" dirty="0"/>
          </a:p>
          <a:p>
            <a:pPr latinLnBrk="1"/>
            <a:r>
              <a:rPr lang="zh-CN" altLang="en-US" sz="1600" dirty="0"/>
              <a:t>下注是通过当前层之后的维度</a:t>
            </a:r>
            <a:endParaRPr lang="en-US" altLang="zh-CN" sz="1600" dirty="0"/>
          </a:p>
        </p:txBody>
      </p:sp>
      <p:sp>
        <p:nvSpPr>
          <p:cNvPr id="44" name="矩形 43">
            <a:extLst>
              <a:ext uri="{FF2B5EF4-FFF2-40B4-BE49-F238E27FC236}">
                <a16:creationId xmlns:a16="http://schemas.microsoft.com/office/drawing/2014/main" id="{2CCC2340-D502-4C25-ABD5-0B04DFF5E48F}"/>
              </a:ext>
            </a:extLst>
          </p:cNvPr>
          <p:cNvSpPr/>
          <p:nvPr/>
        </p:nvSpPr>
        <p:spPr>
          <a:xfrm>
            <a:off x="6414890" y="1723001"/>
            <a:ext cx="698269" cy="50048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箭头连接符 45">
            <a:extLst>
              <a:ext uri="{FF2B5EF4-FFF2-40B4-BE49-F238E27FC236}">
                <a16:creationId xmlns:a16="http://schemas.microsoft.com/office/drawing/2014/main" id="{083E07AC-10B9-40DD-851D-9E71CBD65D6F}"/>
              </a:ext>
            </a:extLst>
          </p:cNvPr>
          <p:cNvCxnSpPr>
            <a:cxnSpLocks/>
            <a:stCxn id="44" idx="3"/>
            <a:endCxn id="37" idx="0"/>
          </p:cNvCxnSpPr>
          <p:nvPr/>
        </p:nvCxnSpPr>
        <p:spPr>
          <a:xfrm>
            <a:off x="7113159" y="1973244"/>
            <a:ext cx="2304026" cy="152348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6" name="组合 75">
            <a:extLst>
              <a:ext uri="{FF2B5EF4-FFF2-40B4-BE49-F238E27FC236}">
                <a16:creationId xmlns:a16="http://schemas.microsoft.com/office/drawing/2014/main" id="{127D6624-B865-489A-8AFC-2123EDA49D3A}"/>
              </a:ext>
            </a:extLst>
          </p:cNvPr>
          <p:cNvGrpSpPr/>
          <p:nvPr/>
        </p:nvGrpSpPr>
        <p:grpSpPr>
          <a:xfrm>
            <a:off x="1910602" y="3509199"/>
            <a:ext cx="3343042" cy="2793076"/>
            <a:chOff x="1910602" y="3509199"/>
            <a:chExt cx="3343042" cy="2793076"/>
          </a:xfrm>
        </p:grpSpPr>
        <p:sp>
          <p:nvSpPr>
            <p:cNvPr id="3" name="矩形 2">
              <a:extLst>
                <a:ext uri="{FF2B5EF4-FFF2-40B4-BE49-F238E27FC236}">
                  <a16:creationId xmlns:a16="http://schemas.microsoft.com/office/drawing/2014/main" id="{8D9794FB-10BA-4320-A58F-07CA2A37F973}"/>
                </a:ext>
              </a:extLst>
            </p:cNvPr>
            <p:cNvSpPr/>
            <p:nvPr/>
          </p:nvSpPr>
          <p:spPr>
            <a:xfrm>
              <a:off x="2307958" y="4071088"/>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77ECE3A-9E5A-458E-A85C-88B09D14288A}"/>
                </a:ext>
              </a:extLst>
            </p:cNvPr>
            <p:cNvSpPr txBox="1"/>
            <p:nvPr/>
          </p:nvSpPr>
          <p:spPr>
            <a:xfrm>
              <a:off x="2068416" y="3781798"/>
              <a:ext cx="587020" cy="276999"/>
            </a:xfrm>
            <a:prstGeom prst="rect">
              <a:avLst/>
            </a:prstGeom>
            <a:noFill/>
          </p:spPr>
          <p:txBody>
            <a:bodyPr wrap="none" rtlCol="0">
              <a:spAutoFit/>
            </a:bodyPr>
            <a:lstStyle/>
            <a:p>
              <a:r>
                <a:rPr lang="en-US" altLang="zh-CN" sz="1200" dirty="0"/>
                <a:t>(3,3,1)</a:t>
              </a:r>
              <a:endParaRPr lang="zh-CN" altLang="en-US" sz="1200" dirty="0"/>
            </a:p>
          </p:txBody>
        </p:sp>
        <p:sp>
          <p:nvSpPr>
            <p:cNvPr id="8" name="矩形 7">
              <a:extLst>
                <a:ext uri="{FF2B5EF4-FFF2-40B4-BE49-F238E27FC236}">
                  <a16:creationId xmlns:a16="http://schemas.microsoft.com/office/drawing/2014/main" id="{CD9DF88F-99E6-4367-80C4-07880A703093}"/>
                </a:ext>
              </a:extLst>
            </p:cNvPr>
            <p:cNvSpPr/>
            <p:nvPr/>
          </p:nvSpPr>
          <p:spPr>
            <a:xfrm>
              <a:off x="2548599" y="4071087"/>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16754F2E-D007-4018-BFD4-67128697457C}"/>
                </a:ext>
              </a:extLst>
            </p:cNvPr>
            <p:cNvSpPr/>
            <p:nvPr/>
          </p:nvSpPr>
          <p:spPr>
            <a:xfrm>
              <a:off x="2803357" y="4071086"/>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8D9E47CF-5494-475E-853A-572E1E6F00B6}"/>
                </a:ext>
              </a:extLst>
            </p:cNvPr>
            <p:cNvSpPr txBox="1"/>
            <p:nvPr/>
          </p:nvSpPr>
          <p:spPr>
            <a:xfrm>
              <a:off x="2557211" y="3781799"/>
              <a:ext cx="668773" cy="276999"/>
            </a:xfrm>
            <a:prstGeom prst="rect">
              <a:avLst/>
            </a:prstGeom>
            <a:noFill/>
          </p:spPr>
          <p:txBody>
            <a:bodyPr wrap="none" rtlCol="0">
              <a:spAutoFit/>
            </a:bodyPr>
            <a:lstStyle/>
            <a:p>
              <a:r>
                <a:rPr lang="en-US" altLang="zh-CN" sz="1200" dirty="0"/>
                <a:t>(3,64,3)</a:t>
              </a:r>
              <a:endParaRPr lang="zh-CN" altLang="en-US" sz="1200" dirty="0"/>
            </a:p>
          </p:txBody>
        </p:sp>
        <p:sp>
          <p:nvSpPr>
            <p:cNvPr id="15" name="文本框 14">
              <a:extLst>
                <a:ext uri="{FF2B5EF4-FFF2-40B4-BE49-F238E27FC236}">
                  <a16:creationId xmlns:a16="http://schemas.microsoft.com/office/drawing/2014/main" id="{B328B230-1426-478A-9390-18B2DCA8D219}"/>
                </a:ext>
              </a:extLst>
            </p:cNvPr>
            <p:cNvSpPr txBox="1"/>
            <p:nvPr/>
          </p:nvSpPr>
          <p:spPr>
            <a:xfrm>
              <a:off x="2146963" y="5799873"/>
              <a:ext cx="429926" cy="276999"/>
            </a:xfrm>
            <a:prstGeom prst="rect">
              <a:avLst/>
            </a:prstGeom>
            <a:noFill/>
          </p:spPr>
          <p:txBody>
            <a:bodyPr wrap="none" rtlCol="0">
              <a:spAutoFit/>
            </a:bodyPr>
            <a:lstStyle/>
            <a:p>
              <a:r>
                <a:rPr lang="en-US" altLang="zh-CN" sz="1200" dirty="0"/>
                <a:t>224</a:t>
              </a:r>
              <a:endParaRPr lang="zh-CN" altLang="en-US" sz="1200" dirty="0"/>
            </a:p>
          </p:txBody>
        </p:sp>
        <p:sp>
          <p:nvSpPr>
            <p:cNvPr id="17" name="文本框 16">
              <a:extLst>
                <a:ext uri="{FF2B5EF4-FFF2-40B4-BE49-F238E27FC236}">
                  <a16:creationId xmlns:a16="http://schemas.microsoft.com/office/drawing/2014/main" id="{802DB647-479D-47AF-8F2F-7E395FE0A2EA}"/>
                </a:ext>
              </a:extLst>
            </p:cNvPr>
            <p:cNvSpPr txBox="1"/>
            <p:nvPr/>
          </p:nvSpPr>
          <p:spPr>
            <a:xfrm>
              <a:off x="2430740" y="5799873"/>
              <a:ext cx="429926" cy="276999"/>
            </a:xfrm>
            <a:prstGeom prst="rect">
              <a:avLst/>
            </a:prstGeom>
            <a:noFill/>
          </p:spPr>
          <p:txBody>
            <a:bodyPr wrap="none" rtlCol="0">
              <a:spAutoFit/>
            </a:bodyPr>
            <a:lstStyle/>
            <a:p>
              <a:r>
                <a:rPr lang="en-US" altLang="zh-CN" sz="1200" dirty="0"/>
                <a:t>226</a:t>
              </a:r>
              <a:endParaRPr lang="zh-CN" altLang="en-US" sz="1200" dirty="0"/>
            </a:p>
          </p:txBody>
        </p:sp>
        <p:sp>
          <p:nvSpPr>
            <p:cNvPr id="18" name="文本框 17">
              <a:extLst>
                <a:ext uri="{FF2B5EF4-FFF2-40B4-BE49-F238E27FC236}">
                  <a16:creationId xmlns:a16="http://schemas.microsoft.com/office/drawing/2014/main" id="{696358EF-5FE6-4C41-B488-EE190E230B5F}"/>
                </a:ext>
              </a:extLst>
            </p:cNvPr>
            <p:cNvSpPr txBox="1"/>
            <p:nvPr/>
          </p:nvSpPr>
          <p:spPr>
            <a:xfrm>
              <a:off x="2693154" y="5799872"/>
              <a:ext cx="429926" cy="276999"/>
            </a:xfrm>
            <a:prstGeom prst="rect">
              <a:avLst/>
            </a:prstGeom>
            <a:noFill/>
          </p:spPr>
          <p:txBody>
            <a:bodyPr wrap="none" rtlCol="0">
              <a:spAutoFit/>
            </a:bodyPr>
            <a:lstStyle/>
            <a:p>
              <a:r>
                <a:rPr lang="en-US" altLang="zh-CN" sz="1200" dirty="0"/>
                <a:t>224</a:t>
              </a:r>
              <a:endParaRPr lang="zh-CN" altLang="en-US" sz="1200" dirty="0"/>
            </a:p>
          </p:txBody>
        </p:sp>
        <p:sp>
          <p:nvSpPr>
            <p:cNvPr id="19" name="矩形 18">
              <a:extLst>
                <a:ext uri="{FF2B5EF4-FFF2-40B4-BE49-F238E27FC236}">
                  <a16:creationId xmlns:a16="http://schemas.microsoft.com/office/drawing/2014/main" id="{E6AFC9C6-98BD-456A-A9C4-C1655A328801}"/>
                </a:ext>
              </a:extLst>
            </p:cNvPr>
            <p:cNvSpPr/>
            <p:nvPr/>
          </p:nvSpPr>
          <p:spPr>
            <a:xfrm>
              <a:off x="3056201" y="4071086"/>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D32C2A74-84B3-4F55-B619-016A823496AB}"/>
                </a:ext>
              </a:extLst>
            </p:cNvPr>
            <p:cNvSpPr/>
            <p:nvPr/>
          </p:nvSpPr>
          <p:spPr>
            <a:xfrm>
              <a:off x="1910602" y="3509199"/>
              <a:ext cx="3343042" cy="279307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32BC6AC4-8EEB-4704-A137-4C61E7201B14}"/>
                </a:ext>
              </a:extLst>
            </p:cNvPr>
            <p:cNvSpPr/>
            <p:nvPr/>
          </p:nvSpPr>
          <p:spPr>
            <a:xfrm>
              <a:off x="3304547" y="4075424"/>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AB8AE040-73B5-4C96-A88A-AF407C01EC53}"/>
                </a:ext>
              </a:extLst>
            </p:cNvPr>
            <p:cNvSpPr/>
            <p:nvPr/>
          </p:nvSpPr>
          <p:spPr>
            <a:xfrm>
              <a:off x="3559305" y="4075423"/>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073F020F-5731-4914-AB5C-5866B8EBA859}"/>
                </a:ext>
              </a:extLst>
            </p:cNvPr>
            <p:cNvSpPr/>
            <p:nvPr/>
          </p:nvSpPr>
          <p:spPr>
            <a:xfrm>
              <a:off x="3812149" y="4075423"/>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CAEC6F34-5806-4F40-B57D-D47AB8875995}"/>
                </a:ext>
              </a:extLst>
            </p:cNvPr>
            <p:cNvSpPr txBox="1"/>
            <p:nvPr/>
          </p:nvSpPr>
          <p:spPr>
            <a:xfrm>
              <a:off x="3191875" y="5795535"/>
              <a:ext cx="429926" cy="276999"/>
            </a:xfrm>
            <a:prstGeom prst="rect">
              <a:avLst/>
            </a:prstGeom>
            <a:noFill/>
          </p:spPr>
          <p:txBody>
            <a:bodyPr wrap="none" rtlCol="0">
              <a:spAutoFit/>
            </a:bodyPr>
            <a:lstStyle/>
            <a:p>
              <a:r>
                <a:rPr lang="en-US" altLang="zh-CN" sz="1200" dirty="0"/>
                <a:t>226</a:t>
              </a:r>
              <a:endParaRPr lang="zh-CN" altLang="en-US" sz="1200" dirty="0"/>
            </a:p>
          </p:txBody>
        </p:sp>
        <p:sp>
          <p:nvSpPr>
            <p:cNvPr id="45" name="文本框 44">
              <a:extLst>
                <a:ext uri="{FF2B5EF4-FFF2-40B4-BE49-F238E27FC236}">
                  <a16:creationId xmlns:a16="http://schemas.microsoft.com/office/drawing/2014/main" id="{6C5E47CD-E869-4E0B-A4C2-ED00386D51C8}"/>
                </a:ext>
              </a:extLst>
            </p:cNvPr>
            <p:cNvSpPr txBox="1"/>
            <p:nvPr/>
          </p:nvSpPr>
          <p:spPr>
            <a:xfrm>
              <a:off x="3272729" y="3798424"/>
              <a:ext cx="750526" cy="276999"/>
            </a:xfrm>
            <a:prstGeom prst="rect">
              <a:avLst/>
            </a:prstGeom>
            <a:noFill/>
          </p:spPr>
          <p:txBody>
            <a:bodyPr wrap="none" rtlCol="0">
              <a:spAutoFit/>
            </a:bodyPr>
            <a:lstStyle/>
            <a:p>
              <a:r>
                <a:rPr lang="en-US" altLang="zh-CN" sz="1200" dirty="0"/>
                <a:t>(64,64,3)</a:t>
              </a:r>
              <a:endParaRPr lang="zh-CN" altLang="en-US" sz="1200" dirty="0"/>
            </a:p>
          </p:txBody>
        </p:sp>
        <p:sp>
          <p:nvSpPr>
            <p:cNvPr id="47" name="矩形 46">
              <a:extLst>
                <a:ext uri="{FF2B5EF4-FFF2-40B4-BE49-F238E27FC236}">
                  <a16:creationId xmlns:a16="http://schemas.microsoft.com/office/drawing/2014/main" id="{AD7F0A70-9979-42C2-A22D-AF44DF63FEC1}"/>
                </a:ext>
              </a:extLst>
            </p:cNvPr>
            <p:cNvSpPr/>
            <p:nvPr/>
          </p:nvSpPr>
          <p:spPr>
            <a:xfrm>
              <a:off x="4064580" y="4075423"/>
              <a:ext cx="176483" cy="17287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63BDD7F0-3C8A-4357-A3F4-F0B3C6CBDD0E}"/>
                </a:ext>
              </a:extLst>
            </p:cNvPr>
            <p:cNvSpPr txBox="1"/>
            <p:nvPr/>
          </p:nvSpPr>
          <p:spPr>
            <a:xfrm>
              <a:off x="3452760" y="5795897"/>
              <a:ext cx="429926" cy="276999"/>
            </a:xfrm>
            <a:prstGeom prst="rect">
              <a:avLst/>
            </a:prstGeom>
            <a:noFill/>
          </p:spPr>
          <p:txBody>
            <a:bodyPr wrap="none" rtlCol="0">
              <a:spAutoFit/>
            </a:bodyPr>
            <a:lstStyle/>
            <a:p>
              <a:r>
                <a:rPr lang="en-US" altLang="zh-CN" sz="1200" dirty="0"/>
                <a:t>224</a:t>
              </a:r>
              <a:endParaRPr lang="zh-CN" altLang="en-US" sz="1200" dirty="0"/>
            </a:p>
          </p:txBody>
        </p:sp>
        <p:sp>
          <p:nvSpPr>
            <p:cNvPr id="51" name="文本框 50">
              <a:extLst>
                <a:ext uri="{FF2B5EF4-FFF2-40B4-BE49-F238E27FC236}">
                  <a16:creationId xmlns:a16="http://schemas.microsoft.com/office/drawing/2014/main" id="{2C2E0F61-6DD0-46F5-8BE1-A079DE9F8023}"/>
                </a:ext>
              </a:extLst>
            </p:cNvPr>
            <p:cNvSpPr txBox="1"/>
            <p:nvPr/>
          </p:nvSpPr>
          <p:spPr>
            <a:xfrm>
              <a:off x="3926975" y="5795535"/>
              <a:ext cx="429926" cy="276999"/>
            </a:xfrm>
            <a:prstGeom prst="rect">
              <a:avLst/>
            </a:prstGeom>
            <a:noFill/>
          </p:spPr>
          <p:txBody>
            <a:bodyPr wrap="none" rtlCol="0">
              <a:spAutoFit/>
            </a:bodyPr>
            <a:lstStyle/>
            <a:p>
              <a:r>
                <a:rPr lang="en-US" altLang="zh-CN" sz="1200" dirty="0"/>
                <a:t>112</a:t>
              </a:r>
              <a:endParaRPr lang="zh-CN" altLang="en-US" sz="1200" dirty="0"/>
            </a:p>
          </p:txBody>
        </p:sp>
        <p:sp>
          <p:nvSpPr>
            <p:cNvPr id="54" name="矩形 53">
              <a:extLst>
                <a:ext uri="{FF2B5EF4-FFF2-40B4-BE49-F238E27FC236}">
                  <a16:creationId xmlns:a16="http://schemas.microsoft.com/office/drawing/2014/main" id="{1888136E-F9BF-4BB1-B858-D00B2E17E9F9}"/>
                </a:ext>
              </a:extLst>
            </p:cNvPr>
            <p:cNvSpPr/>
            <p:nvPr/>
          </p:nvSpPr>
          <p:spPr>
            <a:xfrm>
              <a:off x="4304769" y="4075424"/>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FD87F922-0471-4B30-A03D-1DA8974BFCED}"/>
                </a:ext>
              </a:extLst>
            </p:cNvPr>
            <p:cNvSpPr/>
            <p:nvPr/>
          </p:nvSpPr>
          <p:spPr>
            <a:xfrm>
              <a:off x="4559527" y="4075423"/>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22FCA103-5359-424B-BACF-90AF00CB0D14}"/>
                </a:ext>
              </a:extLst>
            </p:cNvPr>
            <p:cNvSpPr/>
            <p:nvPr/>
          </p:nvSpPr>
          <p:spPr>
            <a:xfrm>
              <a:off x="4812371" y="4075423"/>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a:extLst>
                <a:ext uri="{FF2B5EF4-FFF2-40B4-BE49-F238E27FC236}">
                  <a16:creationId xmlns:a16="http://schemas.microsoft.com/office/drawing/2014/main" id="{2FCDAD35-89A6-442A-ADF9-C80E699F3B92}"/>
                </a:ext>
              </a:extLst>
            </p:cNvPr>
            <p:cNvSpPr txBox="1"/>
            <p:nvPr/>
          </p:nvSpPr>
          <p:spPr>
            <a:xfrm>
              <a:off x="4214431" y="3781798"/>
              <a:ext cx="832279" cy="276999"/>
            </a:xfrm>
            <a:prstGeom prst="rect">
              <a:avLst/>
            </a:prstGeom>
            <a:noFill/>
          </p:spPr>
          <p:txBody>
            <a:bodyPr wrap="none" rtlCol="0">
              <a:spAutoFit/>
            </a:bodyPr>
            <a:lstStyle/>
            <a:p>
              <a:r>
                <a:rPr lang="en-US" altLang="zh-CN" sz="1200" dirty="0"/>
                <a:t>(64,128,3)</a:t>
              </a:r>
              <a:endParaRPr lang="zh-CN" altLang="en-US" sz="1200" dirty="0"/>
            </a:p>
          </p:txBody>
        </p:sp>
        <p:sp>
          <p:nvSpPr>
            <p:cNvPr id="58" name="文本框 57">
              <a:extLst>
                <a:ext uri="{FF2B5EF4-FFF2-40B4-BE49-F238E27FC236}">
                  <a16:creationId xmlns:a16="http://schemas.microsoft.com/office/drawing/2014/main" id="{0FE2E5FA-1B77-410B-A1E9-8A5955CB1F5E}"/>
                </a:ext>
              </a:extLst>
            </p:cNvPr>
            <p:cNvSpPr txBox="1"/>
            <p:nvPr/>
          </p:nvSpPr>
          <p:spPr>
            <a:xfrm>
              <a:off x="4178047" y="5794645"/>
              <a:ext cx="429926" cy="276999"/>
            </a:xfrm>
            <a:prstGeom prst="rect">
              <a:avLst/>
            </a:prstGeom>
            <a:noFill/>
          </p:spPr>
          <p:txBody>
            <a:bodyPr wrap="none" rtlCol="0">
              <a:spAutoFit/>
            </a:bodyPr>
            <a:lstStyle/>
            <a:p>
              <a:r>
                <a:rPr lang="en-US" altLang="zh-CN" sz="1200" dirty="0"/>
                <a:t>114</a:t>
              </a:r>
              <a:endParaRPr lang="zh-CN" altLang="en-US" sz="1200" dirty="0"/>
            </a:p>
          </p:txBody>
        </p:sp>
        <p:sp>
          <p:nvSpPr>
            <p:cNvPr id="60" name="文本框 59">
              <a:extLst>
                <a:ext uri="{FF2B5EF4-FFF2-40B4-BE49-F238E27FC236}">
                  <a16:creationId xmlns:a16="http://schemas.microsoft.com/office/drawing/2014/main" id="{9A4A30DC-B423-4546-B742-BFC50906EDB4}"/>
                </a:ext>
              </a:extLst>
            </p:cNvPr>
            <p:cNvSpPr txBox="1"/>
            <p:nvPr/>
          </p:nvSpPr>
          <p:spPr>
            <a:xfrm>
              <a:off x="4440841" y="5797200"/>
              <a:ext cx="429926" cy="276999"/>
            </a:xfrm>
            <a:prstGeom prst="rect">
              <a:avLst/>
            </a:prstGeom>
            <a:noFill/>
          </p:spPr>
          <p:txBody>
            <a:bodyPr wrap="none" rtlCol="0">
              <a:spAutoFit/>
            </a:bodyPr>
            <a:lstStyle/>
            <a:p>
              <a:r>
                <a:rPr lang="en-US" altLang="zh-CN" sz="1200" dirty="0"/>
                <a:t>112</a:t>
              </a:r>
              <a:endParaRPr lang="zh-CN" altLang="en-US" sz="1200" dirty="0"/>
            </a:p>
          </p:txBody>
        </p:sp>
      </p:grpSp>
      <p:grpSp>
        <p:nvGrpSpPr>
          <p:cNvPr id="29" name="组合 28">
            <a:extLst>
              <a:ext uri="{FF2B5EF4-FFF2-40B4-BE49-F238E27FC236}">
                <a16:creationId xmlns:a16="http://schemas.microsoft.com/office/drawing/2014/main" id="{310A4402-CA14-4BAA-B7EB-4B30F8EC3125}"/>
              </a:ext>
            </a:extLst>
          </p:cNvPr>
          <p:cNvGrpSpPr/>
          <p:nvPr/>
        </p:nvGrpSpPr>
        <p:grpSpPr>
          <a:xfrm>
            <a:off x="8543758" y="334298"/>
            <a:ext cx="3506768" cy="1388703"/>
            <a:chOff x="8543758" y="334298"/>
            <a:chExt cx="3506768" cy="1388703"/>
          </a:xfrm>
        </p:grpSpPr>
        <p:sp>
          <p:nvSpPr>
            <p:cNvPr id="9" name="矩形 8">
              <a:extLst>
                <a:ext uri="{FF2B5EF4-FFF2-40B4-BE49-F238E27FC236}">
                  <a16:creationId xmlns:a16="http://schemas.microsoft.com/office/drawing/2014/main" id="{EA802584-ACA5-4D11-A419-A919B3EBF69C}"/>
                </a:ext>
              </a:extLst>
            </p:cNvPr>
            <p:cNvSpPr/>
            <p:nvPr/>
          </p:nvSpPr>
          <p:spPr>
            <a:xfrm rot="5400000">
              <a:off x="9328945" y="-350628"/>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CD74E51-7FD2-47FB-9911-B568C4E69C09}"/>
                </a:ext>
              </a:extLst>
            </p:cNvPr>
            <p:cNvSpPr/>
            <p:nvPr/>
          </p:nvSpPr>
          <p:spPr>
            <a:xfrm rot="5400000">
              <a:off x="9328944" y="-86674"/>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34ED143-9399-4FDF-A982-37F1E1F8E6FB}"/>
                </a:ext>
              </a:extLst>
            </p:cNvPr>
            <p:cNvSpPr txBox="1"/>
            <p:nvPr/>
          </p:nvSpPr>
          <p:spPr>
            <a:xfrm>
              <a:off x="10353065" y="334298"/>
              <a:ext cx="636713" cy="338554"/>
            </a:xfrm>
            <a:prstGeom prst="rect">
              <a:avLst/>
            </a:prstGeom>
            <a:noFill/>
          </p:spPr>
          <p:txBody>
            <a:bodyPr wrap="none" rtlCol="0">
              <a:spAutoFit/>
            </a:bodyPr>
            <a:lstStyle/>
            <a:p>
              <a:r>
                <a:rPr lang="en-US" altLang="zh-CN" sz="1600" dirty="0"/>
                <a:t>Conv</a:t>
              </a:r>
              <a:endParaRPr lang="zh-CN" altLang="en-US" sz="1600" dirty="0"/>
            </a:p>
          </p:txBody>
        </p:sp>
        <p:sp>
          <p:nvSpPr>
            <p:cNvPr id="12" name="文本框 11">
              <a:extLst>
                <a:ext uri="{FF2B5EF4-FFF2-40B4-BE49-F238E27FC236}">
                  <a16:creationId xmlns:a16="http://schemas.microsoft.com/office/drawing/2014/main" id="{3CBB167F-059F-44A5-89AF-26DC94E58F3D}"/>
                </a:ext>
              </a:extLst>
            </p:cNvPr>
            <p:cNvSpPr txBox="1"/>
            <p:nvPr/>
          </p:nvSpPr>
          <p:spPr>
            <a:xfrm>
              <a:off x="10372517" y="608442"/>
              <a:ext cx="1598515" cy="338554"/>
            </a:xfrm>
            <a:prstGeom prst="rect">
              <a:avLst/>
            </a:prstGeom>
            <a:noFill/>
          </p:spPr>
          <p:txBody>
            <a:bodyPr wrap="none" rtlCol="0">
              <a:spAutoFit/>
            </a:bodyPr>
            <a:lstStyle/>
            <a:p>
              <a:r>
                <a:rPr lang="en-US" altLang="zh-CN" sz="1600" dirty="0"/>
                <a:t>Padding(1,1,1,1)</a:t>
              </a:r>
              <a:endParaRPr lang="zh-CN" altLang="en-US" sz="1600" dirty="0"/>
            </a:p>
          </p:txBody>
        </p:sp>
        <p:sp>
          <p:nvSpPr>
            <p:cNvPr id="20" name="矩形 19">
              <a:extLst>
                <a:ext uri="{FF2B5EF4-FFF2-40B4-BE49-F238E27FC236}">
                  <a16:creationId xmlns:a16="http://schemas.microsoft.com/office/drawing/2014/main" id="{5B645E0B-1BCC-4396-A917-8587606A69B0}"/>
                </a:ext>
              </a:extLst>
            </p:cNvPr>
            <p:cNvSpPr/>
            <p:nvPr/>
          </p:nvSpPr>
          <p:spPr>
            <a:xfrm rot="5400000">
              <a:off x="9321078" y="177280"/>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7693390B-7B9A-45FB-AF5B-D1E4A5EE6E82}"/>
                </a:ext>
              </a:extLst>
            </p:cNvPr>
            <p:cNvSpPr txBox="1"/>
            <p:nvPr/>
          </p:nvSpPr>
          <p:spPr>
            <a:xfrm>
              <a:off x="10389495" y="882586"/>
              <a:ext cx="639919" cy="338554"/>
            </a:xfrm>
            <a:prstGeom prst="rect">
              <a:avLst/>
            </a:prstGeom>
            <a:noFill/>
          </p:spPr>
          <p:txBody>
            <a:bodyPr wrap="none" rtlCol="0">
              <a:spAutoFit/>
            </a:bodyPr>
            <a:lstStyle/>
            <a:p>
              <a:r>
                <a:rPr lang="en-US" altLang="zh-CN" sz="1600" dirty="0" err="1"/>
                <a:t>ReLU</a:t>
              </a:r>
              <a:endParaRPr lang="zh-CN" altLang="en-US" sz="1600" dirty="0"/>
            </a:p>
          </p:txBody>
        </p:sp>
        <p:sp>
          <p:nvSpPr>
            <p:cNvPr id="48" name="矩形 47">
              <a:extLst>
                <a:ext uri="{FF2B5EF4-FFF2-40B4-BE49-F238E27FC236}">
                  <a16:creationId xmlns:a16="http://schemas.microsoft.com/office/drawing/2014/main" id="{D86B6D60-EBAE-4BF9-AE04-D3633C5CD175}"/>
                </a:ext>
              </a:extLst>
            </p:cNvPr>
            <p:cNvSpPr/>
            <p:nvPr/>
          </p:nvSpPr>
          <p:spPr>
            <a:xfrm rot="5400000">
              <a:off x="9321077" y="445541"/>
              <a:ext cx="176483" cy="17287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EBFF77A2-959F-456C-9A9D-23316F9F6749}"/>
                </a:ext>
              </a:extLst>
            </p:cNvPr>
            <p:cNvSpPr txBox="1"/>
            <p:nvPr/>
          </p:nvSpPr>
          <p:spPr>
            <a:xfrm>
              <a:off x="10389494" y="1153195"/>
              <a:ext cx="1661032" cy="338554"/>
            </a:xfrm>
            <a:prstGeom prst="rect">
              <a:avLst/>
            </a:prstGeom>
            <a:noFill/>
          </p:spPr>
          <p:txBody>
            <a:bodyPr wrap="none" rtlCol="0">
              <a:spAutoFit/>
            </a:bodyPr>
            <a:lstStyle/>
            <a:p>
              <a:r>
                <a:rPr lang="en-US" altLang="zh-CN" sz="1600" dirty="0"/>
                <a:t>Max Pooling(2,2)</a:t>
              </a:r>
              <a:endParaRPr lang="zh-CN" altLang="en-US" sz="1600" dirty="0"/>
            </a:p>
          </p:txBody>
        </p:sp>
        <p:sp>
          <p:nvSpPr>
            <p:cNvPr id="63" name="矩形 62">
              <a:extLst>
                <a:ext uri="{FF2B5EF4-FFF2-40B4-BE49-F238E27FC236}">
                  <a16:creationId xmlns:a16="http://schemas.microsoft.com/office/drawing/2014/main" id="{FB6C724E-5599-4BEF-9609-431C006FB0E5}"/>
                </a:ext>
              </a:extLst>
            </p:cNvPr>
            <p:cNvSpPr/>
            <p:nvPr/>
          </p:nvSpPr>
          <p:spPr>
            <a:xfrm rot="5400000">
              <a:off x="9319910" y="695213"/>
              <a:ext cx="176483" cy="17287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CF866FB1-05E3-4B03-8FEA-C61DCFC182A8}"/>
                </a:ext>
              </a:extLst>
            </p:cNvPr>
            <p:cNvSpPr txBox="1"/>
            <p:nvPr/>
          </p:nvSpPr>
          <p:spPr>
            <a:xfrm>
              <a:off x="10389143" y="1384447"/>
              <a:ext cx="1646605" cy="338554"/>
            </a:xfrm>
            <a:prstGeom prst="rect">
              <a:avLst/>
            </a:prstGeom>
            <a:noFill/>
          </p:spPr>
          <p:txBody>
            <a:bodyPr wrap="none" rtlCol="0">
              <a:spAutoFit/>
            </a:bodyPr>
            <a:lstStyle/>
            <a:p>
              <a:r>
                <a:rPr lang="en-US" altLang="zh-CN" sz="1600" dirty="0"/>
                <a:t>NN </a:t>
              </a:r>
              <a:r>
                <a:rPr lang="en-US" altLang="zh-CN" sz="1600" dirty="0" err="1"/>
                <a:t>Upsample</a:t>
              </a:r>
              <a:r>
                <a:rPr lang="en-US" altLang="zh-CN" sz="1600" dirty="0"/>
                <a:t>(2)</a:t>
              </a:r>
              <a:endParaRPr lang="zh-CN" altLang="en-US" sz="1600" dirty="0"/>
            </a:p>
          </p:txBody>
        </p:sp>
      </p:grpSp>
      <p:grpSp>
        <p:nvGrpSpPr>
          <p:cNvPr id="81" name="组合 80">
            <a:extLst>
              <a:ext uri="{FF2B5EF4-FFF2-40B4-BE49-F238E27FC236}">
                <a16:creationId xmlns:a16="http://schemas.microsoft.com/office/drawing/2014/main" id="{2F7D2769-E3DC-4945-9D32-20B5C31194B8}"/>
              </a:ext>
            </a:extLst>
          </p:cNvPr>
          <p:cNvGrpSpPr/>
          <p:nvPr/>
        </p:nvGrpSpPr>
        <p:grpSpPr>
          <a:xfrm>
            <a:off x="7971880" y="3496730"/>
            <a:ext cx="2890610" cy="2793076"/>
            <a:chOff x="8689678" y="3479457"/>
            <a:chExt cx="2890610" cy="2793076"/>
          </a:xfrm>
        </p:grpSpPr>
        <p:sp>
          <p:nvSpPr>
            <p:cNvPr id="28" name="矩形 27">
              <a:extLst>
                <a:ext uri="{FF2B5EF4-FFF2-40B4-BE49-F238E27FC236}">
                  <a16:creationId xmlns:a16="http://schemas.microsoft.com/office/drawing/2014/main" id="{F4535941-B79A-41BB-BE4A-CB4787F3D739}"/>
                </a:ext>
              </a:extLst>
            </p:cNvPr>
            <p:cNvSpPr/>
            <p:nvPr/>
          </p:nvSpPr>
          <p:spPr>
            <a:xfrm>
              <a:off x="9087033" y="4041346"/>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5E42C89A-F64A-4523-9BE1-DC74597AD8A5}"/>
                </a:ext>
              </a:extLst>
            </p:cNvPr>
            <p:cNvSpPr/>
            <p:nvPr/>
          </p:nvSpPr>
          <p:spPr>
            <a:xfrm>
              <a:off x="9327674" y="4041345"/>
              <a:ext cx="176483" cy="17287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08A10FFE-9AE6-4208-89A4-D8C692ACF8E2}"/>
                </a:ext>
              </a:extLst>
            </p:cNvPr>
            <p:cNvSpPr txBox="1"/>
            <p:nvPr/>
          </p:nvSpPr>
          <p:spPr>
            <a:xfrm>
              <a:off x="8945795" y="3764345"/>
              <a:ext cx="797009" cy="276999"/>
            </a:xfrm>
            <a:prstGeom prst="rect">
              <a:avLst/>
            </a:prstGeom>
            <a:noFill/>
          </p:spPr>
          <p:txBody>
            <a:bodyPr wrap="square" rtlCol="0">
              <a:spAutoFit/>
            </a:bodyPr>
            <a:lstStyle/>
            <a:p>
              <a:r>
                <a:rPr lang="en-US" altLang="zh-CN" sz="1200" dirty="0"/>
                <a:t>(128,64,3)</a:t>
              </a:r>
              <a:endParaRPr lang="zh-CN" altLang="en-US" sz="1200" dirty="0"/>
            </a:p>
          </p:txBody>
        </p:sp>
        <p:sp>
          <p:nvSpPr>
            <p:cNvPr id="33" name="文本框 32">
              <a:extLst>
                <a:ext uri="{FF2B5EF4-FFF2-40B4-BE49-F238E27FC236}">
                  <a16:creationId xmlns:a16="http://schemas.microsoft.com/office/drawing/2014/main" id="{9AB6E777-492F-4D8F-8394-C7C7F83A3B0F}"/>
                </a:ext>
              </a:extLst>
            </p:cNvPr>
            <p:cNvSpPr txBox="1"/>
            <p:nvPr/>
          </p:nvSpPr>
          <p:spPr>
            <a:xfrm>
              <a:off x="8926038" y="5770131"/>
              <a:ext cx="429926" cy="276999"/>
            </a:xfrm>
            <a:prstGeom prst="rect">
              <a:avLst/>
            </a:prstGeom>
            <a:noFill/>
          </p:spPr>
          <p:txBody>
            <a:bodyPr wrap="square" rtlCol="0">
              <a:spAutoFit/>
            </a:bodyPr>
            <a:lstStyle/>
            <a:p>
              <a:r>
                <a:rPr lang="en-US" altLang="zh-CN" sz="1200" dirty="0"/>
                <a:t>114</a:t>
              </a:r>
              <a:endParaRPr lang="zh-CN" altLang="en-US" sz="1200" dirty="0"/>
            </a:p>
          </p:txBody>
        </p:sp>
        <p:sp>
          <p:nvSpPr>
            <p:cNvPr id="34" name="文本框 33">
              <a:extLst>
                <a:ext uri="{FF2B5EF4-FFF2-40B4-BE49-F238E27FC236}">
                  <a16:creationId xmlns:a16="http://schemas.microsoft.com/office/drawing/2014/main" id="{2FF13537-9D72-4482-8619-EB2B566D1BF8}"/>
                </a:ext>
              </a:extLst>
            </p:cNvPr>
            <p:cNvSpPr txBox="1"/>
            <p:nvPr/>
          </p:nvSpPr>
          <p:spPr>
            <a:xfrm>
              <a:off x="9209815" y="5770131"/>
              <a:ext cx="429926" cy="276999"/>
            </a:xfrm>
            <a:prstGeom prst="rect">
              <a:avLst/>
            </a:prstGeom>
            <a:noFill/>
          </p:spPr>
          <p:txBody>
            <a:bodyPr wrap="square" rtlCol="0">
              <a:spAutoFit/>
            </a:bodyPr>
            <a:lstStyle/>
            <a:p>
              <a:r>
                <a:rPr lang="en-US" altLang="zh-CN" sz="1200" dirty="0"/>
                <a:t>112</a:t>
              </a:r>
              <a:endParaRPr lang="zh-CN" altLang="en-US" sz="1200" dirty="0"/>
            </a:p>
          </p:txBody>
        </p:sp>
        <p:sp>
          <p:nvSpPr>
            <p:cNvPr id="37" name="矩形 36">
              <a:extLst>
                <a:ext uri="{FF2B5EF4-FFF2-40B4-BE49-F238E27FC236}">
                  <a16:creationId xmlns:a16="http://schemas.microsoft.com/office/drawing/2014/main" id="{7B3F18A1-3CAE-4C1C-96F0-E287D7F812A5}"/>
                </a:ext>
              </a:extLst>
            </p:cNvPr>
            <p:cNvSpPr/>
            <p:nvPr/>
          </p:nvSpPr>
          <p:spPr>
            <a:xfrm>
              <a:off x="8689678" y="3479457"/>
              <a:ext cx="2890610" cy="279307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9C56B047-8143-4CED-ABE1-7D6EEABA13C5}"/>
                </a:ext>
              </a:extLst>
            </p:cNvPr>
            <p:cNvSpPr/>
            <p:nvPr/>
          </p:nvSpPr>
          <p:spPr>
            <a:xfrm>
              <a:off x="9572629" y="4041192"/>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37D69C4B-C81D-49D4-BA25-7ADE32D5E423}"/>
                </a:ext>
              </a:extLst>
            </p:cNvPr>
            <p:cNvSpPr/>
            <p:nvPr/>
          </p:nvSpPr>
          <p:spPr>
            <a:xfrm>
              <a:off x="9824451" y="4043344"/>
              <a:ext cx="176483" cy="17287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74CD3B76-0753-4B11-9BB2-44C9CBA2C53E}"/>
                </a:ext>
              </a:extLst>
            </p:cNvPr>
            <p:cNvSpPr txBox="1"/>
            <p:nvPr/>
          </p:nvSpPr>
          <p:spPr>
            <a:xfrm>
              <a:off x="9703899" y="5763926"/>
              <a:ext cx="429926" cy="276999"/>
            </a:xfrm>
            <a:prstGeom prst="rect">
              <a:avLst/>
            </a:prstGeom>
            <a:noFill/>
          </p:spPr>
          <p:txBody>
            <a:bodyPr wrap="square" rtlCol="0">
              <a:spAutoFit/>
            </a:bodyPr>
            <a:lstStyle/>
            <a:p>
              <a:r>
                <a:rPr lang="en-US" altLang="zh-CN" sz="1200" dirty="0"/>
                <a:t>224</a:t>
              </a:r>
              <a:endParaRPr lang="zh-CN" altLang="en-US" sz="1200" dirty="0"/>
            </a:p>
          </p:txBody>
        </p:sp>
        <p:sp>
          <p:nvSpPr>
            <p:cNvPr id="66" name="矩形 65">
              <a:extLst>
                <a:ext uri="{FF2B5EF4-FFF2-40B4-BE49-F238E27FC236}">
                  <a16:creationId xmlns:a16="http://schemas.microsoft.com/office/drawing/2014/main" id="{3C987750-B0B3-4A98-A320-C4649163C198}"/>
                </a:ext>
              </a:extLst>
            </p:cNvPr>
            <p:cNvSpPr/>
            <p:nvPr/>
          </p:nvSpPr>
          <p:spPr>
            <a:xfrm>
              <a:off x="10077894" y="4043344"/>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5962388F-CB2A-4699-8E8F-5700E8808712}"/>
                </a:ext>
              </a:extLst>
            </p:cNvPr>
            <p:cNvSpPr/>
            <p:nvPr/>
          </p:nvSpPr>
          <p:spPr>
            <a:xfrm>
              <a:off x="10318535" y="4043343"/>
              <a:ext cx="176483" cy="17287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F1FED2E0-9B6E-4A90-8BDE-93D6B648E1A7}"/>
                </a:ext>
              </a:extLst>
            </p:cNvPr>
            <p:cNvSpPr/>
            <p:nvPr/>
          </p:nvSpPr>
          <p:spPr>
            <a:xfrm>
              <a:off x="10563490" y="4043190"/>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a:extLst>
                <a:ext uri="{FF2B5EF4-FFF2-40B4-BE49-F238E27FC236}">
                  <a16:creationId xmlns:a16="http://schemas.microsoft.com/office/drawing/2014/main" id="{3EFFB7C5-ADCC-4845-8741-74BC54F8C3E0}"/>
                </a:ext>
              </a:extLst>
            </p:cNvPr>
            <p:cNvSpPr txBox="1"/>
            <p:nvPr/>
          </p:nvSpPr>
          <p:spPr>
            <a:xfrm>
              <a:off x="9971305" y="5758145"/>
              <a:ext cx="429926" cy="276999"/>
            </a:xfrm>
            <a:prstGeom prst="rect">
              <a:avLst/>
            </a:prstGeom>
            <a:noFill/>
          </p:spPr>
          <p:txBody>
            <a:bodyPr wrap="square" rtlCol="0">
              <a:spAutoFit/>
            </a:bodyPr>
            <a:lstStyle/>
            <a:p>
              <a:r>
                <a:rPr lang="en-US" altLang="zh-CN" sz="1200" dirty="0"/>
                <a:t>226</a:t>
              </a:r>
              <a:endParaRPr lang="zh-CN" altLang="en-US" sz="1200" dirty="0"/>
            </a:p>
          </p:txBody>
        </p:sp>
        <p:sp>
          <p:nvSpPr>
            <p:cNvPr id="70" name="文本框 69">
              <a:extLst>
                <a:ext uri="{FF2B5EF4-FFF2-40B4-BE49-F238E27FC236}">
                  <a16:creationId xmlns:a16="http://schemas.microsoft.com/office/drawing/2014/main" id="{77237A45-EDCD-4E61-9449-A410EA52632A}"/>
                </a:ext>
              </a:extLst>
            </p:cNvPr>
            <p:cNvSpPr txBox="1"/>
            <p:nvPr/>
          </p:nvSpPr>
          <p:spPr>
            <a:xfrm>
              <a:off x="10008271" y="3763300"/>
              <a:ext cx="797009" cy="276999"/>
            </a:xfrm>
            <a:prstGeom prst="rect">
              <a:avLst/>
            </a:prstGeom>
            <a:noFill/>
          </p:spPr>
          <p:txBody>
            <a:bodyPr wrap="square" rtlCol="0">
              <a:spAutoFit/>
            </a:bodyPr>
            <a:lstStyle/>
            <a:p>
              <a:r>
                <a:rPr lang="en-US" altLang="zh-CN" sz="1200" dirty="0"/>
                <a:t>(64,64,3)</a:t>
              </a:r>
              <a:endParaRPr lang="zh-CN" altLang="en-US" sz="1200" dirty="0"/>
            </a:p>
          </p:txBody>
        </p:sp>
        <p:sp>
          <p:nvSpPr>
            <p:cNvPr id="71" name="文本框 70">
              <a:extLst>
                <a:ext uri="{FF2B5EF4-FFF2-40B4-BE49-F238E27FC236}">
                  <a16:creationId xmlns:a16="http://schemas.microsoft.com/office/drawing/2014/main" id="{7A63B648-2453-488F-AD18-BC7DB62B9C27}"/>
                </a:ext>
              </a:extLst>
            </p:cNvPr>
            <p:cNvSpPr txBox="1"/>
            <p:nvPr/>
          </p:nvSpPr>
          <p:spPr>
            <a:xfrm>
              <a:off x="10224391" y="5745179"/>
              <a:ext cx="429926" cy="276999"/>
            </a:xfrm>
            <a:prstGeom prst="rect">
              <a:avLst/>
            </a:prstGeom>
            <a:noFill/>
          </p:spPr>
          <p:txBody>
            <a:bodyPr wrap="square" rtlCol="0">
              <a:spAutoFit/>
            </a:bodyPr>
            <a:lstStyle/>
            <a:p>
              <a:r>
                <a:rPr lang="en-US" altLang="zh-CN" sz="1200" dirty="0"/>
                <a:t>224</a:t>
              </a:r>
              <a:endParaRPr lang="zh-CN" altLang="en-US" sz="1200" dirty="0"/>
            </a:p>
          </p:txBody>
        </p:sp>
        <p:sp>
          <p:nvSpPr>
            <p:cNvPr id="72" name="矩形 71">
              <a:extLst>
                <a:ext uri="{FF2B5EF4-FFF2-40B4-BE49-F238E27FC236}">
                  <a16:creationId xmlns:a16="http://schemas.microsoft.com/office/drawing/2014/main" id="{224608FE-A8B4-4BC6-9A0D-638D68556F02}"/>
                </a:ext>
              </a:extLst>
            </p:cNvPr>
            <p:cNvSpPr/>
            <p:nvPr/>
          </p:nvSpPr>
          <p:spPr>
            <a:xfrm>
              <a:off x="10809596" y="4041346"/>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1F5BA70B-7310-4842-B23B-AC02D634B3D7}"/>
                </a:ext>
              </a:extLst>
            </p:cNvPr>
            <p:cNvSpPr/>
            <p:nvPr/>
          </p:nvSpPr>
          <p:spPr>
            <a:xfrm>
              <a:off x="11050237" y="4041345"/>
              <a:ext cx="176483" cy="17287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4603E490-8235-4116-AD52-D9DFC2A1AEEA}"/>
                </a:ext>
              </a:extLst>
            </p:cNvPr>
            <p:cNvSpPr txBox="1"/>
            <p:nvPr/>
          </p:nvSpPr>
          <p:spPr>
            <a:xfrm>
              <a:off x="10683163" y="5756733"/>
              <a:ext cx="429926" cy="276999"/>
            </a:xfrm>
            <a:prstGeom prst="rect">
              <a:avLst/>
            </a:prstGeom>
            <a:noFill/>
          </p:spPr>
          <p:txBody>
            <a:bodyPr wrap="square" rtlCol="0">
              <a:spAutoFit/>
            </a:bodyPr>
            <a:lstStyle/>
            <a:p>
              <a:r>
                <a:rPr lang="en-US" altLang="zh-CN" sz="1200" dirty="0"/>
                <a:t>226</a:t>
              </a:r>
              <a:endParaRPr lang="zh-CN" altLang="en-US" sz="1200" dirty="0"/>
            </a:p>
          </p:txBody>
        </p:sp>
        <p:sp>
          <p:nvSpPr>
            <p:cNvPr id="78" name="文本框 77">
              <a:extLst>
                <a:ext uri="{FF2B5EF4-FFF2-40B4-BE49-F238E27FC236}">
                  <a16:creationId xmlns:a16="http://schemas.microsoft.com/office/drawing/2014/main" id="{0CDA5AD2-AD7F-4480-9C72-5FABD639DD56}"/>
                </a:ext>
              </a:extLst>
            </p:cNvPr>
            <p:cNvSpPr txBox="1"/>
            <p:nvPr/>
          </p:nvSpPr>
          <p:spPr>
            <a:xfrm>
              <a:off x="10943807" y="5756732"/>
              <a:ext cx="429926" cy="276999"/>
            </a:xfrm>
            <a:prstGeom prst="rect">
              <a:avLst/>
            </a:prstGeom>
            <a:noFill/>
          </p:spPr>
          <p:txBody>
            <a:bodyPr wrap="square" rtlCol="0">
              <a:spAutoFit/>
            </a:bodyPr>
            <a:lstStyle/>
            <a:p>
              <a:r>
                <a:rPr lang="en-US" altLang="zh-CN" sz="1200" dirty="0"/>
                <a:t>224</a:t>
              </a:r>
              <a:endParaRPr lang="zh-CN" altLang="en-US" sz="1200" dirty="0"/>
            </a:p>
          </p:txBody>
        </p:sp>
        <p:sp>
          <p:nvSpPr>
            <p:cNvPr id="79" name="文本框 78">
              <a:extLst>
                <a:ext uri="{FF2B5EF4-FFF2-40B4-BE49-F238E27FC236}">
                  <a16:creationId xmlns:a16="http://schemas.microsoft.com/office/drawing/2014/main" id="{1DDF02DC-4181-4892-884F-C12530D075DD}"/>
                </a:ext>
              </a:extLst>
            </p:cNvPr>
            <p:cNvSpPr txBox="1"/>
            <p:nvPr/>
          </p:nvSpPr>
          <p:spPr>
            <a:xfrm>
              <a:off x="10783279" y="3768375"/>
              <a:ext cx="797009" cy="276999"/>
            </a:xfrm>
            <a:prstGeom prst="rect">
              <a:avLst/>
            </a:prstGeom>
            <a:noFill/>
          </p:spPr>
          <p:txBody>
            <a:bodyPr wrap="square" rtlCol="0">
              <a:spAutoFit/>
            </a:bodyPr>
            <a:lstStyle/>
            <a:p>
              <a:r>
                <a:rPr lang="en-US" altLang="zh-CN" sz="1200" dirty="0"/>
                <a:t>(64,3,3)</a:t>
              </a:r>
              <a:endParaRPr lang="zh-CN" altLang="en-US" sz="1200" dirty="0"/>
            </a:p>
          </p:txBody>
        </p:sp>
      </p:grpSp>
      <p:sp>
        <p:nvSpPr>
          <p:cNvPr id="84" name="矩形 83">
            <a:extLst>
              <a:ext uri="{FF2B5EF4-FFF2-40B4-BE49-F238E27FC236}">
                <a16:creationId xmlns:a16="http://schemas.microsoft.com/office/drawing/2014/main" id="{E6E4F3C3-98EB-40E3-9971-044142CCB526}"/>
              </a:ext>
            </a:extLst>
          </p:cNvPr>
          <p:cNvSpPr/>
          <p:nvPr/>
        </p:nvSpPr>
        <p:spPr>
          <a:xfrm>
            <a:off x="3279429" y="3201550"/>
            <a:ext cx="1732273" cy="3413139"/>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EFBA465F-3A72-441B-B4CB-43AAE5250848}"/>
              </a:ext>
            </a:extLst>
          </p:cNvPr>
          <p:cNvSpPr/>
          <p:nvPr/>
        </p:nvSpPr>
        <p:spPr>
          <a:xfrm>
            <a:off x="8327646" y="3155328"/>
            <a:ext cx="1732273" cy="3413141"/>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id="{C3399088-F7ED-4EE9-A074-8B9203E02988}"/>
              </a:ext>
            </a:extLst>
          </p:cNvPr>
          <p:cNvSpPr/>
          <p:nvPr/>
        </p:nvSpPr>
        <p:spPr>
          <a:xfrm rot="20057565">
            <a:off x="53300" y="875133"/>
            <a:ext cx="3495578" cy="57153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琥珀" panose="02010800040101010101" pitchFamily="2" charset="-122"/>
                <a:ea typeface="华文琥珀" panose="02010800040101010101" pitchFamily="2" charset="-122"/>
              </a:rPr>
              <a:t>WAT</a:t>
            </a:r>
            <a:r>
              <a:rPr lang="zh-CN" altLang="en-US" sz="2800" dirty="0">
                <a:latin typeface="华文琥珀" panose="02010800040101010101" pitchFamily="2" charset="-122"/>
                <a:ea typeface="华文琥珀" panose="02010800040101010101" pitchFamily="2" charset="-122"/>
              </a:rPr>
              <a:t>的核心算法模型</a:t>
            </a:r>
          </a:p>
        </p:txBody>
      </p:sp>
    </p:spTree>
    <p:extLst>
      <p:ext uri="{BB962C8B-B14F-4D97-AF65-F5344CB8AC3E}">
        <p14:creationId xmlns:p14="http://schemas.microsoft.com/office/powerpoint/2010/main" val="172732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625C5F7-04E8-42EB-9236-0B0D216FAA39}"/>
              </a:ext>
            </a:extLst>
          </p:cNvPr>
          <p:cNvPicPr>
            <a:picLocks noChangeAspect="1"/>
          </p:cNvPicPr>
          <p:nvPr/>
        </p:nvPicPr>
        <p:blipFill>
          <a:blip r:embed="rId2"/>
          <a:stretch>
            <a:fillRect/>
          </a:stretch>
        </p:blipFill>
        <p:spPr>
          <a:xfrm>
            <a:off x="4081419" y="243311"/>
            <a:ext cx="3983433" cy="2707995"/>
          </a:xfrm>
          <a:prstGeom prst="rect">
            <a:avLst/>
          </a:prstGeom>
        </p:spPr>
      </p:pic>
      <p:sp>
        <p:nvSpPr>
          <p:cNvPr id="24" name="矩形 23">
            <a:extLst>
              <a:ext uri="{FF2B5EF4-FFF2-40B4-BE49-F238E27FC236}">
                <a16:creationId xmlns:a16="http://schemas.microsoft.com/office/drawing/2014/main" id="{80C8BCF3-7F5B-42FC-BBC7-568309E61CE0}"/>
              </a:ext>
            </a:extLst>
          </p:cNvPr>
          <p:cNvSpPr/>
          <p:nvPr/>
        </p:nvSpPr>
        <p:spPr>
          <a:xfrm>
            <a:off x="4921991" y="1241506"/>
            <a:ext cx="838494" cy="50048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CE373F80-1C71-4906-8583-9CC3E8FF33BC}"/>
              </a:ext>
            </a:extLst>
          </p:cNvPr>
          <p:cNvCxnSpPr>
            <a:cxnSpLocks/>
            <a:stCxn id="24" idx="1"/>
            <a:endCxn id="22" idx="0"/>
          </p:cNvCxnSpPr>
          <p:nvPr/>
        </p:nvCxnSpPr>
        <p:spPr>
          <a:xfrm flipH="1">
            <a:off x="3234977" y="1491749"/>
            <a:ext cx="1687014" cy="200498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C199F0F0-1BB3-4D14-936D-1BDE981B95F2}"/>
              </a:ext>
            </a:extLst>
          </p:cNvPr>
          <p:cNvSpPr txBox="1"/>
          <p:nvPr/>
        </p:nvSpPr>
        <p:spPr>
          <a:xfrm>
            <a:off x="8524293" y="1827868"/>
            <a:ext cx="3387432" cy="1077218"/>
          </a:xfrm>
          <a:prstGeom prst="rect">
            <a:avLst/>
          </a:prstGeom>
          <a:solidFill>
            <a:schemeClr val="bg1">
              <a:lumMod val="95000"/>
            </a:schemeClr>
          </a:solidFill>
          <a:ln w="19050">
            <a:solidFill>
              <a:schemeClr val="accent1"/>
            </a:solidFill>
          </a:ln>
        </p:spPr>
        <p:txBody>
          <a:bodyPr wrap="square" rtlCol="0">
            <a:spAutoFit/>
          </a:bodyPr>
          <a:lstStyle/>
          <a:p>
            <a:pPr latinLnBrk="1"/>
            <a:r>
              <a:rPr lang="zh-CN" altLang="en-US" sz="1600" dirty="0"/>
              <a:t>上注是当前的卷积层的参数（</a:t>
            </a:r>
            <a:r>
              <a:rPr lang="en-US" altLang="zh-CN" sz="1600" dirty="0" err="1"/>
              <a:t>input_channel</a:t>
            </a:r>
            <a:r>
              <a:rPr lang="en-US" altLang="zh-CN" sz="1600" dirty="0"/>
              <a:t>, </a:t>
            </a:r>
            <a:r>
              <a:rPr lang="en-US" altLang="zh-CN" sz="1600" dirty="0" err="1"/>
              <a:t>output_channel</a:t>
            </a:r>
            <a:r>
              <a:rPr lang="en-US" altLang="zh-CN" sz="1600" dirty="0"/>
              <a:t>, </a:t>
            </a:r>
            <a:r>
              <a:rPr lang="en-US" altLang="zh-CN" sz="1600" dirty="0" err="1"/>
              <a:t>kernel_size</a:t>
            </a:r>
            <a:r>
              <a:rPr lang="en-US" altLang="zh-CN" sz="1600" dirty="0"/>
              <a:t>, stride=1, padding=0</a:t>
            </a:r>
            <a:r>
              <a:rPr lang="zh-CN" altLang="en-US" sz="1600" dirty="0"/>
              <a:t>）；</a:t>
            </a:r>
            <a:endParaRPr lang="en-US" altLang="zh-CN" sz="1600" dirty="0"/>
          </a:p>
          <a:p>
            <a:pPr latinLnBrk="1"/>
            <a:r>
              <a:rPr lang="zh-CN" altLang="en-US" sz="1600" dirty="0"/>
              <a:t>下注是通过当前层之后的维度</a:t>
            </a:r>
            <a:endParaRPr lang="en-US" altLang="zh-CN" sz="1600" dirty="0"/>
          </a:p>
        </p:txBody>
      </p:sp>
      <p:sp>
        <p:nvSpPr>
          <p:cNvPr id="44" name="矩形 43">
            <a:extLst>
              <a:ext uri="{FF2B5EF4-FFF2-40B4-BE49-F238E27FC236}">
                <a16:creationId xmlns:a16="http://schemas.microsoft.com/office/drawing/2014/main" id="{2CCC2340-D502-4C25-ABD5-0B04DFF5E48F}"/>
              </a:ext>
            </a:extLst>
          </p:cNvPr>
          <p:cNvSpPr/>
          <p:nvPr/>
        </p:nvSpPr>
        <p:spPr>
          <a:xfrm>
            <a:off x="6390704" y="1241505"/>
            <a:ext cx="838494" cy="50048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箭头连接符 45">
            <a:extLst>
              <a:ext uri="{FF2B5EF4-FFF2-40B4-BE49-F238E27FC236}">
                <a16:creationId xmlns:a16="http://schemas.microsoft.com/office/drawing/2014/main" id="{083E07AC-10B9-40DD-851D-9E71CBD65D6F}"/>
              </a:ext>
            </a:extLst>
          </p:cNvPr>
          <p:cNvCxnSpPr>
            <a:cxnSpLocks/>
            <a:stCxn id="44" idx="3"/>
            <a:endCxn id="37" idx="0"/>
          </p:cNvCxnSpPr>
          <p:nvPr/>
        </p:nvCxnSpPr>
        <p:spPr>
          <a:xfrm>
            <a:off x="7229198" y="1491748"/>
            <a:ext cx="1997308" cy="20049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a16="http://schemas.microsoft.com/office/drawing/2014/main" id="{310A4402-CA14-4BAA-B7EB-4B30F8EC3125}"/>
              </a:ext>
            </a:extLst>
          </p:cNvPr>
          <p:cNvGrpSpPr/>
          <p:nvPr/>
        </p:nvGrpSpPr>
        <p:grpSpPr>
          <a:xfrm>
            <a:off x="8543758" y="334298"/>
            <a:ext cx="3506768" cy="1388703"/>
            <a:chOff x="8543758" y="334298"/>
            <a:chExt cx="3506768" cy="1388703"/>
          </a:xfrm>
        </p:grpSpPr>
        <p:sp>
          <p:nvSpPr>
            <p:cNvPr id="9" name="矩形 8">
              <a:extLst>
                <a:ext uri="{FF2B5EF4-FFF2-40B4-BE49-F238E27FC236}">
                  <a16:creationId xmlns:a16="http://schemas.microsoft.com/office/drawing/2014/main" id="{EA802584-ACA5-4D11-A419-A919B3EBF69C}"/>
                </a:ext>
              </a:extLst>
            </p:cNvPr>
            <p:cNvSpPr/>
            <p:nvPr/>
          </p:nvSpPr>
          <p:spPr>
            <a:xfrm rot="5400000">
              <a:off x="9328945" y="-350628"/>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CD74E51-7FD2-47FB-9911-B568C4E69C09}"/>
                </a:ext>
              </a:extLst>
            </p:cNvPr>
            <p:cNvSpPr/>
            <p:nvPr/>
          </p:nvSpPr>
          <p:spPr>
            <a:xfrm rot="5400000">
              <a:off x="9328944" y="-86674"/>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34ED143-9399-4FDF-A982-37F1E1F8E6FB}"/>
                </a:ext>
              </a:extLst>
            </p:cNvPr>
            <p:cNvSpPr txBox="1"/>
            <p:nvPr/>
          </p:nvSpPr>
          <p:spPr>
            <a:xfrm>
              <a:off x="10353065" y="334298"/>
              <a:ext cx="636713" cy="338554"/>
            </a:xfrm>
            <a:prstGeom prst="rect">
              <a:avLst/>
            </a:prstGeom>
            <a:noFill/>
          </p:spPr>
          <p:txBody>
            <a:bodyPr wrap="none" rtlCol="0">
              <a:spAutoFit/>
            </a:bodyPr>
            <a:lstStyle/>
            <a:p>
              <a:r>
                <a:rPr lang="en-US" altLang="zh-CN" sz="1600" dirty="0"/>
                <a:t>Conv</a:t>
              </a:r>
              <a:endParaRPr lang="zh-CN" altLang="en-US" sz="1600" dirty="0"/>
            </a:p>
          </p:txBody>
        </p:sp>
        <p:sp>
          <p:nvSpPr>
            <p:cNvPr id="12" name="文本框 11">
              <a:extLst>
                <a:ext uri="{FF2B5EF4-FFF2-40B4-BE49-F238E27FC236}">
                  <a16:creationId xmlns:a16="http://schemas.microsoft.com/office/drawing/2014/main" id="{3CBB167F-059F-44A5-89AF-26DC94E58F3D}"/>
                </a:ext>
              </a:extLst>
            </p:cNvPr>
            <p:cNvSpPr txBox="1"/>
            <p:nvPr/>
          </p:nvSpPr>
          <p:spPr>
            <a:xfrm>
              <a:off x="10372517" y="608442"/>
              <a:ext cx="1598515" cy="338554"/>
            </a:xfrm>
            <a:prstGeom prst="rect">
              <a:avLst/>
            </a:prstGeom>
            <a:noFill/>
          </p:spPr>
          <p:txBody>
            <a:bodyPr wrap="none" rtlCol="0">
              <a:spAutoFit/>
            </a:bodyPr>
            <a:lstStyle/>
            <a:p>
              <a:r>
                <a:rPr lang="en-US" altLang="zh-CN" sz="1600" dirty="0"/>
                <a:t>Padding(1,1,1,1)</a:t>
              </a:r>
              <a:endParaRPr lang="zh-CN" altLang="en-US" sz="1600" dirty="0"/>
            </a:p>
          </p:txBody>
        </p:sp>
        <p:sp>
          <p:nvSpPr>
            <p:cNvPr id="20" name="矩形 19">
              <a:extLst>
                <a:ext uri="{FF2B5EF4-FFF2-40B4-BE49-F238E27FC236}">
                  <a16:creationId xmlns:a16="http://schemas.microsoft.com/office/drawing/2014/main" id="{5B645E0B-1BCC-4396-A917-8587606A69B0}"/>
                </a:ext>
              </a:extLst>
            </p:cNvPr>
            <p:cNvSpPr/>
            <p:nvPr/>
          </p:nvSpPr>
          <p:spPr>
            <a:xfrm rot="5400000">
              <a:off x="9321078" y="177280"/>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7693390B-7B9A-45FB-AF5B-D1E4A5EE6E82}"/>
                </a:ext>
              </a:extLst>
            </p:cNvPr>
            <p:cNvSpPr txBox="1"/>
            <p:nvPr/>
          </p:nvSpPr>
          <p:spPr>
            <a:xfrm>
              <a:off x="10389495" y="882586"/>
              <a:ext cx="639919" cy="338554"/>
            </a:xfrm>
            <a:prstGeom prst="rect">
              <a:avLst/>
            </a:prstGeom>
            <a:noFill/>
          </p:spPr>
          <p:txBody>
            <a:bodyPr wrap="none" rtlCol="0">
              <a:spAutoFit/>
            </a:bodyPr>
            <a:lstStyle/>
            <a:p>
              <a:r>
                <a:rPr lang="en-US" altLang="zh-CN" sz="1600" dirty="0" err="1"/>
                <a:t>ReLU</a:t>
              </a:r>
              <a:endParaRPr lang="zh-CN" altLang="en-US" sz="1600" dirty="0"/>
            </a:p>
          </p:txBody>
        </p:sp>
        <p:sp>
          <p:nvSpPr>
            <p:cNvPr id="48" name="矩形 47">
              <a:extLst>
                <a:ext uri="{FF2B5EF4-FFF2-40B4-BE49-F238E27FC236}">
                  <a16:creationId xmlns:a16="http://schemas.microsoft.com/office/drawing/2014/main" id="{D86B6D60-EBAE-4BF9-AE04-D3633C5CD175}"/>
                </a:ext>
              </a:extLst>
            </p:cNvPr>
            <p:cNvSpPr/>
            <p:nvPr/>
          </p:nvSpPr>
          <p:spPr>
            <a:xfrm rot="5400000">
              <a:off x="9321077" y="445541"/>
              <a:ext cx="176483" cy="17287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EBFF77A2-959F-456C-9A9D-23316F9F6749}"/>
                </a:ext>
              </a:extLst>
            </p:cNvPr>
            <p:cNvSpPr txBox="1"/>
            <p:nvPr/>
          </p:nvSpPr>
          <p:spPr>
            <a:xfrm>
              <a:off x="10389494" y="1153195"/>
              <a:ext cx="1661032" cy="338554"/>
            </a:xfrm>
            <a:prstGeom prst="rect">
              <a:avLst/>
            </a:prstGeom>
            <a:noFill/>
          </p:spPr>
          <p:txBody>
            <a:bodyPr wrap="none" rtlCol="0">
              <a:spAutoFit/>
            </a:bodyPr>
            <a:lstStyle/>
            <a:p>
              <a:r>
                <a:rPr lang="en-US" altLang="zh-CN" sz="1600" dirty="0"/>
                <a:t>Max Pooling(2,2)</a:t>
              </a:r>
              <a:endParaRPr lang="zh-CN" altLang="en-US" sz="1600" dirty="0"/>
            </a:p>
          </p:txBody>
        </p:sp>
        <p:sp>
          <p:nvSpPr>
            <p:cNvPr id="63" name="矩形 62">
              <a:extLst>
                <a:ext uri="{FF2B5EF4-FFF2-40B4-BE49-F238E27FC236}">
                  <a16:creationId xmlns:a16="http://schemas.microsoft.com/office/drawing/2014/main" id="{FB6C724E-5599-4BEF-9609-431C006FB0E5}"/>
                </a:ext>
              </a:extLst>
            </p:cNvPr>
            <p:cNvSpPr/>
            <p:nvPr/>
          </p:nvSpPr>
          <p:spPr>
            <a:xfrm rot="5400000">
              <a:off x="9319910" y="695213"/>
              <a:ext cx="176483" cy="17287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CF866FB1-05E3-4B03-8FEA-C61DCFC182A8}"/>
                </a:ext>
              </a:extLst>
            </p:cNvPr>
            <p:cNvSpPr txBox="1"/>
            <p:nvPr/>
          </p:nvSpPr>
          <p:spPr>
            <a:xfrm>
              <a:off x="10389143" y="1384447"/>
              <a:ext cx="1646605" cy="338554"/>
            </a:xfrm>
            <a:prstGeom prst="rect">
              <a:avLst/>
            </a:prstGeom>
            <a:noFill/>
          </p:spPr>
          <p:txBody>
            <a:bodyPr wrap="none" rtlCol="0">
              <a:spAutoFit/>
            </a:bodyPr>
            <a:lstStyle/>
            <a:p>
              <a:r>
                <a:rPr lang="en-US" altLang="zh-CN" sz="1600" dirty="0"/>
                <a:t>NN </a:t>
              </a:r>
              <a:r>
                <a:rPr lang="en-US" altLang="zh-CN" sz="1600" dirty="0" err="1"/>
                <a:t>Upsample</a:t>
              </a:r>
              <a:r>
                <a:rPr lang="en-US" altLang="zh-CN" sz="1600" dirty="0"/>
                <a:t>(2)</a:t>
              </a:r>
              <a:endParaRPr lang="zh-CN" altLang="en-US" sz="1600" dirty="0"/>
            </a:p>
          </p:txBody>
        </p:sp>
      </p:grpSp>
      <p:grpSp>
        <p:nvGrpSpPr>
          <p:cNvPr id="16" name="组合 15">
            <a:extLst>
              <a:ext uri="{FF2B5EF4-FFF2-40B4-BE49-F238E27FC236}">
                <a16:creationId xmlns:a16="http://schemas.microsoft.com/office/drawing/2014/main" id="{FADBC6AB-8639-4722-ABF1-2EB24EC7A980}"/>
              </a:ext>
            </a:extLst>
          </p:cNvPr>
          <p:cNvGrpSpPr/>
          <p:nvPr/>
        </p:nvGrpSpPr>
        <p:grpSpPr>
          <a:xfrm>
            <a:off x="675686" y="3496730"/>
            <a:ext cx="5118582" cy="2793076"/>
            <a:chOff x="1910602" y="3509199"/>
            <a:chExt cx="5118582" cy="2793076"/>
          </a:xfrm>
        </p:grpSpPr>
        <p:sp>
          <p:nvSpPr>
            <p:cNvPr id="3" name="矩形 2">
              <a:extLst>
                <a:ext uri="{FF2B5EF4-FFF2-40B4-BE49-F238E27FC236}">
                  <a16:creationId xmlns:a16="http://schemas.microsoft.com/office/drawing/2014/main" id="{8D9794FB-10BA-4320-A58F-07CA2A37F973}"/>
                </a:ext>
              </a:extLst>
            </p:cNvPr>
            <p:cNvSpPr/>
            <p:nvPr/>
          </p:nvSpPr>
          <p:spPr>
            <a:xfrm>
              <a:off x="2307958" y="4071088"/>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77ECE3A-9E5A-458E-A85C-88B09D14288A}"/>
                </a:ext>
              </a:extLst>
            </p:cNvPr>
            <p:cNvSpPr txBox="1"/>
            <p:nvPr/>
          </p:nvSpPr>
          <p:spPr>
            <a:xfrm>
              <a:off x="2068416" y="3781798"/>
              <a:ext cx="587020" cy="276999"/>
            </a:xfrm>
            <a:prstGeom prst="rect">
              <a:avLst/>
            </a:prstGeom>
            <a:noFill/>
          </p:spPr>
          <p:txBody>
            <a:bodyPr wrap="none" rtlCol="0">
              <a:spAutoFit/>
            </a:bodyPr>
            <a:lstStyle/>
            <a:p>
              <a:r>
                <a:rPr lang="en-US" altLang="zh-CN" sz="1200" dirty="0"/>
                <a:t>(3,3,1)</a:t>
              </a:r>
              <a:endParaRPr lang="zh-CN" altLang="en-US" sz="1200" dirty="0"/>
            </a:p>
          </p:txBody>
        </p:sp>
        <p:sp>
          <p:nvSpPr>
            <p:cNvPr id="8" name="矩形 7">
              <a:extLst>
                <a:ext uri="{FF2B5EF4-FFF2-40B4-BE49-F238E27FC236}">
                  <a16:creationId xmlns:a16="http://schemas.microsoft.com/office/drawing/2014/main" id="{CD9DF88F-99E6-4367-80C4-07880A703093}"/>
                </a:ext>
              </a:extLst>
            </p:cNvPr>
            <p:cNvSpPr/>
            <p:nvPr/>
          </p:nvSpPr>
          <p:spPr>
            <a:xfrm>
              <a:off x="2548599" y="4071087"/>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16754F2E-D007-4018-BFD4-67128697457C}"/>
                </a:ext>
              </a:extLst>
            </p:cNvPr>
            <p:cNvSpPr/>
            <p:nvPr/>
          </p:nvSpPr>
          <p:spPr>
            <a:xfrm>
              <a:off x="2803357" y="4071086"/>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8D9E47CF-5494-475E-853A-572E1E6F00B6}"/>
                </a:ext>
              </a:extLst>
            </p:cNvPr>
            <p:cNvSpPr txBox="1"/>
            <p:nvPr/>
          </p:nvSpPr>
          <p:spPr>
            <a:xfrm>
              <a:off x="2557211" y="3781799"/>
              <a:ext cx="668773" cy="276999"/>
            </a:xfrm>
            <a:prstGeom prst="rect">
              <a:avLst/>
            </a:prstGeom>
            <a:noFill/>
          </p:spPr>
          <p:txBody>
            <a:bodyPr wrap="none" rtlCol="0">
              <a:spAutoFit/>
            </a:bodyPr>
            <a:lstStyle/>
            <a:p>
              <a:r>
                <a:rPr lang="en-US" altLang="zh-CN" sz="1200" dirty="0"/>
                <a:t>(3,64,3)</a:t>
              </a:r>
              <a:endParaRPr lang="zh-CN" altLang="en-US" sz="1200" dirty="0"/>
            </a:p>
          </p:txBody>
        </p:sp>
        <p:sp>
          <p:nvSpPr>
            <p:cNvPr id="15" name="文本框 14">
              <a:extLst>
                <a:ext uri="{FF2B5EF4-FFF2-40B4-BE49-F238E27FC236}">
                  <a16:creationId xmlns:a16="http://schemas.microsoft.com/office/drawing/2014/main" id="{B328B230-1426-478A-9390-18B2DCA8D219}"/>
                </a:ext>
              </a:extLst>
            </p:cNvPr>
            <p:cNvSpPr txBox="1"/>
            <p:nvPr/>
          </p:nvSpPr>
          <p:spPr>
            <a:xfrm>
              <a:off x="2146963" y="5799873"/>
              <a:ext cx="429926" cy="276999"/>
            </a:xfrm>
            <a:prstGeom prst="rect">
              <a:avLst/>
            </a:prstGeom>
            <a:noFill/>
          </p:spPr>
          <p:txBody>
            <a:bodyPr wrap="none" rtlCol="0">
              <a:spAutoFit/>
            </a:bodyPr>
            <a:lstStyle/>
            <a:p>
              <a:r>
                <a:rPr lang="en-US" altLang="zh-CN" sz="1200" dirty="0"/>
                <a:t>224</a:t>
              </a:r>
              <a:endParaRPr lang="zh-CN" altLang="en-US" sz="1200" dirty="0"/>
            </a:p>
          </p:txBody>
        </p:sp>
        <p:sp>
          <p:nvSpPr>
            <p:cNvPr id="17" name="文本框 16">
              <a:extLst>
                <a:ext uri="{FF2B5EF4-FFF2-40B4-BE49-F238E27FC236}">
                  <a16:creationId xmlns:a16="http://schemas.microsoft.com/office/drawing/2014/main" id="{802DB647-479D-47AF-8F2F-7E395FE0A2EA}"/>
                </a:ext>
              </a:extLst>
            </p:cNvPr>
            <p:cNvSpPr txBox="1"/>
            <p:nvPr/>
          </p:nvSpPr>
          <p:spPr>
            <a:xfrm>
              <a:off x="2430740" y="5799873"/>
              <a:ext cx="429926" cy="276999"/>
            </a:xfrm>
            <a:prstGeom prst="rect">
              <a:avLst/>
            </a:prstGeom>
            <a:noFill/>
          </p:spPr>
          <p:txBody>
            <a:bodyPr wrap="none" rtlCol="0">
              <a:spAutoFit/>
            </a:bodyPr>
            <a:lstStyle/>
            <a:p>
              <a:r>
                <a:rPr lang="en-US" altLang="zh-CN" sz="1200" dirty="0"/>
                <a:t>226</a:t>
              </a:r>
              <a:endParaRPr lang="zh-CN" altLang="en-US" sz="1200" dirty="0"/>
            </a:p>
          </p:txBody>
        </p:sp>
        <p:sp>
          <p:nvSpPr>
            <p:cNvPr id="18" name="文本框 17">
              <a:extLst>
                <a:ext uri="{FF2B5EF4-FFF2-40B4-BE49-F238E27FC236}">
                  <a16:creationId xmlns:a16="http://schemas.microsoft.com/office/drawing/2014/main" id="{696358EF-5FE6-4C41-B488-EE190E230B5F}"/>
                </a:ext>
              </a:extLst>
            </p:cNvPr>
            <p:cNvSpPr txBox="1"/>
            <p:nvPr/>
          </p:nvSpPr>
          <p:spPr>
            <a:xfrm>
              <a:off x="2693154" y="5799872"/>
              <a:ext cx="429926" cy="276999"/>
            </a:xfrm>
            <a:prstGeom prst="rect">
              <a:avLst/>
            </a:prstGeom>
            <a:noFill/>
          </p:spPr>
          <p:txBody>
            <a:bodyPr wrap="none" rtlCol="0">
              <a:spAutoFit/>
            </a:bodyPr>
            <a:lstStyle/>
            <a:p>
              <a:r>
                <a:rPr lang="en-US" altLang="zh-CN" sz="1200" dirty="0"/>
                <a:t>224</a:t>
              </a:r>
              <a:endParaRPr lang="zh-CN" altLang="en-US" sz="1200" dirty="0"/>
            </a:p>
          </p:txBody>
        </p:sp>
        <p:sp>
          <p:nvSpPr>
            <p:cNvPr id="19" name="矩形 18">
              <a:extLst>
                <a:ext uri="{FF2B5EF4-FFF2-40B4-BE49-F238E27FC236}">
                  <a16:creationId xmlns:a16="http://schemas.microsoft.com/office/drawing/2014/main" id="{E6AFC9C6-98BD-456A-A9C4-C1655A328801}"/>
                </a:ext>
              </a:extLst>
            </p:cNvPr>
            <p:cNvSpPr/>
            <p:nvPr/>
          </p:nvSpPr>
          <p:spPr>
            <a:xfrm>
              <a:off x="3056201" y="4071086"/>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D32C2A74-84B3-4F55-B619-016A823496AB}"/>
                </a:ext>
              </a:extLst>
            </p:cNvPr>
            <p:cNvSpPr/>
            <p:nvPr/>
          </p:nvSpPr>
          <p:spPr>
            <a:xfrm>
              <a:off x="1910602" y="3509199"/>
              <a:ext cx="5118582" cy="279307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32BC6AC4-8EEB-4704-A137-4C61E7201B14}"/>
                </a:ext>
              </a:extLst>
            </p:cNvPr>
            <p:cNvSpPr/>
            <p:nvPr/>
          </p:nvSpPr>
          <p:spPr>
            <a:xfrm>
              <a:off x="3304547" y="4075424"/>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AB8AE040-73B5-4C96-A88A-AF407C01EC53}"/>
                </a:ext>
              </a:extLst>
            </p:cNvPr>
            <p:cNvSpPr/>
            <p:nvPr/>
          </p:nvSpPr>
          <p:spPr>
            <a:xfrm>
              <a:off x="3559305" y="4075423"/>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073F020F-5731-4914-AB5C-5866B8EBA859}"/>
                </a:ext>
              </a:extLst>
            </p:cNvPr>
            <p:cNvSpPr/>
            <p:nvPr/>
          </p:nvSpPr>
          <p:spPr>
            <a:xfrm>
              <a:off x="3812149" y="4075423"/>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CAEC6F34-5806-4F40-B57D-D47AB8875995}"/>
                </a:ext>
              </a:extLst>
            </p:cNvPr>
            <p:cNvSpPr txBox="1"/>
            <p:nvPr/>
          </p:nvSpPr>
          <p:spPr>
            <a:xfrm>
              <a:off x="3191875" y="5795535"/>
              <a:ext cx="429926" cy="276999"/>
            </a:xfrm>
            <a:prstGeom prst="rect">
              <a:avLst/>
            </a:prstGeom>
            <a:noFill/>
          </p:spPr>
          <p:txBody>
            <a:bodyPr wrap="none" rtlCol="0">
              <a:spAutoFit/>
            </a:bodyPr>
            <a:lstStyle/>
            <a:p>
              <a:r>
                <a:rPr lang="en-US" altLang="zh-CN" sz="1200" dirty="0"/>
                <a:t>226</a:t>
              </a:r>
              <a:endParaRPr lang="zh-CN" altLang="en-US" sz="1200" dirty="0"/>
            </a:p>
          </p:txBody>
        </p:sp>
        <p:sp>
          <p:nvSpPr>
            <p:cNvPr id="45" name="文本框 44">
              <a:extLst>
                <a:ext uri="{FF2B5EF4-FFF2-40B4-BE49-F238E27FC236}">
                  <a16:creationId xmlns:a16="http://schemas.microsoft.com/office/drawing/2014/main" id="{6C5E47CD-E869-4E0B-A4C2-ED00386D51C8}"/>
                </a:ext>
              </a:extLst>
            </p:cNvPr>
            <p:cNvSpPr txBox="1"/>
            <p:nvPr/>
          </p:nvSpPr>
          <p:spPr>
            <a:xfrm>
              <a:off x="3272729" y="3798424"/>
              <a:ext cx="750526" cy="276999"/>
            </a:xfrm>
            <a:prstGeom prst="rect">
              <a:avLst/>
            </a:prstGeom>
            <a:noFill/>
          </p:spPr>
          <p:txBody>
            <a:bodyPr wrap="none" rtlCol="0">
              <a:spAutoFit/>
            </a:bodyPr>
            <a:lstStyle/>
            <a:p>
              <a:r>
                <a:rPr lang="en-US" altLang="zh-CN" sz="1200" dirty="0"/>
                <a:t>(64,64,3)</a:t>
              </a:r>
              <a:endParaRPr lang="zh-CN" altLang="en-US" sz="1200" dirty="0"/>
            </a:p>
          </p:txBody>
        </p:sp>
        <p:sp>
          <p:nvSpPr>
            <p:cNvPr id="47" name="矩形 46">
              <a:extLst>
                <a:ext uri="{FF2B5EF4-FFF2-40B4-BE49-F238E27FC236}">
                  <a16:creationId xmlns:a16="http://schemas.microsoft.com/office/drawing/2014/main" id="{AD7F0A70-9979-42C2-A22D-AF44DF63FEC1}"/>
                </a:ext>
              </a:extLst>
            </p:cNvPr>
            <p:cNvSpPr/>
            <p:nvPr/>
          </p:nvSpPr>
          <p:spPr>
            <a:xfrm>
              <a:off x="4064580" y="4075423"/>
              <a:ext cx="176483" cy="17287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63BDD7F0-3C8A-4357-A3F4-F0B3C6CBDD0E}"/>
                </a:ext>
              </a:extLst>
            </p:cNvPr>
            <p:cNvSpPr txBox="1"/>
            <p:nvPr/>
          </p:nvSpPr>
          <p:spPr>
            <a:xfrm>
              <a:off x="3452760" y="5795897"/>
              <a:ext cx="429926" cy="276999"/>
            </a:xfrm>
            <a:prstGeom prst="rect">
              <a:avLst/>
            </a:prstGeom>
            <a:noFill/>
          </p:spPr>
          <p:txBody>
            <a:bodyPr wrap="none" rtlCol="0">
              <a:spAutoFit/>
            </a:bodyPr>
            <a:lstStyle/>
            <a:p>
              <a:r>
                <a:rPr lang="en-US" altLang="zh-CN" sz="1200" dirty="0"/>
                <a:t>224</a:t>
              </a:r>
              <a:endParaRPr lang="zh-CN" altLang="en-US" sz="1200" dirty="0"/>
            </a:p>
          </p:txBody>
        </p:sp>
        <p:sp>
          <p:nvSpPr>
            <p:cNvPr id="51" name="文本框 50">
              <a:extLst>
                <a:ext uri="{FF2B5EF4-FFF2-40B4-BE49-F238E27FC236}">
                  <a16:creationId xmlns:a16="http://schemas.microsoft.com/office/drawing/2014/main" id="{2C2E0F61-6DD0-46F5-8BE1-A079DE9F8023}"/>
                </a:ext>
              </a:extLst>
            </p:cNvPr>
            <p:cNvSpPr txBox="1"/>
            <p:nvPr/>
          </p:nvSpPr>
          <p:spPr>
            <a:xfrm>
              <a:off x="3926975" y="5795535"/>
              <a:ext cx="429926" cy="276999"/>
            </a:xfrm>
            <a:prstGeom prst="rect">
              <a:avLst/>
            </a:prstGeom>
            <a:noFill/>
          </p:spPr>
          <p:txBody>
            <a:bodyPr wrap="none" rtlCol="0">
              <a:spAutoFit/>
            </a:bodyPr>
            <a:lstStyle/>
            <a:p>
              <a:r>
                <a:rPr lang="en-US" altLang="zh-CN" sz="1200" dirty="0"/>
                <a:t>112</a:t>
              </a:r>
              <a:endParaRPr lang="zh-CN" altLang="en-US" sz="1200" dirty="0"/>
            </a:p>
          </p:txBody>
        </p:sp>
        <p:sp>
          <p:nvSpPr>
            <p:cNvPr id="54" name="矩形 53">
              <a:extLst>
                <a:ext uri="{FF2B5EF4-FFF2-40B4-BE49-F238E27FC236}">
                  <a16:creationId xmlns:a16="http://schemas.microsoft.com/office/drawing/2014/main" id="{1888136E-F9BF-4BB1-B858-D00B2E17E9F9}"/>
                </a:ext>
              </a:extLst>
            </p:cNvPr>
            <p:cNvSpPr/>
            <p:nvPr/>
          </p:nvSpPr>
          <p:spPr>
            <a:xfrm>
              <a:off x="4304769" y="4075424"/>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FD87F922-0471-4B30-A03D-1DA8974BFCED}"/>
                </a:ext>
              </a:extLst>
            </p:cNvPr>
            <p:cNvSpPr/>
            <p:nvPr/>
          </p:nvSpPr>
          <p:spPr>
            <a:xfrm>
              <a:off x="4559527" y="4075423"/>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22FCA103-5359-424B-BACF-90AF00CB0D14}"/>
                </a:ext>
              </a:extLst>
            </p:cNvPr>
            <p:cNvSpPr/>
            <p:nvPr/>
          </p:nvSpPr>
          <p:spPr>
            <a:xfrm>
              <a:off x="4812371" y="4075423"/>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a:extLst>
                <a:ext uri="{FF2B5EF4-FFF2-40B4-BE49-F238E27FC236}">
                  <a16:creationId xmlns:a16="http://schemas.microsoft.com/office/drawing/2014/main" id="{2FCDAD35-89A6-442A-ADF9-C80E699F3B92}"/>
                </a:ext>
              </a:extLst>
            </p:cNvPr>
            <p:cNvSpPr txBox="1"/>
            <p:nvPr/>
          </p:nvSpPr>
          <p:spPr>
            <a:xfrm>
              <a:off x="4214431" y="3790111"/>
              <a:ext cx="832279" cy="276999"/>
            </a:xfrm>
            <a:prstGeom prst="rect">
              <a:avLst/>
            </a:prstGeom>
            <a:noFill/>
          </p:spPr>
          <p:txBody>
            <a:bodyPr wrap="none" rtlCol="0">
              <a:spAutoFit/>
            </a:bodyPr>
            <a:lstStyle/>
            <a:p>
              <a:r>
                <a:rPr lang="en-US" altLang="zh-CN" sz="1200" dirty="0"/>
                <a:t>(64,128,3)</a:t>
              </a:r>
              <a:endParaRPr lang="zh-CN" altLang="en-US" sz="1200" dirty="0"/>
            </a:p>
          </p:txBody>
        </p:sp>
        <p:sp>
          <p:nvSpPr>
            <p:cNvPr id="58" name="文本框 57">
              <a:extLst>
                <a:ext uri="{FF2B5EF4-FFF2-40B4-BE49-F238E27FC236}">
                  <a16:creationId xmlns:a16="http://schemas.microsoft.com/office/drawing/2014/main" id="{0FE2E5FA-1B77-410B-A1E9-8A5955CB1F5E}"/>
                </a:ext>
              </a:extLst>
            </p:cNvPr>
            <p:cNvSpPr txBox="1"/>
            <p:nvPr/>
          </p:nvSpPr>
          <p:spPr>
            <a:xfrm>
              <a:off x="4178047" y="5794645"/>
              <a:ext cx="429926" cy="276999"/>
            </a:xfrm>
            <a:prstGeom prst="rect">
              <a:avLst/>
            </a:prstGeom>
            <a:noFill/>
          </p:spPr>
          <p:txBody>
            <a:bodyPr wrap="none" rtlCol="0">
              <a:spAutoFit/>
            </a:bodyPr>
            <a:lstStyle/>
            <a:p>
              <a:r>
                <a:rPr lang="en-US" altLang="zh-CN" sz="1200" dirty="0"/>
                <a:t>114</a:t>
              </a:r>
              <a:endParaRPr lang="zh-CN" altLang="en-US" sz="1200" dirty="0"/>
            </a:p>
          </p:txBody>
        </p:sp>
        <p:sp>
          <p:nvSpPr>
            <p:cNvPr id="60" name="文本框 59">
              <a:extLst>
                <a:ext uri="{FF2B5EF4-FFF2-40B4-BE49-F238E27FC236}">
                  <a16:creationId xmlns:a16="http://schemas.microsoft.com/office/drawing/2014/main" id="{9A4A30DC-B423-4546-B742-BFC50906EDB4}"/>
                </a:ext>
              </a:extLst>
            </p:cNvPr>
            <p:cNvSpPr txBox="1"/>
            <p:nvPr/>
          </p:nvSpPr>
          <p:spPr>
            <a:xfrm>
              <a:off x="4440841" y="5797200"/>
              <a:ext cx="429926" cy="276999"/>
            </a:xfrm>
            <a:prstGeom prst="rect">
              <a:avLst/>
            </a:prstGeom>
            <a:noFill/>
          </p:spPr>
          <p:txBody>
            <a:bodyPr wrap="none" rtlCol="0">
              <a:spAutoFit/>
            </a:bodyPr>
            <a:lstStyle/>
            <a:p>
              <a:r>
                <a:rPr lang="en-US" altLang="zh-CN" sz="1200" dirty="0"/>
                <a:t>112</a:t>
              </a:r>
              <a:endParaRPr lang="zh-CN" altLang="en-US" sz="1200" dirty="0"/>
            </a:p>
          </p:txBody>
        </p:sp>
        <p:sp>
          <p:nvSpPr>
            <p:cNvPr id="74" name="矩形 73">
              <a:extLst>
                <a:ext uri="{FF2B5EF4-FFF2-40B4-BE49-F238E27FC236}">
                  <a16:creationId xmlns:a16="http://schemas.microsoft.com/office/drawing/2014/main" id="{7AB04E2B-A68C-4332-AC04-122B5F0349BB}"/>
                </a:ext>
              </a:extLst>
            </p:cNvPr>
            <p:cNvSpPr/>
            <p:nvPr/>
          </p:nvSpPr>
          <p:spPr>
            <a:xfrm>
              <a:off x="5062978" y="4077090"/>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a:extLst>
                <a:ext uri="{FF2B5EF4-FFF2-40B4-BE49-F238E27FC236}">
                  <a16:creationId xmlns:a16="http://schemas.microsoft.com/office/drawing/2014/main" id="{1FB2EA98-C320-45B0-98D4-80C45DFB0614}"/>
                </a:ext>
              </a:extLst>
            </p:cNvPr>
            <p:cNvSpPr/>
            <p:nvPr/>
          </p:nvSpPr>
          <p:spPr>
            <a:xfrm>
              <a:off x="5317736" y="4077089"/>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a:extLst>
                <a:ext uri="{FF2B5EF4-FFF2-40B4-BE49-F238E27FC236}">
                  <a16:creationId xmlns:a16="http://schemas.microsoft.com/office/drawing/2014/main" id="{8CDBF3B2-779B-4F1C-95D2-BCBAEE08E2ED}"/>
                </a:ext>
              </a:extLst>
            </p:cNvPr>
            <p:cNvSpPr/>
            <p:nvPr/>
          </p:nvSpPr>
          <p:spPr>
            <a:xfrm>
              <a:off x="5570580" y="4077089"/>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2" name="矩形 81">
              <a:extLst>
                <a:ext uri="{FF2B5EF4-FFF2-40B4-BE49-F238E27FC236}">
                  <a16:creationId xmlns:a16="http://schemas.microsoft.com/office/drawing/2014/main" id="{72E2BD88-EE42-479E-9A9C-9058A3FD360C}"/>
                </a:ext>
              </a:extLst>
            </p:cNvPr>
            <p:cNvSpPr/>
            <p:nvPr/>
          </p:nvSpPr>
          <p:spPr>
            <a:xfrm>
              <a:off x="5823011" y="4077089"/>
              <a:ext cx="176483" cy="17287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3" name="矩形 82">
              <a:extLst>
                <a:ext uri="{FF2B5EF4-FFF2-40B4-BE49-F238E27FC236}">
                  <a16:creationId xmlns:a16="http://schemas.microsoft.com/office/drawing/2014/main" id="{1A5C94CC-3031-4E72-96AE-B37BEA876720}"/>
                </a:ext>
              </a:extLst>
            </p:cNvPr>
            <p:cNvSpPr/>
            <p:nvPr/>
          </p:nvSpPr>
          <p:spPr>
            <a:xfrm>
              <a:off x="6063200" y="4077090"/>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4" name="矩形 83">
              <a:extLst>
                <a:ext uri="{FF2B5EF4-FFF2-40B4-BE49-F238E27FC236}">
                  <a16:creationId xmlns:a16="http://schemas.microsoft.com/office/drawing/2014/main" id="{F15E7F18-E8F7-4C6B-AFF5-52AF48052CF7}"/>
                </a:ext>
              </a:extLst>
            </p:cNvPr>
            <p:cNvSpPr/>
            <p:nvPr/>
          </p:nvSpPr>
          <p:spPr>
            <a:xfrm>
              <a:off x="6317958" y="4077089"/>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5" name="矩形 84">
              <a:extLst>
                <a:ext uri="{FF2B5EF4-FFF2-40B4-BE49-F238E27FC236}">
                  <a16:creationId xmlns:a16="http://schemas.microsoft.com/office/drawing/2014/main" id="{8BE6E450-A8B0-4087-813C-AFA27FC3A735}"/>
                </a:ext>
              </a:extLst>
            </p:cNvPr>
            <p:cNvSpPr/>
            <p:nvPr/>
          </p:nvSpPr>
          <p:spPr>
            <a:xfrm>
              <a:off x="6570802" y="4077089"/>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6" name="文本框 85">
              <a:extLst>
                <a:ext uri="{FF2B5EF4-FFF2-40B4-BE49-F238E27FC236}">
                  <a16:creationId xmlns:a16="http://schemas.microsoft.com/office/drawing/2014/main" id="{673C57B8-6829-4929-A1BD-14297D053F99}"/>
                </a:ext>
              </a:extLst>
            </p:cNvPr>
            <p:cNvSpPr txBox="1"/>
            <p:nvPr/>
          </p:nvSpPr>
          <p:spPr>
            <a:xfrm>
              <a:off x="4939173" y="5804210"/>
              <a:ext cx="429926" cy="276999"/>
            </a:xfrm>
            <a:prstGeom prst="rect">
              <a:avLst/>
            </a:prstGeom>
            <a:noFill/>
          </p:spPr>
          <p:txBody>
            <a:bodyPr wrap="none" rtlCol="0">
              <a:spAutoFit/>
            </a:bodyPr>
            <a:lstStyle/>
            <a:p>
              <a:r>
                <a:rPr lang="en-US" altLang="zh-CN" sz="1200" dirty="0"/>
                <a:t>114</a:t>
              </a:r>
              <a:endParaRPr lang="zh-CN" altLang="en-US" sz="1200" dirty="0"/>
            </a:p>
          </p:txBody>
        </p:sp>
        <p:sp>
          <p:nvSpPr>
            <p:cNvPr id="87" name="文本框 86">
              <a:extLst>
                <a:ext uri="{FF2B5EF4-FFF2-40B4-BE49-F238E27FC236}">
                  <a16:creationId xmlns:a16="http://schemas.microsoft.com/office/drawing/2014/main" id="{C987D2EC-364B-4D9D-9769-C45ACC3CB5DD}"/>
                </a:ext>
              </a:extLst>
            </p:cNvPr>
            <p:cNvSpPr txBox="1"/>
            <p:nvPr/>
          </p:nvSpPr>
          <p:spPr>
            <a:xfrm>
              <a:off x="4969243" y="3785968"/>
              <a:ext cx="914033" cy="276999"/>
            </a:xfrm>
            <a:prstGeom prst="rect">
              <a:avLst/>
            </a:prstGeom>
            <a:noFill/>
          </p:spPr>
          <p:txBody>
            <a:bodyPr wrap="none" rtlCol="0">
              <a:spAutoFit/>
            </a:bodyPr>
            <a:lstStyle/>
            <a:p>
              <a:r>
                <a:rPr lang="en-US" altLang="zh-CN" sz="1200" dirty="0"/>
                <a:t>(128,128,3)</a:t>
              </a:r>
              <a:endParaRPr lang="zh-CN" altLang="en-US" sz="1200" dirty="0"/>
            </a:p>
          </p:txBody>
        </p:sp>
        <p:sp>
          <p:nvSpPr>
            <p:cNvPr id="88" name="文本框 87">
              <a:extLst>
                <a:ext uri="{FF2B5EF4-FFF2-40B4-BE49-F238E27FC236}">
                  <a16:creationId xmlns:a16="http://schemas.microsoft.com/office/drawing/2014/main" id="{A2F1EBBA-EFF1-4D83-A852-2253B9BB1CE2}"/>
                </a:ext>
              </a:extLst>
            </p:cNvPr>
            <p:cNvSpPr txBox="1"/>
            <p:nvPr/>
          </p:nvSpPr>
          <p:spPr>
            <a:xfrm>
              <a:off x="5213842" y="5804210"/>
              <a:ext cx="429926" cy="276999"/>
            </a:xfrm>
            <a:prstGeom prst="rect">
              <a:avLst/>
            </a:prstGeom>
            <a:noFill/>
          </p:spPr>
          <p:txBody>
            <a:bodyPr wrap="none" rtlCol="0">
              <a:spAutoFit/>
            </a:bodyPr>
            <a:lstStyle/>
            <a:p>
              <a:r>
                <a:rPr lang="en-US" altLang="zh-CN" sz="1200" dirty="0"/>
                <a:t>112</a:t>
              </a:r>
              <a:endParaRPr lang="zh-CN" altLang="en-US" sz="1200" dirty="0"/>
            </a:p>
          </p:txBody>
        </p:sp>
        <p:sp>
          <p:nvSpPr>
            <p:cNvPr id="89" name="文本框 88">
              <a:extLst>
                <a:ext uri="{FF2B5EF4-FFF2-40B4-BE49-F238E27FC236}">
                  <a16:creationId xmlns:a16="http://schemas.microsoft.com/office/drawing/2014/main" id="{B68FA642-5B16-4DDB-B7CB-5CB38452A039}"/>
                </a:ext>
              </a:extLst>
            </p:cNvPr>
            <p:cNvSpPr txBox="1"/>
            <p:nvPr/>
          </p:nvSpPr>
          <p:spPr>
            <a:xfrm>
              <a:off x="5731371" y="5818345"/>
              <a:ext cx="348172" cy="276999"/>
            </a:xfrm>
            <a:prstGeom prst="rect">
              <a:avLst/>
            </a:prstGeom>
            <a:noFill/>
          </p:spPr>
          <p:txBody>
            <a:bodyPr wrap="none" rtlCol="0">
              <a:spAutoFit/>
            </a:bodyPr>
            <a:lstStyle/>
            <a:p>
              <a:r>
                <a:rPr lang="en-US" altLang="zh-CN" sz="1200" dirty="0"/>
                <a:t>56</a:t>
              </a:r>
              <a:endParaRPr lang="zh-CN" altLang="en-US" sz="1200" dirty="0"/>
            </a:p>
          </p:txBody>
        </p:sp>
        <p:sp>
          <p:nvSpPr>
            <p:cNvPr id="90" name="文本框 89">
              <a:extLst>
                <a:ext uri="{FF2B5EF4-FFF2-40B4-BE49-F238E27FC236}">
                  <a16:creationId xmlns:a16="http://schemas.microsoft.com/office/drawing/2014/main" id="{59C4AC7F-0E5C-4A28-B2AB-34D234356A3B}"/>
                </a:ext>
              </a:extLst>
            </p:cNvPr>
            <p:cNvSpPr txBox="1"/>
            <p:nvPr/>
          </p:nvSpPr>
          <p:spPr>
            <a:xfrm>
              <a:off x="5943700" y="3798424"/>
              <a:ext cx="914033" cy="276999"/>
            </a:xfrm>
            <a:prstGeom prst="rect">
              <a:avLst/>
            </a:prstGeom>
            <a:noFill/>
          </p:spPr>
          <p:txBody>
            <a:bodyPr wrap="none" rtlCol="0">
              <a:spAutoFit/>
            </a:bodyPr>
            <a:lstStyle/>
            <a:p>
              <a:r>
                <a:rPr lang="en-US" altLang="zh-CN" sz="1200" dirty="0"/>
                <a:t>(128,256,3)</a:t>
              </a:r>
              <a:endParaRPr lang="zh-CN" altLang="en-US" sz="1200" dirty="0"/>
            </a:p>
          </p:txBody>
        </p:sp>
        <p:sp>
          <p:nvSpPr>
            <p:cNvPr id="92" name="文本框 91">
              <a:extLst>
                <a:ext uri="{FF2B5EF4-FFF2-40B4-BE49-F238E27FC236}">
                  <a16:creationId xmlns:a16="http://schemas.microsoft.com/office/drawing/2014/main" id="{B9EC06BE-D56F-4954-95C0-67D3CF743963}"/>
                </a:ext>
              </a:extLst>
            </p:cNvPr>
            <p:cNvSpPr txBox="1"/>
            <p:nvPr/>
          </p:nvSpPr>
          <p:spPr>
            <a:xfrm>
              <a:off x="5967081" y="5812239"/>
              <a:ext cx="348172" cy="276999"/>
            </a:xfrm>
            <a:prstGeom prst="rect">
              <a:avLst/>
            </a:prstGeom>
            <a:noFill/>
          </p:spPr>
          <p:txBody>
            <a:bodyPr wrap="none" rtlCol="0">
              <a:spAutoFit/>
            </a:bodyPr>
            <a:lstStyle/>
            <a:p>
              <a:r>
                <a:rPr lang="en-US" altLang="zh-CN" sz="1200" dirty="0"/>
                <a:t>58</a:t>
              </a:r>
              <a:endParaRPr lang="zh-CN" altLang="en-US" sz="1200" dirty="0"/>
            </a:p>
          </p:txBody>
        </p:sp>
        <p:sp>
          <p:nvSpPr>
            <p:cNvPr id="93" name="文本框 92">
              <a:extLst>
                <a:ext uri="{FF2B5EF4-FFF2-40B4-BE49-F238E27FC236}">
                  <a16:creationId xmlns:a16="http://schemas.microsoft.com/office/drawing/2014/main" id="{CE656E08-5814-45DD-8996-26B0EFBF3E48}"/>
                </a:ext>
              </a:extLst>
            </p:cNvPr>
            <p:cNvSpPr txBox="1"/>
            <p:nvPr/>
          </p:nvSpPr>
          <p:spPr>
            <a:xfrm>
              <a:off x="6223573" y="5812239"/>
              <a:ext cx="348172" cy="276999"/>
            </a:xfrm>
            <a:prstGeom prst="rect">
              <a:avLst/>
            </a:prstGeom>
            <a:noFill/>
          </p:spPr>
          <p:txBody>
            <a:bodyPr wrap="none" rtlCol="0">
              <a:spAutoFit/>
            </a:bodyPr>
            <a:lstStyle/>
            <a:p>
              <a:r>
                <a:rPr lang="en-US" altLang="zh-CN" sz="1200" dirty="0"/>
                <a:t>56</a:t>
              </a:r>
              <a:endParaRPr lang="zh-CN" altLang="en-US" sz="1200" dirty="0"/>
            </a:p>
          </p:txBody>
        </p:sp>
      </p:grpSp>
      <p:grpSp>
        <p:nvGrpSpPr>
          <p:cNvPr id="38" name="组合 37">
            <a:extLst>
              <a:ext uri="{FF2B5EF4-FFF2-40B4-BE49-F238E27FC236}">
                <a16:creationId xmlns:a16="http://schemas.microsoft.com/office/drawing/2014/main" id="{26F97200-AE60-4F79-A864-22A86E22B9B2}"/>
              </a:ext>
            </a:extLst>
          </p:cNvPr>
          <p:cNvGrpSpPr/>
          <p:nvPr/>
        </p:nvGrpSpPr>
        <p:grpSpPr>
          <a:xfrm>
            <a:off x="6850755" y="3496730"/>
            <a:ext cx="4751501" cy="2793076"/>
            <a:chOff x="6850755" y="3496730"/>
            <a:chExt cx="4751501" cy="2793076"/>
          </a:xfrm>
        </p:grpSpPr>
        <p:sp>
          <p:nvSpPr>
            <p:cNvPr id="28" name="矩形 27">
              <a:extLst>
                <a:ext uri="{FF2B5EF4-FFF2-40B4-BE49-F238E27FC236}">
                  <a16:creationId xmlns:a16="http://schemas.microsoft.com/office/drawing/2014/main" id="{F4535941-B79A-41BB-BE4A-CB4787F3D739}"/>
                </a:ext>
              </a:extLst>
            </p:cNvPr>
            <p:cNvSpPr/>
            <p:nvPr/>
          </p:nvSpPr>
          <p:spPr>
            <a:xfrm>
              <a:off x="8369235" y="4058619"/>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5E42C89A-F64A-4523-9BE1-DC74597AD8A5}"/>
                </a:ext>
              </a:extLst>
            </p:cNvPr>
            <p:cNvSpPr/>
            <p:nvPr/>
          </p:nvSpPr>
          <p:spPr>
            <a:xfrm>
              <a:off x="8609876" y="4058618"/>
              <a:ext cx="176483" cy="17287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08A10FFE-9AE6-4208-89A4-D8C692ACF8E2}"/>
                </a:ext>
              </a:extLst>
            </p:cNvPr>
            <p:cNvSpPr txBox="1"/>
            <p:nvPr/>
          </p:nvSpPr>
          <p:spPr>
            <a:xfrm>
              <a:off x="8211462" y="3794749"/>
              <a:ext cx="873421" cy="276999"/>
            </a:xfrm>
            <a:prstGeom prst="rect">
              <a:avLst/>
            </a:prstGeom>
            <a:noFill/>
          </p:spPr>
          <p:txBody>
            <a:bodyPr wrap="square" rtlCol="0">
              <a:spAutoFit/>
            </a:bodyPr>
            <a:lstStyle/>
            <a:p>
              <a:r>
                <a:rPr lang="en-US" altLang="zh-CN" sz="1200" dirty="0"/>
                <a:t>(128,128,3)</a:t>
              </a:r>
              <a:endParaRPr lang="zh-CN" altLang="en-US" sz="1200" dirty="0"/>
            </a:p>
          </p:txBody>
        </p:sp>
        <p:sp>
          <p:nvSpPr>
            <p:cNvPr id="33" name="文本框 32">
              <a:extLst>
                <a:ext uri="{FF2B5EF4-FFF2-40B4-BE49-F238E27FC236}">
                  <a16:creationId xmlns:a16="http://schemas.microsoft.com/office/drawing/2014/main" id="{9AB6E777-492F-4D8F-8394-C7C7F83A3B0F}"/>
                </a:ext>
              </a:extLst>
            </p:cNvPr>
            <p:cNvSpPr txBox="1"/>
            <p:nvPr/>
          </p:nvSpPr>
          <p:spPr>
            <a:xfrm>
              <a:off x="8241492" y="5787404"/>
              <a:ext cx="429926" cy="276999"/>
            </a:xfrm>
            <a:prstGeom prst="rect">
              <a:avLst/>
            </a:prstGeom>
            <a:noFill/>
          </p:spPr>
          <p:txBody>
            <a:bodyPr wrap="square" rtlCol="0">
              <a:spAutoFit/>
            </a:bodyPr>
            <a:lstStyle/>
            <a:p>
              <a:r>
                <a:rPr lang="en-US" altLang="zh-CN" sz="1200" dirty="0"/>
                <a:t>114</a:t>
              </a:r>
              <a:endParaRPr lang="zh-CN" altLang="en-US" sz="1200" dirty="0"/>
            </a:p>
          </p:txBody>
        </p:sp>
        <p:sp>
          <p:nvSpPr>
            <p:cNvPr id="34" name="文本框 33">
              <a:extLst>
                <a:ext uri="{FF2B5EF4-FFF2-40B4-BE49-F238E27FC236}">
                  <a16:creationId xmlns:a16="http://schemas.microsoft.com/office/drawing/2014/main" id="{2FF13537-9D72-4482-8619-EB2B566D1BF8}"/>
                </a:ext>
              </a:extLst>
            </p:cNvPr>
            <p:cNvSpPr txBox="1"/>
            <p:nvPr/>
          </p:nvSpPr>
          <p:spPr>
            <a:xfrm>
              <a:off x="8500330" y="5787404"/>
              <a:ext cx="429926" cy="276999"/>
            </a:xfrm>
            <a:prstGeom prst="rect">
              <a:avLst/>
            </a:prstGeom>
            <a:noFill/>
          </p:spPr>
          <p:txBody>
            <a:bodyPr wrap="square" rtlCol="0">
              <a:spAutoFit/>
            </a:bodyPr>
            <a:lstStyle/>
            <a:p>
              <a:r>
                <a:rPr lang="en-US" altLang="zh-CN" sz="1200" dirty="0"/>
                <a:t>112</a:t>
              </a:r>
              <a:endParaRPr lang="zh-CN" altLang="en-US" sz="1200" dirty="0"/>
            </a:p>
          </p:txBody>
        </p:sp>
        <p:sp>
          <p:nvSpPr>
            <p:cNvPr id="37" name="矩形 36">
              <a:extLst>
                <a:ext uri="{FF2B5EF4-FFF2-40B4-BE49-F238E27FC236}">
                  <a16:creationId xmlns:a16="http://schemas.microsoft.com/office/drawing/2014/main" id="{7B3F18A1-3CAE-4C1C-96F0-E287D7F812A5}"/>
                </a:ext>
              </a:extLst>
            </p:cNvPr>
            <p:cNvSpPr/>
            <p:nvPr/>
          </p:nvSpPr>
          <p:spPr>
            <a:xfrm>
              <a:off x="6850755" y="3496730"/>
              <a:ext cx="4751501" cy="279307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9C56B047-8143-4CED-ABE1-7D6EEABA13C5}"/>
                </a:ext>
              </a:extLst>
            </p:cNvPr>
            <p:cNvSpPr/>
            <p:nvPr/>
          </p:nvSpPr>
          <p:spPr>
            <a:xfrm>
              <a:off x="8854831" y="4058465"/>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37D69C4B-C81D-49D4-BA25-7ADE32D5E423}"/>
                </a:ext>
              </a:extLst>
            </p:cNvPr>
            <p:cNvSpPr/>
            <p:nvPr/>
          </p:nvSpPr>
          <p:spPr>
            <a:xfrm>
              <a:off x="9839082" y="4068776"/>
              <a:ext cx="176483" cy="17287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74CD3B76-0753-4B11-9BB2-44C9CBA2C53E}"/>
                </a:ext>
              </a:extLst>
            </p:cNvPr>
            <p:cNvSpPr txBox="1"/>
            <p:nvPr/>
          </p:nvSpPr>
          <p:spPr>
            <a:xfrm>
              <a:off x="9718530" y="5789358"/>
              <a:ext cx="429926" cy="276999"/>
            </a:xfrm>
            <a:prstGeom prst="rect">
              <a:avLst/>
            </a:prstGeom>
            <a:noFill/>
          </p:spPr>
          <p:txBody>
            <a:bodyPr wrap="square" rtlCol="0">
              <a:spAutoFit/>
            </a:bodyPr>
            <a:lstStyle/>
            <a:p>
              <a:r>
                <a:rPr lang="en-US" altLang="zh-CN" sz="1200" dirty="0"/>
                <a:t>224</a:t>
              </a:r>
              <a:endParaRPr lang="zh-CN" altLang="en-US" sz="1200" dirty="0"/>
            </a:p>
          </p:txBody>
        </p:sp>
        <p:sp>
          <p:nvSpPr>
            <p:cNvPr id="66" name="矩形 65">
              <a:extLst>
                <a:ext uri="{FF2B5EF4-FFF2-40B4-BE49-F238E27FC236}">
                  <a16:creationId xmlns:a16="http://schemas.microsoft.com/office/drawing/2014/main" id="{3C987750-B0B3-4A98-A320-C4649163C198}"/>
                </a:ext>
              </a:extLst>
            </p:cNvPr>
            <p:cNvSpPr/>
            <p:nvPr/>
          </p:nvSpPr>
          <p:spPr>
            <a:xfrm>
              <a:off x="10092525" y="4068776"/>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5962388F-CB2A-4699-8E8F-5700E8808712}"/>
                </a:ext>
              </a:extLst>
            </p:cNvPr>
            <p:cNvSpPr/>
            <p:nvPr/>
          </p:nvSpPr>
          <p:spPr>
            <a:xfrm>
              <a:off x="10333166" y="4068775"/>
              <a:ext cx="176483" cy="17287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F1FED2E0-9B6E-4A90-8BDE-93D6B648E1A7}"/>
                </a:ext>
              </a:extLst>
            </p:cNvPr>
            <p:cNvSpPr/>
            <p:nvPr/>
          </p:nvSpPr>
          <p:spPr>
            <a:xfrm>
              <a:off x="10578121" y="4068622"/>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a:extLst>
                <a:ext uri="{FF2B5EF4-FFF2-40B4-BE49-F238E27FC236}">
                  <a16:creationId xmlns:a16="http://schemas.microsoft.com/office/drawing/2014/main" id="{3EFFB7C5-ADCC-4845-8741-74BC54F8C3E0}"/>
                </a:ext>
              </a:extLst>
            </p:cNvPr>
            <p:cNvSpPr txBox="1"/>
            <p:nvPr/>
          </p:nvSpPr>
          <p:spPr>
            <a:xfrm>
              <a:off x="9985936" y="5783577"/>
              <a:ext cx="429926" cy="276999"/>
            </a:xfrm>
            <a:prstGeom prst="rect">
              <a:avLst/>
            </a:prstGeom>
            <a:noFill/>
          </p:spPr>
          <p:txBody>
            <a:bodyPr wrap="square" rtlCol="0">
              <a:spAutoFit/>
            </a:bodyPr>
            <a:lstStyle/>
            <a:p>
              <a:r>
                <a:rPr lang="en-US" altLang="zh-CN" sz="1200" dirty="0"/>
                <a:t>226</a:t>
              </a:r>
              <a:endParaRPr lang="zh-CN" altLang="en-US" sz="1200" dirty="0"/>
            </a:p>
          </p:txBody>
        </p:sp>
        <p:sp>
          <p:nvSpPr>
            <p:cNvPr id="70" name="文本框 69">
              <a:extLst>
                <a:ext uri="{FF2B5EF4-FFF2-40B4-BE49-F238E27FC236}">
                  <a16:creationId xmlns:a16="http://schemas.microsoft.com/office/drawing/2014/main" id="{77237A45-EDCD-4E61-9449-A410EA52632A}"/>
                </a:ext>
              </a:extLst>
            </p:cNvPr>
            <p:cNvSpPr txBox="1"/>
            <p:nvPr/>
          </p:nvSpPr>
          <p:spPr>
            <a:xfrm>
              <a:off x="10022902" y="3788732"/>
              <a:ext cx="797009" cy="276999"/>
            </a:xfrm>
            <a:prstGeom prst="rect">
              <a:avLst/>
            </a:prstGeom>
            <a:noFill/>
          </p:spPr>
          <p:txBody>
            <a:bodyPr wrap="square" rtlCol="0">
              <a:spAutoFit/>
            </a:bodyPr>
            <a:lstStyle/>
            <a:p>
              <a:r>
                <a:rPr lang="en-US" altLang="zh-CN" sz="1200" dirty="0"/>
                <a:t>(64,64,3)</a:t>
              </a:r>
              <a:endParaRPr lang="zh-CN" altLang="en-US" sz="1200" dirty="0"/>
            </a:p>
          </p:txBody>
        </p:sp>
        <p:sp>
          <p:nvSpPr>
            <p:cNvPr id="71" name="文本框 70">
              <a:extLst>
                <a:ext uri="{FF2B5EF4-FFF2-40B4-BE49-F238E27FC236}">
                  <a16:creationId xmlns:a16="http://schemas.microsoft.com/office/drawing/2014/main" id="{7A63B648-2453-488F-AD18-BC7DB62B9C27}"/>
                </a:ext>
              </a:extLst>
            </p:cNvPr>
            <p:cNvSpPr txBox="1"/>
            <p:nvPr/>
          </p:nvSpPr>
          <p:spPr>
            <a:xfrm>
              <a:off x="10239022" y="5770611"/>
              <a:ext cx="429926" cy="276999"/>
            </a:xfrm>
            <a:prstGeom prst="rect">
              <a:avLst/>
            </a:prstGeom>
            <a:noFill/>
          </p:spPr>
          <p:txBody>
            <a:bodyPr wrap="square" rtlCol="0">
              <a:spAutoFit/>
            </a:bodyPr>
            <a:lstStyle/>
            <a:p>
              <a:r>
                <a:rPr lang="en-US" altLang="zh-CN" sz="1200" dirty="0"/>
                <a:t>224</a:t>
              </a:r>
              <a:endParaRPr lang="zh-CN" altLang="en-US" sz="1200" dirty="0"/>
            </a:p>
          </p:txBody>
        </p:sp>
        <p:sp>
          <p:nvSpPr>
            <p:cNvPr id="72" name="矩形 71">
              <a:extLst>
                <a:ext uri="{FF2B5EF4-FFF2-40B4-BE49-F238E27FC236}">
                  <a16:creationId xmlns:a16="http://schemas.microsoft.com/office/drawing/2014/main" id="{224608FE-A8B4-4BC6-9A0D-638D68556F02}"/>
                </a:ext>
              </a:extLst>
            </p:cNvPr>
            <p:cNvSpPr/>
            <p:nvPr/>
          </p:nvSpPr>
          <p:spPr>
            <a:xfrm>
              <a:off x="10824227" y="4066778"/>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1F5BA70B-7310-4842-B23B-AC02D634B3D7}"/>
                </a:ext>
              </a:extLst>
            </p:cNvPr>
            <p:cNvSpPr/>
            <p:nvPr/>
          </p:nvSpPr>
          <p:spPr>
            <a:xfrm>
              <a:off x="11064868" y="4066777"/>
              <a:ext cx="176483" cy="17287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4603E490-8235-4116-AD52-D9DFC2A1AEEA}"/>
                </a:ext>
              </a:extLst>
            </p:cNvPr>
            <p:cNvSpPr txBox="1"/>
            <p:nvPr/>
          </p:nvSpPr>
          <p:spPr>
            <a:xfrm>
              <a:off x="10697794" y="5782165"/>
              <a:ext cx="429926" cy="276999"/>
            </a:xfrm>
            <a:prstGeom prst="rect">
              <a:avLst/>
            </a:prstGeom>
            <a:noFill/>
          </p:spPr>
          <p:txBody>
            <a:bodyPr wrap="square" rtlCol="0">
              <a:spAutoFit/>
            </a:bodyPr>
            <a:lstStyle/>
            <a:p>
              <a:r>
                <a:rPr lang="en-US" altLang="zh-CN" sz="1200" dirty="0"/>
                <a:t>226</a:t>
              </a:r>
              <a:endParaRPr lang="zh-CN" altLang="en-US" sz="1200" dirty="0"/>
            </a:p>
          </p:txBody>
        </p:sp>
        <p:sp>
          <p:nvSpPr>
            <p:cNvPr id="78" name="文本框 77">
              <a:extLst>
                <a:ext uri="{FF2B5EF4-FFF2-40B4-BE49-F238E27FC236}">
                  <a16:creationId xmlns:a16="http://schemas.microsoft.com/office/drawing/2014/main" id="{0CDA5AD2-AD7F-4480-9C72-5FABD639DD56}"/>
                </a:ext>
              </a:extLst>
            </p:cNvPr>
            <p:cNvSpPr txBox="1"/>
            <p:nvPr/>
          </p:nvSpPr>
          <p:spPr>
            <a:xfrm>
              <a:off x="10958438" y="5782164"/>
              <a:ext cx="429926" cy="276999"/>
            </a:xfrm>
            <a:prstGeom prst="rect">
              <a:avLst/>
            </a:prstGeom>
            <a:noFill/>
          </p:spPr>
          <p:txBody>
            <a:bodyPr wrap="square" rtlCol="0">
              <a:spAutoFit/>
            </a:bodyPr>
            <a:lstStyle/>
            <a:p>
              <a:r>
                <a:rPr lang="en-US" altLang="zh-CN" sz="1200" dirty="0"/>
                <a:t>224</a:t>
              </a:r>
              <a:endParaRPr lang="zh-CN" altLang="en-US" sz="1200" dirty="0"/>
            </a:p>
          </p:txBody>
        </p:sp>
        <p:sp>
          <p:nvSpPr>
            <p:cNvPr id="79" name="文本框 78">
              <a:extLst>
                <a:ext uri="{FF2B5EF4-FFF2-40B4-BE49-F238E27FC236}">
                  <a16:creationId xmlns:a16="http://schemas.microsoft.com/office/drawing/2014/main" id="{1DDF02DC-4181-4892-884F-C12530D075DD}"/>
                </a:ext>
              </a:extLst>
            </p:cNvPr>
            <p:cNvSpPr txBox="1"/>
            <p:nvPr/>
          </p:nvSpPr>
          <p:spPr>
            <a:xfrm>
              <a:off x="10805247" y="3794747"/>
              <a:ext cx="797009" cy="276999"/>
            </a:xfrm>
            <a:prstGeom prst="rect">
              <a:avLst/>
            </a:prstGeom>
            <a:noFill/>
          </p:spPr>
          <p:txBody>
            <a:bodyPr wrap="square" rtlCol="0">
              <a:spAutoFit/>
            </a:bodyPr>
            <a:lstStyle/>
            <a:p>
              <a:r>
                <a:rPr lang="en-US" altLang="zh-CN" sz="1200" dirty="0"/>
                <a:t>(64,3,3)</a:t>
              </a:r>
              <a:endParaRPr lang="zh-CN" altLang="en-US" sz="1200" dirty="0"/>
            </a:p>
          </p:txBody>
        </p:sp>
        <p:sp>
          <p:nvSpPr>
            <p:cNvPr id="94" name="矩形 93">
              <a:extLst>
                <a:ext uri="{FF2B5EF4-FFF2-40B4-BE49-F238E27FC236}">
                  <a16:creationId xmlns:a16="http://schemas.microsoft.com/office/drawing/2014/main" id="{0C74A023-90D5-47BE-816D-F63EB90F0C7D}"/>
                </a:ext>
              </a:extLst>
            </p:cNvPr>
            <p:cNvSpPr/>
            <p:nvPr/>
          </p:nvSpPr>
          <p:spPr>
            <a:xfrm>
              <a:off x="7382852" y="4062670"/>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id="{37846F6C-7A4F-4127-A300-32450EF49F15}"/>
                </a:ext>
              </a:extLst>
            </p:cNvPr>
            <p:cNvSpPr/>
            <p:nvPr/>
          </p:nvSpPr>
          <p:spPr>
            <a:xfrm>
              <a:off x="7623493" y="4062669"/>
              <a:ext cx="176483" cy="17287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id="{FE459582-0B60-47FB-9B3C-2F91EB9C825E}"/>
                </a:ext>
              </a:extLst>
            </p:cNvPr>
            <p:cNvSpPr/>
            <p:nvPr/>
          </p:nvSpPr>
          <p:spPr>
            <a:xfrm>
              <a:off x="7868448" y="4062516"/>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a:extLst>
                <a:ext uri="{FF2B5EF4-FFF2-40B4-BE49-F238E27FC236}">
                  <a16:creationId xmlns:a16="http://schemas.microsoft.com/office/drawing/2014/main" id="{F66EC1FB-8002-499E-A5F4-F862222069EE}"/>
                </a:ext>
              </a:extLst>
            </p:cNvPr>
            <p:cNvSpPr/>
            <p:nvPr/>
          </p:nvSpPr>
          <p:spPr>
            <a:xfrm>
              <a:off x="8120270" y="4064668"/>
              <a:ext cx="176483" cy="17287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文本框 97">
              <a:extLst>
                <a:ext uri="{FF2B5EF4-FFF2-40B4-BE49-F238E27FC236}">
                  <a16:creationId xmlns:a16="http://schemas.microsoft.com/office/drawing/2014/main" id="{F2FD82DD-E926-4FB5-8294-23D07A39C0BF}"/>
                </a:ext>
              </a:extLst>
            </p:cNvPr>
            <p:cNvSpPr txBox="1"/>
            <p:nvPr/>
          </p:nvSpPr>
          <p:spPr>
            <a:xfrm>
              <a:off x="7251814" y="3794749"/>
              <a:ext cx="900844" cy="276999"/>
            </a:xfrm>
            <a:prstGeom prst="rect">
              <a:avLst/>
            </a:prstGeom>
            <a:noFill/>
          </p:spPr>
          <p:txBody>
            <a:bodyPr wrap="square" rtlCol="0">
              <a:spAutoFit/>
            </a:bodyPr>
            <a:lstStyle/>
            <a:p>
              <a:r>
                <a:rPr lang="en-US" altLang="zh-CN" sz="1200" dirty="0"/>
                <a:t>(256,128,3)</a:t>
              </a:r>
              <a:endParaRPr lang="zh-CN" altLang="en-US" sz="1200" dirty="0"/>
            </a:p>
          </p:txBody>
        </p:sp>
        <p:sp>
          <p:nvSpPr>
            <p:cNvPr id="99" name="文本框 98">
              <a:extLst>
                <a:ext uri="{FF2B5EF4-FFF2-40B4-BE49-F238E27FC236}">
                  <a16:creationId xmlns:a16="http://schemas.microsoft.com/office/drawing/2014/main" id="{783B944F-D27F-4FD0-AE98-FF5987673485}"/>
                </a:ext>
              </a:extLst>
            </p:cNvPr>
            <p:cNvSpPr txBox="1"/>
            <p:nvPr/>
          </p:nvSpPr>
          <p:spPr>
            <a:xfrm>
              <a:off x="7307833" y="5798635"/>
              <a:ext cx="360290" cy="276999"/>
            </a:xfrm>
            <a:prstGeom prst="rect">
              <a:avLst/>
            </a:prstGeom>
            <a:noFill/>
          </p:spPr>
          <p:txBody>
            <a:bodyPr wrap="square" rtlCol="0">
              <a:spAutoFit/>
            </a:bodyPr>
            <a:lstStyle/>
            <a:p>
              <a:r>
                <a:rPr lang="en-US" altLang="zh-CN" sz="1200" dirty="0"/>
                <a:t>58</a:t>
              </a:r>
              <a:endParaRPr lang="zh-CN" altLang="en-US" sz="1200" dirty="0"/>
            </a:p>
          </p:txBody>
        </p:sp>
        <p:sp>
          <p:nvSpPr>
            <p:cNvPr id="100" name="文本框 99">
              <a:extLst>
                <a:ext uri="{FF2B5EF4-FFF2-40B4-BE49-F238E27FC236}">
                  <a16:creationId xmlns:a16="http://schemas.microsoft.com/office/drawing/2014/main" id="{A2AC9568-5EC4-4B13-96C9-600DF5DFCE25}"/>
                </a:ext>
              </a:extLst>
            </p:cNvPr>
            <p:cNvSpPr txBox="1"/>
            <p:nvPr/>
          </p:nvSpPr>
          <p:spPr>
            <a:xfrm>
              <a:off x="7540456" y="5800829"/>
              <a:ext cx="360290" cy="276999"/>
            </a:xfrm>
            <a:prstGeom prst="rect">
              <a:avLst/>
            </a:prstGeom>
            <a:noFill/>
          </p:spPr>
          <p:txBody>
            <a:bodyPr wrap="square" rtlCol="0">
              <a:spAutoFit/>
            </a:bodyPr>
            <a:lstStyle/>
            <a:p>
              <a:r>
                <a:rPr lang="en-US" altLang="zh-CN" sz="1200" dirty="0"/>
                <a:t>56</a:t>
              </a:r>
              <a:endParaRPr lang="zh-CN" altLang="en-US" sz="1200" dirty="0"/>
            </a:p>
          </p:txBody>
        </p:sp>
        <p:sp>
          <p:nvSpPr>
            <p:cNvPr id="101" name="文本框 100">
              <a:extLst>
                <a:ext uri="{FF2B5EF4-FFF2-40B4-BE49-F238E27FC236}">
                  <a16:creationId xmlns:a16="http://schemas.microsoft.com/office/drawing/2014/main" id="{9D62080C-B8A9-4A33-A209-7FE1653A4295}"/>
                </a:ext>
              </a:extLst>
            </p:cNvPr>
            <p:cNvSpPr txBox="1"/>
            <p:nvPr/>
          </p:nvSpPr>
          <p:spPr>
            <a:xfrm>
              <a:off x="7978854" y="5790026"/>
              <a:ext cx="429926" cy="276999"/>
            </a:xfrm>
            <a:prstGeom prst="rect">
              <a:avLst/>
            </a:prstGeom>
            <a:noFill/>
          </p:spPr>
          <p:txBody>
            <a:bodyPr wrap="square" rtlCol="0">
              <a:spAutoFit/>
            </a:bodyPr>
            <a:lstStyle/>
            <a:p>
              <a:r>
                <a:rPr lang="en-US" altLang="zh-CN" sz="1200" dirty="0"/>
                <a:t>112</a:t>
              </a:r>
              <a:endParaRPr lang="zh-CN" altLang="en-US" sz="1200" dirty="0"/>
            </a:p>
          </p:txBody>
        </p:sp>
        <p:sp>
          <p:nvSpPr>
            <p:cNvPr id="102" name="矩形 101">
              <a:extLst>
                <a:ext uri="{FF2B5EF4-FFF2-40B4-BE49-F238E27FC236}">
                  <a16:creationId xmlns:a16="http://schemas.microsoft.com/office/drawing/2014/main" id="{617399EB-53A5-436C-A245-15589E9B6168}"/>
                </a:ext>
              </a:extLst>
            </p:cNvPr>
            <p:cNvSpPr/>
            <p:nvPr/>
          </p:nvSpPr>
          <p:spPr>
            <a:xfrm>
              <a:off x="9102041" y="4069040"/>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0AADAC7B-EE66-4081-BD31-BEC873B7D5D3}"/>
                </a:ext>
              </a:extLst>
            </p:cNvPr>
            <p:cNvSpPr/>
            <p:nvPr/>
          </p:nvSpPr>
          <p:spPr>
            <a:xfrm>
              <a:off x="9342682" y="4069039"/>
              <a:ext cx="176483" cy="17287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文本框 103">
              <a:extLst>
                <a:ext uri="{FF2B5EF4-FFF2-40B4-BE49-F238E27FC236}">
                  <a16:creationId xmlns:a16="http://schemas.microsoft.com/office/drawing/2014/main" id="{F1F15B33-CD2B-43D5-AEC2-C745C6A68F02}"/>
                </a:ext>
              </a:extLst>
            </p:cNvPr>
            <p:cNvSpPr txBox="1"/>
            <p:nvPr/>
          </p:nvSpPr>
          <p:spPr>
            <a:xfrm>
              <a:off x="8993807" y="3794748"/>
              <a:ext cx="873421" cy="276999"/>
            </a:xfrm>
            <a:prstGeom prst="rect">
              <a:avLst/>
            </a:prstGeom>
            <a:noFill/>
          </p:spPr>
          <p:txBody>
            <a:bodyPr wrap="square" rtlCol="0">
              <a:spAutoFit/>
            </a:bodyPr>
            <a:lstStyle/>
            <a:p>
              <a:r>
                <a:rPr lang="en-US" altLang="zh-CN" sz="1200" dirty="0"/>
                <a:t>(128,64,3)</a:t>
              </a:r>
              <a:endParaRPr lang="zh-CN" altLang="en-US" sz="1200" dirty="0"/>
            </a:p>
          </p:txBody>
        </p:sp>
        <p:sp>
          <p:nvSpPr>
            <p:cNvPr id="105" name="文本框 104">
              <a:extLst>
                <a:ext uri="{FF2B5EF4-FFF2-40B4-BE49-F238E27FC236}">
                  <a16:creationId xmlns:a16="http://schemas.microsoft.com/office/drawing/2014/main" id="{903B5E9B-D144-4C09-99C1-68C4A2E4350E}"/>
                </a:ext>
              </a:extLst>
            </p:cNvPr>
            <p:cNvSpPr txBox="1"/>
            <p:nvPr/>
          </p:nvSpPr>
          <p:spPr>
            <a:xfrm>
              <a:off x="8974298" y="5781199"/>
              <a:ext cx="429926" cy="276999"/>
            </a:xfrm>
            <a:prstGeom prst="rect">
              <a:avLst/>
            </a:prstGeom>
            <a:noFill/>
          </p:spPr>
          <p:txBody>
            <a:bodyPr wrap="square" rtlCol="0">
              <a:spAutoFit/>
            </a:bodyPr>
            <a:lstStyle/>
            <a:p>
              <a:r>
                <a:rPr lang="en-US" altLang="zh-CN" sz="1200" dirty="0"/>
                <a:t>114</a:t>
              </a:r>
              <a:endParaRPr lang="zh-CN" altLang="en-US" sz="1200" dirty="0"/>
            </a:p>
          </p:txBody>
        </p:sp>
        <p:sp>
          <p:nvSpPr>
            <p:cNvPr id="106" name="文本框 105">
              <a:extLst>
                <a:ext uri="{FF2B5EF4-FFF2-40B4-BE49-F238E27FC236}">
                  <a16:creationId xmlns:a16="http://schemas.microsoft.com/office/drawing/2014/main" id="{D651AC4A-E2E8-4BE2-9E8D-AAAA5EF025FE}"/>
                </a:ext>
              </a:extLst>
            </p:cNvPr>
            <p:cNvSpPr txBox="1"/>
            <p:nvPr/>
          </p:nvSpPr>
          <p:spPr>
            <a:xfrm>
              <a:off x="9233136" y="5781199"/>
              <a:ext cx="429926" cy="276999"/>
            </a:xfrm>
            <a:prstGeom prst="rect">
              <a:avLst/>
            </a:prstGeom>
            <a:noFill/>
          </p:spPr>
          <p:txBody>
            <a:bodyPr wrap="square" rtlCol="0">
              <a:spAutoFit/>
            </a:bodyPr>
            <a:lstStyle/>
            <a:p>
              <a:r>
                <a:rPr lang="en-US" altLang="zh-CN" sz="1200" dirty="0"/>
                <a:t>112</a:t>
              </a:r>
              <a:endParaRPr lang="zh-CN" altLang="en-US" sz="1200" dirty="0"/>
            </a:p>
          </p:txBody>
        </p:sp>
        <p:sp>
          <p:nvSpPr>
            <p:cNvPr id="107" name="矩形 106">
              <a:extLst>
                <a:ext uri="{FF2B5EF4-FFF2-40B4-BE49-F238E27FC236}">
                  <a16:creationId xmlns:a16="http://schemas.microsoft.com/office/drawing/2014/main" id="{F55DCA8D-4E15-4CFA-A016-388C8A6AEC3A}"/>
                </a:ext>
              </a:extLst>
            </p:cNvPr>
            <p:cNvSpPr/>
            <p:nvPr/>
          </p:nvSpPr>
          <p:spPr>
            <a:xfrm>
              <a:off x="9587637" y="4068886"/>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8" name="矩形 107">
            <a:extLst>
              <a:ext uri="{FF2B5EF4-FFF2-40B4-BE49-F238E27FC236}">
                <a16:creationId xmlns:a16="http://schemas.microsoft.com/office/drawing/2014/main" id="{03B23360-AA00-4A5B-9721-74C16ED4C3D0}"/>
              </a:ext>
            </a:extLst>
          </p:cNvPr>
          <p:cNvSpPr/>
          <p:nvPr/>
        </p:nvSpPr>
        <p:spPr>
          <a:xfrm>
            <a:off x="3811254" y="3178385"/>
            <a:ext cx="1732273" cy="3413139"/>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a:extLst>
              <a:ext uri="{FF2B5EF4-FFF2-40B4-BE49-F238E27FC236}">
                <a16:creationId xmlns:a16="http://schemas.microsoft.com/office/drawing/2014/main" id="{1943CAB1-0902-4D96-8EB0-50116E7A26BE}"/>
              </a:ext>
            </a:extLst>
          </p:cNvPr>
          <p:cNvSpPr/>
          <p:nvPr/>
        </p:nvSpPr>
        <p:spPr>
          <a:xfrm>
            <a:off x="7338321" y="3157409"/>
            <a:ext cx="1732273" cy="3413139"/>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a:extLst>
              <a:ext uri="{FF2B5EF4-FFF2-40B4-BE49-F238E27FC236}">
                <a16:creationId xmlns:a16="http://schemas.microsoft.com/office/drawing/2014/main" id="{90DC8599-CD2D-4FC4-9C1A-4D63560957C5}"/>
              </a:ext>
            </a:extLst>
          </p:cNvPr>
          <p:cNvSpPr/>
          <p:nvPr/>
        </p:nvSpPr>
        <p:spPr>
          <a:xfrm rot="20057565">
            <a:off x="53300" y="875133"/>
            <a:ext cx="3495578" cy="57153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琥珀" panose="02010800040101010101" pitchFamily="2" charset="-122"/>
                <a:ea typeface="华文琥珀" panose="02010800040101010101" pitchFamily="2" charset="-122"/>
              </a:rPr>
              <a:t>WAT</a:t>
            </a:r>
            <a:r>
              <a:rPr lang="zh-CN" altLang="en-US" sz="2800" dirty="0">
                <a:latin typeface="华文琥珀" panose="02010800040101010101" pitchFamily="2" charset="-122"/>
                <a:ea typeface="华文琥珀" panose="02010800040101010101" pitchFamily="2" charset="-122"/>
              </a:rPr>
              <a:t>的核心算法模型</a:t>
            </a:r>
          </a:p>
        </p:txBody>
      </p:sp>
    </p:spTree>
    <p:extLst>
      <p:ext uri="{BB962C8B-B14F-4D97-AF65-F5344CB8AC3E}">
        <p14:creationId xmlns:p14="http://schemas.microsoft.com/office/powerpoint/2010/main" val="3948038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625C5F7-04E8-42EB-9236-0B0D216FAA39}"/>
              </a:ext>
            </a:extLst>
          </p:cNvPr>
          <p:cNvPicPr>
            <a:picLocks noChangeAspect="1"/>
          </p:cNvPicPr>
          <p:nvPr/>
        </p:nvPicPr>
        <p:blipFill>
          <a:blip r:embed="rId2"/>
          <a:stretch>
            <a:fillRect/>
          </a:stretch>
        </p:blipFill>
        <p:spPr>
          <a:xfrm>
            <a:off x="4081419" y="243311"/>
            <a:ext cx="3983433" cy="2707995"/>
          </a:xfrm>
          <a:prstGeom prst="rect">
            <a:avLst/>
          </a:prstGeom>
        </p:spPr>
      </p:pic>
      <p:sp>
        <p:nvSpPr>
          <p:cNvPr id="24" name="矩形 23">
            <a:extLst>
              <a:ext uri="{FF2B5EF4-FFF2-40B4-BE49-F238E27FC236}">
                <a16:creationId xmlns:a16="http://schemas.microsoft.com/office/drawing/2014/main" id="{80C8BCF3-7F5B-42FC-BBC7-568309E61CE0}"/>
              </a:ext>
            </a:extLst>
          </p:cNvPr>
          <p:cNvSpPr/>
          <p:nvPr/>
        </p:nvSpPr>
        <p:spPr>
          <a:xfrm>
            <a:off x="4634717" y="757669"/>
            <a:ext cx="1120697" cy="50048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CE373F80-1C71-4906-8583-9CC3E8FF33BC}"/>
              </a:ext>
            </a:extLst>
          </p:cNvPr>
          <p:cNvCxnSpPr>
            <a:cxnSpLocks/>
            <a:stCxn id="24" idx="2"/>
            <a:endCxn id="22" idx="0"/>
          </p:cNvCxnSpPr>
          <p:nvPr/>
        </p:nvCxnSpPr>
        <p:spPr>
          <a:xfrm flipH="1">
            <a:off x="4944085" y="1258154"/>
            <a:ext cx="250981" cy="223857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C199F0F0-1BB3-4D14-936D-1BDE981B95F2}"/>
              </a:ext>
            </a:extLst>
          </p:cNvPr>
          <p:cNvSpPr txBox="1"/>
          <p:nvPr/>
        </p:nvSpPr>
        <p:spPr>
          <a:xfrm>
            <a:off x="8524293" y="1827868"/>
            <a:ext cx="3387432" cy="1077218"/>
          </a:xfrm>
          <a:prstGeom prst="rect">
            <a:avLst/>
          </a:prstGeom>
          <a:solidFill>
            <a:schemeClr val="bg1">
              <a:lumMod val="95000"/>
            </a:schemeClr>
          </a:solidFill>
          <a:ln w="19050">
            <a:solidFill>
              <a:schemeClr val="accent1"/>
            </a:solidFill>
          </a:ln>
        </p:spPr>
        <p:txBody>
          <a:bodyPr wrap="square" rtlCol="0">
            <a:spAutoFit/>
          </a:bodyPr>
          <a:lstStyle/>
          <a:p>
            <a:pPr latinLnBrk="1"/>
            <a:r>
              <a:rPr lang="zh-CN" altLang="en-US" sz="1600" dirty="0"/>
              <a:t>上注是当前的卷积层的参数（</a:t>
            </a:r>
            <a:r>
              <a:rPr lang="en-US" altLang="zh-CN" sz="1600" dirty="0" err="1"/>
              <a:t>input_channel</a:t>
            </a:r>
            <a:r>
              <a:rPr lang="en-US" altLang="zh-CN" sz="1600" dirty="0"/>
              <a:t>, </a:t>
            </a:r>
            <a:r>
              <a:rPr lang="en-US" altLang="zh-CN" sz="1600" dirty="0" err="1"/>
              <a:t>output_channel</a:t>
            </a:r>
            <a:r>
              <a:rPr lang="en-US" altLang="zh-CN" sz="1600" dirty="0"/>
              <a:t>, </a:t>
            </a:r>
            <a:r>
              <a:rPr lang="en-US" altLang="zh-CN" sz="1600" dirty="0" err="1"/>
              <a:t>kernel_size</a:t>
            </a:r>
            <a:r>
              <a:rPr lang="en-US" altLang="zh-CN" sz="1600" dirty="0"/>
              <a:t>, stride=1, padding=0</a:t>
            </a:r>
            <a:r>
              <a:rPr lang="zh-CN" altLang="en-US" sz="1600" dirty="0"/>
              <a:t>）；</a:t>
            </a:r>
            <a:endParaRPr lang="en-US" altLang="zh-CN" sz="1600" dirty="0"/>
          </a:p>
          <a:p>
            <a:pPr latinLnBrk="1"/>
            <a:r>
              <a:rPr lang="zh-CN" altLang="en-US" sz="1600" dirty="0"/>
              <a:t>下注是通过当前层之后的维度</a:t>
            </a:r>
            <a:endParaRPr lang="en-US" altLang="zh-CN" sz="1600" dirty="0"/>
          </a:p>
        </p:txBody>
      </p:sp>
      <p:grpSp>
        <p:nvGrpSpPr>
          <p:cNvPr id="29" name="组合 28">
            <a:extLst>
              <a:ext uri="{FF2B5EF4-FFF2-40B4-BE49-F238E27FC236}">
                <a16:creationId xmlns:a16="http://schemas.microsoft.com/office/drawing/2014/main" id="{310A4402-CA14-4BAA-B7EB-4B30F8EC3125}"/>
              </a:ext>
            </a:extLst>
          </p:cNvPr>
          <p:cNvGrpSpPr/>
          <p:nvPr/>
        </p:nvGrpSpPr>
        <p:grpSpPr>
          <a:xfrm>
            <a:off x="8543758" y="334298"/>
            <a:ext cx="3506768" cy="1388703"/>
            <a:chOff x="8543758" y="334298"/>
            <a:chExt cx="3506768" cy="1388703"/>
          </a:xfrm>
        </p:grpSpPr>
        <p:sp>
          <p:nvSpPr>
            <p:cNvPr id="9" name="矩形 8">
              <a:extLst>
                <a:ext uri="{FF2B5EF4-FFF2-40B4-BE49-F238E27FC236}">
                  <a16:creationId xmlns:a16="http://schemas.microsoft.com/office/drawing/2014/main" id="{EA802584-ACA5-4D11-A419-A919B3EBF69C}"/>
                </a:ext>
              </a:extLst>
            </p:cNvPr>
            <p:cNvSpPr/>
            <p:nvPr/>
          </p:nvSpPr>
          <p:spPr>
            <a:xfrm rot="5400000">
              <a:off x="9328945" y="-350628"/>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CD74E51-7FD2-47FB-9911-B568C4E69C09}"/>
                </a:ext>
              </a:extLst>
            </p:cNvPr>
            <p:cNvSpPr/>
            <p:nvPr/>
          </p:nvSpPr>
          <p:spPr>
            <a:xfrm rot="5400000">
              <a:off x="9328944" y="-86674"/>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34ED143-9399-4FDF-A982-37F1E1F8E6FB}"/>
                </a:ext>
              </a:extLst>
            </p:cNvPr>
            <p:cNvSpPr txBox="1"/>
            <p:nvPr/>
          </p:nvSpPr>
          <p:spPr>
            <a:xfrm>
              <a:off x="10353065" y="334298"/>
              <a:ext cx="636713" cy="338554"/>
            </a:xfrm>
            <a:prstGeom prst="rect">
              <a:avLst/>
            </a:prstGeom>
            <a:noFill/>
          </p:spPr>
          <p:txBody>
            <a:bodyPr wrap="none" rtlCol="0">
              <a:spAutoFit/>
            </a:bodyPr>
            <a:lstStyle/>
            <a:p>
              <a:r>
                <a:rPr lang="en-US" altLang="zh-CN" sz="1600" dirty="0"/>
                <a:t>Conv</a:t>
              </a:r>
              <a:endParaRPr lang="zh-CN" altLang="en-US" sz="1600" dirty="0"/>
            </a:p>
          </p:txBody>
        </p:sp>
        <p:sp>
          <p:nvSpPr>
            <p:cNvPr id="12" name="文本框 11">
              <a:extLst>
                <a:ext uri="{FF2B5EF4-FFF2-40B4-BE49-F238E27FC236}">
                  <a16:creationId xmlns:a16="http://schemas.microsoft.com/office/drawing/2014/main" id="{3CBB167F-059F-44A5-89AF-26DC94E58F3D}"/>
                </a:ext>
              </a:extLst>
            </p:cNvPr>
            <p:cNvSpPr txBox="1"/>
            <p:nvPr/>
          </p:nvSpPr>
          <p:spPr>
            <a:xfrm>
              <a:off x="10372517" y="608442"/>
              <a:ext cx="1598515" cy="338554"/>
            </a:xfrm>
            <a:prstGeom prst="rect">
              <a:avLst/>
            </a:prstGeom>
            <a:noFill/>
          </p:spPr>
          <p:txBody>
            <a:bodyPr wrap="none" rtlCol="0">
              <a:spAutoFit/>
            </a:bodyPr>
            <a:lstStyle/>
            <a:p>
              <a:r>
                <a:rPr lang="en-US" altLang="zh-CN" sz="1600" dirty="0"/>
                <a:t>Padding(1,1,1,1)</a:t>
              </a:r>
              <a:endParaRPr lang="zh-CN" altLang="en-US" sz="1600" dirty="0"/>
            </a:p>
          </p:txBody>
        </p:sp>
        <p:sp>
          <p:nvSpPr>
            <p:cNvPr id="20" name="矩形 19">
              <a:extLst>
                <a:ext uri="{FF2B5EF4-FFF2-40B4-BE49-F238E27FC236}">
                  <a16:creationId xmlns:a16="http://schemas.microsoft.com/office/drawing/2014/main" id="{5B645E0B-1BCC-4396-A917-8587606A69B0}"/>
                </a:ext>
              </a:extLst>
            </p:cNvPr>
            <p:cNvSpPr/>
            <p:nvPr/>
          </p:nvSpPr>
          <p:spPr>
            <a:xfrm rot="5400000">
              <a:off x="9321078" y="177280"/>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7693390B-7B9A-45FB-AF5B-D1E4A5EE6E82}"/>
                </a:ext>
              </a:extLst>
            </p:cNvPr>
            <p:cNvSpPr txBox="1"/>
            <p:nvPr/>
          </p:nvSpPr>
          <p:spPr>
            <a:xfrm>
              <a:off x="10389495" y="882586"/>
              <a:ext cx="639919" cy="338554"/>
            </a:xfrm>
            <a:prstGeom prst="rect">
              <a:avLst/>
            </a:prstGeom>
            <a:noFill/>
          </p:spPr>
          <p:txBody>
            <a:bodyPr wrap="none" rtlCol="0">
              <a:spAutoFit/>
            </a:bodyPr>
            <a:lstStyle/>
            <a:p>
              <a:r>
                <a:rPr lang="en-US" altLang="zh-CN" sz="1600" dirty="0" err="1"/>
                <a:t>ReLU</a:t>
              </a:r>
              <a:endParaRPr lang="zh-CN" altLang="en-US" sz="1600" dirty="0"/>
            </a:p>
          </p:txBody>
        </p:sp>
        <p:sp>
          <p:nvSpPr>
            <p:cNvPr id="48" name="矩形 47">
              <a:extLst>
                <a:ext uri="{FF2B5EF4-FFF2-40B4-BE49-F238E27FC236}">
                  <a16:creationId xmlns:a16="http://schemas.microsoft.com/office/drawing/2014/main" id="{D86B6D60-EBAE-4BF9-AE04-D3633C5CD175}"/>
                </a:ext>
              </a:extLst>
            </p:cNvPr>
            <p:cNvSpPr/>
            <p:nvPr/>
          </p:nvSpPr>
          <p:spPr>
            <a:xfrm rot="5400000">
              <a:off x="9321077" y="445541"/>
              <a:ext cx="176483" cy="17287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EBFF77A2-959F-456C-9A9D-23316F9F6749}"/>
                </a:ext>
              </a:extLst>
            </p:cNvPr>
            <p:cNvSpPr txBox="1"/>
            <p:nvPr/>
          </p:nvSpPr>
          <p:spPr>
            <a:xfrm>
              <a:off x="10389494" y="1153195"/>
              <a:ext cx="1661032" cy="338554"/>
            </a:xfrm>
            <a:prstGeom prst="rect">
              <a:avLst/>
            </a:prstGeom>
            <a:noFill/>
          </p:spPr>
          <p:txBody>
            <a:bodyPr wrap="none" rtlCol="0">
              <a:spAutoFit/>
            </a:bodyPr>
            <a:lstStyle/>
            <a:p>
              <a:r>
                <a:rPr lang="en-US" altLang="zh-CN" sz="1600" dirty="0"/>
                <a:t>Max Pooling(2,2)</a:t>
              </a:r>
              <a:endParaRPr lang="zh-CN" altLang="en-US" sz="1600" dirty="0"/>
            </a:p>
          </p:txBody>
        </p:sp>
        <p:sp>
          <p:nvSpPr>
            <p:cNvPr id="63" name="矩形 62">
              <a:extLst>
                <a:ext uri="{FF2B5EF4-FFF2-40B4-BE49-F238E27FC236}">
                  <a16:creationId xmlns:a16="http://schemas.microsoft.com/office/drawing/2014/main" id="{FB6C724E-5599-4BEF-9609-431C006FB0E5}"/>
                </a:ext>
              </a:extLst>
            </p:cNvPr>
            <p:cNvSpPr/>
            <p:nvPr/>
          </p:nvSpPr>
          <p:spPr>
            <a:xfrm rot="5400000">
              <a:off x="9319910" y="695213"/>
              <a:ext cx="176483" cy="17287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CF866FB1-05E3-4B03-8FEA-C61DCFC182A8}"/>
                </a:ext>
              </a:extLst>
            </p:cNvPr>
            <p:cNvSpPr txBox="1"/>
            <p:nvPr/>
          </p:nvSpPr>
          <p:spPr>
            <a:xfrm>
              <a:off x="10389143" y="1384447"/>
              <a:ext cx="1646605" cy="338554"/>
            </a:xfrm>
            <a:prstGeom prst="rect">
              <a:avLst/>
            </a:prstGeom>
            <a:noFill/>
          </p:spPr>
          <p:txBody>
            <a:bodyPr wrap="none" rtlCol="0">
              <a:spAutoFit/>
            </a:bodyPr>
            <a:lstStyle/>
            <a:p>
              <a:r>
                <a:rPr lang="en-US" altLang="zh-CN" sz="1600" dirty="0"/>
                <a:t>NN </a:t>
              </a:r>
              <a:r>
                <a:rPr lang="en-US" altLang="zh-CN" sz="1600" dirty="0" err="1"/>
                <a:t>Upsample</a:t>
              </a:r>
              <a:r>
                <a:rPr lang="en-US" altLang="zh-CN" sz="1600" dirty="0"/>
                <a:t>(2)</a:t>
              </a:r>
              <a:endParaRPr lang="zh-CN" altLang="en-US" sz="1600" dirty="0"/>
            </a:p>
          </p:txBody>
        </p:sp>
      </p:grpSp>
      <p:grpSp>
        <p:nvGrpSpPr>
          <p:cNvPr id="52" name="组合 51">
            <a:extLst>
              <a:ext uri="{FF2B5EF4-FFF2-40B4-BE49-F238E27FC236}">
                <a16:creationId xmlns:a16="http://schemas.microsoft.com/office/drawing/2014/main" id="{7092969B-E513-4E4B-AF59-9E0379E2339E}"/>
              </a:ext>
            </a:extLst>
          </p:cNvPr>
          <p:cNvGrpSpPr/>
          <p:nvPr/>
        </p:nvGrpSpPr>
        <p:grpSpPr>
          <a:xfrm>
            <a:off x="675685" y="3496730"/>
            <a:ext cx="8536799" cy="2793076"/>
            <a:chOff x="675685" y="3496730"/>
            <a:chExt cx="8536799" cy="2793076"/>
          </a:xfrm>
        </p:grpSpPr>
        <p:sp>
          <p:nvSpPr>
            <p:cNvPr id="3" name="矩形 2">
              <a:extLst>
                <a:ext uri="{FF2B5EF4-FFF2-40B4-BE49-F238E27FC236}">
                  <a16:creationId xmlns:a16="http://schemas.microsoft.com/office/drawing/2014/main" id="{8D9794FB-10BA-4320-A58F-07CA2A37F973}"/>
                </a:ext>
              </a:extLst>
            </p:cNvPr>
            <p:cNvSpPr/>
            <p:nvPr/>
          </p:nvSpPr>
          <p:spPr>
            <a:xfrm>
              <a:off x="1073042" y="4058619"/>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77ECE3A-9E5A-458E-A85C-88B09D14288A}"/>
                </a:ext>
              </a:extLst>
            </p:cNvPr>
            <p:cNvSpPr txBox="1"/>
            <p:nvPr/>
          </p:nvSpPr>
          <p:spPr>
            <a:xfrm>
              <a:off x="833500" y="3769329"/>
              <a:ext cx="587020" cy="276999"/>
            </a:xfrm>
            <a:prstGeom prst="rect">
              <a:avLst/>
            </a:prstGeom>
            <a:noFill/>
          </p:spPr>
          <p:txBody>
            <a:bodyPr wrap="none" rtlCol="0">
              <a:spAutoFit/>
            </a:bodyPr>
            <a:lstStyle/>
            <a:p>
              <a:r>
                <a:rPr lang="en-US" altLang="zh-CN" sz="1200" dirty="0"/>
                <a:t>(3,3,1)</a:t>
              </a:r>
              <a:endParaRPr lang="zh-CN" altLang="en-US" sz="1200" dirty="0"/>
            </a:p>
          </p:txBody>
        </p:sp>
        <p:sp>
          <p:nvSpPr>
            <p:cNvPr id="8" name="矩形 7">
              <a:extLst>
                <a:ext uri="{FF2B5EF4-FFF2-40B4-BE49-F238E27FC236}">
                  <a16:creationId xmlns:a16="http://schemas.microsoft.com/office/drawing/2014/main" id="{CD9DF88F-99E6-4367-80C4-07880A703093}"/>
                </a:ext>
              </a:extLst>
            </p:cNvPr>
            <p:cNvSpPr/>
            <p:nvPr/>
          </p:nvSpPr>
          <p:spPr>
            <a:xfrm>
              <a:off x="1313683" y="4058618"/>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16754F2E-D007-4018-BFD4-67128697457C}"/>
                </a:ext>
              </a:extLst>
            </p:cNvPr>
            <p:cNvSpPr/>
            <p:nvPr/>
          </p:nvSpPr>
          <p:spPr>
            <a:xfrm>
              <a:off x="1568441" y="4058617"/>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8D9E47CF-5494-475E-853A-572E1E6F00B6}"/>
                </a:ext>
              </a:extLst>
            </p:cNvPr>
            <p:cNvSpPr txBox="1"/>
            <p:nvPr/>
          </p:nvSpPr>
          <p:spPr>
            <a:xfrm>
              <a:off x="1322295" y="3769330"/>
              <a:ext cx="668773" cy="276999"/>
            </a:xfrm>
            <a:prstGeom prst="rect">
              <a:avLst/>
            </a:prstGeom>
            <a:noFill/>
          </p:spPr>
          <p:txBody>
            <a:bodyPr wrap="none" rtlCol="0">
              <a:spAutoFit/>
            </a:bodyPr>
            <a:lstStyle/>
            <a:p>
              <a:r>
                <a:rPr lang="en-US" altLang="zh-CN" sz="1200" dirty="0"/>
                <a:t>(3,64,3)</a:t>
              </a:r>
              <a:endParaRPr lang="zh-CN" altLang="en-US" sz="1200" dirty="0"/>
            </a:p>
          </p:txBody>
        </p:sp>
        <p:sp>
          <p:nvSpPr>
            <p:cNvPr id="15" name="文本框 14">
              <a:extLst>
                <a:ext uri="{FF2B5EF4-FFF2-40B4-BE49-F238E27FC236}">
                  <a16:creationId xmlns:a16="http://schemas.microsoft.com/office/drawing/2014/main" id="{B328B230-1426-478A-9390-18B2DCA8D219}"/>
                </a:ext>
              </a:extLst>
            </p:cNvPr>
            <p:cNvSpPr txBox="1"/>
            <p:nvPr/>
          </p:nvSpPr>
          <p:spPr>
            <a:xfrm>
              <a:off x="912047" y="5787404"/>
              <a:ext cx="429926" cy="276999"/>
            </a:xfrm>
            <a:prstGeom prst="rect">
              <a:avLst/>
            </a:prstGeom>
            <a:noFill/>
          </p:spPr>
          <p:txBody>
            <a:bodyPr wrap="none" rtlCol="0">
              <a:spAutoFit/>
            </a:bodyPr>
            <a:lstStyle/>
            <a:p>
              <a:r>
                <a:rPr lang="en-US" altLang="zh-CN" sz="1200" dirty="0"/>
                <a:t>224</a:t>
              </a:r>
              <a:endParaRPr lang="zh-CN" altLang="en-US" sz="1200" dirty="0"/>
            </a:p>
          </p:txBody>
        </p:sp>
        <p:sp>
          <p:nvSpPr>
            <p:cNvPr id="17" name="文本框 16">
              <a:extLst>
                <a:ext uri="{FF2B5EF4-FFF2-40B4-BE49-F238E27FC236}">
                  <a16:creationId xmlns:a16="http://schemas.microsoft.com/office/drawing/2014/main" id="{802DB647-479D-47AF-8F2F-7E395FE0A2EA}"/>
                </a:ext>
              </a:extLst>
            </p:cNvPr>
            <p:cNvSpPr txBox="1"/>
            <p:nvPr/>
          </p:nvSpPr>
          <p:spPr>
            <a:xfrm>
              <a:off x="1195824" y="5787404"/>
              <a:ext cx="429926" cy="276999"/>
            </a:xfrm>
            <a:prstGeom prst="rect">
              <a:avLst/>
            </a:prstGeom>
            <a:noFill/>
          </p:spPr>
          <p:txBody>
            <a:bodyPr wrap="none" rtlCol="0">
              <a:spAutoFit/>
            </a:bodyPr>
            <a:lstStyle/>
            <a:p>
              <a:r>
                <a:rPr lang="en-US" altLang="zh-CN" sz="1200" dirty="0"/>
                <a:t>226</a:t>
              </a:r>
              <a:endParaRPr lang="zh-CN" altLang="en-US" sz="1200" dirty="0"/>
            </a:p>
          </p:txBody>
        </p:sp>
        <p:sp>
          <p:nvSpPr>
            <p:cNvPr id="18" name="文本框 17">
              <a:extLst>
                <a:ext uri="{FF2B5EF4-FFF2-40B4-BE49-F238E27FC236}">
                  <a16:creationId xmlns:a16="http://schemas.microsoft.com/office/drawing/2014/main" id="{696358EF-5FE6-4C41-B488-EE190E230B5F}"/>
                </a:ext>
              </a:extLst>
            </p:cNvPr>
            <p:cNvSpPr txBox="1"/>
            <p:nvPr/>
          </p:nvSpPr>
          <p:spPr>
            <a:xfrm>
              <a:off x="1458238" y="5787403"/>
              <a:ext cx="429926" cy="276999"/>
            </a:xfrm>
            <a:prstGeom prst="rect">
              <a:avLst/>
            </a:prstGeom>
            <a:noFill/>
          </p:spPr>
          <p:txBody>
            <a:bodyPr wrap="none" rtlCol="0">
              <a:spAutoFit/>
            </a:bodyPr>
            <a:lstStyle/>
            <a:p>
              <a:r>
                <a:rPr lang="en-US" altLang="zh-CN" sz="1200" dirty="0"/>
                <a:t>224</a:t>
              </a:r>
              <a:endParaRPr lang="zh-CN" altLang="en-US" sz="1200" dirty="0"/>
            </a:p>
          </p:txBody>
        </p:sp>
        <p:sp>
          <p:nvSpPr>
            <p:cNvPr id="19" name="矩形 18">
              <a:extLst>
                <a:ext uri="{FF2B5EF4-FFF2-40B4-BE49-F238E27FC236}">
                  <a16:creationId xmlns:a16="http://schemas.microsoft.com/office/drawing/2014/main" id="{E6AFC9C6-98BD-456A-A9C4-C1655A328801}"/>
                </a:ext>
              </a:extLst>
            </p:cNvPr>
            <p:cNvSpPr/>
            <p:nvPr/>
          </p:nvSpPr>
          <p:spPr>
            <a:xfrm>
              <a:off x="1821285" y="4058617"/>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D32C2A74-84B3-4F55-B619-016A823496AB}"/>
                </a:ext>
              </a:extLst>
            </p:cNvPr>
            <p:cNvSpPr/>
            <p:nvPr/>
          </p:nvSpPr>
          <p:spPr>
            <a:xfrm>
              <a:off x="675685" y="3496730"/>
              <a:ext cx="8536799" cy="279307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32BC6AC4-8EEB-4704-A137-4C61E7201B14}"/>
                </a:ext>
              </a:extLst>
            </p:cNvPr>
            <p:cNvSpPr/>
            <p:nvPr/>
          </p:nvSpPr>
          <p:spPr>
            <a:xfrm>
              <a:off x="2069631" y="4062955"/>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AB8AE040-73B5-4C96-A88A-AF407C01EC53}"/>
                </a:ext>
              </a:extLst>
            </p:cNvPr>
            <p:cNvSpPr/>
            <p:nvPr/>
          </p:nvSpPr>
          <p:spPr>
            <a:xfrm>
              <a:off x="2324389" y="4062954"/>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073F020F-5731-4914-AB5C-5866B8EBA859}"/>
                </a:ext>
              </a:extLst>
            </p:cNvPr>
            <p:cNvSpPr/>
            <p:nvPr/>
          </p:nvSpPr>
          <p:spPr>
            <a:xfrm>
              <a:off x="2577233" y="4062954"/>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CAEC6F34-5806-4F40-B57D-D47AB8875995}"/>
                </a:ext>
              </a:extLst>
            </p:cNvPr>
            <p:cNvSpPr txBox="1"/>
            <p:nvPr/>
          </p:nvSpPr>
          <p:spPr>
            <a:xfrm>
              <a:off x="1956959" y="5783066"/>
              <a:ext cx="429926" cy="276999"/>
            </a:xfrm>
            <a:prstGeom prst="rect">
              <a:avLst/>
            </a:prstGeom>
            <a:noFill/>
          </p:spPr>
          <p:txBody>
            <a:bodyPr wrap="none" rtlCol="0">
              <a:spAutoFit/>
            </a:bodyPr>
            <a:lstStyle/>
            <a:p>
              <a:r>
                <a:rPr lang="en-US" altLang="zh-CN" sz="1200" dirty="0"/>
                <a:t>226</a:t>
              </a:r>
              <a:endParaRPr lang="zh-CN" altLang="en-US" sz="1200" dirty="0"/>
            </a:p>
          </p:txBody>
        </p:sp>
        <p:sp>
          <p:nvSpPr>
            <p:cNvPr id="45" name="文本框 44">
              <a:extLst>
                <a:ext uri="{FF2B5EF4-FFF2-40B4-BE49-F238E27FC236}">
                  <a16:creationId xmlns:a16="http://schemas.microsoft.com/office/drawing/2014/main" id="{6C5E47CD-E869-4E0B-A4C2-ED00386D51C8}"/>
                </a:ext>
              </a:extLst>
            </p:cNvPr>
            <p:cNvSpPr txBox="1"/>
            <p:nvPr/>
          </p:nvSpPr>
          <p:spPr>
            <a:xfrm>
              <a:off x="2037813" y="3785955"/>
              <a:ext cx="750526" cy="276999"/>
            </a:xfrm>
            <a:prstGeom prst="rect">
              <a:avLst/>
            </a:prstGeom>
            <a:noFill/>
          </p:spPr>
          <p:txBody>
            <a:bodyPr wrap="none" rtlCol="0">
              <a:spAutoFit/>
            </a:bodyPr>
            <a:lstStyle/>
            <a:p>
              <a:r>
                <a:rPr lang="en-US" altLang="zh-CN" sz="1200" dirty="0"/>
                <a:t>(64,64,3)</a:t>
              </a:r>
              <a:endParaRPr lang="zh-CN" altLang="en-US" sz="1200" dirty="0"/>
            </a:p>
          </p:txBody>
        </p:sp>
        <p:sp>
          <p:nvSpPr>
            <p:cNvPr id="47" name="矩形 46">
              <a:extLst>
                <a:ext uri="{FF2B5EF4-FFF2-40B4-BE49-F238E27FC236}">
                  <a16:creationId xmlns:a16="http://schemas.microsoft.com/office/drawing/2014/main" id="{AD7F0A70-9979-42C2-A22D-AF44DF63FEC1}"/>
                </a:ext>
              </a:extLst>
            </p:cNvPr>
            <p:cNvSpPr/>
            <p:nvPr/>
          </p:nvSpPr>
          <p:spPr>
            <a:xfrm>
              <a:off x="2829664" y="4062954"/>
              <a:ext cx="176483" cy="17287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63BDD7F0-3C8A-4357-A3F4-F0B3C6CBDD0E}"/>
                </a:ext>
              </a:extLst>
            </p:cNvPr>
            <p:cNvSpPr txBox="1"/>
            <p:nvPr/>
          </p:nvSpPr>
          <p:spPr>
            <a:xfrm>
              <a:off x="2217844" y="5783428"/>
              <a:ext cx="429926" cy="276999"/>
            </a:xfrm>
            <a:prstGeom prst="rect">
              <a:avLst/>
            </a:prstGeom>
            <a:noFill/>
          </p:spPr>
          <p:txBody>
            <a:bodyPr wrap="none" rtlCol="0">
              <a:spAutoFit/>
            </a:bodyPr>
            <a:lstStyle/>
            <a:p>
              <a:r>
                <a:rPr lang="en-US" altLang="zh-CN" sz="1200" dirty="0"/>
                <a:t>224</a:t>
              </a:r>
              <a:endParaRPr lang="zh-CN" altLang="en-US" sz="1200" dirty="0"/>
            </a:p>
          </p:txBody>
        </p:sp>
        <p:sp>
          <p:nvSpPr>
            <p:cNvPr id="51" name="文本框 50">
              <a:extLst>
                <a:ext uri="{FF2B5EF4-FFF2-40B4-BE49-F238E27FC236}">
                  <a16:creationId xmlns:a16="http://schemas.microsoft.com/office/drawing/2014/main" id="{2C2E0F61-6DD0-46F5-8BE1-A079DE9F8023}"/>
                </a:ext>
              </a:extLst>
            </p:cNvPr>
            <p:cNvSpPr txBox="1"/>
            <p:nvPr/>
          </p:nvSpPr>
          <p:spPr>
            <a:xfrm>
              <a:off x="2692059" y="5783066"/>
              <a:ext cx="429926" cy="276999"/>
            </a:xfrm>
            <a:prstGeom prst="rect">
              <a:avLst/>
            </a:prstGeom>
            <a:noFill/>
          </p:spPr>
          <p:txBody>
            <a:bodyPr wrap="none" rtlCol="0">
              <a:spAutoFit/>
            </a:bodyPr>
            <a:lstStyle/>
            <a:p>
              <a:r>
                <a:rPr lang="en-US" altLang="zh-CN" sz="1200" dirty="0"/>
                <a:t>112</a:t>
              </a:r>
              <a:endParaRPr lang="zh-CN" altLang="en-US" sz="1200" dirty="0"/>
            </a:p>
          </p:txBody>
        </p:sp>
        <p:sp>
          <p:nvSpPr>
            <p:cNvPr id="54" name="矩形 53">
              <a:extLst>
                <a:ext uri="{FF2B5EF4-FFF2-40B4-BE49-F238E27FC236}">
                  <a16:creationId xmlns:a16="http://schemas.microsoft.com/office/drawing/2014/main" id="{1888136E-F9BF-4BB1-B858-D00B2E17E9F9}"/>
                </a:ext>
              </a:extLst>
            </p:cNvPr>
            <p:cNvSpPr/>
            <p:nvPr/>
          </p:nvSpPr>
          <p:spPr>
            <a:xfrm>
              <a:off x="3069853" y="4062955"/>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FD87F922-0471-4B30-A03D-1DA8974BFCED}"/>
                </a:ext>
              </a:extLst>
            </p:cNvPr>
            <p:cNvSpPr/>
            <p:nvPr/>
          </p:nvSpPr>
          <p:spPr>
            <a:xfrm>
              <a:off x="3324611" y="4062954"/>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22FCA103-5359-424B-BACF-90AF00CB0D14}"/>
                </a:ext>
              </a:extLst>
            </p:cNvPr>
            <p:cNvSpPr/>
            <p:nvPr/>
          </p:nvSpPr>
          <p:spPr>
            <a:xfrm>
              <a:off x="3577455" y="4062954"/>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a:extLst>
                <a:ext uri="{FF2B5EF4-FFF2-40B4-BE49-F238E27FC236}">
                  <a16:creationId xmlns:a16="http://schemas.microsoft.com/office/drawing/2014/main" id="{2FCDAD35-89A6-442A-ADF9-C80E699F3B92}"/>
                </a:ext>
              </a:extLst>
            </p:cNvPr>
            <p:cNvSpPr txBox="1"/>
            <p:nvPr/>
          </p:nvSpPr>
          <p:spPr>
            <a:xfrm>
              <a:off x="2979515" y="3777642"/>
              <a:ext cx="832279" cy="276999"/>
            </a:xfrm>
            <a:prstGeom prst="rect">
              <a:avLst/>
            </a:prstGeom>
            <a:noFill/>
          </p:spPr>
          <p:txBody>
            <a:bodyPr wrap="none" rtlCol="0">
              <a:spAutoFit/>
            </a:bodyPr>
            <a:lstStyle/>
            <a:p>
              <a:r>
                <a:rPr lang="en-US" altLang="zh-CN" sz="1200" dirty="0"/>
                <a:t>(64,128,3)</a:t>
              </a:r>
              <a:endParaRPr lang="zh-CN" altLang="en-US" sz="1200" dirty="0"/>
            </a:p>
          </p:txBody>
        </p:sp>
        <p:sp>
          <p:nvSpPr>
            <p:cNvPr id="58" name="文本框 57">
              <a:extLst>
                <a:ext uri="{FF2B5EF4-FFF2-40B4-BE49-F238E27FC236}">
                  <a16:creationId xmlns:a16="http://schemas.microsoft.com/office/drawing/2014/main" id="{0FE2E5FA-1B77-410B-A1E9-8A5955CB1F5E}"/>
                </a:ext>
              </a:extLst>
            </p:cNvPr>
            <p:cNvSpPr txBox="1"/>
            <p:nvPr/>
          </p:nvSpPr>
          <p:spPr>
            <a:xfrm>
              <a:off x="2943131" y="5782176"/>
              <a:ext cx="429926" cy="276999"/>
            </a:xfrm>
            <a:prstGeom prst="rect">
              <a:avLst/>
            </a:prstGeom>
            <a:noFill/>
          </p:spPr>
          <p:txBody>
            <a:bodyPr wrap="none" rtlCol="0">
              <a:spAutoFit/>
            </a:bodyPr>
            <a:lstStyle/>
            <a:p>
              <a:r>
                <a:rPr lang="en-US" altLang="zh-CN" sz="1200" dirty="0"/>
                <a:t>114</a:t>
              </a:r>
              <a:endParaRPr lang="zh-CN" altLang="en-US" sz="1200" dirty="0"/>
            </a:p>
          </p:txBody>
        </p:sp>
        <p:sp>
          <p:nvSpPr>
            <p:cNvPr id="60" name="文本框 59">
              <a:extLst>
                <a:ext uri="{FF2B5EF4-FFF2-40B4-BE49-F238E27FC236}">
                  <a16:creationId xmlns:a16="http://schemas.microsoft.com/office/drawing/2014/main" id="{9A4A30DC-B423-4546-B742-BFC50906EDB4}"/>
                </a:ext>
              </a:extLst>
            </p:cNvPr>
            <p:cNvSpPr txBox="1"/>
            <p:nvPr/>
          </p:nvSpPr>
          <p:spPr>
            <a:xfrm>
              <a:off x="3205925" y="5784731"/>
              <a:ext cx="429926" cy="276999"/>
            </a:xfrm>
            <a:prstGeom prst="rect">
              <a:avLst/>
            </a:prstGeom>
            <a:noFill/>
          </p:spPr>
          <p:txBody>
            <a:bodyPr wrap="none" rtlCol="0">
              <a:spAutoFit/>
            </a:bodyPr>
            <a:lstStyle/>
            <a:p>
              <a:r>
                <a:rPr lang="en-US" altLang="zh-CN" sz="1200" dirty="0"/>
                <a:t>112</a:t>
              </a:r>
              <a:endParaRPr lang="zh-CN" altLang="en-US" sz="1200" dirty="0"/>
            </a:p>
          </p:txBody>
        </p:sp>
        <p:sp>
          <p:nvSpPr>
            <p:cNvPr id="74" name="矩形 73">
              <a:extLst>
                <a:ext uri="{FF2B5EF4-FFF2-40B4-BE49-F238E27FC236}">
                  <a16:creationId xmlns:a16="http://schemas.microsoft.com/office/drawing/2014/main" id="{7AB04E2B-A68C-4332-AC04-122B5F0349BB}"/>
                </a:ext>
              </a:extLst>
            </p:cNvPr>
            <p:cNvSpPr/>
            <p:nvPr/>
          </p:nvSpPr>
          <p:spPr>
            <a:xfrm>
              <a:off x="3828062" y="4064621"/>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a:extLst>
                <a:ext uri="{FF2B5EF4-FFF2-40B4-BE49-F238E27FC236}">
                  <a16:creationId xmlns:a16="http://schemas.microsoft.com/office/drawing/2014/main" id="{1FB2EA98-C320-45B0-98D4-80C45DFB0614}"/>
                </a:ext>
              </a:extLst>
            </p:cNvPr>
            <p:cNvSpPr/>
            <p:nvPr/>
          </p:nvSpPr>
          <p:spPr>
            <a:xfrm>
              <a:off x="4082820" y="4064620"/>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a:extLst>
                <a:ext uri="{FF2B5EF4-FFF2-40B4-BE49-F238E27FC236}">
                  <a16:creationId xmlns:a16="http://schemas.microsoft.com/office/drawing/2014/main" id="{8CDBF3B2-779B-4F1C-95D2-BCBAEE08E2ED}"/>
                </a:ext>
              </a:extLst>
            </p:cNvPr>
            <p:cNvSpPr/>
            <p:nvPr/>
          </p:nvSpPr>
          <p:spPr>
            <a:xfrm>
              <a:off x="4335664" y="4064620"/>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2" name="矩形 81">
              <a:extLst>
                <a:ext uri="{FF2B5EF4-FFF2-40B4-BE49-F238E27FC236}">
                  <a16:creationId xmlns:a16="http://schemas.microsoft.com/office/drawing/2014/main" id="{72E2BD88-EE42-479E-9A9C-9058A3FD360C}"/>
                </a:ext>
              </a:extLst>
            </p:cNvPr>
            <p:cNvSpPr/>
            <p:nvPr/>
          </p:nvSpPr>
          <p:spPr>
            <a:xfrm>
              <a:off x="4588095" y="4064620"/>
              <a:ext cx="176483" cy="17287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3" name="矩形 82">
              <a:extLst>
                <a:ext uri="{FF2B5EF4-FFF2-40B4-BE49-F238E27FC236}">
                  <a16:creationId xmlns:a16="http://schemas.microsoft.com/office/drawing/2014/main" id="{1A5C94CC-3031-4E72-96AE-B37BEA876720}"/>
                </a:ext>
              </a:extLst>
            </p:cNvPr>
            <p:cNvSpPr/>
            <p:nvPr/>
          </p:nvSpPr>
          <p:spPr>
            <a:xfrm>
              <a:off x="4828284" y="4064621"/>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4" name="矩形 83">
              <a:extLst>
                <a:ext uri="{FF2B5EF4-FFF2-40B4-BE49-F238E27FC236}">
                  <a16:creationId xmlns:a16="http://schemas.microsoft.com/office/drawing/2014/main" id="{F15E7F18-E8F7-4C6B-AFF5-52AF48052CF7}"/>
                </a:ext>
              </a:extLst>
            </p:cNvPr>
            <p:cNvSpPr/>
            <p:nvPr/>
          </p:nvSpPr>
          <p:spPr>
            <a:xfrm>
              <a:off x="5083042" y="4064620"/>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5" name="矩形 84">
              <a:extLst>
                <a:ext uri="{FF2B5EF4-FFF2-40B4-BE49-F238E27FC236}">
                  <a16:creationId xmlns:a16="http://schemas.microsoft.com/office/drawing/2014/main" id="{8BE6E450-A8B0-4087-813C-AFA27FC3A735}"/>
                </a:ext>
              </a:extLst>
            </p:cNvPr>
            <p:cNvSpPr/>
            <p:nvPr/>
          </p:nvSpPr>
          <p:spPr>
            <a:xfrm>
              <a:off x="5335886" y="4064620"/>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6" name="文本框 85">
              <a:extLst>
                <a:ext uri="{FF2B5EF4-FFF2-40B4-BE49-F238E27FC236}">
                  <a16:creationId xmlns:a16="http://schemas.microsoft.com/office/drawing/2014/main" id="{673C57B8-6829-4929-A1BD-14297D053F99}"/>
                </a:ext>
              </a:extLst>
            </p:cNvPr>
            <p:cNvSpPr txBox="1"/>
            <p:nvPr/>
          </p:nvSpPr>
          <p:spPr>
            <a:xfrm>
              <a:off x="3704257" y="5791741"/>
              <a:ext cx="429926" cy="276999"/>
            </a:xfrm>
            <a:prstGeom prst="rect">
              <a:avLst/>
            </a:prstGeom>
            <a:noFill/>
          </p:spPr>
          <p:txBody>
            <a:bodyPr wrap="none" rtlCol="0">
              <a:spAutoFit/>
            </a:bodyPr>
            <a:lstStyle/>
            <a:p>
              <a:r>
                <a:rPr lang="en-US" altLang="zh-CN" sz="1200" dirty="0"/>
                <a:t>114</a:t>
              </a:r>
              <a:endParaRPr lang="zh-CN" altLang="en-US" sz="1200" dirty="0"/>
            </a:p>
          </p:txBody>
        </p:sp>
        <p:sp>
          <p:nvSpPr>
            <p:cNvPr id="87" name="文本框 86">
              <a:extLst>
                <a:ext uri="{FF2B5EF4-FFF2-40B4-BE49-F238E27FC236}">
                  <a16:creationId xmlns:a16="http://schemas.microsoft.com/office/drawing/2014/main" id="{C987D2EC-364B-4D9D-9769-C45ACC3CB5DD}"/>
                </a:ext>
              </a:extLst>
            </p:cNvPr>
            <p:cNvSpPr txBox="1"/>
            <p:nvPr/>
          </p:nvSpPr>
          <p:spPr>
            <a:xfrm>
              <a:off x="3734327" y="3773499"/>
              <a:ext cx="914033" cy="276999"/>
            </a:xfrm>
            <a:prstGeom prst="rect">
              <a:avLst/>
            </a:prstGeom>
            <a:noFill/>
          </p:spPr>
          <p:txBody>
            <a:bodyPr wrap="none" rtlCol="0">
              <a:spAutoFit/>
            </a:bodyPr>
            <a:lstStyle/>
            <a:p>
              <a:r>
                <a:rPr lang="en-US" altLang="zh-CN" sz="1200" dirty="0"/>
                <a:t>(128,128,3)</a:t>
              </a:r>
              <a:endParaRPr lang="zh-CN" altLang="en-US" sz="1200" dirty="0"/>
            </a:p>
          </p:txBody>
        </p:sp>
        <p:sp>
          <p:nvSpPr>
            <p:cNvPr id="88" name="文本框 87">
              <a:extLst>
                <a:ext uri="{FF2B5EF4-FFF2-40B4-BE49-F238E27FC236}">
                  <a16:creationId xmlns:a16="http://schemas.microsoft.com/office/drawing/2014/main" id="{A2F1EBBA-EFF1-4D83-A852-2253B9BB1CE2}"/>
                </a:ext>
              </a:extLst>
            </p:cNvPr>
            <p:cNvSpPr txBox="1"/>
            <p:nvPr/>
          </p:nvSpPr>
          <p:spPr>
            <a:xfrm>
              <a:off x="3978926" y="5791741"/>
              <a:ext cx="429926" cy="276999"/>
            </a:xfrm>
            <a:prstGeom prst="rect">
              <a:avLst/>
            </a:prstGeom>
            <a:noFill/>
          </p:spPr>
          <p:txBody>
            <a:bodyPr wrap="none" rtlCol="0">
              <a:spAutoFit/>
            </a:bodyPr>
            <a:lstStyle/>
            <a:p>
              <a:r>
                <a:rPr lang="en-US" altLang="zh-CN" sz="1200" dirty="0"/>
                <a:t>112</a:t>
              </a:r>
              <a:endParaRPr lang="zh-CN" altLang="en-US" sz="1200" dirty="0"/>
            </a:p>
          </p:txBody>
        </p:sp>
        <p:sp>
          <p:nvSpPr>
            <p:cNvPr id="89" name="文本框 88">
              <a:extLst>
                <a:ext uri="{FF2B5EF4-FFF2-40B4-BE49-F238E27FC236}">
                  <a16:creationId xmlns:a16="http://schemas.microsoft.com/office/drawing/2014/main" id="{B68FA642-5B16-4DDB-B7CB-5CB38452A039}"/>
                </a:ext>
              </a:extLst>
            </p:cNvPr>
            <p:cNvSpPr txBox="1"/>
            <p:nvPr/>
          </p:nvSpPr>
          <p:spPr>
            <a:xfrm>
              <a:off x="4496455" y="5805876"/>
              <a:ext cx="348172" cy="276999"/>
            </a:xfrm>
            <a:prstGeom prst="rect">
              <a:avLst/>
            </a:prstGeom>
            <a:noFill/>
          </p:spPr>
          <p:txBody>
            <a:bodyPr wrap="none" rtlCol="0">
              <a:spAutoFit/>
            </a:bodyPr>
            <a:lstStyle/>
            <a:p>
              <a:r>
                <a:rPr lang="en-US" altLang="zh-CN" sz="1200" dirty="0"/>
                <a:t>56</a:t>
              </a:r>
              <a:endParaRPr lang="zh-CN" altLang="en-US" sz="1200" dirty="0"/>
            </a:p>
          </p:txBody>
        </p:sp>
        <p:sp>
          <p:nvSpPr>
            <p:cNvPr id="90" name="文本框 89">
              <a:extLst>
                <a:ext uri="{FF2B5EF4-FFF2-40B4-BE49-F238E27FC236}">
                  <a16:creationId xmlns:a16="http://schemas.microsoft.com/office/drawing/2014/main" id="{59C4AC7F-0E5C-4A28-B2AB-34D234356A3B}"/>
                </a:ext>
              </a:extLst>
            </p:cNvPr>
            <p:cNvSpPr txBox="1"/>
            <p:nvPr/>
          </p:nvSpPr>
          <p:spPr>
            <a:xfrm>
              <a:off x="4708784" y="3777642"/>
              <a:ext cx="914033" cy="276999"/>
            </a:xfrm>
            <a:prstGeom prst="rect">
              <a:avLst/>
            </a:prstGeom>
            <a:noFill/>
          </p:spPr>
          <p:txBody>
            <a:bodyPr wrap="none" rtlCol="0">
              <a:spAutoFit/>
            </a:bodyPr>
            <a:lstStyle/>
            <a:p>
              <a:r>
                <a:rPr lang="en-US" altLang="zh-CN" sz="1200" dirty="0"/>
                <a:t>(128,256,3)</a:t>
              </a:r>
              <a:endParaRPr lang="zh-CN" altLang="en-US" sz="1200" dirty="0"/>
            </a:p>
          </p:txBody>
        </p:sp>
        <p:sp>
          <p:nvSpPr>
            <p:cNvPr id="92" name="文本框 91">
              <a:extLst>
                <a:ext uri="{FF2B5EF4-FFF2-40B4-BE49-F238E27FC236}">
                  <a16:creationId xmlns:a16="http://schemas.microsoft.com/office/drawing/2014/main" id="{B9EC06BE-D56F-4954-95C0-67D3CF743963}"/>
                </a:ext>
              </a:extLst>
            </p:cNvPr>
            <p:cNvSpPr txBox="1"/>
            <p:nvPr/>
          </p:nvSpPr>
          <p:spPr>
            <a:xfrm>
              <a:off x="4732165" y="5799770"/>
              <a:ext cx="348172" cy="276999"/>
            </a:xfrm>
            <a:prstGeom prst="rect">
              <a:avLst/>
            </a:prstGeom>
            <a:noFill/>
          </p:spPr>
          <p:txBody>
            <a:bodyPr wrap="none" rtlCol="0">
              <a:spAutoFit/>
            </a:bodyPr>
            <a:lstStyle/>
            <a:p>
              <a:r>
                <a:rPr lang="en-US" altLang="zh-CN" sz="1200" dirty="0"/>
                <a:t>58</a:t>
              </a:r>
              <a:endParaRPr lang="zh-CN" altLang="en-US" sz="1200" dirty="0"/>
            </a:p>
          </p:txBody>
        </p:sp>
        <p:sp>
          <p:nvSpPr>
            <p:cNvPr id="93" name="文本框 92">
              <a:extLst>
                <a:ext uri="{FF2B5EF4-FFF2-40B4-BE49-F238E27FC236}">
                  <a16:creationId xmlns:a16="http://schemas.microsoft.com/office/drawing/2014/main" id="{CE656E08-5814-45DD-8996-26B0EFBF3E48}"/>
                </a:ext>
              </a:extLst>
            </p:cNvPr>
            <p:cNvSpPr txBox="1"/>
            <p:nvPr/>
          </p:nvSpPr>
          <p:spPr>
            <a:xfrm>
              <a:off x="4988657" y="5799770"/>
              <a:ext cx="348172" cy="276999"/>
            </a:xfrm>
            <a:prstGeom prst="rect">
              <a:avLst/>
            </a:prstGeom>
            <a:noFill/>
          </p:spPr>
          <p:txBody>
            <a:bodyPr wrap="none" rtlCol="0">
              <a:spAutoFit/>
            </a:bodyPr>
            <a:lstStyle/>
            <a:p>
              <a:r>
                <a:rPr lang="en-US" altLang="zh-CN" sz="1200" dirty="0"/>
                <a:t>56</a:t>
              </a:r>
              <a:endParaRPr lang="zh-CN" altLang="en-US" sz="1200" dirty="0"/>
            </a:p>
          </p:txBody>
        </p:sp>
        <p:sp>
          <p:nvSpPr>
            <p:cNvPr id="108" name="矩形 107">
              <a:extLst>
                <a:ext uri="{FF2B5EF4-FFF2-40B4-BE49-F238E27FC236}">
                  <a16:creationId xmlns:a16="http://schemas.microsoft.com/office/drawing/2014/main" id="{798F5D95-714C-4E9E-AB28-521FF5A4F322}"/>
                </a:ext>
              </a:extLst>
            </p:cNvPr>
            <p:cNvSpPr/>
            <p:nvPr/>
          </p:nvSpPr>
          <p:spPr>
            <a:xfrm>
              <a:off x="5585841" y="4068622"/>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09" name="矩形 108">
              <a:extLst>
                <a:ext uri="{FF2B5EF4-FFF2-40B4-BE49-F238E27FC236}">
                  <a16:creationId xmlns:a16="http://schemas.microsoft.com/office/drawing/2014/main" id="{D46999C3-2076-4F97-AB58-E3F80F97D0BC}"/>
                </a:ext>
              </a:extLst>
            </p:cNvPr>
            <p:cNvSpPr/>
            <p:nvPr/>
          </p:nvSpPr>
          <p:spPr>
            <a:xfrm>
              <a:off x="5840599" y="4068621"/>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10" name="矩形 109">
              <a:extLst>
                <a:ext uri="{FF2B5EF4-FFF2-40B4-BE49-F238E27FC236}">
                  <a16:creationId xmlns:a16="http://schemas.microsoft.com/office/drawing/2014/main" id="{0C7BCEFC-609F-46DD-A5E2-06E665F836D2}"/>
                </a:ext>
              </a:extLst>
            </p:cNvPr>
            <p:cNvSpPr/>
            <p:nvPr/>
          </p:nvSpPr>
          <p:spPr>
            <a:xfrm>
              <a:off x="6093443" y="4068621"/>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11" name="文本框 110">
              <a:extLst>
                <a:ext uri="{FF2B5EF4-FFF2-40B4-BE49-F238E27FC236}">
                  <a16:creationId xmlns:a16="http://schemas.microsoft.com/office/drawing/2014/main" id="{7613B33C-C306-45D1-8B88-D6CE0534458E}"/>
                </a:ext>
              </a:extLst>
            </p:cNvPr>
            <p:cNvSpPr txBox="1"/>
            <p:nvPr/>
          </p:nvSpPr>
          <p:spPr>
            <a:xfrm>
              <a:off x="5479806" y="3778598"/>
              <a:ext cx="914033" cy="276999"/>
            </a:xfrm>
            <a:prstGeom prst="rect">
              <a:avLst/>
            </a:prstGeom>
            <a:noFill/>
          </p:spPr>
          <p:txBody>
            <a:bodyPr wrap="none" rtlCol="0">
              <a:spAutoFit/>
            </a:bodyPr>
            <a:lstStyle/>
            <a:p>
              <a:r>
                <a:rPr lang="en-US" altLang="zh-CN" sz="1200" dirty="0"/>
                <a:t>(256,256,3)</a:t>
              </a:r>
              <a:endParaRPr lang="zh-CN" altLang="en-US" sz="1200" dirty="0"/>
            </a:p>
          </p:txBody>
        </p:sp>
        <p:sp>
          <p:nvSpPr>
            <p:cNvPr id="112" name="文本框 111">
              <a:extLst>
                <a:ext uri="{FF2B5EF4-FFF2-40B4-BE49-F238E27FC236}">
                  <a16:creationId xmlns:a16="http://schemas.microsoft.com/office/drawing/2014/main" id="{5C8CEB1E-5C28-466E-A8EA-28AECAE4FACF}"/>
                </a:ext>
              </a:extLst>
            </p:cNvPr>
            <p:cNvSpPr txBox="1"/>
            <p:nvPr/>
          </p:nvSpPr>
          <p:spPr>
            <a:xfrm>
              <a:off x="5515707" y="5797408"/>
              <a:ext cx="348172" cy="276999"/>
            </a:xfrm>
            <a:prstGeom prst="rect">
              <a:avLst/>
            </a:prstGeom>
            <a:noFill/>
          </p:spPr>
          <p:txBody>
            <a:bodyPr wrap="none" rtlCol="0">
              <a:spAutoFit/>
            </a:bodyPr>
            <a:lstStyle/>
            <a:p>
              <a:r>
                <a:rPr lang="en-US" altLang="zh-CN" sz="1200" dirty="0"/>
                <a:t>58</a:t>
              </a:r>
              <a:endParaRPr lang="zh-CN" altLang="en-US" sz="1200" dirty="0"/>
            </a:p>
          </p:txBody>
        </p:sp>
        <p:sp>
          <p:nvSpPr>
            <p:cNvPr id="113" name="文本框 112">
              <a:extLst>
                <a:ext uri="{FF2B5EF4-FFF2-40B4-BE49-F238E27FC236}">
                  <a16:creationId xmlns:a16="http://schemas.microsoft.com/office/drawing/2014/main" id="{A0741089-4C88-445B-B960-13FD330D30B7}"/>
                </a:ext>
              </a:extLst>
            </p:cNvPr>
            <p:cNvSpPr txBox="1"/>
            <p:nvPr/>
          </p:nvSpPr>
          <p:spPr>
            <a:xfrm>
              <a:off x="5755415" y="5797670"/>
              <a:ext cx="348172" cy="276999"/>
            </a:xfrm>
            <a:prstGeom prst="rect">
              <a:avLst/>
            </a:prstGeom>
            <a:noFill/>
          </p:spPr>
          <p:txBody>
            <a:bodyPr wrap="none" rtlCol="0">
              <a:spAutoFit/>
            </a:bodyPr>
            <a:lstStyle/>
            <a:p>
              <a:r>
                <a:rPr lang="en-US" altLang="zh-CN" sz="1200" dirty="0"/>
                <a:t>56</a:t>
              </a:r>
              <a:endParaRPr lang="zh-CN" altLang="en-US" sz="1200" dirty="0"/>
            </a:p>
          </p:txBody>
        </p:sp>
        <p:sp>
          <p:nvSpPr>
            <p:cNvPr id="114" name="矩形 113">
              <a:extLst>
                <a:ext uri="{FF2B5EF4-FFF2-40B4-BE49-F238E27FC236}">
                  <a16:creationId xmlns:a16="http://schemas.microsoft.com/office/drawing/2014/main" id="{5FC0E548-0333-491A-AF6D-8EDCE0B7595E}"/>
                </a:ext>
              </a:extLst>
            </p:cNvPr>
            <p:cNvSpPr/>
            <p:nvPr/>
          </p:nvSpPr>
          <p:spPr>
            <a:xfrm>
              <a:off x="6353880" y="4062517"/>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15" name="矩形 114">
              <a:extLst>
                <a:ext uri="{FF2B5EF4-FFF2-40B4-BE49-F238E27FC236}">
                  <a16:creationId xmlns:a16="http://schemas.microsoft.com/office/drawing/2014/main" id="{71A82EA2-6A5F-4D71-95EB-3D33D12737DA}"/>
                </a:ext>
              </a:extLst>
            </p:cNvPr>
            <p:cNvSpPr/>
            <p:nvPr/>
          </p:nvSpPr>
          <p:spPr>
            <a:xfrm>
              <a:off x="6608638" y="4062516"/>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16" name="矩形 115">
              <a:extLst>
                <a:ext uri="{FF2B5EF4-FFF2-40B4-BE49-F238E27FC236}">
                  <a16:creationId xmlns:a16="http://schemas.microsoft.com/office/drawing/2014/main" id="{6A1F92B0-8C8B-4A92-88B9-94D8E5B3EE50}"/>
                </a:ext>
              </a:extLst>
            </p:cNvPr>
            <p:cNvSpPr/>
            <p:nvPr/>
          </p:nvSpPr>
          <p:spPr>
            <a:xfrm>
              <a:off x="6861482" y="4062516"/>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17" name="文本框 116">
              <a:extLst>
                <a:ext uri="{FF2B5EF4-FFF2-40B4-BE49-F238E27FC236}">
                  <a16:creationId xmlns:a16="http://schemas.microsoft.com/office/drawing/2014/main" id="{13712B8E-1F79-48B1-A919-92BD26DC5F13}"/>
                </a:ext>
              </a:extLst>
            </p:cNvPr>
            <p:cNvSpPr txBox="1"/>
            <p:nvPr/>
          </p:nvSpPr>
          <p:spPr>
            <a:xfrm>
              <a:off x="6247845" y="3772493"/>
              <a:ext cx="914033" cy="276999"/>
            </a:xfrm>
            <a:prstGeom prst="rect">
              <a:avLst/>
            </a:prstGeom>
            <a:noFill/>
          </p:spPr>
          <p:txBody>
            <a:bodyPr wrap="none" rtlCol="0">
              <a:spAutoFit/>
            </a:bodyPr>
            <a:lstStyle/>
            <a:p>
              <a:r>
                <a:rPr lang="en-US" altLang="zh-CN" sz="1200" dirty="0"/>
                <a:t>(256,256,3)</a:t>
              </a:r>
              <a:endParaRPr lang="zh-CN" altLang="en-US" sz="1200" dirty="0"/>
            </a:p>
          </p:txBody>
        </p:sp>
        <p:sp>
          <p:nvSpPr>
            <p:cNvPr id="118" name="文本框 117">
              <a:extLst>
                <a:ext uri="{FF2B5EF4-FFF2-40B4-BE49-F238E27FC236}">
                  <a16:creationId xmlns:a16="http://schemas.microsoft.com/office/drawing/2014/main" id="{76E3E4AF-DB5D-434F-8AFD-F3F7651D9668}"/>
                </a:ext>
              </a:extLst>
            </p:cNvPr>
            <p:cNvSpPr txBox="1"/>
            <p:nvPr/>
          </p:nvSpPr>
          <p:spPr>
            <a:xfrm>
              <a:off x="6283746" y="5791303"/>
              <a:ext cx="348172" cy="276999"/>
            </a:xfrm>
            <a:prstGeom prst="rect">
              <a:avLst/>
            </a:prstGeom>
            <a:noFill/>
          </p:spPr>
          <p:txBody>
            <a:bodyPr wrap="none" rtlCol="0">
              <a:spAutoFit/>
            </a:bodyPr>
            <a:lstStyle/>
            <a:p>
              <a:r>
                <a:rPr lang="en-US" altLang="zh-CN" sz="1200" dirty="0"/>
                <a:t>58</a:t>
              </a:r>
              <a:endParaRPr lang="zh-CN" altLang="en-US" sz="1200" dirty="0"/>
            </a:p>
          </p:txBody>
        </p:sp>
        <p:sp>
          <p:nvSpPr>
            <p:cNvPr id="119" name="文本框 118">
              <a:extLst>
                <a:ext uri="{FF2B5EF4-FFF2-40B4-BE49-F238E27FC236}">
                  <a16:creationId xmlns:a16="http://schemas.microsoft.com/office/drawing/2014/main" id="{3B63CCF7-2A1F-4161-9656-F31C0DE4F6A0}"/>
                </a:ext>
              </a:extLst>
            </p:cNvPr>
            <p:cNvSpPr txBox="1"/>
            <p:nvPr/>
          </p:nvSpPr>
          <p:spPr>
            <a:xfrm>
              <a:off x="6523454" y="5791565"/>
              <a:ext cx="348172" cy="276999"/>
            </a:xfrm>
            <a:prstGeom prst="rect">
              <a:avLst/>
            </a:prstGeom>
            <a:noFill/>
          </p:spPr>
          <p:txBody>
            <a:bodyPr wrap="none" rtlCol="0">
              <a:spAutoFit/>
            </a:bodyPr>
            <a:lstStyle/>
            <a:p>
              <a:r>
                <a:rPr lang="en-US" altLang="zh-CN" sz="1200" dirty="0"/>
                <a:t>56</a:t>
              </a:r>
              <a:endParaRPr lang="zh-CN" altLang="en-US" sz="1200" dirty="0"/>
            </a:p>
          </p:txBody>
        </p:sp>
        <p:sp>
          <p:nvSpPr>
            <p:cNvPr id="120" name="矩形 119">
              <a:extLst>
                <a:ext uri="{FF2B5EF4-FFF2-40B4-BE49-F238E27FC236}">
                  <a16:creationId xmlns:a16="http://schemas.microsoft.com/office/drawing/2014/main" id="{6ED19895-7ADF-4D31-9399-BC97E9A4F8F9}"/>
                </a:ext>
              </a:extLst>
            </p:cNvPr>
            <p:cNvSpPr/>
            <p:nvPr/>
          </p:nvSpPr>
          <p:spPr>
            <a:xfrm>
              <a:off x="7112884" y="4067666"/>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21" name="矩形 120">
              <a:extLst>
                <a:ext uri="{FF2B5EF4-FFF2-40B4-BE49-F238E27FC236}">
                  <a16:creationId xmlns:a16="http://schemas.microsoft.com/office/drawing/2014/main" id="{929FA36A-52EB-4D36-9ED4-81D6A979DB94}"/>
                </a:ext>
              </a:extLst>
            </p:cNvPr>
            <p:cNvSpPr/>
            <p:nvPr/>
          </p:nvSpPr>
          <p:spPr>
            <a:xfrm>
              <a:off x="7367642" y="4067665"/>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22" name="矩形 121">
              <a:extLst>
                <a:ext uri="{FF2B5EF4-FFF2-40B4-BE49-F238E27FC236}">
                  <a16:creationId xmlns:a16="http://schemas.microsoft.com/office/drawing/2014/main" id="{24CAEF7D-A7AD-4738-BE16-D51E88109DCA}"/>
                </a:ext>
              </a:extLst>
            </p:cNvPr>
            <p:cNvSpPr/>
            <p:nvPr/>
          </p:nvSpPr>
          <p:spPr>
            <a:xfrm>
              <a:off x="7620486" y="4067665"/>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23" name="文本框 122">
              <a:extLst>
                <a:ext uri="{FF2B5EF4-FFF2-40B4-BE49-F238E27FC236}">
                  <a16:creationId xmlns:a16="http://schemas.microsoft.com/office/drawing/2014/main" id="{52E71453-E9FD-4229-B463-73C9987481E1}"/>
                </a:ext>
              </a:extLst>
            </p:cNvPr>
            <p:cNvSpPr txBox="1"/>
            <p:nvPr/>
          </p:nvSpPr>
          <p:spPr>
            <a:xfrm>
              <a:off x="7006849" y="3777642"/>
              <a:ext cx="914033" cy="276999"/>
            </a:xfrm>
            <a:prstGeom prst="rect">
              <a:avLst/>
            </a:prstGeom>
            <a:noFill/>
          </p:spPr>
          <p:txBody>
            <a:bodyPr wrap="none" rtlCol="0">
              <a:spAutoFit/>
            </a:bodyPr>
            <a:lstStyle/>
            <a:p>
              <a:r>
                <a:rPr lang="en-US" altLang="zh-CN" sz="1200" dirty="0"/>
                <a:t>(256,256,3)</a:t>
              </a:r>
              <a:endParaRPr lang="zh-CN" altLang="en-US" sz="1200" dirty="0"/>
            </a:p>
          </p:txBody>
        </p:sp>
        <p:sp>
          <p:nvSpPr>
            <p:cNvPr id="124" name="文本框 123">
              <a:extLst>
                <a:ext uri="{FF2B5EF4-FFF2-40B4-BE49-F238E27FC236}">
                  <a16:creationId xmlns:a16="http://schemas.microsoft.com/office/drawing/2014/main" id="{DB5B2391-0027-415E-8845-A5ABD9CD3C5D}"/>
                </a:ext>
              </a:extLst>
            </p:cNvPr>
            <p:cNvSpPr txBox="1"/>
            <p:nvPr/>
          </p:nvSpPr>
          <p:spPr>
            <a:xfrm>
              <a:off x="7042750" y="5796452"/>
              <a:ext cx="348172" cy="276999"/>
            </a:xfrm>
            <a:prstGeom prst="rect">
              <a:avLst/>
            </a:prstGeom>
            <a:noFill/>
          </p:spPr>
          <p:txBody>
            <a:bodyPr wrap="none" rtlCol="0">
              <a:spAutoFit/>
            </a:bodyPr>
            <a:lstStyle/>
            <a:p>
              <a:r>
                <a:rPr lang="en-US" altLang="zh-CN" sz="1200" dirty="0"/>
                <a:t>58</a:t>
              </a:r>
              <a:endParaRPr lang="zh-CN" altLang="en-US" sz="1200" dirty="0"/>
            </a:p>
          </p:txBody>
        </p:sp>
        <p:sp>
          <p:nvSpPr>
            <p:cNvPr id="125" name="文本框 124">
              <a:extLst>
                <a:ext uri="{FF2B5EF4-FFF2-40B4-BE49-F238E27FC236}">
                  <a16:creationId xmlns:a16="http://schemas.microsoft.com/office/drawing/2014/main" id="{F0BA47E9-1198-4185-B744-C64247274A2D}"/>
                </a:ext>
              </a:extLst>
            </p:cNvPr>
            <p:cNvSpPr txBox="1"/>
            <p:nvPr/>
          </p:nvSpPr>
          <p:spPr>
            <a:xfrm>
              <a:off x="7282458" y="5796714"/>
              <a:ext cx="348172" cy="276999"/>
            </a:xfrm>
            <a:prstGeom prst="rect">
              <a:avLst/>
            </a:prstGeom>
            <a:noFill/>
          </p:spPr>
          <p:txBody>
            <a:bodyPr wrap="none" rtlCol="0">
              <a:spAutoFit/>
            </a:bodyPr>
            <a:lstStyle/>
            <a:p>
              <a:r>
                <a:rPr lang="en-US" altLang="zh-CN" sz="1200" dirty="0"/>
                <a:t>56</a:t>
              </a:r>
              <a:endParaRPr lang="zh-CN" altLang="en-US" sz="1200" dirty="0"/>
            </a:p>
          </p:txBody>
        </p:sp>
        <p:sp>
          <p:nvSpPr>
            <p:cNvPr id="126" name="矩形 125">
              <a:extLst>
                <a:ext uri="{FF2B5EF4-FFF2-40B4-BE49-F238E27FC236}">
                  <a16:creationId xmlns:a16="http://schemas.microsoft.com/office/drawing/2014/main" id="{758F20A2-E223-4F68-AC00-CAD697CD046A}"/>
                </a:ext>
              </a:extLst>
            </p:cNvPr>
            <p:cNvSpPr/>
            <p:nvPr/>
          </p:nvSpPr>
          <p:spPr>
            <a:xfrm>
              <a:off x="7874014" y="4067576"/>
              <a:ext cx="176483" cy="17287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27" name="文本框 126">
              <a:extLst>
                <a:ext uri="{FF2B5EF4-FFF2-40B4-BE49-F238E27FC236}">
                  <a16:creationId xmlns:a16="http://schemas.microsoft.com/office/drawing/2014/main" id="{988043AF-E64A-40ED-939A-C38D43D6BA4D}"/>
                </a:ext>
              </a:extLst>
            </p:cNvPr>
            <p:cNvSpPr txBox="1"/>
            <p:nvPr/>
          </p:nvSpPr>
          <p:spPr>
            <a:xfrm>
              <a:off x="7792836" y="5791302"/>
              <a:ext cx="348172" cy="276999"/>
            </a:xfrm>
            <a:prstGeom prst="rect">
              <a:avLst/>
            </a:prstGeom>
            <a:noFill/>
          </p:spPr>
          <p:txBody>
            <a:bodyPr wrap="none" rtlCol="0">
              <a:spAutoFit/>
            </a:bodyPr>
            <a:lstStyle/>
            <a:p>
              <a:r>
                <a:rPr lang="en-US" altLang="zh-CN" sz="1200" dirty="0"/>
                <a:t>28</a:t>
              </a:r>
              <a:endParaRPr lang="zh-CN" altLang="en-US" sz="1200" dirty="0"/>
            </a:p>
          </p:txBody>
        </p:sp>
        <p:sp>
          <p:nvSpPr>
            <p:cNvPr id="128" name="矩形 127">
              <a:extLst>
                <a:ext uri="{FF2B5EF4-FFF2-40B4-BE49-F238E27FC236}">
                  <a16:creationId xmlns:a16="http://schemas.microsoft.com/office/drawing/2014/main" id="{44CA7F2B-80EC-462C-956E-D73754A06D6B}"/>
                </a:ext>
              </a:extLst>
            </p:cNvPr>
            <p:cNvSpPr/>
            <p:nvPr/>
          </p:nvSpPr>
          <p:spPr>
            <a:xfrm>
              <a:off x="8114638" y="4061702"/>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29" name="矩形 128">
              <a:extLst>
                <a:ext uri="{FF2B5EF4-FFF2-40B4-BE49-F238E27FC236}">
                  <a16:creationId xmlns:a16="http://schemas.microsoft.com/office/drawing/2014/main" id="{1E4CC5AD-F0AC-4499-B934-7B80A165DD0B}"/>
                </a:ext>
              </a:extLst>
            </p:cNvPr>
            <p:cNvSpPr/>
            <p:nvPr/>
          </p:nvSpPr>
          <p:spPr>
            <a:xfrm>
              <a:off x="8369396" y="4061701"/>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30" name="矩形 129">
              <a:extLst>
                <a:ext uri="{FF2B5EF4-FFF2-40B4-BE49-F238E27FC236}">
                  <a16:creationId xmlns:a16="http://schemas.microsoft.com/office/drawing/2014/main" id="{7F175ED9-490F-4430-98E7-76A9F0B6D74C}"/>
                </a:ext>
              </a:extLst>
            </p:cNvPr>
            <p:cNvSpPr/>
            <p:nvPr/>
          </p:nvSpPr>
          <p:spPr>
            <a:xfrm>
              <a:off x="8622240" y="4061701"/>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31" name="文本框 130">
              <a:extLst>
                <a:ext uri="{FF2B5EF4-FFF2-40B4-BE49-F238E27FC236}">
                  <a16:creationId xmlns:a16="http://schemas.microsoft.com/office/drawing/2014/main" id="{10AC280F-14FE-4512-829B-430780456923}"/>
                </a:ext>
              </a:extLst>
            </p:cNvPr>
            <p:cNvSpPr txBox="1"/>
            <p:nvPr/>
          </p:nvSpPr>
          <p:spPr>
            <a:xfrm>
              <a:off x="7965665" y="3781618"/>
              <a:ext cx="914033" cy="276999"/>
            </a:xfrm>
            <a:prstGeom prst="rect">
              <a:avLst/>
            </a:prstGeom>
            <a:noFill/>
          </p:spPr>
          <p:txBody>
            <a:bodyPr wrap="none" rtlCol="0">
              <a:spAutoFit/>
            </a:bodyPr>
            <a:lstStyle/>
            <a:p>
              <a:r>
                <a:rPr lang="en-US" altLang="zh-CN" sz="1200" dirty="0"/>
                <a:t>(256,512,3)</a:t>
              </a:r>
              <a:endParaRPr lang="zh-CN" altLang="en-US" sz="1200" dirty="0"/>
            </a:p>
          </p:txBody>
        </p:sp>
        <p:sp>
          <p:nvSpPr>
            <p:cNvPr id="132" name="文本框 131">
              <a:extLst>
                <a:ext uri="{FF2B5EF4-FFF2-40B4-BE49-F238E27FC236}">
                  <a16:creationId xmlns:a16="http://schemas.microsoft.com/office/drawing/2014/main" id="{C56088F8-DEDE-4D8A-ABF7-E76EE3642F7B}"/>
                </a:ext>
              </a:extLst>
            </p:cNvPr>
            <p:cNvSpPr txBox="1"/>
            <p:nvPr/>
          </p:nvSpPr>
          <p:spPr>
            <a:xfrm>
              <a:off x="8028793" y="5788696"/>
              <a:ext cx="348172" cy="276999"/>
            </a:xfrm>
            <a:prstGeom prst="rect">
              <a:avLst/>
            </a:prstGeom>
            <a:noFill/>
          </p:spPr>
          <p:txBody>
            <a:bodyPr wrap="none" rtlCol="0">
              <a:spAutoFit/>
            </a:bodyPr>
            <a:lstStyle/>
            <a:p>
              <a:r>
                <a:rPr lang="en-US" altLang="zh-CN" sz="1200" dirty="0"/>
                <a:t>30</a:t>
              </a:r>
              <a:endParaRPr lang="zh-CN" altLang="en-US" sz="1200" dirty="0"/>
            </a:p>
          </p:txBody>
        </p:sp>
        <p:sp>
          <p:nvSpPr>
            <p:cNvPr id="133" name="文本框 132">
              <a:extLst>
                <a:ext uri="{FF2B5EF4-FFF2-40B4-BE49-F238E27FC236}">
                  <a16:creationId xmlns:a16="http://schemas.microsoft.com/office/drawing/2014/main" id="{858EECC3-D0CF-495A-8572-27D128CFF27D}"/>
                </a:ext>
              </a:extLst>
            </p:cNvPr>
            <p:cNvSpPr txBox="1"/>
            <p:nvPr/>
          </p:nvSpPr>
          <p:spPr>
            <a:xfrm>
              <a:off x="8286454" y="5783764"/>
              <a:ext cx="348172" cy="276999"/>
            </a:xfrm>
            <a:prstGeom prst="rect">
              <a:avLst/>
            </a:prstGeom>
            <a:noFill/>
          </p:spPr>
          <p:txBody>
            <a:bodyPr wrap="none" rtlCol="0">
              <a:spAutoFit/>
            </a:bodyPr>
            <a:lstStyle/>
            <a:p>
              <a:r>
                <a:rPr lang="en-US" altLang="zh-CN" sz="1200" dirty="0"/>
                <a:t>28</a:t>
              </a:r>
              <a:endParaRPr lang="zh-CN" altLang="en-US" sz="1200" dirty="0"/>
            </a:p>
          </p:txBody>
        </p:sp>
      </p:grpSp>
      <p:sp>
        <p:nvSpPr>
          <p:cNvPr id="134" name="矩形 133">
            <a:extLst>
              <a:ext uri="{FF2B5EF4-FFF2-40B4-BE49-F238E27FC236}">
                <a16:creationId xmlns:a16="http://schemas.microsoft.com/office/drawing/2014/main" id="{187A2D64-DF18-4A7B-BC6F-9D2F50741874}"/>
              </a:ext>
            </a:extLst>
          </p:cNvPr>
          <p:cNvSpPr/>
          <p:nvPr/>
        </p:nvSpPr>
        <p:spPr>
          <a:xfrm>
            <a:off x="5555570" y="3186698"/>
            <a:ext cx="3283252" cy="3413139"/>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5F5BEA70-4B07-4ADA-BAAD-27DE9000C0C3}"/>
              </a:ext>
            </a:extLst>
          </p:cNvPr>
          <p:cNvSpPr/>
          <p:nvPr/>
        </p:nvSpPr>
        <p:spPr>
          <a:xfrm rot="20057565">
            <a:off x="53300" y="875133"/>
            <a:ext cx="3495578" cy="57153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琥珀" panose="02010800040101010101" pitchFamily="2" charset="-122"/>
                <a:ea typeface="华文琥珀" panose="02010800040101010101" pitchFamily="2" charset="-122"/>
              </a:rPr>
              <a:t>WAT</a:t>
            </a:r>
            <a:r>
              <a:rPr lang="zh-CN" altLang="en-US" sz="2800" dirty="0">
                <a:latin typeface="华文琥珀" panose="02010800040101010101" pitchFamily="2" charset="-122"/>
                <a:ea typeface="华文琥珀" panose="02010800040101010101" pitchFamily="2" charset="-122"/>
              </a:rPr>
              <a:t>的核心算法模型</a:t>
            </a:r>
          </a:p>
        </p:txBody>
      </p:sp>
    </p:spTree>
    <p:extLst>
      <p:ext uri="{BB962C8B-B14F-4D97-AF65-F5344CB8AC3E}">
        <p14:creationId xmlns:p14="http://schemas.microsoft.com/office/powerpoint/2010/main" val="200895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625C5F7-04E8-42EB-9236-0B0D216FAA39}"/>
              </a:ext>
            </a:extLst>
          </p:cNvPr>
          <p:cNvPicPr>
            <a:picLocks noChangeAspect="1"/>
          </p:cNvPicPr>
          <p:nvPr/>
        </p:nvPicPr>
        <p:blipFill>
          <a:blip r:embed="rId2"/>
          <a:stretch>
            <a:fillRect/>
          </a:stretch>
        </p:blipFill>
        <p:spPr>
          <a:xfrm>
            <a:off x="4081419" y="243311"/>
            <a:ext cx="3983433" cy="2707995"/>
          </a:xfrm>
          <a:prstGeom prst="rect">
            <a:avLst/>
          </a:prstGeom>
        </p:spPr>
      </p:pic>
      <p:sp>
        <p:nvSpPr>
          <p:cNvPr id="42" name="文本框 41">
            <a:extLst>
              <a:ext uri="{FF2B5EF4-FFF2-40B4-BE49-F238E27FC236}">
                <a16:creationId xmlns:a16="http://schemas.microsoft.com/office/drawing/2014/main" id="{C199F0F0-1BB3-4D14-936D-1BDE981B95F2}"/>
              </a:ext>
            </a:extLst>
          </p:cNvPr>
          <p:cNvSpPr txBox="1"/>
          <p:nvPr/>
        </p:nvSpPr>
        <p:spPr>
          <a:xfrm>
            <a:off x="8524293" y="1827868"/>
            <a:ext cx="3387432" cy="1077218"/>
          </a:xfrm>
          <a:prstGeom prst="rect">
            <a:avLst/>
          </a:prstGeom>
          <a:solidFill>
            <a:schemeClr val="bg1">
              <a:lumMod val="95000"/>
            </a:schemeClr>
          </a:solidFill>
          <a:ln w="19050">
            <a:solidFill>
              <a:schemeClr val="accent1"/>
            </a:solidFill>
          </a:ln>
        </p:spPr>
        <p:txBody>
          <a:bodyPr wrap="square" rtlCol="0">
            <a:spAutoFit/>
          </a:bodyPr>
          <a:lstStyle/>
          <a:p>
            <a:pPr latinLnBrk="1"/>
            <a:r>
              <a:rPr lang="zh-CN" altLang="en-US" sz="1600" dirty="0"/>
              <a:t>上注是当前的卷积层的参数（</a:t>
            </a:r>
            <a:r>
              <a:rPr lang="en-US" altLang="zh-CN" sz="1600" dirty="0" err="1"/>
              <a:t>input_channel</a:t>
            </a:r>
            <a:r>
              <a:rPr lang="en-US" altLang="zh-CN" sz="1600" dirty="0"/>
              <a:t>, </a:t>
            </a:r>
            <a:r>
              <a:rPr lang="en-US" altLang="zh-CN" sz="1600" dirty="0" err="1"/>
              <a:t>output_channel</a:t>
            </a:r>
            <a:r>
              <a:rPr lang="en-US" altLang="zh-CN" sz="1600" dirty="0"/>
              <a:t>, </a:t>
            </a:r>
            <a:r>
              <a:rPr lang="en-US" altLang="zh-CN" sz="1600" dirty="0" err="1"/>
              <a:t>kernel_size</a:t>
            </a:r>
            <a:r>
              <a:rPr lang="en-US" altLang="zh-CN" sz="1600" dirty="0"/>
              <a:t>, stride=1, padding=0</a:t>
            </a:r>
            <a:r>
              <a:rPr lang="zh-CN" altLang="en-US" sz="1600" dirty="0"/>
              <a:t>）；</a:t>
            </a:r>
            <a:endParaRPr lang="en-US" altLang="zh-CN" sz="1600" dirty="0"/>
          </a:p>
          <a:p>
            <a:pPr latinLnBrk="1"/>
            <a:r>
              <a:rPr lang="zh-CN" altLang="en-US" sz="1600" dirty="0"/>
              <a:t>下注是通过当前层之后的维度</a:t>
            </a:r>
            <a:endParaRPr lang="en-US" altLang="zh-CN" sz="1600" dirty="0"/>
          </a:p>
        </p:txBody>
      </p:sp>
      <p:sp>
        <p:nvSpPr>
          <p:cNvPr id="44" name="矩形 43">
            <a:extLst>
              <a:ext uri="{FF2B5EF4-FFF2-40B4-BE49-F238E27FC236}">
                <a16:creationId xmlns:a16="http://schemas.microsoft.com/office/drawing/2014/main" id="{2CCC2340-D502-4C25-ABD5-0B04DFF5E48F}"/>
              </a:ext>
            </a:extLst>
          </p:cNvPr>
          <p:cNvSpPr/>
          <p:nvPr/>
        </p:nvSpPr>
        <p:spPr>
          <a:xfrm>
            <a:off x="6413319" y="741021"/>
            <a:ext cx="1110493" cy="50048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箭头连接符 45">
            <a:extLst>
              <a:ext uri="{FF2B5EF4-FFF2-40B4-BE49-F238E27FC236}">
                <a16:creationId xmlns:a16="http://schemas.microsoft.com/office/drawing/2014/main" id="{083E07AC-10B9-40DD-851D-9E71CBD65D6F}"/>
              </a:ext>
            </a:extLst>
          </p:cNvPr>
          <p:cNvCxnSpPr>
            <a:cxnSpLocks/>
            <a:stCxn id="44" idx="2"/>
            <a:endCxn id="37" idx="0"/>
          </p:cNvCxnSpPr>
          <p:nvPr/>
        </p:nvCxnSpPr>
        <p:spPr>
          <a:xfrm>
            <a:off x="6968566" y="1241506"/>
            <a:ext cx="555246" cy="227030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a16="http://schemas.microsoft.com/office/drawing/2014/main" id="{310A4402-CA14-4BAA-B7EB-4B30F8EC3125}"/>
              </a:ext>
            </a:extLst>
          </p:cNvPr>
          <p:cNvGrpSpPr/>
          <p:nvPr/>
        </p:nvGrpSpPr>
        <p:grpSpPr>
          <a:xfrm>
            <a:off x="8543758" y="334298"/>
            <a:ext cx="3506768" cy="1388703"/>
            <a:chOff x="8543758" y="334298"/>
            <a:chExt cx="3506768" cy="1388703"/>
          </a:xfrm>
        </p:grpSpPr>
        <p:sp>
          <p:nvSpPr>
            <p:cNvPr id="9" name="矩形 8">
              <a:extLst>
                <a:ext uri="{FF2B5EF4-FFF2-40B4-BE49-F238E27FC236}">
                  <a16:creationId xmlns:a16="http://schemas.microsoft.com/office/drawing/2014/main" id="{EA802584-ACA5-4D11-A419-A919B3EBF69C}"/>
                </a:ext>
              </a:extLst>
            </p:cNvPr>
            <p:cNvSpPr/>
            <p:nvPr/>
          </p:nvSpPr>
          <p:spPr>
            <a:xfrm rot="5400000">
              <a:off x="9328945" y="-350628"/>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CD74E51-7FD2-47FB-9911-B568C4E69C09}"/>
                </a:ext>
              </a:extLst>
            </p:cNvPr>
            <p:cNvSpPr/>
            <p:nvPr/>
          </p:nvSpPr>
          <p:spPr>
            <a:xfrm rot="5400000">
              <a:off x="9328944" y="-86674"/>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34ED143-9399-4FDF-A982-37F1E1F8E6FB}"/>
                </a:ext>
              </a:extLst>
            </p:cNvPr>
            <p:cNvSpPr txBox="1"/>
            <p:nvPr/>
          </p:nvSpPr>
          <p:spPr>
            <a:xfrm>
              <a:off x="10353065" y="334298"/>
              <a:ext cx="636713" cy="338554"/>
            </a:xfrm>
            <a:prstGeom prst="rect">
              <a:avLst/>
            </a:prstGeom>
            <a:noFill/>
          </p:spPr>
          <p:txBody>
            <a:bodyPr wrap="none" rtlCol="0">
              <a:spAutoFit/>
            </a:bodyPr>
            <a:lstStyle/>
            <a:p>
              <a:r>
                <a:rPr lang="en-US" altLang="zh-CN" sz="1600" dirty="0"/>
                <a:t>Conv</a:t>
              </a:r>
              <a:endParaRPr lang="zh-CN" altLang="en-US" sz="1600" dirty="0"/>
            </a:p>
          </p:txBody>
        </p:sp>
        <p:sp>
          <p:nvSpPr>
            <p:cNvPr id="12" name="文本框 11">
              <a:extLst>
                <a:ext uri="{FF2B5EF4-FFF2-40B4-BE49-F238E27FC236}">
                  <a16:creationId xmlns:a16="http://schemas.microsoft.com/office/drawing/2014/main" id="{3CBB167F-059F-44A5-89AF-26DC94E58F3D}"/>
                </a:ext>
              </a:extLst>
            </p:cNvPr>
            <p:cNvSpPr txBox="1"/>
            <p:nvPr/>
          </p:nvSpPr>
          <p:spPr>
            <a:xfrm>
              <a:off x="10372517" y="608442"/>
              <a:ext cx="1598515" cy="338554"/>
            </a:xfrm>
            <a:prstGeom prst="rect">
              <a:avLst/>
            </a:prstGeom>
            <a:noFill/>
          </p:spPr>
          <p:txBody>
            <a:bodyPr wrap="none" rtlCol="0">
              <a:spAutoFit/>
            </a:bodyPr>
            <a:lstStyle/>
            <a:p>
              <a:r>
                <a:rPr lang="en-US" altLang="zh-CN" sz="1600" dirty="0"/>
                <a:t>Padding(1,1,1,1)</a:t>
              </a:r>
              <a:endParaRPr lang="zh-CN" altLang="en-US" sz="1600" dirty="0"/>
            </a:p>
          </p:txBody>
        </p:sp>
        <p:sp>
          <p:nvSpPr>
            <p:cNvPr id="20" name="矩形 19">
              <a:extLst>
                <a:ext uri="{FF2B5EF4-FFF2-40B4-BE49-F238E27FC236}">
                  <a16:creationId xmlns:a16="http://schemas.microsoft.com/office/drawing/2014/main" id="{5B645E0B-1BCC-4396-A917-8587606A69B0}"/>
                </a:ext>
              </a:extLst>
            </p:cNvPr>
            <p:cNvSpPr/>
            <p:nvPr/>
          </p:nvSpPr>
          <p:spPr>
            <a:xfrm rot="5400000">
              <a:off x="9321078" y="177280"/>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7693390B-7B9A-45FB-AF5B-D1E4A5EE6E82}"/>
                </a:ext>
              </a:extLst>
            </p:cNvPr>
            <p:cNvSpPr txBox="1"/>
            <p:nvPr/>
          </p:nvSpPr>
          <p:spPr>
            <a:xfrm>
              <a:off x="10389495" y="882586"/>
              <a:ext cx="639919" cy="338554"/>
            </a:xfrm>
            <a:prstGeom prst="rect">
              <a:avLst/>
            </a:prstGeom>
            <a:noFill/>
          </p:spPr>
          <p:txBody>
            <a:bodyPr wrap="none" rtlCol="0">
              <a:spAutoFit/>
            </a:bodyPr>
            <a:lstStyle/>
            <a:p>
              <a:r>
                <a:rPr lang="en-US" altLang="zh-CN" sz="1600" dirty="0" err="1"/>
                <a:t>ReLU</a:t>
              </a:r>
              <a:endParaRPr lang="zh-CN" altLang="en-US" sz="1600" dirty="0"/>
            </a:p>
          </p:txBody>
        </p:sp>
        <p:sp>
          <p:nvSpPr>
            <p:cNvPr id="48" name="矩形 47">
              <a:extLst>
                <a:ext uri="{FF2B5EF4-FFF2-40B4-BE49-F238E27FC236}">
                  <a16:creationId xmlns:a16="http://schemas.microsoft.com/office/drawing/2014/main" id="{D86B6D60-EBAE-4BF9-AE04-D3633C5CD175}"/>
                </a:ext>
              </a:extLst>
            </p:cNvPr>
            <p:cNvSpPr/>
            <p:nvPr/>
          </p:nvSpPr>
          <p:spPr>
            <a:xfrm rot="5400000">
              <a:off x="9321077" y="445541"/>
              <a:ext cx="176483" cy="17287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EBFF77A2-959F-456C-9A9D-23316F9F6749}"/>
                </a:ext>
              </a:extLst>
            </p:cNvPr>
            <p:cNvSpPr txBox="1"/>
            <p:nvPr/>
          </p:nvSpPr>
          <p:spPr>
            <a:xfrm>
              <a:off x="10389494" y="1153195"/>
              <a:ext cx="1661032" cy="338554"/>
            </a:xfrm>
            <a:prstGeom prst="rect">
              <a:avLst/>
            </a:prstGeom>
            <a:noFill/>
          </p:spPr>
          <p:txBody>
            <a:bodyPr wrap="none" rtlCol="0">
              <a:spAutoFit/>
            </a:bodyPr>
            <a:lstStyle/>
            <a:p>
              <a:r>
                <a:rPr lang="en-US" altLang="zh-CN" sz="1600" dirty="0"/>
                <a:t>Max Pooling(2,2)</a:t>
              </a:r>
              <a:endParaRPr lang="zh-CN" altLang="en-US" sz="1600" dirty="0"/>
            </a:p>
          </p:txBody>
        </p:sp>
        <p:sp>
          <p:nvSpPr>
            <p:cNvPr id="63" name="矩形 62">
              <a:extLst>
                <a:ext uri="{FF2B5EF4-FFF2-40B4-BE49-F238E27FC236}">
                  <a16:creationId xmlns:a16="http://schemas.microsoft.com/office/drawing/2014/main" id="{FB6C724E-5599-4BEF-9609-431C006FB0E5}"/>
                </a:ext>
              </a:extLst>
            </p:cNvPr>
            <p:cNvSpPr/>
            <p:nvPr/>
          </p:nvSpPr>
          <p:spPr>
            <a:xfrm rot="5400000">
              <a:off x="9319910" y="695213"/>
              <a:ext cx="176483" cy="17287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CF866FB1-05E3-4B03-8FEA-C61DCFC182A8}"/>
                </a:ext>
              </a:extLst>
            </p:cNvPr>
            <p:cNvSpPr txBox="1"/>
            <p:nvPr/>
          </p:nvSpPr>
          <p:spPr>
            <a:xfrm>
              <a:off x="10389143" y="1384447"/>
              <a:ext cx="1646605" cy="338554"/>
            </a:xfrm>
            <a:prstGeom prst="rect">
              <a:avLst/>
            </a:prstGeom>
            <a:noFill/>
          </p:spPr>
          <p:txBody>
            <a:bodyPr wrap="none" rtlCol="0">
              <a:spAutoFit/>
            </a:bodyPr>
            <a:lstStyle/>
            <a:p>
              <a:r>
                <a:rPr lang="en-US" altLang="zh-CN" sz="1600" dirty="0"/>
                <a:t>NN </a:t>
              </a:r>
              <a:r>
                <a:rPr lang="en-US" altLang="zh-CN" sz="1600" dirty="0" err="1"/>
                <a:t>Upsample</a:t>
              </a:r>
              <a:r>
                <a:rPr lang="en-US" altLang="zh-CN" sz="1600" dirty="0"/>
                <a:t>(2)</a:t>
              </a:r>
              <a:endParaRPr lang="zh-CN" altLang="en-US" sz="1600" dirty="0"/>
            </a:p>
          </p:txBody>
        </p:sp>
      </p:grpSp>
      <p:sp>
        <p:nvSpPr>
          <p:cNvPr id="109" name="矩形 108">
            <a:extLst>
              <a:ext uri="{FF2B5EF4-FFF2-40B4-BE49-F238E27FC236}">
                <a16:creationId xmlns:a16="http://schemas.microsoft.com/office/drawing/2014/main" id="{1943CAB1-0902-4D96-8EB0-50116E7A26BE}"/>
              </a:ext>
            </a:extLst>
          </p:cNvPr>
          <p:cNvSpPr/>
          <p:nvPr/>
        </p:nvSpPr>
        <p:spPr>
          <a:xfrm>
            <a:off x="3904676" y="3201550"/>
            <a:ext cx="3224009" cy="3413139"/>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3D513E3D-D08D-40B3-9101-91A65526A26F}"/>
              </a:ext>
            </a:extLst>
          </p:cNvPr>
          <p:cNvGrpSpPr/>
          <p:nvPr/>
        </p:nvGrpSpPr>
        <p:grpSpPr>
          <a:xfrm>
            <a:off x="3672018" y="3511814"/>
            <a:ext cx="7703587" cy="2793076"/>
            <a:chOff x="3898669" y="3496730"/>
            <a:chExt cx="7703587" cy="2793076"/>
          </a:xfrm>
        </p:grpSpPr>
        <p:grpSp>
          <p:nvGrpSpPr>
            <p:cNvPr id="31" name="组合 30">
              <a:extLst>
                <a:ext uri="{FF2B5EF4-FFF2-40B4-BE49-F238E27FC236}">
                  <a16:creationId xmlns:a16="http://schemas.microsoft.com/office/drawing/2014/main" id="{0D96BDD1-A86F-4B68-BC7A-1F1AD1E12B9B}"/>
                </a:ext>
              </a:extLst>
            </p:cNvPr>
            <p:cNvGrpSpPr/>
            <p:nvPr/>
          </p:nvGrpSpPr>
          <p:grpSpPr>
            <a:xfrm>
              <a:off x="3898669" y="3496730"/>
              <a:ext cx="7703587" cy="2793076"/>
              <a:chOff x="3898669" y="3496730"/>
              <a:chExt cx="7703587" cy="2793076"/>
            </a:xfrm>
          </p:grpSpPr>
          <p:sp>
            <p:nvSpPr>
              <p:cNvPr id="28" name="矩形 27">
                <a:extLst>
                  <a:ext uri="{FF2B5EF4-FFF2-40B4-BE49-F238E27FC236}">
                    <a16:creationId xmlns:a16="http://schemas.microsoft.com/office/drawing/2014/main" id="{F4535941-B79A-41BB-BE4A-CB4787F3D739}"/>
                  </a:ext>
                </a:extLst>
              </p:cNvPr>
              <p:cNvSpPr/>
              <p:nvPr/>
            </p:nvSpPr>
            <p:spPr>
              <a:xfrm>
                <a:off x="8369235" y="4058619"/>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5E42C89A-F64A-4523-9BE1-DC74597AD8A5}"/>
                  </a:ext>
                </a:extLst>
              </p:cNvPr>
              <p:cNvSpPr/>
              <p:nvPr/>
            </p:nvSpPr>
            <p:spPr>
              <a:xfrm>
                <a:off x="8609876" y="4058618"/>
                <a:ext cx="176483" cy="17287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08A10FFE-9AE6-4208-89A4-D8C692ACF8E2}"/>
                  </a:ext>
                </a:extLst>
              </p:cNvPr>
              <p:cNvSpPr txBox="1"/>
              <p:nvPr/>
            </p:nvSpPr>
            <p:spPr>
              <a:xfrm>
                <a:off x="8211462" y="3794749"/>
                <a:ext cx="873421" cy="276999"/>
              </a:xfrm>
              <a:prstGeom prst="rect">
                <a:avLst/>
              </a:prstGeom>
              <a:noFill/>
            </p:spPr>
            <p:txBody>
              <a:bodyPr wrap="square" rtlCol="0">
                <a:spAutoFit/>
              </a:bodyPr>
              <a:lstStyle/>
              <a:p>
                <a:r>
                  <a:rPr lang="en-US" altLang="zh-CN" sz="1200" dirty="0"/>
                  <a:t>(128,128,3)</a:t>
                </a:r>
                <a:endParaRPr lang="zh-CN" altLang="en-US" sz="1200" dirty="0"/>
              </a:p>
            </p:txBody>
          </p:sp>
          <p:sp>
            <p:nvSpPr>
              <p:cNvPr id="33" name="文本框 32">
                <a:extLst>
                  <a:ext uri="{FF2B5EF4-FFF2-40B4-BE49-F238E27FC236}">
                    <a16:creationId xmlns:a16="http://schemas.microsoft.com/office/drawing/2014/main" id="{9AB6E777-492F-4D8F-8394-C7C7F83A3B0F}"/>
                  </a:ext>
                </a:extLst>
              </p:cNvPr>
              <p:cNvSpPr txBox="1"/>
              <p:nvPr/>
            </p:nvSpPr>
            <p:spPr>
              <a:xfrm>
                <a:off x="8241492" y="5787404"/>
                <a:ext cx="429926" cy="276999"/>
              </a:xfrm>
              <a:prstGeom prst="rect">
                <a:avLst/>
              </a:prstGeom>
              <a:noFill/>
            </p:spPr>
            <p:txBody>
              <a:bodyPr wrap="square" rtlCol="0">
                <a:spAutoFit/>
              </a:bodyPr>
              <a:lstStyle/>
              <a:p>
                <a:r>
                  <a:rPr lang="en-US" altLang="zh-CN" sz="1200" dirty="0"/>
                  <a:t>114</a:t>
                </a:r>
                <a:endParaRPr lang="zh-CN" altLang="en-US" sz="1200" dirty="0"/>
              </a:p>
            </p:txBody>
          </p:sp>
          <p:sp>
            <p:nvSpPr>
              <p:cNvPr id="34" name="文本框 33">
                <a:extLst>
                  <a:ext uri="{FF2B5EF4-FFF2-40B4-BE49-F238E27FC236}">
                    <a16:creationId xmlns:a16="http://schemas.microsoft.com/office/drawing/2014/main" id="{2FF13537-9D72-4482-8619-EB2B566D1BF8}"/>
                  </a:ext>
                </a:extLst>
              </p:cNvPr>
              <p:cNvSpPr txBox="1"/>
              <p:nvPr/>
            </p:nvSpPr>
            <p:spPr>
              <a:xfrm>
                <a:off x="8500330" y="5787404"/>
                <a:ext cx="429926" cy="276999"/>
              </a:xfrm>
              <a:prstGeom prst="rect">
                <a:avLst/>
              </a:prstGeom>
              <a:noFill/>
            </p:spPr>
            <p:txBody>
              <a:bodyPr wrap="square" rtlCol="0">
                <a:spAutoFit/>
              </a:bodyPr>
              <a:lstStyle/>
              <a:p>
                <a:r>
                  <a:rPr lang="en-US" altLang="zh-CN" sz="1200" dirty="0"/>
                  <a:t>112</a:t>
                </a:r>
                <a:endParaRPr lang="zh-CN" altLang="en-US" sz="1200" dirty="0"/>
              </a:p>
            </p:txBody>
          </p:sp>
          <p:sp>
            <p:nvSpPr>
              <p:cNvPr id="37" name="矩形 36">
                <a:extLst>
                  <a:ext uri="{FF2B5EF4-FFF2-40B4-BE49-F238E27FC236}">
                    <a16:creationId xmlns:a16="http://schemas.microsoft.com/office/drawing/2014/main" id="{7B3F18A1-3CAE-4C1C-96F0-E287D7F812A5}"/>
                  </a:ext>
                </a:extLst>
              </p:cNvPr>
              <p:cNvSpPr/>
              <p:nvPr/>
            </p:nvSpPr>
            <p:spPr>
              <a:xfrm>
                <a:off x="3898669" y="3496730"/>
                <a:ext cx="7703587" cy="279307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9C56B047-8143-4CED-ABE1-7D6EEABA13C5}"/>
                  </a:ext>
                </a:extLst>
              </p:cNvPr>
              <p:cNvSpPr/>
              <p:nvPr/>
            </p:nvSpPr>
            <p:spPr>
              <a:xfrm>
                <a:off x="8854831" y="4058465"/>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37D69C4B-C81D-49D4-BA25-7ADE32D5E423}"/>
                  </a:ext>
                </a:extLst>
              </p:cNvPr>
              <p:cNvSpPr/>
              <p:nvPr/>
            </p:nvSpPr>
            <p:spPr>
              <a:xfrm>
                <a:off x="9839082" y="4068776"/>
                <a:ext cx="176483" cy="17287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74CD3B76-0753-4B11-9BB2-44C9CBA2C53E}"/>
                  </a:ext>
                </a:extLst>
              </p:cNvPr>
              <p:cNvSpPr txBox="1"/>
              <p:nvPr/>
            </p:nvSpPr>
            <p:spPr>
              <a:xfrm>
                <a:off x="9718530" y="5789358"/>
                <a:ext cx="429926" cy="276999"/>
              </a:xfrm>
              <a:prstGeom prst="rect">
                <a:avLst/>
              </a:prstGeom>
              <a:noFill/>
            </p:spPr>
            <p:txBody>
              <a:bodyPr wrap="square" rtlCol="0">
                <a:spAutoFit/>
              </a:bodyPr>
              <a:lstStyle/>
              <a:p>
                <a:r>
                  <a:rPr lang="en-US" altLang="zh-CN" sz="1200" dirty="0"/>
                  <a:t>224</a:t>
                </a:r>
                <a:endParaRPr lang="zh-CN" altLang="en-US" sz="1200" dirty="0"/>
              </a:p>
            </p:txBody>
          </p:sp>
          <p:sp>
            <p:nvSpPr>
              <p:cNvPr id="66" name="矩形 65">
                <a:extLst>
                  <a:ext uri="{FF2B5EF4-FFF2-40B4-BE49-F238E27FC236}">
                    <a16:creationId xmlns:a16="http://schemas.microsoft.com/office/drawing/2014/main" id="{3C987750-B0B3-4A98-A320-C4649163C198}"/>
                  </a:ext>
                </a:extLst>
              </p:cNvPr>
              <p:cNvSpPr/>
              <p:nvPr/>
            </p:nvSpPr>
            <p:spPr>
              <a:xfrm>
                <a:off x="10092525" y="4068776"/>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5962388F-CB2A-4699-8E8F-5700E8808712}"/>
                  </a:ext>
                </a:extLst>
              </p:cNvPr>
              <p:cNvSpPr/>
              <p:nvPr/>
            </p:nvSpPr>
            <p:spPr>
              <a:xfrm>
                <a:off x="10333166" y="4068775"/>
                <a:ext cx="176483" cy="17287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F1FED2E0-9B6E-4A90-8BDE-93D6B648E1A7}"/>
                  </a:ext>
                </a:extLst>
              </p:cNvPr>
              <p:cNvSpPr/>
              <p:nvPr/>
            </p:nvSpPr>
            <p:spPr>
              <a:xfrm>
                <a:off x="10578121" y="4068622"/>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a:extLst>
                  <a:ext uri="{FF2B5EF4-FFF2-40B4-BE49-F238E27FC236}">
                    <a16:creationId xmlns:a16="http://schemas.microsoft.com/office/drawing/2014/main" id="{3EFFB7C5-ADCC-4845-8741-74BC54F8C3E0}"/>
                  </a:ext>
                </a:extLst>
              </p:cNvPr>
              <p:cNvSpPr txBox="1"/>
              <p:nvPr/>
            </p:nvSpPr>
            <p:spPr>
              <a:xfrm>
                <a:off x="9985936" y="5783577"/>
                <a:ext cx="429926" cy="276999"/>
              </a:xfrm>
              <a:prstGeom prst="rect">
                <a:avLst/>
              </a:prstGeom>
              <a:noFill/>
            </p:spPr>
            <p:txBody>
              <a:bodyPr wrap="square" rtlCol="0">
                <a:spAutoFit/>
              </a:bodyPr>
              <a:lstStyle/>
              <a:p>
                <a:r>
                  <a:rPr lang="en-US" altLang="zh-CN" sz="1200" dirty="0"/>
                  <a:t>226</a:t>
                </a:r>
                <a:endParaRPr lang="zh-CN" altLang="en-US" sz="1200" dirty="0"/>
              </a:p>
            </p:txBody>
          </p:sp>
          <p:sp>
            <p:nvSpPr>
              <p:cNvPr id="70" name="文本框 69">
                <a:extLst>
                  <a:ext uri="{FF2B5EF4-FFF2-40B4-BE49-F238E27FC236}">
                    <a16:creationId xmlns:a16="http://schemas.microsoft.com/office/drawing/2014/main" id="{77237A45-EDCD-4E61-9449-A410EA52632A}"/>
                  </a:ext>
                </a:extLst>
              </p:cNvPr>
              <p:cNvSpPr txBox="1"/>
              <p:nvPr/>
            </p:nvSpPr>
            <p:spPr>
              <a:xfrm>
                <a:off x="10022902" y="3788732"/>
                <a:ext cx="797009" cy="276999"/>
              </a:xfrm>
              <a:prstGeom prst="rect">
                <a:avLst/>
              </a:prstGeom>
              <a:noFill/>
            </p:spPr>
            <p:txBody>
              <a:bodyPr wrap="square" rtlCol="0">
                <a:spAutoFit/>
              </a:bodyPr>
              <a:lstStyle/>
              <a:p>
                <a:r>
                  <a:rPr lang="en-US" altLang="zh-CN" sz="1200" dirty="0"/>
                  <a:t>(64,64,3)</a:t>
                </a:r>
                <a:endParaRPr lang="zh-CN" altLang="en-US" sz="1200" dirty="0"/>
              </a:p>
            </p:txBody>
          </p:sp>
          <p:sp>
            <p:nvSpPr>
              <p:cNvPr id="71" name="文本框 70">
                <a:extLst>
                  <a:ext uri="{FF2B5EF4-FFF2-40B4-BE49-F238E27FC236}">
                    <a16:creationId xmlns:a16="http://schemas.microsoft.com/office/drawing/2014/main" id="{7A63B648-2453-488F-AD18-BC7DB62B9C27}"/>
                  </a:ext>
                </a:extLst>
              </p:cNvPr>
              <p:cNvSpPr txBox="1"/>
              <p:nvPr/>
            </p:nvSpPr>
            <p:spPr>
              <a:xfrm>
                <a:off x="10239022" y="5770611"/>
                <a:ext cx="429926" cy="276999"/>
              </a:xfrm>
              <a:prstGeom prst="rect">
                <a:avLst/>
              </a:prstGeom>
              <a:noFill/>
            </p:spPr>
            <p:txBody>
              <a:bodyPr wrap="square" rtlCol="0">
                <a:spAutoFit/>
              </a:bodyPr>
              <a:lstStyle/>
              <a:p>
                <a:r>
                  <a:rPr lang="en-US" altLang="zh-CN" sz="1200" dirty="0"/>
                  <a:t>224</a:t>
                </a:r>
                <a:endParaRPr lang="zh-CN" altLang="en-US" sz="1200" dirty="0"/>
              </a:p>
            </p:txBody>
          </p:sp>
          <p:sp>
            <p:nvSpPr>
              <p:cNvPr id="72" name="矩形 71">
                <a:extLst>
                  <a:ext uri="{FF2B5EF4-FFF2-40B4-BE49-F238E27FC236}">
                    <a16:creationId xmlns:a16="http://schemas.microsoft.com/office/drawing/2014/main" id="{224608FE-A8B4-4BC6-9A0D-638D68556F02}"/>
                  </a:ext>
                </a:extLst>
              </p:cNvPr>
              <p:cNvSpPr/>
              <p:nvPr/>
            </p:nvSpPr>
            <p:spPr>
              <a:xfrm>
                <a:off x="10824227" y="4066778"/>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1F5BA70B-7310-4842-B23B-AC02D634B3D7}"/>
                  </a:ext>
                </a:extLst>
              </p:cNvPr>
              <p:cNvSpPr/>
              <p:nvPr/>
            </p:nvSpPr>
            <p:spPr>
              <a:xfrm>
                <a:off x="11064868" y="4066777"/>
                <a:ext cx="176483" cy="17287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4603E490-8235-4116-AD52-D9DFC2A1AEEA}"/>
                  </a:ext>
                </a:extLst>
              </p:cNvPr>
              <p:cNvSpPr txBox="1"/>
              <p:nvPr/>
            </p:nvSpPr>
            <p:spPr>
              <a:xfrm>
                <a:off x="10697794" y="5782165"/>
                <a:ext cx="429926" cy="276999"/>
              </a:xfrm>
              <a:prstGeom prst="rect">
                <a:avLst/>
              </a:prstGeom>
              <a:noFill/>
            </p:spPr>
            <p:txBody>
              <a:bodyPr wrap="square" rtlCol="0">
                <a:spAutoFit/>
              </a:bodyPr>
              <a:lstStyle/>
              <a:p>
                <a:r>
                  <a:rPr lang="en-US" altLang="zh-CN" sz="1200" dirty="0"/>
                  <a:t>226</a:t>
                </a:r>
                <a:endParaRPr lang="zh-CN" altLang="en-US" sz="1200" dirty="0"/>
              </a:p>
            </p:txBody>
          </p:sp>
          <p:sp>
            <p:nvSpPr>
              <p:cNvPr id="78" name="文本框 77">
                <a:extLst>
                  <a:ext uri="{FF2B5EF4-FFF2-40B4-BE49-F238E27FC236}">
                    <a16:creationId xmlns:a16="http://schemas.microsoft.com/office/drawing/2014/main" id="{0CDA5AD2-AD7F-4480-9C72-5FABD639DD56}"/>
                  </a:ext>
                </a:extLst>
              </p:cNvPr>
              <p:cNvSpPr txBox="1"/>
              <p:nvPr/>
            </p:nvSpPr>
            <p:spPr>
              <a:xfrm>
                <a:off x="10958438" y="5782164"/>
                <a:ext cx="429926" cy="276999"/>
              </a:xfrm>
              <a:prstGeom prst="rect">
                <a:avLst/>
              </a:prstGeom>
              <a:noFill/>
            </p:spPr>
            <p:txBody>
              <a:bodyPr wrap="square" rtlCol="0">
                <a:spAutoFit/>
              </a:bodyPr>
              <a:lstStyle/>
              <a:p>
                <a:r>
                  <a:rPr lang="en-US" altLang="zh-CN" sz="1200" dirty="0"/>
                  <a:t>224</a:t>
                </a:r>
                <a:endParaRPr lang="zh-CN" altLang="en-US" sz="1200" dirty="0"/>
              </a:p>
            </p:txBody>
          </p:sp>
          <p:sp>
            <p:nvSpPr>
              <p:cNvPr id="79" name="文本框 78">
                <a:extLst>
                  <a:ext uri="{FF2B5EF4-FFF2-40B4-BE49-F238E27FC236}">
                    <a16:creationId xmlns:a16="http://schemas.microsoft.com/office/drawing/2014/main" id="{1DDF02DC-4181-4892-884F-C12530D075DD}"/>
                  </a:ext>
                </a:extLst>
              </p:cNvPr>
              <p:cNvSpPr txBox="1"/>
              <p:nvPr/>
            </p:nvSpPr>
            <p:spPr>
              <a:xfrm>
                <a:off x="10805247" y="3794747"/>
                <a:ext cx="797009" cy="276999"/>
              </a:xfrm>
              <a:prstGeom prst="rect">
                <a:avLst/>
              </a:prstGeom>
              <a:noFill/>
            </p:spPr>
            <p:txBody>
              <a:bodyPr wrap="square" rtlCol="0">
                <a:spAutoFit/>
              </a:bodyPr>
              <a:lstStyle/>
              <a:p>
                <a:r>
                  <a:rPr lang="en-US" altLang="zh-CN" sz="1200" dirty="0"/>
                  <a:t>(64,3,3)</a:t>
                </a:r>
                <a:endParaRPr lang="zh-CN" altLang="en-US" sz="1200" dirty="0"/>
              </a:p>
            </p:txBody>
          </p:sp>
          <p:sp>
            <p:nvSpPr>
              <p:cNvPr id="94" name="矩形 93">
                <a:extLst>
                  <a:ext uri="{FF2B5EF4-FFF2-40B4-BE49-F238E27FC236}">
                    <a16:creationId xmlns:a16="http://schemas.microsoft.com/office/drawing/2014/main" id="{0C74A023-90D5-47BE-816D-F63EB90F0C7D}"/>
                  </a:ext>
                </a:extLst>
              </p:cNvPr>
              <p:cNvSpPr/>
              <p:nvPr/>
            </p:nvSpPr>
            <p:spPr>
              <a:xfrm>
                <a:off x="7382852" y="4062670"/>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id="{37846F6C-7A4F-4127-A300-32450EF49F15}"/>
                  </a:ext>
                </a:extLst>
              </p:cNvPr>
              <p:cNvSpPr/>
              <p:nvPr/>
            </p:nvSpPr>
            <p:spPr>
              <a:xfrm>
                <a:off x="7623493" y="4062669"/>
                <a:ext cx="176483" cy="17287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id="{FE459582-0B60-47FB-9B3C-2F91EB9C825E}"/>
                  </a:ext>
                </a:extLst>
              </p:cNvPr>
              <p:cNvSpPr/>
              <p:nvPr/>
            </p:nvSpPr>
            <p:spPr>
              <a:xfrm>
                <a:off x="7868448" y="4062516"/>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a:extLst>
                  <a:ext uri="{FF2B5EF4-FFF2-40B4-BE49-F238E27FC236}">
                    <a16:creationId xmlns:a16="http://schemas.microsoft.com/office/drawing/2014/main" id="{F66EC1FB-8002-499E-A5F4-F862222069EE}"/>
                  </a:ext>
                </a:extLst>
              </p:cNvPr>
              <p:cNvSpPr/>
              <p:nvPr/>
            </p:nvSpPr>
            <p:spPr>
              <a:xfrm>
                <a:off x="8120270" y="4064668"/>
                <a:ext cx="176483" cy="17287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文本框 97">
                <a:extLst>
                  <a:ext uri="{FF2B5EF4-FFF2-40B4-BE49-F238E27FC236}">
                    <a16:creationId xmlns:a16="http://schemas.microsoft.com/office/drawing/2014/main" id="{F2FD82DD-E926-4FB5-8294-23D07A39C0BF}"/>
                  </a:ext>
                </a:extLst>
              </p:cNvPr>
              <p:cNvSpPr txBox="1"/>
              <p:nvPr/>
            </p:nvSpPr>
            <p:spPr>
              <a:xfrm>
                <a:off x="7260127" y="3794749"/>
                <a:ext cx="900844" cy="276999"/>
              </a:xfrm>
              <a:prstGeom prst="rect">
                <a:avLst/>
              </a:prstGeom>
              <a:noFill/>
            </p:spPr>
            <p:txBody>
              <a:bodyPr wrap="square" rtlCol="0">
                <a:spAutoFit/>
              </a:bodyPr>
              <a:lstStyle/>
              <a:p>
                <a:r>
                  <a:rPr lang="en-US" altLang="zh-CN" sz="1200" dirty="0"/>
                  <a:t>(256,128,3)</a:t>
                </a:r>
                <a:endParaRPr lang="zh-CN" altLang="en-US" sz="1200" dirty="0"/>
              </a:p>
            </p:txBody>
          </p:sp>
          <p:sp>
            <p:nvSpPr>
              <p:cNvPr id="99" name="文本框 98">
                <a:extLst>
                  <a:ext uri="{FF2B5EF4-FFF2-40B4-BE49-F238E27FC236}">
                    <a16:creationId xmlns:a16="http://schemas.microsoft.com/office/drawing/2014/main" id="{783B944F-D27F-4FD0-AE98-FF5987673485}"/>
                  </a:ext>
                </a:extLst>
              </p:cNvPr>
              <p:cNvSpPr txBox="1"/>
              <p:nvPr/>
            </p:nvSpPr>
            <p:spPr>
              <a:xfrm>
                <a:off x="7307833" y="5798635"/>
                <a:ext cx="360290" cy="276999"/>
              </a:xfrm>
              <a:prstGeom prst="rect">
                <a:avLst/>
              </a:prstGeom>
              <a:noFill/>
            </p:spPr>
            <p:txBody>
              <a:bodyPr wrap="square" rtlCol="0">
                <a:spAutoFit/>
              </a:bodyPr>
              <a:lstStyle/>
              <a:p>
                <a:r>
                  <a:rPr lang="en-US" altLang="zh-CN" sz="1200" dirty="0"/>
                  <a:t>58</a:t>
                </a:r>
                <a:endParaRPr lang="zh-CN" altLang="en-US" sz="1200" dirty="0"/>
              </a:p>
            </p:txBody>
          </p:sp>
          <p:sp>
            <p:nvSpPr>
              <p:cNvPr id="100" name="文本框 99">
                <a:extLst>
                  <a:ext uri="{FF2B5EF4-FFF2-40B4-BE49-F238E27FC236}">
                    <a16:creationId xmlns:a16="http://schemas.microsoft.com/office/drawing/2014/main" id="{A2AC9568-5EC4-4B13-96C9-600DF5DFCE25}"/>
                  </a:ext>
                </a:extLst>
              </p:cNvPr>
              <p:cNvSpPr txBox="1"/>
              <p:nvPr/>
            </p:nvSpPr>
            <p:spPr>
              <a:xfrm>
                <a:off x="7540456" y="5800829"/>
                <a:ext cx="360290" cy="276999"/>
              </a:xfrm>
              <a:prstGeom prst="rect">
                <a:avLst/>
              </a:prstGeom>
              <a:noFill/>
            </p:spPr>
            <p:txBody>
              <a:bodyPr wrap="square" rtlCol="0">
                <a:spAutoFit/>
              </a:bodyPr>
              <a:lstStyle/>
              <a:p>
                <a:r>
                  <a:rPr lang="en-US" altLang="zh-CN" sz="1200" dirty="0"/>
                  <a:t>56</a:t>
                </a:r>
                <a:endParaRPr lang="zh-CN" altLang="en-US" sz="1200" dirty="0"/>
              </a:p>
            </p:txBody>
          </p:sp>
          <p:sp>
            <p:nvSpPr>
              <p:cNvPr id="101" name="文本框 100">
                <a:extLst>
                  <a:ext uri="{FF2B5EF4-FFF2-40B4-BE49-F238E27FC236}">
                    <a16:creationId xmlns:a16="http://schemas.microsoft.com/office/drawing/2014/main" id="{9D62080C-B8A9-4A33-A209-7FE1653A4295}"/>
                  </a:ext>
                </a:extLst>
              </p:cNvPr>
              <p:cNvSpPr txBox="1"/>
              <p:nvPr/>
            </p:nvSpPr>
            <p:spPr>
              <a:xfrm>
                <a:off x="7978854" y="5790026"/>
                <a:ext cx="429926" cy="276999"/>
              </a:xfrm>
              <a:prstGeom prst="rect">
                <a:avLst/>
              </a:prstGeom>
              <a:noFill/>
            </p:spPr>
            <p:txBody>
              <a:bodyPr wrap="square" rtlCol="0">
                <a:spAutoFit/>
              </a:bodyPr>
              <a:lstStyle/>
              <a:p>
                <a:r>
                  <a:rPr lang="en-US" altLang="zh-CN" sz="1200" dirty="0"/>
                  <a:t>112</a:t>
                </a:r>
                <a:endParaRPr lang="zh-CN" altLang="en-US" sz="1200" dirty="0"/>
              </a:p>
            </p:txBody>
          </p:sp>
          <p:sp>
            <p:nvSpPr>
              <p:cNvPr id="102" name="矩形 101">
                <a:extLst>
                  <a:ext uri="{FF2B5EF4-FFF2-40B4-BE49-F238E27FC236}">
                    <a16:creationId xmlns:a16="http://schemas.microsoft.com/office/drawing/2014/main" id="{617399EB-53A5-436C-A245-15589E9B6168}"/>
                  </a:ext>
                </a:extLst>
              </p:cNvPr>
              <p:cNvSpPr/>
              <p:nvPr/>
            </p:nvSpPr>
            <p:spPr>
              <a:xfrm>
                <a:off x="9102041" y="4069040"/>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0AADAC7B-EE66-4081-BD31-BEC873B7D5D3}"/>
                  </a:ext>
                </a:extLst>
              </p:cNvPr>
              <p:cNvSpPr/>
              <p:nvPr/>
            </p:nvSpPr>
            <p:spPr>
              <a:xfrm>
                <a:off x="9342682" y="4069039"/>
                <a:ext cx="176483" cy="17287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文本框 103">
                <a:extLst>
                  <a:ext uri="{FF2B5EF4-FFF2-40B4-BE49-F238E27FC236}">
                    <a16:creationId xmlns:a16="http://schemas.microsoft.com/office/drawing/2014/main" id="{F1F15B33-CD2B-43D5-AEC2-C745C6A68F02}"/>
                  </a:ext>
                </a:extLst>
              </p:cNvPr>
              <p:cNvSpPr txBox="1"/>
              <p:nvPr/>
            </p:nvSpPr>
            <p:spPr>
              <a:xfrm>
                <a:off x="8993807" y="3794748"/>
                <a:ext cx="873421" cy="276999"/>
              </a:xfrm>
              <a:prstGeom prst="rect">
                <a:avLst/>
              </a:prstGeom>
              <a:noFill/>
            </p:spPr>
            <p:txBody>
              <a:bodyPr wrap="square" rtlCol="0">
                <a:spAutoFit/>
              </a:bodyPr>
              <a:lstStyle/>
              <a:p>
                <a:r>
                  <a:rPr lang="en-US" altLang="zh-CN" sz="1200" dirty="0"/>
                  <a:t>(128,64,3)</a:t>
                </a:r>
                <a:endParaRPr lang="zh-CN" altLang="en-US" sz="1200" dirty="0"/>
              </a:p>
            </p:txBody>
          </p:sp>
          <p:sp>
            <p:nvSpPr>
              <p:cNvPr id="105" name="文本框 104">
                <a:extLst>
                  <a:ext uri="{FF2B5EF4-FFF2-40B4-BE49-F238E27FC236}">
                    <a16:creationId xmlns:a16="http://schemas.microsoft.com/office/drawing/2014/main" id="{903B5E9B-D144-4C09-99C1-68C4A2E4350E}"/>
                  </a:ext>
                </a:extLst>
              </p:cNvPr>
              <p:cNvSpPr txBox="1"/>
              <p:nvPr/>
            </p:nvSpPr>
            <p:spPr>
              <a:xfrm>
                <a:off x="8974298" y="5781199"/>
                <a:ext cx="429926" cy="276999"/>
              </a:xfrm>
              <a:prstGeom prst="rect">
                <a:avLst/>
              </a:prstGeom>
              <a:noFill/>
            </p:spPr>
            <p:txBody>
              <a:bodyPr wrap="square" rtlCol="0">
                <a:spAutoFit/>
              </a:bodyPr>
              <a:lstStyle/>
              <a:p>
                <a:r>
                  <a:rPr lang="en-US" altLang="zh-CN" sz="1200" dirty="0"/>
                  <a:t>114</a:t>
                </a:r>
                <a:endParaRPr lang="zh-CN" altLang="en-US" sz="1200" dirty="0"/>
              </a:p>
            </p:txBody>
          </p:sp>
          <p:sp>
            <p:nvSpPr>
              <p:cNvPr id="106" name="文本框 105">
                <a:extLst>
                  <a:ext uri="{FF2B5EF4-FFF2-40B4-BE49-F238E27FC236}">
                    <a16:creationId xmlns:a16="http://schemas.microsoft.com/office/drawing/2014/main" id="{D651AC4A-E2E8-4BE2-9E8D-AAAA5EF025FE}"/>
                  </a:ext>
                </a:extLst>
              </p:cNvPr>
              <p:cNvSpPr txBox="1"/>
              <p:nvPr/>
            </p:nvSpPr>
            <p:spPr>
              <a:xfrm>
                <a:off x="9233136" y="5781199"/>
                <a:ext cx="429926" cy="276999"/>
              </a:xfrm>
              <a:prstGeom prst="rect">
                <a:avLst/>
              </a:prstGeom>
              <a:noFill/>
            </p:spPr>
            <p:txBody>
              <a:bodyPr wrap="square" rtlCol="0">
                <a:spAutoFit/>
              </a:bodyPr>
              <a:lstStyle/>
              <a:p>
                <a:r>
                  <a:rPr lang="en-US" altLang="zh-CN" sz="1200" dirty="0"/>
                  <a:t>112</a:t>
                </a:r>
                <a:endParaRPr lang="zh-CN" altLang="en-US" sz="1200" dirty="0"/>
              </a:p>
            </p:txBody>
          </p:sp>
          <p:sp>
            <p:nvSpPr>
              <p:cNvPr id="107" name="矩形 106">
                <a:extLst>
                  <a:ext uri="{FF2B5EF4-FFF2-40B4-BE49-F238E27FC236}">
                    <a16:creationId xmlns:a16="http://schemas.microsoft.com/office/drawing/2014/main" id="{F55DCA8D-4E15-4CFA-A016-388C8A6AEC3A}"/>
                  </a:ext>
                </a:extLst>
              </p:cNvPr>
              <p:cNvSpPr/>
              <p:nvPr/>
            </p:nvSpPr>
            <p:spPr>
              <a:xfrm>
                <a:off x="9587637" y="4068886"/>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0" name="矩形 109">
              <a:extLst>
                <a:ext uri="{FF2B5EF4-FFF2-40B4-BE49-F238E27FC236}">
                  <a16:creationId xmlns:a16="http://schemas.microsoft.com/office/drawing/2014/main" id="{53C05B6E-490E-4355-8DFF-5B941097D042}"/>
                </a:ext>
              </a:extLst>
            </p:cNvPr>
            <p:cNvSpPr/>
            <p:nvPr/>
          </p:nvSpPr>
          <p:spPr>
            <a:xfrm>
              <a:off x="4209307" y="4077037"/>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a:extLst>
                <a:ext uri="{FF2B5EF4-FFF2-40B4-BE49-F238E27FC236}">
                  <a16:creationId xmlns:a16="http://schemas.microsoft.com/office/drawing/2014/main" id="{BC9FFEC0-041B-4FC4-A637-CE2205930180}"/>
                </a:ext>
              </a:extLst>
            </p:cNvPr>
            <p:cNvSpPr/>
            <p:nvPr/>
          </p:nvSpPr>
          <p:spPr>
            <a:xfrm>
              <a:off x="4449948" y="4077036"/>
              <a:ext cx="176483" cy="17287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a:extLst>
                <a:ext uri="{FF2B5EF4-FFF2-40B4-BE49-F238E27FC236}">
                  <a16:creationId xmlns:a16="http://schemas.microsoft.com/office/drawing/2014/main" id="{C9C8EA4F-F41D-4D8D-A942-A455843FE0EC}"/>
                </a:ext>
              </a:extLst>
            </p:cNvPr>
            <p:cNvSpPr/>
            <p:nvPr/>
          </p:nvSpPr>
          <p:spPr>
            <a:xfrm>
              <a:off x="4694903" y="4076883"/>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a:extLst>
                <a:ext uri="{FF2B5EF4-FFF2-40B4-BE49-F238E27FC236}">
                  <a16:creationId xmlns:a16="http://schemas.microsoft.com/office/drawing/2014/main" id="{890D34AC-2ED2-4BCB-8545-C8A50EF7C9B2}"/>
                </a:ext>
              </a:extLst>
            </p:cNvPr>
            <p:cNvSpPr/>
            <p:nvPr/>
          </p:nvSpPr>
          <p:spPr>
            <a:xfrm>
              <a:off x="4946725" y="4079035"/>
              <a:ext cx="176483" cy="17287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文本框 113">
              <a:extLst>
                <a:ext uri="{FF2B5EF4-FFF2-40B4-BE49-F238E27FC236}">
                  <a16:creationId xmlns:a16="http://schemas.microsoft.com/office/drawing/2014/main" id="{31DBBBF1-010C-4EAA-808D-1A388C0BA5DC}"/>
                </a:ext>
              </a:extLst>
            </p:cNvPr>
            <p:cNvSpPr txBox="1"/>
            <p:nvPr/>
          </p:nvSpPr>
          <p:spPr>
            <a:xfrm>
              <a:off x="4046428" y="3803381"/>
              <a:ext cx="900844" cy="276999"/>
            </a:xfrm>
            <a:prstGeom prst="rect">
              <a:avLst/>
            </a:prstGeom>
            <a:noFill/>
          </p:spPr>
          <p:txBody>
            <a:bodyPr wrap="square" rtlCol="0">
              <a:spAutoFit/>
            </a:bodyPr>
            <a:lstStyle/>
            <a:p>
              <a:r>
                <a:rPr lang="en-US" altLang="zh-CN" sz="1200" dirty="0"/>
                <a:t>(512,256,3)</a:t>
              </a:r>
              <a:endParaRPr lang="zh-CN" altLang="en-US" sz="1200" dirty="0"/>
            </a:p>
          </p:txBody>
        </p:sp>
        <p:sp>
          <p:nvSpPr>
            <p:cNvPr id="115" name="文本框 114">
              <a:extLst>
                <a:ext uri="{FF2B5EF4-FFF2-40B4-BE49-F238E27FC236}">
                  <a16:creationId xmlns:a16="http://schemas.microsoft.com/office/drawing/2014/main" id="{207B8E7F-9C36-4C4A-8CD0-5C30501FA5E8}"/>
                </a:ext>
              </a:extLst>
            </p:cNvPr>
            <p:cNvSpPr txBox="1"/>
            <p:nvPr/>
          </p:nvSpPr>
          <p:spPr>
            <a:xfrm>
              <a:off x="4109350" y="5805670"/>
              <a:ext cx="360290" cy="276999"/>
            </a:xfrm>
            <a:prstGeom prst="rect">
              <a:avLst/>
            </a:prstGeom>
            <a:noFill/>
          </p:spPr>
          <p:txBody>
            <a:bodyPr wrap="square" rtlCol="0">
              <a:spAutoFit/>
            </a:bodyPr>
            <a:lstStyle/>
            <a:p>
              <a:r>
                <a:rPr lang="en-US" altLang="zh-CN" sz="1200" dirty="0"/>
                <a:t>30</a:t>
              </a:r>
              <a:endParaRPr lang="zh-CN" altLang="en-US" sz="1200" dirty="0"/>
            </a:p>
          </p:txBody>
        </p:sp>
        <p:sp>
          <p:nvSpPr>
            <p:cNvPr id="116" name="文本框 115">
              <a:extLst>
                <a:ext uri="{FF2B5EF4-FFF2-40B4-BE49-F238E27FC236}">
                  <a16:creationId xmlns:a16="http://schemas.microsoft.com/office/drawing/2014/main" id="{3AC6F15F-62A3-4C2D-9A65-CCE0CCD1343A}"/>
                </a:ext>
              </a:extLst>
            </p:cNvPr>
            <p:cNvSpPr txBox="1"/>
            <p:nvPr/>
          </p:nvSpPr>
          <p:spPr>
            <a:xfrm>
              <a:off x="4353276" y="5810097"/>
              <a:ext cx="360290" cy="276999"/>
            </a:xfrm>
            <a:prstGeom prst="rect">
              <a:avLst/>
            </a:prstGeom>
            <a:noFill/>
          </p:spPr>
          <p:txBody>
            <a:bodyPr wrap="square" rtlCol="0">
              <a:spAutoFit/>
            </a:bodyPr>
            <a:lstStyle/>
            <a:p>
              <a:r>
                <a:rPr lang="en-US" altLang="zh-CN" sz="1200" dirty="0"/>
                <a:t>28</a:t>
              </a:r>
              <a:endParaRPr lang="zh-CN" altLang="en-US" sz="1200" dirty="0"/>
            </a:p>
          </p:txBody>
        </p:sp>
        <p:sp>
          <p:nvSpPr>
            <p:cNvPr id="117" name="文本框 116">
              <a:extLst>
                <a:ext uri="{FF2B5EF4-FFF2-40B4-BE49-F238E27FC236}">
                  <a16:creationId xmlns:a16="http://schemas.microsoft.com/office/drawing/2014/main" id="{10507C2E-5C30-4413-8424-B3B1E3FE7D1D}"/>
                </a:ext>
              </a:extLst>
            </p:cNvPr>
            <p:cNvSpPr txBox="1"/>
            <p:nvPr/>
          </p:nvSpPr>
          <p:spPr>
            <a:xfrm>
              <a:off x="4870335" y="5818256"/>
              <a:ext cx="360290" cy="276999"/>
            </a:xfrm>
            <a:prstGeom prst="rect">
              <a:avLst/>
            </a:prstGeom>
            <a:noFill/>
          </p:spPr>
          <p:txBody>
            <a:bodyPr wrap="square" rtlCol="0">
              <a:spAutoFit/>
            </a:bodyPr>
            <a:lstStyle/>
            <a:p>
              <a:r>
                <a:rPr lang="en-US" altLang="zh-CN" sz="1200" dirty="0"/>
                <a:t>56</a:t>
              </a:r>
              <a:endParaRPr lang="zh-CN" altLang="en-US" sz="1200" dirty="0"/>
            </a:p>
          </p:txBody>
        </p:sp>
        <p:sp>
          <p:nvSpPr>
            <p:cNvPr id="118" name="矩形 117">
              <a:extLst>
                <a:ext uri="{FF2B5EF4-FFF2-40B4-BE49-F238E27FC236}">
                  <a16:creationId xmlns:a16="http://schemas.microsoft.com/office/drawing/2014/main" id="{1971DAE2-89B6-45C1-95C2-7373D85353D1}"/>
                </a:ext>
              </a:extLst>
            </p:cNvPr>
            <p:cNvSpPr/>
            <p:nvPr/>
          </p:nvSpPr>
          <p:spPr>
            <a:xfrm>
              <a:off x="5195242" y="4079204"/>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a:extLst>
                <a:ext uri="{FF2B5EF4-FFF2-40B4-BE49-F238E27FC236}">
                  <a16:creationId xmlns:a16="http://schemas.microsoft.com/office/drawing/2014/main" id="{73FBDE60-EA9D-49DB-8AAD-C61FC1C2033E}"/>
                </a:ext>
              </a:extLst>
            </p:cNvPr>
            <p:cNvSpPr/>
            <p:nvPr/>
          </p:nvSpPr>
          <p:spPr>
            <a:xfrm>
              <a:off x="5435883" y="4079203"/>
              <a:ext cx="176483" cy="17287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a:extLst>
                <a:ext uri="{FF2B5EF4-FFF2-40B4-BE49-F238E27FC236}">
                  <a16:creationId xmlns:a16="http://schemas.microsoft.com/office/drawing/2014/main" id="{5046733D-B18F-4984-9095-7A256D3A1572}"/>
                </a:ext>
              </a:extLst>
            </p:cNvPr>
            <p:cNvSpPr/>
            <p:nvPr/>
          </p:nvSpPr>
          <p:spPr>
            <a:xfrm>
              <a:off x="5680838" y="4079050"/>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文本框 120">
              <a:extLst>
                <a:ext uri="{FF2B5EF4-FFF2-40B4-BE49-F238E27FC236}">
                  <a16:creationId xmlns:a16="http://schemas.microsoft.com/office/drawing/2014/main" id="{F503DAF5-6B7B-45F1-9049-C4C4EFCF1979}"/>
                </a:ext>
              </a:extLst>
            </p:cNvPr>
            <p:cNvSpPr txBox="1"/>
            <p:nvPr/>
          </p:nvSpPr>
          <p:spPr>
            <a:xfrm>
              <a:off x="5055486" y="3802556"/>
              <a:ext cx="900844" cy="276999"/>
            </a:xfrm>
            <a:prstGeom prst="rect">
              <a:avLst/>
            </a:prstGeom>
            <a:noFill/>
          </p:spPr>
          <p:txBody>
            <a:bodyPr wrap="square" rtlCol="0">
              <a:spAutoFit/>
            </a:bodyPr>
            <a:lstStyle/>
            <a:p>
              <a:r>
                <a:rPr lang="en-US" altLang="zh-CN" sz="1200" dirty="0"/>
                <a:t>(256,256,3)</a:t>
              </a:r>
              <a:endParaRPr lang="zh-CN" altLang="en-US" sz="1200" dirty="0"/>
            </a:p>
          </p:txBody>
        </p:sp>
        <p:sp>
          <p:nvSpPr>
            <p:cNvPr id="122" name="文本框 121">
              <a:extLst>
                <a:ext uri="{FF2B5EF4-FFF2-40B4-BE49-F238E27FC236}">
                  <a16:creationId xmlns:a16="http://schemas.microsoft.com/office/drawing/2014/main" id="{D45F81C8-1425-489E-A9EE-4DC5550EFA98}"/>
                </a:ext>
              </a:extLst>
            </p:cNvPr>
            <p:cNvSpPr txBox="1"/>
            <p:nvPr/>
          </p:nvSpPr>
          <p:spPr>
            <a:xfrm>
              <a:off x="5096953" y="5812754"/>
              <a:ext cx="360290" cy="276999"/>
            </a:xfrm>
            <a:prstGeom prst="rect">
              <a:avLst/>
            </a:prstGeom>
            <a:noFill/>
          </p:spPr>
          <p:txBody>
            <a:bodyPr wrap="square" rtlCol="0">
              <a:spAutoFit/>
            </a:bodyPr>
            <a:lstStyle/>
            <a:p>
              <a:r>
                <a:rPr lang="en-US" altLang="zh-CN" sz="1200" dirty="0"/>
                <a:t>58</a:t>
              </a:r>
              <a:endParaRPr lang="zh-CN" altLang="en-US" sz="1200" dirty="0"/>
            </a:p>
          </p:txBody>
        </p:sp>
        <p:sp>
          <p:nvSpPr>
            <p:cNvPr id="123" name="文本框 122">
              <a:extLst>
                <a:ext uri="{FF2B5EF4-FFF2-40B4-BE49-F238E27FC236}">
                  <a16:creationId xmlns:a16="http://schemas.microsoft.com/office/drawing/2014/main" id="{95B84018-7AB7-490D-AA24-548F4AD664E8}"/>
                </a:ext>
              </a:extLst>
            </p:cNvPr>
            <p:cNvSpPr txBox="1"/>
            <p:nvPr/>
          </p:nvSpPr>
          <p:spPr>
            <a:xfrm>
              <a:off x="5339040" y="5805669"/>
              <a:ext cx="360290" cy="276999"/>
            </a:xfrm>
            <a:prstGeom prst="rect">
              <a:avLst/>
            </a:prstGeom>
            <a:noFill/>
          </p:spPr>
          <p:txBody>
            <a:bodyPr wrap="square" rtlCol="0">
              <a:spAutoFit/>
            </a:bodyPr>
            <a:lstStyle/>
            <a:p>
              <a:r>
                <a:rPr lang="en-US" altLang="zh-CN" sz="1200" dirty="0"/>
                <a:t>56</a:t>
              </a:r>
              <a:endParaRPr lang="zh-CN" altLang="en-US" sz="1200" dirty="0"/>
            </a:p>
          </p:txBody>
        </p:sp>
        <p:sp>
          <p:nvSpPr>
            <p:cNvPr id="124" name="矩形 123">
              <a:extLst>
                <a:ext uri="{FF2B5EF4-FFF2-40B4-BE49-F238E27FC236}">
                  <a16:creationId xmlns:a16="http://schemas.microsoft.com/office/drawing/2014/main" id="{D638B97A-84DB-4F4C-9ECB-CB453768D6F2}"/>
                </a:ext>
              </a:extLst>
            </p:cNvPr>
            <p:cNvSpPr/>
            <p:nvPr/>
          </p:nvSpPr>
          <p:spPr>
            <a:xfrm>
              <a:off x="5919861" y="4072221"/>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124">
              <a:extLst>
                <a:ext uri="{FF2B5EF4-FFF2-40B4-BE49-F238E27FC236}">
                  <a16:creationId xmlns:a16="http://schemas.microsoft.com/office/drawing/2014/main" id="{8068CA6B-02D4-487F-81CF-50AC3B708438}"/>
                </a:ext>
              </a:extLst>
            </p:cNvPr>
            <p:cNvSpPr/>
            <p:nvPr/>
          </p:nvSpPr>
          <p:spPr>
            <a:xfrm>
              <a:off x="6160502" y="4072220"/>
              <a:ext cx="176483" cy="17287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125">
              <a:extLst>
                <a:ext uri="{FF2B5EF4-FFF2-40B4-BE49-F238E27FC236}">
                  <a16:creationId xmlns:a16="http://schemas.microsoft.com/office/drawing/2014/main" id="{20A4F8B4-DAA0-4017-A018-972641082149}"/>
                </a:ext>
              </a:extLst>
            </p:cNvPr>
            <p:cNvSpPr/>
            <p:nvPr/>
          </p:nvSpPr>
          <p:spPr>
            <a:xfrm>
              <a:off x="6405457" y="4072067"/>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文本框 126">
              <a:extLst>
                <a:ext uri="{FF2B5EF4-FFF2-40B4-BE49-F238E27FC236}">
                  <a16:creationId xmlns:a16="http://schemas.microsoft.com/office/drawing/2014/main" id="{8C198461-343D-480D-88DF-C644E26EDE10}"/>
                </a:ext>
              </a:extLst>
            </p:cNvPr>
            <p:cNvSpPr txBox="1"/>
            <p:nvPr/>
          </p:nvSpPr>
          <p:spPr>
            <a:xfrm>
              <a:off x="6519460" y="3799395"/>
              <a:ext cx="900844" cy="276999"/>
            </a:xfrm>
            <a:prstGeom prst="rect">
              <a:avLst/>
            </a:prstGeom>
            <a:noFill/>
          </p:spPr>
          <p:txBody>
            <a:bodyPr wrap="square" rtlCol="0">
              <a:spAutoFit/>
            </a:bodyPr>
            <a:lstStyle/>
            <a:p>
              <a:r>
                <a:rPr lang="en-US" altLang="zh-CN" sz="1200" dirty="0"/>
                <a:t>(256,256,3)</a:t>
              </a:r>
              <a:endParaRPr lang="zh-CN" altLang="en-US" sz="1200" dirty="0"/>
            </a:p>
          </p:txBody>
        </p:sp>
        <p:sp>
          <p:nvSpPr>
            <p:cNvPr id="128" name="文本框 127">
              <a:extLst>
                <a:ext uri="{FF2B5EF4-FFF2-40B4-BE49-F238E27FC236}">
                  <a16:creationId xmlns:a16="http://schemas.microsoft.com/office/drawing/2014/main" id="{EC23D192-B0FC-4711-BD04-28581968460B}"/>
                </a:ext>
              </a:extLst>
            </p:cNvPr>
            <p:cNvSpPr txBox="1"/>
            <p:nvPr/>
          </p:nvSpPr>
          <p:spPr>
            <a:xfrm>
              <a:off x="5821572" y="5805771"/>
              <a:ext cx="360290" cy="276999"/>
            </a:xfrm>
            <a:prstGeom prst="rect">
              <a:avLst/>
            </a:prstGeom>
            <a:noFill/>
          </p:spPr>
          <p:txBody>
            <a:bodyPr wrap="square" rtlCol="0">
              <a:spAutoFit/>
            </a:bodyPr>
            <a:lstStyle/>
            <a:p>
              <a:r>
                <a:rPr lang="en-US" altLang="zh-CN" sz="1200" dirty="0"/>
                <a:t>58</a:t>
              </a:r>
              <a:endParaRPr lang="zh-CN" altLang="en-US" sz="1200" dirty="0"/>
            </a:p>
          </p:txBody>
        </p:sp>
        <p:sp>
          <p:nvSpPr>
            <p:cNvPr id="129" name="文本框 128">
              <a:extLst>
                <a:ext uri="{FF2B5EF4-FFF2-40B4-BE49-F238E27FC236}">
                  <a16:creationId xmlns:a16="http://schemas.microsoft.com/office/drawing/2014/main" id="{0AFA1CF0-63F4-4BB3-A827-0EE3FFB7246D}"/>
                </a:ext>
              </a:extLst>
            </p:cNvPr>
            <p:cNvSpPr txBox="1"/>
            <p:nvPr/>
          </p:nvSpPr>
          <p:spPr>
            <a:xfrm>
              <a:off x="6063659" y="5798686"/>
              <a:ext cx="360290" cy="276999"/>
            </a:xfrm>
            <a:prstGeom prst="rect">
              <a:avLst/>
            </a:prstGeom>
            <a:noFill/>
          </p:spPr>
          <p:txBody>
            <a:bodyPr wrap="square" rtlCol="0">
              <a:spAutoFit/>
            </a:bodyPr>
            <a:lstStyle/>
            <a:p>
              <a:r>
                <a:rPr lang="en-US" altLang="zh-CN" sz="1200" dirty="0"/>
                <a:t>56</a:t>
              </a:r>
              <a:endParaRPr lang="zh-CN" altLang="en-US" sz="1200" dirty="0"/>
            </a:p>
          </p:txBody>
        </p:sp>
        <p:sp>
          <p:nvSpPr>
            <p:cNvPr id="130" name="矩形 129">
              <a:extLst>
                <a:ext uri="{FF2B5EF4-FFF2-40B4-BE49-F238E27FC236}">
                  <a16:creationId xmlns:a16="http://schemas.microsoft.com/office/drawing/2014/main" id="{48B9E391-9BA4-47B0-BAA4-15E6BBB5BF2A}"/>
                </a:ext>
              </a:extLst>
            </p:cNvPr>
            <p:cNvSpPr/>
            <p:nvPr/>
          </p:nvSpPr>
          <p:spPr>
            <a:xfrm>
              <a:off x="6653670" y="4070950"/>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a:extLst>
                <a:ext uri="{FF2B5EF4-FFF2-40B4-BE49-F238E27FC236}">
                  <a16:creationId xmlns:a16="http://schemas.microsoft.com/office/drawing/2014/main" id="{A38F4FC9-02B9-48DC-B093-5A6684F1DD02}"/>
                </a:ext>
              </a:extLst>
            </p:cNvPr>
            <p:cNvSpPr/>
            <p:nvPr/>
          </p:nvSpPr>
          <p:spPr>
            <a:xfrm>
              <a:off x="6894311" y="4070949"/>
              <a:ext cx="176483" cy="17287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a:extLst>
                <a:ext uri="{FF2B5EF4-FFF2-40B4-BE49-F238E27FC236}">
                  <a16:creationId xmlns:a16="http://schemas.microsoft.com/office/drawing/2014/main" id="{4B0B7A85-21D9-42BE-8D81-B04A73A54AC5}"/>
                </a:ext>
              </a:extLst>
            </p:cNvPr>
            <p:cNvSpPr/>
            <p:nvPr/>
          </p:nvSpPr>
          <p:spPr>
            <a:xfrm>
              <a:off x="7139266" y="4070796"/>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a:extLst>
                <a:ext uri="{FF2B5EF4-FFF2-40B4-BE49-F238E27FC236}">
                  <a16:creationId xmlns:a16="http://schemas.microsoft.com/office/drawing/2014/main" id="{6EC139FC-0F73-4C1C-BD32-09715F5724AD}"/>
                </a:ext>
              </a:extLst>
            </p:cNvPr>
            <p:cNvSpPr txBox="1"/>
            <p:nvPr/>
          </p:nvSpPr>
          <p:spPr>
            <a:xfrm>
              <a:off x="6555381" y="5804500"/>
              <a:ext cx="360290" cy="276999"/>
            </a:xfrm>
            <a:prstGeom prst="rect">
              <a:avLst/>
            </a:prstGeom>
            <a:noFill/>
          </p:spPr>
          <p:txBody>
            <a:bodyPr wrap="square" rtlCol="0">
              <a:spAutoFit/>
            </a:bodyPr>
            <a:lstStyle/>
            <a:p>
              <a:r>
                <a:rPr lang="en-US" altLang="zh-CN" sz="1200" dirty="0"/>
                <a:t>58</a:t>
              </a:r>
              <a:endParaRPr lang="zh-CN" altLang="en-US" sz="1200" dirty="0"/>
            </a:p>
          </p:txBody>
        </p:sp>
        <p:sp>
          <p:nvSpPr>
            <p:cNvPr id="134" name="文本框 133">
              <a:extLst>
                <a:ext uri="{FF2B5EF4-FFF2-40B4-BE49-F238E27FC236}">
                  <a16:creationId xmlns:a16="http://schemas.microsoft.com/office/drawing/2014/main" id="{0C3B1BB1-DD11-4E26-9302-1228356D91C4}"/>
                </a:ext>
              </a:extLst>
            </p:cNvPr>
            <p:cNvSpPr txBox="1"/>
            <p:nvPr/>
          </p:nvSpPr>
          <p:spPr>
            <a:xfrm>
              <a:off x="6797468" y="5797415"/>
              <a:ext cx="360290" cy="276999"/>
            </a:xfrm>
            <a:prstGeom prst="rect">
              <a:avLst/>
            </a:prstGeom>
            <a:noFill/>
          </p:spPr>
          <p:txBody>
            <a:bodyPr wrap="square" rtlCol="0">
              <a:spAutoFit/>
            </a:bodyPr>
            <a:lstStyle/>
            <a:p>
              <a:r>
                <a:rPr lang="en-US" altLang="zh-CN" sz="1200" dirty="0"/>
                <a:t>56</a:t>
              </a:r>
              <a:endParaRPr lang="zh-CN" altLang="en-US" sz="1200" dirty="0"/>
            </a:p>
          </p:txBody>
        </p:sp>
        <p:sp>
          <p:nvSpPr>
            <p:cNvPr id="135" name="文本框 134">
              <a:extLst>
                <a:ext uri="{FF2B5EF4-FFF2-40B4-BE49-F238E27FC236}">
                  <a16:creationId xmlns:a16="http://schemas.microsoft.com/office/drawing/2014/main" id="{53B29029-C021-4D4B-9D74-AF132389FA42}"/>
                </a:ext>
              </a:extLst>
            </p:cNvPr>
            <p:cNvSpPr txBox="1"/>
            <p:nvPr/>
          </p:nvSpPr>
          <p:spPr>
            <a:xfrm>
              <a:off x="5782155" y="3805643"/>
              <a:ext cx="900844" cy="276999"/>
            </a:xfrm>
            <a:prstGeom prst="rect">
              <a:avLst/>
            </a:prstGeom>
            <a:noFill/>
          </p:spPr>
          <p:txBody>
            <a:bodyPr wrap="square" rtlCol="0">
              <a:spAutoFit/>
            </a:bodyPr>
            <a:lstStyle/>
            <a:p>
              <a:r>
                <a:rPr lang="en-US" altLang="zh-CN" sz="1200" dirty="0"/>
                <a:t>(256,256,3)</a:t>
              </a:r>
              <a:endParaRPr lang="zh-CN" altLang="en-US" sz="1200" dirty="0"/>
            </a:p>
          </p:txBody>
        </p:sp>
      </p:grpSp>
      <p:sp>
        <p:nvSpPr>
          <p:cNvPr id="81" name="矩形 80">
            <a:extLst>
              <a:ext uri="{FF2B5EF4-FFF2-40B4-BE49-F238E27FC236}">
                <a16:creationId xmlns:a16="http://schemas.microsoft.com/office/drawing/2014/main" id="{82CD42DB-DFF2-4925-B82B-F68DD79A9139}"/>
              </a:ext>
            </a:extLst>
          </p:cNvPr>
          <p:cNvSpPr/>
          <p:nvPr/>
        </p:nvSpPr>
        <p:spPr>
          <a:xfrm rot="20057565">
            <a:off x="53300" y="875133"/>
            <a:ext cx="3495578" cy="57153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琥珀" panose="02010800040101010101" pitchFamily="2" charset="-122"/>
                <a:ea typeface="华文琥珀" panose="02010800040101010101" pitchFamily="2" charset="-122"/>
              </a:rPr>
              <a:t>WAT</a:t>
            </a:r>
            <a:r>
              <a:rPr lang="zh-CN" altLang="en-US" sz="2800" dirty="0">
                <a:latin typeface="华文琥珀" panose="02010800040101010101" pitchFamily="2" charset="-122"/>
                <a:ea typeface="华文琥珀" panose="02010800040101010101" pitchFamily="2" charset="-122"/>
              </a:rPr>
              <a:t>的核心算法模型</a:t>
            </a:r>
          </a:p>
        </p:txBody>
      </p:sp>
    </p:spTree>
    <p:extLst>
      <p:ext uri="{BB962C8B-B14F-4D97-AF65-F5344CB8AC3E}">
        <p14:creationId xmlns:p14="http://schemas.microsoft.com/office/powerpoint/2010/main" val="1613491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625C5F7-04E8-42EB-9236-0B0D216FAA39}"/>
              </a:ext>
            </a:extLst>
          </p:cNvPr>
          <p:cNvPicPr>
            <a:picLocks noChangeAspect="1"/>
          </p:cNvPicPr>
          <p:nvPr/>
        </p:nvPicPr>
        <p:blipFill>
          <a:blip r:embed="rId2"/>
          <a:stretch>
            <a:fillRect/>
          </a:stretch>
        </p:blipFill>
        <p:spPr>
          <a:xfrm>
            <a:off x="4081419" y="243311"/>
            <a:ext cx="3983433" cy="2707995"/>
          </a:xfrm>
          <a:prstGeom prst="rect">
            <a:avLst/>
          </a:prstGeom>
        </p:spPr>
      </p:pic>
      <p:sp>
        <p:nvSpPr>
          <p:cNvPr id="24" name="矩形 23">
            <a:extLst>
              <a:ext uri="{FF2B5EF4-FFF2-40B4-BE49-F238E27FC236}">
                <a16:creationId xmlns:a16="http://schemas.microsoft.com/office/drawing/2014/main" id="{80C8BCF3-7F5B-42FC-BBC7-568309E61CE0}"/>
              </a:ext>
            </a:extLst>
          </p:cNvPr>
          <p:cNvSpPr/>
          <p:nvPr/>
        </p:nvSpPr>
        <p:spPr>
          <a:xfrm>
            <a:off x="4368030" y="207659"/>
            <a:ext cx="1394294" cy="50048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CE373F80-1C71-4906-8583-9CC3E8FF33BC}"/>
              </a:ext>
            </a:extLst>
          </p:cNvPr>
          <p:cNvCxnSpPr>
            <a:cxnSpLocks/>
            <a:stCxn id="24" idx="2"/>
            <a:endCxn id="22" idx="0"/>
          </p:cNvCxnSpPr>
          <p:nvPr/>
        </p:nvCxnSpPr>
        <p:spPr>
          <a:xfrm>
            <a:off x="5065177" y="708144"/>
            <a:ext cx="1007958" cy="280367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C199F0F0-1BB3-4D14-936D-1BDE981B95F2}"/>
              </a:ext>
            </a:extLst>
          </p:cNvPr>
          <p:cNvSpPr txBox="1"/>
          <p:nvPr/>
        </p:nvSpPr>
        <p:spPr>
          <a:xfrm>
            <a:off x="8524293" y="1827868"/>
            <a:ext cx="3387432" cy="1077218"/>
          </a:xfrm>
          <a:prstGeom prst="rect">
            <a:avLst/>
          </a:prstGeom>
          <a:solidFill>
            <a:schemeClr val="bg1">
              <a:lumMod val="95000"/>
            </a:schemeClr>
          </a:solidFill>
          <a:ln w="19050">
            <a:solidFill>
              <a:schemeClr val="accent1"/>
            </a:solidFill>
          </a:ln>
        </p:spPr>
        <p:txBody>
          <a:bodyPr wrap="square" rtlCol="0">
            <a:spAutoFit/>
          </a:bodyPr>
          <a:lstStyle/>
          <a:p>
            <a:pPr latinLnBrk="1"/>
            <a:r>
              <a:rPr lang="zh-CN" altLang="en-US" sz="1600" dirty="0"/>
              <a:t>上注是当前的卷积层的参数（</a:t>
            </a:r>
            <a:r>
              <a:rPr lang="en-US" altLang="zh-CN" sz="1600" dirty="0" err="1"/>
              <a:t>input_channel</a:t>
            </a:r>
            <a:r>
              <a:rPr lang="en-US" altLang="zh-CN" sz="1600" dirty="0"/>
              <a:t>, </a:t>
            </a:r>
            <a:r>
              <a:rPr lang="en-US" altLang="zh-CN" sz="1600" dirty="0" err="1"/>
              <a:t>output_channel</a:t>
            </a:r>
            <a:r>
              <a:rPr lang="en-US" altLang="zh-CN" sz="1600" dirty="0"/>
              <a:t>, </a:t>
            </a:r>
            <a:r>
              <a:rPr lang="en-US" altLang="zh-CN" sz="1600" dirty="0" err="1"/>
              <a:t>kernel_size</a:t>
            </a:r>
            <a:r>
              <a:rPr lang="en-US" altLang="zh-CN" sz="1600" dirty="0"/>
              <a:t>, stride=1, padding=0</a:t>
            </a:r>
            <a:r>
              <a:rPr lang="zh-CN" altLang="en-US" sz="1600" dirty="0"/>
              <a:t>）；</a:t>
            </a:r>
            <a:endParaRPr lang="en-US" altLang="zh-CN" sz="1600" dirty="0"/>
          </a:p>
          <a:p>
            <a:pPr latinLnBrk="1"/>
            <a:r>
              <a:rPr lang="zh-CN" altLang="en-US" sz="1600" dirty="0"/>
              <a:t>下注是通过当前层之后的维度</a:t>
            </a:r>
            <a:endParaRPr lang="en-US" altLang="zh-CN" sz="1600" dirty="0"/>
          </a:p>
        </p:txBody>
      </p:sp>
      <p:grpSp>
        <p:nvGrpSpPr>
          <p:cNvPr id="29" name="组合 28">
            <a:extLst>
              <a:ext uri="{FF2B5EF4-FFF2-40B4-BE49-F238E27FC236}">
                <a16:creationId xmlns:a16="http://schemas.microsoft.com/office/drawing/2014/main" id="{310A4402-CA14-4BAA-B7EB-4B30F8EC3125}"/>
              </a:ext>
            </a:extLst>
          </p:cNvPr>
          <p:cNvGrpSpPr/>
          <p:nvPr/>
        </p:nvGrpSpPr>
        <p:grpSpPr>
          <a:xfrm>
            <a:off x="8543758" y="334298"/>
            <a:ext cx="3506768" cy="1388703"/>
            <a:chOff x="8543758" y="334298"/>
            <a:chExt cx="3506768" cy="1388703"/>
          </a:xfrm>
        </p:grpSpPr>
        <p:sp>
          <p:nvSpPr>
            <p:cNvPr id="9" name="矩形 8">
              <a:extLst>
                <a:ext uri="{FF2B5EF4-FFF2-40B4-BE49-F238E27FC236}">
                  <a16:creationId xmlns:a16="http://schemas.microsoft.com/office/drawing/2014/main" id="{EA802584-ACA5-4D11-A419-A919B3EBF69C}"/>
                </a:ext>
              </a:extLst>
            </p:cNvPr>
            <p:cNvSpPr/>
            <p:nvPr/>
          </p:nvSpPr>
          <p:spPr>
            <a:xfrm rot="5400000">
              <a:off x="9328945" y="-350628"/>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CD74E51-7FD2-47FB-9911-B568C4E69C09}"/>
                </a:ext>
              </a:extLst>
            </p:cNvPr>
            <p:cNvSpPr/>
            <p:nvPr/>
          </p:nvSpPr>
          <p:spPr>
            <a:xfrm rot="5400000">
              <a:off x="9328944" y="-86674"/>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34ED143-9399-4FDF-A982-37F1E1F8E6FB}"/>
                </a:ext>
              </a:extLst>
            </p:cNvPr>
            <p:cNvSpPr txBox="1"/>
            <p:nvPr/>
          </p:nvSpPr>
          <p:spPr>
            <a:xfrm>
              <a:off x="10353065" y="334298"/>
              <a:ext cx="636713" cy="338554"/>
            </a:xfrm>
            <a:prstGeom prst="rect">
              <a:avLst/>
            </a:prstGeom>
            <a:noFill/>
          </p:spPr>
          <p:txBody>
            <a:bodyPr wrap="none" rtlCol="0">
              <a:spAutoFit/>
            </a:bodyPr>
            <a:lstStyle/>
            <a:p>
              <a:r>
                <a:rPr lang="en-US" altLang="zh-CN" sz="1600" dirty="0"/>
                <a:t>Conv</a:t>
              </a:r>
              <a:endParaRPr lang="zh-CN" altLang="en-US" sz="1600" dirty="0"/>
            </a:p>
          </p:txBody>
        </p:sp>
        <p:sp>
          <p:nvSpPr>
            <p:cNvPr id="12" name="文本框 11">
              <a:extLst>
                <a:ext uri="{FF2B5EF4-FFF2-40B4-BE49-F238E27FC236}">
                  <a16:creationId xmlns:a16="http://schemas.microsoft.com/office/drawing/2014/main" id="{3CBB167F-059F-44A5-89AF-26DC94E58F3D}"/>
                </a:ext>
              </a:extLst>
            </p:cNvPr>
            <p:cNvSpPr txBox="1"/>
            <p:nvPr/>
          </p:nvSpPr>
          <p:spPr>
            <a:xfrm>
              <a:off x="10372517" y="608442"/>
              <a:ext cx="1598515" cy="338554"/>
            </a:xfrm>
            <a:prstGeom prst="rect">
              <a:avLst/>
            </a:prstGeom>
            <a:noFill/>
          </p:spPr>
          <p:txBody>
            <a:bodyPr wrap="none" rtlCol="0">
              <a:spAutoFit/>
            </a:bodyPr>
            <a:lstStyle/>
            <a:p>
              <a:r>
                <a:rPr lang="en-US" altLang="zh-CN" sz="1600" dirty="0"/>
                <a:t>Padding(1,1,1,1)</a:t>
              </a:r>
              <a:endParaRPr lang="zh-CN" altLang="en-US" sz="1600" dirty="0"/>
            </a:p>
          </p:txBody>
        </p:sp>
        <p:sp>
          <p:nvSpPr>
            <p:cNvPr id="20" name="矩形 19">
              <a:extLst>
                <a:ext uri="{FF2B5EF4-FFF2-40B4-BE49-F238E27FC236}">
                  <a16:creationId xmlns:a16="http://schemas.microsoft.com/office/drawing/2014/main" id="{5B645E0B-1BCC-4396-A917-8587606A69B0}"/>
                </a:ext>
              </a:extLst>
            </p:cNvPr>
            <p:cNvSpPr/>
            <p:nvPr/>
          </p:nvSpPr>
          <p:spPr>
            <a:xfrm rot="5400000">
              <a:off x="9321078" y="177280"/>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7693390B-7B9A-45FB-AF5B-D1E4A5EE6E82}"/>
                </a:ext>
              </a:extLst>
            </p:cNvPr>
            <p:cNvSpPr txBox="1"/>
            <p:nvPr/>
          </p:nvSpPr>
          <p:spPr>
            <a:xfrm>
              <a:off x="10389495" y="882586"/>
              <a:ext cx="639919" cy="338554"/>
            </a:xfrm>
            <a:prstGeom prst="rect">
              <a:avLst/>
            </a:prstGeom>
            <a:noFill/>
          </p:spPr>
          <p:txBody>
            <a:bodyPr wrap="none" rtlCol="0">
              <a:spAutoFit/>
            </a:bodyPr>
            <a:lstStyle/>
            <a:p>
              <a:r>
                <a:rPr lang="en-US" altLang="zh-CN" sz="1600" dirty="0" err="1"/>
                <a:t>ReLU</a:t>
              </a:r>
              <a:endParaRPr lang="zh-CN" altLang="en-US" sz="1600" dirty="0"/>
            </a:p>
          </p:txBody>
        </p:sp>
        <p:sp>
          <p:nvSpPr>
            <p:cNvPr id="48" name="矩形 47">
              <a:extLst>
                <a:ext uri="{FF2B5EF4-FFF2-40B4-BE49-F238E27FC236}">
                  <a16:creationId xmlns:a16="http://schemas.microsoft.com/office/drawing/2014/main" id="{D86B6D60-EBAE-4BF9-AE04-D3633C5CD175}"/>
                </a:ext>
              </a:extLst>
            </p:cNvPr>
            <p:cNvSpPr/>
            <p:nvPr/>
          </p:nvSpPr>
          <p:spPr>
            <a:xfrm rot="5400000">
              <a:off x="9321077" y="445541"/>
              <a:ext cx="176483" cy="17287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EBFF77A2-959F-456C-9A9D-23316F9F6749}"/>
                </a:ext>
              </a:extLst>
            </p:cNvPr>
            <p:cNvSpPr txBox="1"/>
            <p:nvPr/>
          </p:nvSpPr>
          <p:spPr>
            <a:xfrm>
              <a:off x="10389494" y="1153195"/>
              <a:ext cx="1661032" cy="338554"/>
            </a:xfrm>
            <a:prstGeom prst="rect">
              <a:avLst/>
            </a:prstGeom>
            <a:noFill/>
          </p:spPr>
          <p:txBody>
            <a:bodyPr wrap="none" rtlCol="0">
              <a:spAutoFit/>
            </a:bodyPr>
            <a:lstStyle/>
            <a:p>
              <a:r>
                <a:rPr lang="en-US" altLang="zh-CN" sz="1600" dirty="0"/>
                <a:t>Max Pooling(2,2)</a:t>
              </a:r>
              <a:endParaRPr lang="zh-CN" altLang="en-US" sz="1600" dirty="0"/>
            </a:p>
          </p:txBody>
        </p:sp>
        <p:sp>
          <p:nvSpPr>
            <p:cNvPr id="63" name="矩形 62">
              <a:extLst>
                <a:ext uri="{FF2B5EF4-FFF2-40B4-BE49-F238E27FC236}">
                  <a16:creationId xmlns:a16="http://schemas.microsoft.com/office/drawing/2014/main" id="{FB6C724E-5599-4BEF-9609-431C006FB0E5}"/>
                </a:ext>
              </a:extLst>
            </p:cNvPr>
            <p:cNvSpPr/>
            <p:nvPr/>
          </p:nvSpPr>
          <p:spPr>
            <a:xfrm rot="5400000">
              <a:off x="9319910" y="695213"/>
              <a:ext cx="176483" cy="17287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CF866FB1-05E3-4B03-8FEA-C61DCFC182A8}"/>
                </a:ext>
              </a:extLst>
            </p:cNvPr>
            <p:cNvSpPr txBox="1"/>
            <p:nvPr/>
          </p:nvSpPr>
          <p:spPr>
            <a:xfrm>
              <a:off x="10389143" y="1384447"/>
              <a:ext cx="1646605" cy="338554"/>
            </a:xfrm>
            <a:prstGeom prst="rect">
              <a:avLst/>
            </a:prstGeom>
            <a:noFill/>
          </p:spPr>
          <p:txBody>
            <a:bodyPr wrap="none" rtlCol="0">
              <a:spAutoFit/>
            </a:bodyPr>
            <a:lstStyle/>
            <a:p>
              <a:r>
                <a:rPr lang="en-US" altLang="zh-CN" sz="1600" dirty="0"/>
                <a:t>NN </a:t>
              </a:r>
              <a:r>
                <a:rPr lang="en-US" altLang="zh-CN" sz="1600" dirty="0" err="1"/>
                <a:t>Upsample</a:t>
              </a:r>
              <a:r>
                <a:rPr lang="en-US" altLang="zh-CN" sz="1600" dirty="0"/>
                <a:t>(2)</a:t>
              </a:r>
              <a:endParaRPr lang="zh-CN" altLang="en-US" sz="1600" dirty="0"/>
            </a:p>
          </p:txBody>
        </p:sp>
      </p:grpSp>
      <p:grpSp>
        <p:nvGrpSpPr>
          <p:cNvPr id="25" name="组合 24">
            <a:extLst>
              <a:ext uri="{FF2B5EF4-FFF2-40B4-BE49-F238E27FC236}">
                <a16:creationId xmlns:a16="http://schemas.microsoft.com/office/drawing/2014/main" id="{280AFACF-E6EF-47C5-BB1C-D8028E223A87}"/>
              </a:ext>
            </a:extLst>
          </p:cNvPr>
          <p:cNvGrpSpPr/>
          <p:nvPr/>
        </p:nvGrpSpPr>
        <p:grpSpPr>
          <a:xfrm>
            <a:off x="263715" y="3511814"/>
            <a:ext cx="11618839" cy="2793076"/>
            <a:chOff x="675685" y="3496730"/>
            <a:chExt cx="11618839" cy="2793076"/>
          </a:xfrm>
        </p:grpSpPr>
        <p:sp>
          <p:nvSpPr>
            <p:cNvPr id="3" name="矩形 2">
              <a:extLst>
                <a:ext uri="{FF2B5EF4-FFF2-40B4-BE49-F238E27FC236}">
                  <a16:creationId xmlns:a16="http://schemas.microsoft.com/office/drawing/2014/main" id="{8D9794FB-10BA-4320-A58F-07CA2A37F973}"/>
                </a:ext>
              </a:extLst>
            </p:cNvPr>
            <p:cNvSpPr/>
            <p:nvPr/>
          </p:nvSpPr>
          <p:spPr>
            <a:xfrm>
              <a:off x="1073042" y="4058619"/>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77ECE3A-9E5A-458E-A85C-88B09D14288A}"/>
                </a:ext>
              </a:extLst>
            </p:cNvPr>
            <p:cNvSpPr txBox="1"/>
            <p:nvPr/>
          </p:nvSpPr>
          <p:spPr>
            <a:xfrm>
              <a:off x="833500" y="3769329"/>
              <a:ext cx="587020" cy="276999"/>
            </a:xfrm>
            <a:prstGeom prst="rect">
              <a:avLst/>
            </a:prstGeom>
            <a:noFill/>
          </p:spPr>
          <p:txBody>
            <a:bodyPr wrap="none" rtlCol="0">
              <a:spAutoFit/>
            </a:bodyPr>
            <a:lstStyle/>
            <a:p>
              <a:r>
                <a:rPr lang="en-US" altLang="zh-CN" sz="1200" dirty="0"/>
                <a:t>(3,3,1)</a:t>
              </a:r>
              <a:endParaRPr lang="zh-CN" altLang="en-US" sz="1200" dirty="0"/>
            </a:p>
          </p:txBody>
        </p:sp>
        <p:sp>
          <p:nvSpPr>
            <p:cNvPr id="8" name="矩形 7">
              <a:extLst>
                <a:ext uri="{FF2B5EF4-FFF2-40B4-BE49-F238E27FC236}">
                  <a16:creationId xmlns:a16="http://schemas.microsoft.com/office/drawing/2014/main" id="{CD9DF88F-99E6-4367-80C4-07880A703093}"/>
                </a:ext>
              </a:extLst>
            </p:cNvPr>
            <p:cNvSpPr/>
            <p:nvPr/>
          </p:nvSpPr>
          <p:spPr>
            <a:xfrm>
              <a:off x="1313683" y="4058618"/>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16754F2E-D007-4018-BFD4-67128697457C}"/>
                </a:ext>
              </a:extLst>
            </p:cNvPr>
            <p:cNvSpPr/>
            <p:nvPr/>
          </p:nvSpPr>
          <p:spPr>
            <a:xfrm>
              <a:off x="1568441" y="4058617"/>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8D9E47CF-5494-475E-853A-572E1E6F00B6}"/>
                </a:ext>
              </a:extLst>
            </p:cNvPr>
            <p:cNvSpPr txBox="1"/>
            <p:nvPr/>
          </p:nvSpPr>
          <p:spPr>
            <a:xfrm>
              <a:off x="1322295" y="3769330"/>
              <a:ext cx="668773" cy="276999"/>
            </a:xfrm>
            <a:prstGeom prst="rect">
              <a:avLst/>
            </a:prstGeom>
            <a:noFill/>
          </p:spPr>
          <p:txBody>
            <a:bodyPr wrap="none" rtlCol="0">
              <a:spAutoFit/>
            </a:bodyPr>
            <a:lstStyle/>
            <a:p>
              <a:r>
                <a:rPr lang="en-US" altLang="zh-CN" sz="1200" dirty="0"/>
                <a:t>(3,64,3)</a:t>
              </a:r>
              <a:endParaRPr lang="zh-CN" altLang="en-US" sz="1200" dirty="0"/>
            </a:p>
          </p:txBody>
        </p:sp>
        <p:sp>
          <p:nvSpPr>
            <p:cNvPr id="15" name="文本框 14">
              <a:extLst>
                <a:ext uri="{FF2B5EF4-FFF2-40B4-BE49-F238E27FC236}">
                  <a16:creationId xmlns:a16="http://schemas.microsoft.com/office/drawing/2014/main" id="{B328B230-1426-478A-9390-18B2DCA8D219}"/>
                </a:ext>
              </a:extLst>
            </p:cNvPr>
            <p:cNvSpPr txBox="1"/>
            <p:nvPr/>
          </p:nvSpPr>
          <p:spPr>
            <a:xfrm>
              <a:off x="912047" y="5787404"/>
              <a:ext cx="429926" cy="276999"/>
            </a:xfrm>
            <a:prstGeom prst="rect">
              <a:avLst/>
            </a:prstGeom>
            <a:noFill/>
          </p:spPr>
          <p:txBody>
            <a:bodyPr wrap="none" rtlCol="0">
              <a:spAutoFit/>
            </a:bodyPr>
            <a:lstStyle/>
            <a:p>
              <a:r>
                <a:rPr lang="en-US" altLang="zh-CN" sz="1200" dirty="0"/>
                <a:t>224</a:t>
              </a:r>
              <a:endParaRPr lang="zh-CN" altLang="en-US" sz="1200" dirty="0"/>
            </a:p>
          </p:txBody>
        </p:sp>
        <p:sp>
          <p:nvSpPr>
            <p:cNvPr id="17" name="文本框 16">
              <a:extLst>
                <a:ext uri="{FF2B5EF4-FFF2-40B4-BE49-F238E27FC236}">
                  <a16:creationId xmlns:a16="http://schemas.microsoft.com/office/drawing/2014/main" id="{802DB647-479D-47AF-8F2F-7E395FE0A2EA}"/>
                </a:ext>
              </a:extLst>
            </p:cNvPr>
            <p:cNvSpPr txBox="1"/>
            <p:nvPr/>
          </p:nvSpPr>
          <p:spPr>
            <a:xfrm>
              <a:off x="1195824" y="5787404"/>
              <a:ext cx="429926" cy="276999"/>
            </a:xfrm>
            <a:prstGeom prst="rect">
              <a:avLst/>
            </a:prstGeom>
            <a:noFill/>
          </p:spPr>
          <p:txBody>
            <a:bodyPr wrap="none" rtlCol="0">
              <a:spAutoFit/>
            </a:bodyPr>
            <a:lstStyle/>
            <a:p>
              <a:r>
                <a:rPr lang="en-US" altLang="zh-CN" sz="1200" dirty="0"/>
                <a:t>226</a:t>
              </a:r>
              <a:endParaRPr lang="zh-CN" altLang="en-US" sz="1200" dirty="0"/>
            </a:p>
          </p:txBody>
        </p:sp>
        <p:sp>
          <p:nvSpPr>
            <p:cNvPr id="18" name="文本框 17">
              <a:extLst>
                <a:ext uri="{FF2B5EF4-FFF2-40B4-BE49-F238E27FC236}">
                  <a16:creationId xmlns:a16="http://schemas.microsoft.com/office/drawing/2014/main" id="{696358EF-5FE6-4C41-B488-EE190E230B5F}"/>
                </a:ext>
              </a:extLst>
            </p:cNvPr>
            <p:cNvSpPr txBox="1"/>
            <p:nvPr/>
          </p:nvSpPr>
          <p:spPr>
            <a:xfrm>
              <a:off x="1458238" y="5787403"/>
              <a:ext cx="429926" cy="276999"/>
            </a:xfrm>
            <a:prstGeom prst="rect">
              <a:avLst/>
            </a:prstGeom>
            <a:noFill/>
          </p:spPr>
          <p:txBody>
            <a:bodyPr wrap="none" rtlCol="0">
              <a:spAutoFit/>
            </a:bodyPr>
            <a:lstStyle/>
            <a:p>
              <a:r>
                <a:rPr lang="en-US" altLang="zh-CN" sz="1200" dirty="0"/>
                <a:t>224</a:t>
              </a:r>
              <a:endParaRPr lang="zh-CN" altLang="en-US" sz="1200" dirty="0"/>
            </a:p>
          </p:txBody>
        </p:sp>
        <p:sp>
          <p:nvSpPr>
            <p:cNvPr id="19" name="矩形 18">
              <a:extLst>
                <a:ext uri="{FF2B5EF4-FFF2-40B4-BE49-F238E27FC236}">
                  <a16:creationId xmlns:a16="http://schemas.microsoft.com/office/drawing/2014/main" id="{E6AFC9C6-98BD-456A-A9C4-C1655A328801}"/>
                </a:ext>
              </a:extLst>
            </p:cNvPr>
            <p:cNvSpPr/>
            <p:nvPr/>
          </p:nvSpPr>
          <p:spPr>
            <a:xfrm>
              <a:off x="1821285" y="4058617"/>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D32C2A74-84B3-4F55-B619-016A823496AB}"/>
                </a:ext>
              </a:extLst>
            </p:cNvPr>
            <p:cNvSpPr/>
            <p:nvPr/>
          </p:nvSpPr>
          <p:spPr>
            <a:xfrm>
              <a:off x="675685" y="3496730"/>
              <a:ext cx="11618839" cy="279307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32BC6AC4-8EEB-4704-A137-4C61E7201B14}"/>
                </a:ext>
              </a:extLst>
            </p:cNvPr>
            <p:cNvSpPr/>
            <p:nvPr/>
          </p:nvSpPr>
          <p:spPr>
            <a:xfrm>
              <a:off x="2069631" y="4062955"/>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AB8AE040-73B5-4C96-A88A-AF407C01EC53}"/>
                </a:ext>
              </a:extLst>
            </p:cNvPr>
            <p:cNvSpPr/>
            <p:nvPr/>
          </p:nvSpPr>
          <p:spPr>
            <a:xfrm>
              <a:off x="2324389" y="4062954"/>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073F020F-5731-4914-AB5C-5866B8EBA859}"/>
                </a:ext>
              </a:extLst>
            </p:cNvPr>
            <p:cNvSpPr/>
            <p:nvPr/>
          </p:nvSpPr>
          <p:spPr>
            <a:xfrm>
              <a:off x="2577233" y="4062954"/>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CAEC6F34-5806-4F40-B57D-D47AB8875995}"/>
                </a:ext>
              </a:extLst>
            </p:cNvPr>
            <p:cNvSpPr txBox="1"/>
            <p:nvPr/>
          </p:nvSpPr>
          <p:spPr>
            <a:xfrm>
              <a:off x="1956959" y="5783066"/>
              <a:ext cx="429926" cy="276999"/>
            </a:xfrm>
            <a:prstGeom prst="rect">
              <a:avLst/>
            </a:prstGeom>
            <a:noFill/>
          </p:spPr>
          <p:txBody>
            <a:bodyPr wrap="none" rtlCol="0">
              <a:spAutoFit/>
            </a:bodyPr>
            <a:lstStyle/>
            <a:p>
              <a:r>
                <a:rPr lang="en-US" altLang="zh-CN" sz="1200" dirty="0"/>
                <a:t>226</a:t>
              </a:r>
              <a:endParaRPr lang="zh-CN" altLang="en-US" sz="1200" dirty="0"/>
            </a:p>
          </p:txBody>
        </p:sp>
        <p:sp>
          <p:nvSpPr>
            <p:cNvPr id="45" name="文本框 44">
              <a:extLst>
                <a:ext uri="{FF2B5EF4-FFF2-40B4-BE49-F238E27FC236}">
                  <a16:creationId xmlns:a16="http://schemas.microsoft.com/office/drawing/2014/main" id="{6C5E47CD-E869-4E0B-A4C2-ED00386D51C8}"/>
                </a:ext>
              </a:extLst>
            </p:cNvPr>
            <p:cNvSpPr txBox="1"/>
            <p:nvPr/>
          </p:nvSpPr>
          <p:spPr>
            <a:xfrm>
              <a:off x="2037813" y="3785955"/>
              <a:ext cx="750526" cy="276999"/>
            </a:xfrm>
            <a:prstGeom prst="rect">
              <a:avLst/>
            </a:prstGeom>
            <a:noFill/>
          </p:spPr>
          <p:txBody>
            <a:bodyPr wrap="none" rtlCol="0">
              <a:spAutoFit/>
            </a:bodyPr>
            <a:lstStyle/>
            <a:p>
              <a:r>
                <a:rPr lang="en-US" altLang="zh-CN" sz="1200" dirty="0"/>
                <a:t>(64,64,3)</a:t>
              </a:r>
              <a:endParaRPr lang="zh-CN" altLang="en-US" sz="1200" dirty="0"/>
            </a:p>
          </p:txBody>
        </p:sp>
        <p:sp>
          <p:nvSpPr>
            <p:cNvPr id="47" name="矩形 46">
              <a:extLst>
                <a:ext uri="{FF2B5EF4-FFF2-40B4-BE49-F238E27FC236}">
                  <a16:creationId xmlns:a16="http://schemas.microsoft.com/office/drawing/2014/main" id="{AD7F0A70-9979-42C2-A22D-AF44DF63FEC1}"/>
                </a:ext>
              </a:extLst>
            </p:cNvPr>
            <p:cNvSpPr/>
            <p:nvPr/>
          </p:nvSpPr>
          <p:spPr>
            <a:xfrm>
              <a:off x="2829664" y="4062954"/>
              <a:ext cx="176483" cy="17287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63BDD7F0-3C8A-4357-A3F4-F0B3C6CBDD0E}"/>
                </a:ext>
              </a:extLst>
            </p:cNvPr>
            <p:cNvSpPr txBox="1"/>
            <p:nvPr/>
          </p:nvSpPr>
          <p:spPr>
            <a:xfrm>
              <a:off x="2217844" y="5783428"/>
              <a:ext cx="429926" cy="276999"/>
            </a:xfrm>
            <a:prstGeom prst="rect">
              <a:avLst/>
            </a:prstGeom>
            <a:noFill/>
          </p:spPr>
          <p:txBody>
            <a:bodyPr wrap="none" rtlCol="0">
              <a:spAutoFit/>
            </a:bodyPr>
            <a:lstStyle/>
            <a:p>
              <a:r>
                <a:rPr lang="en-US" altLang="zh-CN" sz="1200" dirty="0"/>
                <a:t>224</a:t>
              </a:r>
              <a:endParaRPr lang="zh-CN" altLang="en-US" sz="1200" dirty="0"/>
            </a:p>
          </p:txBody>
        </p:sp>
        <p:sp>
          <p:nvSpPr>
            <p:cNvPr id="51" name="文本框 50">
              <a:extLst>
                <a:ext uri="{FF2B5EF4-FFF2-40B4-BE49-F238E27FC236}">
                  <a16:creationId xmlns:a16="http://schemas.microsoft.com/office/drawing/2014/main" id="{2C2E0F61-6DD0-46F5-8BE1-A079DE9F8023}"/>
                </a:ext>
              </a:extLst>
            </p:cNvPr>
            <p:cNvSpPr txBox="1"/>
            <p:nvPr/>
          </p:nvSpPr>
          <p:spPr>
            <a:xfrm>
              <a:off x="2692059" y="5783066"/>
              <a:ext cx="429926" cy="276999"/>
            </a:xfrm>
            <a:prstGeom prst="rect">
              <a:avLst/>
            </a:prstGeom>
            <a:noFill/>
          </p:spPr>
          <p:txBody>
            <a:bodyPr wrap="none" rtlCol="0">
              <a:spAutoFit/>
            </a:bodyPr>
            <a:lstStyle/>
            <a:p>
              <a:r>
                <a:rPr lang="en-US" altLang="zh-CN" sz="1200" dirty="0"/>
                <a:t>112</a:t>
              </a:r>
              <a:endParaRPr lang="zh-CN" altLang="en-US" sz="1200" dirty="0"/>
            </a:p>
          </p:txBody>
        </p:sp>
        <p:sp>
          <p:nvSpPr>
            <p:cNvPr id="54" name="矩形 53">
              <a:extLst>
                <a:ext uri="{FF2B5EF4-FFF2-40B4-BE49-F238E27FC236}">
                  <a16:creationId xmlns:a16="http://schemas.microsoft.com/office/drawing/2014/main" id="{1888136E-F9BF-4BB1-B858-D00B2E17E9F9}"/>
                </a:ext>
              </a:extLst>
            </p:cNvPr>
            <p:cNvSpPr/>
            <p:nvPr/>
          </p:nvSpPr>
          <p:spPr>
            <a:xfrm>
              <a:off x="3069853" y="4062955"/>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FD87F922-0471-4B30-A03D-1DA8974BFCED}"/>
                </a:ext>
              </a:extLst>
            </p:cNvPr>
            <p:cNvSpPr/>
            <p:nvPr/>
          </p:nvSpPr>
          <p:spPr>
            <a:xfrm>
              <a:off x="3324611" y="4062954"/>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22FCA103-5359-424B-BACF-90AF00CB0D14}"/>
                </a:ext>
              </a:extLst>
            </p:cNvPr>
            <p:cNvSpPr/>
            <p:nvPr/>
          </p:nvSpPr>
          <p:spPr>
            <a:xfrm>
              <a:off x="3577455" y="4062954"/>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a:extLst>
                <a:ext uri="{FF2B5EF4-FFF2-40B4-BE49-F238E27FC236}">
                  <a16:creationId xmlns:a16="http://schemas.microsoft.com/office/drawing/2014/main" id="{2FCDAD35-89A6-442A-ADF9-C80E699F3B92}"/>
                </a:ext>
              </a:extLst>
            </p:cNvPr>
            <p:cNvSpPr txBox="1"/>
            <p:nvPr/>
          </p:nvSpPr>
          <p:spPr>
            <a:xfrm>
              <a:off x="2979515" y="3777642"/>
              <a:ext cx="832279" cy="276999"/>
            </a:xfrm>
            <a:prstGeom prst="rect">
              <a:avLst/>
            </a:prstGeom>
            <a:noFill/>
          </p:spPr>
          <p:txBody>
            <a:bodyPr wrap="none" rtlCol="0">
              <a:spAutoFit/>
            </a:bodyPr>
            <a:lstStyle/>
            <a:p>
              <a:r>
                <a:rPr lang="en-US" altLang="zh-CN" sz="1200" dirty="0"/>
                <a:t>(64,128,3)</a:t>
              </a:r>
              <a:endParaRPr lang="zh-CN" altLang="en-US" sz="1200" dirty="0"/>
            </a:p>
          </p:txBody>
        </p:sp>
        <p:sp>
          <p:nvSpPr>
            <p:cNvPr id="58" name="文本框 57">
              <a:extLst>
                <a:ext uri="{FF2B5EF4-FFF2-40B4-BE49-F238E27FC236}">
                  <a16:creationId xmlns:a16="http://schemas.microsoft.com/office/drawing/2014/main" id="{0FE2E5FA-1B77-410B-A1E9-8A5955CB1F5E}"/>
                </a:ext>
              </a:extLst>
            </p:cNvPr>
            <p:cNvSpPr txBox="1"/>
            <p:nvPr/>
          </p:nvSpPr>
          <p:spPr>
            <a:xfrm>
              <a:off x="2943131" y="5782176"/>
              <a:ext cx="429926" cy="276999"/>
            </a:xfrm>
            <a:prstGeom prst="rect">
              <a:avLst/>
            </a:prstGeom>
            <a:noFill/>
          </p:spPr>
          <p:txBody>
            <a:bodyPr wrap="none" rtlCol="0">
              <a:spAutoFit/>
            </a:bodyPr>
            <a:lstStyle/>
            <a:p>
              <a:r>
                <a:rPr lang="en-US" altLang="zh-CN" sz="1200" dirty="0"/>
                <a:t>114</a:t>
              </a:r>
              <a:endParaRPr lang="zh-CN" altLang="en-US" sz="1200" dirty="0"/>
            </a:p>
          </p:txBody>
        </p:sp>
        <p:sp>
          <p:nvSpPr>
            <p:cNvPr id="60" name="文本框 59">
              <a:extLst>
                <a:ext uri="{FF2B5EF4-FFF2-40B4-BE49-F238E27FC236}">
                  <a16:creationId xmlns:a16="http://schemas.microsoft.com/office/drawing/2014/main" id="{9A4A30DC-B423-4546-B742-BFC50906EDB4}"/>
                </a:ext>
              </a:extLst>
            </p:cNvPr>
            <p:cNvSpPr txBox="1"/>
            <p:nvPr/>
          </p:nvSpPr>
          <p:spPr>
            <a:xfrm>
              <a:off x="3205925" y="5784731"/>
              <a:ext cx="429926" cy="276999"/>
            </a:xfrm>
            <a:prstGeom prst="rect">
              <a:avLst/>
            </a:prstGeom>
            <a:noFill/>
          </p:spPr>
          <p:txBody>
            <a:bodyPr wrap="none" rtlCol="0">
              <a:spAutoFit/>
            </a:bodyPr>
            <a:lstStyle/>
            <a:p>
              <a:r>
                <a:rPr lang="en-US" altLang="zh-CN" sz="1200" dirty="0"/>
                <a:t>112</a:t>
              </a:r>
              <a:endParaRPr lang="zh-CN" altLang="en-US" sz="1200" dirty="0"/>
            </a:p>
          </p:txBody>
        </p:sp>
        <p:sp>
          <p:nvSpPr>
            <p:cNvPr id="74" name="矩形 73">
              <a:extLst>
                <a:ext uri="{FF2B5EF4-FFF2-40B4-BE49-F238E27FC236}">
                  <a16:creationId xmlns:a16="http://schemas.microsoft.com/office/drawing/2014/main" id="{7AB04E2B-A68C-4332-AC04-122B5F0349BB}"/>
                </a:ext>
              </a:extLst>
            </p:cNvPr>
            <p:cNvSpPr/>
            <p:nvPr/>
          </p:nvSpPr>
          <p:spPr>
            <a:xfrm>
              <a:off x="3828062" y="4064621"/>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a:extLst>
                <a:ext uri="{FF2B5EF4-FFF2-40B4-BE49-F238E27FC236}">
                  <a16:creationId xmlns:a16="http://schemas.microsoft.com/office/drawing/2014/main" id="{1FB2EA98-C320-45B0-98D4-80C45DFB0614}"/>
                </a:ext>
              </a:extLst>
            </p:cNvPr>
            <p:cNvSpPr/>
            <p:nvPr/>
          </p:nvSpPr>
          <p:spPr>
            <a:xfrm>
              <a:off x="4082820" y="4064620"/>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a:extLst>
                <a:ext uri="{FF2B5EF4-FFF2-40B4-BE49-F238E27FC236}">
                  <a16:creationId xmlns:a16="http://schemas.microsoft.com/office/drawing/2014/main" id="{8CDBF3B2-779B-4F1C-95D2-BCBAEE08E2ED}"/>
                </a:ext>
              </a:extLst>
            </p:cNvPr>
            <p:cNvSpPr/>
            <p:nvPr/>
          </p:nvSpPr>
          <p:spPr>
            <a:xfrm>
              <a:off x="4335664" y="4064620"/>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2" name="矩形 81">
              <a:extLst>
                <a:ext uri="{FF2B5EF4-FFF2-40B4-BE49-F238E27FC236}">
                  <a16:creationId xmlns:a16="http://schemas.microsoft.com/office/drawing/2014/main" id="{72E2BD88-EE42-479E-9A9C-9058A3FD360C}"/>
                </a:ext>
              </a:extLst>
            </p:cNvPr>
            <p:cNvSpPr/>
            <p:nvPr/>
          </p:nvSpPr>
          <p:spPr>
            <a:xfrm>
              <a:off x="4588095" y="4064620"/>
              <a:ext cx="176483" cy="17287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3" name="矩形 82">
              <a:extLst>
                <a:ext uri="{FF2B5EF4-FFF2-40B4-BE49-F238E27FC236}">
                  <a16:creationId xmlns:a16="http://schemas.microsoft.com/office/drawing/2014/main" id="{1A5C94CC-3031-4E72-96AE-B37BEA876720}"/>
                </a:ext>
              </a:extLst>
            </p:cNvPr>
            <p:cNvSpPr/>
            <p:nvPr/>
          </p:nvSpPr>
          <p:spPr>
            <a:xfrm>
              <a:off x="4828284" y="4064621"/>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4" name="矩形 83">
              <a:extLst>
                <a:ext uri="{FF2B5EF4-FFF2-40B4-BE49-F238E27FC236}">
                  <a16:creationId xmlns:a16="http://schemas.microsoft.com/office/drawing/2014/main" id="{F15E7F18-E8F7-4C6B-AFF5-52AF48052CF7}"/>
                </a:ext>
              </a:extLst>
            </p:cNvPr>
            <p:cNvSpPr/>
            <p:nvPr/>
          </p:nvSpPr>
          <p:spPr>
            <a:xfrm>
              <a:off x="5083042" y="4064620"/>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5" name="矩形 84">
              <a:extLst>
                <a:ext uri="{FF2B5EF4-FFF2-40B4-BE49-F238E27FC236}">
                  <a16:creationId xmlns:a16="http://schemas.microsoft.com/office/drawing/2014/main" id="{8BE6E450-A8B0-4087-813C-AFA27FC3A735}"/>
                </a:ext>
              </a:extLst>
            </p:cNvPr>
            <p:cNvSpPr/>
            <p:nvPr/>
          </p:nvSpPr>
          <p:spPr>
            <a:xfrm>
              <a:off x="5335886" y="4064620"/>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6" name="文本框 85">
              <a:extLst>
                <a:ext uri="{FF2B5EF4-FFF2-40B4-BE49-F238E27FC236}">
                  <a16:creationId xmlns:a16="http://schemas.microsoft.com/office/drawing/2014/main" id="{673C57B8-6829-4929-A1BD-14297D053F99}"/>
                </a:ext>
              </a:extLst>
            </p:cNvPr>
            <p:cNvSpPr txBox="1"/>
            <p:nvPr/>
          </p:nvSpPr>
          <p:spPr>
            <a:xfrm>
              <a:off x="3704257" y="5791741"/>
              <a:ext cx="429926" cy="276999"/>
            </a:xfrm>
            <a:prstGeom prst="rect">
              <a:avLst/>
            </a:prstGeom>
            <a:noFill/>
          </p:spPr>
          <p:txBody>
            <a:bodyPr wrap="none" rtlCol="0">
              <a:spAutoFit/>
            </a:bodyPr>
            <a:lstStyle/>
            <a:p>
              <a:r>
                <a:rPr lang="en-US" altLang="zh-CN" sz="1200" dirty="0"/>
                <a:t>114</a:t>
              </a:r>
              <a:endParaRPr lang="zh-CN" altLang="en-US" sz="1200" dirty="0"/>
            </a:p>
          </p:txBody>
        </p:sp>
        <p:sp>
          <p:nvSpPr>
            <p:cNvPr id="87" name="文本框 86">
              <a:extLst>
                <a:ext uri="{FF2B5EF4-FFF2-40B4-BE49-F238E27FC236}">
                  <a16:creationId xmlns:a16="http://schemas.microsoft.com/office/drawing/2014/main" id="{C987D2EC-364B-4D9D-9769-C45ACC3CB5DD}"/>
                </a:ext>
              </a:extLst>
            </p:cNvPr>
            <p:cNvSpPr txBox="1"/>
            <p:nvPr/>
          </p:nvSpPr>
          <p:spPr>
            <a:xfrm>
              <a:off x="3734327" y="3773499"/>
              <a:ext cx="914033" cy="276999"/>
            </a:xfrm>
            <a:prstGeom prst="rect">
              <a:avLst/>
            </a:prstGeom>
            <a:noFill/>
          </p:spPr>
          <p:txBody>
            <a:bodyPr wrap="none" rtlCol="0">
              <a:spAutoFit/>
            </a:bodyPr>
            <a:lstStyle/>
            <a:p>
              <a:r>
                <a:rPr lang="en-US" altLang="zh-CN" sz="1200" dirty="0"/>
                <a:t>(128,128,3)</a:t>
              </a:r>
              <a:endParaRPr lang="zh-CN" altLang="en-US" sz="1200" dirty="0"/>
            </a:p>
          </p:txBody>
        </p:sp>
        <p:sp>
          <p:nvSpPr>
            <p:cNvPr id="88" name="文本框 87">
              <a:extLst>
                <a:ext uri="{FF2B5EF4-FFF2-40B4-BE49-F238E27FC236}">
                  <a16:creationId xmlns:a16="http://schemas.microsoft.com/office/drawing/2014/main" id="{A2F1EBBA-EFF1-4D83-A852-2253B9BB1CE2}"/>
                </a:ext>
              </a:extLst>
            </p:cNvPr>
            <p:cNvSpPr txBox="1"/>
            <p:nvPr/>
          </p:nvSpPr>
          <p:spPr>
            <a:xfrm>
              <a:off x="3978926" y="5791741"/>
              <a:ext cx="429926" cy="276999"/>
            </a:xfrm>
            <a:prstGeom prst="rect">
              <a:avLst/>
            </a:prstGeom>
            <a:noFill/>
          </p:spPr>
          <p:txBody>
            <a:bodyPr wrap="none" rtlCol="0">
              <a:spAutoFit/>
            </a:bodyPr>
            <a:lstStyle/>
            <a:p>
              <a:r>
                <a:rPr lang="en-US" altLang="zh-CN" sz="1200" dirty="0"/>
                <a:t>112</a:t>
              </a:r>
              <a:endParaRPr lang="zh-CN" altLang="en-US" sz="1200" dirty="0"/>
            </a:p>
          </p:txBody>
        </p:sp>
        <p:sp>
          <p:nvSpPr>
            <p:cNvPr id="89" name="文本框 88">
              <a:extLst>
                <a:ext uri="{FF2B5EF4-FFF2-40B4-BE49-F238E27FC236}">
                  <a16:creationId xmlns:a16="http://schemas.microsoft.com/office/drawing/2014/main" id="{B68FA642-5B16-4DDB-B7CB-5CB38452A039}"/>
                </a:ext>
              </a:extLst>
            </p:cNvPr>
            <p:cNvSpPr txBox="1"/>
            <p:nvPr/>
          </p:nvSpPr>
          <p:spPr>
            <a:xfrm>
              <a:off x="4496455" y="5805876"/>
              <a:ext cx="348172" cy="276999"/>
            </a:xfrm>
            <a:prstGeom prst="rect">
              <a:avLst/>
            </a:prstGeom>
            <a:noFill/>
          </p:spPr>
          <p:txBody>
            <a:bodyPr wrap="none" rtlCol="0">
              <a:spAutoFit/>
            </a:bodyPr>
            <a:lstStyle/>
            <a:p>
              <a:r>
                <a:rPr lang="en-US" altLang="zh-CN" sz="1200" dirty="0"/>
                <a:t>56</a:t>
              </a:r>
              <a:endParaRPr lang="zh-CN" altLang="en-US" sz="1200" dirty="0"/>
            </a:p>
          </p:txBody>
        </p:sp>
        <p:sp>
          <p:nvSpPr>
            <p:cNvPr id="90" name="文本框 89">
              <a:extLst>
                <a:ext uri="{FF2B5EF4-FFF2-40B4-BE49-F238E27FC236}">
                  <a16:creationId xmlns:a16="http://schemas.microsoft.com/office/drawing/2014/main" id="{59C4AC7F-0E5C-4A28-B2AB-34D234356A3B}"/>
                </a:ext>
              </a:extLst>
            </p:cNvPr>
            <p:cNvSpPr txBox="1"/>
            <p:nvPr/>
          </p:nvSpPr>
          <p:spPr>
            <a:xfrm>
              <a:off x="4708784" y="3777642"/>
              <a:ext cx="914033" cy="276999"/>
            </a:xfrm>
            <a:prstGeom prst="rect">
              <a:avLst/>
            </a:prstGeom>
            <a:noFill/>
          </p:spPr>
          <p:txBody>
            <a:bodyPr wrap="none" rtlCol="0">
              <a:spAutoFit/>
            </a:bodyPr>
            <a:lstStyle/>
            <a:p>
              <a:r>
                <a:rPr lang="en-US" altLang="zh-CN" sz="1200" dirty="0"/>
                <a:t>(128,256,3)</a:t>
              </a:r>
              <a:endParaRPr lang="zh-CN" altLang="en-US" sz="1200" dirty="0"/>
            </a:p>
          </p:txBody>
        </p:sp>
        <p:sp>
          <p:nvSpPr>
            <p:cNvPr id="92" name="文本框 91">
              <a:extLst>
                <a:ext uri="{FF2B5EF4-FFF2-40B4-BE49-F238E27FC236}">
                  <a16:creationId xmlns:a16="http://schemas.microsoft.com/office/drawing/2014/main" id="{B9EC06BE-D56F-4954-95C0-67D3CF743963}"/>
                </a:ext>
              </a:extLst>
            </p:cNvPr>
            <p:cNvSpPr txBox="1"/>
            <p:nvPr/>
          </p:nvSpPr>
          <p:spPr>
            <a:xfrm>
              <a:off x="4732165" y="5799770"/>
              <a:ext cx="348172" cy="276999"/>
            </a:xfrm>
            <a:prstGeom prst="rect">
              <a:avLst/>
            </a:prstGeom>
            <a:noFill/>
          </p:spPr>
          <p:txBody>
            <a:bodyPr wrap="none" rtlCol="0">
              <a:spAutoFit/>
            </a:bodyPr>
            <a:lstStyle/>
            <a:p>
              <a:r>
                <a:rPr lang="en-US" altLang="zh-CN" sz="1200" dirty="0"/>
                <a:t>58</a:t>
              </a:r>
              <a:endParaRPr lang="zh-CN" altLang="en-US" sz="1200" dirty="0"/>
            </a:p>
          </p:txBody>
        </p:sp>
        <p:sp>
          <p:nvSpPr>
            <p:cNvPr id="93" name="文本框 92">
              <a:extLst>
                <a:ext uri="{FF2B5EF4-FFF2-40B4-BE49-F238E27FC236}">
                  <a16:creationId xmlns:a16="http://schemas.microsoft.com/office/drawing/2014/main" id="{CE656E08-5814-45DD-8996-26B0EFBF3E48}"/>
                </a:ext>
              </a:extLst>
            </p:cNvPr>
            <p:cNvSpPr txBox="1"/>
            <p:nvPr/>
          </p:nvSpPr>
          <p:spPr>
            <a:xfrm>
              <a:off x="4988657" y="5799770"/>
              <a:ext cx="348172" cy="276999"/>
            </a:xfrm>
            <a:prstGeom prst="rect">
              <a:avLst/>
            </a:prstGeom>
            <a:noFill/>
          </p:spPr>
          <p:txBody>
            <a:bodyPr wrap="none" rtlCol="0">
              <a:spAutoFit/>
            </a:bodyPr>
            <a:lstStyle/>
            <a:p>
              <a:r>
                <a:rPr lang="en-US" altLang="zh-CN" sz="1200" dirty="0"/>
                <a:t>56</a:t>
              </a:r>
              <a:endParaRPr lang="zh-CN" altLang="en-US" sz="1200" dirty="0"/>
            </a:p>
          </p:txBody>
        </p:sp>
        <p:sp>
          <p:nvSpPr>
            <p:cNvPr id="108" name="矩形 107">
              <a:extLst>
                <a:ext uri="{FF2B5EF4-FFF2-40B4-BE49-F238E27FC236}">
                  <a16:creationId xmlns:a16="http://schemas.microsoft.com/office/drawing/2014/main" id="{798F5D95-714C-4E9E-AB28-521FF5A4F322}"/>
                </a:ext>
              </a:extLst>
            </p:cNvPr>
            <p:cNvSpPr/>
            <p:nvPr/>
          </p:nvSpPr>
          <p:spPr>
            <a:xfrm>
              <a:off x="5585841" y="4068622"/>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09" name="矩形 108">
              <a:extLst>
                <a:ext uri="{FF2B5EF4-FFF2-40B4-BE49-F238E27FC236}">
                  <a16:creationId xmlns:a16="http://schemas.microsoft.com/office/drawing/2014/main" id="{D46999C3-2076-4F97-AB58-E3F80F97D0BC}"/>
                </a:ext>
              </a:extLst>
            </p:cNvPr>
            <p:cNvSpPr/>
            <p:nvPr/>
          </p:nvSpPr>
          <p:spPr>
            <a:xfrm>
              <a:off x="5840599" y="4068621"/>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10" name="矩形 109">
              <a:extLst>
                <a:ext uri="{FF2B5EF4-FFF2-40B4-BE49-F238E27FC236}">
                  <a16:creationId xmlns:a16="http://schemas.microsoft.com/office/drawing/2014/main" id="{0C7BCEFC-609F-46DD-A5E2-06E665F836D2}"/>
                </a:ext>
              </a:extLst>
            </p:cNvPr>
            <p:cNvSpPr/>
            <p:nvPr/>
          </p:nvSpPr>
          <p:spPr>
            <a:xfrm>
              <a:off x="6093443" y="4068621"/>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11" name="文本框 110">
              <a:extLst>
                <a:ext uri="{FF2B5EF4-FFF2-40B4-BE49-F238E27FC236}">
                  <a16:creationId xmlns:a16="http://schemas.microsoft.com/office/drawing/2014/main" id="{7613B33C-C306-45D1-8B88-D6CE0534458E}"/>
                </a:ext>
              </a:extLst>
            </p:cNvPr>
            <p:cNvSpPr txBox="1"/>
            <p:nvPr/>
          </p:nvSpPr>
          <p:spPr>
            <a:xfrm>
              <a:off x="5479806" y="3778598"/>
              <a:ext cx="914033" cy="276999"/>
            </a:xfrm>
            <a:prstGeom prst="rect">
              <a:avLst/>
            </a:prstGeom>
            <a:noFill/>
          </p:spPr>
          <p:txBody>
            <a:bodyPr wrap="none" rtlCol="0">
              <a:spAutoFit/>
            </a:bodyPr>
            <a:lstStyle/>
            <a:p>
              <a:r>
                <a:rPr lang="en-US" altLang="zh-CN" sz="1200" dirty="0"/>
                <a:t>(256,256,3)</a:t>
              </a:r>
              <a:endParaRPr lang="zh-CN" altLang="en-US" sz="1200" dirty="0"/>
            </a:p>
          </p:txBody>
        </p:sp>
        <p:sp>
          <p:nvSpPr>
            <p:cNvPr id="112" name="文本框 111">
              <a:extLst>
                <a:ext uri="{FF2B5EF4-FFF2-40B4-BE49-F238E27FC236}">
                  <a16:creationId xmlns:a16="http://schemas.microsoft.com/office/drawing/2014/main" id="{5C8CEB1E-5C28-466E-A8EA-28AECAE4FACF}"/>
                </a:ext>
              </a:extLst>
            </p:cNvPr>
            <p:cNvSpPr txBox="1"/>
            <p:nvPr/>
          </p:nvSpPr>
          <p:spPr>
            <a:xfrm>
              <a:off x="5515707" y="5797408"/>
              <a:ext cx="348172" cy="276999"/>
            </a:xfrm>
            <a:prstGeom prst="rect">
              <a:avLst/>
            </a:prstGeom>
            <a:noFill/>
          </p:spPr>
          <p:txBody>
            <a:bodyPr wrap="none" rtlCol="0">
              <a:spAutoFit/>
            </a:bodyPr>
            <a:lstStyle/>
            <a:p>
              <a:r>
                <a:rPr lang="en-US" altLang="zh-CN" sz="1200" dirty="0"/>
                <a:t>58</a:t>
              </a:r>
              <a:endParaRPr lang="zh-CN" altLang="en-US" sz="1200" dirty="0"/>
            </a:p>
          </p:txBody>
        </p:sp>
        <p:sp>
          <p:nvSpPr>
            <p:cNvPr id="113" name="文本框 112">
              <a:extLst>
                <a:ext uri="{FF2B5EF4-FFF2-40B4-BE49-F238E27FC236}">
                  <a16:creationId xmlns:a16="http://schemas.microsoft.com/office/drawing/2014/main" id="{A0741089-4C88-445B-B960-13FD330D30B7}"/>
                </a:ext>
              </a:extLst>
            </p:cNvPr>
            <p:cNvSpPr txBox="1"/>
            <p:nvPr/>
          </p:nvSpPr>
          <p:spPr>
            <a:xfrm>
              <a:off x="5755415" y="5797670"/>
              <a:ext cx="348172" cy="276999"/>
            </a:xfrm>
            <a:prstGeom prst="rect">
              <a:avLst/>
            </a:prstGeom>
            <a:noFill/>
          </p:spPr>
          <p:txBody>
            <a:bodyPr wrap="none" rtlCol="0">
              <a:spAutoFit/>
            </a:bodyPr>
            <a:lstStyle/>
            <a:p>
              <a:r>
                <a:rPr lang="en-US" altLang="zh-CN" sz="1200" dirty="0"/>
                <a:t>56</a:t>
              </a:r>
              <a:endParaRPr lang="zh-CN" altLang="en-US" sz="1200" dirty="0"/>
            </a:p>
          </p:txBody>
        </p:sp>
        <p:sp>
          <p:nvSpPr>
            <p:cNvPr id="114" name="矩形 113">
              <a:extLst>
                <a:ext uri="{FF2B5EF4-FFF2-40B4-BE49-F238E27FC236}">
                  <a16:creationId xmlns:a16="http://schemas.microsoft.com/office/drawing/2014/main" id="{5FC0E548-0333-491A-AF6D-8EDCE0B7595E}"/>
                </a:ext>
              </a:extLst>
            </p:cNvPr>
            <p:cNvSpPr/>
            <p:nvPr/>
          </p:nvSpPr>
          <p:spPr>
            <a:xfrm>
              <a:off x="6353880" y="4062517"/>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15" name="矩形 114">
              <a:extLst>
                <a:ext uri="{FF2B5EF4-FFF2-40B4-BE49-F238E27FC236}">
                  <a16:creationId xmlns:a16="http://schemas.microsoft.com/office/drawing/2014/main" id="{71A82EA2-6A5F-4D71-95EB-3D33D12737DA}"/>
                </a:ext>
              </a:extLst>
            </p:cNvPr>
            <p:cNvSpPr/>
            <p:nvPr/>
          </p:nvSpPr>
          <p:spPr>
            <a:xfrm>
              <a:off x="6608638" y="4062516"/>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16" name="矩形 115">
              <a:extLst>
                <a:ext uri="{FF2B5EF4-FFF2-40B4-BE49-F238E27FC236}">
                  <a16:creationId xmlns:a16="http://schemas.microsoft.com/office/drawing/2014/main" id="{6A1F92B0-8C8B-4A92-88B9-94D8E5B3EE50}"/>
                </a:ext>
              </a:extLst>
            </p:cNvPr>
            <p:cNvSpPr/>
            <p:nvPr/>
          </p:nvSpPr>
          <p:spPr>
            <a:xfrm>
              <a:off x="6861482" y="4062516"/>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17" name="文本框 116">
              <a:extLst>
                <a:ext uri="{FF2B5EF4-FFF2-40B4-BE49-F238E27FC236}">
                  <a16:creationId xmlns:a16="http://schemas.microsoft.com/office/drawing/2014/main" id="{13712B8E-1F79-48B1-A919-92BD26DC5F13}"/>
                </a:ext>
              </a:extLst>
            </p:cNvPr>
            <p:cNvSpPr txBox="1"/>
            <p:nvPr/>
          </p:nvSpPr>
          <p:spPr>
            <a:xfrm>
              <a:off x="6247845" y="3772493"/>
              <a:ext cx="914033" cy="276999"/>
            </a:xfrm>
            <a:prstGeom prst="rect">
              <a:avLst/>
            </a:prstGeom>
            <a:noFill/>
          </p:spPr>
          <p:txBody>
            <a:bodyPr wrap="none" rtlCol="0">
              <a:spAutoFit/>
            </a:bodyPr>
            <a:lstStyle/>
            <a:p>
              <a:r>
                <a:rPr lang="en-US" altLang="zh-CN" sz="1200" dirty="0"/>
                <a:t>(256,256,3)</a:t>
              </a:r>
              <a:endParaRPr lang="zh-CN" altLang="en-US" sz="1200" dirty="0"/>
            </a:p>
          </p:txBody>
        </p:sp>
        <p:sp>
          <p:nvSpPr>
            <p:cNvPr id="118" name="文本框 117">
              <a:extLst>
                <a:ext uri="{FF2B5EF4-FFF2-40B4-BE49-F238E27FC236}">
                  <a16:creationId xmlns:a16="http://schemas.microsoft.com/office/drawing/2014/main" id="{76E3E4AF-DB5D-434F-8AFD-F3F7651D9668}"/>
                </a:ext>
              </a:extLst>
            </p:cNvPr>
            <p:cNvSpPr txBox="1"/>
            <p:nvPr/>
          </p:nvSpPr>
          <p:spPr>
            <a:xfrm>
              <a:off x="6283746" y="5791303"/>
              <a:ext cx="348172" cy="276999"/>
            </a:xfrm>
            <a:prstGeom prst="rect">
              <a:avLst/>
            </a:prstGeom>
            <a:noFill/>
          </p:spPr>
          <p:txBody>
            <a:bodyPr wrap="none" rtlCol="0">
              <a:spAutoFit/>
            </a:bodyPr>
            <a:lstStyle/>
            <a:p>
              <a:r>
                <a:rPr lang="en-US" altLang="zh-CN" sz="1200" dirty="0"/>
                <a:t>58</a:t>
              </a:r>
              <a:endParaRPr lang="zh-CN" altLang="en-US" sz="1200" dirty="0"/>
            </a:p>
          </p:txBody>
        </p:sp>
        <p:sp>
          <p:nvSpPr>
            <p:cNvPr id="119" name="文本框 118">
              <a:extLst>
                <a:ext uri="{FF2B5EF4-FFF2-40B4-BE49-F238E27FC236}">
                  <a16:creationId xmlns:a16="http://schemas.microsoft.com/office/drawing/2014/main" id="{3B63CCF7-2A1F-4161-9656-F31C0DE4F6A0}"/>
                </a:ext>
              </a:extLst>
            </p:cNvPr>
            <p:cNvSpPr txBox="1"/>
            <p:nvPr/>
          </p:nvSpPr>
          <p:spPr>
            <a:xfrm>
              <a:off x="6523454" y="5791565"/>
              <a:ext cx="348172" cy="276999"/>
            </a:xfrm>
            <a:prstGeom prst="rect">
              <a:avLst/>
            </a:prstGeom>
            <a:noFill/>
          </p:spPr>
          <p:txBody>
            <a:bodyPr wrap="none" rtlCol="0">
              <a:spAutoFit/>
            </a:bodyPr>
            <a:lstStyle/>
            <a:p>
              <a:r>
                <a:rPr lang="en-US" altLang="zh-CN" sz="1200" dirty="0"/>
                <a:t>56</a:t>
              </a:r>
              <a:endParaRPr lang="zh-CN" altLang="en-US" sz="1200" dirty="0"/>
            </a:p>
          </p:txBody>
        </p:sp>
        <p:sp>
          <p:nvSpPr>
            <p:cNvPr id="120" name="矩形 119">
              <a:extLst>
                <a:ext uri="{FF2B5EF4-FFF2-40B4-BE49-F238E27FC236}">
                  <a16:creationId xmlns:a16="http://schemas.microsoft.com/office/drawing/2014/main" id="{6ED19895-7ADF-4D31-9399-BC97E9A4F8F9}"/>
                </a:ext>
              </a:extLst>
            </p:cNvPr>
            <p:cNvSpPr/>
            <p:nvPr/>
          </p:nvSpPr>
          <p:spPr>
            <a:xfrm>
              <a:off x="7112884" y="4067666"/>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21" name="矩形 120">
              <a:extLst>
                <a:ext uri="{FF2B5EF4-FFF2-40B4-BE49-F238E27FC236}">
                  <a16:creationId xmlns:a16="http://schemas.microsoft.com/office/drawing/2014/main" id="{929FA36A-52EB-4D36-9ED4-81D6A979DB94}"/>
                </a:ext>
              </a:extLst>
            </p:cNvPr>
            <p:cNvSpPr/>
            <p:nvPr/>
          </p:nvSpPr>
          <p:spPr>
            <a:xfrm>
              <a:off x="7367642" y="4067665"/>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22" name="矩形 121">
              <a:extLst>
                <a:ext uri="{FF2B5EF4-FFF2-40B4-BE49-F238E27FC236}">
                  <a16:creationId xmlns:a16="http://schemas.microsoft.com/office/drawing/2014/main" id="{24CAEF7D-A7AD-4738-BE16-D51E88109DCA}"/>
                </a:ext>
              </a:extLst>
            </p:cNvPr>
            <p:cNvSpPr/>
            <p:nvPr/>
          </p:nvSpPr>
          <p:spPr>
            <a:xfrm>
              <a:off x="7620486" y="4067665"/>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23" name="文本框 122">
              <a:extLst>
                <a:ext uri="{FF2B5EF4-FFF2-40B4-BE49-F238E27FC236}">
                  <a16:creationId xmlns:a16="http://schemas.microsoft.com/office/drawing/2014/main" id="{52E71453-E9FD-4229-B463-73C9987481E1}"/>
                </a:ext>
              </a:extLst>
            </p:cNvPr>
            <p:cNvSpPr txBox="1"/>
            <p:nvPr/>
          </p:nvSpPr>
          <p:spPr>
            <a:xfrm>
              <a:off x="7006849" y="3777642"/>
              <a:ext cx="914033" cy="276999"/>
            </a:xfrm>
            <a:prstGeom prst="rect">
              <a:avLst/>
            </a:prstGeom>
            <a:noFill/>
          </p:spPr>
          <p:txBody>
            <a:bodyPr wrap="none" rtlCol="0">
              <a:spAutoFit/>
            </a:bodyPr>
            <a:lstStyle/>
            <a:p>
              <a:r>
                <a:rPr lang="en-US" altLang="zh-CN" sz="1200" dirty="0"/>
                <a:t>(256,256,3)</a:t>
              </a:r>
              <a:endParaRPr lang="zh-CN" altLang="en-US" sz="1200" dirty="0"/>
            </a:p>
          </p:txBody>
        </p:sp>
        <p:sp>
          <p:nvSpPr>
            <p:cNvPr id="124" name="文本框 123">
              <a:extLst>
                <a:ext uri="{FF2B5EF4-FFF2-40B4-BE49-F238E27FC236}">
                  <a16:creationId xmlns:a16="http://schemas.microsoft.com/office/drawing/2014/main" id="{DB5B2391-0027-415E-8845-A5ABD9CD3C5D}"/>
                </a:ext>
              </a:extLst>
            </p:cNvPr>
            <p:cNvSpPr txBox="1"/>
            <p:nvPr/>
          </p:nvSpPr>
          <p:spPr>
            <a:xfrm>
              <a:off x="7042750" y="5796452"/>
              <a:ext cx="348172" cy="276999"/>
            </a:xfrm>
            <a:prstGeom prst="rect">
              <a:avLst/>
            </a:prstGeom>
            <a:noFill/>
          </p:spPr>
          <p:txBody>
            <a:bodyPr wrap="none" rtlCol="0">
              <a:spAutoFit/>
            </a:bodyPr>
            <a:lstStyle/>
            <a:p>
              <a:r>
                <a:rPr lang="en-US" altLang="zh-CN" sz="1200" dirty="0"/>
                <a:t>58</a:t>
              </a:r>
              <a:endParaRPr lang="zh-CN" altLang="en-US" sz="1200" dirty="0"/>
            </a:p>
          </p:txBody>
        </p:sp>
        <p:sp>
          <p:nvSpPr>
            <p:cNvPr id="125" name="文本框 124">
              <a:extLst>
                <a:ext uri="{FF2B5EF4-FFF2-40B4-BE49-F238E27FC236}">
                  <a16:creationId xmlns:a16="http://schemas.microsoft.com/office/drawing/2014/main" id="{F0BA47E9-1198-4185-B744-C64247274A2D}"/>
                </a:ext>
              </a:extLst>
            </p:cNvPr>
            <p:cNvSpPr txBox="1"/>
            <p:nvPr/>
          </p:nvSpPr>
          <p:spPr>
            <a:xfrm>
              <a:off x="7282458" y="5796714"/>
              <a:ext cx="348172" cy="276999"/>
            </a:xfrm>
            <a:prstGeom prst="rect">
              <a:avLst/>
            </a:prstGeom>
            <a:noFill/>
          </p:spPr>
          <p:txBody>
            <a:bodyPr wrap="none" rtlCol="0">
              <a:spAutoFit/>
            </a:bodyPr>
            <a:lstStyle/>
            <a:p>
              <a:r>
                <a:rPr lang="en-US" altLang="zh-CN" sz="1200" dirty="0"/>
                <a:t>56</a:t>
              </a:r>
              <a:endParaRPr lang="zh-CN" altLang="en-US" sz="1200" dirty="0"/>
            </a:p>
          </p:txBody>
        </p:sp>
        <p:sp>
          <p:nvSpPr>
            <p:cNvPr id="126" name="矩形 125">
              <a:extLst>
                <a:ext uri="{FF2B5EF4-FFF2-40B4-BE49-F238E27FC236}">
                  <a16:creationId xmlns:a16="http://schemas.microsoft.com/office/drawing/2014/main" id="{758F20A2-E223-4F68-AC00-CAD697CD046A}"/>
                </a:ext>
              </a:extLst>
            </p:cNvPr>
            <p:cNvSpPr/>
            <p:nvPr/>
          </p:nvSpPr>
          <p:spPr>
            <a:xfrm>
              <a:off x="7874014" y="4067576"/>
              <a:ext cx="176483" cy="17287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27" name="文本框 126">
              <a:extLst>
                <a:ext uri="{FF2B5EF4-FFF2-40B4-BE49-F238E27FC236}">
                  <a16:creationId xmlns:a16="http://schemas.microsoft.com/office/drawing/2014/main" id="{988043AF-E64A-40ED-939A-C38D43D6BA4D}"/>
                </a:ext>
              </a:extLst>
            </p:cNvPr>
            <p:cNvSpPr txBox="1"/>
            <p:nvPr/>
          </p:nvSpPr>
          <p:spPr>
            <a:xfrm>
              <a:off x="7792836" y="5791302"/>
              <a:ext cx="348172" cy="276999"/>
            </a:xfrm>
            <a:prstGeom prst="rect">
              <a:avLst/>
            </a:prstGeom>
            <a:noFill/>
          </p:spPr>
          <p:txBody>
            <a:bodyPr wrap="none" rtlCol="0">
              <a:spAutoFit/>
            </a:bodyPr>
            <a:lstStyle/>
            <a:p>
              <a:r>
                <a:rPr lang="en-US" altLang="zh-CN" sz="1200" dirty="0"/>
                <a:t>28</a:t>
              </a:r>
              <a:endParaRPr lang="zh-CN" altLang="en-US" sz="1200" dirty="0"/>
            </a:p>
          </p:txBody>
        </p:sp>
        <p:sp>
          <p:nvSpPr>
            <p:cNvPr id="128" name="矩形 127">
              <a:extLst>
                <a:ext uri="{FF2B5EF4-FFF2-40B4-BE49-F238E27FC236}">
                  <a16:creationId xmlns:a16="http://schemas.microsoft.com/office/drawing/2014/main" id="{44CA7F2B-80EC-462C-956E-D73754A06D6B}"/>
                </a:ext>
              </a:extLst>
            </p:cNvPr>
            <p:cNvSpPr/>
            <p:nvPr/>
          </p:nvSpPr>
          <p:spPr>
            <a:xfrm>
              <a:off x="8114638" y="4061702"/>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29" name="矩形 128">
              <a:extLst>
                <a:ext uri="{FF2B5EF4-FFF2-40B4-BE49-F238E27FC236}">
                  <a16:creationId xmlns:a16="http://schemas.microsoft.com/office/drawing/2014/main" id="{1E4CC5AD-F0AC-4499-B934-7B80A165DD0B}"/>
                </a:ext>
              </a:extLst>
            </p:cNvPr>
            <p:cNvSpPr/>
            <p:nvPr/>
          </p:nvSpPr>
          <p:spPr>
            <a:xfrm>
              <a:off x="8369396" y="4061701"/>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30" name="矩形 129">
              <a:extLst>
                <a:ext uri="{FF2B5EF4-FFF2-40B4-BE49-F238E27FC236}">
                  <a16:creationId xmlns:a16="http://schemas.microsoft.com/office/drawing/2014/main" id="{7F175ED9-490F-4430-98E7-76A9F0B6D74C}"/>
                </a:ext>
              </a:extLst>
            </p:cNvPr>
            <p:cNvSpPr/>
            <p:nvPr/>
          </p:nvSpPr>
          <p:spPr>
            <a:xfrm>
              <a:off x="8622240" y="4061701"/>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31" name="文本框 130">
              <a:extLst>
                <a:ext uri="{FF2B5EF4-FFF2-40B4-BE49-F238E27FC236}">
                  <a16:creationId xmlns:a16="http://schemas.microsoft.com/office/drawing/2014/main" id="{10AC280F-14FE-4512-829B-430780456923}"/>
                </a:ext>
              </a:extLst>
            </p:cNvPr>
            <p:cNvSpPr txBox="1"/>
            <p:nvPr/>
          </p:nvSpPr>
          <p:spPr>
            <a:xfrm>
              <a:off x="7965665" y="3781618"/>
              <a:ext cx="914033" cy="276999"/>
            </a:xfrm>
            <a:prstGeom prst="rect">
              <a:avLst/>
            </a:prstGeom>
            <a:noFill/>
          </p:spPr>
          <p:txBody>
            <a:bodyPr wrap="none" rtlCol="0">
              <a:spAutoFit/>
            </a:bodyPr>
            <a:lstStyle/>
            <a:p>
              <a:r>
                <a:rPr lang="en-US" altLang="zh-CN" sz="1200" dirty="0"/>
                <a:t>(256,512,3)</a:t>
              </a:r>
              <a:endParaRPr lang="zh-CN" altLang="en-US" sz="1200" dirty="0"/>
            </a:p>
          </p:txBody>
        </p:sp>
        <p:sp>
          <p:nvSpPr>
            <p:cNvPr id="132" name="文本框 131">
              <a:extLst>
                <a:ext uri="{FF2B5EF4-FFF2-40B4-BE49-F238E27FC236}">
                  <a16:creationId xmlns:a16="http://schemas.microsoft.com/office/drawing/2014/main" id="{C56088F8-DEDE-4D8A-ABF7-E76EE3642F7B}"/>
                </a:ext>
              </a:extLst>
            </p:cNvPr>
            <p:cNvSpPr txBox="1"/>
            <p:nvPr/>
          </p:nvSpPr>
          <p:spPr>
            <a:xfrm>
              <a:off x="8028793" y="5788696"/>
              <a:ext cx="348172" cy="276999"/>
            </a:xfrm>
            <a:prstGeom prst="rect">
              <a:avLst/>
            </a:prstGeom>
            <a:noFill/>
          </p:spPr>
          <p:txBody>
            <a:bodyPr wrap="none" rtlCol="0">
              <a:spAutoFit/>
            </a:bodyPr>
            <a:lstStyle/>
            <a:p>
              <a:r>
                <a:rPr lang="en-US" altLang="zh-CN" sz="1200" dirty="0"/>
                <a:t>30</a:t>
              </a:r>
              <a:endParaRPr lang="zh-CN" altLang="en-US" sz="1200" dirty="0"/>
            </a:p>
          </p:txBody>
        </p:sp>
        <p:sp>
          <p:nvSpPr>
            <p:cNvPr id="133" name="文本框 132">
              <a:extLst>
                <a:ext uri="{FF2B5EF4-FFF2-40B4-BE49-F238E27FC236}">
                  <a16:creationId xmlns:a16="http://schemas.microsoft.com/office/drawing/2014/main" id="{858EECC3-D0CF-495A-8572-27D128CFF27D}"/>
                </a:ext>
              </a:extLst>
            </p:cNvPr>
            <p:cNvSpPr txBox="1"/>
            <p:nvPr/>
          </p:nvSpPr>
          <p:spPr>
            <a:xfrm>
              <a:off x="8286454" y="5783764"/>
              <a:ext cx="348172" cy="276999"/>
            </a:xfrm>
            <a:prstGeom prst="rect">
              <a:avLst/>
            </a:prstGeom>
            <a:noFill/>
          </p:spPr>
          <p:txBody>
            <a:bodyPr wrap="none" rtlCol="0">
              <a:spAutoFit/>
            </a:bodyPr>
            <a:lstStyle/>
            <a:p>
              <a:r>
                <a:rPr lang="en-US" altLang="zh-CN" sz="1200" dirty="0"/>
                <a:t>28</a:t>
              </a:r>
              <a:endParaRPr lang="zh-CN" altLang="en-US" sz="1200" dirty="0"/>
            </a:p>
          </p:txBody>
        </p:sp>
        <p:sp>
          <p:nvSpPr>
            <p:cNvPr id="91" name="矩形 90">
              <a:extLst>
                <a:ext uri="{FF2B5EF4-FFF2-40B4-BE49-F238E27FC236}">
                  <a16:creationId xmlns:a16="http://schemas.microsoft.com/office/drawing/2014/main" id="{587F035F-9DC3-44C4-9F86-469F1645F05A}"/>
                </a:ext>
              </a:extLst>
            </p:cNvPr>
            <p:cNvSpPr/>
            <p:nvPr/>
          </p:nvSpPr>
          <p:spPr>
            <a:xfrm>
              <a:off x="8864731" y="4062659"/>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94" name="矩形 93">
              <a:extLst>
                <a:ext uri="{FF2B5EF4-FFF2-40B4-BE49-F238E27FC236}">
                  <a16:creationId xmlns:a16="http://schemas.microsoft.com/office/drawing/2014/main" id="{4CD8CB2B-1622-4A7E-BF7B-FDADF1511EB6}"/>
                </a:ext>
              </a:extLst>
            </p:cNvPr>
            <p:cNvSpPr/>
            <p:nvPr/>
          </p:nvSpPr>
          <p:spPr>
            <a:xfrm>
              <a:off x="9119489" y="4062658"/>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95" name="矩形 94">
              <a:extLst>
                <a:ext uri="{FF2B5EF4-FFF2-40B4-BE49-F238E27FC236}">
                  <a16:creationId xmlns:a16="http://schemas.microsoft.com/office/drawing/2014/main" id="{64C3ACC3-26A0-4DAC-B7BE-6516E1BE5E89}"/>
                </a:ext>
              </a:extLst>
            </p:cNvPr>
            <p:cNvSpPr/>
            <p:nvPr/>
          </p:nvSpPr>
          <p:spPr>
            <a:xfrm>
              <a:off x="9372333" y="4062658"/>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96" name="文本框 95">
              <a:extLst>
                <a:ext uri="{FF2B5EF4-FFF2-40B4-BE49-F238E27FC236}">
                  <a16:creationId xmlns:a16="http://schemas.microsoft.com/office/drawing/2014/main" id="{1B25E1AD-BB12-4854-B31B-0BE4D53CD003}"/>
                </a:ext>
              </a:extLst>
            </p:cNvPr>
            <p:cNvSpPr txBox="1"/>
            <p:nvPr/>
          </p:nvSpPr>
          <p:spPr>
            <a:xfrm>
              <a:off x="8794597" y="5791445"/>
              <a:ext cx="348172" cy="276999"/>
            </a:xfrm>
            <a:prstGeom prst="rect">
              <a:avLst/>
            </a:prstGeom>
            <a:noFill/>
          </p:spPr>
          <p:txBody>
            <a:bodyPr wrap="none" rtlCol="0">
              <a:spAutoFit/>
            </a:bodyPr>
            <a:lstStyle/>
            <a:p>
              <a:r>
                <a:rPr lang="en-US" altLang="zh-CN" sz="1200" dirty="0"/>
                <a:t>30</a:t>
              </a:r>
              <a:endParaRPr lang="zh-CN" altLang="en-US" sz="1200" dirty="0"/>
            </a:p>
          </p:txBody>
        </p:sp>
        <p:sp>
          <p:nvSpPr>
            <p:cNvPr id="97" name="文本框 96">
              <a:extLst>
                <a:ext uri="{FF2B5EF4-FFF2-40B4-BE49-F238E27FC236}">
                  <a16:creationId xmlns:a16="http://schemas.microsoft.com/office/drawing/2014/main" id="{9F2EAB80-743B-4177-98D8-188504A9D92F}"/>
                </a:ext>
              </a:extLst>
            </p:cNvPr>
            <p:cNvSpPr txBox="1"/>
            <p:nvPr/>
          </p:nvSpPr>
          <p:spPr>
            <a:xfrm>
              <a:off x="9034305" y="5791707"/>
              <a:ext cx="348172" cy="276999"/>
            </a:xfrm>
            <a:prstGeom prst="rect">
              <a:avLst/>
            </a:prstGeom>
            <a:noFill/>
          </p:spPr>
          <p:txBody>
            <a:bodyPr wrap="none" rtlCol="0">
              <a:spAutoFit/>
            </a:bodyPr>
            <a:lstStyle/>
            <a:p>
              <a:r>
                <a:rPr lang="en-US" altLang="zh-CN" sz="1200" dirty="0"/>
                <a:t>28</a:t>
              </a:r>
              <a:endParaRPr lang="zh-CN" altLang="en-US" sz="1200" dirty="0"/>
            </a:p>
          </p:txBody>
        </p:sp>
        <p:sp>
          <p:nvSpPr>
            <p:cNvPr id="98" name="矩形 97">
              <a:extLst>
                <a:ext uri="{FF2B5EF4-FFF2-40B4-BE49-F238E27FC236}">
                  <a16:creationId xmlns:a16="http://schemas.microsoft.com/office/drawing/2014/main" id="{C50A7546-8539-49FE-9F63-25B608805271}"/>
                </a:ext>
              </a:extLst>
            </p:cNvPr>
            <p:cNvSpPr/>
            <p:nvPr/>
          </p:nvSpPr>
          <p:spPr>
            <a:xfrm>
              <a:off x="9632770" y="4056554"/>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99" name="矩形 98">
              <a:extLst>
                <a:ext uri="{FF2B5EF4-FFF2-40B4-BE49-F238E27FC236}">
                  <a16:creationId xmlns:a16="http://schemas.microsoft.com/office/drawing/2014/main" id="{169B27DC-B55E-4D9F-A891-6837C1A43312}"/>
                </a:ext>
              </a:extLst>
            </p:cNvPr>
            <p:cNvSpPr/>
            <p:nvPr/>
          </p:nvSpPr>
          <p:spPr>
            <a:xfrm>
              <a:off x="9887528" y="4056553"/>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00" name="矩形 99">
              <a:extLst>
                <a:ext uri="{FF2B5EF4-FFF2-40B4-BE49-F238E27FC236}">
                  <a16:creationId xmlns:a16="http://schemas.microsoft.com/office/drawing/2014/main" id="{DB7BB27A-4D4D-4F7F-8E65-B59A1600307F}"/>
                </a:ext>
              </a:extLst>
            </p:cNvPr>
            <p:cNvSpPr/>
            <p:nvPr/>
          </p:nvSpPr>
          <p:spPr>
            <a:xfrm>
              <a:off x="10140372" y="4056553"/>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02" name="文本框 101">
              <a:extLst>
                <a:ext uri="{FF2B5EF4-FFF2-40B4-BE49-F238E27FC236}">
                  <a16:creationId xmlns:a16="http://schemas.microsoft.com/office/drawing/2014/main" id="{77C6B4B0-19DA-462A-9A18-9DBE63764379}"/>
                </a:ext>
              </a:extLst>
            </p:cNvPr>
            <p:cNvSpPr txBox="1"/>
            <p:nvPr/>
          </p:nvSpPr>
          <p:spPr>
            <a:xfrm>
              <a:off x="9562636" y="5785340"/>
              <a:ext cx="348172" cy="276999"/>
            </a:xfrm>
            <a:prstGeom prst="rect">
              <a:avLst/>
            </a:prstGeom>
            <a:noFill/>
          </p:spPr>
          <p:txBody>
            <a:bodyPr wrap="none" rtlCol="0">
              <a:spAutoFit/>
            </a:bodyPr>
            <a:lstStyle/>
            <a:p>
              <a:r>
                <a:rPr lang="en-US" altLang="zh-CN" sz="1200" dirty="0"/>
                <a:t>30</a:t>
              </a:r>
              <a:endParaRPr lang="zh-CN" altLang="en-US" sz="1200" dirty="0"/>
            </a:p>
          </p:txBody>
        </p:sp>
        <p:sp>
          <p:nvSpPr>
            <p:cNvPr id="103" name="文本框 102">
              <a:extLst>
                <a:ext uri="{FF2B5EF4-FFF2-40B4-BE49-F238E27FC236}">
                  <a16:creationId xmlns:a16="http://schemas.microsoft.com/office/drawing/2014/main" id="{B899E3DC-8E8F-4165-A0BD-B5B1204DF084}"/>
                </a:ext>
              </a:extLst>
            </p:cNvPr>
            <p:cNvSpPr txBox="1"/>
            <p:nvPr/>
          </p:nvSpPr>
          <p:spPr>
            <a:xfrm>
              <a:off x="9802344" y="5785602"/>
              <a:ext cx="348172" cy="276999"/>
            </a:xfrm>
            <a:prstGeom prst="rect">
              <a:avLst/>
            </a:prstGeom>
            <a:noFill/>
          </p:spPr>
          <p:txBody>
            <a:bodyPr wrap="none" rtlCol="0">
              <a:spAutoFit/>
            </a:bodyPr>
            <a:lstStyle/>
            <a:p>
              <a:r>
                <a:rPr lang="en-US" altLang="zh-CN" sz="1200" dirty="0"/>
                <a:t>28</a:t>
              </a:r>
              <a:endParaRPr lang="zh-CN" altLang="en-US" sz="1200" dirty="0"/>
            </a:p>
          </p:txBody>
        </p:sp>
        <p:sp>
          <p:nvSpPr>
            <p:cNvPr id="104" name="矩形 103">
              <a:extLst>
                <a:ext uri="{FF2B5EF4-FFF2-40B4-BE49-F238E27FC236}">
                  <a16:creationId xmlns:a16="http://schemas.microsoft.com/office/drawing/2014/main" id="{AC686CF4-45EE-4C6C-A4C1-53829A453926}"/>
                </a:ext>
              </a:extLst>
            </p:cNvPr>
            <p:cNvSpPr/>
            <p:nvPr/>
          </p:nvSpPr>
          <p:spPr>
            <a:xfrm>
              <a:off x="10391774" y="4061703"/>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05" name="矩形 104">
              <a:extLst>
                <a:ext uri="{FF2B5EF4-FFF2-40B4-BE49-F238E27FC236}">
                  <a16:creationId xmlns:a16="http://schemas.microsoft.com/office/drawing/2014/main" id="{B7AA3995-7F99-41F3-BE3D-167C09C1A23F}"/>
                </a:ext>
              </a:extLst>
            </p:cNvPr>
            <p:cNvSpPr/>
            <p:nvPr/>
          </p:nvSpPr>
          <p:spPr>
            <a:xfrm>
              <a:off x="10646532" y="4061702"/>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06" name="矩形 105">
              <a:extLst>
                <a:ext uri="{FF2B5EF4-FFF2-40B4-BE49-F238E27FC236}">
                  <a16:creationId xmlns:a16="http://schemas.microsoft.com/office/drawing/2014/main" id="{E4B4835F-44EC-4AB5-B3B0-7E56654911F7}"/>
                </a:ext>
              </a:extLst>
            </p:cNvPr>
            <p:cNvSpPr/>
            <p:nvPr/>
          </p:nvSpPr>
          <p:spPr>
            <a:xfrm>
              <a:off x="10899376" y="4061702"/>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07" name="文本框 106">
              <a:extLst>
                <a:ext uri="{FF2B5EF4-FFF2-40B4-BE49-F238E27FC236}">
                  <a16:creationId xmlns:a16="http://schemas.microsoft.com/office/drawing/2014/main" id="{BD5C9814-FBB5-4139-AA51-9027B55D61CD}"/>
                </a:ext>
              </a:extLst>
            </p:cNvPr>
            <p:cNvSpPr txBox="1"/>
            <p:nvPr/>
          </p:nvSpPr>
          <p:spPr>
            <a:xfrm>
              <a:off x="10321640" y="5790489"/>
              <a:ext cx="348172" cy="276999"/>
            </a:xfrm>
            <a:prstGeom prst="rect">
              <a:avLst/>
            </a:prstGeom>
            <a:noFill/>
          </p:spPr>
          <p:txBody>
            <a:bodyPr wrap="none" rtlCol="0">
              <a:spAutoFit/>
            </a:bodyPr>
            <a:lstStyle/>
            <a:p>
              <a:r>
                <a:rPr lang="en-US" altLang="zh-CN" sz="1200" dirty="0"/>
                <a:t>30</a:t>
              </a:r>
              <a:endParaRPr lang="zh-CN" altLang="en-US" sz="1200" dirty="0"/>
            </a:p>
          </p:txBody>
        </p:sp>
        <p:sp>
          <p:nvSpPr>
            <p:cNvPr id="135" name="文本框 134">
              <a:extLst>
                <a:ext uri="{FF2B5EF4-FFF2-40B4-BE49-F238E27FC236}">
                  <a16:creationId xmlns:a16="http://schemas.microsoft.com/office/drawing/2014/main" id="{B4FAA7AD-46F1-4F45-9A91-7454ADB1A1FB}"/>
                </a:ext>
              </a:extLst>
            </p:cNvPr>
            <p:cNvSpPr txBox="1"/>
            <p:nvPr/>
          </p:nvSpPr>
          <p:spPr>
            <a:xfrm>
              <a:off x="10561348" y="5790751"/>
              <a:ext cx="348172" cy="276999"/>
            </a:xfrm>
            <a:prstGeom prst="rect">
              <a:avLst/>
            </a:prstGeom>
            <a:noFill/>
          </p:spPr>
          <p:txBody>
            <a:bodyPr wrap="none" rtlCol="0">
              <a:spAutoFit/>
            </a:bodyPr>
            <a:lstStyle/>
            <a:p>
              <a:r>
                <a:rPr lang="en-US" altLang="zh-CN" sz="1200" dirty="0"/>
                <a:t>28</a:t>
              </a:r>
              <a:endParaRPr lang="zh-CN" altLang="en-US" sz="1200" dirty="0"/>
            </a:p>
          </p:txBody>
        </p:sp>
        <p:sp>
          <p:nvSpPr>
            <p:cNvPr id="136" name="文本框 135">
              <a:extLst>
                <a:ext uri="{FF2B5EF4-FFF2-40B4-BE49-F238E27FC236}">
                  <a16:creationId xmlns:a16="http://schemas.microsoft.com/office/drawing/2014/main" id="{63B47268-83C5-4E3C-9ECB-DE1F6C766798}"/>
                </a:ext>
              </a:extLst>
            </p:cNvPr>
            <p:cNvSpPr txBox="1"/>
            <p:nvPr/>
          </p:nvSpPr>
          <p:spPr>
            <a:xfrm>
              <a:off x="8765749" y="3777604"/>
              <a:ext cx="914033" cy="276999"/>
            </a:xfrm>
            <a:prstGeom prst="rect">
              <a:avLst/>
            </a:prstGeom>
            <a:noFill/>
          </p:spPr>
          <p:txBody>
            <a:bodyPr wrap="none" rtlCol="0">
              <a:spAutoFit/>
            </a:bodyPr>
            <a:lstStyle/>
            <a:p>
              <a:r>
                <a:rPr lang="en-US" altLang="zh-CN" sz="1200" dirty="0"/>
                <a:t>(512,512,3)</a:t>
              </a:r>
              <a:endParaRPr lang="zh-CN" altLang="en-US" sz="1200" dirty="0"/>
            </a:p>
          </p:txBody>
        </p:sp>
        <p:sp>
          <p:nvSpPr>
            <p:cNvPr id="137" name="文本框 136">
              <a:extLst>
                <a:ext uri="{FF2B5EF4-FFF2-40B4-BE49-F238E27FC236}">
                  <a16:creationId xmlns:a16="http://schemas.microsoft.com/office/drawing/2014/main" id="{F424CADC-3C23-4B79-8985-95CC9BA25CB2}"/>
                </a:ext>
              </a:extLst>
            </p:cNvPr>
            <p:cNvSpPr txBox="1"/>
            <p:nvPr/>
          </p:nvSpPr>
          <p:spPr>
            <a:xfrm>
              <a:off x="9533945" y="3785954"/>
              <a:ext cx="914033" cy="276999"/>
            </a:xfrm>
            <a:prstGeom prst="rect">
              <a:avLst/>
            </a:prstGeom>
            <a:noFill/>
          </p:spPr>
          <p:txBody>
            <a:bodyPr wrap="none" rtlCol="0">
              <a:spAutoFit/>
            </a:bodyPr>
            <a:lstStyle/>
            <a:p>
              <a:r>
                <a:rPr lang="en-US" altLang="zh-CN" sz="1200" dirty="0"/>
                <a:t>(512,512,3)</a:t>
              </a:r>
              <a:endParaRPr lang="zh-CN" altLang="en-US" sz="1200" dirty="0"/>
            </a:p>
          </p:txBody>
        </p:sp>
        <p:sp>
          <p:nvSpPr>
            <p:cNvPr id="138" name="文本框 137">
              <a:extLst>
                <a:ext uri="{FF2B5EF4-FFF2-40B4-BE49-F238E27FC236}">
                  <a16:creationId xmlns:a16="http://schemas.microsoft.com/office/drawing/2014/main" id="{DE1F41A9-0D14-472A-B2D4-AA2633B53948}"/>
                </a:ext>
              </a:extLst>
            </p:cNvPr>
            <p:cNvSpPr txBox="1"/>
            <p:nvPr/>
          </p:nvSpPr>
          <p:spPr>
            <a:xfrm>
              <a:off x="10269167" y="3791103"/>
              <a:ext cx="914033" cy="276999"/>
            </a:xfrm>
            <a:prstGeom prst="rect">
              <a:avLst/>
            </a:prstGeom>
            <a:noFill/>
          </p:spPr>
          <p:txBody>
            <a:bodyPr wrap="none" rtlCol="0">
              <a:spAutoFit/>
            </a:bodyPr>
            <a:lstStyle/>
            <a:p>
              <a:r>
                <a:rPr lang="en-US" altLang="zh-CN" sz="1200" dirty="0"/>
                <a:t>(512,512,3)</a:t>
              </a:r>
              <a:endParaRPr lang="zh-CN" altLang="en-US" sz="1200" dirty="0"/>
            </a:p>
          </p:txBody>
        </p:sp>
        <p:sp>
          <p:nvSpPr>
            <p:cNvPr id="139" name="矩形 138">
              <a:extLst>
                <a:ext uri="{FF2B5EF4-FFF2-40B4-BE49-F238E27FC236}">
                  <a16:creationId xmlns:a16="http://schemas.microsoft.com/office/drawing/2014/main" id="{2C770D18-886B-4627-A4D9-D7222F582889}"/>
                </a:ext>
              </a:extLst>
            </p:cNvPr>
            <p:cNvSpPr/>
            <p:nvPr/>
          </p:nvSpPr>
          <p:spPr>
            <a:xfrm>
              <a:off x="11142773" y="4061701"/>
              <a:ext cx="176483" cy="17287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40" name="矩形 139">
              <a:extLst>
                <a:ext uri="{FF2B5EF4-FFF2-40B4-BE49-F238E27FC236}">
                  <a16:creationId xmlns:a16="http://schemas.microsoft.com/office/drawing/2014/main" id="{2143D3F3-B3B3-46E8-AB04-2D79882DA309}"/>
                </a:ext>
              </a:extLst>
            </p:cNvPr>
            <p:cNvSpPr/>
            <p:nvPr/>
          </p:nvSpPr>
          <p:spPr>
            <a:xfrm>
              <a:off x="11401138" y="4061701"/>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41" name="矩形 140">
              <a:extLst>
                <a:ext uri="{FF2B5EF4-FFF2-40B4-BE49-F238E27FC236}">
                  <a16:creationId xmlns:a16="http://schemas.microsoft.com/office/drawing/2014/main" id="{D6F5971A-1280-4F01-B482-F380607773CF}"/>
                </a:ext>
              </a:extLst>
            </p:cNvPr>
            <p:cNvSpPr/>
            <p:nvPr/>
          </p:nvSpPr>
          <p:spPr>
            <a:xfrm>
              <a:off x="11655896" y="4061700"/>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42" name="矩形 141">
              <a:extLst>
                <a:ext uri="{FF2B5EF4-FFF2-40B4-BE49-F238E27FC236}">
                  <a16:creationId xmlns:a16="http://schemas.microsoft.com/office/drawing/2014/main" id="{8EEB7027-7EEA-4FF2-9DD9-0C5930550404}"/>
                </a:ext>
              </a:extLst>
            </p:cNvPr>
            <p:cNvSpPr/>
            <p:nvPr/>
          </p:nvSpPr>
          <p:spPr>
            <a:xfrm>
              <a:off x="11908740" y="4061700"/>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43" name="文本框 142">
              <a:extLst>
                <a:ext uri="{FF2B5EF4-FFF2-40B4-BE49-F238E27FC236}">
                  <a16:creationId xmlns:a16="http://schemas.microsoft.com/office/drawing/2014/main" id="{94E6B22C-7FC1-4C0B-BAC0-17777A6E6FB2}"/>
                </a:ext>
              </a:extLst>
            </p:cNvPr>
            <p:cNvSpPr txBox="1"/>
            <p:nvPr/>
          </p:nvSpPr>
          <p:spPr>
            <a:xfrm>
              <a:off x="11067546" y="5782176"/>
              <a:ext cx="348172" cy="276999"/>
            </a:xfrm>
            <a:prstGeom prst="rect">
              <a:avLst/>
            </a:prstGeom>
            <a:noFill/>
          </p:spPr>
          <p:txBody>
            <a:bodyPr wrap="none" rtlCol="0">
              <a:spAutoFit/>
            </a:bodyPr>
            <a:lstStyle/>
            <a:p>
              <a:r>
                <a:rPr lang="en-US" altLang="zh-CN" sz="1200" dirty="0"/>
                <a:t>14</a:t>
              </a:r>
              <a:endParaRPr lang="zh-CN" altLang="en-US" sz="1200" dirty="0"/>
            </a:p>
          </p:txBody>
        </p:sp>
        <p:sp>
          <p:nvSpPr>
            <p:cNvPr id="144" name="文本框 143">
              <a:extLst>
                <a:ext uri="{FF2B5EF4-FFF2-40B4-BE49-F238E27FC236}">
                  <a16:creationId xmlns:a16="http://schemas.microsoft.com/office/drawing/2014/main" id="{3C3A8443-D56E-47BD-9009-0914FFD58BFD}"/>
                </a:ext>
              </a:extLst>
            </p:cNvPr>
            <p:cNvSpPr txBox="1"/>
            <p:nvPr/>
          </p:nvSpPr>
          <p:spPr>
            <a:xfrm>
              <a:off x="11335917" y="5782351"/>
              <a:ext cx="348172" cy="276999"/>
            </a:xfrm>
            <a:prstGeom prst="rect">
              <a:avLst/>
            </a:prstGeom>
            <a:noFill/>
          </p:spPr>
          <p:txBody>
            <a:bodyPr wrap="square" rtlCol="0">
              <a:spAutoFit/>
            </a:bodyPr>
            <a:lstStyle/>
            <a:p>
              <a:r>
                <a:rPr lang="en-US" altLang="zh-CN" sz="1200" dirty="0"/>
                <a:t>16</a:t>
              </a:r>
              <a:endParaRPr lang="zh-CN" altLang="en-US" sz="1200" dirty="0"/>
            </a:p>
          </p:txBody>
        </p:sp>
        <p:sp>
          <p:nvSpPr>
            <p:cNvPr id="145" name="文本框 144">
              <a:extLst>
                <a:ext uri="{FF2B5EF4-FFF2-40B4-BE49-F238E27FC236}">
                  <a16:creationId xmlns:a16="http://schemas.microsoft.com/office/drawing/2014/main" id="{852AAEFE-D8FC-4069-8933-300E9D97AD91}"/>
                </a:ext>
              </a:extLst>
            </p:cNvPr>
            <p:cNvSpPr txBox="1"/>
            <p:nvPr/>
          </p:nvSpPr>
          <p:spPr>
            <a:xfrm>
              <a:off x="11560670" y="5777542"/>
              <a:ext cx="348172" cy="276999"/>
            </a:xfrm>
            <a:prstGeom prst="rect">
              <a:avLst/>
            </a:prstGeom>
            <a:noFill/>
          </p:spPr>
          <p:txBody>
            <a:bodyPr wrap="none" rtlCol="0">
              <a:spAutoFit/>
            </a:bodyPr>
            <a:lstStyle/>
            <a:p>
              <a:r>
                <a:rPr lang="en-US" altLang="zh-CN" sz="1200" dirty="0"/>
                <a:t>14</a:t>
              </a:r>
              <a:endParaRPr lang="zh-CN" altLang="en-US" sz="1200" dirty="0"/>
            </a:p>
          </p:txBody>
        </p:sp>
        <p:sp>
          <p:nvSpPr>
            <p:cNvPr id="147" name="文本框 146">
              <a:extLst>
                <a:ext uri="{FF2B5EF4-FFF2-40B4-BE49-F238E27FC236}">
                  <a16:creationId xmlns:a16="http://schemas.microsoft.com/office/drawing/2014/main" id="{C72C3022-EEA4-463B-9853-8A1EDE53ACBA}"/>
                </a:ext>
              </a:extLst>
            </p:cNvPr>
            <p:cNvSpPr txBox="1"/>
            <p:nvPr/>
          </p:nvSpPr>
          <p:spPr>
            <a:xfrm>
              <a:off x="11236015" y="3803192"/>
              <a:ext cx="914033" cy="276999"/>
            </a:xfrm>
            <a:prstGeom prst="rect">
              <a:avLst/>
            </a:prstGeom>
            <a:noFill/>
          </p:spPr>
          <p:txBody>
            <a:bodyPr wrap="none" rtlCol="0">
              <a:spAutoFit/>
            </a:bodyPr>
            <a:lstStyle/>
            <a:p>
              <a:r>
                <a:rPr lang="en-US" altLang="zh-CN" sz="1200" dirty="0"/>
                <a:t>(512,512,3)</a:t>
              </a:r>
              <a:endParaRPr lang="zh-CN" altLang="en-US" sz="1200" dirty="0"/>
            </a:p>
          </p:txBody>
        </p:sp>
      </p:grpSp>
      <p:sp>
        <p:nvSpPr>
          <p:cNvPr id="148" name="矩形 147">
            <a:extLst>
              <a:ext uri="{FF2B5EF4-FFF2-40B4-BE49-F238E27FC236}">
                <a16:creationId xmlns:a16="http://schemas.microsoft.com/office/drawing/2014/main" id="{17CF6229-257E-43BF-B564-63C83A9DC57B}"/>
              </a:ext>
            </a:extLst>
          </p:cNvPr>
          <p:cNvSpPr/>
          <p:nvPr/>
        </p:nvSpPr>
        <p:spPr>
          <a:xfrm>
            <a:off x="8416734" y="3201782"/>
            <a:ext cx="3309318" cy="3413139"/>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矩形 133">
            <a:extLst>
              <a:ext uri="{FF2B5EF4-FFF2-40B4-BE49-F238E27FC236}">
                <a16:creationId xmlns:a16="http://schemas.microsoft.com/office/drawing/2014/main" id="{869E3538-079F-4FF7-8A09-70FCF14EF11F}"/>
              </a:ext>
            </a:extLst>
          </p:cNvPr>
          <p:cNvSpPr/>
          <p:nvPr/>
        </p:nvSpPr>
        <p:spPr>
          <a:xfrm rot="20057565">
            <a:off x="53300" y="875133"/>
            <a:ext cx="3495578" cy="57153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琥珀" panose="02010800040101010101" pitchFamily="2" charset="-122"/>
                <a:ea typeface="华文琥珀" panose="02010800040101010101" pitchFamily="2" charset="-122"/>
              </a:rPr>
              <a:t>WAT</a:t>
            </a:r>
            <a:r>
              <a:rPr lang="zh-CN" altLang="en-US" sz="2800" dirty="0">
                <a:latin typeface="华文琥珀" panose="02010800040101010101" pitchFamily="2" charset="-122"/>
                <a:ea typeface="华文琥珀" panose="02010800040101010101" pitchFamily="2" charset="-122"/>
              </a:rPr>
              <a:t>的核心算法模型</a:t>
            </a:r>
          </a:p>
        </p:txBody>
      </p:sp>
    </p:spTree>
    <p:extLst>
      <p:ext uri="{BB962C8B-B14F-4D97-AF65-F5344CB8AC3E}">
        <p14:creationId xmlns:p14="http://schemas.microsoft.com/office/powerpoint/2010/main" val="2890208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625C5F7-04E8-42EB-9236-0B0D216FAA39}"/>
              </a:ext>
            </a:extLst>
          </p:cNvPr>
          <p:cNvPicPr>
            <a:picLocks noChangeAspect="1"/>
          </p:cNvPicPr>
          <p:nvPr/>
        </p:nvPicPr>
        <p:blipFill>
          <a:blip r:embed="rId2"/>
          <a:stretch>
            <a:fillRect/>
          </a:stretch>
        </p:blipFill>
        <p:spPr>
          <a:xfrm>
            <a:off x="4081419" y="243311"/>
            <a:ext cx="3983433" cy="2707995"/>
          </a:xfrm>
          <a:prstGeom prst="rect">
            <a:avLst/>
          </a:prstGeom>
        </p:spPr>
      </p:pic>
      <p:sp>
        <p:nvSpPr>
          <p:cNvPr id="42" name="文本框 41">
            <a:extLst>
              <a:ext uri="{FF2B5EF4-FFF2-40B4-BE49-F238E27FC236}">
                <a16:creationId xmlns:a16="http://schemas.microsoft.com/office/drawing/2014/main" id="{C199F0F0-1BB3-4D14-936D-1BDE981B95F2}"/>
              </a:ext>
            </a:extLst>
          </p:cNvPr>
          <p:cNvSpPr txBox="1"/>
          <p:nvPr/>
        </p:nvSpPr>
        <p:spPr>
          <a:xfrm>
            <a:off x="8524293" y="1827868"/>
            <a:ext cx="3387432" cy="1077218"/>
          </a:xfrm>
          <a:prstGeom prst="rect">
            <a:avLst/>
          </a:prstGeom>
          <a:solidFill>
            <a:schemeClr val="bg1">
              <a:lumMod val="95000"/>
            </a:schemeClr>
          </a:solidFill>
          <a:ln w="19050">
            <a:solidFill>
              <a:schemeClr val="accent1"/>
            </a:solidFill>
          </a:ln>
        </p:spPr>
        <p:txBody>
          <a:bodyPr wrap="square" rtlCol="0">
            <a:spAutoFit/>
          </a:bodyPr>
          <a:lstStyle/>
          <a:p>
            <a:pPr latinLnBrk="1"/>
            <a:r>
              <a:rPr lang="zh-CN" altLang="en-US" sz="1600" dirty="0"/>
              <a:t>上注是当前的卷积层的参数（</a:t>
            </a:r>
            <a:r>
              <a:rPr lang="en-US" altLang="zh-CN" sz="1600" dirty="0" err="1"/>
              <a:t>input_channel</a:t>
            </a:r>
            <a:r>
              <a:rPr lang="en-US" altLang="zh-CN" sz="1600" dirty="0"/>
              <a:t>, </a:t>
            </a:r>
            <a:r>
              <a:rPr lang="en-US" altLang="zh-CN" sz="1600" dirty="0" err="1"/>
              <a:t>output_channel</a:t>
            </a:r>
            <a:r>
              <a:rPr lang="en-US" altLang="zh-CN" sz="1600" dirty="0"/>
              <a:t>, </a:t>
            </a:r>
            <a:r>
              <a:rPr lang="en-US" altLang="zh-CN" sz="1600" dirty="0" err="1"/>
              <a:t>kernel_size</a:t>
            </a:r>
            <a:r>
              <a:rPr lang="en-US" altLang="zh-CN" sz="1600" dirty="0"/>
              <a:t>, stride=1, padding=0</a:t>
            </a:r>
            <a:r>
              <a:rPr lang="zh-CN" altLang="en-US" sz="1600" dirty="0"/>
              <a:t>）；</a:t>
            </a:r>
            <a:endParaRPr lang="en-US" altLang="zh-CN" sz="1600" dirty="0"/>
          </a:p>
          <a:p>
            <a:pPr latinLnBrk="1"/>
            <a:r>
              <a:rPr lang="zh-CN" altLang="en-US" sz="1600" dirty="0"/>
              <a:t>下注是通过当前层之后的维度</a:t>
            </a:r>
            <a:endParaRPr lang="en-US" altLang="zh-CN" sz="1600" dirty="0"/>
          </a:p>
        </p:txBody>
      </p:sp>
      <p:sp>
        <p:nvSpPr>
          <p:cNvPr id="44" name="矩形 43">
            <a:extLst>
              <a:ext uri="{FF2B5EF4-FFF2-40B4-BE49-F238E27FC236}">
                <a16:creationId xmlns:a16="http://schemas.microsoft.com/office/drawing/2014/main" id="{2CCC2340-D502-4C25-ABD5-0B04DFF5E48F}"/>
              </a:ext>
            </a:extLst>
          </p:cNvPr>
          <p:cNvSpPr/>
          <p:nvPr/>
        </p:nvSpPr>
        <p:spPr>
          <a:xfrm>
            <a:off x="6388380" y="233938"/>
            <a:ext cx="1404961" cy="50048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箭头连接符 45">
            <a:extLst>
              <a:ext uri="{FF2B5EF4-FFF2-40B4-BE49-F238E27FC236}">
                <a16:creationId xmlns:a16="http://schemas.microsoft.com/office/drawing/2014/main" id="{083E07AC-10B9-40DD-851D-9E71CBD65D6F}"/>
              </a:ext>
            </a:extLst>
          </p:cNvPr>
          <p:cNvCxnSpPr>
            <a:cxnSpLocks/>
            <a:stCxn id="44" idx="2"/>
            <a:endCxn id="37" idx="0"/>
          </p:cNvCxnSpPr>
          <p:nvPr/>
        </p:nvCxnSpPr>
        <p:spPr>
          <a:xfrm flipH="1">
            <a:off x="5912247" y="734423"/>
            <a:ext cx="1178614" cy="277739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a16="http://schemas.microsoft.com/office/drawing/2014/main" id="{310A4402-CA14-4BAA-B7EB-4B30F8EC3125}"/>
              </a:ext>
            </a:extLst>
          </p:cNvPr>
          <p:cNvGrpSpPr/>
          <p:nvPr/>
        </p:nvGrpSpPr>
        <p:grpSpPr>
          <a:xfrm>
            <a:off x="8543758" y="334298"/>
            <a:ext cx="3506768" cy="1388703"/>
            <a:chOff x="8543758" y="334298"/>
            <a:chExt cx="3506768" cy="1388703"/>
          </a:xfrm>
        </p:grpSpPr>
        <p:sp>
          <p:nvSpPr>
            <p:cNvPr id="9" name="矩形 8">
              <a:extLst>
                <a:ext uri="{FF2B5EF4-FFF2-40B4-BE49-F238E27FC236}">
                  <a16:creationId xmlns:a16="http://schemas.microsoft.com/office/drawing/2014/main" id="{EA802584-ACA5-4D11-A419-A919B3EBF69C}"/>
                </a:ext>
              </a:extLst>
            </p:cNvPr>
            <p:cNvSpPr/>
            <p:nvPr/>
          </p:nvSpPr>
          <p:spPr>
            <a:xfrm rot="5400000">
              <a:off x="9328945" y="-350628"/>
              <a:ext cx="176483" cy="1728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CD74E51-7FD2-47FB-9911-B568C4E69C09}"/>
                </a:ext>
              </a:extLst>
            </p:cNvPr>
            <p:cNvSpPr/>
            <p:nvPr/>
          </p:nvSpPr>
          <p:spPr>
            <a:xfrm rot="5400000">
              <a:off x="9328944" y="-86674"/>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34ED143-9399-4FDF-A982-37F1E1F8E6FB}"/>
                </a:ext>
              </a:extLst>
            </p:cNvPr>
            <p:cNvSpPr txBox="1"/>
            <p:nvPr/>
          </p:nvSpPr>
          <p:spPr>
            <a:xfrm>
              <a:off x="10353065" y="334298"/>
              <a:ext cx="636713" cy="338554"/>
            </a:xfrm>
            <a:prstGeom prst="rect">
              <a:avLst/>
            </a:prstGeom>
            <a:noFill/>
          </p:spPr>
          <p:txBody>
            <a:bodyPr wrap="none" rtlCol="0">
              <a:spAutoFit/>
            </a:bodyPr>
            <a:lstStyle/>
            <a:p>
              <a:r>
                <a:rPr lang="en-US" altLang="zh-CN" sz="1600" dirty="0"/>
                <a:t>Conv</a:t>
              </a:r>
              <a:endParaRPr lang="zh-CN" altLang="en-US" sz="1600" dirty="0"/>
            </a:p>
          </p:txBody>
        </p:sp>
        <p:sp>
          <p:nvSpPr>
            <p:cNvPr id="12" name="文本框 11">
              <a:extLst>
                <a:ext uri="{FF2B5EF4-FFF2-40B4-BE49-F238E27FC236}">
                  <a16:creationId xmlns:a16="http://schemas.microsoft.com/office/drawing/2014/main" id="{3CBB167F-059F-44A5-89AF-26DC94E58F3D}"/>
                </a:ext>
              </a:extLst>
            </p:cNvPr>
            <p:cNvSpPr txBox="1"/>
            <p:nvPr/>
          </p:nvSpPr>
          <p:spPr>
            <a:xfrm>
              <a:off x="10372517" y="608442"/>
              <a:ext cx="1598515" cy="338554"/>
            </a:xfrm>
            <a:prstGeom prst="rect">
              <a:avLst/>
            </a:prstGeom>
            <a:noFill/>
          </p:spPr>
          <p:txBody>
            <a:bodyPr wrap="none" rtlCol="0">
              <a:spAutoFit/>
            </a:bodyPr>
            <a:lstStyle/>
            <a:p>
              <a:r>
                <a:rPr lang="en-US" altLang="zh-CN" sz="1600" dirty="0"/>
                <a:t>Padding(1,1,1,1)</a:t>
              </a:r>
              <a:endParaRPr lang="zh-CN" altLang="en-US" sz="1600" dirty="0"/>
            </a:p>
          </p:txBody>
        </p:sp>
        <p:sp>
          <p:nvSpPr>
            <p:cNvPr id="20" name="矩形 19">
              <a:extLst>
                <a:ext uri="{FF2B5EF4-FFF2-40B4-BE49-F238E27FC236}">
                  <a16:creationId xmlns:a16="http://schemas.microsoft.com/office/drawing/2014/main" id="{5B645E0B-1BCC-4396-A917-8587606A69B0}"/>
                </a:ext>
              </a:extLst>
            </p:cNvPr>
            <p:cNvSpPr/>
            <p:nvPr/>
          </p:nvSpPr>
          <p:spPr>
            <a:xfrm rot="5400000">
              <a:off x="9321078" y="177280"/>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7693390B-7B9A-45FB-AF5B-D1E4A5EE6E82}"/>
                </a:ext>
              </a:extLst>
            </p:cNvPr>
            <p:cNvSpPr txBox="1"/>
            <p:nvPr/>
          </p:nvSpPr>
          <p:spPr>
            <a:xfrm>
              <a:off x="10389495" y="882586"/>
              <a:ext cx="639919" cy="338554"/>
            </a:xfrm>
            <a:prstGeom prst="rect">
              <a:avLst/>
            </a:prstGeom>
            <a:noFill/>
          </p:spPr>
          <p:txBody>
            <a:bodyPr wrap="none" rtlCol="0">
              <a:spAutoFit/>
            </a:bodyPr>
            <a:lstStyle/>
            <a:p>
              <a:r>
                <a:rPr lang="en-US" altLang="zh-CN" sz="1600" dirty="0" err="1"/>
                <a:t>ReLU</a:t>
              </a:r>
              <a:endParaRPr lang="zh-CN" altLang="en-US" sz="1600" dirty="0"/>
            </a:p>
          </p:txBody>
        </p:sp>
        <p:sp>
          <p:nvSpPr>
            <p:cNvPr id="48" name="矩形 47">
              <a:extLst>
                <a:ext uri="{FF2B5EF4-FFF2-40B4-BE49-F238E27FC236}">
                  <a16:creationId xmlns:a16="http://schemas.microsoft.com/office/drawing/2014/main" id="{D86B6D60-EBAE-4BF9-AE04-D3633C5CD175}"/>
                </a:ext>
              </a:extLst>
            </p:cNvPr>
            <p:cNvSpPr/>
            <p:nvPr/>
          </p:nvSpPr>
          <p:spPr>
            <a:xfrm rot="5400000">
              <a:off x="9321077" y="445541"/>
              <a:ext cx="176483" cy="17287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EBFF77A2-959F-456C-9A9D-23316F9F6749}"/>
                </a:ext>
              </a:extLst>
            </p:cNvPr>
            <p:cNvSpPr txBox="1"/>
            <p:nvPr/>
          </p:nvSpPr>
          <p:spPr>
            <a:xfrm>
              <a:off x="10389494" y="1153195"/>
              <a:ext cx="1661032" cy="338554"/>
            </a:xfrm>
            <a:prstGeom prst="rect">
              <a:avLst/>
            </a:prstGeom>
            <a:noFill/>
          </p:spPr>
          <p:txBody>
            <a:bodyPr wrap="none" rtlCol="0">
              <a:spAutoFit/>
            </a:bodyPr>
            <a:lstStyle/>
            <a:p>
              <a:r>
                <a:rPr lang="en-US" altLang="zh-CN" sz="1600" dirty="0"/>
                <a:t>Max Pooling(2,2)</a:t>
              </a:r>
              <a:endParaRPr lang="zh-CN" altLang="en-US" sz="1600" dirty="0"/>
            </a:p>
          </p:txBody>
        </p:sp>
        <p:sp>
          <p:nvSpPr>
            <p:cNvPr id="63" name="矩形 62">
              <a:extLst>
                <a:ext uri="{FF2B5EF4-FFF2-40B4-BE49-F238E27FC236}">
                  <a16:creationId xmlns:a16="http://schemas.microsoft.com/office/drawing/2014/main" id="{FB6C724E-5599-4BEF-9609-431C006FB0E5}"/>
                </a:ext>
              </a:extLst>
            </p:cNvPr>
            <p:cNvSpPr/>
            <p:nvPr/>
          </p:nvSpPr>
          <p:spPr>
            <a:xfrm rot="5400000">
              <a:off x="9319910" y="695213"/>
              <a:ext cx="176483" cy="17287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CF866FB1-05E3-4B03-8FEA-C61DCFC182A8}"/>
                </a:ext>
              </a:extLst>
            </p:cNvPr>
            <p:cNvSpPr txBox="1"/>
            <p:nvPr/>
          </p:nvSpPr>
          <p:spPr>
            <a:xfrm>
              <a:off x="10389143" y="1384447"/>
              <a:ext cx="1646605" cy="338554"/>
            </a:xfrm>
            <a:prstGeom prst="rect">
              <a:avLst/>
            </a:prstGeom>
            <a:noFill/>
          </p:spPr>
          <p:txBody>
            <a:bodyPr wrap="none" rtlCol="0">
              <a:spAutoFit/>
            </a:bodyPr>
            <a:lstStyle/>
            <a:p>
              <a:r>
                <a:rPr lang="en-US" altLang="zh-CN" sz="1600" dirty="0"/>
                <a:t>NN </a:t>
              </a:r>
              <a:r>
                <a:rPr lang="en-US" altLang="zh-CN" sz="1600" dirty="0" err="1"/>
                <a:t>Upsample</a:t>
              </a:r>
              <a:r>
                <a:rPr lang="en-US" altLang="zh-CN" sz="1600" dirty="0"/>
                <a:t>(2)</a:t>
              </a:r>
              <a:endParaRPr lang="zh-CN" altLang="en-US" sz="1600" dirty="0"/>
            </a:p>
          </p:txBody>
        </p:sp>
      </p:grpSp>
      <p:grpSp>
        <p:nvGrpSpPr>
          <p:cNvPr id="8" name="组合 7">
            <a:extLst>
              <a:ext uri="{FF2B5EF4-FFF2-40B4-BE49-F238E27FC236}">
                <a16:creationId xmlns:a16="http://schemas.microsoft.com/office/drawing/2014/main" id="{EA33DACB-12A7-47A4-B452-345067C5F7C4}"/>
              </a:ext>
            </a:extLst>
          </p:cNvPr>
          <p:cNvGrpSpPr/>
          <p:nvPr/>
        </p:nvGrpSpPr>
        <p:grpSpPr>
          <a:xfrm>
            <a:off x="448887" y="3511814"/>
            <a:ext cx="10926719" cy="2793076"/>
            <a:chOff x="448887" y="3511814"/>
            <a:chExt cx="10926719" cy="2793076"/>
          </a:xfrm>
        </p:grpSpPr>
        <p:grpSp>
          <p:nvGrpSpPr>
            <p:cNvPr id="31" name="组合 30">
              <a:extLst>
                <a:ext uri="{FF2B5EF4-FFF2-40B4-BE49-F238E27FC236}">
                  <a16:creationId xmlns:a16="http://schemas.microsoft.com/office/drawing/2014/main" id="{0D96BDD1-A86F-4B68-BC7A-1F1AD1E12B9B}"/>
                </a:ext>
              </a:extLst>
            </p:cNvPr>
            <p:cNvGrpSpPr/>
            <p:nvPr/>
          </p:nvGrpSpPr>
          <p:grpSpPr>
            <a:xfrm>
              <a:off x="448887" y="3511814"/>
              <a:ext cx="10926719" cy="2793076"/>
              <a:chOff x="675538" y="3496730"/>
              <a:chExt cx="10926719" cy="2793076"/>
            </a:xfrm>
          </p:grpSpPr>
          <p:sp>
            <p:nvSpPr>
              <p:cNvPr id="28" name="矩形 27">
                <a:extLst>
                  <a:ext uri="{FF2B5EF4-FFF2-40B4-BE49-F238E27FC236}">
                    <a16:creationId xmlns:a16="http://schemas.microsoft.com/office/drawing/2014/main" id="{F4535941-B79A-41BB-BE4A-CB4787F3D739}"/>
                  </a:ext>
                </a:extLst>
              </p:cNvPr>
              <p:cNvSpPr/>
              <p:nvPr/>
            </p:nvSpPr>
            <p:spPr>
              <a:xfrm>
                <a:off x="8369235" y="4058619"/>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5E42C89A-F64A-4523-9BE1-DC74597AD8A5}"/>
                  </a:ext>
                </a:extLst>
              </p:cNvPr>
              <p:cNvSpPr/>
              <p:nvPr/>
            </p:nvSpPr>
            <p:spPr>
              <a:xfrm>
                <a:off x="8609876" y="4058618"/>
                <a:ext cx="176483" cy="17287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08A10FFE-9AE6-4208-89A4-D8C692ACF8E2}"/>
                  </a:ext>
                </a:extLst>
              </p:cNvPr>
              <p:cNvSpPr txBox="1"/>
              <p:nvPr/>
            </p:nvSpPr>
            <p:spPr>
              <a:xfrm>
                <a:off x="8211462" y="3794749"/>
                <a:ext cx="873421" cy="276999"/>
              </a:xfrm>
              <a:prstGeom prst="rect">
                <a:avLst/>
              </a:prstGeom>
              <a:noFill/>
            </p:spPr>
            <p:txBody>
              <a:bodyPr wrap="square" rtlCol="0">
                <a:spAutoFit/>
              </a:bodyPr>
              <a:lstStyle/>
              <a:p>
                <a:r>
                  <a:rPr lang="en-US" altLang="zh-CN" sz="1200" dirty="0"/>
                  <a:t>(128,128,3)</a:t>
                </a:r>
                <a:endParaRPr lang="zh-CN" altLang="en-US" sz="1200" dirty="0"/>
              </a:p>
            </p:txBody>
          </p:sp>
          <p:sp>
            <p:nvSpPr>
              <p:cNvPr id="33" name="文本框 32">
                <a:extLst>
                  <a:ext uri="{FF2B5EF4-FFF2-40B4-BE49-F238E27FC236}">
                    <a16:creationId xmlns:a16="http://schemas.microsoft.com/office/drawing/2014/main" id="{9AB6E777-492F-4D8F-8394-C7C7F83A3B0F}"/>
                  </a:ext>
                </a:extLst>
              </p:cNvPr>
              <p:cNvSpPr txBox="1"/>
              <p:nvPr/>
            </p:nvSpPr>
            <p:spPr>
              <a:xfrm>
                <a:off x="8241492" y="5787404"/>
                <a:ext cx="429926" cy="276999"/>
              </a:xfrm>
              <a:prstGeom prst="rect">
                <a:avLst/>
              </a:prstGeom>
              <a:noFill/>
            </p:spPr>
            <p:txBody>
              <a:bodyPr wrap="square" rtlCol="0">
                <a:spAutoFit/>
              </a:bodyPr>
              <a:lstStyle/>
              <a:p>
                <a:r>
                  <a:rPr lang="en-US" altLang="zh-CN" sz="1200" dirty="0"/>
                  <a:t>114</a:t>
                </a:r>
                <a:endParaRPr lang="zh-CN" altLang="en-US" sz="1200" dirty="0"/>
              </a:p>
            </p:txBody>
          </p:sp>
          <p:sp>
            <p:nvSpPr>
              <p:cNvPr id="34" name="文本框 33">
                <a:extLst>
                  <a:ext uri="{FF2B5EF4-FFF2-40B4-BE49-F238E27FC236}">
                    <a16:creationId xmlns:a16="http://schemas.microsoft.com/office/drawing/2014/main" id="{2FF13537-9D72-4482-8619-EB2B566D1BF8}"/>
                  </a:ext>
                </a:extLst>
              </p:cNvPr>
              <p:cNvSpPr txBox="1"/>
              <p:nvPr/>
            </p:nvSpPr>
            <p:spPr>
              <a:xfrm>
                <a:off x="8500330" y="5787404"/>
                <a:ext cx="429926" cy="276999"/>
              </a:xfrm>
              <a:prstGeom prst="rect">
                <a:avLst/>
              </a:prstGeom>
              <a:noFill/>
            </p:spPr>
            <p:txBody>
              <a:bodyPr wrap="square" rtlCol="0">
                <a:spAutoFit/>
              </a:bodyPr>
              <a:lstStyle/>
              <a:p>
                <a:r>
                  <a:rPr lang="en-US" altLang="zh-CN" sz="1200" dirty="0"/>
                  <a:t>112</a:t>
                </a:r>
                <a:endParaRPr lang="zh-CN" altLang="en-US" sz="1200" dirty="0"/>
              </a:p>
            </p:txBody>
          </p:sp>
          <p:sp>
            <p:nvSpPr>
              <p:cNvPr id="37" name="矩形 36">
                <a:extLst>
                  <a:ext uri="{FF2B5EF4-FFF2-40B4-BE49-F238E27FC236}">
                    <a16:creationId xmlns:a16="http://schemas.microsoft.com/office/drawing/2014/main" id="{7B3F18A1-3CAE-4C1C-96F0-E287D7F812A5}"/>
                  </a:ext>
                </a:extLst>
              </p:cNvPr>
              <p:cNvSpPr/>
              <p:nvPr/>
            </p:nvSpPr>
            <p:spPr>
              <a:xfrm>
                <a:off x="675538" y="3496730"/>
                <a:ext cx="10926719" cy="279307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9C56B047-8143-4CED-ABE1-7D6EEABA13C5}"/>
                  </a:ext>
                </a:extLst>
              </p:cNvPr>
              <p:cNvSpPr/>
              <p:nvPr/>
            </p:nvSpPr>
            <p:spPr>
              <a:xfrm>
                <a:off x="8854831" y="4058465"/>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37D69C4B-C81D-49D4-BA25-7ADE32D5E423}"/>
                  </a:ext>
                </a:extLst>
              </p:cNvPr>
              <p:cNvSpPr/>
              <p:nvPr/>
            </p:nvSpPr>
            <p:spPr>
              <a:xfrm>
                <a:off x="9839082" y="4068776"/>
                <a:ext cx="176483" cy="17287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74CD3B76-0753-4B11-9BB2-44C9CBA2C53E}"/>
                  </a:ext>
                </a:extLst>
              </p:cNvPr>
              <p:cNvSpPr txBox="1"/>
              <p:nvPr/>
            </p:nvSpPr>
            <p:spPr>
              <a:xfrm>
                <a:off x="9718530" y="5789358"/>
                <a:ext cx="429926" cy="276999"/>
              </a:xfrm>
              <a:prstGeom prst="rect">
                <a:avLst/>
              </a:prstGeom>
              <a:noFill/>
            </p:spPr>
            <p:txBody>
              <a:bodyPr wrap="square" rtlCol="0">
                <a:spAutoFit/>
              </a:bodyPr>
              <a:lstStyle/>
              <a:p>
                <a:r>
                  <a:rPr lang="en-US" altLang="zh-CN" sz="1200" dirty="0"/>
                  <a:t>224</a:t>
                </a:r>
                <a:endParaRPr lang="zh-CN" altLang="en-US" sz="1200" dirty="0"/>
              </a:p>
            </p:txBody>
          </p:sp>
          <p:sp>
            <p:nvSpPr>
              <p:cNvPr id="66" name="矩形 65">
                <a:extLst>
                  <a:ext uri="{FF2B5EF4-FFF2-40B4-BE49-F238E27FC236}">
                    <a16:creationId xmlns:a16="http://schemas.microsoft.com/office/drawing/2014/main" id="{3C987750-B0B3-4A98-A320-C4649163C198}"/>
                  </a:ext>
                </a:extLst>
              </p:cNvPr>
              <p:cNvSpPr/>
              <p:nvPr/>
            </p:nvSpPr>
            <p:spPr>
              <a:xfrm>
                <a:off x="10092525" y="4068776"/>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5962388F-CB2A-4699-8E8F-5700E8808712}"/>
                  </a:ext>
                </a:extLst>
              </p:cNvPr>
              <p:cNvSpPr/>
              <p:nvPr/>
            </p:nvSpPr>
            <p:spPr>
              <a:xfrm>
                <a:off x="10333166" y="4068775"/>
                <a:ext cx="176483" cy="17287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F1FED2E0-9B6E-4A90-8BDE-93D6B648E1A7}"/>
                  </a:ext>
                </a:extLst>
              </p:cNvPr>
              <p:cNvSpPr/>
              <p:nvPr/>
            </p:nvSpPr>
            <p:spPr>
              <a:xfrm>
                <a:off x="10578121" y="4068622"/>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a:extLst>
                  <a:ext uri="{FF2B5EF4-FFF2-40B4-BE49-F238E27FC236}">
                    <a16:creationId xmlns:a16="http://schemas.microsoft.com/office/drawing/2014/main" id="{3EFFB7C5-ADCC-4845-8741-74BC54F8C3E0}"/>
                  </a:ext>
                </a:extLst>
              </p:cNvPr>
              <p:cNvSpPr txBox="1"/>
              <p:nvPr/>
            </p:nvSpPr>
            <p:spPr>
              <a:xfrm>
                <a:off x="9985936" y="5783577"/>
                <a:ext cx="429926" cy="276999"/>
              </a:xfrm>
              <a:prstGeom prst="rect">
                <a:avLst/>
              </a:prstGeom>
              <a:noFill/>
            </p:spPr>
            <p:txBody>
              <a:bodyPr wrap="square" rtlCol="0">
                <a:spAutoFit/>
              </a:bodyPr>
              <a:lstStyle/>
              <a:p>
                <a:r>
                  <a:rPr lang="en-US" altLang="zh-CN" sz="1200" dirty="0"/>
                  <a:t>226</a:t>
                </a:r>
                <a:endParaRPr lang="zh-CN" altLang="en-US" sz="1200" dirty="0"/>
              </a:p>
            </p:txBody>
          </p:sp>
          <p:sp>
            <p:nvSpPr>
              <p:cNvPr id="70" name="文本框 69">
                <a:extLst>
                  <a:ext uri="{FF2B5EF4-FFF2-40B4-BE49-F238E27FC236}">
                    <a16:creationId xmlns:a16="http://schemas.microsoft.com/office/drawing/2014/main" id="{77237A45-EDCD-4E61-9449-A410EA52632A}"/>
                  </a:ext>
                </a:extLst>
              </p:cNvPr>
              <p:cNvSpPr txBox="1"/>
              <p:nvPr/>
            </p:nvSpPr>
            <p:spPr>
              <a:xfrm>
                <a:off x="10022902" y="3788732"/>
                <a:ext cx="797009" cy="276999"/>
              </a:xfrm>
              <a:prstGeom prst="rect">
                <a:avLst/>
              </a:prstGeom>
              <a:noFill/>
            </p:spPr>
            <p:txBody>
              <a:bodyPr wrap="square" rtlCol="0">
                <a:spAutoFit/>
              </a:bodyPr>
              <a:lstStyle/>
              <a:p>
                <a:r>
                  <a:rPr lang="en-US" altLang="zh-CN" sz="1200" dirty="0"/>
                  <a:t>(64,64,3)</a:t>
                </a:r>
                <a:endParaRPr lang="zh-CN" altLang="en-US" sz="1200" dirty="0"/>
              </a:p>
            </p:txBody>
          </p:sp>
          <p:sp>
            <p:nvSpPr>
              <p:cNvPr id="71" name="文本框 70">
                <a:extLst>
                  <a:ext uri="{FF2B5EF4-FFF2-40B4-BE49-F238E27FC236}">
                    <a16:creationId xmlns:a16="http://schemas.microsoft.com/office/drawing/2014/main" id="{7A63B648-2453-488F-AD18-BC7DB62B9C27}"/>
                  </a:ext>
                </a:extLst>
              </p:cNvPr>
              <p:cNvSpPr txBox="1"/>
              <p:nvPr/>
            </p:nvSpPr>
            <p:spPr>
              <a:xfrm>
                <a:off x="10239022" y="5770611"/>
                <a:ext cx="429926" cy="276999"/>
              </a:xfrm>
              <a:prstGeom prst="rect">
                <a:avLst/>
              </a:prstGeom>
              <a:noFill/>
            </p:spPr>
            <p:txBody>
              <a:bodyPr wrap="square" rtlCol="0">
                <a:spAutoFit/>
              </a:bodyPr>
              <a:lstStyle/>
              <a:p>
                <a:r>
                  <a:rPr lang="en-US" altLang="zh-CN" sz="1200" dirty="0"/>
                  <a:t>224</a:t>
                </a:r>
                <a:endParaRPr lang="zh-CN" altLang="en-US" sz="1200" dirty="0"/>
              </a:p>
            </p:txBody>
          </p:sp>
          <p:sp>
            <p:nvSpPr>
              <p:cNvPr id="72" name="矩形 71">
                <a:extLst>
                  <a:ext uri="{FF2B5EF4-FFF2-40B4-BE49-F238E27FC236}">
                    <a16:creationId xmlns:a16="http://schemas.microsoft.com/office/drawing/2014/main" id="{224608FE-A8B4-4BC6-9A0D-638D68556F02}"/>
                  </a:ext>
                </a:extLst>
              </p:cNvPr>
              <p:cNvSpPr/>
              <p:nvPr/>
            </p:nvSpPr>
            <p:spPr>
              <a:xfrm>
                <a:off x="10824227" y="4066778"/>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1F5BA70B-7310-4842-B23B-AC02D634B3D7}"/>
                  </a:ext>
                </a:extLst>
              </p:cNvPr>
              <p:cNvSpPr/>
              <p:nvPr/>
            </p:nvSpPr>
            <p:spPr>
              <a:xfrm>
                <a:off x="11064868" y="4066777"/>
                <a:ext cx="176483" cy="17287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4603E490-8235-4116-AD52-D9DFC2A1AEEA}"/>
                  </a:ext>
                </a:extLst>
              </p:cNvPr>
              <p:cNvSpPr txBox="1"/>
              <p:nvPr/>
            </p:nvSpPr>
            <p:spPr>
              <a:xfrm>
                <a:off x="10697794" y="5782165"/>
                <a:ext cx="429926" cy="276999"/>
              </a:xfrm>
              <a:prstGeom prst="rect">
                <a:avLst/>
              </a:prstGeom>
              <a:noFill/>
            </p:spPr>
            <p:txBody>
              <a:bodyPr wrap="square" rtlCol="0">
                <a:spAutoFit/>
              </a:bodyPr>
              <a:lstStyle/>
              <a:p>
                <a:r>
                  <a:rPr lang="en-US" altLang="zh-CN" sz="1200" dirty="0"/>
                  <a:t>226</a:t>
                </a:r>
                <a:endParaRPr lang="zh-CN" altLang="en-US" sz="1200" dirty="0"/>
              </a:p>
            </p:txBody>
          </p:sp>
          <p:sp>
            <p:nvSpPr>
              <p:cNvPr id="78" name="文本框 77">
                <a:extLst>
                  <a:ext uri="{FF2B5EF4-FFF2-40B4-BE49-F238E27FC236}">
                    <a16:creationId xmlns:a16="http://schemas.microsoft.com/office/drawing/2014/main" id="{0CDA5AD2-AD7F-4480-9C72-5FABD639DD56}"/>
                  </a:ext>
                </a:extLst>
              </p:cNvPr>
              <p:cNvSpPr txBox="1"/>
              <p:nvPr/>
            </p:nvSpPr>
            <p:spPr>
              <a:xfrm>
                <a:off x="10958438" y="5782164"/>
                <a:ext cx="429926" cy="276999"/>
              </a:xfrm>
              <a:prstGeom prst="rect">
                <a:avLst/>
              </a:prstGeom>
              <a:noFill/>
            </p:spPr>
            <p:txBody>
              <a:bodyPr wrap="square" rtlCol="0">
                <a:spAutoFit/>
              </a:bodyPr>
              <a:lstStyle/>
              <a:p>
                <a:r>
                  <a:rPr lang="en-US" altLang="zh-CN" sz="1200" dirty="0"/>
                  <a:t>224</a:t>
                </a:r>
                <a:endParaRPr lang="zh-CN" altLang="en-US" sz="1200" dirty="0"/>
              </a:p>
            </p:txBody>
          </p:sp>
          <p:sp>
            <p:nvSpPr>
              <p:cNvPr id="79" name="文本框 78">
                <a:extLst>
                  <a:ext uri="{FF2B5EF4-FFF2-40B4-BE49-F238E27FC236}">
                    <a16:creationId xmlns:a16="http://schemas.microsoft.com/office/drawing/2014/main" id="{1DDF02DC-4181-4892-884F-C12530D075DD}"/>
                  </a:ext>
                </a:extLst>
              </p:cNvPr>
              <p:cNvSpPr txBox="1"/>
              <p:nvPr/>
            </p:nvSpPr>
            <p:spPr>
              <a:xfrm>
                <a:off x="10805247" y="3794747"/>
                <a:ext cx="797009" cy="276999"/>
              </a:xfrm>
              <a:prstGeom prst="rect">
                <a:avLst/>
              </a:prstGeom>
              <a:noFill/>
            </p:spPr>
            <p:txBody>
              <a:bodyPr wrap="square" rtlCol="0">
                <a:spAutoFit/>
              </a:bodyPr>
              <a:lstStyle/>
              <a:p>
                <a:r>
                  <a:rPr lang="en-US" altLang="zh-CN" sz="1200" dirty="0"/>
                  <a:t>(64,3,3)</a:t>
                </a:r>
                <a:endParaRPr lang="zh-CN" altLang="en-US" sz="1200" dirty="0"/>
              </a:p>
            </p:txBody>
          </p:sp>
          <p:sp>
            <p:nvSpPr>
              <p:cNvPr id="94" name="矩形 93">
                <a:extLst>
                  <a:ext uri="{FF2B5EF4-FFF2-40B4-BE49-F238E27FC236}">
                    <a16:creationId xmlns:a16="http://schemas.microsoft.com/office/drawing/2014/main" id="{0C74A023-90D5-47BE-816D-F63EB90F0C7D}"/>
                  </a:ext>
                </a:extLst>
              </p:cNvPr>
              <p:cNvSpPr/>
              <p:nvPr/>
            </p:nvSpPr>
            <p:spPr>
              <a:xfrm>
                <a:off x="7382852" y="4062670"/>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id="{37846F6C-7A4F-4127-A300-32450EF49F15}"/>
                  </a:ext>
                </a:extLst>
              </p:cNvPr>
              <p:cNvSpPr/>
              <p:nvPr/>
            </p:nvSpPr>
            <p:spPr>
              <a:xfrm>
                <a:off x="7623493" y="4062669"/>
                <a:ext cx="176483" cy="17287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id="{FE459582-0B60-47FB-9B3C-2F91EB9C825E}"/>
                  </a:ext>
                </a:extLst>
              </p:cNvPr>
              <p:cNvSpPr/>
              <p:nvPr/>
            </p:nvSpPr>
            <p:spPr>
              <a:xfrm>
                <a:off x="7868448" y="4062516"/>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a:extLst>
                  <a:ext uri="{FF2B5EF4-FFF2-40B4-BE49-F238E27FC236}">
                    <a16:creationId xmlns:a16="http://schemas.microsoft.com/office/drawing/2014/main" id="{F66EC1FB-8002-499E-A5F4-F862222069EE}"/>
                  </a:ext>
                </a:extLst>
              </p:cNvPr>
              <p:cNvSpPr/>
              <p:nvPr/>
            </p:nvSpPr>
            <p:spPr>
              <a:xfrm>
                <a:off x="8120270" y="4064668"/>
                <a:ext cx="176483" cy="17287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文本框 97">
                <a:extLst>
                  <a:ext uri="{FF2B5EF4-FFF2-40B4-BE49-F238E27FC236}">
                    <a16:creationId xmlns:a16="http://schemas.microsoft.com/office/drawing/2014/main" id="{F2FD82DD-E926-4FB5-8294-23D07A39C0BF}"/>
                  </a:ext>
                </a:extLst>
              </p:cNvPr>
              <p:cNvSpPr txBox="1"/>
              <p:nvPr/>
            </p:nvSpPr>
            <p:spPr>
              <a:xfrm>
                <a:off x="7260127" y="3794749"/>
                <a:ext cx="900844" cy="276999"/>
              </a:xfrm>
              <a:prstGeom prst="rect">
                <a:avLst/>
              </a:prstGeom>
              <a:noFill/>
            </p:spPr>
            <p:txBody>
              <a:bodyPr wrap="square" rtlCol="0">
                <a:spAutoFit/>
              </a:bodyPr>
              <a:lstStyle/>
              <a:p>
                <a:r>
                  <a:rPr lang="en-US" altLang="zh-CN" sz="1200" dirty="0"/>
                  <a:t>(256,128,3)</a:t>
                </a:r>
                <a:endParaRPr lang="zh-CN" altLang="en-US" sz="1200" dirty="0"/>
              </a:p>
            </p:txBody>
          </p:sp>
          <p:sp>
            <p:nvSpPr>
              <p:cNvPr id="99" name="文本框 98">
                <a:extLst>
                  <a:ext uri="{FF2B5EF4-FFF2-40B4-BE49-F238E27FC236}">
                    <a16:creationId xmlns:a16="http://schemas.microsoft.com/office/drawing/2014/main" id="{783B944F-D27F-4FD0-AE98-FF5987673485}"/>
                  </a:ext>
                </a:extLst>
              </p:cNvPr>
              <p:cNvSpPr txBox="1"/>
              <p:nvPr/>
            </p:nvSpPr>
            <p:spPr>
              <a:xfrm>
                <a:off x="7307833" y="5798635"/>
                <a:ext cx="360290" cy="276999"/>
              </a:xfrm>
              <a:prstGeom prst="rect">
                <a:avLst/>
              </a:prstGeom>
              <a:noFill/>
            </p:spPr>
            <p:txBody>
              <a:bodyPr wrap="square" rtlCol="0">
                <a:spAutoFit/>
              </a:bodyPr>
              <a:lstStyle/>
              <a:p>
                <a:r>
                  <a:rPr lang="en-US" altLang="zh-CN" sz="1200" dirty="0"/>
                  <a:t>58</a:t>
                </a:r>
                <a:endParaRPr lang="zh-CN" altLang="en-US" sz="1200" dirty="0"/>
              </a:p>
            </p:txBody>
          </p:sp>
          <p:sp>
            <p:nvSpPr>
              <p:cNvPr id="100" name="文本框 99">
                <a:extLst>
                  <a:ext uri="{FF2B5EF4-FFF2-40B4-BE49-F238E27FC236}">
                    <a16:creationId xmlns:a16="http://schemas.microsoft.com/office/drawing/2014/main" id="{A2AC9568-5EC4-4B13-96C9-600DF5DFCE25}"/>
                  </a:ext>
                </a:extLst>
              </p:cNvPr>
              <p:cNvSpPr txBox="1"/>
              <p:nvPr/>
            </p:nvSpPr>
            <p:spPr>
              <a:xfrm>
                <a:off x="7540456" y="5800829"/>
                <a:ext cx="360290" cy="276999"/>
              </a:xfrm>
              <a:prstGeom prst="rect">
                <a:avLst/>
              </a:prstGeom>
              <a:noFill/>
            </p:spPr>
            <p:txBody>
              <a:bodyPr wrap="square" rtlCol="0">
                <a:spAutoFit/>
              </a:bodyPr>
              <a:lstStyle/>
              <a:p>
                <a:r>
                  <a:rPr lang="en-US" altLang="zh-CN" sz="1200" dirty="0"/>
                  <a:t>56</a:t>
                </a:r>
                <a:endParaRPr lang="zh-CN" altLang="en-US" sz="1200" dirty="0"/>
              </a:p>
            </p:txBody>
          </p:sp>
          <p:sp>
            <p:nvSpPr>
              <p:cNvPr id="101" name="文本框 100">
                <a:extLst>
                  <a:ext uri="{FF2B5EF4-FFF2-40B4-BE49-F238E27FC236}">
                    <a16:creationId xmlns:a16="http://schemas.microsoft.com/office/drawing/2014/main" id="{9D62080C-B8A9-4A33-A209-7FE1653A4295}"/>
                  </a:ext>
                </a:extLst>
              </p:cNvPr>
              <p:cNvSpPr txBox="1"/>
              <p:nvPr/>
            </p:nvSpPr>
            <p:spPr>
              <a:xfrm>
                <a:off x="7978854" y="5790026"/>
                <a:ext cx="429926" cy="276999"/>
              </a:xfrm>
              <a:prstGeom prst="rect">
                <a:avLst/>
              </a:prstGeom>
              <a:noFill/>
            </p:spPr>
            <p:txBody>
              <a:bodyPr wrap="square" rtlCol="0">
                <a:spAutoFit/>
              </a:bodyPr>
              <a:lstStyle/>
              <a:p>
                <a:r>
                  <a:rPr lang="en-US" altLang="zh-CN" sz="1200" dirty="0"/>
                  <a:t>112</a:t>
                </a:r>
                <a:endParaRPr lang="zh-CN" altLang="en-US" sz="1200" dirty="0"/>
              </a:p>
            </p:txBody>
          </p:sp>
          <p:sp>
            <p:nvSpPr>
              <p:cNvPr id="102" name="矩形 101">
                <a:extLst>
                  <a:ext uri="{FF2B5EF4-FFF2-40B4-BE49-F238E27FC236}">
                    <a16:creationId xmlns:a16="http://schemas.microsoft.com/office/drawing/2014/main" id="{617399EB-53A5-436C-A245-15589E9B6168}"/>
                  </a:ext>
                </a:extLst>
              </p:cNvPr>
              <p:cNvSpPr/>
              <p:nvPr/>
            </p:nvSpPr>
            <p:spPr>
              <a:xfrm>
                <a:off x="9102041" y="4069040"/>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0AADAC7B-EE66-4081-BD31-BEC873B7D5D3}"/>
                  </a:ext>
                </a:extLst>
              </p:cNvPr>
              <p:cNvSpPr/>
              <p:nvPr/>
            </p:nvSpPr>
            <p:spPr>
              <a:xfrm>
                <a:off x="9342682" y="4069039"/>
                <a:ext cx="176483" cy="17287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文本框 103">
                <a:extLst>
                  <a:ext uri="{FF2B5EF4-FFF2-40B4-BE49-F238E27FC236}">
                    <a16:creationId xmlns:a16="http://schemas.microsoft.com/office/drawing/2014/main" id="{F1F15B33-CD2B-43D5-AEC2-C745C6A68F02}"/>
                  </a:ext>
                </a:extLst>
              </p:cNvPr>
              <p:cNvSpPr txBox="1"/>
              <p:nvPr/>
            </p:nvSpPr>
            <p:spPr>
              <a:xfrm>
                <a:off x="8993807" y="3794748"/>
                <a:ext cx="873421" cy="276999"/>
              </a:xfrm>
              <a:prstGeom prst="rect">
                <a:avLst/>
              </a:prstGeom>
              <a:noFill/>
            </p:spPr>
            <p:txBody>
              <a:bodyPr wrap="square" rtlCol="0">
                <a:spAutoFit/>
              </a:bodyPr>
              <a:lstStyle/>
              <a:p>
                <a:r>
                  <a:rPr lang="en-US" altLang="zh-CN" sz="1200" dirty="0"/>
                  <a:t>(128,64,3)</a:t>
                </a:r>
                <a:endParaRPr lang="zh-CN" altLang="en-US" sz="1200" dirty="0"/>
              </a:p>
            </p:txBody>
          </p:sp>
          <p:sp>
            <p:nvSpPr>
              <p:cNvPr id="105" name="文本框 104">
                <a:extLst>
                  <a:ext uri="{FF2B5EF4-FFF2-40B4-BE49-F238E27FC236}">
                    <a16:creationId xmlns:a16="http://schemas.microsoft.com/office/drawing/2014/main" id="{903B5E9B-D144-4C09-99C1-68C4A2E4350E}"/>
                  </a:ext>
                </a:extLst>
              </p:cNvPr>
              <p:cNvSpPr txBox="1"/>
              <p:nvPr/>
            </p:nvSpPr>
            <p:spPr>
              <a:xfrm>
                <a:off x="8974298" y="5781199"/>
                <a:ext cx="429926" cy="276999"/>
              </a:xfrm>
              <a:prstGeom prst="rect">
                <a:avLst/>
              </a:prstGeom>
              <a:noFill/>
            </p:spPr>
            <p:txBody>
              <a:bodyPr wrap="square" rtlCol="0">
                <a:spAutoFit/>
              </a:bodyPr>
              <a:lstStyle/>
              <a:p>
                <a:r>
                  <a:rPr lang="en-US" altLang="zh-CN" sz="1200" dirty="0"/>
                  <a:t>114</a:t>
                </a:r>
                <a:endParaRPr lang="zh-CN" altLang="en-US" sz="1200" dirty="0"/>
              </a:p>
            </p:txBody>
          </p:sp>
          <p:sp>
            <p:nvSpPr>
              <p:cNvPr id="106" name="文本框 105">
                <a:extLst>
                  <a:ext uri="{FF2B5EF4-FFF2-40B4-BE49-F238E27FC236}">
                    <a16:creationId xmlns:a16="http://schemas.microsoft.com/office/drawing/2014/main" id="{D651AC4A-E2E8-4BE2-9E8D-AAAA5EF025FE}"/>
                  </a:ext>
                </a:extLst>
              </p:cNvPr>
              <p:cNvSpPr txBox="1"/>
              <p:nvPr/>
            </p:nvSpPr>
            <p:spPr>
              <a:xfrm>
                <a:off x="9233136" y="5781199"/>
                <a:ext cx="429926" cy="276999"/>
              </a:xfrm>
              <a:prstGeom prst="rect">
                <a:avLst/>
              </a:prstGeom>
              <a:noFill/>
            </p:spPr>
            <p:txBody>
              <a:bodyPr wrap="square" rtlCol="0">
                <a:spAutoFit/>
              </a:bodyPr>
              <a:lstStyle/>
              <a:p>
                <a:r>
                  <a:rPr lang="en-US" altLang="zh-CN" sz="1200" dirty="0"/>
                  <a:t>112</a:t>
                </a:r>
                <a:endParaRPr lang="zh-CN" altLang="en-US" sz="1200" dirty="0"/>
              </a:p>
            </p:txBody>
          </p:sp>
          <p:sp>
            <p:nvSpPr>
              <p:cNvPr id="107" name="矩形 106">
                <a:extLst>
                  <a:ext uri="{FF2B5EF4-FFF2-40B4-BE49-F238E27FC236}">
                    <a16:creationId xmlns:a16="http://schemas.microsoft.com/office/drawing/2014/main" id="{F55DCA8D-4E15-4CFA-A016-388C8A6AEC3A}"/>
                  </a:ext>
                </a:extLst>
              </p:cNvPr>
              <p:cNvSpPr/>
              <p:nvPr/>
            </p:nvSpPr>
            <p:spPr>
              <a:xfrm>
                <a:off x="9587637" y="4068886"/>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0" name="矩形 109">
              <a:extLst>
                <a:ext uri="{FF2B5EF4-FFF2-40B4-BE49-F238E27FC236}">
                  <a16:creationId xmlns:a16="http://schemas.microsoft.com/office/drawing/2014/main" id="{53C05B6E-490E-4355-8DFF-5B941097D042}"/>
                </a:ext>
              </a:extLst>
            </p:cNvPr>
            <p:cNvSpPr/>
            <p:nvPr/>
          </p:nvSpPr>
          <p:spPr>
            <a:xfrm>
              <a:off x="3982656" y="4092121"/>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a:extLst>
                <a:ext uri="{FF2B5EF4-FFF2-40B4-BE49-F238E27FC236}">
                  <a16:creationId xmlns:a16="http://schemas.microsoft.com/office/drawing/2014/main" id="{BC9FFEC0-041B-4FC4-A637-CE2205930180}"/>
                </a:ext>
              </a:extLst>
            </p:cNvPr>
            <p:cNvSpPr/>
            <p:nvPr/>
          </p:nvSpPr>
          <p:spPr>
            <a:xfrm>
              <a:off x="4223297" y="4092120"/>
              <a:ext cx="176483" cy="17287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a:extLst>
                <a:ext uri="{FF2B5EF4-FFF2-40B4-BE49-F238E27FC236}">
                  <a16:creationId xmlns:a16="http://schemas.microsoft.com/office/drawing/2014/main" id="{C9C8EA4F-F41D-4D8D-A942-A455843FE0EC}"/>
                </a:ext>
              </a:extLst>
            </p:cNvPr>
            <p:cNvSpPr/>
            <p:nvPr/>
          </p:nvSpPr>
          <p:spPr>
            <a:xfrm>
              <a:off x="4468252" y="4091967"/>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矩形 112">
              <a:extLst>
                <a:ext uri="{FF2B5EF4-FFF2-40B4-BE49-F238E27FC236}">
                  <a16:creationId xmlns:a16="http://schemas.microsoft.com/office/drawing/2014/main" id="{890D34AC-2ED2-4BCB-8545-C8A50EF7C9B2}"/>
                </a:ext>
              </a:extLst>
            </p:cNvPr>
            <p:cNvSpPr/>
            <p:nvPr/>
          </p:nvSpPr>
          <p:spPr>
            <a:xfrm>
              <a:off x="4720074" y="4094119"/>
              <a:ext cx="176483" cy="17287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文本框 113">
              <a:extLst>
                <a:ext uri="{FF2B5EF4-FFF2-40B4-BE49-F238E27FC236}">
                  <a16:creationId xmlns:a16="http://schemas.microsoft.com/office/drawing/2014/main" id="{31DBBBF1-010C-4EAA-808D-1A388C0BA5DC}"/>
                </a:ext>
              </a:extLst>
            </p:cNvPr>
            <p:cNvSpPr txBox="1"/>
            <p:nvPr/>
          </p:nvSpPr>
          <p:spPr>
            <a:xfrm>
              <a:off x="3819777" y="3818465"/>
              <a:ext cx="900844" cy="276999"/>
            </a:xfrm>
            <a:prstGeom prst="rect">
              <a:avLst/>
            </a:prstGeom>
            <a:noFill/>
          </p:spPr>
          <p:txBody>
            <a:bodyPr wrap="square" rtlCol="0">
              <a:spAutoFit/>
            </a:bodyPr>
            <a:lstStyle/>
            <a:p>
              <a:r>
                <a:rPr lang="en-US" altLang="zh-CN" sz="1200" dirty="0"/>
                <a:t>(512,256,3)</a:t>
              </a:r>
              <a:endParaRPr lang="zh-CN" altLang="en-US" sz="1200" dirty="0"/>
            </a:p>
          </p:txBody>
        </p:sp>
        <p:sp>
          <p:nvSpPr>
            <p:cNvPr id="115" name="文本框 114">
              <a:extLst>
                <a:ext uri="{FF2B5EF4-FFF2-40B4-BE49-F238E27FC236}">
                  <a16:creationId xmlns:a16="http://schemas.microsoft.com/office/drawing/2014/main" id="{207B8E7F-9C36-4C4A-8CD0-5C30501FA5E8}"/>
                </a:ext>
              </a:extLst>
            </p:cNvPr>
            <p:cNvSpPr txBox="1"/>
            <p:nvPr/>
          </p:nvSpPr>
          <p:spPr>
            <a:xfrm>
              <a:off x="3882699" y="5820754"/>
              <a:ext cx="360290" cy="276999"/>
            </a:xfrm>
            <a:prstGeom prst="rect">
              <a:avLst/>
            </a:prstGeom>
            <a:noFill/>
          </p:spPr>
          <p:txBody>
            <a:bodyPr wrap="square" rtlCol="0">
              <a:spAutoFit/>
            </a:bodyPr>
            <a:lstStyle/>
            <a:p>
              <a:r>
                <a:rPr lang="en-US" altLang="zh-CN" sz="1200" dirty="0"/>
                <a:t>30</a:t>
              </a:r>
              <a:endParaRPr lang="zh-CN" altLang="en-US" sz="1200" dirty="0"/>
            </a:p>
          </p:txBody>
        </p:sp>
        <p:sp>
          <p:nvSpPr>
            <p:cNvPr id="116" name="文本框 115">
              <a:extLst>
                <a:ext uri="{FF2B5EF4-FFF2-40B4-BE49-F238E27FC236}">
                  <a16:creationId xmlns:a16="http://schemas.microsoft.com/office/drawing/2014/main" id="{3AC6F15F-62A3-4C2D-9A65-CCE0CCD1343A}"/>
                </a:ext>
              </a:extLst>
            </p:cNvPr>
            <p:cNvSpPr txBox="1"/>
            <p:nvPr/>
          </p:nvSpPr>
          <p:spPr>
            <a:xfrm>
              <a:off x="4126625" y="5825181"/>
              <a:ext cx="360290" cy="276999"/>
            </a:xfrm>
            <a:prstGeom prst="rect">
              <a:avLst/>
            </a:prstGeom>
            <a:noFill/>
          </p:spPr>
          <p:txBody>
            <a:bodyPr wrap="square" rtlCol="0">
              <a:spAutoFit/>
            </a:bodyPr>
            <a:lstStyle/>
            <a:p>
              <a:r>
                <a:rPr lang="en-US" altLang="zh-CN" sz="1200" dirty="0"/>
                <a:t>28</a:t>
              </a:r>
              <a:endParaRPr lang="zh-CN" altLang="en-US" sz="1200" dirty="0"/>
            </a:p>
          </p:txBody>
        </p:sp>
        <p:sp>
          <p:nvSpPr>
            <p:cNvPr id="117" name="文本框 116">
              <a:extLst>
                <a:ext uri="{FF2B5EF4-FFF2-40B4-BE49-F238E27FC236}">
                  <a16:creationId xmlns:a16="http://schemas.microsoft.com/office/drawing/2014/main" id="{10507C2E-5C30-4413-8424-B3B1E3FE7D1D}"/>
                </a:ext>
              </a:extLst>
            </p:cNvPr>
            <p:cNvSpPr txBox="1"/>
            <p:nvPr/>
          </p:nvSpPr>
          <p:spPr>
            <a:xfrm>
              <a:off x="4643684" y="5833340"/>
              <a:ext cx="360290" cy="276999"/>
            </a:xfrm>
            <a:prstGeom prst="rect">
              <a:avLst/>
            </a:prstGeom>
            <a:noFill/>
          </p:spPr>
          <p:txBody>
            <a:bodyPr wrap="square" rtlCol="0">
              <a:spAutoFit/>
            </a:bodyPr>
            <a:lstStyle/>
            <a:p>
              <a:r>
                <a:rPr lang="en-US" altLang="zh-CN" sz="1200" dirty="0"/>
                <a:t>56</a:t>
              </a:r>
              <a:endParaRPr lang="zh-CN" altLang="en-US" sz="1200" dirty="0"/>
            </a:p>
          </p:txBody>
        </p:sp>
        <p:sp>
          <p:nvSpPr>
            <p:cNvPr id="118" name="矩形 117">
              <a:extLst>
                <a:ext uri="{FF2B5EF4-FFF2-40B4-BE49-F238E27FC236}">
                  <a16:creationId xmlns:a16="http://schemas.microsoft.com/office/drawing/2014/main" id="{1971DAE2-89B6-45C1-95C2-7373D85353D1}"/>
                </a:ext>
              </a:extLst>
            </p:cNvPr>
            <p:cNvSpPr/>
            <p:nvPr/>
          </p:nvSpPr>
          <p:spPr>
            <a:xfrm>
              <a:off x="4968591" y="4094288"/>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a:extLst>
                <a:ext uri="{FF2B5EF4-FFF2-40B4-BE49-F238E27FC236}">
                  <a16:creationId xmlns:a16="http://schemas.microsoft.com/office/drawing/2014/main" id="{73FBDE60-EA9D-49DB-8AAD-C61FC1C2033E}"/>
                </a:ext>
              </a:extLst>
            </p:cNvPr>
            <p:cNvSpPr/>
            <p:nvPr/>
          </p:nvSpPr>
          <p:spPr>
            <a:xfrm>
              <a:off x="5209232" y="4094287"/>
              <a:ext cx="176483" cy="17287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a:extLst>
                <a:ext uri="{FF2B5EF4-FFF2-40B4-BE49-F238E27FC236}">
                  <a16:creationId xmlns:a16="http://schemas.microsoft.com/office/drawing/2014/main" id="{5046733D-B18F-4984-9095-7A256D3A1572}"/>
                </a:ext>
              </a:extLst>
            </p:cNvPr>
            <p:cNvSpPr/>
            <p:nvPr/>
          </p:nvSpPr>
          <p:spPr>
            <a:xfrm>
              <a:off x="5454187" y="4094134"/>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文本框 120">
              <a:extLst>
                <a:ext uri="{FF2B5EF4-FFF2-40B4-BE49-F238E27FC236}">
                  <a16:creationId xmlns:a16="http://schemas.microsoft.com/office/drawing/2014/main" id="{F503DAF5-6B7B-45F1-9049-C4C4EFCF1979}"/>
                </a:ext>
              </a:extLst>
            </p:cNvPr>
            <p:cNvSpPr txBox="1"/>
            <p:nvPr/>
          </p:nvSpPr>
          <p:spPr>
            <a:xfrm>
              <a:off x="4828835" y="3817640"/>
              <a:ext cx="900844" cy="276999"/>
            </a:xfrm>
            <a:prstGeom prst="rect">
              <a:avLst/>
            </a:prstGeom>
            <a:noFill/>
          </p:spPr>
          <p:txBody>
            <a:bodyPr wrap="square" rtlCol="0">
              <a:spAutoFit/>
            </a:bodyPr>
            <a:lstStyle/>
            <a:p>
              <a:r>
                <a:rPr lang="en-US" altLang="zh-CN" sz="1200" dirty="0"/>
                <a:t>(256,256,3)</a:t>
              </a:r>
              <a:endParaRPr lang="zh-CN" altLang="en-US" sz="1200" dirty="0"/>
            </a:p>
          </p:txBody>
        </p:sp>
        <p:sp>
          <p:nvSpPr>
            <p:cNvPr id="122" name="文本框 121">
              <a:extLst>
                <a:ext uri="{FF2B5EF4-FFF2-40B4-BE49-F238E27FC236}">
                  <a16:creationId xmlns:a16="http://schemas.microsoft.com/office/drawing/2014/main" id="{D45F81C8-1425-489E-A9EE-4DC5550EFA98}"/>
                </a:ext>
              </a:extLst>
            </p:cNvPr>
            <p:cNvSpPr txBox="1"/>
            <p:nvPr/>
          </p:nvSpPr>
          <p:spPr>
            <a:xfrm>
              <a:off x="4870302" y="5827838"/>
              <a:ext cx="360290" cy="276999"/>
            </a:xfrm>
            <a:prstGeom prst="rect">
              <a:avLst/>
            </a:prstGeom>
            <a:noFill/>
          </p:spPr>
          <p:txBody>
            <a:bodyPr wrap="square" rtlCol="0">
              <a:spAutoFit/>
            </a:bodyPr>
            <a:lstStyle/>
            <a:p>
              <a:r>
                <a:rPr lang="en-US" altLang="zh-CN" sz="1200" dirty="0"/>
                <a:t>58</a:t>
              </a:r>
              <a:endParaRPr lang="zh-CN" altLang="en-US" sz="1200" dirty="0"/>
            </a:p>
          </p:txBody>
        </p:sp>
        <p:sp>
          <p:nvSpPr>
            <p:cNvPr id="123" name="文本框 122">
              <a:extLst>
                <a:ext uri="{FF2B5EF4-FFF2-40B4-BE49-F238E27FC236}">
                  <a16:creationId xmlns:a16="http://schemas.microsoft.com/office/drawing/2014/main" id="{95B84018-7AB7-490D-AA24-548F4AD664E8}"/>
                </a:ext>
              </a:extLst>
            </p:cNvPr>
            <p:cNvSpPr txBox="1"/>
            <p:nvPr/>
          </p:nvSpPr>
          <p:spPr>
            <a:xfrm>
              <a:off x="5112389" y="5820753"/>
              <a:ext cx="360290" cy="276999"/>
            </a:xfrm>
            <a:prstGeom prst="rect">
              <a:avLst/>
            </a:prstGeom>
            <a:noFill/>
          </p:spPr>
          <p:txBody>
            <a:bodyPr wrap="square" rtlCol="0">
              <a:spAutoFit/>
            </a:bodyPr>
            <a:lstStyle/>
            <a:p>
              <a:r>
                <a:rPr lang="en-US" altLang="zh-CN" sz="1200" dirty="0"/>
                <a:t>56</a:t>
              </a:r>
              <a:endParaRPr lang="zh-CN" altLang="en-US" sz="1200" dirty="0"/>
            </a:p>
          </p:txBody>
        </p:sp>
        <p:sp>
          <p:nvSpPr>
            <p:cNvPr id="124" name="矩形 123">
              <a:extLst>
                <a:ext uri="{FF2B5EF4-FFF2-40B4-BE49-F238E27FC236}">
                  <a16:creationId xmlns:a16="http://schemas.microsoft.com/office/drawing/2014/main" id="{D638B97A-84DB-4F4C-9ECB-CB453768D6F2}"/>
                </a:ext>
              </a:extLst>
            </p:cNvPr>
            <p:cNvSpPr/>
            <p:nvPr/>
          </p:nvSpPr>
          <p:spPr>
            <a:xfrm>
              <a:off x="5693210" y="4087305"/>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124">
              <a:extLst>
                <a:ext uri="{FF2B5EF4-FFF2-40B4-BE49-F238E27FC236}">
                  <a16:creationId xmlns:a16="http://schemas.microsoft.com/office/drawing/2014/main" id="{8068CA6B-02D4-487F-81CF-50AC3B708438}"/>
                </a:ext>
              </a:extLst>
            </p:cNvPr>
            <p:cNvSpPr/>
            <p:nvPr/>
          </p:nvSpPr>
          <p:spPr>
            <a:xfrm>
              <a:off x="5933851" y="4087304"/>
              <a:ext cx="176483" cy="17287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125">
              <a:extLst>
                <a:ext uri="{FF2B5EF4-FFF2-40B4-BE49-F238E27FC236}">
                  <a16:creationId xmlns:a16="http://schemas.microsoft.com/office/drawing/2014/main" id="{20A4F8B4-DAA0-4017-A018-972641082149}"/>
                </a:ext>
              </a:extLst>
            </p:cNvPr>
            <p:cNvSpPr/>
            <p:nvPr/>
          </p:nvSpPr>
          <p:spPr>
            <a:xfrm>
              <a:off x="6178806" y="4087151"/>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文本框 126">
              <a:extLst>
                <a:ext uri="{FF2B5EF4-FFF2-40B4-BE49-F238E27FC236}">
                  <a16:creationId xmlns:a16="http://schemas.microsoft.com/office/drawing/2014/main" id="{8C198461-343D-480D-88DF-C644E26EDE10}"/>
                </a:ext>
              </a:extLst>
            </p:cNvPr>
            <p:cNvSpPr txBox="1"/>
            <p:nvPr/>
          </p:nvSpPr>
          <p:spPr>
            <a:xfrm>
              <a:off x="6292809" y="3814479"/>
              <a:ext cx="900844" cy="276999"/>
            </a:xfrm>
            <a:prstGeom prst="rect">
              <a:avLst/>
            </a:prstGeom>
            <a:noFill/>
          </p:spPr>
          <p:txBody>
            <a:bodyPr wrap="square" rtlCol="0">
              <a:spAutoFit/>
            </a:bodyPr>
            <a:lstStyle/>
            <a:p>
              <a:r>
                <a:rPr lang="en-US" altLang="zh-CN" sz="1200" dirty="0"/>
                <a:t>(256,256,3)</a:t>
              </a:r>
              <a:endParaRPr lang="zh-CN" altLang="en-US" sz="1200" dirty="0"/>
            </a:p>
          </p:txBody>
        </p:sp>
        <p:sp>
          <p:nvSpPr>
            <p:cNvPr id="128" name="文本框 127">
              <a:extLst>
                <a:ext uri="{FF2B5EF4-FFF2-40B4-BE49-F238E27FC236}">
                  <a16:creationId xmlns:a16="http://schemas.microsoft.com/office/drawing/2014/main" id="{EC23D192-B0FC-4711-BD04-28581968460B}"/>
                </a:ext>
              </a:extLst>
            </p:cNvPr>
            <p:cNvSpPr txBox="1"/>
            <p:nvPr/>
          </p:nvSpPr>
          <p:spPr>
            <a:xfrm>
              <a:off x="5594921" y="5820855"/>
              <a:ext cx="360290" cy="276999"/>
            </a:xfrm>
            <a:prstGeom prst="rect">
              <a:avLst/>
            </a:prstGeom>
            <a:noFill/>
          </p:spPr>
          <p:txBody>
            <a:bodyPr wrap="square" rtlCol="0">
              <a:spAutoFit/>
            </a:bodyPr>
            <a:lstStyle/>
            <a:p>
              <a:r>
                <a:rPr lang="en-US" altLang="zh-CN" sz="1200" dirty="0"/>
                <a:t>58</a:t>
              </a:r>
              <a:endParaRPr lang="zh-CN" altLang="en-US" sz="1200" dirty="0"/>
            </a:p>
          </p:txBody>
        </p:sp>
        <p:sp>
          <p:nvSpPr>
            <p:cNvPr id="129" name="文本框 128">
              <a:extLst>
                <a:ext uri="{FF2B5EF4-FFF2-40B4-BE49-F238E27FC236}">
                  <a16:creationId xmlns:a16="http://schemas.microsoft.com/office/drawing/2014/main" id="{0AFA1CF0-63F4-4BB3-A827-0EE3FFB7246D}"/>
                </a:ext>
              </a:extLst>
            </p:cNvPr>
            <p:cNvSpPr txBox="1"/>
            <p:nvPr/>
          </p:nvSpPr>
          <p:spPr>
            <a:xfrm>
              <a:off x="5837008" y="5813770"/>
              <a:ext cx="360290" cy="276999"/>
            </a:xfrm>
            <a:prstGeom prst="rect">
              <a:avLst/>
            </a:prstGeom>
            <a:noFill/>
          </p:spPr>
          <p:txBody>
            <a:bodyPr wrap="square" rtlCol="0">
              <a:spAutoFit/>
            </a:bodyPr>
            <a:lstStyle/>
            <a:p>
              <a:r>
                <a:rPr lang="en-US" altLang="zh-CN" sz="1200" dirty="0"/>
                <a:t>56</a:t>
              </a:r>
              <a:endParaRPr lang="zh-CN" altLang="en-US" sz="1200" dirty="0"/>
            </a:p>
          </p:txBody>
        </p:sp>
        <p:sp>
          <p:nvSpPr>
            <p:cNvPr id="130" name="矩形 129">
              <a:extLst>
                <a:ext uri="{FF2B5EF4-FFF2-40B4-BE49-F238E27FC236}">
                  <a16:creationId xmlns:a16="http://schemas.microsoft.com/office/drawing/2014/main" id="{48B9E391-9BA4-47B0-BAA4-15E6BBB5BF2A}"/>
                </a:ext>
              </a:extLst>
            </p:cNvPr>
            <p:cNvSpPr/>
            <p:nvPr/>
          </p:nvSpPr>
          <p:spPr>
            <a:xfrm>
              <a:off x="6427019" y="4086034"/>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a:extLst>
                <a:ext uri="{FF2B5EF4-FFF2-40B4-BE49-F238E27FC236}">
                  <a16:creationId xmlns:a16="http://schemas.microsoft.com/office/drawing/2014/main" id="{A38F4FC9-02B9-48DC-B093-5A6684F1DD02}"/>
                </a:ext>
              </a:extLst>
            </p:cNvPr>
            <p:cNvSpPr/>
            <p:nvPr/>
          </p:nvSpPr>
          <p:spPr>
            <a:xfrm>
              <a:off x="6667660" y="4086033"/>
              <a:ext cx="176483" cy="17287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a:extLst>
                <a:ext uri="{FF2B5EF4-FFF2-40B4-BE49-F238E27FC236}">
                  <a16:creationId xmlns:a16="http://schemas.microsoft.com/office/drawing/2014/main" id="{4B0B7A85-21D9-42BE-8D81-B04A73A54AC5}"/>
                </a:ext>
              </a:extLst>
            </p:cNvPr>
            <p:cNvSpPr/>
            <p:nvPr/>
          </p:nvSpPr>
          <p:spPr>
            <a:xfrm>
              <a:off x="6912615" y="4085880"/>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a:extLst>
                <a:ext uri="{FF2B5EF4-FFF2-40B4-BE49-F238E27FC236}">
                  <a16:creationId xmlns:a16="http://schemas.microsoft.com/office/drawing/2014/main" id="{6EC139FC-0F73-4C1C-BD32-09715F5724AD}"/>
                </a:ext>
              </a:extLst>
            </p:cNvPr>
            <p:cNvSpPr txBox="1"/>
            <p:nvPr/>
          </p:nvSpPr>
          <p:spPr>
            <a:xfrm>
              <a:off x="6328730" y="5819584"/>
              <a:ext cx="360290" cy="276999"/>
            </a:xfrm>
            <a:prstGeom prst="rect">
              <a:avLst/>
            </a:prstGeom>
            <a:noFill/>
          </p:spPr>
          <p:txBody>
            <a:bodyPr wrap="square" rtlCol="0">
              <a:spAutoFit/>
            </a:bodyPr>
            <a:lstStyle/>
            <a:p>
              <a:r>
                <a:rPr lang="en-US" altLang="zh-CN" sz="1200" dirty="0"/>
                <a:t>58</a:t>
              </a:r>
              <a:endParaRPr lang="zh-CN" altLang="en-US" sz="1200" dirty="0"/>
            </a:p>
          </p:txBody>
        </p:sp>
        <p:sp>
          <p:nvSpPr>
            <p:cNvPr id="134" name="文本框 133">
              <a:extLst>
                <a:ext uri="{FF2B5EF4-FFF2-40B4-BE49-F238E27FC236}">
                  <a16:creationId xmlns:a16="http://schemas.microsoft.com/office/drawing/2014/main" id="{0C3B1BB1-DD11-4E26-9302-1228356D91C4}"/>
                </a:ext>
              </a:extLst>
            </p:cNvPr>
            <p:cNvSpPr txBox="1"/>
            <p:nvPr/>
          </p:nvSpPr>
          <p:spPr>
            <a:xfrm>
              <a:off x="6570817" y="5812499"/>
              <a:ext cx="360290" cy="276999"/>
            </a:xfrm>
            <a:prstGeom prst="rect">
              <a:avLst/>
            </a:prstGeom>
            <a:noFill/>
          </p:spPr>
          <p:txBody>
            <a:bodyPr wrap="square" rtlCol="0">
              <a:spAutoFit/>
            </a:bodyPr>
            <a:lstStyle/>
            <a:p>
              <a:r>
                <a:rPr lang="en-US" altLang="zh-CN" sz="1200" dirty="0"/>
                <a:t>56</a:t>
              </a:r>
              <a:endParaRPr lang="zh-CN" altLang="en-US" sz="1200" dirty="0"/>
            </a:p>
          </p:txBody>
        </p:sp>
        <p:sp>
          <p:nvSpPr>
            <p:cNvPr id="135" name="文本框 134">
              <a:extLst>
                <a:ext uri="{FF2B5EF4-FFF2-40B4-BE49-F238E27FC236}">
                  <a16:creationId xmlns:a16="http://schemas.microsoft.com/office/drawing/2014/main" id="{53B29029-C021-4D4B-9D74-AF132389FA42}"/>
                </a:ext>
              </a:extLst>
            </p:cNvPr>
            <p:cNvSpPr txBox="1"/>
            <p:nvPr/>
          </p:nvSpPr>
          <p:spPr>
            <a:xfrm>
              <a:off x="5555504" y="3820727"/>
              <a:ext cx="900844" cy="276999"/>
            </a:xfrm>
            <a:prstGeom prst="rect">
              <a:avLst/>
            </a:prstGeom>
            <a:noFill/>
          </p:spPr>
          <p:txBody>
            <a:bodyPr wrap="square" rtlCol="0">
              <a:spAutoFit/>
            </a:bodyPr>
            <a:lstStyle/>
            <a:p>
              <a:r>
                <a:rPr lang="en-US" altLang="zh-CN" sz="1200" dirty="0"/>
                <a:t>(256,256,3)</a:t>
              </a:r>
              <a:endParaRPr lang="zh-CN" altLang="en-US" sz="1200" dirty="0"/>
            </a:p>
          </p:txBody>
        </p:sp>
        <p:sp>
          <p:nvSpPr>
            <p:cNvPr id="84" name="矩形 83">
              <a:extLst>
                <a:ext uri="{FF2B5EF4-FFF2-40B4-BE49-F238E27FC236}">
                  <a16:creationId xmlns:a16="http://schemas.microsoft.com/office/drawing/2014/main" id="{209CA8BB-B368-4B12-8C5C-CE7AC84FF225}"/>
                </a:ext>
              </a:extLst>
            </p:cNvPr>
            <p:cNvSpPr/>
            <p:nvPr/>
          </p:nvSpPr>
          <p:spPr>
            <a:xfrm>
              <a:off x="776649" y="4095282"/>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0D2E9F6B-5C80-4686-8322-760B705B45CB}"/>
                </a:ext>
              </a:extLst>
            </p:cNvPr>
            <p:cNvSpPr/>
            <p:nvPr/>
          </p:nvSpPr>
          <p:spPr>
            <a:xfrm>
              <a:off x="1017290" y="4095281"/>
              <a:ext cx="176483" cy="17287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a:extLst>
                <a:ext uri="{FF2B5EF4-FFF2-40B4-BE49-F238E27FC236}">
                  <a16:creationId xmlns:a16="http://schemas.microsoft.com/office/drawing/2014/main" id="{3E8643F3-E66E-41EE-9CAD-A61E343151F8}"/>
                </a:ext>
              </a:extLst>
            </p:cNvPr>
            <p:cNvSpPr/>
            <p:nvPr/>
          </p:nvSpPr>
          <p:spPr>
            <a:xfrm>
              <a:off x="1262245" y="4095128"/>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CFE1540A-779E-4DE6-BAE8-190D0E472E14}"/>
                </a:ext>
              </a:extLst>
            </p:cNvPr>
            <p:cNvSpPr/>
            <p:nvPr/>
          </p:nvSpPr>
          <p:spPr>
            <a:xfrm>
              <a:off x="1514067" y="4097280"/>
              <a:ext cx="176483" cy="172878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文本框 87">
              <a:extLst>
                <a:ext uri="{FF2B5EF4-FFF2-40B4-BE49-F238E27FC236}">
                  <a16:creationId xmlns:a16="http://schemas.microsoft.com/office/drawing/2014/main" id="{B2E4C8DF-5D7C-4FDC-8731-55A85D6902F2}"/>
                </a:ext>
              </a:extLst>
            </p:cNvPr>
            <p:cNvSpPr txBox="1"/>
            <p:nvPr/>
          </p:nvSpPr>
          <p:spPr>
            <a:xfrm>
              <a:off x="613770" y="3821626"/>
              <a:ext cx="900844" cy="276999"/>
            </a:xfrm>
            <a:prstGeom prst="rect">
              <a:avLst/>
            </a:prstGeom>
            <a:noFill/>
          </p:spPr>
          <p:txBody>
            <a:bodyPr wrap="square" rtlCol="0">
              <a:spAutoFit/>
            </a:bodyPr>
            <a:lstStyle/>
            <a:p>
              <a:r>
                <a:rPr lang="en-US" altLang="zh-CN" sz="1200" dirty="0"/>
                <a:t>(512,512,3)</a:t>
              </a:r>
              <a:endParaRPr lang="zh-CN" altLang="en-US" sz="1200" dirty="0"/>
            </a:p>
          </p:txBody>
        </p:sp>
        <p:sp>
          <p:nvSpPr>
            <p:cNvPr id="89" name="文本框 88">
              <a:extLst>
                <a:ext uri="{FF2B5EF4-FFF2-40B4-BE49-F238E27FC236}">
                  <a16:creationId xmlns:a16="http://schemas.microsoft.com/office/drawing/2014/main" id="{9C313DE1-E8DB-41FF-AA2A-EB66B93B9431}"/>
                </a:ext>
              </a:extLst>
            </p:cNvPr>
            <p:cNvSpPr txBox="1"/>
            <p:nvPr/>
          </p:nvSpPr>
          <p:spPr>
            <a:xfrm>
              <a:off x="676692" y="5823915"/>
              <a:ext cx="360290" cy="276999"/>
            </a:xfrm>
            <a:prstGeom prst="rect">
              <a:avLst/>
            </a:prstGeom>
            <a:noFill/>
          </p:spPr>
          <p:txBody>
            <a:bodyPr wrap="square" rtlCol="0">
              <a:spAutoFit/>
            </a:bodyPr>
            <a:lstStyle/>
            <a:p>
              <a:r>
                <a:rPr lang="en-US" altLang="zh-CN" sz="1200" dirty="0"/>
                <a:t>16</a:t>
              </a:r>
              <a:endParaRPr lang="zh-CN" altLang="en-US" sz="1200" dirty="0"/>
            </a:p>
          </p:txBody>
        </p:sp>
        <p:sp>
          <p:nvSpPr>
            <p:cNvPr id="90" name="文本框 89">
              <a:extLst>
                <a:ext uri="{FF2B5EF4-FFF2-40B4-BE49-F238E27FC236}">
                  <a16:creationId xmlns:a16="http://schemas.microsoft.com/office/drawing/2014/main" id="{E140EEAE-8B2E-4DB4-88A7-B84132F1A344}"/>
                </a:ext>
              </a:extLst>
            </p:cNvPr>
            <p:cNvSpPr txBox="1"/>
            <p:nvPr/>
          </p:nvSpPr>
          <p:spPr>
            <a:xfrm>
              <a:off x="920618" y="5828342"/>
              <a:ext cx="360290" cy="276999"/>
            </a:xfrm>
            <a:prstGeom prst="rect">
              <a:avLst/>
            </a:prstGeom>
            <a:noFill/>
          </p:spPr>
          <p:txBody>
            <a:bodyPr wrap="square" rtlCol="0">
              <a:spAutoFit/>
            </a:bodyPr>
            <a:lstStyle/>
            <a:p>
              <a:r>
                <a:rPr lang="en-US" altLang="zh-CN" sz="1200" dirty="0"/>
                <a:t>14</a:t>
              </a:r>
              <a:endParaRPr lang="zh-CN" altLang="en-US" sz="1200" dirty="0"/>
            </a:p>
          </p:txBody>
        </p:sp>
        <p:sp>
          <p:nvSpPr>
            <p:cNvPr id="91" name="文本框 90">
              <a:extLst>
                <a:ext uri="{FF2B5EF4-FFF2-40B4-BE49-F238E27FC236}">
                  <a16:creationId xmlns:a16="http://schemas.microsoft.com/office/drawing/2014/main" id="{6BDBD171-1DF4-458D-9D4D-E3EB83C71198}"/>
                </a:ext>
              </a:extLst>
            </p:cNvPr>
            <p:cNvSpPr txBox="1"/>
            <p:nvPr/>
          </p:nvSpPr>
          <p:spPr>
            <a:xfrm>
              <a:off x="1437677" y="5836501"/>
              <a:ext cx="360290" cy="276999"/>
            </a:xfrm>
            <a:prstGeom prst="rect">
              <a:avLst/>
            </a:prstGeom>
            <a:noFill/>
          </p:spPr>
          <p:txBody>
            <a:bodyPr wrap="square" rtlCol="0">
              <a:spAutoFit/>
            </a:bodyPr>
            <a:lstStyle/>
            <a:p>
              <a:r>
                <a:rPr lang="en-US" altLang="zh-CN" sz="1200" dirty="0"/>
                <a:t>28</a:t>
              </a:r>
              <a:endParaRPr lang="zh-CN" altLang="en-US" sz="1200" dirty="0"/>
            </a:p>
          </p:txBody>
        </p:sp>
        <p:sp>
          <p:nvSpPr>
            <p:cNvPr id="92" name="矩形 91">
              <a:extLst>
                <a:ext uri="{FF2B5EF4-FFF2-40B4-BE49-F238E27FC236}">
                  <a16:creationId xmlns:a16="http://schemas.microsoft.com/office/drawing/2014/main" id="{6282087F-F933-4B0C-9464-6734B1F52AE6}"/>
                </a:ext>
              </a:extLst>
            </p:cNvPr>
            <p:cNvSpPr/>
            <p:nvPr/>
          </p:nvSpPr>
          <p:spPr>
            <a:xfrm>
              <a:off x="1762584" y="4097449"/>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883B6C07-8340-4F5F-BF82-368E3CF9CCC4}"/>
                </a:ext>
              </a:extLst>
            </p:cNvPr>
            <p:cNvSpPr/>
            <p:nvPr/>
          </p:nvSpPr>
          <p:spPr>
            <a:xfrm>
              <a:off x="2003225" y="4097448"/>
              <a:ext cx="176483" cy="17287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a:extLst>
                <a:ext uri="{FF2B5EF4-FFF2-40B4-BE49-F238E27FC236}">
                  <a16:creationId xmlns:a16="http://schemas.microsoft.com/office/drawing/2014/main" id="{5FCB1A4C-F80D-4F5E-B7D9-B6F19748989C}"/>
                </a:ext>
              </a:extLst>
            </p:cNvPr>
            <p:cNvSpPr/>
            <p:nvPr/>
          </p:nvSpPr>
          <p:spPr>
            <a:xfrm>
              <a:off x="2248180" y="4097295"/>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文本框 135">
              <a:extLst>
                <a:ext uri="{FF2B5EF4-FFF2-40B4-BE49-F238E27FC236}">
                  <a16:creationId xmlns:a16="http://schemas.microsoft.com/office/drawing/2014/main" id="{A0BFB225-0D67-402C-8DEC-52DA4EDD5FBB}"/>
                </a:ext>
              </a:extLst>
            </p:cNvPr>
            <p:cNvSpPr txBox="1"/>
            <p:nvPr/>
          </p:nvSpPr>
          <p:spPr>
            <a:xfrm>
              <a:off x="1622828" y="3820801"/>
              <a:ext cx="900844" cy="276999"/>
            </a:xfrm>
            <a:prstGeom prst="rect">
              <a:avLst/>
            </a:prstGeom>
            <a:noFill/>
          </p:spPr>
          <p:txBody>
            <a:bodyPr wrap="square" rtlCol="0">
              <a:spAutoFit/>
            </a:bodyPr>
            <a:lstStyle/>
            <a:p>
              <a:r>
                <a:rPr lang="en-US" altLang="zh-CN" sz="1200" dirty="0"/>
                <a:t>(512,512,3)</a:t>
              </a:r>
              <a:endParaRPr lang="zh-CN" altLang="en-US" sz="1200" dirty="0"/>
            </a:p>
          </p:txBody>
        </p:sp>
        <p:sp>
          <p:nvSpPr>
            <p:cNvPr id="137" name="文本框 136">
              <a:extLst>
                <a:ext uri="{FF2B5EF4-FFF2-40B4-BE49-F238E27FC236}">
                  <a16:creationId xmlns:a16="http://schemas.microsoft.com/office/drawing/2014/main" id="{37812867-7609-4FFB-BDEA-D8041705824C}"/>
                </a:ext>
              </a:extLst>
            </p:cNvPr>
            <p:cNvSpPr txBox="1"/>
            <p:nvPr/>
          </p:nvSpPr>
          <p:spPr>
            <a:xfrm>
              <a:off x="1664295" y="5830999"/>
              <a:ext cx="360290" cy="276999"/>
            </a:xfrm>
            <a:prstGeom prst="rect">
              <a:avLst/>
            </a:prstGeom>
            <a:noFill/>
          </p:spPr>
          <p:txBody>
            <a:bodyPr wrap="square" rtlCol="0">
              <a:spAutoFit/>
            </a:bodyPr>
            <a:lstStyle/>
            <a:p>
              <a:r>
                <a:rPr lang="en-US" altLang="zh-CN" sz="1200" dirty="0"/>
                <a:t>30</a:t>
              </a:r>
              <a:endParaRPr lang="zh-CN" altLang="en-US" sz="1200" dirty="0"/>
            </a:p>
          </p:txBody>
        </p:sp>
        <p:sp>
          <p:nvSpPr>
            <p:cNvPr id="138" name="文本框 137">
              <a:extLst>
                <a:ext uri="{FF2B5EF4-FFF2-40B4-BE49-F238E27FC236}">
                  <a16:creationId xmlns:a16="http://schemas.microsoft.com/office/drawing/2014/main" id="{D22BEAD3-5457-40AB-A8DD-F1E1121FE30C}"/>
                </a:ext>
              </a:extLst>
            </p:cNvPr>
            <p:cNvSpPr txBox="1"/>
            <p:nvPr/>
          </p:nvSpPr>
          <p:spPr>
            <a:xfrm>
              <a:off x="1906382" y="5823914"/>
              <a:ext cx="360290" cy="276999"/>
            </a:xfrm>
            <a:prstGeom prst="rect">
              <a:avLst/>
            </a:prstGeom>
            <a:noFill/>
          </p:spPr>
          <p:txBody>
            <a:bodyPr wrap="square" rtlCol="0">
              <a:spAutoFit/>
            </a:bodyPr>
            <a:lstStyle/>
            <a:p>
              <a:r>
                <a:rPr lang="en-US" altLang="zh-CN" sz="1200" dirty="0"/>
                <a:t>28</a:t>
              </a:r>
              <a:endParaRPr lang="zh-CN" altLang="en-US" sz="1200" dirty="0"/>
            </a:p>
          </p:txBody>
        </p:sp>
        <p:sp>
          <p:nvSpPr>
            <p:cNvPr id="139" name="矩形 138">
              <a:extLst>
                <a:ext uri="{FF2B5EF4-FFF2-40B4-BE49-F238E27FC236}">
                  <a16:creationId xmlns:a16="http://schemas.microsoft.com/office/drawing/2014/main" id="{15BC267C-91F9-48B6-B30E-73F1BA750DD8}"/>
                </a:ext>
              </a:extLst>
            </p:cNvPr>
            <p:cNvSpPr/>
            <p:nvPr/>
          </p:nvSpPr>
          <p:spPr>
            <a:xfrm>
              <a:off x="2487203" y="4090466"/>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a:extLst>
                <a:ext uri="{FF2B5EF4-FFF2-40B4-BE49-F238E27FC236}">
                  <a16:creationId xmlns:a16="http://schemas.microsoft.com/office/drawing/2014/main" id="{88B5D5BB-48F5-4098-8626-99D7B015F45E}"/>
                </a:ext>
              </a:extLst>
            </p:cNvPr>
            <p:cNvSpPr/>
            <p:nvPr/>
          </p:nvSpPr>
          <p:spPr>
            <a:xfrm>
              <a:off x="2727844" y="4090465"/>
              <a:ext cx="176483" cy="17287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a:extLst>
                <a:ext uri="{FF2B5EF4-FFF2-40B4-BE49-F238E27FC236}">
                  <a16:creationId xmlns:a16="http://schemas.microsoft.com/office/drawing/2014/main" id="{7748A437-B842-4B5A-BD0B-899FB745C777}"/>
                </a:ext>
              </a:extLst>
            </p:cNvPr>
            <p:cNvSpPr/>
            <p:nvPr/>
          </p:nvSpPr>
          <p:spPr>
            <a:xfrm>
              <a:off x="2972799" y="4090312"/>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文本框 141">
              <a:extLst>
                <a:ext uri="{FF2B5EF4-FFF2-40B4-BE49-F238E27FC236}">
                  <a16:creationId xmlns:a16="http://schemas.microsoft.com/office/drawing/2014/main" id="{60E2209F-5B37-45CD-BF6D-CB2A81912151}"/>
                </a:ext>
              </a:extLst>
            </p:cNvPr>
            <p:cNvSpPr txBox="1"/>
            <p:nvPr/>
          </p:nvSpPr>
          <p:spPr>
            <a:xfrm>
              <a:off x="3086802" y="3817640"/>
              <a:ext cx="900844" cy="276999"/>
            </a:xfrm>
            <a:prstGeom prst="rect">
              <a:avLst/>
            </a:prstGeom>
            <a:noFill/>
          </p:spPr>
          <p:txBody>
            <a:bodyPr wrap="square" rtlCol="0">
              <a:spAutoFit/>
            </a:bodyPr>
            <a:lstStyle/>
            <a:p>
              <a:r>
                <a:rPr lang="en-US" altLang="zh-CN" sz="1200" dirty="0"/>
                <a:t>(512,512,3)</a:t>
              </a:r>
              <a:endParaRPr lang="zh-CN" altLang="en-US" sz="1200" dirty="0"/>
            </a:p>
          </p:txBody>
        </p:sp>
        <p:sp>
          <p:nvSpPr>
            <p:cNvPr id="143" name="文本框 142">
              <a:extLst>
                <a:ext uri="{FF2B5EF4-FFF2-40B4-BE49-F238E27FC236}">
                  <a16:creationId xmlns:a16="http://schemas.microsoft.com/office/drawing/2014/main" id="{46BF5BB5-7462-457C-BA12-ACCB3B8D675E}"/>
                </a:ext>
              </a:extLst>
            </p:cNvPr>
            <p:cNvSpPr txBox="1"/>
            <p:nvPr/>
          </p:nvSpPr>
          <p:spPr>
            <a:xfrm>
              <a:off x="2388914" y="5824016"/>
              <a:ext cx="360290" cy="276999"/>
            </a:xfrm>
            <a:prstGeom prst="rect">
              <a:avLst/>
            </a:prstGeom>
            <a:noFill/>
          </p:spPr>
          <p:txBody>
            <a:bodyPr wrap="square" rtlCol="0">
              <a:spAutoFit/>
            </a:bodyPr>
            <a:lstStyle/>
            <a:p>
              <a:r>
                <a:rPr lang="en-US" altLang="zh-CN" sz="1200" dirty="0"/>
                <a:t>30</a:t>
              </a:r>
              <a:endParaRPr lang="zh-CN" altLang="en-US" sz="1200" dirty="0"/>
            </a:p>
          </p:txBody>
        </p:sp>
        <p:sp>
          <p:nvSpPr>
            <p:cNvPr id="144" name="文本框 143">
              <a:extLst>
                <a:ext uri="{FF2B5EF4-FFF2-40B4-BE49-F238E27FC236}">
                  <a16:creationId xmlns:a16="http://schemas.microsoft.com/office/drawing/2014/main" id="{D2E07E3A-1F89-4BDE-A324-6F4B5DF260E4}"/>
                </a:ext>
              </a:extLst>
            </p:cNvPr>
            <p:cNvSpPr txBox="1"/>
            <p:nvPr/>
          </p:nvSpPr>
          <p:spPr>
            <a:xfrm>
              <a:off x="2631001" y="5816931"/>
              <a:ext cx="360290" cy="276999"/>
            </a:xfrm>
            <a:prstGeom prst="rect">
              <a:avLst/>
            </a:prstGeom>
            <a:noFill/>
          </p:spPr>
          <p:txBody>
            <a:bodyPr wrap="square" rtlCol="0">
              <a:spAutoFit/>
            </a:bodyPr>
            <a:lstStyle/>
            <a:p>
              <a:r>
                <a:rPr lang="en-US" altLang="zh-CN" sz="1200" dirty="0"/>
                <a:t>28</a:t>
              </a:r>
              <a:endParaRPr lang="zh-CN" altLang="en-US" sz="1200" dirty="0"/>
            </a:p>
          </p:txBody>
        </p:sp>
        <p:sp>
          <p:nvSpPr>
            <p:cNvPr id="145" name="矩形 144">
              <a:extLst>
                <a:ext uri="{FF2B5EF4-FFF2-40B4-BE49-F238E27FC236}">
                  <a16:creationId xmlns:a16="http://schemas.microsoft.com/office/drawing/2014/main" id="{5C7E47FD-5353-45CC-8BB7-15B4BD163244}"/>
                </a:ext>
              </a:extLst>
            </p:cNvPr>
            <p:cNvSpPr/>
            <p:nvPr/>
          </p:nvSpPr>
          <p:spPr>
            <a:xfrm>
              <a:off x="3221012" y="4089195"/>
              <a:ext cx="176483" cy="172878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a:extLst>
                <a:ext uri="{FF2B5EF4-FFF2-40B4-BE49-F238E27FC236}">
                  <a16:creationId xmlns:a16="http://schemas.microsoft.com/office/drawing/2014/main" id="{3999D715-6260-482E-B478-AFDAFCEA803B}"/>
                </a:ext>
              </a:extLst>
            </p:cNvPr>
            <p:cNvSpPr/>
            <p:nvPr/>
          </p:nvSpPr>
          <p:spPr>
            <a:xfrm>
              <a:off x="3461653" y="4089194"/>
              <a:ext cx="176483" cy="17287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a:extLst>
                <a:ext uri="{FF2B5EF4-FFF2-40B4-BE49-F238E27FC236}">
                  <a16:creationId xmlns:a16="http://schemas.microsoft.com/office/drawing/2014/main" id="{4511DE65-4EE7-469F-ADEA-7DCEE1E96081}"/>
                </a:ext>
              </a:extLst>
            </p:cNvPr>
            <p:cNvSpPr/>
            <p:nvPr/>
          </p:nvSpPr>
          <p:spPr>
            <a:xfrm>
              <a:off x="3706608" y="4089041"/>
              <a:ext cx="176483" cy="17287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文本框 147">
              <a:extLst>
                <a:ext uri="{FF2B5EF4-FFF2-40B4-BE49-F238E27FC236}">
                  <a16:creationId xmlns:a16="http://schemas.microsoft.com/office/drawing/2014/main" id="{32E08089-4C3E-41DB-9C4D-D4C1F20F630C}"/>
                </a:ext>
              </a:extLst>
            </p:cNvPr>
            <p:cNvSpPr txBox="1"/>
            <p:nvPr/>
          </p:nvSpPr>
          <p:spPr>
            <a:xfrm>
              <a:off x="3122723" y="5822745"/>
              <a:ext cx="360290" cy="276999"/>
            </a:xfrm>
            <a:prstGeom prst="rect">
              <a:avLst/>
            </a:prstGeom>
            <a:noFill/>
          </p:spPr>
          <p:txBody>
            <a:bodyPr wrap="square" rtlCol="0">
              <a:spAutoFit/>
            </a:bodyPr>
            <a:lstStyle/>
            <a:p>
              <a:r>
                <a:rPr lang="en-US" altLang="zh-CN" sz="1200" dirty="0"/>
                <a:t>30</a:t>
              </a:r>
              <a:endParaRPr lang="zh-CN" altLang="en-US" sz="1200" dirty="0"/>
            </a:p>
          </p:txBody>
        </p:sp>
        <p:sp>
          <p:nvSpPr>
            <p:cNvPr id="149" name="文本框 148">
              <a:extLst>
                <a:ext uri="{FF2B5EF4-FFF2-40B4-BE49-F238E27FC236}">
                  <a16:creationId xmlns:a16="http://schemas.microsoft.com/office/drawing/2014/main" id="{2F2EC37A-9DA7-43BA-A9EE-720943AE008E}"/>
                </a:ext>
              </a:extLst>
            </p:cNvPr>
            <p:cNvSpPr txBox="1"/>
            <p:nvPr/>
          </p:nvSpPr>
          <p:spPr>
            <a:xfrm>
              <a:off x="3364810" y="5815660"/>
              <a:ext cx="360290" cy="276999"/>
            </a:xfrm>
            <a:prstGeom prst="rect">
              <a:avLst/>
            </a:prstGeom>
            <a:noFill/>
          </p:spPr>
          <p:txBody>
            <a:bodyPr wrap="square" rtlCol="0">
              <a:spAutoFit/>
            </a:bodyPr>
            <a:lstStyle/>
            <a:p>
              <a:r>
                <a:rPr lang="en-US" altLang="zh-CN" sz="1200" dirty="0"/>
                <a:t>28</a:t>
              </a:r>
              <a:endParaRPr lang="zh-CN" altLang="en-US" sz="1200" dirty="0"/>
            </a:p>
          </p:txBody>
        </p:sp>
        <p:sp>
          <p:nvSpPr>
            <p:cNvPr id="150" name="文本框 149">
              <a:extLst>
                <a:ext uri="{FF2B5EF4-FFF2-40B4-BE49-F238E27FC236}">
                  <a16:creationId xmlns:a16="http://schemas.microsoft.com/office/drawing/2014/main" id="{10DD4BE1-992C-4A2A-9390-B7CF3F2F0CB1}"/>
                </a:ext>
              </a:extLst>
            </p:cNvPr>
            <p:cNvSpPr txBox="1"/>
            <p:nvPr/>
          </p:nvSpPr>
          <p:spPr>
            <a:xfrm>
              <a:off x="2349497" y="3823888"/>
              <a:ext cx="900844" cy="276999"/>
            </a:xfrm>
            <a:prstGeom prst="rect">
              <a:avLst/>
            </a:prstGeom>
            <a:noFill/>
          </p:spPr>
          <p:txBody>
            <a:bodyPr wrap="square" rtlCol="0">
              <a:spAutoFit/>
            </a:bodyPr>
            <a:lstStyle/>
            <a:p>
              <a:r>
                <a:rPr lang="en-US" altLang="zh-CN" sz="1200" dirty="0"/>
                <a:t>(512,512,3)</a:t>
              </a:r>
              <a:endParaRPr lang="zh-CN" altLang="en-US" sz="1200" dirty="0"/>
            </a:p>
          </p:txBody>
        </p:sp>
      </p:grpSp>
      <p:sp>
        <p:nvSpPr>
          <p:cNvPr id="151" name="矩形 150">
            <a:extLst>
              <a:ext uri="{FF2B5EF4-FFF2-40B4-BE49-F238E27FC236}">
                <a16:creationId xmlns:a16="http://schemas.microsoft.com/office/drawing/2014/main" id="{D8A61BA5-F4D5-4F6F-8DD5-148462B112C9}"/>
              </a:ext>
            </a:extLst>
          </p:cNvPr>
          <p:cNvSpPr/>
          <p:nvPr/>
        </p:nvSpPr>
        <p:spPr>
          <a:xfrm>
            <a:off x="683846" y="3098254"/>
            <a:ext cx="3227492" cy="3413139"/>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a:extLst>
              <a:ext uri="{FF2B5EF4-FFF2-40B4-BE49-F238E27FC236}">
                <a16:creationId xmlns:a16="http://schemas.microsoft.com/office/drawing/2014/main" id="{3797049C-90E1-4591-87E6-92B75CBBC9BD}"/>
              </a:ext>
            </a:extLst>
          </p:cNvPr>
          <p:cNvSpPr/>
          <p:nvPr/>
        </p:nvSpPr>
        <p:spPr>
          <a:xfrm rot="20057565">
            <a:off x="53300" y="875133"/>
            <a:ext cx="3495578" cy="57153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琥珀" panose="02010800040101010101" pitchFamily="2" charset="-122"/>
                <a:ea typeface="华文琥珀" panose="02010800040101010101" pitchFamily="2" charset="-122"/>
              </a:rPr>
              <a:t>WAT</a:t>
            </a:r>
            <a:r>
              <a:rPr lang="zh-CN" altLang="en-US" sz="2800" dirty="0">
                <a:latin typeface="华文琥珀" panose="02010800040101010101" pitchFamily="2" charset="-122"/>
                <a:ea typeface="华文琥珀" panose="02010800040101010101" pitchFamily="2" charset="-122"/>
              </a:rPr>
              <a:t>的核心算法模型</a:t>
            </a:r>
          </a:p>
        </p:txBody>
      </p:sp>
    </p:spTree>
    <p:extLst>
      <p:ext uri="{BB962C8B-B14F-4D97-AF65-F5344CB8AC3E}">
        <p14:creationId xmlns:p14="http://schemas.microsoft.com/office/powerpoint/2010/main" val="653152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AD9B954-2EF5-45D6-8731-8421FE87F086}"/>
              </a:ext>
            </a:extLst>
          </p:cNvPr>
          <p:cNvSpPr/>
          <p:nvPr/>
        </p:nvSpPr>
        <p:spPr>
          <a:xfrm>
            <a:off x="2709949" y="1837044"/>
            <a:ext cx="6772101" cy="4123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zh-CN" altLang="en-US" sz="2000" dirty="0"/>
              <a:t>阅读和复现了 </a:t>
            </a:r>
            <a:r>
              <a:rPr lang="en-US" altLang="zh-CN" sz="2000" dirty="0"/>
              <a:t>MWCNN </a:t>
            </a:r>
            <a:r>
              <a:rPr lang="zh-CN" altLang="en-US" sz="2000" dirty="0"/>
              <a:t>的论文和核心算法模型（由于缺乏相应的预训练模型，没有复现的结果可以用于展示）。</a:t>
            </a:r>
            <a:endParaRPr lang="en-US" altLang="zh-CN" sz="2000" dirty="0"/>
          </a:p>
          <a:p>
            <a:pPr marL="285750" indent="-285750">
              <a:lnSpc>
                <a:spcPct val="150000"/>
              </a:lnSpc>
              <a:buFont typeface="Arial" panose="020B0604020202020204" pitchFamily="34" charset="0"/>
              <a:buChar char="•"/>
            </a:pPr>
            <a:r>
              <a:rPr lang="zh-CN" altLang="en-US" sz="2000" dirty="0"/>
              <a:t>阅读</a:t>
            </a:r>
            <a:r>
              <a:rPr lang="en-US" altLang="zh-CN" sz="2000" dirty="0"/>
              <a:t>《</a:t>
            </a:r>
            <a:r>
              <a:rPr lang="zh-CN" altLang="en-US" sz="2000" dirty="0"/>
              <a:t>数字图像处理</a:t>
            </a:r>
            <a:r>
              <a:rPr lang="en-US" altLang="zh-CN" sz="2000" dirty="0"/>
              <a:t>》</a:t>
            </a:r>
            <a:r>
              <a:rPr lang="zh-CN" altLang="en-US" sz="2000" dirty="0"/>
              <a:t>第</a:t>
            </a:r>
            <a:r>
              <a:rPr lang="en-US" altLang="zh-CN" sz="2000" dirty="0"/>
              <a:t>7</a:t>
            </a:r>
            <a:r>
              <a:rPr lang="zh-CN" altLang="en-US" sz="2000" dirty="0"/>
              <a:t>章的小波相关知识，目前还只阅读了一部分。</a:t>
            </a:r>
            <a:endParaRPr lang="en-US" altLang="zh-CN" sz="2000" dirty="0"/>
          </a:p>
          <a:p>
            <a:pPr marL="285750" indent="-285750">
              <a:lnSpc>
                <a:spcPct val="150000"/>
              </a:lnSpc>
              <a:buFont typeface="Arial" panose="020B0604020202020204" pitchFamily="34" charset="0"/>
              <a:buChar char="•"/>
            </a:pPr>
            <a:r>
              <a:rPr lang="zh-CN" altLang="en-US" sz="2000" dirty="0"/>
              <a:t>阅读</a:t>
            </a:r>
            <a:r>
              <a:rPr lang="en-US" altLang="zh-CN" sz="2000" dirty="0"/>
              <a:t>ICCV2019</a:t>
            </a:r>
            <a:r>
              <a:rPr lang="zh-CN" altLang="en-US" sz="2000" dirty="0"/>
              <a:t>的关于应用小波做人脸风格转换的模型</a:t>
            </a:r>
            <a:r>
              <a:rPr lang="en-US" altLang="zh-CN" sz="2000" dirty="0"/>
              <a:t>WCT2</a:t>
            </a:r>
            <a:r>
              <a:rPr lang="zh-CN" altLang="en-US" sz="2000" dirty="0"/>
              <a:t>，但是这篇文章只是粗略的看了一遍，在看他的前言基础模型， </a:t>
            </a:r>
            <a:r>
              <a:rPr lang="en-US" altLang="zh-CN" sz="2000" dirty="0"/>
              <a:t>WCT </a:t>
            </a:r>
            <a:r>
              <a:rPr lang="zh-CN" altLang="en-US" sz="2000" dirty="0"/>
              <a:t>和 </a:t>
            </a:r>
            <a:r>
              <a:rPr lang="en-US" altLang="zh-CN" sz="2000" dirty="0" err="1"/>
              <a:t>PhotoWCT</a:t>
            </a:r>
            <a:r>
              <a:rPr lang="zh-CN" altLang="en-US" sz="2000" dirty="0"/>
              <a:t>，目前还在复现 </a:t>
            </a:r>
            <a:r>
              <a:rPr lang="en-US" altLang="zh-CN" sz="2000" dirty="0"/>
              <a:t>WCT </a:t>
            </a:r>
            <a:r>
              <a:rPr lang="zh-CN" altLang="en-US" sz="2000" dirty="0"/>
              <a:t>的代码。</a:t>
            </a:r>
            <a:endParaRPr lang="en-US" altLang="zh-CN" sz="2000" dirty="0"/>
          </a:p>
        </p:txBody>
      </p:sp>
      <p:sp>
        <p:nvSpPr>
          <p:cNvPr id="6" name="矩形 5">
            <a:extLst>
              <a:ext uri="{FF2B5EF4-FFF2-40B4-BE49-F238E27FC236}">
                <a16:creationId xmlns:a16="http://schemas.microsoft.com/office/drawing/2014/main" id="{DE7E297E-635D-4CFB-9459-A8626FC41C1C}"/>
              </a:ext>
            </a:extLst>
          </p:cNvPr>
          <p:cNvSpPr/>
          <p:nvPr/>
        </p:nvSpPr>
        <p:spPr>
          <a:xfrm rot="20057565">
            <a:off x="167497" y="846783"/>
            <a:ext cx="2988642" cy="56895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华文琥珀" panose="02010800040101010101" pitchFamily="2" charset="-122"/>
                <a:ea typeface="华文琥珀" panose="02010800040101010101" pitchFamily="2" charset="-122"/>
              </a:rPr>
              <a:t>本周科研进展</a:t>
            </a:r>
          </a:p>
        </p:txBody>
      </p:sp>
    </p:spTree>
    <p:extLst>
      <p:ext uri="{BB962C8B-B14F-4D97-AF65-F5344CB8AC3E}">
        <p14:creationId xmlns:p14="http://schemas.microsoft.com/office/powerpoint/2010/main" val="52924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FE9D76D-FDA3-4557-A103-A144FFEBD8E0}"/>
              </a:ext>
            </a:extLst>
          </p:cNvPr>
          <p:cNvPicPr>
            <a:picLocks noChangeAspect="1"/>
          </p:cNvPicPr>
          <p:nvPr/>
        </p:nvPicPr>
        <p:blipFill>
          <a:blip r:embed="rId2"/>
          <a:stretch>
            <a:fillRect/>
          </a:stretch>
        </p:blipFill>
        <p:spPr>
          <a:xfrm>
            <a:off x="1900820" y="1716115"/>
            <a:ext cx="9304762" cy="2295238"/>
          </a:xfrm>
          <a:prstGeom prst="rect">
            <a:avLst/>
          </a:prstGeom>
        </p:spPr>
      </p:pic>
      <p:sp>
        <p:nvSpPr>
          <p:cNvPr id="4" name="矩形 3">
            <a:extLst>
              <a:ext uri="{FF2B5EF4-FFF2-40B4-BE49-F238E27FC236}">
                <a16:creationId xmlns:a16="http://schemas.microsoft.com/office/drawing/2014/main" id="{170BFFD3-BAE4-4119-ABEF-2A5D002454CF}"/>
              </a:ext>
            </a:extLst>
          </p:cNvPr>
          <p:cNvSpPr/>
          <p:nvPr/>
        </p:nvSpPr>
        <p:spPr>
          <a:xfrm>
            <a:off x="2651760" y="1870364"/>
            <a:ext cx="407324" cy="1463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2A19A430-2CA9-481F-B203-E9CCB1B2D287}"/>
              </a:ext>
            </a:extLst>
          </p:cNvPr>
          <p:cNvSpPr/>
          <p:nvPr/>
        </p:nvSpPr>
        <p:spPr>
          <a:xfrm>
            <a:off x="3911162" y="2297084"/>
            <a:ext cx="407324" cy="1463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2C31F18E-AF28-48E8-B196-FE221475A0FD}"/>
              </a:ext>
            </a:extLst>
          </p:cNvPr>
          <p:cNvSpPr/>
          <p:nvPr/>
        </p:nvSpPr>
        <p:spPr>
          <a:xfrm>
            <a:off x="4841061" y="2833254"/>
            <a:ext cx="407324" cy="1463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07D8CC18-8503-49B3-86FF-FA5AF20F2DD9}"/>
              </a:ext>
            </a:extLst>
          </p:cNvPr>
          <p:cNvSpPr/>
          <p:nvPr/>
        </p:nvSpPr>
        <p:spPr>
          <a:xfrm>
            <a:off x="7055065" y="2833254"/>
            <a:ext cx="407324" cy="1463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CDF6F606-4170-4C73-8F64-2758F74C89A1}"/>
              </a:ext>
            </a:extLst>
          </p:cNvPr>
          <p:cNvSpPr/>
          <p:nvPr/>
        </p:nvSpPr>
        <p:spPr>
          <a:xfrm>
            <a:off x="8248997" y="2297084"/>
            <a:ext cx="407324" cy="1463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BC905E1E-0BDB-492D-8116-14FB5C67D211}"/>
              </a:ext>
            </a:extLst>
          </p:cNvPr>
          <p:cNvSpPr/>
          <p:nvPr/>
        </p:nvSpPr>
        <p:spPr>
          <a:xfrm>
            <a:off x="9997853" y="1870364"/>
            <a:ext cx="407324" cy="14630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000D352-8FE4-437F-9E0F-2E534B737EB4}"/>
              </a:ext>
            </a:extLst>
          </p:cNvPr>
          <p:cNvSpPr/>
          <p:nvPr/>
        </p:nvSpPr>
        <p:spPr>
          <a:xfrm>
            <a:off x="2730732" y="5406968"/>
            <a:ext cx="2714105" cy="895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t>DWT</a:t>
            </a:r>
            <a:r>
              <a:rPr lang="zh-CN" altLang="en-US" sz="1600" dirty="0"/>
              <a:t>（使用通过哈尔变化实现二维离散小波来实现高维特征的提取）</a:t>
            </a:r>
          </a:p>
        </p:txBody>
      </p:sp>
      <p:cxnSp>
        <p:nvCxnSpPr>
          <p:cNvPr id="12" name="直接箭头连接符 11">
            <a:extLst>
              <a:ext uri="{FF2B5EF4-FFF2-40B4-BE49-F238E27FC236}">
                <a16:creationId xmlns:a16="http://schemas.microsoft.com/office/drawing/2014/main" id="{8D4294D1-0D4B-4EE1-9121-953D20DDEE27}"/>
              </a:ext>
            </a:extLst>
          </p:cNvPr>
          <p:cNvCxnSpPr>
            <a:stCxn id="4" idx="2"/>
            <a:endCxn id="10" idx="0"/>
          </p:cNvCxnSpPr>
          <p:nvPr/>
        </p:nvCxnSpPr>
        <p:spPr>
          <a:xfrm>
            <a:off x="2855422" y="3333404"/>
            <a:ext cx="1232363" cy="207356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DF619684-01EF-4DF3-8FDB-21E8C45EFA39}"/>
              </a:ext>
            </a:extLst>
          </p:cNvPr>
          <p:cNvCxnSpPr>
            <a:stCxn id="5" idx="2"/>
            <a:endCxn id="10" idx="0"/>
          </p:cNvCxnSpPr>
          <p:nvPr/>
        </p:nvCxnSpPr>
        <p:spPr>
          <a:xfrm flipH="1">
            <a:off x="4087785" y="3760124"/>
            <a:ext cx="27039" cy="164684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98F416DA-D9FB-4030-9D7D-971474912138}"/>
              </a:ext>
            </a:extLst>
          </p:cNvPr>
          <p:cNvCxnSpPr>
            <a:stCxn id="6" idx="2"/>
            <a:endCxn id="10" idx="0"/>
          </p:cNvCxnSpPr>
          <p:nvPr/>
        </p:nvCxnSpPr>
        <p:spPr>
          <a:xfrm flipH="1">
            <a:off x="4087785" y="4296294"/>
            <a:ext cx="956938" cy="11106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13414047-1018-41F4-BFE1-7C1E276221B0}"/>
              </a:ext>
            </a:extLst>
          </p:cNvPr>
          <p:cNvSpPr/>
          <p:nvPr/>
        </p:nvSpPr>
        <p:spPr>
          <a:xfrm>
            <a:off x="7095606" y="5417128"/>
            <a:ext cx="2714105" cy="895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t>IWT</a:t>
            </a:r>
            <a:r>
              <a:rPr lang="zh-CN" altLang="en-US" sz="1600" dirty="0"/>
              <a:t>（使用通过哈尔变化实现逆向二维离散小波来实现对低维特征的还原）</a:t>
            </a:r>
          </a:p>
        </p:txBody>
      </p:sp>
      <p:cxnSp>
        <p:nvCxnSpPr>
          <p:cNvPr id="22" name="直接箭头连接符 21">
            <a:extLst>
              <a:ext uri="{FF2B5EF4-FFF2-40B4-BE49-F238E27FC236}">
                <a16:creationId xmlns:a16="http://schemas.microsoft.com/office/drawing/2014/main" id="{94080F55-E3A7-4A34-9812-70AB44348023}"/>
              </a:ext>
            </a:extLst>
          </p:cNvPr>
          <p:cNvCxnSpPr>
            <a:stCxn id="7" idx="2"/>
            <a:endCxn id="20" idx="0"/>
          </p:cNvCxnSpPr>
          <p:nvPr/>
        </p:nvCxnSpPr>
        <p:spPr>
          <a:xfrm>
            <a:off x="7258727" y="4296294"/>
            <a:ext cx="1193932" cy="11208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A6059D2-208C-4AC1-868B-01A48523CE2F}"/>
              </a:ext>
            </a:extLst>
          </p:cNvPr>
          <p:cNvCxnSpPr>
            <a:stCxn id="8" idx="2"/>
            <a:endCxn id="20" idx="0"/>
          </p:cNvCxnSpPr>
          <p:nvPr/>
        </p:nvCxnSpPr>
        <p:spPr>
          <a:xfrm>
            <a:off x="8452659" y="3760124"/>
            <a:ext cx="0" cy="165700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9DE01F7C-6530-4AD7-8585-EA549B2A2644}"/>
              </a:ext>
            </a:extLst>
          </p:cNvPr>
          <p:cNvCxnSpPr>
            <a:stCxn id="9" idx="2"/>
            <a:endCxn id="20" idx="0"/>
          </p:cNvCxnSpPr>
          <p:nvPr/>
        </p:nvCxnSpPr>
        <p:spPr>
          <a:xfrm flipH="1">
            <a:off x="8452659" y="3333404"/>
            <a:ext cx="1748856" cy="20837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2540C9E4-E067-47B9-90CD-0397632B67E3}"/>
              </a:ext>
            </a:extLst>
          </p:cNvPr>
          <p:cNvSpPr/>
          <p:nvPr/>
        </p:nvSpPr>
        <p:spPr>
          <a:xfrm rot="20057565">
            <a:off x="71121" y="1036564"/>
            <a:ext cx="4176405" cy="57153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琥珀" panose="02010800040101010101" pitchFamily="2" charset="-122"/>
                <a:ea typeface="华文琥珀" panose="02010800040101010101" pitchFamily="2" charset="-122"/>
              </a:rPr>
              <a:t>MWCNN</a:t>
            </a:r>
            <a:r>
              <a:rPr lang="zh-CN" altLang="en-US" sz="2800" dirty="0">
                <a:latin typeface="华文琥珀" panose="02010800040101010101" pitchFamily="2" charset="-122"/>
                <a:ea typeface="华文琥珀" panose="02010800040101010101" pitchFamily="2" charset="-122"/>
              </a:rPr>
              <a:t>的核心算法模型</a:t>
            </a:r>
          </a:p>
        </p:txBody>
      </p:sp>
    </p:spTree>
    <p:extLst>
      <p:ext uri="{BB962C8B-B14F-4D97-AF65-F5344CB8AC3E}">
        <p14:creationId xmlns:p14="http://schemas.microsoft.com/office/powerpoint/2010/main" val="507356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FE9D76D-FDA3-4557-A103-A144FFEBD8E0}"/>
              </a:ext>
            </a:extLst>
          </p:cNvPr>
          <p:cNvPicPr>
            <a:picLocks noChangeAspect="1"/>
          </p:cNvPicPr>
          <p:nvPr/>
        </p:nvPicPr>
        <p:blipFill>
          <a:blip r:embed="rId2"/>
          <a:stretch>
            <a:fillRect/>
          </a:stretch>
        </p:blipFill>
        <p:spPr>
          <a:xfrm>
            <a:off x="1900820" y="1716115"/>
            <a:ext cx="9304762" cy="2295238"/>
          </a:xfrm>
          <a:prstGeom prst="rect">
            <a:avLst/>
          </a:prstGeom>
        </p:spPr>
      </p:pic>
      <p:sp>
        <p:nvSpPr>
          <p:cNvPr id="10" name="矩形 9">
            <a:extLst>
              <a:ext uri="{FF2B5EF4-FFF2-40B4-BE49-F238E27FC236}">
                <a16:creationId xmlns:a16="http://schemas.microsoft.com/office/drawing/2014/main" id="{E000D352-8FE4-437F-9E0F-2E534B737EB4}"/>
              </a:ext>
            </a:extLst>
          </p:cNvPr>
          <p:cNvSpPr/>
          <p:nvPr/>
        </p:nvSpPr>
        <p:spPr>
          <a:xfrm>
            <a:off x="2730732" y="5406968"/>
            <a:ext cx="2714105" cy="895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四层卷积层的使用是为了降低通过下采样之后得到的特征维度。</a:t>
            </a:r>
          </a:p>
        </p:txBody>
      </p:sp>
      <p:sp>
        <p:nvSpPr>
          <p:cNvPr id="11" name="矩形 10">
            <a:extLst>
              <a:ext uri="{FF2B5EF4-FFF2-40B4-BE49-F238E27FC236}">
                <a16:creationId xmlns:a16="http://schemas.microsoft.com/office/drawing/2014/main" id="{D03F50E5-D8BD-4798-91F1-6CAB5B35C653}"/>
              </a:ext>
            </a:extLst>
          </p:cNvPr>
          <p:cNvSpPr/>
          <p:nvPr/>
        </p:nvSpPr>
        <p:spPr>
          <a:xfrm>
            <a:off x="3150525" y="2302624"/>
            <a:ext cx="1396538" cy="8005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773130C2-D3B9-4141-BD66-B3A37D0093CB}"/>
              </a:ext>
            </a:extLst>
          </p:cNvPr>
          <p:cNvSpPr/>
          <p:nvPr/>
        </p:nvSpPr>
        <p:spPr>
          <a:xfrm>
            <a:off x="3865419" y="3103186"/>
            <a:ext cx="1396538" cy="4712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C51E4C94-8F2C-4ECA-8274-1B09F9EE84BF}"/>
              </a:ext>
            </a:extLst>
          </p:cNvPr>
          <p:cNvSpPr/>
          <p:nvPr/>
        </p:nvSpPr>
        <p:spPr>
          <a:xfrm>
            <a:off x="4874393" y="3574471"/>
            <a:ext cx="1027643" cy="2826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EE67C4FF-E832-4C17-B71F-E2649A34A0C3}"/>
              </a:ext>
            </a:extLst>
          </p:cNvPr>
          <p:cNvCxnSpPr>
            <a:stCxn id="11" idx="2"/>
            <a:endCxn id="10" idx="0"/>
          </p:cNvCxnSpPr>
          <p:nvPr/>
        </p:nvCxnSpPr>
        <p:spPr>
          <a:xfrm>
            <a:off x="3848794" y="3103186"/>
            <a:ext cx="238991" cy="230378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ACE3DBD4-C42A-4E08-A2DD-E273C1F567B1}"/>
              </a:ext>
            </a:extLst>
          </p:cNvPr>
          <p:cNvCxnSpPr>
            <a:cxnSpLocks/>
            <a:stCxn id="19" idx="2"/>
            <a:endCxn id="10" idx="0"/>
          </p:cNvCxnSpPr>
          <p:nvPr/>
        </p:nvCxnSpPr>
        <p:spPr>
          <a:xfrm flipH="1">
            <a:off x="4087785" y="3574471"/>
            <a:ext cx="475903" cy="1832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B7398DB2-4019-46DE-95D6-4A6FD986D598}"/>
              </a:ext>
            </a:extLst>
          </p:cNvPr>
          <p:cNvCxnSpPr>
            <a:cxnSpLocks/>
            <a:stCxn id="21" idx="2"/>
            <a:endCxn id="10" idx="0"/>
          </p:cNvCxnSpPr>
          <p:nvPr/>
        </p:nvCxnSpPr>
        <p:spPr>
          <a:xfrm flipH="1">
            <a:off x="4087785" y="3857105"/>
            <a:ext cx="1300430" cy="15498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698AB122-CB59-4ABE-9171-034B666D98B3}"/>
              </a:ext>
            </a:extLst>
          </p:cNvPr>
          <p:cNvSpPr/>
          <p:nvPr/>
        </p:nvSpPr>
        <p:spPr>
          <a:xfrm rot="20057565">
            <a:off x="71121" y="1036564"/>
            <a:ext cx="4176405" cy="57153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琥珀" panose="02010800040101010101" pitchFamily="2" charset="-122"/>
                <a:ea typeface="华文琥珀" panose="02010800040101010101" pitchFamily="2" charset="-122"/>
              </a:rPr>
              <a:t>MWCNN</a:t>
            </a:r>
            <a:r>
              <a:rPr lang="zh-CN" altLang="en-US" sz="2800" dirty="0">
                <a:latin typeface="华文琥珀" panose="02010800040101010101" pitchFamily="2" charset="-122"/>
                <a:ea typeface="华文琥珀" panose="02010800040101010101" pitchFamily="2" charset="-122"/>
              </a:rPr>
              <a:t>的核心算法模型</a:t>
            </a:r>
          </a:p>
        </p:txBody>
      </p:sp>
    </p:spTree>
    <p:extLst>
      <p:ext uri="{BB962C8B-B14F-4D97-AF65-F5344CB8AC3E}">
        <p14:creationId xmlns:p14="http://schemas.microsoft.com/office/powerpoint/2010/main" val="790006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D49A9C71-3AE4-4A6C-B945-99FCBAFDE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893" y="1162050"/>
            <a:ext cx="9525000" cy="5695950"/>
          </a:xfrm>
          <a:prstGeom prst="rect">
            <a:avLst/>
          </a:prstGeom>
        </p:spPr>
      </p:pic>
      <p:sp>
        <p:nvSpPr>
          <p:cNvPr id="4" name="矩形 3">
            <a:extLst>
              <a:ext uri="{FF2B5EF4-FFF2-40B4-BE49-F238E27FC236}">
                <a16:creationId xmlns:a16="http://schemas.microsoft.com/office/drawing/2014/main" id="{87A837B9-8BF3-467A-9577-12AA3FF776DA}"/>
              </a:ext>
            </a:extLst>
          </p:cNvPr>
          <p:cNvSpPr/>
          <p:nvPr/>
        </p:nvSpPr>
        <p:spPr>
          <a:xfrm rot="20057565">
            <a:off x="71121" y="1036564"/>
            <a:ext cx="4176405" cy="57153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琥珀" panose="02010800040101010101" pitchFamily="2" charset="-122"/>
                <a:ea typeface="华文琥珀" panose="02010800040101010101" pitchFamily="2" charset="-122"/>
              </a:rPr>
              <a:t>MWCNN</a:t>
            </a:r>
            <a:r>
              <a:rPr lang="zh-CN" altLang="en-US" sz="2800" dirty="0">
                <a:latin typeface="华文琥珀" panose="02010800040101010101" pitchFamily="2" charset="-122"/>
                <a:ea typeface="华文琥珀" panose="02010800040101010101" pitchFamily="2" charset="-122"/>
              </a:rPr>
              <a:t>的核心算法模型</a:t>
            </a:r>
          </a:p>
        </p:txBody>
      </p:sp>
    </p:spTree>
    <p:extLst>
      <p:ext uri="{BB962C8B-B14F-4D97-AF65-F5344CB8AC3E}">
        <p14:creationId xmlns:p14="http://schemas.microsoft.com/office/powerpoint/2010/main" val="1538214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FE9D76D-FDA3-4557-A103-A144FFEBD8E0}"/>
              </a:ext>
            </a:extLst>
          </p:cNvPr>
          <p:cNvPicPr>
            <a:picLocks noChangeAspect="1"/>
          </p:cNvPicPr>
          <p:nvPr/>
        </p:nvPicPr>
        <p:blipFill>
          <a:blip r:embed="rId2"/>
          <a:stretch>
            <a:fillRect/>
          </a:stretch>
        </p:blipFill>
        <p:spPr>
          <a:xfrm>
            <a:off x="1900820" y="1716115"/>
            <a:ext cx="9304762" cy="2295238"/>
          </a:xfrm>
          <a:prstGeom prst="rect">
            <a:avLst/>
          </a:prstGeom>
        </p:spPr>
      </p:pic>
      <p:sp>
        <p:nvSpPr>
          <p:cNvPr id="10" name="矩形 9">
            <a:extLst>
              <a:ext uri="{FF2B5EF4-FFF2-40B4-BE49-F238E27FC236}">
                <a16:creationId xmlns:a16="http://schemas.microsoft.com/office/drawing/2014/main" id="{E000D352-8FE4-437F-9E0F-2E534B737EB4}"/>
              </a:ext>
            </a:extLst>
          </p:cNvPr>
          <p:cNvSpPr/>
          <p:nvPr/>
        </p:nvSpPr>
        <p:spPr>
          <a:xfrm>
            <a:off x="377513" y="5369100"/>
            <a:ext cx="3196960" cy="1031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此处还用了 </a:t>
            </a:r>
            <a:r>
              <a:rPr lang="en-US" altLang="zh-CN" sz="1600" dirty="0"/>
              <a:t>short cut </a:t>
            </a:r>
            <a:r>
              <a:rPr lang="zh-CN" altLang="en-US" sz="1600" dirty="0"/>
              <a:t>，使用元素加法的方式来连接下采样和上采样过程中的同一层的卷积层。</a:t>
            </a:r>
          </a:p>
        </p:txBody>
      </p:sp>
      <p:sp>
        <p:nvSpPr>
          <p:cNvPr id="4" name="矩形 3">
            <a:extLst>
              <a:ext uri="{FF2B5EF4-FFF2-40B4-BE49-F238E27FC236}">
                <a16:creationId xmlns:a16="http://schemas.microsoft.com/office/drawing/2014/main" id="{E25768F3-7999-47AE-B279-EA456ABD6E3E}"/>
              </a:ext>
            </a:extLst>
          </p:cNvPr>
          <p:cNvSpPr/>
          <p:nvPr/>
        </p:nvSpPr>
        <p:spPr>
          <a:xfrm>
            <a:off x="2568633" y="2177935"/>
            <a:ext cx="7797338" cy="2410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60FE0A7-8E5D-4EF8-9BEC-9C3CFE4BC47B}"/>
              </a:ext>
            </a:extLst>
          </p:cNvPr>
          <p:cNvSpPr/>
          <p:nvPr/>
        </p:nvSpPr>
        <p:spPr>
          <a:xfrm>
            <a:off x="4272742" y="2643448"/>
            <a:ext cx="4239491" cy="2410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2E7D45F0-A73F-4CD7-90C5-A4C9ADF0B407}"/>
              </a:ext>
            </a:extLst>
          </p:cNvPr>
          <p:cNvSpPr/>
          <p:nvPr/>
        </p:nvSpPr>
        <p:spPr>
          <a:xfrm>
            <a:off x="4958540" y="3287684"/>
            <a:ext cx="2274917" cy="1981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AA4C6714-4694-4C27-918A-E0938832F3A8}"/>
              </a:ext>
            </a:extLst>
          </p:cNvPr>
          <p:cNvSpPr/>
          <p:nvPr/>
        </p:nvSpPr>
        <p:spPr>
          <a:xfrm>
            <a:off x="5726082" y="3649289"/>
            <a:ext cx="616529" cy="1653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9BDD551E-A972-4D27-A3CA-5A4B2F1B007D}"/>
              </a:ext>
            </a:extLst>
          </p:cNvPr>
          <p:cNvCxnSpPr>
            <a:cxnSpLocks/>
            <a:stCxn id="4" idx="1"/>
            <a:endCxn id="10" idx="0"/>
          </p:cNvCxnSpPr>
          <p:nvPr/>
        </p:nvCxnSpPr>
        <p:spPr>
          <a:xfrm flipH="1">
            <a:off x="1975993" y="2298470"/>
            <a:ext cx="592640" cy="307063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4BA80259-597E-4F29-B9A5-65D488C4B09D}"/>
              </a:ext>
            </a:extLst>
          </p:cNvPr>
          <p:cNvCxnSpPr>
            <a:cxnSpLocks/>
            <a:stCxn id="5" idx="1"/>
            <a:endCxn id="10" idx="0"/>
          </p:cNvCxnSpPr>
          <p:nvPr/>
        </p:nvCxnSpPr>
        <p:spPr>
          <a:xfrm flipH="1">
            <a:off x="1975993" y="2763983"/>
            <a:ext cx="2296749" cy="26051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926A6903-C565-4B7A-B693-17F4860E7044}"/>
              </a:ext>
            </a:extLst>
          </p:cNvPr>
          <p:cNvCxnSpPr>
            <a:cxnSpLocks/>
            <a:stCxn id="14" idx="1"/>
            <a:endCxn id="10" idx="0"/>
          </p:cNvCxnSpPr>
          <p:nvPr/>
        </p:nvCxnSpPr>
        <p:spPr>
          <a:xfrm flipH="1">
            <a:off x="1975993" y="3386746"/>
            <a:ext cx="2982547" cy="198235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736C080C-3506-4C4C-9682-80BCC663E7D1}"/>
              </a:ext>
            </a:extLst>
          </p:cNvPr>
          <p:cNvCxnSpPr>
            <a:cxnSpLocks/>
            <a:stCxn id="15" idx="1"/>
            <a:endCxn id="10" idx="0"/>
          </p:cNvCxnSpPr>
          <p:nvPr/>
        </p:nvCxnSpPr>
        <p:spPr>
          <a:xfrm flipH="1">
            <a:off x="1975993" y="3731955"/>
            <a:ext cx="3750089" cy="16371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CD0F2ED-99B3-44F4-AA2F-A69531064604}"/>
              </a:ext>
            </a:extLst>
          </p:cNvPr>
          <p:cNvSpPr/>
          <p:nvPr/>
        </p:nvSpPr>
        <p:spPr>
          <a:xfrm rot="20057565">
            <a:off x="71121" y="1036564"/>
            <a:ext cx="4176405" cy="57153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琥珀" panose="02010800040101010101" pitchFamily="2" charset="-122"/>
                <a:ea typeface="华文琥珀" panose="02010800040101010101" pitchFamily="2" charset="-122"/>
              </a:rPr>
              <a:t>MWCNN</a:t>
            </a:r>
            <a:r>
              <a:rPr lang="zh-CN" altLang="en-US" sz="2800" dirty="0">
                <a:latin typeface="华文琥珀" panose="02010800040101010101" pitchFamily="2" charset="-122"/>
                <a:ea typeface="华文琥珀" panose="02010800040101010101" pitchFamily="2" charset="-122"/>
              </a:rPr>
              <a:t>的核心算法模型</a:t>
            </a:r>
          </a:p>
        </p:txBody>
      </p:sp>
    </p:spTree>
    <p:extLst>
      <p:ext uri="{BB962C8B-B14F-4D97-AF65-F5344CB8AC3E}">
        <p14:creationId xmlns:p14="http://schemas.microsoft.com/office/powerpoint/2010/main" val="686523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9D073DC-0CC2-4A08-A355-E0CB83C31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1921452"/>
            <a:ext cx="9525000" cy="4095750"/>
          </a:xfrm>
          <a:prstGeom prst="rect">
            <a:avLst/>
          </a:prstGeom>
        </p:spPr>
      </p:pic>
      <p:sp>
        <p:nvSpPr>
          <p:cNvPr id="5" name="矩形 4">
            <a:extLst>
              <a:ext uri="{FF2B5EF4-FFF2-40B4-BE49-F238E27FC236}">
                <a16:creationId xmlns:a16="http://schemas.microsoft.com/office/drawing/2014/main" id="{2C423871-8789-4075-A443-FF6CFB0B1B9F}"/>
              </a:ext>
            </a:extLst>
          </p:cNvPr>
          <p:cNvSpPr/>
          <p:nvPr/>
        </p:nvSpPr>
        <p:spPr>
          <a:xfrm rot="20057565">
            <a:off x="71121" y="1036564"/>
            <a:ext cx="4176405" cy="57153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琥珀" panose="02010800040101010101" pitchFamily="2" charset="-122"/>
                <a:ea typeface="华文琥珀" panose="02010800040101010101" pitchFamily="2" charset="-122"/>
              </a:rPr>
              <a:t>MWCNN</a:t>
            </a:r>
            <a:r>
              <a:rPr lang="zh-CN" altLang="en-US" sz="2800" dirty="0">
                <a:latin typeface="华文琥珀" panose="02010800040101010101" pitchFamily="2" charset="-122"/>
                <a:ea typeface="华文琥珀" panose="02010800040101010101" pitchFamily="2" charset="-122"/>
              </a:rPr>
              <a:t>的核心算法模型</a:t>
            </a:r>
          </a:p>
        </p:txBody>
      </p:sp>
    </p:spTree>
    <p:extLst>
      <p:ext uri="{BB962C8B-B14F-4D97-AF65-F5344CB8AC3E}">
        <p14:creationId xmlns:p14="http://schemas.microsoft.com/office/powerpoint/2010/main" val="3715765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7089E83-C2E8-4EC0-B28C-DBF111DF6620}"/>
              </a:ext>
            </a:extLst>
          </p:cNvPr>
          <p:cNvPicPr>
            <a:picLocks noChangeAspect="1"/>
          </p:cNvPicPr>
          <p:nvPr/>
        </p:nvPicPr>
        <p:blipFill>
          <a:blip r:embed="rId2"/>
          <a:stretch>
            <a:fillRect/>
          </a:stretch>
        </p:blipFill>
        <p:spPr>
          <a:xfrm>
            <a:off x="1454934" y="2249893"/>
            <a:ext cx="4113461" cy="3186631"/>
          </a:xfrm>
          <a:prstGeom prst="rect">
            <a:avLst/>
          </a:prstGeom>
        </p:spPr>
      </p:pic>
      <p:pic>
        <p:nvPicPr>
          <p:cNvPr id="6" name="图片 5">
            <a:extLst>
              <a:ext uri="{FF2B5EF4-FFF2-40B4-BE49-F238E27FC236}">
                <a16:creationId xmlns:a16="http://schemas.microsoft.com/office/drawing/2014/main" id="{E368C18C-0D34-4733-A1D1-79A7B5AEA843}"/>
              </a:ext>
            </a:extLst>
          </p:cNvPr>
          <p:cNvPicPr>
            <a:picLocks noChangeAspect="1"/>
          </p:cNvPicPr>
          <p:nvPr/>
        </p:nvPicPr>
        <p:blipFill>
          <a:blip r:embed="rId3"/>
          <a:stretch>
            <a:fillRect/>
          </a:stretch>
        </p:blipFill>
        <p:spPr>
          <a:xfrm>
            <a:off x="6623607" y="2248018"/>
            <a:ext cx="4684745" cy="3184757"/>
          </a:xfrm>
          <a:prstGeom prst="rect">
            <a:avLst/>
          </a:prstGeom>
        </p:spPr>
      </p:pic>
      <p:sp>
        <p:nvSpPr>
          <p:cNvPr id="7" name="矩形 6">
            <a:extLst>
              <a:ext uri="{FF2B5EF4-FFF2-40B4-BE49-F238E27FC236}">
                <a16:creationId xmlns:a16="http://schemas.microsoft.com/office/drawing/2014/main" id="{32FC9224-127E-4114-9BED-B838C6B60F17}"/>
              </a:ext>
            </a:extLst>
          </p:cNvPr>
          <p:cNvSpPr/>
          <p:nvPr/>
        </p:nvSpPr>
        <p:spPr>
          <a:xfrm rot="20057565">
            <a:off x="53300" y="875133"/>
            <a:ext cx="3495578" cy="57153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琥珀" panose="02010800040101010101" pitchFamily="2" charset="-122"/>
                <a:ea typeface="华文琥珀" panose="02010800040101010101" pitchFamily="2" charset="-122"/>
              </a:rPr>
              <a:t>WAT</a:t>
            </a:r>
            <a:r>
              <a:rPr lang="zh-CN" altLang="en-US" sz="2800" dirty="0">
                <a:latin typeface="华文琥珀" panose="02010800040101010101" pitchFamily="2" charset="-122"/>
                <a:ea typeface="华文琥珀" panose="02010800040101010101" pitchFamily="2" charset="-122"/>
              </a:rPr>
              <a:t>的核心算法模型</a:t>
            </a:r>
          </a:p>
        </p:txBody>
      </p:sp>
    </p:spTree>
    <p:extLst>
      <p:ext uri="{BB962C8B-B14F-4D97-AF65-F5344CB8AC3E}">
        <p14:creationId xmlns:p14="http://schemas.microsoft.com/office/powerpoint/2010/main" val="3701104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68D983BD-36EB-467B-AA6D-C5D8C0FF6B45}"/>
              </a:ext>
            </a:extLst>
          </p:cNvPr>
          <p:cNvPicPr>
            <a:picLocks noChangeAspect="1"/>
          </p:cNvPicPr>
          <p:nvPr/>
        </p:nvPicPr>
        <p:blipFill>
          <a:blip r:embed="rId2"/>
          <a:stretch>
            <a:fillRect/>
          </a:stretch>
        </p:blipFill>
        <p:spPr>
          <a:xfrm>
            <a:off x="1818027" y="2177141"/>
            <a:ext cx="4047441" cy="3135486"/>
          </a:xfrm>
          <a:prstGeom prst="rect">
            <a:avLst/>
          </a:prstGeom>
        </p:spPr>
      </p:pic>
      <p:sp>
        <p:nvSpPr>
          <p:cNvPr id="5" name="矩形 4">
            <a:extLst>
              <a:ext uri="{FF2B5EF4-FFF2-40B4-BE49-F238E27FC236}">
                <a16:creationId xmlns:a16="http://schemas.microsoft.com/office/drawing/2014/main" id="{7F1812DB-F114-41EA-9938-9AAB5223969D}"/>
              </a:ext>
            </a:extLst>
          </p:cNvPr>
          <p:cNvSpPr/>
          <p:nvPr/>
        </p:nvSpPr>
        <p:spPr>
          <a:xfrm>
            <a:off x="7248698" y="2177141"/>
            <a:ext cx="4047441" cy="30765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b="1" dirty="0"/>
              <a:t>通用的编码器和解码器：</a:t>
            </a:r>
            <a:endParaRPr lang="en-US" altLang="zh-CN" b="1" dirty="0"/>
          </a:p>
          <a:p>
            <a:pPr>
              <a:lnSpc>
                <a:spcPct val="150000"/>
              </a:lnSpc>
            </a:pPr>
            <a:r>
              <a:rPr lang="zh-CN" altLang="en-US" dirty="0"/>
              <a:t>使用预训练好的</a:t>
            </a:r>
            <a:r>
              <a:rPr lang="en-US" altLang="zh-CN" dirty="0"/>
              <a:t>VGG-19</a:t>
            </a:r>
            <a:r>
              <a:rPr lang="zh-CN" altLang="en-US" dirty="0"/>
              <a:t>作为编码器，对图片进行编码，保持编码器的权重不变，训练一个解码器，对</a:t>
            </a:r>
            <a:r>
              <a:rPr lang="en-US" altLang="zh-CN" dirty="0"/>
              <a:t>VGG-19</a:t>
            </a:r>
            <a:r>
              <a:rPr lang="zh-CN" altLang="en-US" dirty="0"/>
              <a:t>产生的特征进行解码，对特征进行重建。实际上就是对图片进行一个恒等变换。</a:t>
            </a:r>
            <a:endParaRPr lang="en-US" altLang="zh-CN" dirty="0"/>
          </a:p>
        </p:txBody>
      </p:sp>
      <p:pic>
        <p:nvPicPr>
          <p:cNvPr id="9" name="图片 8">
            <a:extLst>
              <a:ext uri="{FF2B5EF4-FFF2-40B4-BE49-F238E27FC236}">
                <a16:creationId xmlns:a16="http://schemas.microsoft.com/office/drawing/2014/main" id="{398303A5-E58B-4AE8-8F5A-FC2BCEF9213A}"/>
              </a:ext>
            </a:extLst>
          </p:cNvPr>
          <p:cNvPicPr>
            <a:picLocks noChangeAspect="1"/>
          </p:cNvPicPr>
          <p:nvPr/>
        </p:nvPicPr>
        <p:blipFill>
          <a:blip r:embed="rId3"/>
          <a:stretch>
            <a:fillRect/>
          </a:stretch>
        </p:blipFill>
        <p:spPr>
          <a:xfrm>
            <a:off x="7173540" y="824877"/>
            <a:ext cx="4122599" cy="525543"/>
          </a:xfrm>
          <a:prstGeom prst="rect">
            <a:avLst/>
          </a:prstGeom>
        </p:spPr>
      </p:pic>
      <p:sp>
        <p:nvSpPr>
          <p:cNvPr id="6" name="矩形 5">
            <a:extLst>
              <a:ext uri="{FF2B5EF4-FFF2-40B4-BE49-F238E27FC236}">
                <a16:creationId xmlns:a16="http://schemas.microsoft.com/office/drawing/2014/main" id="{63B84CB7-57DD-4DFF-84E4-8B9F6CEEBD24}"/>
              </a:ext>
            </a:extLst>
          </p:cNvPr>
          <p:cNvSpPr/>
          <p:nvPr/>
        </p:nvSpPr>
        <p:spPr>
          <a:xfrm rot="20057565">
            <a:off x="53300" y="875133"/>
            <a:ext cx="3495578" cy="57153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华文琥珀" panose="02010800040101010101" pitchFamily="2" charset="-122"/>
                <a:ea typeface="华文琥珀" panose="02010800040101010101" pitchFamily="2" charset="-122"/>
              </a:rPr>
              <a:t>WAT</a:t>
            </a:r>
            <a:r>
              <a:rPr lang="zh-CN" altLang="en-US" sz="2800" dirty="0">
                <a:latin typeface="华文琥珀" panose="02010800040101010101" pitchFamily="2" charset="-122"/>
                <a:ea typeface="华文琥珀" panose="02010800040101010101" pitchFamily="2" charset="-122"/>
              </a:rPr>
              <a:t>的核心算法模型</a:t>
            </a:r>
          </a:p>
        </p:txBody>
      </p:sp>
    </p:spTree>
    <p:extLst>
      <p:ext uri="{BB962C8B-B14F-4D97-AF65-F5344CB8AC3E}">
        <p14:creationId xmlns:p14="http://schemas.microsoft.com/office/powerpoint/2010/main" val="22309118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1221</Words>
  <Application>Microsoft Office PowerPoint</Application>
  <PresentationFormat>宽屏</PresentationFormat>
  <Paragraphs>305</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等线</vt:lpstr>
      <vt:lpstr>等线 Light</vt:lpstr>
      <vt:lpstr>华文琥珀</vt:lpstr>
      <vt:lpstr>华文隶书</vt:lpstr>
      <vt:lpstr>Arial</vt:lpstr>
      <vt:lpstr>Arial Black</vt:lpstr>
      <vt:lpstr>Franklin Gothic Book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方 楠</dc:creator>
  <cp:lastModifiedBy>方 楠</cp:lastModifiedBy>
  <cp:revision>26</cp:revision>
  <dcterms:created xsi:type="dcterms:W3CDTF">2019-11-21T06:05:49Z</dcterms:created>
  <dcterms:modified xsi:type="dcterms:W3CDTF">2019-11-23T01:18:21Z</dcterms:modified>
</cp:coreProperties>
</file>