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64" r:id="rId5"/>
    <p:sldId id="258" r:id="rId6"/>
    <p:sldId id="259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oym" initials="A" lastIdx="1" clrIdx="0">
    <p:extLst>
      <p:ext uri="{19B8F6BF-5375-455C-9EA6-DF929625EA0E}">
        <p15:presenceInfo xmlns="" xmlns:p15="http://schemas.microsoft.com/office/powerpoint/2012/main" userId="guoy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966"/>
    <a:srgbClr val="FF7C80"/>
    <a:srgbClr val="00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618" autoAdjust="0"/>
  </p:normalViewPr>
  <p:slideViewPr>
    <p:cSldViewPr snapToGrid="0">
      <p:cViewPr varScale="1">
        <p:scale>
          <a:sx n="119" d="100"/>
          <a:sy n="119" d="100"/>
        </p:scale>
        <p:origin x="-270" y="-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4T22:50:09.386" idx="1">
    <p:pos x="10" y="10"/>
    <p:text/>
    <p:extLst>
      <p:ext uri="{C676402C-5697-4E1C-873F-D02D1690AC5C}">
        <p15:threadingInfo xmlns=""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08A7A-0999-4828-B286-1E1FAA9B4292}" type="datetimeFigureOut">
              <a:rPr lang="zh-CN" altLang="en-US" smtClean="0"/>
              <a:pPr/>
              <a:t>2018/3/20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BB9FF-AA00-49EF-AD19-92A65C10841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41717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BB9FF-AA00-49EF-AD19-92A65C10841C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99083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BB9FF-AA00-49EF-AD19-92A65C10841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81986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MDM</a:t>
            </a:r>
            <a:r>
              <a:rPr lang="zh-CN" altLang="en-US" dirty="0" smtClean="0"/>
              <a:t>技术架构设计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4342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2187519" y="4114209"/>
            <a:ext cx="8802059" cy="1078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189528" y="1965858"/>
            <a:ext cx="5869360" cy="18762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97916" y="1166070"/>
            <a:ext cx="8791662" cy="5452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服务路由及负载均衡</a:t>
            </a:r>
            <a:endParaRPr lang="zh-CN" altLang="en-US" b="1" dirty="0"/>
          </a:p>
        </p:txBody>
      </p:sp>
      <p:sp>
        <p:nvSpPr>
          <p:cNvPr id="8" name="矩形 7"/>
          <p:cNvSpPr/>
          <p:nvPr/>
        </p:nvSpPr>
        <p:spPr>
          <a:xfrm>
            <a:off x="2252411" y="2553482"/>
            <a:ext cx="1085151" cy="345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smtClean="0"/>
              <a:t>租户管理</a:t>
            </a:r>
            <a:endParaRPr lang="zh-CN" altLang="en-US" sz="1200" b="1" dirty="0"/>
          </a:p>
        </p:txBody>
      </p:sp>
      <p:sp>
        <p:nvSpPr>
          <p:cNvPr id="10" name="矩形 9"/>
          <p:cNvSpPr/>
          <p:nvPr/>
        </p:nvSpPr>
        <p:spPr>
          <a:xfrm>
            <a:off x="2263266" y="2954965"/>
            <a:ext cx="1085151" cy="39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/>
              <a:t>用户管理</a:t>
            </a:r>
            <a:endParaRPr lang="zh-CN" altLang="en-US" sz="1200" b="1" dirty="0"/>
          </a:p>
        </p:txBody>
      </p:sp>
      <p:sp>
        <p:nvSpPr>
          <p:cNvPr id="11" name="矩形 10"/>
          <p:cNvSpPr/>
          <p:nvPr/>
        </p:nvSpPr>
        <p:spPr>
          <a:xfrm>
            <a:off x="3424727" y="2965095"/>
            <a:ext cx="1085151" cy="39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/>
              <a:t>主</a:t>
            </a:r>
            <a:r>
              <a:rPr lang="zh-CN" altLang="en-US" sz="1200" b="1" dirty="0" smtClean="0"/>
              <a:t>数据</a:t>
            </a:r>
            <a:endParaRPr lang="en-US" altLang="zh-CN" sz="1200" b="1" dirty="0" smtClean="0"/>
          </a:p>
          <a:p>
            <a:pPr algn="ctr"/>
            <a:r>
              <a:rPr lang="zh-CN" altLang="en-US" sz="1200" b="1" dirty="0" smtClean="0"/>
              <a:t>元数据管理</a:t>
            </a:r>
            <a:endParaRPr lang="zh-CN" altLang="en-US" sz="1200" b="1" dirty="0"/>
          </a:p>
        </p:txBody>
      </p:sp>
      <p:sp>
        <p:nvSpPr>
          <p:cNvPr id="12" name="矩形 11"/>
          <p:cNvSpPr/>
          <p:nvPr/>
        </p:nvSpPr>
        <p:spPr>
          <a:xfrm>
            <a:off x="5735769" y="2583693"/>
            <a:ext cx="1092411" cy="339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/>
              <a:t>主界面</a:t>
            </a:r>
            <a:endParaRPr lang="zh-CN" altLang="en-US" sz="1200" b="1" dirty="0"/>
          </a:p>
        </p:txBody>
      </p:sp>
      <p:sp>
        <p:nvSpPr>
          <p:cNvPr id="13" name="矩形 12"/>
          <p:cNvSpPr/>
          <p:nvPr/>
        </p:nvSpPr>
        <p:spPr>
          <a:xfrm>
            <a:off x="6895132" y="2583693"/>
            <a:ext cx="1085151" cy="345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/>
              <a:t>登陆</a:t>
            </a:r>
            <a:endParaRPr lang="zh-CN" altLang="en-US" sz="1200" b="1" dirty="0"/>
          </a:p>
        </p:txBody>
      </p:sp>
      <p:sp>
        <p:nvSpPr>
          <p:cNvPr id="14" name="矩形 13"/>
          <p:cNvSpPr/>
          <p:nvPr/>
        </p:nvSpPr>
        <p:spPr>
          <a:xfrm>
            <a:off x="6918767" y="2982942"/>
            <a:ext cx="1065038" cy="39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/>
              <a:t>组织机构</a:t>
            </a:r>
            <a:endParaRPr lang="en-US" altLang="zh-CN" sz="1200" b="1" dirty="0" smtClean="0"/>
          </a:p>
          <a:p>
            <a:pPr algn="ctr"/>
            <a:r>
              <a:rPr lang="zh-CN" altLang="en-US" sz="1200" b="1" dirty="0"/>
              <a:t>管理</a:t>
            </a:r>
          </a:p>
        </p:txBody>
      </p:sp>
      <p:sp>
        <p:nvSpPr>
          <p:cNvPr id="15" name="矩形 14"/>
          <p:cNvSpPr/>
          <p:nvPr/>
        </p:nvSpPr>
        <p:spPr>
          <a:xfrm>
            <a:off x="9029776" y="1942497"/>
            <a:ext cx="423820" cy="187074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配置中心</a:t>
            </a:r>
            <a:endParaRPr lang="zh-CN" altLang="en-US" b="1" dirty="0"/>
          </a:p>
        </p:txBody>
      </p:sp>
      <p:sp>
        <p:nvSpPr>
          <p:cNvPr id="16" name="矩形 15"/>
          <p:cNvSpPr/>
          <p:nvPr/>
        </p:nvSpPr>
        <p:spPr>
          <a:xfrm>
            <a:off x="2164360" y="4037141"/>
            <a:ext cx="8825218" cy="163350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b="1" dirty="0" smtClean="0"/>
              <a:t>倍通</a:t>
            </a:r>
            <a:r>
              <a:rPr lang="en-US" altLang="zh-CN" b="1" dirty="0" smtClean="0"/>
              <a:t>WEB</a:t>
            </a:r>
            <a:r>
              <a:rPr lang="zh-CN" altLang="en-US" b="1" dirty="0" smtClean="0"/>
              <a:t>统一开发框架</a:t>
            </a:r>
            <a:endParaRPr lang="zh-CN" altLang="en-US" b="1" dirty="0"/>
          </a:p>
        </p:txBody>
      </p:sp>
      <p:sp>
        <p:nvSpPr>
          <p:cNvPr id="17" name="矩形 16"/>
          <p:cNvSpPr/>
          <p:nvPr/>
        </p:nvSpPr>
        <p:spPr>
          <a:xfrm>
            <a:off x="3423452" y="2561294"/>
            <a:ext cx="1085151" cy="345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/>
              <a:t>菜单管理</a:t>
            </a:r>
            <a:endParaRPr lang="zh-CN" altLang="en-US" sz="1200" b="1" dirty="0"/>
          </a:p>
        </p:txBody>
      </p:sp>
      <p:sp>
        <p:nvSpPr>
          <p:cNvPr id="18" name="矩形 17"/>
          <p:cNvSpPr/>
          <p:nvPr/>
        </p:nvSpPr>
        <p:spPr>
          <a:xfrm>
            <a:off x="4586188" y="2970241"/>
            <a:ext cx="1085151" cy="39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/>
              <a:t>主数据列</a:t>
            </a:r>
            <a:endParaRPr lang="en-US" altLang="zh-CN" sz="1200" b="1" dirty="0" smtClean="0"/>
          </a:p>
          <a:p>
            <a:pPr algn="ctr"/>
            <a:r>
              <a:rPr lang="zh-CN" altLang="en-US" sz="1200" b="1" dirty="0" smtClean="0"/>
              <a:t>权限管理</a:t>
            </a:r>
            <a:endParaRPr lang="zh-CN" altLang="en-US" sz="1200" b="1" dirty="0"/>
          </a:p>
        </p:txBody>
      </p:sp>
      <p:sp>
        <p:nvSpPr>
          <p:cNvPr id="19" name="矩形 18"/>
          <p:cNvSpPr/>
          <p:nvPr/>
        </p:nvSpPr>
        <p:spPr>
          <a:xfrm>
            <a:off x="4585873" y="2577804"/>
            <a:ext cx="1085151" cy="345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/>
              <a:t>数据权限</a:t>
            </a:r>
            <a:endParaRPr lang="en-US" altLang="zh-CN" sz="1200" b="1" dirty="0" smtClean="0"/>
          </a:p>
          <a:p>
            <a:pPr algn="ctr"/>
            <a:r>
              <a:rPr lang="zh-CN" altLang="en-US" sz="1200" b="1" dirty="0" smtClean="0"/>
              <a:t>管理</a:t>
            </a:r>
            <a:endParaRPr lang="zh-CN" altLang="en-US" sz="1200" b="1" dirty="0"/>
          </a:p>
        </p:txBody>
      </p:sp>
      <p:sp>
        <p:nvSpPr>
          <p:cNvPr id="20" name="矩形 19"/>
          <p:cNvSpPr/>
          <p:nvPr/>
        </p:nvSpPr>
        <p:spPr>
          <a:xfrm>
            <a:off x="5761057" y="2975226"/>
            <a:ext cx="1076665" cy="39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/>
              <a:t>角色管理</a:t>
            </a:r>
            <a:endParaRPr lang="zh-CN" altLang="en-US" sz="1200" b="1" dirty="0"/>
          </a:p>
        </p:txBody>
      </p:sp>
      <p:sp>
        <p:nvSpPr>
          <p:cNvPr id="22" name="矩形 21"/>
          <p:cNvSpPr/>
          <p:nvPr/>
        </p:nvSpPr>
        <p:spPr>
          <a:xfrm>
            <a:off x="4719163" y="5983094"/>
            <a:ext cx="3844345" cy="6310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公共数据库</a:t>
            </a:r>
            <a:endParaRPr lang="zh-CN" altLang="en-US" b="1" dirty="0"/>
          </a:p>
        </p:txBody>
      </p:sp>
      <p:sp>
        <p:nvSpPr>
          <p:cNvPr id="23" name="矩形 22"/>
          <p:cNvSpPr/>
          <p:nvPr/>
        </p:nvSpPr>
        <p:spPr>
          <a:xfrm>
            <a:off x="2223083" y="5983094"/>
            <a:ext cx="2418807" cy="6310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公共文件存储</a:t>
            </a:r>
            <a:endParaRPr lang="zh-CN" altLang="en-US" b="1" dirty="0"/>
          </a:p>
        </p:txBody>
      </p:sp>
      <p:sp>
        <p:nvSpPr>
          <p:cNvPr id="24" name="矩形 23"/>
          <p:cNvSpPr/>
          <p:nvPr/>
        </p:nvSpPr>
        <p:spPr>
          <a:xfrm>
            <a:off x="8640780" y="5983094"/>
            <a:ext cx="2281685" cy="6310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/>
              <a:t>轻量级容器</a:t>
            </a:r>
            <a:r>
              <a:rPr lang="zh-CN" altLang="en-US" b="1" dirty="0" smtClean="0"/>
              <a:t>管理</a:t>
            </a:r>
            <a:endParaRPr lang="zh-CN" altLang="en-US" b="1" dirty="0"/>
          </a:p>
        </p:txBody>
      </p:sp>
      <p:sp>
        <p:nvSpPr>
          <p:cNvPr id="26" name="矩形 25"/>
          <p:cNvSpPr/>
          <p:nvPr/>
        </p:nvSpPr>
        <p:spPr>
          <a:xfrm>
            <a:off x="3621677" y="2036940"/>
            <a:ext cx="1173093" cy="360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权限管理</a:t>
            </a:r>
            <a:endParaRPr lang="zh-CN" altLang="en-US" b="1" dirty="0"/>
          </a:p>
        </p:txBody>
      </p:sp>
      <p:sp>
        <p:nvSpPr>
          <p:cNvPr id="27" name="矩形 26"/>
          <p:cNvSpPr/>
          <p:nvPr/>
        </p:nvSpPr>
        <p:spPr>
          <a:xfrm>
            <a:off x="4898343" y="2036940"/>
            <a:ext cx="1452051" cy="360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主数据</a:t>
            </a:r>
            <a:r>
              <a:rPr lang="zh-CN" altLang="en-US" b="1" smtClean="0"/>
              <a:t>管理</a:t>
            </a:r>
            <a:endParaRPr lang="zh-CN" altLang="en-US" b="1" dirty="0"/>
          </a:p>
        </p:txBody>
      </p:sp>
      <p:sp>
        <p:nvSpPr>
          <p:cNvPr id="28" name="矩形 27"/>
          <p:cNvSpPr/>
          <p:nvPr/>
        </p:nvSpPr>
        <p:spPr>
          <a:xfrm>
            <a:off x="6523686" y="2036940"/>
            <a:ext cx="1471883" cy="360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/>
              <a:t>接口服务</a:t>
            </a:r>
            <a:endParaRPr lang="zh-CN" altLang="en-US" b="1" dirty="0"/>
          </a:p>
        </p:txBody>
      </p:sp>
      <p:sp>
        <p:nvSpPr>
          <p:cNvPr id="29" name="矩形 28"/>
          <p:cNvSpPr/>
          <p:nvPr/>
        </p:nvSpPr>
        <p:spPr>
          <a:xfrm>
            <a:off x="10461072" y="1965858"/>
            <a:ext cx="456140" cy="18802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统一安全机制</a:t>
            </a:r>
            <a:endParaRPr lang="zh-CN" altLang="en-US" b="1" dirty="0"/>
          </a:p>
        </p:txBody>
      </p:sp>
      <p:cxnSp>
        <p:nvCxnSpPr>
          <p:cNvPr id="34" name="直接连接符 33"/>
          <p:cNvCxnSpPr/>
          <p:nvPr/>
        </p:nvCxnSpPr>
        <p:spPr>
          <a:xfrm>
            <a:off x="1275127" y="1837188"/>
            <a:ext cx="9857064" cy="16778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8953420" y="153909"/>
            <a:ext cx="1691799" cy="662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第三方系统</a:t>
            </a:r>
            <a:endParaRPr lang="zh-CN" altLang="en-US" b="1" dirty="0"/>
          </a:p>
        </p:txBody>
      </p:sp>
      <p:cxnSp>
        <p:nvCxnSpPr>
          <p:cNvPr id="38" name="直接连接符 37"/>
          <p:cNvCxnSpPr/>
          <p:nvPr/>
        </p:nvCxnSpPr>
        <p:spPr>
          <a:xfrm>
            <a:off x="1224793" y="1015067"/>
            <a:ext cx="9857064" cy="16778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182848" y="402672"/>
            <a:ext cx="98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展现层</a:t>
            </a:r>
            <a:endParaRPr lang="zh-CN" alt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182848" y="1157681"/>
            <a:ext cx="98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路由层</a:t>
            </a:r>
            <a:endParaRPr lang="zh-CN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9491170" y="1934108"/>
            <a:ext cx="423820" cy="187074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消息总线</a:t>
            </a:r>
            <a:endParaRPr lang="zh-CN" altLang="en-US" b="1" dirty="0"/>
          </a:p>
        </p:txBody>
      </p:sp>
      <p:cxnSp>
        <p:nvCxnSpPr>
          <p:cNvPr id="53" name="直接连接符 52"/>
          <p:cNvCxnSpPr/>
          <p:nvPr/>
        </p:nvCxnSpPr>
        <p:spPr>
          <a:xfrm>
            <a:off x="1280718" y="3966385"/>
            <a:ext cx="9857064" cy="16778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182848" y="2072081"/>
            <a:ext cx="9815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/>
              <a:t>服务层</a:t>
            </a:r>
            <a:r>
              <a:rPr lang="en-US" altLang="zh-CN" sz="1200" b="1" smtClean="0"/>
              <a:t>(</a:t>
            </a:r>
            <a:r>
              <a:rPr lang="zh-CN" altLang="en-US" sz="1200" b="1" smtClean="0"/>
              <a:t>构建系统模块）</a:t>
            </a:r>
            <a:endParaRPr lang="zh-CN" altLang="en-US" sz="1200" b="1" dirty="0"/>
          </a:p>
        </p:txBody>
      </p:sp>
      <p:sp>
        <p:nvSpPr>
          <p:cNvPr id="55" name="矩形 54"/>
          <p:cNvSpPr/>
          <p:nvPr/>
        </p:nvSpPr>
        <p:spPr>
          <a:xfrm>
            <a:off x="9967316" y="1931330"/>
            <a:ext cx="423820" cy="187074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/>
              <a:t>动态部署治理</a:t>
            </a:r>
            <a:endParaRPr lang="zh-CN" altLang="en-US" b="1" dirty="0"/>
          </a:p>
        </p:txBody>
      </p:sp>
      <p:cxnSp>
        <p:nvCxnSpPr>
          <p:cNvPr id="56" name="直接连接符 55"/>
          <p:cNvCxnSpPr/>
          <p:nvPr/>
        </p:nvCxnSpPr>
        <p:spPr>
          <a:xfrm>
            <a:off x="1275127" y="5779799"/>
            <a:ext cx="9857064" cy="16778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199626" y="4110606"/>
            <a:ext cx="98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组件</a:t>
            </a:r>
            <a:r>
              <a:rPr lang="zh-CN" altLang="en-US" b="1" smtClean="0"/>
              <a:t>层</a:t>
            </a:r>
            <a:endParaRPr lang="zh-CN" altLang="en-US" b="1" dirty="0"/>
          </a:p>
        </p:txBody>
      </p:sp>
      <p:sp>
        <p:nvSpPr>
          <p:cNvPr id="58" name="矩形 57"/>
          <p:cNvSpPr/>
          <p:nvPr/>
        </p:nvSpPr>
        <p:spPr>
          <a:xfrm>
            <a:off x="2229464" y="4626823"/>
            <a:ext cx="941575" cy="470076"/>
          </a:xfrm>
          <a:prstGeom prst="rect">
            <a:avLst/>
          </a:prstGeom>
          <a:solidFill>
            <a:srgbClr val="FF9966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smtClean="0"/>
              <a:t>消息订阅</a:t>
            </a:r>
            <a:endParaRPr lang="zh-CN" altLang="en-US" sz="1400" b="1" dirty="0"/>
          </a:p>
        </p:txBody>
      </p:sp>
      <p:sp>
        <p:nvSpPr>
          <p:cNvPr id="59" name="矩形 58"/>
          <p:cNvSpPr/>
          <p:nvPr/>
        </p:nvSpPr>
        <p:spPr>
          <a:xfrm>
            <a:off x="3244531" y="4643601"/>
            <a:ext cx="941575" cy="470076"/>
          </a:xfrm>
          <a:prstGeom prst="rect">
            <a:avLst/>
          </a:prstGeom>
          <a:solidFill>
            <a:srgbClr val="FF9966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smtClean="0"/>
              <a:t>邮件收发</a:t>
            </a:r>
            <a:endParaRPr lang="zh-CN" altLang="en-US" sz="1400" b="1" dirty="0"/>
          </a:p>
        </p:txBody>
      </p:sp>
      <p:sp>
        <p:nvSpPr>
          <p:cNvPr id="60" name="矩形 59"/>
          <p:cNvSpPr/>
          <p:nvPr/>
        </p:nvSpPr>
        <p:spPr>
          <a:xfrm>
            <a:off x="3244531" y="4134843"/>
            <a:ext cx="941575" cy="470076"/>
          </a:xfrm>
          <a:prstGeom prst="rect">
            <a:avLst/>
          </a:prstGeom>
          <a:solidFill>
            <a:srgbClr val="FF9966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/>
              <a:t>NoSQL</a:t>
            </a:r>
            <a:r>
              <a:rPr lang="zh-CN" altLang="en-US" sz="1400" b="1" smtClean="0"/>
              <a:t>数据库操作</a:t>
            </a:r>
            <a:endParaRPr lang="zh-CN" altLang="en-US" sz="1400" b="1" dirty="0"/>
          </a:p>
        </p:txBody>
      </p:sp>
      <p:sp>
        <p:nvSpPr>
          <p:cNvPr id="61" name="矩形 60"/>
          <p:cNvSpPr/>
          <p:nvPr/>
        </p:nvSpPr>
        <p:spPr>
          <a:xfrm>
            <a:off x="4248375" y="4144163"/>
            <a:ext cx="941575" cy="470076"/>
          </a:xfrm>
          <a:prstGeom prst="rect">
            <a:avLst/>
          </a:prstGeom>
          <a:solidFill>
            <a:srgbClr val="FF9966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分布式</a:t>
            </a:r>
            <a:endParaRPr lang="en-US" altLang="zh-CN" sz="1400" b="1" dirty="0" smtClean="0"/>
          </a:p>
          <a:p>
            <a:pPr algn="ctr"/>
            <a:r>
              <a:rPr lang="zh-CN" altLang="en-US" sz="1400" b="1" dirty="0" smtClean="0"/>
              <a:t>文件系统</a:t>
            </a:r>
            <a:endParaRPr lang="zh-CN" altLang="en-US" sz="1400" b="1" dirty="0"/>
          </a:p>
        </p:txBody>
      </p:sp>
      <p:sp>
        <p:nvSpPr>
          <p:cNvPr id="62" name="矩形 61"/>
          <p:cNvSpPr/>
          <p:nvPr/>
        </p:nvSpPr>
        <p:spPr>
          <a:xfrm>
            <a:off x="4261355" y="4669479"/>
            <a:ext cx="928595" cy="427420"/>
          </a:xfrm>
          <a:prstGeom prst="rect">
            <a:avLst/>
          </a:prstGeom>
          <a:solidFill>
            <a:srgbClr val="FF9966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缓存</a:t>
            </a:r>
            <a:endParaRPr lang="zh-CN" altLang="en-US" sz="1400" b="1" dirty="0"/>
          </a:p>
        </p:txBody>
      </p:sp>
      <p:sp>
        <p:nvSpPr>
          <p:cNvPr id="63" name="矩形 62"/>
          <p:cNvSpPr/>
          <p:nvPr/>
        </p:nvSpPr>
        <p:spPr>
          <a:xfrm>
            <a:off x="5267675" y="4144163"/>
            <a:ext cx="941575" cy="470076"/>
          </a:xfrm>
          <a:prstGeom prst="rect">
            <a:avLst/>
          </a:prstGeom>
          <a:solidFill>
            <a:srgbClr val="FF9966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计划任务</a:t>
            </a:r>
            <a:endParaRPr lang="zh-CN" altLang="en-US" sz="1400" b="1" dirty="0"/>
          </a:p>
        </p:txBody>
      </p:sp>
      <p:sp>
        <p:nvSpPr>
          <p:cNvPr id="64" name="矩形 63"/>
          <p:cNvSpPr/>
          <p:nvPr/>
        </p:nvSpPr>
        <p:spPr>
          <a:xfrm>
            <a:off x="5267888" y="4668474"/>
            <a:ext cx="941575" cy="470076"/>
          </a:xfrm>
          <a:prstGeom prst="rect">
            <a:avLst/>
          </a:prstGeom>
          <a:solidFill>
            <a:srgbClr val="FF9966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smtClean="0"/>
              <a:t>浏览器</a:t>
            </a:r>
            <a:endParaRPr lang="en-US" altLang="zh-CN" sz="1400" b="1" smtClean="0"/>
          </a:p>
          <a:p>
            <a:pPr algn="ctr"/>
            <a:r>
              <a:rPr lang="zh-CN" altLang="en-US" sz="1400" b="1" smtClean="0"/>
              <a:t>推</a:t>
            </a:r>
            <a:r>
              <a:rPr lang="zh-CN" altLang="en-US" sz="1400" b="1" dirty="0" smtClean="0"/>
              <a:t>送</a:t>
            </a:r>
            <a:endParaRPr lang="zh-CN" altLang="en-US" sz="1400" b="1" dirty="0"/>
          </a:p>
        </p:txBody>
      </p:sp>
      <p:sp>
        <p:nvSpPr>
          <p:cNvPr id="65" name="矩形 64"/>
          <p:cNvSpPr/>
          <p:nvPr/>
        </p:nvSpPr>
        <p:spPr>
          <a:xfrm>
            <a:off x="6289499" y="4141712"/>
            <a:ext cx="941575" cy="470076"/>
          </a:xfrm>
          <a:prstGeom prst="rect">
            <a:avLst/>
          </a:prstGeom>
          <a:solidFill>
            <a:srgbClr val="FF9966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规则引擎</a:t>
            </a:r>
            <a:endParaRPr lang="zh-CN" altLang="en-US" sz="1400" b="1" dirty="0"/>
          </a:p>
        </p:txBody>
      </p:sp>
      <p:sp>
        <p:nvSpPr>
          <p:cNvPr id="66" name="矩形 65"/>
          <p:cNvSpPr/>
          <p:nvPr/>
        </p:nvSpPr>
        <p:spPr>
          <a:xfrm>
            <a:off x="6289498" y="4688429"/>
            <a:ext cx="941575" cy="470076"/>
          </a:xfrm>
          <a:prstGeom prst="rect">
            <a:avLst/>
          </a:prstGeom>
          <a:solidFill>
            <a:srgbClr val="FF9966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/>
              <a:t>系统</a:t>
            </a:r>
            <a:r>
              <a:rPr lang="zh-CN" altLang="en-US" sz="1400" b="1" smtClean="0"/>
              <a:t>日志</a:t>
            </a:r>
            <a:endParaRPr lang="zh-CN" altLang="en-US" sz="14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1091474" y="5905730"/>
            <a:ext cx="981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基础设施层</a:t>
            </a:r>
            <a:endParaRPr lang="zh-CN" altLang="en-US" b="1" dirty="0"/>
          </a:p>
        </p:txBody>
      </p:sp>
      <p:sp>
        <p:nvSpPr>
          <p:cNvPr id="47" name="矩形 46"/>
          <p:cNvSpPr/>
          <p:nvPr/>
        </p:nvSpPr>
        <p:spPr>
          <a:xfrm>
            <a:off x="8128824" y="1954634"/>
            <a:ext cx="423820" cy="187074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服务注册中心</a:t>
            </a:r>
            <a:endParaRPr lang="zh-CN" altLang="en-US" b="1" dirty="0"/>
          </a:p>
        </p:txBody>
      </p:sp>
      <p:sp>
        <p:nvSpPr>
          <p:cNvPr id="48" name="矩形 47"/>
          <p:cNvSpPr/>
          <p:nvPr/>
        </p:nvSpPr>
        <p:spPr>
          <a:xfrm>
            <a:off x="8582399" y="1958225"/>
            <a:ext cx="423820" cy="187074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服务监控审计</a:t>
            </a:r>
            <a:endParaRPr lang="zh-CN" altLang="en-US" b="1" dirty="0"/>
          </a:p>
        </p:txBody>
      </p:sp>
      <p:sp>
        <p:nvSpPr>
          <p:cNvPr id="50" name="矩形 49"/>
          <p:cNvSpPr/>
          <p:nvPr/>
        </p:nvSpPr>
        <p:spPr>
          <a:xfrm>
            <a:off x="2263266" y="3402399"/>
            <a:ext cx="1085151" cy="345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/>
              <a:t>主</a:t>
            </a:r>
            <a:r>
              <a:rPr lang="zh-CN" altLang="en-US" sz="1200" b="1" dirty="0" smtClean="0"/>
              <a:t>数据</a:t>
            </a:r>
            <a:endParaRPr lang="en-US" altLang="zh-CN" sz="1200" b="1" dirty="0" smtClean="0"/>
          </a:p>
          <a:p>
            <a:pPr algn="ctr"/>
            <a:r>
              <a:rPr lang="zh-CN" altLang="en-US" sz="1200" b="1" dirty="0" smtClean="0"/>
              <a:t>导入</a:t>
            </a:r>
            <a:endParaRPr lang="zh-CN" altLang="en-US" sz="1200" b="1" dirty="0"/>
          </a:p>
        </p:txBody>
      </p:sp>
      <p:sp>
        <p:nvSpPr>
          <p:cNvPr id="51" name="矩形 50"/>
          <p:cNvSpPr/>
          <p:nvPr/>
        </p:nvSpPr>
        <p:spPr>
          <a:xfrm>
            <a:off x="3424727" y="3401365"/>
            <a:ext cx="1085151" cy="345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/>
              <a:t>主</a:t>
            </a:r>
            <a:r>
              <a:rPr lang="zh-CN" altLang="en-US" sz="1200" b="1" dirty="0" smtClean="0"/>
              <a:t>数据</a:t>
            </a:r>
            <a:endParaRPr lang="en-US" altLang="zh-CN" sz="1200" b="1" dirty="0" smtClean="0"/>
          </a:p>
          <a:p>
            <a:pPr algn="ctr"/>
            <a:r>
              <a:rPr lang="zh-CN" altLang="en-US" sz="1200" b="1" dirty="0" smtClean="0"/>
              <a:t>管理</a:t>
            </a:r>
            <a:endParaRPr lang="zh-CN" altLang="en-US" sz="1200" b="1" dirty="0"/>
          </a:p>
        </p:txBody>
      </p:sp>
      <p:sp>
        <p:nvSpPr>
          <p:cNvPr id="52" name="矩形 51"/>
          <p:cNvSpPr/>
          <p:nvPr/>
        </p:nvSpPr>
        <p:spPr>
          <a:xfrm>
            <a:off x="4580311" y="3406188"/>
            <a:ext cx="1085151" cy="345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/>
              <a:t>主</a:t>
            </a:r>
            <a:r>
              <a:rPr lang="zh-CN" altLang="en-US" sz="1200" b="1" dirty="0" smtClean="0"/>
              <a:t>数据</a:t>
            </a:r>
            <a:endParaRPr lang="en-US" altLang="zh-CN" sz="1200" b="1" dirty="0" smtClean="0"/>
          </a:p>
          <a:p>
            <a:pPr algn="ctr"/>
            <a:r>
              <a:rPr lang="zh-CN" altLang="en-US" sz="1200" b="1" dirty="0" smtClean="0"/>
              <a:t>查询</a:t>
            </a:r>
            <a:endParaRPr lang="zh-CN" altLang="en-US" sz="1200" b="1" dirty="0"/>
          </a:p>
        </p:txBody>
      </p:sp>
      <p:sp>
        <p:nvSpPr>
          <p:cNvPr id="71" name="矩形 70"/>
          <p:cNvSpPr/>
          <p:nvPr/>
        </p:nvSpPr>
        <p:spPr>
          <a:xfrm>
            <a:off x="5761057" y="3407985"/>
            <a:ext cx="1041837" cy="345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/>
              <a:t>主</a:t>
            </a:r>
            <a:r>
              <a:rPr lang="zh-CN" altLang="en-US" sz="1200" b="1" dirty="0" smtClean="0"/>
              <a:t>数据</a:t>
            </a:r>
            <a:endParaRPr lang="en-US" altLang="zh-CN" sz="1200" b="1" dirty="0" smtClean="0"/>
          </a:p>
          <a:p>
            <a:pPr algn="ctr"/>
            <a:r>
              <a:rPr lang="zh-CN" altLang="en-US" sz="1200" b="1" dirty="0" smtClean="0"/>
              <a:t>接口</a:t>
            </a:r>
            <a:endParaRPr lang="zh-CN" altLang="en-US" sz="1200" b="1" dirty="0"/>
          </a:p>
        </p:txBody>
      </p:sp>
      <p:sp>
        <p:nvSpPr>
          <p:cNvPr id="72" name="矩形 71"/>
          <p:cNvSpPr/>
          <p:nvPr/>
        </p:nvSpPr>
        <p:spPr>
          <a:xfrm>
            <a:off x="6909383" y="3426433"/>
            <a:ext cx="1065038" cy="320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/>
              <a:t>其他服务</a:t>
            </a:r>
            <a:endParaRPr lang="zh-CN" altLang="en-US" sz="1200" b="1" dirty="0"/>
          </a:p>
        </p:txBody>
      </p:sp>
      <p:sp>
        <p:nvSpPr>
          <p:cNvPr id="73" name="矩形 72"/>
          <p:cNvSpPr/>
          <p:nvPr/>
        </p:nvSpPr>
        <p:spPr>
          <a:xfrm>
            <a:off x="2223083" y="2036940"/>
            <a:ext cx="1303266" cy="360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系统</a:t>
            </a:r>
            <a:r>
              <a:rPr lang="zh-CN" altLang="en-US" b="1" smtClean="0"/>
              <a:t>管理</a:t>
            </a:r>
            <a:endParaRPr lang="zh-CN" altLang="en-US" b="1" dirty="0"/>
          </a:p>
        </p:txBody>
      </p:sp>
      <p:sp>
        <p:nvSpPr>
          <p:cNvPr id="74" name="矩形 73"/>
          <p:cNvSpPr/>
          <p:nvPr/>
        </p:nvSpPr>
        <p:spPr>
          <a:xfrm>
            <a:off x="2229464" y="4135478"/>
            <a:ext cx="941575" cy="470076"/>
          </a:xfrm>
          <a:prstGeom prst="rect">
            <a:avLst/>
          </a:prstGeom>
          <a:solidFill>
            <a:srgbClr val="FF9966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smtClean="0"/>
              <a:t>关系型数据库操作</a:t>
            </a:r>
            <a:endParaRPr lang="zh-CN" altLang="en-US" sz="1400" b="1" dirty="0"/>
          </a:p>
        </p:txBody>
      </p:sp>
      <p:sp>
        <p:nvSpPr>
          <p:cNvPr id="75" name="矩形 74"/>
          <p:cNvSpPr/>
          <p:nvPr/>
        </p:nvSpPr>
        <p:spPr>
          <a:xfrm>
            <a:off x="7293343" y="4151401"/>
            <a:ext cx="941575" cy="470076"/>
          </a:xfrm>
          <a:prstGeom prst="rect">
            <a:avLst/>
          </a:prstGeom>
          <a:solidFill>
            <a:srgbClr val="FF9966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smtClean="0"/>
              <a:t>全文检索引擎</a:t>
            </a:r>
            <a:endParaRPr lang="zh-CN" altLang="en-US" sz="1400" b="1" dirty="0"/>
          </a:p>
        </p:txBody>
      </p:sp>
      <p:sp>
        <p:nvSpPr>
          <p:cNvPr id="76" name="矩形 75"/>
          <p:cNvSpPr/>
          <p:nvPr/>
        </p:nvSpPr>
        <p:spPr>
          <a:xfrm>
            <a:off x="7293343" y="4678899"/>
            <a:ext cx="941575" cy="470076"/>
          </a:xfrm>
          <a:prstGeom prst="rect">
            <a:avLst/>
          </a:prstGeom>
          <a:solidFill>
            <a:srgbClr val="FF9966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smtClean="0"/>
              <a:t>工作流</a:t>
            </a:r>
            <a:endParaRPr lang="en-US" altLang="zh-CN" sz="1400" b="1" smtClean="0"/>
          </a:p>
          <a:p>
            <a:pPr algn="ctr"/>
            <a:r>
              <a:rPr lang="zh-CN" altLang="en-US" sz="1400" b="1" smtClean="0"/>
              <a:t>引擎</a:t>
            </a:r>
            <a:endParaRPr lang="zh-CN" altLang="en-US" sz="1400" b="1" dirty="0"/>
          </a:p>
        </p:txBody>
      </p:sp>
      <p:sp>
        <p:nvSpPr>
          <p:cNvPr id="77" name="矩形 76"/>
          <p:cNvSpPr/>
          <p:nvPr/>
        </p:nvSpPr>
        <p:spPr>
          <a:xfrm>
            <a:off x="8280056" y="4675297"/>
            <a:ext cx="941575" cy="470076"/>
          </a:xfrm>
          <a:prstGeom prst="rect">
            <a:avLst/>
          </a:prstGeom>
          <a:solidFill>
            <a:srgbClr val="FF9966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smtClean="0"/>
              <a:t>报表引擎</a:t>
            </a:r>
            <a:endParaRPr lang="zh-CN" altLang="en-US" sz="1400" b="1" dirty="0"/>
          </a:p>
        </p:txBody>
      </p:sp>
      <p:sp>
        <p:nvSpPr>
          <p:cNvPr id="78" name="矩形 77"/>
          <p:cNvSpPr/>
          <p:nvPr/>
        </p:nvSpPr>
        <p:spPr>
          <a:xfrm>
            <a:off x="8282183" y="4157809"/>
            <a:ext cx="941575" cy="470076"/>
          </a:xfrm>
          <a:prstGeom prst="rect">
            <a:avLst/>
          </a:prstGeom>
          <a:solidFill>
            <a:srgbClr val="FF9966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smtClean="0"/>
              <a:t>图表组件</a:t>
            </a:r>
            <a:endParaRPr lang="zh-CN" altLang="en-US" sz="1400" b="1" dirty="0"/>
          </a:p>
        </p:txBody>
      </p:sp>
      <p:sp>
        <p:nvSpPr>
          <p:cNvPr id="79" name="矩形 78"/>
          <p:cNvSpPr/>
          <p:nvPr/>
        </p:nvSpPr>
        <p:spPr>
          <a:xfrm>
            <a:off x="9259333" y="4166774"/>
            <a:ext cx="941575" cy="470076"/>
          </a:xfrm>
          <a:prstGeom prst="rect">
            <a:avLst/>
          </a:prstGeom>
          <a:solidFill>
            <a:srgbClr val="FF9966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/>
              <a:t>UI</a:t>
            </a:r>
            <a:r>
              <a:rPr lang="zh-CN" altLang="en-US" sz="1400" b="1" smtClean="0"/>
              <a:t>控件库</a:t>
            </a:r>
            <a:endParaRPr lang="zh-CN" altLang="en-US" sz="1400" b="1" dirty="0"/>
          </a:p>
        </p:txBody>
      </p:sp>
      <p:sp>
        <p:nvSpPr>
          <p:cNvPr id="80" name="矩形 79"/>
          <p:cNvSpPr/>
          <p:nvPr/>
        </p:nvSpPr>
        <p:spPr>
          <a:xfrm>
            <a:off x="9266769" y="4668474"/>
            <a:ext cx="941575" cy="470076"/>
          </a:xfrm>
          <a:prstGeom prst="rect">
            <a:avLst/>
          </a:prstGeom>
          <a:solidFill>
            <a:srgbClr val="FF9966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smtClean="0"/>
              <a:t>上传下载</a:t>
            </a:r>
            <a:endParaRPr lang="zh-CN" altLang="en-US" sz="1400" b="1" dirty="0"/>
          </a:p>
        </p:txBody>
      </p:sp>
      <p:sp>
        <p:nvSpPr>
          <p:cNvPr id="81" name="矩形 80"/>
          <p:cNvSpPr/>
          <p:nvPr/>
        </p:nvSpPr>
        <p:spPr>
          <a:xfrm>
            <a:off x="10294814" y="4675297"/>
            <a:ext cx="628833" cy="470076"/>
          </a:xfrm>
          <a:prstGeom prst="rect">
            <a:avLst/>
          </a:prstGeom>
          <a:solidFill>
            <a:srgbClr val="FF9966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smtClean="0"/>
              <a:t>公共</a:t>
            </a:r>
            <a:r>
              <a:rPr lang="en-US" altLang="zh-CN" sz="1400" b="1" smtClean="0"/>
              <a:t>API</a:t>
            </a:r>
            <a:endParaRPr lang="zh-CN" altLang="en-US" sz="1400" b="1" dirty="0"/>
          </a:p>
        </p:txBody>
      </p:sp>
      <p:sp>
        <p:nvSpPr>
          <p:cNvPr id="82" name="矩形 81"/>
          <p:cNvSpPr/>
          <p:nvPr/>
        </p:nvSpPr>
        <p:spPr>
          <a:xfrm>
            <a:off x="10264175" y="4175239"/>
            <a:ext cx="628833" cy="470076"/>
          </a:xfrm>
          <a:prstGeom prst="rect">
            <a:avLst/>
          </a:prstGeom>
          <a:solidFill>
            <a:srgbClr val="FF9966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smtClean="0"/>
              <a:t>网络通信</a:t>
            </a:r>
            <a:endParaRPr lang="zh-CN" altLang="en-US" sz="1400" b="1" dirty="0"/>
          </a:p>
        </p:txBody>
      </p:sp>
      <p:sp>
        <p:nvSpPr>
          <p:cNvPr id="83" name="矩形 82"/>
          <p:cNvSpPr/>
          <p:nvPr/>
        </p:nvSpPr>
        <p:spPr>
          <a:xfrm>
            <a:off x="3340206" y="109058"/>
            <a:ext cx="1849744" cy="662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Web</a:t>
            </a:r>
            <a:r>
              <a:rPr lang="zh-CN" altLang="en-US" b="1" dirty="0" smtClean="0"/>
              <a:t>浏览器</a:t>
            </a:r>
            <a:endParaRPr lang="zh-CN" altLang="en-US" b="1" dirty="0"/>
          </a:p>
        </p:txBody>
      </p:sp>
      <p:sp>
        <p:nvSpPr>
          <p:cNvPr id="69" name="矩形 68"/>
          <p:cNvSpPr/>
          <p:nvPr/>
        </p:nvSpPr>
        <p:spPr>
          <a:xfrm>
            <a:off x="5567358" y="109058"/>
            <a:ext cx="1849744" cy="662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Mobile</a:t>
            </a:r>
            <a:r>
              <a:rPr lang="zh-CN" altLang="en-US" b="1" dirty="0" smtClean="0"/>
              <a:t>浏览器</a:t>
            </a:r>
            <a:endParaRPr lang="zh-CN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29056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虚尾箭头 22"/>
          <p:cNvSpPr/>
          <p:nvPr/>
        </p:nvSpPr>
        <p:spPr>
          <a:xfrm rot="3641265">
            <a:off x="1755366" y="1242485"/>
            <a:ext cx="1050863" cy="527585"/>
          </a:xfrm>
          <a:prstGeom prst="strip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圆角矩形 108"/>
          <p:cNvSpPr/>
          <p:nvPr/>
        </p:nvSpPr>
        <p:spPr>
          <a:xfrm>
            <a:off x="3153427" y="2250620"/>
            <a:ext cx="2014820" cy="981549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圆角矩形 109"/>
          <p:cNvSpPr/>
          <p:nvPr/>
        </p:nvSpPr>
        <p:spPr>
          <a:xfrm>
            <a:off x="3144641" y="3641342"/>
            <a:ext cx="2014820" cy="981549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圆角矩形 110"/>
          <p:cNvSpPr/>
          <p:nvPr/>
        </p:nvSpPr>
        <p:spPr>
          <a:xfrm>
            <a:off x="3171801" y="5150903"/>
            <a:ext cx="2014820" cy="981549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圆角矩形 107"/>
          <p:cNvSpPr/>
          <p:nvPr/>
        </p:nvSpPr>
        <p:spPr>
          <a:xfrm>
            <a:off x="3192651" y="890269"/>
            <a:ext cx="2014820" cy="981549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云形标注 9"/>
          <p:cNvSpPr/>
          <p:nvPr/>
        </p:nvSpPr>
        <p:spPr>
          <a:xfrm>
            <a:off x="6306676" y="768299"/>
            <a:ext cx="3558988" cy="2770093"/>
          </a:xfrm>
          <a:prstGeom prst="cloudCallout">
            <a:avLst>
              <a:gd name="adj1" fmla="val 37101"/>
              <a:gd name="adj2" fmla="val -6630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mtClean="0"/>
              <a:t>租户信息</a:t>
            </a:r>
            <a:endParaRPr lang="en-US" altLang="zh-CN" smtClean="0"/>
          </a:p>
          <a:p>
            <a:pPr algn="r"/>
            <a:r>
              <a:rPr lang="zh-CN" altLang="en-US" smtClean="0"/>
              <a:t>用户信息</a:t>
            </a:r>
            <a:endParaRPr lang="en-US" altLang="zh-CN" smtClean="0"/>
          </a:p>
          <a:p>
            <a:pPr algn="r"/>
            <a:r>
              <a:rPr lang="zh-CN" altLang="en-US" smtClean="0"/>
              <a:t>组织机构</a:t>
            </a:r>
            <a:endParaRPr lang="en-US" altLang="zh-CN" smtClean="0"/>
          </a:p>
          <a:p>
            <a:pPr algn="r"/>
            <a:r>
              <a:rPr lang="zh-CN" altLang="en-US" smtClean="0"/>
              <a:t>角色、权限、资源</a:t>
            </a:r>
            <a:endParaRPr lang="en-US" altLang="zh-CN" smtClean="0"/>
          </a:p>
          <a:p>
            <a:pPr algn="r"/>
            <a:r>
              <a:rPr lang="zh-CN" altLang="en-US" smtClean="0"/>
              <a:t>权限信息</a:t>
            </a:r>
            <a:endParaRPr lang="en-US" altLang="zh-CN" smtClean="0"/>
          </a:p>
          <a:p>
            <a:pPr algn="r"/>
            <a:r>
              <a:rPr lang="zh-CN" altLang="en-US"/>
              <a:t>主</a:t>
            </a:r>
            <a:r>
              <a:rPr lang="zh-CN" altLang="en-US" smtClean="0"/>
              <a:t>数据元数据</a:t>
            </a:r>
            <a:endParaRPr lang="zh-CN" altLang="en-US"/>
          </a:p>
        </p:txBody>
      </p:sp>
      <p:sp>
        <p:nvSpPr>
          <p:cNvPr id="4" name="流程图: 磁盘 3"/>
          <p:cNvSpPr/>
          <p:nvPr/>
        </p:nvSpPr>
        <p:spPr>
          <a:xfrm>
            <a:off x="6880419" y="1167227"/>
            <a:ext cx="977152" cy="92336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MySQL</a:t>
            </a: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510896" y="3757395"/>
            <a:ext cx="1281953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Service3</a:t>
            </a:r>
            <a:endParaRPr lang="zh-CN" altLang="en-US" sz="1400" dirty="0"/>
          </a:p>
        </p:txBody>
      </p:sp>
      <p:sp>
        <p:nvSpPr>
          <p:cNvPr id="9" name="椭圆 8"/>
          <p:cNvSpPr/>
          <p:nvPr/>
        </p:nvSpPr>
        <p:spPr>
          <a:xfrm>
            <a:off x="3462543" y="5270198"/>
            <a:ext cx="1452278" cy="48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Service …</a:t>
            </a:r>
            <a:endParaRPr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9493626" y="-8000"/>
            <a:ext cx="1855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数据库集群</a:t>
            </a:r>
            <a:endParaRPr lang="zh-CN" altLang="en-US"/>
          </a:p>
        </p:txBody>
      </p:sp>
      <p:cxnSp>
        <p:nvCxnSpPr>
          <p:cNvPr id="13" name="曲线连接符 12"/>
          <p:cNvCxnSpPr>
            <a:stCxn id="48" idx="6"/>
            <a:endCxn id="10" idx="0"/>
          </p:cNvCxnSpPr>
          <p:nvPr/>
        </p:nvCxnSpPr>
        <p:spPr>
          <a:xfrm>
            <a:off x="4949732" y="1498489"/>
            <a:ext cx="1367983" cy="654857"/>
          </a:xfrm>
          <a:prstGeom prst="curvedConnector3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/>
          <p:cNvCxnSpPr>
            <a:stCxn id="7" idx="6"/>
            <a:endCxn id="10" idx="0"/>
          </p:cNvCxnSpPr>
          <p:nvPr/>
        </p:nvCxnSpPr>
        <p:spPr>
          <a:xfrm flipV="1">
            <a:off x="4792849" y="2153346"/>
            <a:ext cx="1524866" cy="1846096"/>
          </a:xfrm>
          <a:prstGeom prst="curvedConnector3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9" idx="6"/>
            <a:endCxn id="25" idx="0"/>
          </p:cNvCxnSpPr>
          <p:nvPr/>
        </p:nvCxnSpPr>
        <p:spPr>
          <a:xfrm>
            <a:off x="4914821" y="5512245"/>
            <a:ext cx="1741132" cy="44071"/>
          </a:xfrm>
          <a:prstGeom prst="curvedConnector3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云形标注 24"/>
          <p:cNvSpPr/>
          <p:nvPr/>
        </p:nvSpPr>
        <p:spPr>
          <a:xfrm>
            <a:off x="6644914" y="4565716"/>
            <a:ext cx="3558988" cy="1981200"/>
          </a:xfrm>
          <a:prstGeom prst="cloudCallout">
            <a:avLst>
              <a:gd name="adj1" fmla="val 37101"/>
              <a:gd name="adj2" fmla="val -6630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dirty="0"/>
              <a:t>主</a:t>
            </a:r>
            <a:r>
              <a:rPr lang="zh-CN" altLang="en-US" dirty="0" smtClean="0"/>
              <a:t>数据存储</a:t>
            </a:r>
            <a:endParaRPr lang="en-US" altLang="zh-CN" dirty="0" smtClean="0"/>
          </a:p>
          <a:p>
            <a:pPr algn="r"/>
            <a:r>
              <a:rPr lang="zh-CN" altLang="en-US" dirty="0" smtClean="0"/>
              <a:t>文件存储</a:t>
            </a:r>
            <a:endParaRPr lang="en-US" altLang="zh-CN" dirty="0" smtClean="0"/>
          </a:p>
          <a:p>
            <a:pPr algn="r"/>
            <a:r>
              <a:rPr lang="zh-CN" altLang="en-US" dirty="0"/>
              <a:t>操作</a:t>
            </a:r>
            <a:r>
              <a:rPr lang="zh-CN" altLang="en-US" dirty="0" smtClean="0"/>
              <a:t>日志</a:t>
            </a:r>
            <a:endParaRPr lang="en-US" altLang="zh-CN" dirty="0" smtClean="0"/>
          </a:p>
        </p:txBody>
      </p:sp>
      <p:sp>
        <p:nvSpPr>
          <p:cNvPr id="26" name="流程图: 磁盘 25"/>
          <p:cNvSpPr/>
          <p:nvPr/>
        </p:nvSpPr>
        <p:spPr>
          <a:xfrm>
            <a:off x="7188452" y="4964644"/>
            <a:ext cx="995882" cy="92336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Hbase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9770234" y="4102255"/>
            <a:ext cx="1855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集群</a:t>
            </a:r>
            <a:endParaRPr lang="zh-CN" altLang="en-US" dirty="0"/>
          </a:p>
        </p:txBody>
      </p:sp>
      <p:sp>
        <p:nvSpPr>
          <p:cNvPr id="34" name="右大括号 33"/>
          <p:cNvSpPr/>
          <p:nvPr/>
        </p:nvSpPr>
        <p:spPr>
          <a:xfrm>
            <a:off x="9135038" y="1597533"/>
            <a:ext cx="358588" cy="121471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 w="57150">
                <a:solidFill>
                  <a:schemeClr val="tx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576551" y="1908628"/>
            <a:ext cx="185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数据表均以租户</a:t>
            </a:r>
            <a:r>
              <a:rPr lang="en-US" altLang="zh-CN" smtClean="0"/>
              <a:t>ID</a:t>
            </a:r>
            <a:r>
              <a:rPr lang="zh-CN" altLang="en-US" smtClean="0"/>
              <a:t>作为信息隔离</a:t>
            </a:r>
            <a:endParaRPr lang="zh-CN" altLang="en-US"/>
          </a:p>
        </p:txBody>
      </p:sp>
      <p:cxnSp>
        <p:nvCxnSpPr>
          <p:cNvPr id="41" name="曲线连接符 40"/>
          <p:cNvCxnSpPr>
            <a:stCxn id="51" idx="6"/>
            <a:endCxn id="25" idx="0"/>
          </p:cNvCxnSpPr>
          <p:nvPr/>
        </p:nvCxnSpPr>
        <p:spPr>
          <a:xfrm>
            <a:off x="4810777" y="2862418"/>
            <a:ext cx="1845176" cy="2693898"/>
          </a:xfrm>
          <a:prstGeom prst="curved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/>
          <p:cNvGrpSpPr/>
          <p:nvPr/>
        </p:nvGrpSpPr>
        <p:grpSpPr>
          <a:xfrm>
            <a:off x="3492968" y="1056979"/>
            <a:ext cx="1456764" cy="683557"/>
            <a:chOff x="4208932" y="1826563"/>
            <a:chExt cx="1456764" cy="683557"/>
          </a:xfrm>
        </p:grpSpPr>
        <p:sp>
          <p:nvSpPr>
            <p:cNvPr id="48" name="椭圆 47"/>
            <p:cNvSpPr/>
            <p:nvPr/>
          </p:nvSpPr>
          <p:spPr>
            <a:xfrm>
              <a:off x="4383743" y="2026026"/>
              <a:ext cx="1281953" cy="4840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/>
                <a:t>Service1</a:t>
              </a:r>
              <a:endParaRPr lang="zh-CN" altLang="en-US" sz="1400"/>
            </a:p>
          </p:txBody>
        </p:sp>
        <p:sp>
          <p:nvSpPr>
            <p:cNvPr id="46" name="椭圆 45"/>
            <p:cNvSpPr/>
            <p:nvPr/>
          </p:nvSpPr>
          <p:spPr>
            <a:xfrm>
              <a:off x="4296341" y="1936377"/>
              <a:ext cx="1281953" cy="4840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/>
                <a:t>Service1</a:t>
              </a:r>
              <a:endParaRPr lang="zh-CN" altLang="en-US" sz="1400"/>
            </a:p>
          </p:txBody>
        </p:sp>
        <p:sp>
          <p:nvSpPr>
            <p:cNvPr id="5" name="椭圆 4"/>
            <p:cNvSpPr/>
            <p:nvPr/>
          </p:nvSpPr>
          <p:spPr>
            <a:xfrm>
              <a:off x="4208932" y="1826563"/>
              <a:ext cx="1281953" cy="4840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/>
                <a:t>Service1</a:t>
              </a:r>
              <a:endParaRPr lang="zh-CN" altLang="en-US" sz="140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3492968" y="2459006"/>
            <a:ext cx="1317809" cy="645459"/>
            <a:chOff x="4191006" y="2554943"/>
            <a:chExt cx="1317809" cy="645459"/>
          </a:xfrm>
        </p:grpSpPr>
        <p:sp>
          <p:nvSpPr>
            <p:cNvPr id="51" name="椭圆 50"/>
            <p:cNvSpPr/>
            <p:nvPr/>
          </p:nvSpPr>
          <p:spPr>
            <a:xfrm>
              <a:off x="4226862" y="2716308"/>
              <a:ext cx="1281953" cy="4840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/>
                <a:t>Service2</a:t>
              </a:r>
              <a:endParaRPr lang="zh-CN" altLang="en-US" sz="1400"/>
            </a:p>
          </p:txBody>
        </p:sp>
        <p:sp>
          <p:nvSpPr>
            <p:cNvPr id="6" name="椭圆 5"/>
            <p:cNvSpPr/>
            <p:nvPr/>
          </p:nvSpPr>
          <p:spPr>
            <a:xfrm>
              <a:off x="4191006" y="2554943"/>
              <a:ext cx="1281953" cy="4840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/>
                <a:t>Service2</a:t>
              </a:r>
              <a:endParaRPr lang="zh-CN" altLang="en-US" sz="1400"/>
            </a:p>
          </p:txBody>
        </p:sp>
      </p:grpSp>
      <p:sp>
        <p:nvSpPr>
          <p:cNvPr id="66" name="流程图: 磁盘 65"/>
          <p:cNvSpPr/>
          <p:nvPr/>
        </p:nvSpPr>
        <p:spPr>
          <a:xfrm>
            <a:off x="7167287" y="3590371"/>
            <a:ext cx="977152" cy="92336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redis</a:t>
            </a:r>
            <a:endParaRPr lang="zh-CN" altLang="en-US" dirty="0"/>
          </a:p>
        </p:txBody>
      </p:sp>
      <p:cxnSp>
        <p:nvCxnSpPr>
          <p:cNvPr id="72" name="曲线连接符 71"/>
          <p:cNvCxnSpPr>
            <a:stCxn id="51" idx="6"/>
            <a:endCxn id="66" idx="2"/>
          </p:cNvCxnSpPr>
          <p:nvPr/>
        </p:nvCxnSpPr>
        <p:spPr>
          <a:xfrm>
            <a:off x="4810777" y="2862418"/>
            <a:ext cx="2356510" cy="1189636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曲线连接符 75"/>
          <p:cNvCxnSpPr>
            <a:stCxn id="7" idx="6"/>
            <a:endCxn id="66" idx="2"/>
          </p:cNvCxnSpPr>
          <p:nvPr/>
        </p:nvCxnSpPr>
        <p:spPr>
          <a:xfrm>
            <a:off x="4792849" y="3999442"/>
            <a:ext cx="2374438" cy="52612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曲线连接符 82"/>
          <p:cNvCxnSpPr>
            <a:stCxn id="9" idx="6"/>
            <a:endCxn id="66" idx="2"/>
          </p:cNvCxnSpPr>
          <p:nvPr/>
        </p:nvCxnSpPr>
        <p:spPr>
          <a:xfrm flipV="1">
            <a:off x="4914821" y="4052054"/>
            <a:ext cx="2252466" cy="1460191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曲线连接符 88"/>
          <p:cNvCxnSpPr>
            <a:stCxn id="51" idx="6"/>
            <a:endCxn id="10" idx="0"/>
          </p:cNvCxnSpPr>
          <p:nvPr/>
        </p:nvCxnSpPr>
        <p:spPr>
          <a:xfrm flipV="1">
            <a:off x="4810777" y="2153346"/>
            <a:ext cx="1506938" cy="709072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曲线连接符 112"/>
          <p:cNvCxnSpPr>
            <a:stCxn id="108" idx="2"/>
            <a:endCxn id="109" idx="0"/>
          </p:cNvCxnSpPr>
          <p:nvPr/>
        </p:nvCxnSpPr>
        <p:spPr>
          <a:xfrm rot="5400000">
            <a:off x="3991048" y="2041607"/>
            <a:ext cx="378802" cy="39224"/>
          </a:xfrm>
          <a:prstGeom prst="curvedConnector3">
            <a:avLst/>
          </a:prstGeom>
          <a:ln w="57150">
            <a:solidFill>
              <a:schemeClr val="accent4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曲线连接符 113"/>
          <p:cNvCxnSpPr>
            <a:stCxn id="109" idx="2"/>
            <a:endCxn id="110" idx="0"/>
          </p:cNvCxnSpPr>
          <p:nvPr/>
        </p:nvCxnSpPr>
        <p:spPr>
          <a:xfrm rot="5400000">
            <a:off x="3951858" y="3432362"/>
            <a:ext cx="409173" cy="8786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4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曲线连接符 116"/>
          <p:cNvCxnSpPr>
            <a:stCxn id="108" idx="1"/>
            <a:endCxn id="111" idx="1"/>
          </p:cNvCxnSpPr>
          <p:nvPr/>
        </p:nvCxnSpPr>
        <p:spPr>
          <a:xfrm rot="10800000" flipV="1">
            <a:off x="3171801" y="1381044"/>
            <a:ext cx="20850" cy="4260634"/>
          </a:xfrm>
          <a:prstGeom prst="curvedConnector3">
            <a:avLst>
              <a:gd name="adj1" fmla="val 1196403"/>
            </a:avLst>
          </a:prstGeom>
          <a:ln w="57150">
            <a:solidFill>
              <a:schemeClr val="accent4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曲线连接符 119"/>
          <p:cNvCxnSpPr>
            <a:stCxn id="108" idx="3"/>
            <a:endCxn id="110" idx="3"/>
          </p:cNvCxnSpPr>
          <p:nvPr/>
        </p:nvCxnSpPr>
        <p:spPr>
          <a:xfrm flipH="1">
            <a:off x="5159461" y="1381044"/>
            <a:ext cx="48010" cy="2751073"/>
          </a:xfrm>
          <a:prstGeom prst="curvedConnector3">
            <a:avLst>
              <a:gd name="adj1" fmla="val -476151"/>
            </a:avLst>
          </a:prstGeom>
          <a:ln w="57150">
            <a:solidFill>
              <a:schemeClr val="accent4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曲线连接符 122"/>
          <p:cNvCxnSpPr>
            <a:stCxn id="110" idx="2"/>
            <a:endCxn id="111" idx="0"/>
          </p:cNvCxnSpPr>
          <p:nvPr/>
        </p:nvCxnSpPr>
        <p:spPr>
          <a:xfrm rot="16200000" flipH="1">
            <a:off x="3901625" y="4873317"/>
            <a:ext cx="528012" cy="2716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4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棱台 133"/>
          <p:cNvSpPr/>
          <p:nvPr/>
        </p:nvSpPr>
        <p:spPr>
          <a:xfrm>
            <a:off x="216367" y="2739588"/>
            <a:ext cx="1343587" cy="591979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Api Gateway</a:t>
            </a:r>
            <a:endParaRPr lang="zh-CN" altLang="en-US"/>
          </a:p>
        </p:txBody>
      </p:sp>
      <p:cxnSp>
        <p:nvCxnSpPr>
          <p:cNvPr id="138" name="曲线连接符 137"/>
          <p:cNvCxnSpPr>
            <a:stCxn id="134" idx="1"/>
          </p:cNvCxnSpPr>
          <p:nvPr/>
        </p:nvCxnSpPr>
        <p:spPr>
          <a:xfrm flipV="1">
            <a:off x="1485957" y="1498489"/>
            <a:ext cx="1667470" cy="1537089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曲线连接符 139"/>
          <p:cNvCxnSpPr>
            <a:stCxn id="134" idx="1"/>
            <a:endCxn id="109" idx="1"/>
          </p:cNvCxnSpPr>
          <p:nvPr/>
        </p:nvCxnSpPr>
        <p:spPr>
          <a:xfrm flipV="1">
            <a:off x="1485957" y="2741395"/>
            <a:ext cx="1667470" cy="294183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曲线连接符 140"/>
          <p:cNvCxnSpPr>
            <a:stCxn id="134" idx="1"/>
            <a:endCxn id="110" idx="1"/>
          </p:cNvCxnSpPr>
          <p:nvPr/>
        </p:nvCxnSpPr>
        <p:spPr>
          <a:xfrm>
            <a:off x="1485957" y="3035578"/>
            <a:ext cx="1658684" cy="1096539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曲线连接符 141"/>
          <p:cNvCxnSpPr>
            <a:stCxn id="134" idx="0"/>
            <a:endCxn id="111" idx="1"/>
          </p:cNvCxnSpPr>
          <p:nvPr/>
        </p:nvCxnSpPr>
        <p:spPr>
          <a:xfrm>
            <a:off x="1559954" y="3035578"/>
            <a:ext cx="1611847" cy="2606100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文本框 148"/>
          <p:cNvSpPr txBox="1"/>
          <p:nvPr/>
        </p:nvSpPr>
        <p:spPr>
          <a:xfrm>
            <a:off x="1679997" y="2701053"/>
            <a:ext cx="811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Rest API</a:t>
            </a:r>
            <a:endParaRPr lang="zh-CN" altLang="en-US" sz="1200"/>
          </a:p>
        </p:txBody>
      </p:sp>
      <p:sp>
        <p:nvSpPr>
          <p:cNvPr id="150" name="文本框 149"/>
          <p:cNvSpPr txBox="1"/>
          <p:nvPr/>
        </p:nvSpPr>
        <p:spPr>
          <a:xfrm>
            <a:off x="3392441" y="1911992"/>
            <a:ext cx="811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Rest API</a:t>
            </a:r>
            <a:endParaRPr lang="zh-CN" altLang="en-US" sz="1200"/>
          </a:p>
        </p:txBody>
      </p:sp>
      <p:sp>
        <p:nvSpPr>
          <p:cNvPr id="47" name="流程图: 磁盘 46"/>
          <p:cNvSpPr/>
          <p:nvPr/>
        </p:nvSpPr>
        <p:spPr>
          <a:xfrm>
            <a:off x="6613196" y="-5703"/>
            <a:ext cx="977152" cy="92336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Elastic</a:t>
            </a:r>
          </a:p>
          <a:p>
            <a:pPr algn="ctr"/>
            <a:r>
              <a:rPr lang="en-US" altLang="zh-CN" dirty="0" smtClean="0"/>
              <a:t>Search</a:t>
            </a:r>
            <a:endParaRPr lang="zh-CN" altLang="en-US" dirty="0"/>
          </a:p>
        </p:txBody>
      </p:sp>
      <p:cxnSp>
        <p:nvCxnSpPr>
          <p:cNvPr id="49" name="曲线连接符 48"/>
          <p:cNvCxnSpPr>
            <a:stCxn id="108" idx="3"/>
            <a:endCxn id="47" idx="2"/>
          </p:cNvCxnSpPr>
          <p:nvPr/>
        </p:nvCxnSpPr>
        <p:spPr>
          <a:xfrm flipV="1">
            <a:off x="5207471" y="455980"/>
            <a:ext cx="1405725" cy="925064"/>
          </a:xfrm>
          <a:prstGeom prst="curvedConnector3">
            <a:avLst>
              <a:gd name="adj1" fmla="val 50000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六角星 19"/>
          <p:cNvSpPr/>
          <p:nvPr/>
        </p:nvSpPr>
        <p:spPr>
          <a:xfrm>
            <a:off x="621597" y="101395"/>
            <a:ext cx="941294" cy="816267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smtClean="0"/>
              <a:t>Eureka</a:t>
            </a:r>
            <a:endParaRPr lang="zh-CN" altLang="en-US" sz="1050"/>
          </a:p>
        </p:txBody>
      </p:sp>
      <p:sp>
        <p:nvSpPr>
          <p:cNvPr id="55" name="六角星 54"/>
          <p:cNvSpPr/>
          <p:nvPr/>
        </p:nvSpPr>
        <p:spPr>
          <a:xfrm>
            <a:off x="1770365" y="80940"/>
            <a:ext cx="941294" cy="816267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/>
              <a:t>Config</a:t>
            </a:r>
          </a:p>
          <a:p>
            <a:pPr algn="ctr"/>
            <a:r>
              <a:rPr lang="en-US" altLang="zh-CN" sz="1000" smtClean="0"/>
              <a:t>center</a:t>
            </a:r>
            <a:endParaRPr lang="zh-CN" altLang="en-US" sz="1000"/>
          </a:p>
        </p:txBody>
      </p:sp>
      <p:sp>
        <p:nvSpPr>
          <p:cNvPr id="21" name="八角星 20"/>
          <p:cNvSpPr/>
          <p:nvPr/>
        </p:nvSpPr>
        <p:spPr>
          <a:xfrm>
            <a:off x="2869278" y="47605"/>
            <a:ext cx="1283236" cy="788874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Monitor</a:t>
            </a:r>
          </a:p>
          <a:p>
            <a:pPr algn="ctr"/>
            <a:r>
              <a:rPr lang="en-US" altLang="zh-CN" sz="1050"/>
              <a:t>dashboard</a:t>
            </a:r>
            <a:endParaRPr lang="zh-CN" altLang="en-US" sz="1050"/>
          </a:p>
          <a:p>
            <a:pPr algn="ctr"/>
            <a:endParaRPr lang="zh-CN" altLang="en-US" sz="1050"/>
          </a:p>
        </p:txBody>
      </p:sp>
      <p:sp>
        <p:nvSpPr>
          <p:cNvPr id="59" name="六角星 58"/>
          <p:cNvSpPr/>
          <p:nvPr/>
        </p:nvSpPr>
        <p:spPr>
          <a:xfrm>
            <a:off x="438173" y="5682813"/>
            <a:ext cx="1075668" cy="864103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smtClean="0"/>
              <a:t>Docker Rancher</a:t>
            </a:r>
            <a:endParaRPr lang="zh-CN" altLang="en-US" sz="1050"/>
          </a:p>
        </p:txBody>
      </p:sp>
      <p:sp>
        <p:nvSpPr>
          <p:cNvPr id="61" name="虚尾箭头 60"/>
          <p:cNvSpPr/>
          <p:nvPr/>
        </p:nvSpPr>
        <p:spPr>
          <a:xfrm rot="18866929">
            <a:off x="1504460" y="5116900"/>
            <a:ext cx="1050863" cy="527585"/>
          </a:xfrm>
          <a:prstGeom prst="strip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7994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云形 9"/>
          <p:cNvSpPr/>
          <p:nvPr/>
        </p:nvSpPr>
        <p:spPr>
          <a:xfrm>
            <a:off x="5102164" y="219657"/>
            <a:ext cx="1249251" cy="927279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服务网关</a:t>
            </a:r>
            <a:endParaRPr lang="zh-CN" altLang="en-US"/>
          </a:p>
        </p:txBody>
      </p:sp>
      <p:cxnSp>
        <p:nvCxnSpPr>
          <p:cNvPr id="13" name="直接箭头连接符 12"/>
          <p:cNvCxnSpPr>
            <a:endCxn id="5" idx="0"/>
          </p:cNvCxnSpPr>
          <p:nvPr/>
        </p:nvCxnSpPr>
        <p:spPr>
          <a:xfrm flipH="1" flipV="1">
            <a:off x="3687502" y="2063857"/>
            <a:ext cx="1652419" cy="1054259"/>
          </a:xfrm>
          <a:prstGeom prst="straightConnector1">
            <a:avLst/>
          </a:prstGeom>
          <a:ln>
            <a:prstDash val="lgDash"/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1" idx="1"/>
            <a:endCxn id="6" idx="0"/>
          </p:cNvCxnSpPr>
          <p:nvPr/>
        </p:nvCxnSpPr>
        <p:spPr>
          <a:xfrm flipH="1">
            <a:off x="3821279" y="3541735"/>
            <a:ext cx="1289011" cy="445597"/>
          </a:xfrm>
          <a:prstGeom prst="straightConnector1">
            <a:avLst/>
          </a:prstGeom>
          <a:ln>
            <a:prstDash val="lgDash"/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1" idx="3"/>
            <a:endCxn id="7" idx="3"/>
          </p:cNvCxnSpPr>
          <p:nvPr/>
        </p:nvCxnSpPr>
        <p:spPr>
          <a:xfrm flipV="1">
            <a:off x="6488328" y="3385024"/>
            <a:ext cx="2275516" cy="156711"/>
          </a:xfrm>
          <a:prstGeom prst="straightConnector1">
            <a:avLst/>
          </a:prstGeom>
          <a:ln>
            <a:prstDash val="lgDash"/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8" idx="2"/>
          </p:cNvCxnSpPr>
          <p:nvPr/>
        </p:nvCxnSpPr>
        <p:spPr>
          <a:xfrm flipV="1">
            <a:off x="6262528" y="1872049"/>
            <a:ext cx="1906315" cy="1210719"/>
          </a:xfrm>
          <a:prstGeom prst="straightConnector1">
            <a:avLst/>
          </a:prstGeom>
          <a:ln>
            <a:prstDash val="lgDash"/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4" name="组合 63"/>
          <p:cNvGrpSpPr/>
          <p:nvPr/>
        </p:nvGrpSpPr>
        <p:grpSpPr>
          <a:xfrm>
            <a:off x="2168444" y="1600217"/>
            <a:ext cx="1893194" cy="1145034"/>
            <a:chOff x="1303075" y="2239779"/>
            <a:chExt cx="1893194" cy="1145034"/>
          </a:xfrm>
        </p:grpSpPr>
        <p:sp>
          <p:nvSpPr>
            <p:cNvPr id="5" name="云形 4"/>
            <p:cNvSpPr/>
            <p:nvPr/>
          </p:nvSpPr>
          <p:spPr>
            <a:xfrm>
              <a:off x="1573923" y="2239779"/>
              <a:ext cx="1249251" cy="92727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303075" y="2941278"/>
              <a:ext cx="1893194" cy="44353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smtClean="0">
                  <a:solidFill>
                    <a:srgbClr val="000000"/>
                  </a:solidFill>
                </a:rPr>
                <a:t>登陆服务</a:t>
              </a:r>
              <a:r>
                <a:rPr lang="en-US" altLang="zh-CN" smtClean="0">
                  <a:solidFill>
                    <a:srgbClr val="000000"/>
                  </a:solidFill>
                </a:rPr>
                <a:t>:10011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8001416" y="1408409"/>
            <a:ext cx="1893194" cy="1244348"/>
            <a:chOff x="6159975" y="1935590"/>
            <a:chExt cx="1893194" cy="1244348"/>
          </a:xfrm>
        </p:grpSpPr>
        <p:sp>
          <p:nvSpPr>
            <p:cNvPr id="8" name="云形 7"/>
            <p:cNvSpPr/>
            <p:nvPr/>
          </p:nvSpPr>
          <p:spPr>
            <a:xfrm>
              <a:off x="6323527" y="1935590"/>
              <a:ext cx="1249251" cy="92727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6159975" y="2678270"/>
              <a:ext cx="1893194" cy="50166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smtClean="0">
                  <a:solidFill>
                    <a:srgbClr val="000000"/>
                  </a:solidFill>
                </a:rPr>
                <a:t>主数据管理服务</a:t>
              </a:r>
              <a:r>
                <a:rPr lang="en-US" altLang="zh-CN" smtClean="0">
                  <a:solidFill>
                    <a:srgbClr val="000000"/>
                  </a:solidFill>
                </a:rPr>
                <a:t>:10014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8102191" y="3332006"/>
            <a:ext cx="1893194" cy="1050830"/>
            <a:chOff x="5217553" y="4942858"/>
            <a:chExt cx="1893194" cy="1050830"/>
          </a:xfrm>
        </p:grpSpPr>
        <p:sp>
          <p:nvSpPr>
            <p:cNvPr id="7" name="云形 6"/>
            <p:cNvSpPr/>
            <p:nvPr/>
          </p:nvSpPr>
          <p:spPr>
            <a:xfrm>
              <a:off x="5254580" y="4942858"/>
              <a:ext cx="1249251" cy="92727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5217553" y="5581497"/>
              <a:ext cx="1893194" cy="412191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>
                  <a:solidFill>
                    <a:srgbClr val="000000"/>
                  </a:solidFill>
                </a:rPr>
                <a:t>接口</a:t>
              </a:r>
              <a:r>
                <a:rPr lang="zh-CN" altLang="en-US" smtClean="0">
                  <a:solidFill>
                    <a:srgbClr val="000000"/>
                  </a:solidFill>
                </a:rPr>
                <a:t>服务</a:t>
              </a:r>
              <a:r>
                <a:rPr lang="en-US" altLang="zh-CN" smtClean="0">
                  <a:solidFill>
                    <a:srgbClr val="000000"/>
                  </a:solidFill>
                </a:rPr>
                <a:t>:10015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2221956" y="3523692"/>
            <a:ext cx="1893194" cy="1261457"/>
            <a:chOff x="1917888" y="4644709"/>
            <a:chExt cx="1893194" cy="1261457"/>
          </a:xfrm>
        </p:grpSpPr>
        <p:sp>
          <p:nvSpPr>
            <p:cNvPr id="6" name="云形 5"/>
            <p:cNvSpPr/>
            <p:nvPr/>
          </p:nvSpPr>
          <p:spPr>
            <a:xfrm>
              <a:off x="2269001" y="4644709"/>
              <a:ext cx="1249251" cy="92727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917888" y="5379121"/>
              <a:ext cx="1893194" cy="52704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smtClean="0">
                  <a:solidFill>
                    <a:srgbClr val="000000"/>
                  </a:solidFill>
                </a:rPr>
                <a:t>导入服务</a:t>
              </a:r>
              <a:r>
                <a:rPr lang="en-US" altLang="zh-CN" smtClean="0">
                  <a:solidFill>
                    <a:srgbClr val="000000"/>
                  </a:solidFill>
                </a:rPr>
                <a:t>:10012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55" name="矩形 54"/>
          <p:cNvSpPr/>
          <p:nvPr/>
        </p:nvSpPr>
        <p:spPr>
          <a:xfrm>
            <a:off x="4739776" y="4151625"/>
            <a:ext cx="1893194" cy="34200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mtClean="0">
                <a:solidFill>
                  <a:srgbClr val="000000"/>
                </a:solidFill>
              </a:rPr>
              <a:t>服务注册中心</a:t>
            </a:r>
            <a:r>
              <a:rPr lang="en-US" altLang="zh-CN" smtClean="0">
                <a:solidFill>
                  <a:srgbClr val="000000"/>
                </a:solidFill>
              </a:rPr>
              <a:t>:10002</a:t>
            </a:r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2960891" y="5249138"/>
            <a:ext cx="1893194" cy="1261457"/>
            <a:chOff x="1917888" y="4644709"/>
            <a:chExt cx="1893194" cy="1261457"/>
          </a:xfrm>
        </p:grpSpPr>
        <p:sp>
          <p:nvSpPr>
            <p:cNvPr id="84" name="云形 83"/>
            <p:cNvSpPr/>
            <p:nvPr/>
          </p:nvSpPr>
          <p:spPr>
            <a:xfrm>
              <a:off x="2269001" y="4644709"/>
              <a:ext cx="1249251" cy="92727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1917888" y="5379121"/>
              <a:ext cx="1893194" cy="52704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smtClean="0">
                  <a:solidFill>
                    <a:srgbClr val="000000"/>
                  </a:solidFill>
                </a:rPr>
                <a:t>组织机构管理服务</a:t>
              </a:r>
              <a:r>
                <a:rPr lang="en-US" altLang="zh-CN" smtClean="0">
                  <a:solidFill>
                    <a:srgbClr val="000000"/>
                  </a:solidFill>
                </a:rPr>
                <a:t>:10013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5686661" y="5596543"/>
            <a:ext cx="1893194" cy="1261457"/>
            <a:chOff x="1917888" y="4644709"/>
            <a:chExt cx="1893194" cy="1261457"/>
          </a:xfrm>
        </p:grpSpPr>
        <p:sp>
          <p:nvSpPr>
            <p:cNvPr id="87" name="云形 86"/>
            <p:cNvSpPr/>
            <p:nvPr/>
          </p:nvSpPr>
          <p:spPr>
            <a:xfrm>
              <a:off x="2269001" y="4644709"/>
              <a:ext cx="1249251" cy="92727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1917888" y="5379121"/>
              <a:ext cx="1893194" cy="52704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smtClean="0">
                  <a:solidFill>
                    <a:srgbClr val="000000"/>
                  </a:solidFill>
                </a:rPr>
                <a:t>消息推送服务</a:t>
              </a:r>
              <a:r>
                <a:rPr lang="en-US" altLang="zh-CN" smtClean="0">
                  <a:solidFill>
                    <a:srgbClr val="000000"/>
                  </a:solidFill>
                </a:rPr>
                <a:t>:10011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</p:grpSp>
      <p:cxnSp>
        <p:nvCxnSpPr>
          <p:cNvPr id="92" name="直接箭头连接符 91"/>
          <p:cNvCxnSpPr>
            <a:endCxn id="84" idx="3"/>
          </p:cNvCxnSpPr>
          <p:nvPr/>
        </p:nvCxnSpPr>
        <p:spPr>
          <a:xfrm flipH="1">
            <a:off x="3936630" y="4006549"/>
            <a:ext cx="1390999" cy="1295607"/>
          </a:xfrm>
          <a:prstGeom prst="straightConnector1">
            <a:avLst/>
          </a:prstGeom>
          <a:ln>
            <a:prstDash val="lgDash"/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11" idx="2"/>
            <a:endCxn id="87" idx="3"/>
          </p:cNvCxnSpPr>
          <p:nvPr/>
        </p:nvCxnSpPr>
        <p:spPr>
          <a:xfrm>
            <a:off x="5799309" y="4192117"/>
            <a:ext cx="863091" cy="1457444"/>
          </a:xfrm>
          <a:prstGeom prst="straightConnector1">
            <a:avLst/>
          </a:prstGeom>
          <a:ln>
            <a:prstDash val="lgDash"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5" name="组合 104"/>
          <p:cNvGrpSpPr/>
          <p:nvPr/>
        </p:nvGrpSpPr>
        <p:grpSpPr>
          <a:xfrm>
            <a:off x="7898988" y="4737644"/>
            <a:ext cx="1893194" cy="1261457"/>
            <a:chOff x="1917888" y="4644709"/>
            <a:chExt cx="1893194" cy="1261457"/>
          </a:xfrm>
        </p:grpSpPr>
        <p:sp>
          <p:nvSpPr>
            <p:cNvPr id="106" name="云形 105"/>
            <p:cNvSpPr/>
            <p:nvPr/>
          </p:nvSpPr>
          <p:spPr>
            <a:xfrm>
              <a:off x="2269001" y="4644709"/>
              <a:ext cx="1249251" cy="92727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1917888" y="5379121"/>
              <a:ext cx="1893194" cy="52704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>
                  <a:solidFill>
                    <a:srgbClr val="000000"/>
                  </a:solidFill>
                </a:rPr>
                <a:t>其他</a:t>
              </a:r>
              <a:r>
                <a:rPr lang="zh-CN" altLang="en-US" smtClean="0">
                  <a:solidFill>
                    <a:srgbClr val="000000"/>
                  </a:solidFill>
                </a:rPr>
                <a:t>服务</a:t>
              </a:r>
              <a:r>
                <a:rPr lang="en-US" altLang="zh-CN" smtClean="0">
                  <a:solidFill>
                    <a:srgbClr val="000000"/>
                  </a:solidFill>
                </a:rPr>
                <a:t>:10016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</p:grpSp>
      <p:cxnSp>
        <p:nvCxnSpPr>
          <p:cNvPr id="108" name="直接箭头连接符 107"/>
          <p:cNvCxnSpPr>
            <a:endCxn id="106" idx="2"/>
          </p:cNvCxnSpPr>
          <p:nvPr/>
        </p:nvCxnSpPr>
        <p:spPr>
          <a:xfrm>
            <a:off x="6283950" y="4024459"/>
            <a:ext cx="1970026" cy="1176825"/>
          </a:xfrm>
          <a:prstGeom prst="straightConnector1">
            <a:avLst/>
          </a:prstGeom>
          <a:ln>
            <a:prstDash val="lgDash"/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5" name="组合 114"/>
          <p:cNvGrpSpPr/>
          <p:nvPr/>
        </p:nvGrpSpPr>
        <p:grpSpPr>
          <a:xfrm rot="19154955">
            <a:off x="5110290" y="2891352"/>
            <a:ext cx="1378038" cy="1300765"/>
            <a:chOff x="3956282" y="2686549"/>
            <a:chExt cx="1378038" cy="1300765"/>
          </a:xfrm>
        </p:grpSpPr>
        <p:sp>
          <p:nvSpPr>
            <p:cNvPr id="114" name="流程图: 联系 113"/>
            <p:cNvSpPr/>
            <p:nvPr/>
          </p:nvSpPr>
          <p:spPr>
            <a:xfrm>
              <a:off x="4560486" y="3262881"/>
              <a:ext cx="132862" cy="11642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太阳形 10"/>
            <p:cNvSpPr/>
            <p:nvPr/>
          </p:nvSpPr>
          <p:spPr>
            <a:xfrm rot="2445045">
              <a:off x="3956282" y="2686549"/>
              <a:ext cx="1378038" cy="1300765"/>
            </a:xfrm>
            <a:prstGeom prst="su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smtClean="0"/>
                <a:t>注册</a:t>
              </a:r>
              <a:r>
                <a:rPr lang="zh-CN" altLang="en-US" sz="1100" b="1" smtClean="0"/>
                <a:t>中心</a:t>
              </a:r>
              <a:endParaRPr lang="zh-CN" altLang="en-US" sz="1400" b="1"/>
            </a:p>
          </p:txBody>
        </p:sp>
      </p:grpSp>
      <p:sp>
        <p:nvSpPr>
          <p:cNvPr id="152" name="矩形 151"/>
          <p:cNvSpPr/>
          <p:nvPr/>
        </p:nvSpPr>
        <p:spPr>
          <a:xfrm>
            <a:off x="6224203" y="901030"/>
            <a:ext cx="1142043" cy="44353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</a:rPr>
              <a:t>服务</a:t>
            </a:r>
            <a:r>
              <a:rPr lang="en-US" altLang="zh-CN" dirty="0" smtClean="0">
                <a:solidFill>
                  <a:srgbClr val="000000"/>
                </a:solidFill>
              </a:rPr>
              <a:t>:80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29174" y="234892"/>
            <a:ext cx="1392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服务注册中心架构</a:t>
            </a:r>
            <a:r>
              <a:rPr lang="zh-CN" altLang="en-US" dirty="0" smtClean="0"/>
              <a:t>图</a:t>
            </a:r>
            <a:endParaRPr lang="zh-CN" altLang="en-US" dirty="0"/>
          </a:p>
        </p:txBody>
      </p:sp>
      <p:cxnSp>
        <p:nvCxnSpPr>
          <p:cNvPr id="44" name="直接箭头连接符 43"/>
          <p:cNvCxnSpPr>
            <a:stCxn id="10" idx="1"/>
            <a:endCxn id="11" idx="0"/>
          </p:cNvCxnSpPr>
          <p:nvPr/>
        </p:nvCxnSpPr>
        <p:spPr>
          <a:xfrm>
            <a:off x="5726790" y="1145949"/>
            <a:ext cx="72519" cy="1745403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H="1" flipV="1">
            <a:off x="2879759" y="2643710"/>
            <a:ext cx="82654" cy="83145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H="1" flipV="1">
            <a:off x="3263779" y="4612871"/>
            <a:ext cx="437011" cy="60556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H="1" flipV="1">
            <a:off x="4836344" y="5930120"/>
            <a:ext cx="961499" cy="6898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H="1">
            <a:off x="7480630" y="5885671"/>
            <a:ext cx="893902" cy="22221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>
            <a:off x="9024093" y="4289550"/>
            <a:ext cx="0" cy="33931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8874726" y="2839742"/>
            <a:ext cx="0" cy="33931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H="1" flipV="1">
            <a:off x="3274027" y="2611283"/>
            <a:ext cx="82654" cy="8314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H="1" flipV="1">
            <a:off x="3408270" y="4493631"/>
            <a:ext cx="437011" cy="60556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flipH="1" flipV="1">
            <a:off x="4836344" y="5748519"/>
            <a:ext cx="961499" cy="6898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H="1">
            <a:off x="7366246" y="5722062"/>
            <a:ext cx="893902" cy="22221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>
            <a:off x="8845585" y="4309793"/>
            <a:ext cx="0" cy="33931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9048788" y="2819069"/>
            <a:ext cx="0" cy="33931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2725995" y="4754755"/>
            <a:ext cx="634866" cy="26545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smtClean="0">
                <a:solidFill>
                  <a:srgbClr val="0070C0"/>
                </a:solidFill>
              </a:rPr>
              <a:t>Rest API</a:t>
            </a:r>
            <a:endParaRPr lang="zh-CN" altLang="en-US" sz="1200">
              <a:solidFill>
                <a:srgbClr val="0070C0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262218" y="2874617"/>
            <a:ext cx="634866" cy="26545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smtClean="0">
                <a:solidFill>
                  <a:srgbClr val="0070C0"/>
                </a:solidFill>
              </a:rPr>
              <a:t>Rest API</a:t>
            </a:r>
            <a:endParaRPr lang="zh-CN" altLang="en-US" sz="1200">
              <a:solidFill>
                <a:srgbClr val="0070C0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022488" y="5321373"/>
            <a:ext cx="634866" cy="26545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smtClean="0">
                <a:solidFill>
                  <a:srgbClr val="0070C0"/>
                </a:solidFill>
              </a:rPr>
              <a:t>Rest API</a:t>
            </a:r>
            <a:endParaRPr lang="zh-CN" altLang="en-US" sz="1200">
              <a:solidFill>
                <a:srgbClr val="0070C0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7286961" y="5425727"/>
            <a:ext cx="634866" cy="26545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smtClean="0">
                <a:solidFill>
                  <a:srgbClr val="0070C0"/>
                </a:solidFill>
              </a:rPr>
              <a:t>Rest API</a:t>
            </a:r>
            <a:endParaRPr lang="zh-CN" altLang="en-US" sz="1200">
              <a:solidFill>
                <a:srgbClr val="0070C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8232348" y="4223514"/>
            <a:ext cx="634866" cy="26545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smtClean="0">
                <a:solidFill>
                  <a:srgbClr val="0070C0"/>
                </a:solidFill>
              </a:rPr>
              <a:t>Rest API</a:t>
            </a:r>
            <a:endParaRPr lang="zh-CN" altLang="en-US" sz="1200">
              <a:solidFill>
                <a:srgbClr val="0070C0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8232348" y="2790803"/>
            <a:ext cx="634866" cy="26545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smtClean="0">
                <a:solidFill>
                  <a:srgbClr val="0070C0"/>
                </a:solidFill>
              </a:rPr>
              <a:t>Rest API</a:t>
            </a:r>
            <a:endParaRPr lang="zh-CN" altLang="en-US" sz="1200">
              <a:solidFill>
                <a:srgbClr val="0070C0"/>
              </a:solidFill>
            </a:endParaRPr>
          </a:p>
        </p:txBody>
      </p:sp>
      <p:sp>
        <p:nvSpPr>
          <p:cNvPr id="57" name="八角星 56"/>
          <p:cNvSpPr/>
          <p:nvPr/>
        </p:nvSpPr>
        <p:spPr>
          <a:xfrm>
            <a:off x="343360" y="4529070"/>
            <a:ext cx="1283236" cy="788874"/>
          </a:xfrm>
          <a:prstGeom prst="star8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Monitor</a:t>
            </a:r>
          </a:p>
          <a:p>
            <a:pPr algn="ctr"/>
            <a:r>
              <a:rPr lang="en-US" altLang="zh-CN" sz="1050" dirty="0"/>
              <a:t>dashboard</a:t>
            </a:r>
            <a:endParaRPr lang="zh-CN" altLang="en-US" sz="1050" dirty="0"/>
          </a:p>
          <a:p>
            <a:pPr algn="ctr"/>
            <a:endParaRPr lang="zh-CN" altLang="en-US" sz="1050" dirty="0"/>
          </a:p>
        </p:txBody>
      </p:sp>
      <p:sp>
        <p:nvSpPr>
          <p:cNvPr id="59" name="矩形 58"/>
          <p:cNvSpPr/>
          <p:nvPr/>
        </p:nvSpPr>
        <p:spPr>
          <a:xfrm>
            <a:off x="393771" y="5355336"/>
            <a:ext cx="1142043" cy="44353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 smtClean="0">
                <a:solidFill>
                  <a:srgbClr val="000000"/>
                </a:solidFill>
              </a:rPr>
              <a:t>监控性能、路径</a:t>
            </a:r>
            <a:endParaRPr lang="zh-CN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3083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云形 9"/>
          <p:cNvSpPr/>
          <p:nvPr/>
        </p:nvSpPr>
        <p:spPr>
          <a:xfrm>
            <a:off x="5102164" y="219657"/>
            <a:ext cx="1249251" cy="927279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消息总线</a:t>
            </a:r>
            <a:endParaRPr lang="zh-CN" altLang="en-US"/>
          </a:p>
        </p:txBody>
      </p:sp>
      <p:cxnSp>
        <p:nvCxnSpPr>
          <p:cNvPr id="13" name="直接箭头连接符 12"/>
          <p:cNvCxnSpPr>
            <a:stCxn id="114" idx="0"/>
            <a:endCxn id="5" idx="0"/>
          </p:cNvCxnSpPr>
          <p:nvPr/>
        </p:nvCxnSpPr>
        <p:spPr>
          <a:xfrm flipH="1" flipV="1">
            <a:off x="3687502" y="2063857"/>
            <a:ext cx="2049542" cy="143377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14" idx="2"/>
            <a:endCxn id="6" idx="0"/>
          </p:cNvCxnSpPr>
          <p:nvPr/>
        </p:nvCxnSpPr>
        <p:spPr>
          <a:xfrm flipH="1">
            <a:off x="3821279" y="3585099"/>
            <a:ext cx="1903439" cy="402233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14" idx="7"/>
            <a:endCxn id="7" idx="3"/>
          </p:cNvCxnSpPr>
          <p:nvPr/>
        </p:nvCxnSpPr>
        <p:spPr>
          <a:xfrm flipV="1">
            <a:off x="5783759" y="3385024"/>
            <a:ext cx="2980085" cy="94865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14" idx="0"/>
            <a:endCxn id="8" idx="2"/>
          </p:cNvCxnSpPr>
          <p:nvPr/>
        </p:nvCxnSpPr>
        <p:spPr>
          <a:xfrm flipV="1">
            <a:off x="5737044" y="1872049"/>
            <a:ext cx="2431799" cy="162558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5" idx="0"/>
            <a:endCxn id="10" idx="1"/>
          </p:cNvCxnSpPr>
          <p:nvPr/>
        </p:nvCxnSpPr>
        <p:spPr>
          <a:xfrm flipV="1">
            <a:off x="3687502" y="1145949"/>
            <a:ext cx="2039288" cy="9179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6" idx="3"/>
            <a:endCxn id="10" idx="1"/>
          </p:cNvCxnSpPr>
          <p:nvPr/>
        </p:nvCxnSpPr>
        <p:spPr>
          <a:xfrm flipV="1">
            <a:off x="3197695" y="1145949"/>
            <a:ext cx="2529095" cy="24307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7" idx="3"/>
            <a:endCxn id="10" idx="1"/>
          </p:cNvCxnSpPr>
          <p:nvPr/>
        </p:nvCxnSpPr>
        <p:spPr>
          <a:xfrm flipH="1" flipV="1">
            <a:off x="5726790" y="1145949"/>
            <a:ext cx="3037054" cy="2239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8" idx="2"/>
            <a:endCxn id="10" idx="1"/>
          </p:cNvCxnSpPr>
          <p:nvPr/>
        </p:nvCxnSpPr>
        <p:spPr>
          <a:xfrm flipH="1" flipV="1">
            <a:off x="5726790" y="1145949"/>
            <a:ext cx="2442053" cy="726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64" name="组合 63"/>
          <p:cNvGrpSpPr/>
          <p:nvPr/>
        </p:nvGrpSpPr>
        <p:grpSpPr>
          <a:xfrm>
            <a:off x="2168444" y="1600217"/>
            <a:ext cx="1893194" cy="1145034"/>
            <a:chOff x="1303075" y="2239779"/>
            <a:chExt cx="1893194" cy="1145034"/>
          </a:xfrm>
        </p:grpSpPr>
        <p:sp>
          <p:nvSpPr>
            <p:cNvPr id="5" name="云形 4"/>
            <p:cNvSpPr/>
            <p:nvPr/>
          </p:nvSpPr>
          <p:spPr>
            <a:xfrm>
              <a:off x="1573923" y="2239779"/>
              <a:ext cx="1249251" cy="92727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303075" y="2941278"/>
              <a:ext cx="1893194" cy="44353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smtClean="0">
                  <a:solidFill>
                    <a:srgbClr val="000000"/>
                  </a:solidFill>
                </a:rPr>
                <a:t>登陆服务</a:t>
              </a:r>
              <a:r>
                <a:rPr lang="en-US" altLang="zh-CN" smtClean="0">
                  <a:solidFill>
                    <a:srgbClr val="000000"/>
                  </a:solidFill>
                </a:rPr>
                <a:t>:10011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8001416" y="1408409"/>
            <a:ext cx="1893194" cy="1244348"/>
            <a:chOff x="6159975" y="1935590"/>
            <a:chExt cx="1893194" cy="1244348"/>
          </a:xfrm>
        </p:grpSpPr>
        <p:sp>
          <p:nvSpPr>
            <p:cNvPr id="8" name="云形 7"/>
            <p:cNvSpPr/>
            <p:nvPr/>
          </p:nvSpPr>
          <p:spPr>
            <a:xfrm>
              <a:off x="6323527" y="1935590"/>
              <a:ext cx="1249251" cy="92727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6159975" y="2678270"/>
              <a:ext cx="1893194" cy="50166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smtClean="0">
                  <a:solidFill>
                    <a:srgbClr val="000000"/>
                  </a:solidFill>
                </a:rPr>
                <a:t>主数据管理服务</a:t>
              </a:r>
              <a:r>
                <a:rPr lang="en-US" altLang="zh-CN" smtClean="0">
                  <a:solidFill>
                    <a:srgbClr val="000000"/>
                  </a:solidFill>
                </a:rPr>
                <a:t>:10014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8102191" y="3332006"/>
            <a:ext cx="1893194" cy="1050830"/>
            <a:chOff x="5217553" y="4942858"/>
            <a:chExt cx="1893194" cy="1050830"/>
          </a:xfrm>
        </p:grpSpPr>
        <p:sp>
          <p:nvSpPr>
            <p:cNvPr id="7" name="云形 6"/>
            <p:cNvSpPr/>
            <p:nvPr/>
          </p:nvSpPr>
          <p:spPr>
            <a:xfrm>
              <a:off x="5254580" y="4942858"/>
              <a:ext cx="1249251" cy="92727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5217553" y="5581497"/>
              <a:ext cx="1893194" cy="412191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>
                  <a:solidFill>
                    <a:srgbClr val="000000"/>
                  </a:solidFill>
                </a:rPr>
                <a:t>接口</a:t>
              </a:r>
              <a:r>
                <a:rPr lang="zh-CN" altLang="en-US" smtClean="0">
                  <a:solidFill>
                    <a:srgbClr val="000000"/>
                  </a:solidFill>
                </a:rPr>
                <a:t>服务</a:t>
              </a:r>
              <a:r>
                <a:rPr lang="en-US" altLang="zh-CN" smtClean="0">
                  <a:solidFill>
                    <a:srgbClr val="000000"/>
                  </a:solidFill>
                </a:rPr>
                <a:t>:10015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2221956" y="3523692"/>
            <a:ext cx="1893194" cy="1261457"/>
            <a:chOff x="1917888" y="4644709"/>
            <a:chExt cx="1893194" cy="1261457"/>
          </a:xfrm>
        </p:grpSpPr>
        <p:sp>
          <p:nvSpPr>
            <p:cNvPr id="6" name="云形 5"/>
            <p:cNvSpPr/>
            <p:nvPr/>
          </p:nvSpPr>
          <p:spPr>
            <a:xfrm>
              <a:off x="2269001" y="4644709"/>
              <a:ext cx="1249251" cy="92727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917888" y="5379121"/>
              <a:ext cx="1893194" cy="52704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smtClean="0">
                  <a:solidFill>
                    <a:srgbClr val="000000"/>
                  </a:solidFill>
                </a:rPr>
                <a:t>导入服务</a:t>
              </a:r>
              <a:r>
                <a:rPr lang="en-US" altLang="zh-CN" smtClean="0">
                  <a:solidFill>
                    <a:srgbClr val="000000"/>
                  </a:solidFill>
                </a:rPr>
                <a:t>:10012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55" name="矩形 54"/>
          <p:cNvSpPr/>
          <p:nvPr/>
        </p:nvSpPr>
        <p:spPr>
          <a:xfrm>
            <a:off x="5016415" y="4493167"/>
            <a:ext cx="1893194" cy="34200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mtClean="0">
                <a:solidFill>
                  <a:srgbClr val="000000"/>
                </a:solidFill>
              </a:rPr>
              <a:t>配置中心</a:t>
            </a:r>
            <a:r>
              <a:rPr lang="en-US" altLang="zh-CN" smtClean="0">
                <a:solidFill>
                  <a:srgbClr val="000000"/>
                </a:solidFill>
              </a:rPr>
              <a:t>:10001</a:t>
            </a:r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2960891" y="5249138"/>
            <a:ext cx="1893194" cy="1261457"/>
            <a:chOff x="1917888" y="4644709"/>
            <a:chExt cx="1893194" cy="1261457"/>
          </a:xfrm>
        </p:grpSpPr>
        <p:sp>
          <p:nvSpPr>
            <p:cNvPr id="84" name="云形 83"/>
            <p:cNvSpPr/>
            <p:nvPr/>
          </p:nvSpPr>
          <p:spPr>
            <a:xfrm>
              <a:off x="2269001" y="4644709"/>
              <a:ext cx="1249251" cy="92727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1917888" y="5379121"/>
              <a:ext cx="1893194" cy="52704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smtClean="0">
                  <a:solidFill>
                    <a:srgbClr val="000000"/>
                  </a:solidFill>
                </a:rPr>
                <a:t>组织机构管理服务</a:t>
              </a:r>
              <a:r>
                <a:rPr lang="en-US" altLang="zh-CN" smtClean="0">
                  <a:solidFill>
                    <a:srgbClr val="000000"/>
                  </a:solidFill>
                </a:rPr>
                <a:t>:10013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5686661" y="5596543"/>
            <a:ext cx="1893194" cy="1261457"/>
            <a:chOff x="1917888" y="4644709"/>
            <a:chExt cx="1893194" cy="1261457"/>
          </a:xfrm>
        </p:grpSpPr>
        <p:sp>
          <p:nvSpPr>
            <p:cNvPr id="87" name="云形 86"/>
            <p:cNvSpPr/>
            <p:nvPr/>
          </p:nvSpPr>
          <p:spPr>
            <a:xfrm>
              <a:off x="2269001" y="4644709"/>
              <a:ext cx="1249251" cy="92727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1917888" y="5379121"/>
              <a:ext cx="1893194" cy="52704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smtClean="0">
                  <a:solidFill>
                    <a:srgbClr val="000000"/>
                  </a:solidFill>
                </a:rPr>
                <a:t>消息推送服务</a:t>
              </a:r>
              <a:r>
                <a:rPr lang="en-US" altLang="zh-CN" smtClean="0">
                  <a:solidFill>
                    <a:srgbClr val="000000"/>
                  </a:solidFill>
                </a:rPr>
                <a:t>:10011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</p:grpSp>
      <p:cxnSp>
        <p:nvCxnSpPr>
          <p:cNvPr id="89" name="直接箭头连接符 88"/>
          <p:cNvCxnSpPr>
            <a:stCxn id="84" idx="3"/>
            <a:endCxn id="10" idx="1"/>
          </p:cNvCxnSpPr>
          <p:nvPr/>
        </p:nvCxnSpPr>
        <p:spPr>
          <a:xfrm flipV="1">
            <a:off x="3936630" y="1145949"/>
            <a:ext cx="1790160" cy="41562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114" idx="6"/>
            <a:endCxn id="84" idx="3"/>
          </p:cNvCxnSpPr>
          <p:nvPr/>
        </p:nvCxnSpPr>
        <p:spPr>
          <a:xfrm flipH="1">
            <a:off x="3936630" y="3498371"/>
            <a:ext cx="1888739" cy="1803785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87" idx="3"/>
            <a:endCxn id="10" idx="1"/>
          </p:cNvCxnSpPr>
          <p:nvPr/>
        </p:nvCxnSpPr>
        <p:spPr>
          <a:xfrm flipH="1" flipV="1">
            <a:off x="5726790" y="1145949"/>
            <a:ext cx="935610" cy="45036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114" idx="7"/>
            <a:endCxn id="87" idx="3"/>
          </p:cNvCxnSpPr>
          <p:nvPr/>
        </p:nvCxnSpPr>
        <p:spPr>
          <a:xfrm>
            <a:off x="5783759" y="3479889"/>
            <a:ext cx="878641" cy="216967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5" name="组合 104"/>
          <p:cNvGrpSpPr/>
          <p:nvPr/>
        </p:nvGrpSpPr>
        <p:grpSpPr>
          <a:xfrm>
            <a:off x="7898988" y="4737644"/>
            <a:ext cx="1893194" cy="1261457"/>
            <a:chOff x="1917888" y="4644709"/>
            <a:chExt cx="1893194" cy="1261457"/>
          </a:xfrm>
        </p:grpSpPr>
        <p:sp>
          <p:nvSpPr>
            <p:cNvPr id="106" name="云形 105"/>
            <p:cNvSpPr/>
            <p:nvPr/>
          </p:nvSpPr>
          <p:spPr>
            <a:xfrm>
              <a:off x="2269001" y="4644709"/>
              <a:ext cx="1249251" cy="92727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1917888" y="5379121"/>
              <a:ext cx="1893194" cy="52704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>
                  <a:solidFill>
                    <a:srgbClr val="000000"/>
                  </a:solidFill>
                </a:rPr>
                <a:t>其他</a:t>
              </a:r>
              <a:r>
                <a:rPr lang="zh-CN" altLang="en-US" smtClean="0">
                  <a:solidFill>
                    <a:srgbClr val="000000"/>
                  </a:solidFill>
                </a:rPr>
                <a:t>服务</a:t>
              </a:r>
              <a:r>
                <a:rPr lang="en-US" altLang="zh-CN" smtClean="0">
                  <a:solidFill>
                    <a:srgbClr val="000000"/>
                  </a:solidFill>
                </a:rPr>
                <a:t>:10016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</p:grpSp>
      <p:cxnSp>
        <p:nvCxnSpPr>
          <p:cNvPr id="108" name="直接箭头连接符 107"/>
          <p:cNvCxnSpPr>
            <a:stCxn id="114" idx="5"/>
            <a:endCxn id="106" idx="2"/>
          </p:cNvCxnSpPr>
          <p:nvPr/>
        </p:nvCxnSpPr>
        <p:spPr>
          <a:xfrm>
            <a:off x="5837497" y="3542253"/>
            <a:ext cx="2416479" cy="165903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106" idx="2"/>
            <a:endCxn id="10" idx="1"/>
          </p:cNvCxnSpPr>
          <p:nvPr/>
        </p:nvCxnSpPr>
        <p:spPr>
          <a:xfrm flipH="1" flipV="1">
            <a:off x="5726790" y="1145949"/>
            <a:ext cx="2527186" cy="40553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115" name="组合 114"/>
          <p:cNvGrpSpPr/>
          <p:nvPr/>
        </p:nvGrpSpPr>
        <p:grpSpPr>
          <a:xfrm rot="19154955">
            <a:off x="5110290" y="2891352"/>
            <a:ext cx="1378038" cy="1300765"/>
            <a:chOff x="3956282" y="2686549"/>
            <a:chExt cx="1378038" cy="1300765"/>
          </a:xfrm>
        </p:grpSpPr>
        <p:sp>
          <p:nvSpPr>
            <p:cNvPr id="114" name="流程图: 联系 113"/>
            <p:cNvSpPr/>
            <p:nvPr/>
          </p:nvSpPr>
          <p:spPr>
            <a:xfrm>
              <a:off x="4560486" y="3262881"/>
              <a:ext cx="132862" cy="11642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太阳形 10"/>
            <p:cNvSpPr/>
            <p:nvPr/>
          </p:nvSpPr>
          <p:spPr>
            <a:xfrm rot="2445045">
              <a:off x="3956282" y="2686549"/>
              <a:ext cx="1378038" cy="1300765"/>
            </a:xfrm>
            <a:prstGeom prst="su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配置</a:t>
              </a:r>
              <a:endParaRPr lang="zh-CN" alt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29174" y="234892"/>
            <a:ext cx="1392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服务配置中心架构</a:t>
            </a:r>
            <a:r>
              <a:rPr lang="zh-CN" altLang="en-US" dirty="0" smtClean="0"/>
              <a:t>图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3010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052292" y="125835"/>
            <a:ext cx="6761409" cy="64651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63398" y="2966731"/>
            <a:ext cx="1405611" cy="978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Zuul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LoadBalance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082602" y="242753"/>
            <a:ext cx="3584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chemeClr val="bg1"/>
                </a:solidFill>
              </a:rPr>
              <a:t>Docker</a:t>
            </a:r>
            <a:r>
              <a:rPr lang="en-US" altLang="zh-CN" b="1" dirty="0" smtClean="0">
                <a:solidFill>
                  <a:schemeClr val="bg1"/>
                </a:solidFill>
              </a:rPr>
              <a:t> Swarm </a:t>
            </a:r>
            <a:r>
              <a:rPr lang="zh-CN" altLang="en-US" b="1" dirty="0" smtClean="0">
                <a:solidFill>
                  <a:schemeClr val="bg1"/>
                </a:solidFill>
              </a:rPr>
              <a:t>集群管理及监控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692459" y="764685"/>
            <a:ext cx="3850783" cy="647439"/>
            <a:chOff x="3837903" y="764685"/>
            <a:chExt cx="3850783" cy="843566"/>
          </a:xfrm>
        </p:grpSpPr>
        <p:sp>
          <p:nvSpPr>
            <p:cNvPr id="5" name="矩形 4"/>
            <p:cNvSpPr/>
            <p:nvPr/>
          </p:nvSpPr>
          <p:spPr>
            <a:xfrm>
              <a:off x="3837903" y="764685"/>
              <a:ext cx="3850783" cy="8435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err="1" smtClean="0"/>
                <a:t>Docker</a:t>
              </a:r>
              <a:r>
                <a:rPr lang="en-US" altLang="zh-CN" dirty="0" smtClean="0"/>
                <a:t> worker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5763294" y="877375"/>
              <a:ext cx="1287887" cy="6181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Tomcat</a:t>
              </a:r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692459" y="1634497"/>
            <a:ext cx="3850783" cy="647439"/>
            <a:chOff x="3837903" y="764685"/>
            <a:chExt cx="3850783" cy="843566"/>
          </a:xfrm>
        </p:grpSpPr>
        <p:sp>
          <p:nvSpPr>
            <p:cNvPr id="17" name="矩形 16"/>
            <p:cNvSpPr/>
            <p:nvPr/>
          </p:nvSpPr>
          <p:spPr>
            <a:xfrm>
              <a:off x="3837903" y="764685"/>
              <a:ext cx="3850783" cy="8435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mtClean="0"/>
                <a:t>Docker worker</a:t>
              </a:r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5763294" y="877375"/>
              <a:ext cx="1287887" cy="6181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Tomcat</a:t>
              </a:r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684070" y="2512699"/>
            <a:ext cx="3850783" cy="647439"/>
            <a:chOff x="3837903" y="764685"/>
            <a:chExt cx="3850783" cy="843566"/>
          </a:xfrm>
        </p:grpSpPr>
        <p:sp>
          <p:nvSpPr>
            <p:cNvPr id="20" name="矩形 19"/>
            <p:cNvSpPr/>
            <p:nvPr/>
          </p:nvSpPr>
          <p:spPr>
            <a:xfrm>
              <a:off x="3837903" y="764685"/>
              <a:ext cx="3850783" cy="8435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mtClean="0"/>
                <a:t>Docker worker</a:t>
              </a:r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5763294" y="877375"/>
              <a:ext cx="1287887" cy="6181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Tomcat</a:t>
              </a:r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687969" y="3382511"/>
            <a:ext cx="3850783" cy="647439"/>
            <a:chOff x="3837903" y="764685"/>
            <a:chExt cx="3850783" cy="843566"/>
          </a:xfrm>
        </p:grpSpPr>
        <p:sp>
          <p:nvSpPr>
            <p:cNvPr id="23" name="矩形 22"/>
            <p:cNvSpPr/>
            <p:nvPr/>
          </p:nvSpPr>
          <p:spPr>
            <a:xfrm>
              <a:off x="3837903" y="764685"/>
              <a:ext cx="3850783" cy="8435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err="1" smtClean="0"/>
                <a:t>Docker</a:t>
              </a:r>
              <a:r>
                <a:rPr lang="en-US" altLang="zh-CN" dirty="0" smtClean="0"/>
                <a:t> worker</a:t>
              </a:r>
              <a:endParaRPr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5763294" y="877375"/>
              <a:ext cx="1287887" cy="6181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Tomcat</a:t>
              </a:r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726015" y="4201398"/>
            <a:ext cx="3850783" cy="647439"/>
            <a:chOff x="3837903" y="764685"/>
            <a:chExt cx="3850783" cy="843566"/>
          </a:xfrm>
        </p:grpSpPr>
        <p:sp>
          <p:nvSpPr>
            <p:cNvPr id="26" name="矩形 25"/>
            <p:cNvSpPr/>
            <p:nvPr/>
          </p:nvSpPr>
          <p:spPr>
            <a:xfrm>
              <a:off x="3837903" y="764685"/>
              <a:ext cx="3850783" cy="8435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err="1" smtClean="0"/>
                <a:t>Docker</a:t>
              </a:r>
              <a:r>
                <a:rPr lang="en-US" altLang="zh-CN" dirty="0" smtClean="0"/>
                <a:t> worker</a:t>
              </a:r>
              <a:endParaRPr lang="zh-CN" altLang="en-US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5763294" y="877375"/>
              <a:ext cx="1287887" cy="6181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Tomcat</a:t>
              </a:r>
              <a:endParaRPr lang="zh-CN" altLang="en-US"/>
            </a:p>
          </p:txBody>
        </p:sp>
      </p:grpSp>
      <p:sp>
        <p:nvSpPr>
          <p:cNvPr id="31" name="立方体 30"/>
          <p:cNvSpPr/>
          <p:nvPr/>
        </p:nvSpPr>
        <p:spPr>
          <a:xfrm>
            <a:off x="3861302" y="1151946"/>
            <a:ext cx="1113370" cy="65933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Server1</a:t>
            </a:r>
            <a:endParaRPr lang="zh-CN" altLang="en-US" dirty="0"/>
          </a:p>
        </p:txBody>
      </p:sp>
      <p:sp>
        <p:nvSpPr>
          <p:cNvPr id="32" name="立方体 31"/>
          <p:cNvSpPr/>
          <p:nvPr/>
        </p:nvSpPr>
        <p:spPr>
          <a:xfrm>
            <a:off x="3911636" y="3275101"/>
            <a:ext cx="1113370" cy="65933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Server2</a:t>
            </a:r>
            <a:endParaRPr lang="zh-CN" altLang="en-US" dirty="0"/>
          </a:p>
        </p:txBody>
      </p:sp>
      <p:sp>
        <p:nvSpPr>
          <p:cNvPr id="33" name="左箭头 32"/>
          <p:cNvSpPr/>
          <p:nvPr/>
        </p:nvSpPr>
        <p:spPr>
          <a:xfrm rot="19506126" flipV="1">
            <a:off x="2188309" y="2126036"/>
            <a:ext cx="1490989" cy="2445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左箭头 33"/>
          <p:cNvSpPr/>
          <p:nvPr/>
        </p:nvSpPr>
        <p:spPr>
          <a:xfrm rot="658806" flipV="1">
            <a:off x="2266412" y="3404516"/>
            <a:ext cx="1490989" cy="2445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左大括号 34"/>
          <p:cNvSpPr/>
          <p:nvPr/>
        </p:nvSpPr>
        <p:spPr>
          <a:xfrm>
            <a:off x="5104524" y="893033"/>
            <a:ext cx="373487" cy="118743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左大括号 35"/>
          <p:cNvSpPr/>
          <p:nvPr/>
        </p:nvSpPr>
        <p:spPr>
          <a:xfrm>
            <a:off x="5146469" y="2500897"/>
            <a:ext cx="348320" cy="228921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211274" y="4723002"/>
            <a:ext cx="553674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dirty="0" smtClean="0"/>
              <a:t>…</a:t>
            </a:r>
            <a:endParaRPr lang="zh-CN" altLang="en-US" sz="2800" dirty="0"/>
          </a:p>
        </p:txBody>
      </p:sp>
      <p:sp>
        <p:nvSpPr>
          <p:cNvPr id="29" name="立方体 28"/>
          <p:cNvSpPr/>
          <p:nvPr/>
        </p:nvSpPr>
        <p:spPr>
          <a:xfrm>
            <a:off x="3978747" y="5531739"/>
            <a:ext cx="1214037" cy="65933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 N</a:t>
            </a:r>
            <a:endParaRPr lang="zh-CN" altLang="en-US" dirty="0"/>
          </a:p>
        </p:txBody>
      </p:sp>
      <p:sp>
        <p:nvSpPr>
          <p:cNvPr id="30" name="左大括号 29"/>
          <p:cNvSpPr/>
          <p:nvPr/>
        </p:nvSpPr>
        <p:spPr>
          <a:xfrm>
            <a:off x="5289082" y="5176006"/>
            <a:ext cx="205707" cy="109056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5684070" y="5199688"/>
            <a:ext cx="3850783" cy="647439"/>
            <a:chOff x="3837903" y="764685"/>
            <a:chExt cx="3850783" cy="843566"/>
          </a:xfrm>
        </p:grpSpPr>
        <p:sp>
          <p:nvSpPr>
            <p:cNvPr id="38" name="矩形 37"/>
            <p:cNvSpPr/>
            <p:nvPr/>
          </p:nvSpPr>
          <p:spPr>
            <a:xfrm>
              <a:off x="3837903" y="764685"/>
              <a:ext cx="3850783" cy="8435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err="1" smtClean="0"/>
                <a:t>Docker</a:t>
              </a:r>
              <a:r>
                <a:rPr lang="en-US" altLang="zh-CN" dirty="0" smtClean="0"/>
                <a:t> worker</a:t>
              </a:r>
              <a:endParaRPr lang="zh-CN" altLang="en-US" dirty="0"/>
            </a:p>
          </p:txBody>
        </p:sp>
        <p:sp>
          <p:nvSpPr>
            <p:cNvPr id="39" name="矩形 38"/>
            <p:cNvSpPr/>
            <p:nvPr/>
          </p:nvSpPr>
          <p:spPr>
            <a:xfrm>
              <a:off x="5763294" y="877375"/>
              <a:ext cx="1287887" cy="6181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Tomcat</a:t>
              </a:r>
              <a:endParaRPr lang="zh-CN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5729681" y="5914239"/>
            <a:ext cx="553674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dirty="0" smtClean="0"/>
              <a:t>…</a:t>
            </a:r>
            <a:endParaRPr lang="zh-CN" altLang="en-US" sz="2800" dirty="0"/>
          </a:p>
        </p:txBody>
      </p:sp>
      <p:sp>
        <p:nvSpPr>
          <p:cNvPr id="41" name="左箭头 40"/>
          <p:cNvSpPr/>
          <p:nvPr/>
        </p:nvSpPr>
        <p:spPr>
          <a:xfrm rot="2803738" flipV="1">
            <a:off x="1868157" y="4695308"/>
            <a:ext cx="2059988" cy="2445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10517224" y="1262068"/>
            <a:ext cx="1571636" cy="5715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Mysql</a:t>
            </a:r>
          </a:p>
        </p:txBody>
      </p:sp>
      <p:sp>
        <p:nvSpPr>
          <p:cNvPr id="43" name="矩形 42"/>
          <p:cNvSpPr/>
          <p:nvPr/>
        </p:nvSpPr>
        <p:spPr>
          <a:xfrm>
            <a:off x="10513045" y="2243579"/>
            <a:ext cx="1571636" cy="5715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HBase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10512305" y="3407629"/>
            <a:ext cx="1571636" cy="5715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Redis</a:t>
            </a:r>
            <a:endParaRPr lang="zh-CN" altLang="en-US" dirty="0"/>
          </a:p>
        </p:txBody>
      </p:sp>
      <p:sp>
        <p:nvSpPr>
          <p:cNvPr id="45" name="左右箭头 44"/>
          <p:cNvSpPr/>
          <p:nvPr/>
        </p:nvSpPr>
        <p:spPr>
          <a:xfrm>
            <a:off x="9697673" y="2843869"/>
            <a:ext cx="687897" cy="713064"/>
          </a:xfrm>
          <a:prstGeom prst="leftRightArrow">
            <a:avLst>
              <a:gd name="adj1" fmla="val 45752"/>
              <a:gd name="adj2" fmla="val 277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左箭头 45"/>
          <p:cNvSpPr/>
          <p:nvPr/>
        </p:nvSpPr>
        <p:spPr>
          <a:xfrm>
            <a:off x="444617" y="3179427"/>
            <a:ext cx="251669" cy="5033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0" y="2776756"/>
            <a:ext cx="461665" cy="15100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提供服务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02670" y="201336"/>
            <a:ext cx="1661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部署架构图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0517224" y="4476595"/>
            <a:ext cx="1571636" cy="5715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RabitMQ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0265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178651" cy="794405"/>
          </a:xfrm>
        </p:spPr>
        <p:txBody>
          <a:bodyPr>
            <a:noAutofit/>
          </a:bodyPr>
          <a:lstStyle/>
          <a:p>
            <a:r>
              <a:rPr lang="zh-CN" altLang="en-US" sz="1800" b="1" dirty="0" smtClean="0"/>
              <a:t>存储采用</a:t>
            </a:r>
            <a:r>
              <a:rPr lang="en-US" altLang="zh-CN" sz="1800" b="1" dirty="0" err="1" smtClean="0"/>
              <a:t>Hbase</a:t>
            </a:r>
            <a:r>
              <a:rPr lang="zh-CN" altLang="en-US" sz="1800" b="1" dirty="0" smtClean="0"/>
              <a:t>数据库</a:t>
            </a:r>
            <a:r>
              <a:rPr lang="zh-CN" altLang="en-US" sz="1800" b="1" dirty="0" smtClean="0"/>
              <a:t>，</a:t>
            </a:r>
            <a:r>
              <a:rPr lang="zh-CN" altLang="en-US" sz="1800" b="1" dirty="0" smtClean="0"/>
              <a:t>它是一个分布式的和可扩展的大数据</a:t>
            </a:r>
            <a:r>
              <a:rPr lang="zh-CN" altLang="en-US" sz="1800" b="1" dirty="0" smtClean="0"/>
              <a:t>仓库。用于存储</a:t>
            </a:r>
            <a:r>
              <a:rPr lang="zh-CN" altLang="en-US" sz="1800" b="1" dirty="0" smtClean="0"/>
              <a:t>各种类型主数据，数据库具备以下优点：</a:t>
            </a:r>
            <a:r>
              <a:rPr lang="en-US" altLang="zh-CN" sz="1800" b="1" dirty="0" smtClean="0"/>
              <a:t/>
            </a:r>
            <a:br>
              <a:rPr lang="en-US" altLang="zh-CN" sz="1800" b="1" dirty="0" smtClean="0"/>
            </a:br>
            <a:endParaRPr lang="zh-CN" altLang="en-US" sz="1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8191" y="1323474"/>
            <a:ext cx="9720073" cy="2799347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、表列可以动态增加，可以存储各种类型数据，并且</a:t>
            </a:r>
            <a:r>
              <a:rPr lang="zh-CN" altLang="en-US" dirty="0" smtClean="0"/>
              <a:t>列为空就不存储数据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节省</a:t>
            </a:r>
            <a:r>
              <a:rPr lang="zh-CN" altLang="en-US" dirty="0" smtClean="0"/>
              <a:t>存储空间。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、支持自动切分数据，使得数据存储自动水平伸缩，轻松实现海量数据库的存储。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en-US" dirty="0" smtClean="0"/>
              <a:t>高并发读写</a:t>
            </a:r>
            <a:r>
              <a:rPr lang="zh-CN" altLang="en-US" dirty="0" smtClean="0"/>
              <a:t>操作能力，读写性能不受数据量多少影响。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、具备时间维度存储，可以记录所有数据更改历史。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71728" y="4195010"/>
            <a:ext cx="9720073" cy="2799347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tabLst/>
              <a:defRPr/>
            </a:pP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959960" y="3929996"/>
            <a:ext cx="9178651" cy="4976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all" spc="10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CR</a:t>
            </a:r>
            <a:r>
              <a:rPr kumimoji="0" lang="zh-CN" altLang="en-US" sz="1800" b="1" i="0" u="none" strike="noStrike" kern="1200" cap="all" spc="10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主数据特点：</a:t>
            </a:r>
            <a:r>
              <a:rPr kumimoji="0" lang="en-US" altLang="zh-CN" sz="1800" b="1" i="0" u="none" strike="noStrike" kern="1200" cap="all" spc="10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zh-CN" sz="1800" b="1" i="0" u="none" strike="noStrike" kern="1200" cap="all" spc="10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zh-CN" altLang="en-US" sz="1800" b="1" i="0" u="none" strike="noStrike" kern="1200" cap="all" spc="10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048191" y="4523874"/>
            <a:ext cx="9720073" cy="1580147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/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、主数据种类较多，每个主数据的列结构不一致。</a:t>
            </a:r>
            <a:endParaRPr kumimoji="0" lang="en-US" altLang="zh-C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tabLst/>
              <a:defRPr/>
            </a:pPr>
            <a:r>
              <a:rPr lang="en-US" altLang="zh-CN" sz="2200" dirty="0" smtClean="0"/>
              <a:t>2</a:t>
            </a:r>
            <a:r>
              <a:rPr lang="zh-CN" altLang="en-US" sz="2200" dirty="0" smtClean="0"/>
              <a:t>、主数据数据量不断累加，数据量超大。</a:t>
            </a:r>
            <a:endParaRPr lang="en-US" altLang="zh-CN" sz="2200" dirty="0" smtClean="0"/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、对主数据的操作多是更新字段、导入导出、查询操作，与其他表关联操作不多。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Integral">
      <a:dk1>
        <a:sysClr val="windowText" lastClr="000000"/>
      </a:dk1>
      <a:lt1>
        <a:sysClr val="window" lastClr="CCE8C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926</TotalTime>
  <Words>542</Words>
  <Application>Microsoft Office PowerPoint</Application>
  <PresentationFormat>自定义</PresentationFormat>
  <Paragraphs>170</Paragraphs>
  <Slides>7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积分</vt:lpstr>
      <vt:lpstr>MDM技术架构设计</vt:lpstr>
      <vt:lpstr>幻灯片 2</vt:lpstr>
      <vt:lpstr>幻灯片 3</vt:lpstr>
      <vt:lpstr>幻灯片 4</vt:lpstr>
      <vt:lpstr>幻灯片 5</vt:lpstr>
      <vt:lpstr>幻灯片 6</vt:lpstr>
      <vt:lpstr>存储采用Hbase数据库，它是一个分布式的和可扩展的大数据仓库。用于存储各种类型主数据，数据库具备以下优点： 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CR技术架构说明</dc:title>
  <dc:creator>guoym</dc:creator>
  <cp:lastModifiedBy>SINOIT-WANG</cp:lastModifiedBy>
  <cp:revision>216</cp:revision>
  <dcterms:created xsi:type="dcterms:W3CDTF">2017-10-04T02:41:12Z</dcterms:created>
  <dcterms:modified xsi:type="dcterms:W3CDTF">2018-03-20T01:54:53Z</dcterms:modified>
</cp:coreProperties>
</file>