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3"/>
  </p:notesMasterIdLst>
  <p:sldIdLst>
    <p:sldId id="574" r:id="rId2"/>
    <p:sldId id="593" r:id="rId3"/>
    <p:sldId id="609" r:id="rId4"/>
    <p:sldId id="605" r:id="rId5"/>
    <p:sldId id="610" r:id="rId6"/>
    <p:sldId id="607" r:id="rId7"/>
    <p:sldId id="604" r:id="rId8"/>
    <p:sldId id="614" r:id="rId9"/>
    <p:sldId id="595" r:id="rId10"/>
    <p:sldId id="623" r:id="rId11"/>
    <p:sldId id="579" r:id="rId12"/>
    <p:sldId id="603" r:id="rId13"/>
    <p:sldId id="621" r:id="rId14"/>
    <p:sldId id="611" r:id="rId15"/>
    <p:sldId id="596" r:id="rId16"/>
    <p:sldId id="622" r:id="rId17"/>
    <p:sldId id="617" r:id="rId18"/>
    <p:sldId id="620" r:id="rId19"/>
    <p:sldId id="615" r:id="rId20"/>
    <p:sldId id="624" r:id="rId21"/>
    <p:sldId id="625" r:id="rId22"/>
    <p:sldId id="626" r:id="rId23"/>
    <p:sldId id="627" r:id="rId24"/>
    <p:sldId id="616" r:id="rId25"/>
    <p:sldId id="629" r:id="rId26"/>
    <p:sldId id="630" r:id="rId27"/>
    <p:sldId id="631" r:id="rId28"/>
    <p:sldId id="632" r:id="rId29"/>
    <p:sldId id="633" r:id="rId30"/>
    <p:sldId id="634" r:id="rId31"/>
    <p:sldId id="575" r:id="rId32"/>
  </p:sldIdLst>
  <p:sldSz cx="9144000" cy="6858000" type="screen4x3"/>
  <p:notesSz cx="6858000" cy="9144000"/>
  <p:defaultTextStyle>
    <a:defPPr>
      <a:defRPr lang="zh-CN"/>
    </a:defPPr>
    <a:lvl1pPr algn="l" rtl="0" fontAlgn="base">
      <a:spcBef>
        <a:spcPct val="0"/>
      </a:spcBef>
      <a:spcAft>
        <a:spcPct val="0"/>
      </a:spcAft>
      <a:defRPr sz="1800" kern="1200">
        <a:solidFill>
          <a:schemeClr val="tx1"/>
        </a:solidFill>
        <a:latin typeface="Arial" charset="0"/>
        <a:ea typeface="宋体" charset="-122"/>
        <a:cs typeface="+mn-cs"/>
      </a:defRPr>
    </a:lvl1pPr>
    <a:lvl2pPr marL="412861" algn="l" rtl="0" fontAlgn="base">
      <a:spcBef>
        <a:spcPct val="0"/>
      </a:spcBef>
      <a:spcAft>
        <a:spcPct val="0"/>
      </a:spcAft>
      <a:defRPr sz="1800" kern="1200">
        <a:solidFill>
          <a:schemeClr val="tx1"/>
        </a:solidFill>
        <a:latin typeface="Arial" charset="0"/>
        <a:ea typeface="宋体" charset="-122"/>
        <a:cs typeface="+mn-cs"/>
      </a:defRPr>
    </a:lvl2pPr>
    <a:lvl3pPr marL="825722" algn="l" rtl="0" fontAlgn="base">
      <a:spcBef>
        <a:spcPct val="0"/>
      </a:spcBef>
      <a:spcAft>
        <a:spcPct val="0"/>
      </a:spcAft>
      <a:defRPr sz="1800" kern="1200">
        <a:solidFill>
          <a:schemeClr val="tx1"/>
        </a:solidFill>
        <a:latin typeface="Arial" charset="0"/>
        <a:ea typeface="宋体" charset="-122"/>
        <a:cs typeface="+mn-cs"/>
      </a:defRPr>
    </a:lvl3pPr>
    <a:lvl4pPr marL="1238584" algn="l" rtl="0" fontAlgn="base">
      <a:spcBef>
        <a:spcPct val="0"/>
      </a:spcBef>
      <a:spcAft>
        <a:spcPct val="0"/>
      </a:spcAft>
      <a:defRPr sz="1800" kern="1200">
        <a:solidFill>
          <a:schemeClr val="tx1"/>
        </a:solidFill>
        <a:latin typeface="Arial" charset="0"/>
        <a:ea typeface="宋体" charset="-122"/>
        <a:cs typeface="+mn-cs"/>
      </a:defRPr>
    </a:lvl4pPr>
    <a:lvl5pPr marL="1651444" algn="l" rtl="0" fontAlgn="base">
      <a:spcBef>
        <a:spcPct val="0"/>
      </a:spcBef>
      <a:spcAft>
        <a:spcPct val="0"/>
      </a:spcAft>
      <a:defRPr sz="1800" kern="1200">
        <a:solidFill>
          <a:schemeClr val="tx1"/>
        </a:solidFill>
        <a:latin typeface="Arial" charset="0"/>
        <a:ea typeface="宋体" charset="-122"/>
        <a:cs typeface="+mn-cs"/>
      </a:defRPr>
    </a:lvl5pPr>
    <a:lvl6pPr marL="2064306" algn="l" defTabSz="825722" rtl="0" eaLnBrk="1" latinLnBrk="0" hangingPunct="1">
      <a:defRPr sz="1800" kern="1200">
        <a:solidFill>
          <a:schemeClr val="tx1"/>
        </a:solidFill>
        <a:latin typeface="Arial" charset="0"/>
        <a:ea typeface="宋体" charset="-122"/>
        <a:cs typeface="+mn-cs"/>
      </a:defRPr>
    </a:lvl6pPr>
    <a:lvl7pPr marL="2477167" algn="l" defTabSz="825722" rtl="0" eaLnBrk="1" latinLnBrk="0" hangingPunct="1">
      <a:defRPr sz="1800" kern="1200">
        <a:solidFill>
          <a:schemeClr val="tx1"/>
        </a:solidFill>
        <a:latin typeface="Arial" charset="0"/>
        <a:ea typeface="宋体" charset="-122"/>
        <a:cs typeface="+mn-cs"/>
      </a:defRPr>
    </a:lvl7pPr>
    <a:lvl8pPr marL="2890027" algn="l" defTabSz="825722" rtl="0" eaLnBrk="1" latinLnBrk="0" hangingPunct="1">
      <a:defRPr sz="1800" kern="1200">
        <a:solidFill>
          <a:schemeClr val="tx1"/>
        </a:solidFill>
        <a:latin typeface="Arial" charset="0"/>
        <a:ea typeface="宋体" charset="-122"/>
        <a:cs typeface="+mn-cs"/>
      </a:defRPr>
    </a:lvl8pPr>
    <a:lvl9pPr marL="3302890" algn="l" defTabSz="825722" rtl="0" eaLnBrk="1" latinLnBrk="0" hangingPunct="1">
      <a:defRPr sz="1800"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7539E76D-7048-4D09-BCEF-A1EDD52B4271}">
          <p14:sldIdLst>
            <p14:sldId id="574"/>
            <p14:sldId id="593"/>
            <p14:sldId id="609"/>
            <p14:sldId id="605"/>
            <p14:sldId id="610"/>
            <p14:sldId id="607"/>
            <p14:sldId id="604"/>
            <p14:sldId id="614"/>
            <p14:sldId id="595"/>
            <p14:sldId id="623"/>
            <p14:sldId id="579"/>
            <p14:sldId id="603"/>
            <p14:sldId id="621"/>
            <p14:sldId id="611"/>
            <p14:sldId id="596"/>
            <p14:sldId id="622"/>
            <p14:sldId id="617"/>
            <p14:sldId id="620"/>
            <p14:sldId id="615"/>
            <p14:sldId id="624"/>
            <p14:sldId id="625"/>
            <p14:sldId id="626"/>
            <p14:sldId id="627"/>
            <p14:sldId id="616"/>
            <p14:sldId id="629"/>
            <p14:sldId id="630"/>
            <p14:sldId id="631"/>
            <p14:sldId id="632"/>
            <p14:sldId id="633"/>
            <p14:sldId id="634"/>
            <p14:sldId id="5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4A7FBA"/>
    <a:srgbClr val="FFFF00"/>
    <a:srgbClr val="FFFFFF"/>
    <a:srgbClr val="B6DF89"/>
    <a:srgbClr val="A7D971"/>
    <a:srgbClr val="0C53A4"/>
    <a:srgbClr val="A0F2F6"/>
    <a:srgbClr val="E4ECF4"/>
    <a:srgbClr val="1F4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5" autoAdjust="0"/>
    <p:restoredTop sz="96269" autoAdjust="0"/>
  </p:normalViewPr>
  <p:slideViewPr>
    <p:cSldViewPr snapToGrid="0">
      <p:cViewPr>
        <p:scale>
          <a:sx n="90" d="100"/>
          <a:sy n="90" d="100"/>
        </p:scale>
        <p:origin x="-1320" y="-58"/>
      </p:cViewPr>
      <p:guideLst>
        <p:guide orient="horz"/>
        <p:guide pos="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AC33846-6FDF-4237-A79F-A2647446B0FE}" type="slidenum">
              <a:rPr lang="en-US" altLang="zh-CN"/>
              <a:pPr>
                <a:defRPr/>
              </a:pPr>
              <a:t>‹#›</a:t>
            </a:fld>
            <a:endParaRPr lang="en-US" altLang="zh-CN" dirty="0"/>
          </a:p>
        </p:txBody>
      </p:sp>
    </p:spTree>
    <p:extLst>
      <p:ext uri="{BB962C8B-B14F-4D97-AF65-F5344CB8AC3E}">
        <p14:creationId xmlns:p14="http://schemas.microsoft.com/office/powerpoint/2010/main" val="2479363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宋体" pitchFamily="2" charset="-122"/>
        <a:cs typeface="+mn-cs"/>
      </a:defRPr>
    </a:lvl1pPr>
    <a:lvl2pPr marL="412861" algn="l" rtl="0" eaLnBrk="0" fontAlgn="base" hangingPunct="0">
      <a:spcBef>
        <a:spcPct val="30000"/>
      </a:spcBef>
      <a:spcAft>
        <a:spcPct val="0"/>
      </a:spcAft>
      <a:defRPr sz="1100" kern="1200">
        <a:solidFill>
          <a:schemeClr val="tx1"/>
        </a:solidFill>
        <a:latin typeface="Arial" charset="0"/>
        <a:ea typeface="宋体" pitchFamily="2" charset="-122"/>
        <a:cs typeface="+mn-cs"/>
      </a:defRPr>
    </a:lvl2pPr>
    <a:lvl3pPr marL="825722" algn="l" rtl="0" eaLnBrk="0" fontAlgn="base" hangingPunct="0">
      <a:spcBef>
        <a:spcPct val="30000"/>
      </a:spcBef>
      <a:spcAft>
        <a:spcPct val="0"/>
      </a:spcAft>
      <a:defRPr sz="1100" kern="1200">
        <a:solidFill>
          <a:schemeClr val="tx1"/>
        </a:solidFill>
        <a:latin typeface="Arial" charset="0"/>
        <a:ea typeface="宋体" pitchFamily="2" charset="-122"/>
        <a:cs typeface="+mn-cs"/>
      </a:defRPr>
    </a:lvl3pPr>
    <a:lvl4pPr marL="1238584" algn="l" rtl="0" eaLnBrk="0" fontAlgn="base" hangingPunct="0">
      <a:spcBef>
        <a:spcPct val="30000"/>
      </a:spcBef>
      <a:spcAft>
        <a:spcPct val="0"/>
      </a:spcAft>
      <a:defRPr sz="1100" kern="1200">
        <a:solidFill>
          <a:schemeClr val="tx1"/>
        </a:solidFill>
        <a:latin typeface="Arial" charset="0"/>
        <a:ea typeface="宋体" pitchFamily="2" charset="-122"/>
        <a:cs typeface="+mn-cs"/>
      </a:defRPr>
    </a:lvl4pPr>
    <a:lvl5pPr marL="1651444" algn="l" rtl="0" eaLnBrk="0" fontAlgn="base" hangingPunct="0">
      <a:spcBef>
        <a:spcPct val="30000"/>
      </a:spcBef>
      <a:spcAft>
        <a:spcPct val="0"/>
      </a:spcAft>
      <a:defRPr sz="1100" kern="1200">
        <a:solidFill>
          <a:schemeClr val="tx1"/>
        </a:solidFill>
        <a:latin typeface="Arial" charset="0"/>
        <a:ea typeface="宋体" pitchFamily="2" charset="-122"/>
        <a:cs typeface="+mn-cs"/>
      </a:defRPr>
    </a:lvl5pPr>
    <a:lvl6pPr marL="2064306" algn="l" defTabSz="825722" rtl="0" eaLnBrk="1" latinLnBrk="0" hangingPunct="1">
      <a:defRPr sz="1100" kern="1200">
        <a:solidFill>
          <a:schemeClr val="tx1"/>
        </a:solidFill>
        <a:latin typeface="+mn-lt"/>
        <a:ea typeface="+mn-ea"/>
        <a:cs typeface="+mn-cs"/>
      </a:defRPr>
    </a:lvl6pPr>
    <a:lvl7pPr marL="2477167" algn="l" defTabSz="825722" rtl="0" eaLnBrk="1" latinLnBrk="0" hangingPunct="1">
      <a:defRPr sz="1100" kern="1200">
        <a:solidFill>
          <a:schemeClr val="tx1"/>
        </a:solidFill>
        <a:latin typeface="+mn-lt"/>
        <a:ea typeface="+mn-ea"/>
        <a:cs typeface="+mn-cs"/>
      </a:defRPr>
    </a:lvl7pPr>
    <a:lvl8pPr marL="2890027" algn="l" defTabSz="825722" rtl="0" eaLnBrk="1" latinLnBrk="0" hangingPunct="1">
      <a:defRPr sz="1100" kern="1200">
        <a:solidFill>
          <a:schemeClr val="tx1"/>
        </a:solidFill>
        <a:latin typeface="+mn-lt"/>
        <a:ea typeface="+mn-ea"/>
        <a:cs typeface="+mn-cs"/>
      </a:defRPr>
    </a:lvl8pPr>
    <a:lvl9pPr marL="3302890" algn="l" defTabSz="82572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431C069-712C-45F7-A9C2-E5A0A50E7BEE}" type="slidenum">
              <a:rPr lang="en-US" altLang="zh-CN" sz="1200" smtClean="0">
                <a:solidFill>
                  <a:prstClr val="black"/>
                </a:solidFill>
              </a:rPr>
              <a:pPr eaLnBrk="1" hangingPunct="1"/>
              <a:t>1</a:t>
            </a:fld>
            <a:endParaRPr lang="en-US" altLang="zh-CN" sz="1200"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BMW</a:t>
            </a:r>
            <a:r>
              <a:rPr lang="zh-CN" altLang="en-US" dirty="0" smtClean="0"/>
              <a:t>主数据查询接口：</a:t>
            </a:r>
            <a:endParaRPr lang="en-US" altLang="zh-CN" dirty="0" smtClean="0"/>
          </a:p>
          <a:p>
            <a:r>
              <a:rPr lang="en-US" altLang="zh-CN" dirty="0" smtClean="0"/>
              <a:t>1.</a:t>
            </a:r>
            <a:r>
              <a:rPr lang="zh-CN" altLang="en-US" dirty="0" smtClean="0"/>
              <a:t>上下游全字查询</a:t>
            </a:r>
            <a:endParaRPr lang="en-US" altLang="zh-CN" dirty="0" smtClean="0"/>
          </a:p>
          <a:p>
            <a:r>
              <a:rPr lang="en-US" altLang="zh-CN" dirty="0" smtClean="0"/>
              <a:t>2.</a:t>
            </a:r>
            <a:r>
              <a:rPr lang="zh-CN" altLang="en-US" dirty="0" smtClean="0"/>
              <a:t>关键字查询</a:t>
            </a:r>
            <a:endParaRPr lang="en-US" altLang="zh-CN" dirty="0" smtClean="0"/>
          </a:p>
          <a:p>
            <a:r>
              <a:rPr lang="en-US" altLang="zh-CN" dirty="0" smtClean="0"/>
              <a:t>BMW</a:t>
            </a:r>
            <a:r>
              <a:rPr lang="zh-CN" altLang="en-US" dirty="0" smtClean="0"/>
              <a:t>主数据订阅</a:t>
            </a:r>
            <a:r>
              <a:rPr lang="en-US" altLang="zh-CN" dirty="0" smtClean="0"/>
              <a:t>/</a:t>
            </a:r>
            <a:r>
              <a:rPr lang="zh-CN" altLang="en-US" dirty="0" smtClean="0"/>
              <a:t>更新接口：</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7AC33846-6FDF-4237-A79F-A2647446B0FE}" type="slidenum">
              <a:rPr lang="en-US" altLang="zh-CN" smtClean="0"/>
              <a:pPr>
                <a:defRPr/>
              </a:pPr>
              <a:t>5</a:t>
            </a:fld>
            <a:endParaRPr lang="en-US" altLang="zh-CN" dirty="0"/>
          </a:p>
        </p:txBody>
      </p:sp>
    </p:spTree>
    <p:extLst>
      <p:ext uri="{BB962C8B-B14F-4D97-AF65-F5344CB8AC3E}">
        <p14:creationId xmlns:p14="http://schemas.microsoft.com/office/powerpoint/2010/main" val="30633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去掉“行业主数据服务”：</a:t>
            </a:r>
            <a:endParaRPr lang="en-US" altLang="zh-CN" dirty="0" smtClean="0"/>
          </a:p>
          <a:p>
            <a:pPr marL="171450" indent="-171450">
              <a:buFont typeface="Arial" panose="020B0604020202020204" pitchFamily="34" charset="0"/>
              <a:buChar char="•"/>
            </a:pPr>
            <a:r>
              <a:rPr lang="zh-CN" altLang="en-US" dirty="0" smtClean="0"/>
              <a:t>行业主数据订阅</a:t>
            </a:r>
            <a:endParaRPr lang="en-US" altLang="zh-CN" dirty="0" smtClean="0"/>
          </a:p>
          <a:p>
            <a:pPr marL="171450" indent="-171450">
              <a:buFont typeface="Arial" panose="020B0604020202020204" pitchFamily="34" charset="0"/>
              <a:buChar char="•"/>
            </a:pPr>
            <a:r>
              <a:rPr lang="zh-CN" altLang="en-US" dirty="0" smtClean="0"/>
              <a:t>多租户</a:t>
            </a:r>
            <a:r>
              <a:rPr lang="en-US" altLang="zh-CN" dirty="0" smtClean="0"/>
              <a:t>Mapping</a:t>
            </a:r>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zh-CN" altLang="en-US" dirty="0" smtClean="0"/>
              <a:t>改在租户中实现</a:t>
            </a:r>
            <a:endParaRPr lang="en-US" altLang="zh-CN" dirty="0" smtClean="0"/>
          </a:p>
        </p:txBody>
      </p:sp>
      <p:sp>
        <p:nvSpPr>
          <p:cNvPr id="4" name="灯片编号占位符 3"/>
          <p:cNvSpPr>
            <a:spLocks noGrp="1"/>
          </p:cNvSpPr>
          <p:nvPr>
            <p:ph type="sldNum" sz="quarter" idx="10"/>
          </p:nvPr>
        </p:nvSpPr>
        <p:spPr/>
        <p:txBody>
          <a:bodyPr/>
          <a:lstStyle/>
          <a:p>
            <a:pPr>
              <a:defRPr/>
            </a:pPr>
            <a:fld id="{7AC33846-6FDF-4237-A79F-A2647446B0FE}" type="slidenum">
              <a:rPr lang="en-US" altLang="zh-CN" smtClean="0"/>
              <a:pPr>
                <a:defRPr/>
              </a:pPr>
              <a:t>6</a:t>
            </a:fld>
            <a:endParaRPr lang="en-US" altLang="zh-CN" dirty="0"/>
          </a:p>
        </p:txBody>
      </p:sp>
    </p:spTree>
    <p:extLst>
      <p:ext uri="{BB962C8B-B14F-4D97-AF65-F5344CB8AC3E}">
        <p14:creationId xmlns:p14="http://schemas.microsoft.com/office/powerpoint/2010/main" val="211319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C33846-6FDF-4237-A79F-A2647446B0FE}" type="slidenum">
              <a:rPr lang="en-US" altLang="zh-CN" smtClean="0"/>
              <a:pPr>
                <a:defRPr/>
              </a:pPr>
              <a:t>11</a:t>
            </a:fld>
            <a:endParaRPr lang="en-US" altLang="zh-CN" dirty="0"/>
          </a:p>
        </p:txBody>
      </p:sp>
    </p:spTree>
    <p:extLst>
      <p:ext uri="{BB962C8B-B14F-4D97-AF65-F5344CB8AC3E}">
        <p14:creationId xmlns:p14="http://schemas.microsoft.com/office/powerpoint/2010/main" val="90909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smtClean="0"/>
              <a:t>BMW</a:t>
            </a:r>
            <a:r>
              <a:rPr lang="zh-CN" altLang="en-US" sz="1100" dirty="0" smtClean="0"/>
              <a:t>构建行业机构主数据三个来源：</a:t>
            </a:r>
            <a:endParaRPr lang="en-US" altLang="zh-CN" sz="1100" dirty="0" smtClean="0"/>
          </a:p>
          <a:p>
            <a:r>
              <a:rPr lang="en-US" altLang="zh-CN" sz="1100" dirty="0" smtClean="0"/>
              <a:t>1.</a:t>
            </a:r>
            <a:r>
              <a:rPr lang="zh-CN" altLang="en-US" sz="1100" dirty="0" smtClean="0"/>
              <a:t>官方网站：工商、组代、卫计委</a:t>
            </a:r>
            <a:r>
              <a:rPr lang="en-US" altLang="zh-CN" sz="1100" dirty="0" smtClean="0"/>
              <a:t>…</a:t>
            </a:r>
          </a:p>
          <a:p>
            <a:r>
              <a:rPr lang="en-US" altLang="zh-CN" sz="1100" dirty="0" smtClean="0"/>
              <a:t>2.</a:t>
            </a:r>
            <a:r>
              <a:rPr lang="zh-CN" altLang="en-US" sz="1100" dirty="0" smtClean="0"/>
              <a:t>倍通各数据处理系统</a:t>
            </a:r>
            <a:endParaRPr lang="en-US" altLang="zh-CN" sz="1100" dirty="0" smtClean="0"/>
          </a:p>
          <a:p>
            <a:r>
              <a:rPr lang="en-US" altLang="zh-CN" sz="1100" dirty="0" smtClean="0"/>
              <a:t>3.</a:t>
            </a:r>
            <a:r>
              <a:rPr lang="zh-CN" altLang="en-US" sz="1100" dirty="0" smtClean="0"/>
              <a:t>上工序化</a:t>
            </a:r>
            <a:r>
              <a:rPr lang="en-US" altLang="zh-CN" sz="1100" dirty="0" smtClean="0"/>
              <a:t>SaaS</a:t>
            </a:r>
            <a:r>
              <a:rPr lang="zh-CN" altLang="en-US" sz="1100" dirty="0" smtClean="0"/>
              <a:t>时，各项目的机构主数据一次性清洗</a:t>
            </a:r>
            <a:endParaRPr lang="en-US" altLang="zh-CN" sz="1100" dirty="0" smtClean="0"/>
          </a:p>
          <a:p>
            <a:r>
              <a:rPr lang="zh-CN" altLang="en-US" sz="1100" smtClean="0"/>
              <a:t>当外部</a:t>
            </a:r>
            <a:r>
              <a:rPr lang="zh-CN" altLang="en-US" sz="1100" dirty="0" smtClean="0"/>
              <a:t>租户项目上线时，如果租户使用倍通行业机构主</a:t>
            </a:r>
            <a:r>
              <a:rPr lang="zh-CN" altLang="en-US" sz="1100" smtClean="0"/>
              <a:t>数据，才能复用其他租户的行业映射关系</a:t>
            </a:r>
            <a:endParaRPr lang="en-US" altLang="zh-CN" sz="1100" dirty="0" smtClean="0"/>
          </a:p>
          <a:p>
            <a:endParaRPr lang="en-US" altLang="zh-CN" sz="1100" dirty="0" smtClean="0"/>
          </a:p>
          <a:p>
            <a:r>
              <a:rPr lang="zh-CN" altLang="en-US" sz="1100" dirty="0" smtClean="0"/>
              <a:t>注：</a:t>
            </a:r>
            <a:endParaRPr lang="en-US" altLang="zh-CN" sz="1100" dirty="0" smtClean="0"/>
          </a:p>
          <a:p>
            <a:r>
              <a:rPr lang="en-US" altLang="zh-CN" sz="1100" dirty="0" smtClean="0"/>
              <a:t>1.</a:t>
            </a:r>
            <a:r>
              <a:rPr lang="zh-CN" altLang="en-US" sz="1100" dirty="0" smtClean="0"/>
              <a:t>查询</a:t>
            </a:r>
            <a:r>
              <a:rPr lang="en-US" altLang="zh-CN" sz="1100" dirty="0" smtClean="0"/>
              <a:t>BMW</a:t>
            </a:r>
            <a:r>
              <a:rPr lang="zh-CN" altLang="en-US" sz="1100" dirty="0" smtClean="0"/>
              <a:t>改为了同步调用</a:t>
            </a:r>
            <a:endParaRPr lang="en-US" altLang="zh-CN" sz="1100" dirty="0" smtClean="0"/>
          </a:p>
          <a:p>
            <a:r>
              <a:rPr lang="en-US" altLang="zh-CN" sz="1100" dirty="0" smtClean="0"/>
              <a:t>2.</a:t>
            </a:r>
            <a:r>
              <a:rPr lang="zh-CN" altLang="en-US" sz="1100" dirty="0" smtClean="0"/>
              <a:t>租户</a:t>
            </a:r>
            <a:r>
              <a:rPr lang="en-US" altLang="zh-CN" sz="1100" dirty="0" smtClean="0"/>
              <a:t>Mapping</a:t>
            </a:r>
            <a:r>
              <a:rPr lang="zh-CN" altLang="en-US" sz="1100" dirty="0" smtClean="0"/>
              <a:t>先在租户内复用行业映射关系，复用不上复用其他租户的，仍复用不上则去</a:t>
            </a:r>
            <a:r>
              <a:rPr lang="en-US" altLang="zh-CN" sz="1100" dirty="0" smtClean="0"/>
              <a:t>BMW</a:t>
            </a:r>
            <a:r>
              <a:rPr lang="zh-CN" altLang="en-US" sz="1100" dirty="0" smtClean="0"/>
              <a:t>复用</a:t>
            </a:r>
            <a:endParaRPr lang="zh-CN" altLang="en-US" dirty="0"/>
          </a:p>
        </p:txBody>
      </p:sp>
      <p:sp>
        <p:nvSpPr>
          <p:cNvPr id="4" name="灯片编号占位符 3"/>
          <p:cNvSpPr>
            <a:spLocks noGrp="1"/>
          </p:cNvSpPr>
          <p:nvPr>
            <p:ph type="sldNum" sz="quarter" idx="10"/>
          </p:nvPr>
        </p:nvSpPr>
        <p:spPr/>
        <p:txBody>
          <a:bodyPr/>
          <a:lstStyle/>
          <a:p>
            <a:pPr>
              <a:defRPr/>
            </a:pPr>
            <a:fld id="{7AC33846-6FDF-4237-A79F-A2647446B0FE}" type="slidenum">
              <a:rPr lang="en-US" altLang="zh-CN" smtClean="0"/>
              <a:pPr>
                <a:defRPr/>
              </a:pPr>
              <a:t>12</a:t>
            </a:fld>
            <a:endParaRPr lang="en-US" altLang="zh-CN" dirty="0"/>
          </a:p>
        </p:txBody>
      </p:sp>
    </p:spTree>
    <p:extLst>
      <p:ext uri="{BB962C8B-B14F-4D97-AF65-F5344CB8AC3E}">
        <p14:creationId xmlns:p14="http://schemas.microsoft.com/office/powerpoint/2010/main" val="90909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43000" y="685800"/>
            <a:ext cx="4572000" cy="34290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5431C069-712C-45F7-A9C2-E5A0A50E7BEE}" type="slidenum">
              <a:rPr lang="en-US" altLang="zh-CN" sz="1200" smtClean="0">
                <a:solidFill>
                  <a:prstClr val="black"/>
                </a:solidFill>
              </a:rPr>
              <a:pPr eaLnBrk="1" hangingPunct="1"/>
              <a:t>31</a:t>
            </a:fld>
            <a:endParaRPr lang="en-US" altLang="zh-CN" sz="120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 name="Picture 3" descr="D:\素材\风景\ist2_6425002-global-soluti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0739" y="1714500"/>
            <a:ext cx="2584265" cy="22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bwMode="auto">
          <a:xfrm>
            <a:off x="3968493" y="1714501"/>
            <a:ext cx="5174111" cy="214313"/>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lIns="82571" tIns="41286" rIns="82571" bIns="41286"/>
          <a:lstStyle/>
          <a:p>
            <a:pPr defTabSz="914602">
              <a:defRPr/>
            </a:pPr>
            <a:endParaRPr lang="zh-CN" altLang="en-US">
              <a:ea typeface="宋体" pitchFamily="2" charset="-122"/>
            </a:endParaRPr>
          </a:p>
        </p:txBody>
      </p:sp>
      <p:sp>
        <p:nvSpPr>
          <p:cNvPr id="5122" name="Rectangle 2"/>
          <p:cNvSpPr>
            <a:spLocks noGrp="1" noChangeArrowheads="1"/>
          </p:cNvSpPr>
          <p:nvPr>
            <p:ph type="ctrTitle"/>
          </p:nvPr>
        </p:nvSpPr>
        <p:spPr>
          <a:xfrm>
            <a:off x="4438044" y="2643189"/>
            <a:ext cx="3918259" cy="857250"/>
          </a:xfrm>
        </p:spPr>
        <p:txBody>
          <a:bodyPr/>
          <a:lstStyle>
            <a:lvl1pPr algn="r">
              <a:defRPr sz="2200"/>
            </a:lvl1pPr>
          </a:lstStyle>
          <a:p>
            <a:r>
              <a:rPr lang="zh-CN" altLang="en-US" smtClean="0"/>
              <a:t>单击此处编辑母版标题样式</a:t>
            </a:r>
            <a:endParaRPr lang="zh-CN" altLang="en-US"/>
          </a:p>
        </p:txBody>
      </p:sp>
      <p:sp>
        <p:nvSpPr>
          <p:cNvPr id="8" name="Rectangle 9"/>
          <p:cNvSpPr>
            <a:spLocks noChangeArrowheads="1"/>
          </p:cNvSpPr>
          <p:nvPr userDrawn="1"/>
        </p:nvSpPr>
        <p:spPr bwMode="auto">
          <a:xfrm>
            <a:off x="3977335" y="2018110"/>
            <a:ext cx="5172714" cy="1905000"/>
          </a:xfrm>
          <a:prstGeom prst="rect">
            <a:avLst/>
          </a:prstGeom>
          <a:solidFill>
            <a:srgbClr val="2D5CA9"/>
          </a:solidFill>
          <a:ln w="9525">
            <a:noFill/>
            <a:miter lim="800000"/>
            <a:headEnd/>
            <a:tailEnd/>
          </a:ln>
        </p:spPr>
        <p:txBody>
          <a:bodyPr wrap="none" lIns="82579" tIns="41290" rIns="82579" bIns="41290" anchor="ctr"/>
          <a:lstStyle/>
          <a:p>
            <a:pPr fontAlgn="base">
              <a:spcBef>
                <a:spcPct val="0"/>
              </a:spcBef>
              <a:spcAft>
                <a:spcPct val="0"/>
              </a:spcAft>
              <a:defRPr/>
            </a:pPr>
            <a:endParaRPr lang="zh-CN" altLang="en-US" sz="1800">
              <a:solidFill>
                <a:srgbClr val="000000"/>
              </a:solidFill>
              <a:latin typeface="Arial" charset="0"/>
            </a:endParaRPr>
          </a:p>
        </p:txBody>
      </p:sp>
      <p:pic>
        <p:nvPicPr>
          <p:cNvPr id="9" name="Picture 2" descr="C:\Users\lily\Desktop\Sinoeyes 倍通集团VILogo设计方案02副本.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6" y="1081534"/>
            <a:ext cx="1705371" cy="40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7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684" y="4801196"/>
            <a:ext cx="5486679" cy="565547"/>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684" y="613172"/>
            <a:ext cx="5486679" cy="4115098"/>
          </a:xfrm>
        </p:spPr>
        <p:txBody>
          <a:bodyPr/>
          <a:lstStyle>
            <a:lvl1pPr marL="0" indent="0">
              <a:buNone/>
              <a:defRPr sz="2900"/>
            </a:lvl1pPr>
            <a:lvl2pPr marL="412861" indent="0">
              <a:buNone/>
              <a:defRPr sz="2500"/>
            </a:lvl2pPr>
            <a:lvl3pPr marL="825722" indent="0">
              <a:buNone/>
              <a:defRPr sz="2200"/>
            </a:lvl3pPr>
            <a:lvl4pPr marL="1238584" indent="0">
              <a:buNone/>
              <a:defRPr sz="1800"/>
            </a:lvl4pPr>
            <a:lvl5pPr marL="1651444" indent="0">
              <a:buNone/>
              <a:defRPr sz="1800"/>
            </a:lvl5pPr>
            <a:lvl6pPr marL="2064306" indent="0">
              <a:buNone/>
              <a:defRPr sz="1800"/>
            </a:lvl6pPr>
            <a:lvl7pPr marL="2477167" indent="0">
              <a:buNone/>
              <a:defRPr sz="1800"/>
            </a:lvl7pPr>
            <a:lvl8pPr marL="2890027" indent="0">
              <a:buNone/>
              <a:defRPr sz="1800"/>
            </a:lvl8pPr>
            <a:lvl9pPr marL="3302890" indent="0">
              <a:buNone/>
              <a:defRPr sz="1800"/>
            </a:lvl9pPr>
          </a:lstStyle>
          <a:p>
            <a:pPr lvl="0"/>
            <a:r>
              <a:rPr lang="zh-CN" altLang="en-US" noProof="0" smtClean="0"/>
              <a:t>单击图标添加图片</a:t>
            </a:r>
          </a:p>
        </p:txBody>
      </p:sp>
      <p:sp>
        <p:nvSpPr>
          <p:cNvPr id="4" name="文本占位符 3"/>
          <p:cNvSpPr>
            <a:spLocks noGrp="1"/>
          </p:cNvSpPr>
          <p:nvPr>
            <p:ph type="body" sz="half" idx="2"/>
          </p:nvPr>
        </p:nvSpPr>
        <p:spPr>
          <a:xfrm>
            <a:off x="1791684" y="5366743"/>
            <a:ext cx="5486679" cy="805162"/>
          </a:xfrm>
        </p:spPr>
        <p:txBody>
          <a:bodyPr/>
          <a:lstStyle>
            <a:lvl1pPr marL="0" indent="0">
              <a:buNone/>
              <a:defRPr sz="1300"/>
            </a:lvl1pPr>
            <a:lvl2pPr marL="412861" indent="0">
              <a:buNone/>
              <a:defRPr sz="1100"/>
            </a:lvl2pPr>
            <a:lvl3pPr marL="825722" indent="0">
              <a:buNone/>
              <a:defRPr sz="900"/>
            </a:lvl3pPr>
            <a:lvl4pPr marL="1238584" indent="0">
              <a:buNone/>
              <a:defRPr sz="800"/>
            </a:lvl4pPr>
            <a:lvl5pPr marL="1651444" indent="0">
              <a:buNone/>
              <a:defRPr sz="800"/>
            </a:lvl5pPr>
            <a:lvl6pPr marL="2064306" indent="0">
              <a:buNone/>
              <a:defRPr sz="800"/>
            </a:lvl6pPr>
            <a:lvl7pPr marL="2477167" indent="0">
              <a:buNone/>
              <a:defRPr sz="800"/>
            </a:lvl7pPr>
            <a:lvl8pPr marL="2890027" indent="0">
              <a:buNone/>
              <a:defRPr sz="800"/>
            </a:lvl8pPr>
            <a:lvl9pPr marL="3302890" indent="0">
              <a:buNone/>
              <a:defRPr sz="800"/>
            </a:lvl9pPr>
          </a:lstStyle>
          <a:p>
            <a:pPr lvl="0"/>
            <a:r>
              <a:rPr lang="zh-CN" altLang="en-US" smtClean="0"/>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pPr>
              <a:defRPr/>
            </a:pPr>
            <a:fld id="{73FED339-83C3-4A43-9A70-EB25B68D2F29}" type="slidenum">
              <a:rPr lang="en-US" altLang="zh-CN"/>
              <a:pPr>
                <a:defRPr/>
              </a:pPr>
              <a:t>‹#›</a:t>
            </a:fld>
            <a:endParaRPr lang="en-US" altLang="zh-CN" dirty="0"/>
          </a:p>
        </p:txBody>
      </p:sp>
      <p:sp>
        <p:nvSpPr>
          <p:cNvPr id="7"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10547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47D0155F-A2A8-4E68-B222-72B67C5AF188}" type="slidenum">
              <a:rPr lang="en-US" altLang="zh-CN"/>
              <a:pPr>
                <a:defRPr/>
              </a:pPr>
              <a:t>‹#›</a:t>
            </a:fld>
            <a:endParaRPr lang="en-US" altLang="zh-CN" dirty="0"/>
          </a:p>
        </p:txBody>
      </p:sp>
      <p:sp>
        <p:nvSpPr>
          <p:cNvPr id="6"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2374500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08" y="275335"/>
            <a:ext cx="2056807" cy="585043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692" y="275335"/>
            <a:ext cx="6037859" cy="585043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1"/>
          </p:nvPr>
        </p:nvSpPr>
        <p:spPr>
          <a:ln/>
        </p:spPr>
        <p:txBody>
          <a:bodyPr/>
          <a:lstStyle>
            <a:lvl1pPr>
              <a:defRPr/>
            </a:lvl1pPr>
          </a:lstStyle>
          <a:p>
            <a:pPr>
              <a:defRPr/>
            </a:pPr>
            <a:fld id="{F08D8049-A65A-4D92-9CDB-15F0BDCA4AA9}" type="slidenum">
              <a:rPr lang="en-US" altLang="zh-CN"/>
              <a:pPr>
                <a:defRPr/>
              </a:pPr>
              <a:t>‹#›</a:t>
            </a:fld>
            <a:endParaRPr lang="en-US" altLang="zh-CN" dirty="0"/>
          </a:p>
        </p:txBody>
      </p:sp>
      <p:sp>
        <p:nvSpPr>
          <p:cNvPr id="6"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274088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690" y="142877"/>
            <a:ext cx="3914073" cy="58191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691" y="1000127"/>
            <a:ext cx="8228623" cy="5125642"/>
          </a:xfrm>
        </p:spPr>
        <p:txBody>
          <a:bodyPr/>
          <a:lstStyle/>
          <a:p>
            <a:pPr lvl="0"/>
            <a:r>
              <a:rPr lang="zh-CN" altLang="en-US" noProof="0" smtClean="0"/>
              <a:t>单击图标添加表格</a:t>
            </a:r>
            <a:endParaRPr lang="zh-CN" altLang="en-US" noProof="0"/>
          </a:p>
        </p:txBody>
      </p:sp>
      <p:sp>
        <p:nvSpPr>
          <p:cNvPr id="5" name="Rectangle 6"/>
          <p:cNvSpPr>
            <a:spLocks noGrp="1" noChangeArrowheads="1"/>
          </p:cNvSpPr>
          <p:nvPr>
            <p:ph type="sldNum" sz="quarter" idx="11"/>
          </p:nvPr>
        </p:nvSpPr>
        <p:spPr>
          <a:ln/>
        </p:spPr>
        <p:txBody>
          <a:bodyPr/>
          <a:lstStyle>
            <a:lvl1pPr>
              <a:defRPr/>
            </a:lvl1pPr>
          </a:lstStyle>
          <a:p>
            <a:pPr>
              <a:defRPr/>
            </a:pPr>
            <a:fld id="{308C86FF-A641-42B8-A9C8-48F5A6846560}" type="slidenum">
              <a:rPr lang="en-US" altLang="zh-CN"/>
              <a:pPr>
                <a:defRPr/>
              </a:pPr>
              <a:t>‹#›</a:t>
            </a:fld>
            <a:endParaRPr lang="en-US" altLang="zh-CN" dirty="0"/>
          </a:p>
        </p:txBody>
      </p:sp>
      <p:sp>
        <p:nvSpPr>
          <p:cNvPr id="6"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284722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2" y="274641"/>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5634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320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6" descr="1-2.pn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矩形 2"/>
          <p:cNvSpPr/>
          <p:nvPr userDrawn="1"/>
        </p:nvSpPr>
        <p:spPr>
          <a:xfrm>
            <a:off x="8537575" y="539751"/>
            <a:ext cx="431800" cy="88900"/>
          </a:xfrm>
          <a:prstGeom prst="rect">
            <a:avLst/>
          </a:prstGeom>
          <a:noFill/>
          <a:ln w="15875">
            <a:solidFill>
              <a:schemeClr val="bg1"/>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pic>
        <p:nvPicPr>
          <p:cNvPr id="4" name="图片 8" descr="1-3.png"/>
          <p:cNvPicPr>
            <a:picLocks noChangeAspect="1"/>
          </p:cNvPicPr>
          <p:nvPr userDrawn="1"/>
        </p:nvPicPr>
        <p:blipFill>
          <a:blip r:embed="rId3" cstate="print"/>
          <a:srcRect r="80431" b="88004"/>
          <a:stretch>
            <a:fillRect/>
          </a:stretch>
        </p:blipFill>
        <p:spPr bwMode="auto">
          <a:xfrm>
            <a:off x="4" y="3"/>
            <a:ext cx="1789113" cy="822325"/>
          </a:xfrm>
          <a:prstGeom prst="rect">
            <a:avLst/>
          </a:prstGeom>
          <a:noFill/>
          <a:ln w="9525">
            <a:noFill/>
            <a:miter lim="800000"/>
            <a:headEnd/>
            <a:tailEnd/>
          </a:ln>
        </p:spPr>
      </p:pic>
      <p:sp>
        <p:nvSpPr>
          <p:cNvPr id="5" name="日期占位符 3"/>
          <p:cNvSpPr>
            <a:spLocks noGrp="1"/>
          </p:cNvSpPr>
          <p:nvPr>
            <p:ph type="dt" sz="half" idx="10"/>
          </p:nvPr>
        </p:nvSpPr>
        <p:spPr>
          <a:xfrm>
            <a:off x="457200" y="6356353"/>
            <a:ext cx="2133600" cy="365125"/>
          </a:xfrm>
          <a:prstGeom prst="rect">
            <a:avLst/>
          </a:prstGeom>
        </p:spPr>
        <p:txBody>
          <a:bodyPr lIns="91424" tIns="45712" rIns="91424" bIns="45712"/>
          <a:lstStyle>
            <a:lvl1pPr>
              <a:defRPr/>
            </a:lvl1pPr>
          </a:lstStyle>
          <a:p>
            <a:pPr>
              <a:defRPr/>
            </a:pPr>
            <a:fld id="{B666D587-C764-4251-AF8E-05944F59CE39}" type="datetimeFigureOut">
              <a:rPr lang="zh-CN" altLang="en-US"/>
              <a:pPr>
                <a:defRPr/>
              </a:pPr>
              <a:t>2018/6/21</a:t>
            </a:fld>
            <a:endParaRPr lang="zh-CN" altLang="en-US"/>
          </a:p>
        </p:txBody>
      </p:sp>
      <p:sp>
        <p:nvSpPr>
          <p:cNvPr id="6" name="页脚占位符 4"/>
          <p:cNvSpPr>
            <a:spLocks noGrp="1"/>
          </p:cNvSpPr>
          <p:nvPr>
            <p:ph type="ftr" sz="quarter" idx="11"/>
          </p:nvPr>
        </p:nvSpPr>
        <p:spPr>
          <a:xfrm>
            <a:off x="3124200" y="6356353"/>
            <a:ext cx="2895600" cy="365125"/>
          </a:xfrm>
          <a:prstGeom prst="rect">
            <a:avLst/>
          </a:prstGeom>
        </p:spPr>
        <p:txBody>
          <a:bodyPr lIns="91424" tIns="45712" rIns="91424" bIns="45712"/>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97F8E0-676A-4334-8405-A469B7536392}" type="slidenum">
              <a:rPr lang="zh-CN" altLang="en-US"/>
              <a:pPr>
                <a:defRPr/>
              </a:pPr>
              <a:t>‹#›</a:t>
            </a:fld>
            <a:endParaRPr lang="zh-CN" altLang="en-US"/>
          </a:p>
        </p:txBody>
      </p:sp>
    </p:spTree>
    <p:extLst>
      <p:ext uri="{BB962C8B-B14F-4D97-AF65-F5344CB8AC3E}">
        <p14:creationId xmlns:p14="http://schemas.microsoft.com/office/powerpoint/2010/main" val="55652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302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3" name="Rectangle 9"/>
          <p:cNvSpPr>
            <a:spLocks noChangeArrowheads="1"/>
          </p:cNvSpPr>
          <p:nvPr userDrawn="1"/>
        </p:nvSpPr>
        <p:spPr bwMode="auto">
          <a:xfrm>
            <a:off x="3" y="2623844"/>
            <a:ext cx="6683925" cy="948035"/>
          </a:xfrm>
          <a:prstGeom prst="rect">
            <a:avLst/>
          </a:prstGeom>
          <a:gradFill rotWithShape="1">
            <a:gsLst>
              <a:gs pos="0">
                <a:srgbClr val="123D69"/>
              </a:gs>
              <a:gs pos="100000">
                <a:srgbClr val="296099"/>
              </a:gs>
            </a:gsLst>
            <a:lin ang="5400000" scaled="1"/>
          </a:gradFill>
          <a:ln w="9525">
            <a:noFill/>
            <a:miter lim="800000"/>
            <a:headEnd/>
            <a:tailEnd/>
          </a:ln>
        </p:spPr>
        <p:txBody>
          <a:bodyPr wrap="none" lIns="82571" tIns="41286" rIns="82571" bIns="41286" anchor="ctr"/>
          <a:lstStyle/>
          <a:p>
            <a:pPr>
              <a:defRPr/>
            </a:pPr>
            <a:endParaRPr lang="zh-CN" altLang="en-US">
              <a:ea typeface="宋体" pitchFamily="2" charset="-122"/>
            </a:endParaRPr>
          </a:p>
        </p:txBody>
      </p:sp>
      <p:sp>
        <p:nvSpPr>
          <p:cNvPr id="5122" name="Rectangle 2"/>
          <p:cNvSpPr>
            <a:spLocks noGrp="1" noChangeArrowheads="1"/>
          </p:cNvSpPr>
          <p:nvPr>
            <p:ph type="ctrTitle"/>
          </p:nvPr>
        </p:nvSpPr>
        <p:spPr>
          <a:xfrm>
            <a:off x="2736475" y="2686419"/>
            <a:ext cx="3918259" cy="857250"/>
          </a:xfrm>
        </p:spPr>
        <p:txBody>
          <a:bodyPr/>
          <a:lstStyle>
            <a:lvl1pPr algn="r">
              <a:defRPr sz="2200"/>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6691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C0A1D37-3FB0-4DB9-AB7C-2D489FF5F9C1}" type="slidenum">
              <a:rPr lang="en-US" altLang="zh-CN"/>
              <a:pPr>
                <a:defRPr/>
              </a:pPr>
              <a:t>‹#›</a:t>
            </a:fld>
            <a:endParaRPr lang="en-US" altLang="zh-CN" dirty="0"/>
          </a:p>
        </p:txBody>
      </p:sp>
      <p:sp>
        <p:nvSpPr>
          <p:cNvPr id="6"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err="1" smtClean="0">
                <a:ln>
                  <a:noFill/>
                </a:ln>
                <a:solidFill>
                  <a:schemeClr val="bg1">
                    <a:lumMod val="50000"/>
                  </a:schemeClr>
                </a:solidFill>
                <a:effectLst/>
                <a:uLnTx/>
                <a:uFillTx/>
                <a:latin typeface="Arial" charset="0"/>
                <a:ea typeface="宋体" charset="-122"/>
                <a:cs typeface="+mn-cs"/>
              </a:rPr>
              <a:t>Sinoeyes</a:t>
            </a:r>
            <a:r>
              <a:rPr kumimoji="0" lang="en-US" altLang="zh-CN" sz="1200" b="0" i="0" u="none" strike="noStrike" kern="1200" cap="none" spc="0" normalizeH="0" baseline="0" noProof="0" dirty="0" smtClean="0">
                <a:ln>
                  <a:noFill/>
                </a:ln>
                <a:solidFill>
                  <a:schemeClr val="bg1">
                    <a:lumMod val="50000"/>
                  </a:schemeClr>
                </a:solidFill>
                <a:effectLst/>
                <a:uLnTx/>
                <a:uFillTx/>
                <a:latin typeface="Arial" charset="0"/>
                <a:ea typeface="宋体" charset="-122"/>
                <a:cs typeface="+mn-cs"/>
              </a:rPr>
              <a:t> Group</a:t>
            </a:r>
          </a:p>
        </p:txBody>
      </p:sp>
    </p:spTree>
    <p:extLst>
      <p:ext uri="{BB962C8B-B14F-4D97-AF65-F5344CB8AC3E}">
        <p14:creationId xmlns:p14="http://schemas.microsoft.com/office/powerpoint/2010/main" val="971337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813" y="4406802"/>
            <a:ext cx="7772330" cy="1361777"/>
          </a:xfrm>
        </p:spPr>
        <p:txBody>
          <a:bodyPr anchor="t"/>
          <a:lstStyle>
            <a:lvl1pPr algn="l">
              <a:defRPr sz="3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813" y="2906613"/>
            <a:ext cx="7772330" cy="1500188"/>
          </a:xfrm>
        </p:spPr>
        <p:txBody>
          <a:bodyPr anchor="b"/>
          <a:lstStyle>
            <a:lvl1pPr marL="0" indent="0">
              <a:buNone/>
              <a:defRPr sz="1800"/>
            </a:lvl1pPr>
            <a:lvl2pPr marL="412861" indent="0">
              <a:buNone/>
              <a:defRPr sz="1600"/>
            </a:lvl2pPr>
            <a:lvl3pPr marL="825722" indent="0">
              <a:buNone/>
              <a:defRPr sz="1400"/>
            </a:lvl3pPr>
            <a:lvl4pPr marL="1238584" indent="0">
              <a:buNone/>
              <a:defRPr sz="1300"/>
            </a:lvl4pPr>
            <a:lvl5pPr marL="1651444" indent="0">
              <a:buNone/>
              <a:defRPr sz="1300"/>
            </a:lvl5pPr>
            <a:lvl6pPr marL="2064306" indent="0">
              <a:buNone/>
              <a:defRPr sz="1300"/>
            </a:lvl6pPr>
            <a:lvl7pPr marL="2477167" indent="0">
              <a:buNone/>
              <a:defRPr sz="1300"/>
            </a:lvl7pPr>
            <a:lvl8pPr marL="2890027" indent="0">
              <a:buNone/>
              <a:defRPr sz="1300"/>
            </a:lvl8pPr>
            <a:lvl9pPr marL="3302890" indent="0">
              <a:buNone/>
              <a:defRPr sz="1300"/>
            </a:lvl9pPr>
          </a:lstStyle>
          <a:p>
            <a:pPr lvl="0"/>
            <a:r>
              <a:rPr lang="zh-CN" altLang="en-US" smtClean="0"/>
              <a:t>单击此处编辑母版文本样式</a:t>
            </a:r>
          </a:p>
        </p:txBody>
      </p:sp>
      <p:sp>
        <p:nvSpPr>
          <p:cNvPr id="5" name="Rectangle 6"/>
          <p:cNvSpPr>
            <a:spLocks noGrp="1" noChangeArrowheads="1"/>
          </p:cNvSpPr>
          <p:nvPr>
            <p:ph type="sldNum" sz="quarter" idx="11"/>
          </p:nvPr>
        </p:nvSpPr>
        <p:spPr>
          <a:ln/>
        </p:spPr>
        <p:txBody>
          <a:bodyPr/>
          <a:lstStyle>
            <a:lvl1pPr>
              <a:defRPr/>
            </a:lvl1pPr>
          </a:lstStyle>
          <a:p>
            <a:pPr>
              <a:defRPr/>
            </a:pPr>
            <a:fld id="{B86CA1DB-244B-4890-90D1-647F1F7452F0}" type="slidenum">
              <a:rPr lang="en-US" altLang="zh-CN"/>
              <a:pPr>
                <a:defRPr/>
              </a:pPr>
              <a:t>‹#›</a:t>
            </a:fld>
            <a:endParaRPr lang="en-US" altLang="zh-CN" dirty="0"/>
          </a:p>
        </p:txBody>
      </p:sp>
      <p:sp>
        <p:nvSpPr>
          <p:cNvPr id="6"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117192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690" y="1357315"/>
            <a:ext cx="4046635" cy="476845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8284" y="1357315"/>
            <a:ext cx="4048031" cy="476845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1"/>
          </p:nvPr>
        </p:nvSpPr>
        <p:spPr>
          <a:ln/>
        </p:spPr>
        <p:txBody>
          <a:bodyPr/>
          <a:lstStyle>
            <a:lvl1pPr>
              <a:defRPr/>
            </a:lvl1pPr>
          </a:lstStyle>
          <a:p>
            <a:pPr>
              <a:defRPr/>
            </a:pPr>
            <a:fld id="{CAB2D55D-F6FD-4E22-BD78-4C803CF6ED25}" type="slidenum">
              <a:rPr lang="en-US" altLang="zh-CN"/>
              <a:pPr>
                <a:defRPr/>
              </a:pPr>
              <a:t>‹#›</a:t>
            </a:fld>
            <a:endParaRPr lang="en-US" altLang="zh-CN" dirty="0"/>
          </a:p>
        </p:txBody>
      </p:sp>
      <p:sp>
        <p:nvSpPr>
          <p:cNvPr id="7"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41399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691" y="275333"/>
            <a:ext cx="822862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689" y="1534422"/>
            <a:ext cx="4039658" cy="639961"/>
          </a:xfrm>
        </p:spPr>
        <p:txBody>
          <a:bodyPr anchor="b"/>
          <a:lstStyle>
            <a:lvl1pPr marL="0" indent="0">
              <a:buNone/>
              <a:defRPr sz="2200" b="1"/>
            </a:lvl1pPr>
            <a:lvl2pPr marL="412861" indent="0">
              <a:buNone/>
              <a:defRPr sz="1800" b="1"/>
            </a:lvl2pPr>
            <a:lvl3pPr marL="825722" indent="0">
              <a:buNone/>
              <a:defRPr sz="1600" b="1"/>
            </a:lvl3pPr>
            <a:lvl4pPr marL="1238584" indent="0">
              <a:buNone/>
              <a:defRPr sz="1400" b="1"/>
            </a:lvl4pPr>
            <a:lvl5pPr marL="1651444" indent="0">
              <a:buNone/>
              <a:defRPr sz="1400" b="1"/>
            </a:lvl5pPr>
            <a:lvl6pPr marL="2064306" indent="0">
              <a:buNone/>
              <a:defRPr sz="1400" b="1"/>
            </a:lvl6pPr>
            <a:lvl7pPr marL="2477167" indent="0">
              <a:buNone/>
              <a:defRPr sz="1400" b="1"/>
            </a:lvl7pPr>
            <a:lvl8pPr marL="2890027" indent="0">
              <a:buNone/>
              <a:defRPr sz="1400" b="1"/>
            </a:lvl8pPr>
            <a:lvl9pPr marL="3302890" indent="0">
              <a:buNone/>
              <a:defRPr sz="1400" b="1"/>
            </a:lvl9pPr>
          </a:lstStyle>
          <a:p>
            <a:pPr lvl="0"/>
            <a:r>
              <a:rPr lang="zh-CN" altLang="en-US" smtClean="0"/>
              <a:t>单击此处编辑母版文本样式</a:t>
            </a:r>
          </a:p>
        </p:txBody>
      </p:sp>
      <p:sp>
        <p:nvSpPr>
          <p:cNvPr id="4" name="内容占位符 3"/>
          <p:cNvSpPr>
            <a:spLocks noGrp="1"/>
          </p:cNvSpPr>
          <p:nvPr>
            <p:ph sz="half" idx="2"/>
          </p:nvPr>
        </p:nvSpPr>
        <p:spPr>
          <a:xfrm>
            <a:off x="457689" y="2174380"/>
            <a:ext cx="4039658" cy="3951386"/>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60" y="1534422"/>
            <a:ext cx="4041053" cy="639961"/>
          </a:xfrm>
        </p:spPr>
        <p:txBody>
          <a:bodyPr anchor="b"/>
          <a:lstStyle>
            <a:lvl1pPr marL="0" indent="0">
              <a:buNone/>
              <a:defRPr sz="2200" b="1"/>
            </a:lvl1pPr>
            <a:lvl2pPr marL="412861" indent="0">
              <a:buNone/>
              <a:defRPr sz="1800" b="1"/>
            </a:lvl2pPr>
            <a:lvl3pPr marL="825722" indent="0">
              <a:buNone/>
              <a:defRPr sz="1600" b="1"/>
            </a:lvl3pPr>
            <a:lvl4pPr marL="1238584" indent="0">
              <a:buNone/>
              <a:defRPr sz="1400" b="1"/>
            </a:lvl4pPr>
            <a:lvl5pPr marL="1651444" indent="0">
              <a:buNone/>
              <a:defRPr sz="1400" b="1"/>
            </a:lvl5pPr>
            <a:lvl6pPr marL="2064306" indent="0">
              <a:buNone/>
              <a:defRPr sz="1400" b="1"/>
            </a:lvl6pPr>
            <a:lvl7pPr marL="2477167" indent="0">
              <a:buNone/>
              <a:defRPr sz="1400" b="1"/>
            </a:lvl7pPr>
            <a:lvl8pPr marL="2890027" indent="0">
              <a:buNone/>
              <a:defRPr sz="1400" b="1"/>
            </a:lvl8pPr>
            <a:lvl9pPr marL="3302890" indent="0">
              <a:buNone/>
              <a:defRPr sz="1400" b="1"/>
            </a:lvl9pPr>
          </a:lstStyle>
          <a:p>
            <a:pPr lvl="0"/>
            <a:r>
              <a:rPr lang="zh-CN" altLang="en-US" smtClean="0"/>
              <a:t>单击此处编辑母版文本样式</a:t>
            </a:r>
          </a:p>
        </p:txBody>
      </p:sp>
      <p:sp>
        <p:nvSpPr>
          <p:cNvPr id="6" name="内容占位符 5"/>
          <p:cNvSpPr>
            <a:spLocks noGrp="1"/>
          </p:cNvSpPr>
          <p:nvPr>
            <p:ph sz="quarter" idx="4"/>
          </p:nvPr>
        </p:nvSpPr>
        <p:spPr>
          <a:xfrm>
            <a:off x="4645260" y="2174380"/>
            <a:ext cx="4041053" cy="3951386"/>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1"/>
          </p:nvPr>
        </p:nvSpPr>
        <p:spPr>
          <a:ln/>
        </p:spPr>
        <p:txBody>
          <a:bodyPr/>
          <a:lstStyle>
            <a:lvl1pPr>
              <a:defRPr/>
            </a:lvl1pPr>
          </a:lstStyle>
          <a:p>
            <a:pPr>
              <a:defRPr/>
            </a:pPr>
            <a:fld id="{D43AFECD-9639-4210-9FCD-644E8BBA223F}" type="slidenum">
              <a:rPr lang="en-US" altLang="zh-CN"/>
              <a:pPr>
                <a:defRPr/>
              </a:pPr>
              <a:t>‹#›</a:t>
            </a:fld>
            <a:endParaRPr lang="en-US" altLang="zh-CN" dirty="0"/>
          </a:p>
        </p:txBody>
      </p:sp>
      <p:sp>
        <p:nvSpPr>
          <p:cNvPr id="9"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3839467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1"/>
          </p:nvPr>
        </p:nvSpPr>
        <p:spPr>
          <a:ln/>
        </p:spPr>
        <p:txBody>
          <a:bodyPr/>
          <a:lstStyle>
            <a:lvl1pPr>
              <a:defRPr/>
            </a:lvl1pPr>
          </a:lstStyle>
          <a:p>
            <a:pPr>
              <a:defRPr/>
            </a:pPr>
            <a:fld id="{B852514E-46C6-4B85-B505-115F84F96606}" type="slidenum">
              <a:rPr lang="en-US" altLang="zh-CN"/>
              <a:pPr>
                <a:defRPr/>
              </a:pPr>
              <a:t>‹#›</a:t>
            </a:fld>
            <a:endParaRPr lang="en-US" altLang="zh-CN" dirty="0"/>
          </a:p>
        </p:txBody>
      </p:sp>
      <p:sp>
        <p:nvSpPr>
          <p:cNvPr id="5"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2827081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099168" y="6429376"/>
            <a:ext cx="3256843" cy="285750"/>
          </a:xfrm>
          <a:prstGeom prst="rect">
            <a:avLst/>
          </a:prstGeom>
          <a:ln/>
        </p:spPr>
        <p:txBody>
          <a:bodyPr lIns="82571" tIns="41286" rIns="82571" bIns="41286"/>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B622848A-539E-4892-BD19-03711EBB36EF}" type="slidenum">
              <a:rPr lang="en-US" altLang="zh-CN"/>
              <a:pPr>
                <a:defRPr/>
              </a:pPr>
              <a:t>‹#›</a:t>
            </a:fld>
            <a:endParaRPr lang="en-US" altLang="zh-CN" dirty="0"/>
          </a:p>
        </p:txBody>
      </p:sp>
    </p:spTree>
    <p:extLst>
      <p:ext uri="{BB962C8B-B14F-4D97-AF65-F5344CB8AC3E}">
        <p14:creationId xmlns:p14="http://schemas.microsoft.com/office/powerpoint/2010/main" val="453591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688" y="272357"/>
            <a:ext cx="3008464" cy="1162348"/>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996" y="272356"/>
            <a:ext cx="5111319" cy="5853410"/>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688" y="1434705"/>
            <a:ext cx="3008464" cy="4691063"/>
          </a:xfrm>
        </p:spPr>
        <p:txBody>
          <a:bodyPr/>
          <a:lstStyle>
            <a:lvl1pPr marL="0" indent="0">
              <a:buNone/>
              <a:defRPr sz="1300"/>
            </a:lvl1pPr>
            <a:lvl2pPr marL="412861" indent="0">
              <a:buNone/>
              <a:defRPr sz="1100"/>
            </a:lvl2pPr>
            <a:lvl3pPr marL="825722" indent="0">
              <a:buNone/>
              <a:defRPr sz="900"/>
            </a:lvl3pPr>
            <a:lvl4pPr marL="1238584" indent="0">
              <a:buNone/>
              <a:defRPr sz="800"/>
            </a:lvl4pPr>
            <a:lvl5pPr marL="1651444" indent="0">
              <a:buNone/>
              <a:defRPr sz="800"/>
            </a:lvl5pPr>
            <a:lvl6pPr marL="2064306" indent="0">
              <a:buNone/>
              <a:defRPr sz="800"/>
            </a:lvl6pPr>
            <a:lvl7pPr marL="2477167" indent="0">
              <a:buNone/>
              <a:defRPr sz="800"/>
            </a:lvl7pPr>
            <a:lvl8pPr marL="2890027" indent="0">
              <a:buNone/>
              <a:defRPr sz="800"/>
            </a:lvl8pPr>
            <a:lvl9pPr marL="3302890" indent="0">
              <a:buNone/>
              <a:defRPr sz="800"/>
            </a:lvl9pPr>
          </a:lstStyle>
          <a:p>
            <a:pPr lvl="0"/>
            <a:r>
              <a:rPr lang="zh-CN" altLang="en-US" smtClean="0"/>
              <a:t>单击此处编辑母版文本样式</a:t>
            </a:r>
          </a:p>
        </p:txBody>
      </p:sp>
      <p:sp>
        <p:nvSpPr>
          <p:cNvPr id="6" name="Rectangle 6"/>
          <p:cNvSpPr>
            <a:spLocks noGrp="1" noChangeArrowheads="1"/>
          </p:cNvSpPr>
          <p:nvPr>
            <p:ph type="sldNum" sz="quarter" idx="11"/>
          </p:nvPr>
        </p:nvSpPr>
        <p:spPr>
          <a:ln/>
        </p:spPr>
        <p:txBody>
          <a:bodyPr/>
          <a:lstStyle>
            <a:lvl1pPr>
              <a:defRPr/>
            </a:lvl1pPr>
          </a:lstStyle>
          <a:p>
            <a:pPr>
              <a:defRPr/>
            </a:pPr>
            <a:fld id="{C9537D06-F299-46D0-8B3A-E883E4629D2B}" type="slidenum">
              <a:rPr lang="en-US" altLang="zh-CN"/>
              <a:pPr>
                <a:defRPr/>
              </a:pPr>
              <a:t>‹#›</a:t>
            </a:fld>
            <a:endParaRPr lang="en-US" altLang="zh-CN" dirty="0"/>
          </a:p>
        </p:txBody>
      </p:sp>
      <p:sp>
        <p:nvSpPr>
          <p:cNvPr id="7" name="Rectangle 5"/>
          <p:cNvSpPr txBox="1">
            <a:spLocks noChangeArrowheads="1"/>
          </p:cNvSpPr>
          <p:nvPr userDrawn="1"/>
        </p:nvSpPr>
        <p:spPr bwMode="auto">
          <a:xfrm>
            <a:off x="4022914" y="6472537"/>
            <a:ext cx="1540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algn="dist" eaLnBrk="1" hangingPunct="1">
              <a:lnSpc>
                <a:spcPct val="140000"/>
              </a:lnSpc>
              <a:spcBef>
                <a:spcPct val="20000"/>
              </a:spcBef>
              <a:buClr>
                <a:srgbClr val="296099"/>
              </a:buClr>
              <a:buSzPct val="70000"/>
              <a:buFont typeface="Wingdings" pitchFamily="2" charset="2"/>
              <a:buNone/>
            </a:pPr>
            <a:r>
              <a:rPr lang="en-US" altLang="zh-CN" sz="1000" dirty="0">
                <a:solidFill>
                  <a:srgbClr val="4D4D4D"/>
                </a:solidFill>
                <a:ea typeface="幼圆" pitchFamily="49" charset="-122"/>
              </a:rPr>
              <a:t>Pharmeyes Co., Ltd.</a:t>
            </a:r>
          </a:p>
        </p:txBody>
      </p:sp>
    </p:spTree>
    <p:extLst>
      <p:ext uri="{BB962C8B-B14F-4D97-AF65-F5344CB8AC3E}">
        <p14:creationId xmlns:p14="http://schemas.microsoft.com/office/powerpoint/2010/main" val="163322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690" y="142877"/>
            <a:ext cx="3914073" cy="58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457691" y="1133746"/>
            <a:ext cx="8228623" cy="513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89554" y="6524626"/>
            <a:ext cx="496759" cy="291703"/>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r">
              <a:defRPr sz="900" b="1">
                <a:solidFill>
                  <a:srgbClr val="5F5F5F"/>
                </a:solidFill>
                <a:latin typeface="Arial" charset="0"/>
                <a:ea typeface="宋体" pitchFamily="2" charset="-122"/>
              </a:defRPr>
            </a:lvl1pPr>
          </a:lstStyle>
          <a:p>
            <a:pPr>
              <a:defRPr/>
            </a:pPr>
            <a:fld id="{36E0218A-9DD7-4D88-B78F-73CE3713A2F2}" type="slidenum">
              <a:rPr lang="en-US" altLang="zh-CN"/>
              <a:pPr>
                <a:defRPr/>
              </a:pPr>
              <a:t>‹#›</a:t>
            </a:fld>
            <a:endParaRPr lang="en-US" altLang="zh-CN" dirty="0"/>
          </a:p>
        </p:txBody>
      </p:sp>
      <p:sp>
        <p:nvSpPr>
          <p:cNvPr id="1032" name="Rectangle 11"/>
          <p:cNvSpPr>
            <a:spLocks noChangeArrowheads="1"/>
          </p:cNvSpPr>
          <p:nvPr/>
        </p:nvSpPr>
        <p:spPr bwMode="auto">
          <a:xfrm>
            <a:off x="-16745" y="6389194"/>
            <a:ext cx="9144000" cy="40183"/>
          </a:xfrm>
          <a:prstGeom prst="rect">
            <a:avLst/>
          </a:prstGeom>
          <a:solidFill>
            <a:srgbClr val="CFCFCF"/>
          </a:solidFill>
          <a:ln w="9525">
            <a:noFill/>
            <a:miter lim="800000"/>
            <a:headEnd/>
            <a:tailEnd/>
          </a:ln>
        </p:spPr>
        <p:txBody>
          <a:bodyPr wrap="none" lIns="82571" tIns="41286" rIns="82571" bIns="41286" anchor="ctr"/>
          <a:lstStyle/>
          <a:p>
            <a:pPr>
              <a:defRPr/>
            </a:pPr>
            <a:endParaRPr lang="zh-CN" altLang="en-US">
              <a:ea typeface="宋体" pitchFamily="2" charset="-122"/>
            </a:endParaRPr>
          </a:p>
        </p:txBody>
      </p:sp>
      <p:grpSp>
        <p:nvGrpSpPr>
          <p:cNvPr id="9" name="组合 8"/>
          <p:cNvGrpSpPr/>
          <p:nvPr userDrawn="1"/>
        </p:nvGrpSpPr>
        <p:grpSpPr>
          <a:xfrm>
            <a:off x="0" y="817235"/>
            <a:ext cx="9144000" cy="113988"/>
            <a:chOff x="0" y="655178"/>
            <a:chExt cx="9144000" cy="87801"/>
          </a:xfrm>
        </p:grpSpPr>
        <p:sp>
          <p:nvSpPr>
            <p:cNvPr id="10" name="矩形 9"/>
            <p:cNvSpPr/>
            <p:nvPr userDrawn="1"/>
          </p:nvSpPr>
          <p:spPr>
            <a:xfrm>
              <a:off x="0" y="655178"/>
              <a:ext cx="9144000" cy="42000"/>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825795"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FFFFFF"/>
                </a:solidFill>
                <a:effectLst/>
                <a:uLnTx/>
                <a:uFillTx/>
                <a:latin typeface="Arial"/>
                <a:ea typeface="微软雅黑"/>
              </a:endParaRPr>
            </a:p>
          </p:txBody>
        </p:sp>
        <p:sp>
          <p:nvSpPr>
            <p:cNvPr id="11" name="矩形 10"/>
            <p:cNvSpPr/>
            <p:nvPr userDrawn="1"/>
          </p:nvSpPr>
          <p:spPr>
            <a:xfrm>
              <a:off x="6846299" y="655178"/>
              <a:ext cx="1846774" cy="42000"/>
            </a:xfrm>
            <a:prstGeom prst="rect">
              <a:avLst/>
            </a:prstGeom>
            <a:solidFill>
              <a:srgbClr val="7F7F7F"/>
            </a:solidFill>
            <a:ln w="25400" cap="flat" cmpd="sng" algn="ctr">
              <a:noFill/>
              <a:prstDash val="solid"/>
            </a:ln>
            <a:effectLst/>
          </p:spPr>
          <p:txBody>
            <a:bodyPr rtlCol="0" anchor="ctr"/>
            <a:lstStyle/>
            <a:p>
              <a:pPr marL="0" marR="0" lvl="0" indent="0" algn="ctr" defTabSz="825795"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FFFFFF"/>
                </a:solidFill>
                <a:effectLst/>
                <a:uLnTx/>
                <a:uFillTx/>
                <a:latin typeface="Arial"/>
                <a:ea typeface="微软雅黑"/>
              </a:endParaRPr>
            </a:p>
          </p:txBody>
        </p:sp>
        <p:sp>
          <p:nvSpPr>
            <p:cNvPr id="12" name="矩形 11"/>
            <p:cNvSpPr/>
            <p:nvPr userDrawn="1"/>
          </p:nvSpPr>
          <p:spPr>
            <a:xfrm>
              <a:off x="5782796" y="655178"/>
              <a:ext cx="1846774" cy="42000"/>
            </a:xfrm>
            <a:prstGeom prst="rect">
              <a:avLst/>
            </a:prstGeom>
            <a:solidFill>
              <a:srgbClr val="005EAC"/>
            </a:solidFill>
            <a:ln w="25400" cap="flat" cmpd="sng" algn="ctr">
              <a:noFill/>
              <a:prstDash val="solid"/>
            </a:ln>
            <a:effectLst/>
          </p:spPr>
          <p:txBody>
            <a:bodyPr rtlCol="0" anchor="ctr"/>
            <a:lstStyle/>
            <a:p>
              <a:pPr marL="0" marR="0" lvl="0" indent="0" algn="ctr" defTabSz="825795"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FFFFFF"/>
                </a:solidFill>
                <a:effectLst/>
                <a:uLnTx/>
                <a:uFillTx/>
                <a:latin typeface="Arial"/>
                <a:ea typeface="微软雅黑"/>
              </a:endParaRPr>
            </a:p>
          </p:txBody>
        </p:sp>
        <p:sp>
          <p:nvSpPr>
            <p:cNvPr id="13" name="矩形 12"/>
            <p:cNvSpPr/>
            <p:nvPr userDrawn="1"/>
          </p:nvSpPr>
          <p:spPr>
            <a:xfrm>
              <a:off x="5265404" y="655178"/>
              <a:ext cx="1049147" cy="42000"/>
            </a:xfrm>
            <a:prstGeom prst="rect">
              <a:avLst/>
            </a:prstGeom>
            <a:solidFill>
              <a:srgbClr val="007EEA"/>
            </a:solidFill>
            <a:ln w="25400" cap="flat" cmpd="sng" algn="ctr">
              <a:noFill/>
              <a:prstDash val="solid"/>
            </a:ln>
            <a:effectLst/>
          </p:spPr>
          <p:txBody>
            <a:bodyPr rtlCol="0" anchor="ctr"/>
            <a:lstStyle/>
            <a:p>
              <a:pPr marL="0" marR="0" lvl="0" indent="0" algn="ctr" defTabSz="825795"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FFFFFF"/>
                </a:solidFill>
                <a:effectLst/>
                <a:uLnTx/>
                <a:uFillTx/>
                <a:latin typeface="Arial"/>
                <a:ea typeface="微软雅黑"/>
              </a:endParaRPr>
            </a:p>
          </p:txBody>
        </p:sp>
        <p:sp>
          <p:nvSpPr>
            <p:cNvPr id="14" name="Rectangle 8"/>
            <p:cNvSpPr>
              <a:spLocks noChangeArrowheads="1"/>
            </p:cNvSpPr>
            <p:nvPr userDrawn="1"/>
          </p:nvSpPr>
          <p:spPr bwMode="auto">
            <a:xfrm>
              <a:off x="0" y="697260"/>
              <a:ext cx="9144000" cy="45719"/>
            </a:xfrm>
            <a:prstGeom prst="rect">
              <a:avLst/>
            </a:prstGeom>
            <a:solidFill>
              <a:srgbClr val="000000">
                <a:lumMod val="60000"/>
                <a:lumOff val="40000"/>
              </a:srgbClr>
            </a:solidFill>
            <a:ln w="9525">
              <a:noFill/>
              <a:miter lim="800000"/>
              <a:headEnd/>
              <a:tailEnd/>
            </a:ln>
          </p:spPr>
          <p:txBody>
            <a:bodyPr wrap="none" anchor="ctr"/>
            <a:lstStyle/>
            <a:p>
              <a:pPr marL="0" marR="0" lvl="0" indent="0" defTabSz="825795"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a:endParaRPr>
            </a:p>
          </p:txBody>
        </p:sp>
      </p:grpSp>
      <p:sp>
        <p:nvSpPr>
          <p:cNvPr id="16" name="页脚占位符 4"/>
          <p:cNvSpPr>
            <a:spLocks noGrp="1"/>
          </p:cNvSpPr>
          <p:nvPr>
            <p:ph type="ftr" sz="quarter" idx="3"/>
          </p:nvPr>
        </p:nvSpPr>
        <p:spPr>
          <a:xfrm>
            <a:off x="3046229" y="6477971"/>
            <a:ext cx="2791655" cy="285254"/>
          </a:xfrm>
          <a:prstGeom prst="rect">
            <a:avLst/>
          </a:prstGeom>
        </p:spPr>
        <p:txBody>
          <a:bodyPr vert="horz" lIns="82579" tIns="41290" rIns="82579" bIns="41290" rtlCol="0" anchor="ctr"/>
          <a:lstStyle>
            <a:lvl1pPr algn="ctr">
              <a:defRPr sz="1100">
                <a:solidFill>
                  <a:schemeClr val="tx1">
                    <a:tint val="75000"/>
                  </a:schemeClr>
                </a:solidFill>
                <a:latin typeface="Arial" panose="020B0604020202020204" pitchFamily="34" charset="0"/>
                <a:cs typeface="Arial" panose="020B0604020202020204" pitchFamily="34" charset="0"/>
              </a:defRPr>
            </a:lvl1pPr>
          </a:lstStyle>
          <a:p>
            <a:r>
              <a:rPr lang="en-US" altLang="zh-CN" dirty="0" err="1" smtClean="0"/>
              <a:t>Sinoeyes</a:t>
            </a:r>
            <a:r>
              <a:rPr lang="en-US" altLang="zh-CN" dirty="0" smtClean="0"/>
              <a:t> Group</a:t>
            </a:r>
          </a:p>
        </p:txBody>
      </p:sp>
      <p:pic>
        <p:nvPicPr>
          <p:cNvPr id="1026" name="Picture 2" descr="C:\Users\lily\Desktop\Sinoeyes 倍通集团VILogo设计方案02副本.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169073" y="296273"/>
            <a:ext cx="1524000" cy="36036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455" r:id="rId1"/>
    <p:sldLayoutId id="2147484456"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 id="2147484454" r:id="rId13"/>
    <p:sldLayoutId id="2147484471" r:id="rId14"/>
    <p:sldLayoutId id="2147484482" r:id="rId15"/>
    <p:sldLayoutId id="2147484487" r:id="rId16"/>
    <p:sldLayoutId id="2147484488"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602" rtl="0" eaLnBrk="1" fontAlgn="base" hangingPunct="1">
        <a:spcBef>
          <a:spcPct val="0"/>
        </a:spcBef>
        <a:spcAft>
          <a:spcPct val="0"/>
        </a:spcAft>
        <a:defRPr sz="1800" b="0">
          <a:solidFill>
            <a:schemeClr val="tx1"/>
          </a:solidFill>
          <a:latin typeface="微软雅黑" panose="020B0503020204020204" pitchFamily="34" charset="-122"/>
          <a:ea typeface="微软雅黑" panose="020B0503020204020204" pitchFamily="34" charset="-122"/>
          <a:cs typeface="+mj-cs"/>
        </a:defRPr>
      </a:lvl1pPr>
      <a:lvl2pPr algn="l" defTabSz="914602" rtl="0" eaLnBrk="1" fontAlgn="base" hangingPunct="1">
        <a:spcBef>
          <a:spcPct val="0"/>
        </a:spcBef>
        <a:spcAft>
          <a:spcPct val="0"/>
        </a:spcAft>
        <a:defRPr sz="1800" b="1">
          <a:solidFill>
            <a:schemeClr val="bg1"/>
          </a:solidFill>
          <a:latin typeface="Arial" charset="0"/>
          <a:ea typeface="幼圆" pitchFamily="49" charset="-122"/>
        </a:defRPr>
      </a:lvl2pPr>
      <a:lvl3pPr algn="l" defTabSz="914602" rtl="0" eaLnBrk="1" fontAlgn="base" hangingPunct="1">
        <a:spcBef>
          <a:spcPct val="0"/>
        </a:spcBef>
        <a:spcAft>
          <a:spcPct val="0"/>
        </a:spcAft>
        <a:defRPr sz="1800" b="1">
          <a:solidFill>
            <a:schemeClr val="bg1"/>
          </a:solidFill>
          <a:latin typeface="Arial" charset="0"/>
          <a:ea typeface="幼圆" pitchFamily="49" charset="-122"/>
        </a:defRPr>
      </a:lvl3pPr>
      <a:lvl4pPr algn="l" defTabSz="914602" rtl="0" eaLnBrk="1" fontAlgn="base" hangingPunct="1">
        <a:spcBef>
          <a:spcPct val="0"/>
        </a:spcBef>
        <a:spcAft>
          <a:spcPct val="0"/>
        </a:spcAft>
        <a:defRPr sz="1800" b="1">
          <a:solidFill>
            <a:schemeClr val="bg1"/>
          </a:solidFill>
          <a:latin typeface="Arial" charset="0"/>
          <a:ea typeface="幼圆" pitchFamily="49" charset="-122"/>
        </a:defRPr>
      </a:lvl4pPr>
      <a:lvl5pPr algn="l" defTabSz="914602" rtl="0" eaLnBrk="1" fontAlgn="base" hangingPunct="1">
        <a:spcBef>
          <a:spcPct val="0"/>
        </a:spcBef>
        <a:spcAft>
          <a:spcPct val="0"/>
        </a:spcAft>
        <a:defRPr sz="1800" b="1">
          <a:solidFill>
            <a:schemeClr val="bg1"/>
          </a:solidFill>
          <a:latin typeface="Arial" charset="0"/>
          <a:ea typeface="幼圆" pitchFamily="49" charset="-122"/>
        </a:defRPr>
      </a:lvl5pPr>
      <a:lvl6pPr marL="412861" algn="l" defTabSz="914602" rtl="0" eaLnBrk="1" fontAlgn="base" hangingPunct="1">
        <a:spcBef>
          <a:spcPct val="0"/>
        </a:spcBef>
        <a:spcAft>
          <a:spcPct val="0"/>
        </a:spcAft>
        <a:defRPr sz="1800" b="1">
          <a:solidFill>
            <a:schemeClr val="bg1"/>
          </a:solidFill>
          <a:latin typeface="Arial" charset="0"/>
          <a:ea typeface="幼圆" pitchFamily="49" charset="-122"/>
        </a:defRPr>
      </a:lvl6pPr>
      <a:lvl7pPr marL="825722" algn="l" defTabSz="914602" rtl="0" eaLnBrk="1" fontAlgn="base" hangingPunct="1">
        <a:spcBef>
          <a:spcPct val="0"/>
        </a:spcBef>
        <a:spcAft>
          <a:spcPct val="0"/>
        </a:spcAft>
        <a:defRPr sz="1800" b="1">
          <a:solidFill>
            <a:schemeClr val="bg1"/>
          </a:solidFill>
          <a:latin typeface="Arial" charset="0"/>
          <a:ea typeface="幼圆" pitchFamily="49" charset="-122"/>
        </a:defRPr>
      </a:lvl7pPr>
      <a:lvl8pPr marL="1238584" algn="l" defTabSz="914602" rtl="0" eaLnBrk="1" fontAlgn="base" hangingPunct="1">
        <a:spcBef>
          <a:spcPct val="0"/>
        </a:spcBef>
        <a:spcAft>
          <a:spcPct val="0"/>
        </a:spcAft>
        <a:defRPr sz="1800" b="1">
          <a:solidFill>
            <a:schemeClr val="bg1"/>
          </a:solidFill>
          <a:latin typeface="Arial" charset="0"/>
          <a:ea typeface="幼圆" pitchFamily="49" charset="-122"/>
        </a:defRPr>
      </a:lvl8pPr>
      <a:lvl9pPr marL="1651444" algn="l" defTabSz="914602" rtl="0" eaLnBrk="1" fontAlgn="base" hangingPunct="1">
        <a:spcBef>
          <a:spcPct val="0"/>
        </a:spcBef>
        <a:spcAft>
          <a:spcPct val="0"/>
        </a:spcAft>
        <a:defRPr sz="1800" b="1">
          <a:solidFill>
            <a:schemeClr val="bg1"/>
          </a:solidFill>
          <a:latin typeface="Arial" charset="0"/>
          <a:ea typeface="幼圆" pitchFamily="49" charset="-122"/>
        </a:defRPr>
      </a:lvl9pPr>
    </p:titleStyle>
    <p:bodyStyle>
      <a:lvl1pPr marL="342618" indent="-342618" algn="l" defTabSz="914602" rtl="0" eaLnBrk="1" fontAlgn="base" hangingPunct="1">
        <a:lnSpc>
          <a:spcPct val="130000"/>
        </a:lnSpc>
        <a:spcBef>
          <a:spcPct val="20000"/>
        </a:spcBef>
        <a:spcAft>
          <a:spcPct val="0"/>
        </a:spcAft>
        <a:buClr>
          <a:srgbClr val="296099"/>
        </a:buClr>
        <a:buSzPct val="70000"/>
        <a:buFont typeface="Wingdings" pitchFamily="2" charset="2"/>
        <a:buChar char="n"/>
        <a:defRPr sz="1600">
          <a:solidFill>
            <a:schemeClr val="tx1"/>
          </a:solidFill>
          <a:latin typeface="微软雅黑" panose="020B0503020204020204" pitchFamily="34" charset="-122"/>
          <a:ea typeface="微软雅黑" panose="020B0503020204020204" pitchFamily="34" charset="-122"/>
          <a:cs typeface="+mn-cs"/>
        </a:defRPr>
      </a:lvl1pPr>
      <a:lvl2pPr marL="742577" indent="-285276" algn="l" defTabSz="914602" rtl="0" eaLnBrk="1" fontAlgn="base" hangingPunct="1">
        <a:lnSpc>
          <a:spcPct val="130000"/>
        </a:lnSpc>
        <a:spcBef>
          <a:spcPct val="20000"/>
        </a:spcBef>
        <a:spcAft>
          <a:spcPct val="0"/>
        </a:spcAft>
        <a:buClr>
          <a:srgbClr val="296099"/>
        </a:buClr>
        <a:buSzPct val="70000"/>
        <a:buFont typeface="Wingdings" pitchFamily="2" charset="2"/>
        <a:buChar char="p"/>
        <a:defRPr sz="1400">
          <a:solidFill>
            <a:schemeClr val="tx1"/>
          </a:solidFill>
          <a:latin typeface="微软雅黑" panose="020B0503020204020204" pitchFamily="34" charset="-122"/>
          <a:ea typeface="微软雅黑" panose="020B0503020204020204" pitchFamily="34" charset="-122"/>
        </a:defRPr>
      </a:lvl2pPr>
      <a:lvl3pPr marL="1142536" indent="-227934" algn="l" defTabSz="914602" rtl="0" eaLnBrk="1" fontAlgn="base" hangingPunct="1">
        <a:lnSpc>
          <a:spcPct val="130000"/>
        </a:lnSpc>
        <a:spcBef>
          <a:spcPct val="20000"/>
        </a:spcBef>
        <a:spcAft>
          <a:spcPct val="0"/>
        </a:spcAft>
        <a:buClr>
          <a:srgbClr val="296099"/>
        </a:buClr>
        <a:buSzPct val="70000"/>
        <a:buFont typeface="Wingdings" pitchFamily="2" charset="2"/>
        <a:buChar char="l"/>
        <a:defRPr sz="1300">
          <a:solidFill>
            <a:schemeClr val="tx1"/>
          </a:solidFill>
          <a:latin typeface="微软雅黑" panose="020B0503020204020204" pitchFamily="34" charset="-122"/>
          <a:ea typeface="微软雅黑" panose="020B0503020204020204" pitchFamily="34" charset="-122"/>
        </a:defRPr>
      </a:lvl3pPr>
      <a:lvl4pPr marL="1599837" indent="-227934" algn="l" defTabSz="914602" rtl="0" eaLnBrk="1" fontAlgn="base" hangingPunct="1">
        <a:spcBef>
          <a:spcPct val="20000"/>
        </a:spcBef>
        <a:spcAft>
          <a:spcPct val="0"/>
        </a:spcAft>
        <a:buChar char="–"/>
        <a:defRPr sz="1400">
          <a:solidFill>
            <a:schemeClr val="tx1"/>
          </a:solidFill>
          <a:latin typeface="+mn-lt"/>
          <a:ea typeface="+mn-ea"/>
        </a:defRPr>
      </a:lvl4pPr>
      <a:lvl5pPr marL="2057139" indent="-229367" algn="l" defTabSz="914602" rtl="0" eaLnBrk="1" fontAlgn="base" hangingPunct="1">
        <a:spcBef>
          <a:spcPct val="20000"/>
        </a:spcBef>
        <a:spcAft>
          <a:spcPct val="0"/>
        </a:spcAft>
        <a:buChar char="»"/>
        <a:defRPr sz="1400">
          <a:solidFill>
            <a:schemeClr val="tx1"/>
          </a:solidFill>
          <a:latin typeface="+mn-lt"/>
          <a:ea typeface="+mn-ea"/>
        </a:defRPr>
      </a:lvl5pPr>
      <a:lvl6pPr marL="2469999" indent="-229367" algn="l" defTabSz="914602" rtl="0" eaLnBrk="1" fontAlgn="base" hangingPunct="1">
        <a:spcBef>
          <a:spcPct val="20000"/>
        </a:spcBef>
        <a:spcAft>
          <a:spcPct val="0"/>
        </a:spcAft>
        <a:buChar char="»"/>
        <a:defRPr sz="1400">
          <a:solidFill>
            <a:schemeClr val="tx1"/>
          </a:solidFill>
          <a:latin typeface="+mn-lt"/>
          <a:ea typeface="+mn-ea"/>
        </a:defRPr>
      </a:lvl6pPr>
      <a:lvl7pPr marL="2882860" indent="-229367" algn="l" defTabSz="914602" rtl="0" eaLnBrk="1" fontAlgn="base" hangingPunct="1">
        <a:spcBef>
          <a:spcPct val="20000"/>
        </a:spcBef>
        <a:spcAft>
          <a:spcPct val="0"/>
        </a:spcAft>
        <a:buChar char="»"/>
        <a:defRPr sz="1400">
          <a:solidFill>
            <a:schemeClr val="tx1"/>
          </a:solidFill>
          <a:latin typeface="+mn-lt"/>
          <a:ea typeface="+mn-ea"/>
        </a:defRPr>
      </a:lvl7pPr>
      <a:lvl8pPr marL="3295722" indent="-229367" algn="l" defTabSz="914602" rtl="0" eaLnBrk="1" fontAlgn="base" hangingPunct="1">
        <a:spcBef>
          <a:spcPct val="20000"/>
        </a:spcBef>
        <a:spcAft>
          <a:spcPct val="0"/>
        </a:spcAft>
        <a:buChar char="»"/>
        <a:defRPr sz="1400">
          <a:solidFill>
            <a:schemeClr val="tx1"/>
          </a:solidFill>
          <a:latin typeface="+mn-lt"/>
          <a:ea typeface="+mn-ea"/>
        </a:defRPr>
      </a:lvl8pPr>
      <a:lvl9pPr marL="3708583" indent="-229367" algn="l" defTabSz="914602"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825722" rtl="0" eaLnBrk="1" latinLnBrk="0" hangingPunct="1">
        <a:defRPr sz="1600" kern="1200">
          <a:solidFill>
            <a:schemeClr val="tx1"/>
          </a:solidFill>
          <a:latin typeface="+mn-lt"/>
          <a:ea typeface="+mn-ea"/>
          <a:cs typeface="+mn-cs"/>
        </a:defRPr>
      </a:lvl1pPr>
      <a:lvl2pPr marL="412861" algn="l" defTabSz="825722" rtl="0" eaLnBrk="1" latinLnBrk="0" hangingPunct="1">
        <a:defRPr sz="1600" kern="1200">
          <a:solidFill>
            <a:schemeClr val="tx1"/>
          </a:solidFill>
          <a:latin typeface="+mn-lt"/>
          <a:ea typeface="+mn-ea"/>
          <a:cs typeface="+mn-cs"/>
        </a:defRPr>
      </a:lvl2pPr>
      <a:lvl3pPr marL="825722" algn="l" defTabSz="825722" rtl="0" eaLnBrk="1" latinLnBrk="0" hangingPunct="1">
        <a:defRPr sz="1600" kern="1200">
          <a:solidFill>
            <a:schemeClr val="tx1"/>
          </a:solidFill>
          <a:latin typeface="+mn-lt"/>
          <a:ea typeface="+mn-ea"/>
          <a:cs typeface="+mn-cs"/>
        </a:defRPr>
      </a:lvl3pPr>
      <a:lvl4pPr marL="1238584" algn="l" defTabSz="825722" rtl="0" eaLnBrk="1" latinLnBrk="0" hangingPunct="1">
        <a:defRPr sz="1600" kern="1200">
          <a:solidFill>
            <a:schemeClr val="tx1"/>
          </a:solidFill>
          <a:latin typeface="+mn-lt"/>
          <a:ea typeface="+mn-ea"/>
          <a:cs typeface="+mn-cs"/>
        </a:defRPr>
      </a:lvl4pPr>
      <a:lvl5pPr marL="1651444" algn="l" defTabSz="825722" rtl="0" eaLnBrk="1" latinLnBrk="0" hangingPunct="1">
        <a:defRPr sz="1600" kern="1200">
          <a:solidFill>
            <a:schemeClr val="tx1"/>
          </a:solidFill>
          <a:latin typeface="+mn-lt"/>
          <a:ea typeface="+mn-ea"/>
          <a:cs typeface="+mn-cs"/>
        </a:defRPr>
      </a:lvl5pPr>
      <a:lvl6pPr marL="2064306" algn="l" defTabSz="825722" rtl="0" eaLnBrk="1" latinLnBrk="0" hangingPunct="1">
        <a:defRPr sz="1600" kern="1200">
          <a:solidFill>
            <a:schemeClr val="tx1"/>
          </a:solidFill>
          <a:latin typeface="+mn-lt"/>
          <a:ea typeface="+mn-ea"/>
          <a:cs typeface="+mn-cs"/>
        </a:defRPr>
      </a:lvl6pPr>
      <a:lvl7pPr marL="2477167" algn="l" defTabSz="825722" rtl="0" eaLnBrk="1" latinLnBrk="0" hangingPunct="1">
        <a:defRPr sz="1600" kern="1200">
          <a:solidFill>
            <a:schemeClr val="tx1"/>
          </a:solidFill>
          <a:latin typeface="+mn-lt"/>
          <a:ea typeface="+mn-ea"/>
          <a:cs typeface="+mn-cs"/>
        </a:defRPr>
      </a:lvl7pPr>
      <a:lvl8pPr marL="2890027" algn="l" defTabSz="825722" rtl="0" eaLnBrk="1" latinLnBrk="0" hangingPunct="1">
        <a:defRPr sz="1600" kern="1200">
          <a:solidFill>
            <a:schemeClr val="tx1"/>
          </a:solidFill>
          <a:latin typeface="+mn-lt"/>
          <a:ea typeface="+mn-ea"/>
          <a:cs typeface="+mn-cs"/>
        </a:defRPr>
      </a:lvl8pPr>
      <a:lvl9pPr marL="3302890" algn="l" defTabSz="82572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442834" y="2348880"/>
            <a:ext cx="4303052" cy="1368152"/>
          </a:xfrm>
        </p:spPr>
        <p:txBody>
          <a:bodyPr/>
          <a:lstStyle/>
          <a:p>
            <a:pPr algn="l">
              <a:lnSpc>
                <a:spcPts val="2890"/>
              </a:lnSpc>
            </a:pPr>
            <a:r>
              <a:rPr lang="zh-CN" altLang="en-US" b="1" dirty="0" smtClean="0">
                <a:solidFill>
                  <a:schemeClr val="bg1"/>
                </a:solidFill>
                <a:cs typeface="Arial" panose="020B0604020202020204" pitchFamily="34" charset="0"/>
              </a:rPr>
              <a:t>工序化</a:t>
            </a:r>
            <a:r>
              <a:rPr lang="en-US" altLang="zh-CN" b="1" dirty="0" smtClean="0">
                <a:solidFill>
                  <a:schemeClr val="bg1"/>
                </a:solidFill>
                <a:cs typeface="Arial" panose="020B0604020202020204" pitchFamily="34" charset="0"/>
              </a:rPr>
              <a:t>SaaS</a:t>
            </a:r>
            <a:r>
              <a:rPr lang="zh-CN" altLang="en-US" b="1" dirty="0" smtClean="0">
                <a:solidFill>
                  <a:schemeClr val="bg1"/>
                </a:solidFill>
                <a:cs typeface="Arial" panose="020B0604020202020204" pitchFamily="34" charset="0"/>
              </a:rPr>
              <a:t>改造需求介绍</a:t>
            </a:r>
            <a:endParaRPr lang="zh-CN" altLang="zh-CN" b="1" dirty="0">
              <a:solidFill>
                <a:schemeClr val="bg1"/>
              </a:solidFill>
              <a:cs typeface="Arial" panose="020B0604020202020204" pitchFamily="34" charset="0"/>
            </a:endParaRPr>
          </a:p>
        </p:txBody>
      </p:sp>
      <p:sp>
        <p:nvSpPr>
          <p:cNvPr id="4099" name="Rectangle 7"/>
          <p:cNvSpPr>
            <a:spLocks noChangeArrowheads="1"/>
          </p:cNvSpPr>
          <p:nvPr/>
        </p:nvSpPr>
        <p:spPr bwMode="auto">
          <a:xfrm>
            <a:off x="4442834" y="4509120"/>
            <a:ext cx="4521653" cy="1080120"/>
          </a:xfrm>
          <a:prstGeom prst="rect">
            <a:avLst/>
          </a:prstGeom>
          <a:noFill/>
          <a:ln w="9525">
            <a:noFill/>
            <a:miter lim="800000"/>
            <a:headEnd/>
            <a:tailEnd/>
          </a:ln>
        </p:spPr>
        <p:txBody>
          <a:bodyPr lIns="91200" tIns="45600" rIns="91200" bIns="45600"/>
          <a:lstStyle/>
          <a:p>
            <a:pPr defTabSz="912359">
              <a:lnSpc>
                <a:spcPct val="150000"/>
              </a:lnSpc>
              <a:spcBef>
                <a:spcPct val="20000"/>
              </a:spcBef>
              <a:buClr>
                <a:srgbClr val="296099"/>
              </a:buClr>
              <a:buSzPct val="70000"/>
              <a:defRPr/>
            </a:pPr>
            <a:r>
              <a:rPr lang="zh-CN" altLang="en-US" sz="1300" dirty="0" smtClean="0">
                <a:solidFill>
                  <a:srgbClr val="4D4D4D"/>
                </a:solidFill>
                <a:latin typeface="微软雅黑" panose="020B0503020204020204" pitchFamily="34" charset="-122"/>
                <a:ea typeface="微软雅黑" panose="020B0503020204020204" pitchFamily="34" charset="-122"/>
              </a:rPr>
              <a:t>工序化</a:t>
            </a:r>
            <a:r>
              <a:rPr lang="en-US" altLang="zh-CN" sz="1300" dirty="0" smtClean="0">
                <a:solidFill>
                  <a:srgbClr val="4D4D4D"/>
                </a:solidFill>
                <a:latin typeface="微软雅黑" panose="020B0503020204020204" pitchFamily="34" charset="-122"/>
                <a:ea typeface="微软雅黑" panose="020B0503020204020204" pitchFamily="34" charset="-122"/>
              </a:rPr>
              <a:t>SaaS</a:t>
            </a:r>
            <a:endParaRPr lang="en-US" altLang="zh-CN" sz="1300" dirty="0">
              <a:solidFill>
                <a:srgbClr val="4D4D4D"/>
              </a:solidFill>
              <a:latin typeface="微软雅黑" panose="020B0503020204020204" pitchFamily="34" charset="-122"/>
              <a:ea typeface="微软雅黑" panose="020B0503020204020204" pitchFamily="34" charset="-122"/>
            </a:endParaRPr>
          </a:p>
          <a:p>
            <a:pPr defTabSz="912359">
              <a:lnSpc>
                <a:spcPct val="150000"/>
              </a:lnSpc>
              <a:spcBef>
                <a:spcPct val="20000"/>
              </a:spcBef>
              <a:buClr>
                <a:srgbClr val="296099"/>
              </a:buClr>
              <a:buSzPct val="70000"/>
              <a:defRPr/>
            </a:pPr>
            <a:r>
              <a:rPr lang="en-US" altLang="zh-CN" sz="1300" dirty="0" smtClean="0">
                <a:solidFill>
                  <a:srgbClr val="4D4D4D"/>
                </a:solidFill>
                <a:latin typeface="微软雅黑" panose="020B0503020204020204" pitchFamily="34" charset="-122"/>
                <a:ea typeface="微软雅黑" panose="020B0503020204020204" pitchFamily="34" charset="-122"/>
              </a:rPr>
              <a:t>2018.6</a:t>
            </a:r>
            <a:endParaRPr lang="en-US" altLang="zh-CN" sz="11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25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10</a:t>
            </a:fld>
            <a:endParaRPr lang="en-US" altLang="zh-CN" dirty="0"/>
          </a:p>
        </p:txBody>
      </p:sp>
      <p:sp>
        <p:nvSpPr>
          <p:cNvPr id="5" name="TextBox 4"/>
          <p:cNvSpPr txBox="1"/>
          <p:nvPr/>
        </p:nvSpPr>
        <p:spPr>
          <a:xfrm>
            <a:off x="2035715" y="2586191"/>
            <a:ext cx="4982305"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目的</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当</a:t>
            </a:r>
            <a:r>
              <a:rPr lang="zh-CN" altLang="zh-CN" dirty="0">
                <a:latin typeface="微软雅黑" panose="020B0503020204020204" pitchFamily="34" charset="-122"/>
                <a:ea typeface="微软雅黑" panose="020B0503020204020204" pitchFamily="34" charset="-122"/>
              </a:rPr>
              <a:t>清洗要求是“新增项目机构主数据再匹配后交付”时，可通过复用倍通行业机构主数据来建立项目机构主数据以提高主数据新增效率</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196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机构</a:t>
            </a:r>
            <a:r>
              <a:rPr lang="zh-CN" altLang="en-US" dirty="0" smtClean="0"/>
              <a:t>清洗流程</a:t>
            </a:r>
            <a:r>
              <a:rPr lang="en-US" altLang="zh-CN" dirty="0" smtClean="0"/>
              <a:t>-</a:t>
            </a:r>
            <a:r>
              <a:rPr lang="zh-CN" altLang="en-US" dirty="0" smtClean="0"/>
              <a:t>变更后</a:t>
            </a:r>
            <a:endParaRPr lang="zh-CN" altLang="en-US" dirty="0"/>
          </a:p>
        </p:txBody>
      </p:sp>
      <p:sp>
        <p:nvSpPr>
          <p:cNvPr id="2" name="灯片编号占位符 1"/>
          <p:cNvSpPr>
            <a:spLocks noGrp="1"/>
          </p:cNvSpPr>
          <p:nvPr>
            <p:ph type="sldNum" sz="quarter" idx="11"/>
          </p:nvPr>
        </p:nvSpPr>
        <p:spPr/>
        <p:txBody>
          <a:bodyPr/>
          <a:lstStyle/>
          <a:p>
            <a:pPr>
              <a:defRPr/>
            </a:pPr>
            <a:fld id="{B622848A-539E-4892-BD19-03711EBB36EF}" type="slidenum">
              <a:rPr lang="en-US" altLang="zh-CN" smtClean="0"/>
              <a:pPr>
                <a:defRPr/>
              </a:pPr>
              <a:t>11</a:t>
            </a:fld>
            <a:endParaRPr lang="en-US" altLang="zh-CN" dirty="0"/>
          </a:p>
        </p:txBody>
      </p:sp>
      <p:sp>
        <p:nvSpPr>
          <p:cNvPr id="3" name="TextBox 2"/>
          <p:cNvSpPr txBox="1"/>
          <p:nvPr/>
        </p:nvSpPr>
        <p:spPr>
          <a:xfrm>
            <a:off x="6657741" y="1678037"/>
            <a:ext cx="1261884" cy="276999"/>
          </a:xfrm>
          <a:prstGeom prst="rect">
            <a:avLst/>
          </a:prstGeom>
          <a:noFill/>
          <a:ln w="3175">
            <a:solidFill>
              <a:schemeClr val="tx1"/>
            </a:solidFill>
          </a:ln>
        </p:spPr>
        <p:txBody>
          <a:bodyPr wrap="none" rtlCol="0">
            <a:spAutoFit/>
          </a:bodyPr>
          <a:lstStyle/>
          <a:p>
            <a:r>
              <a:rPr lang="zh-CN" altLang="en-US" sz="1200" b="1" dirty="0" smtClean="0"/>
              <a:t>人工清洗及质检</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293" y="2081832"/>
            <a:ext cx="90678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bwMode="auto">
          <a:xfrm>
            <a:off x="575982" y="1472048"/>
            <a:ext cx="295836" cy="35895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defTabSz="1012825"/>
            <a:r>
              <a:rPr lang="zh-CN" altLang="en-US" sz="1200" b="1" dirty="0" smtClean="0">
                <a:latin typeface="宋体" panose="02010600030101010101" pitchFamily="2" charset="-122"/>
                <a:ea typeface="宋体" panose="02010600030101010101" pitchFamily="2" charset="-122"/>
              </a:rPr>
              <a:t>工序化</a:t>
            </a:r>
            <a:r>
              <a:rPr lang="en-US" altLang="zh-CN" sz="1200" b="1" dirty="0" smtClean="0">
                <a:latin typeface="宋体" panose="02010600030101010101" pitchFamily="2" charset="-122"/>
                <a:ea typeface="宋体" panose="02010600030101010101" pitchFamily="2" charset="-122"/>
              </a:rPr>
              <a:t>SaaS</a:t>
            </a:r>
            <a:endParaRPr lang="zh-CN" altLang="en-US" sz="1200" b="1" dirty="0">
              <a:latin typeface="宋体" panose="02010600030101010101" pitchFamily="2" charset="-122"/>
              <a:ea typeface="宋体" panose="02010600030101010101" pitchFamily="2" charset="-122"/>
            </a:endParaRPr>
          </a:p>
        </p:txBody>
      </p:sp>
      <p:sp>
        <p:nvSpPr>
          <p:cNvPr id="12" name="矩形 11"/>
          <p:cNvSpPr/>
          <p:nvPr/>
        </p:nvSpPr>
        <p:spPr bwMode="auto">
          <a:xfrm>
            <a:off x="575982" y="5061585"/>
            <a:ext cx="295836" cy="9677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defTabSz="1012825"/>
            <a:r>
              <a:rPr lang="en-US" altLang="zh-CN" sz="1200" b="1" dirty="0" smtClean="0">
                <a:latin typeface="宋体" panose="02010600030101010101" pitchFamily="2" charset="-122"/>
                <a:ea typeface="宋体" panose="02010600030101010101" pitchFamily="2" charset="-122"/>
              </a:rPr>
              <a:t>BMW</a:t>
            </a:r>
            <a:endParaRPr lang="zh-CN" altLang="en-US" sz="1200" b="1" dirty="0">
              <a:latin typeface="宋体" panose="02010600030101010101" pitchFamily="2" charset="-122"/>
              <a:ea typeface="宋体" panose="02010600030101010101" pitchFamily="2" charset="-122"/>
            </a:endParaRPr>
          </a:p>
        </p:txBody>
      </p:sp>
      <p:sp>
        <p:nvSpPr>
          <p:cNvPr id="14" name="矩形 13"/>
          <p:cNvSpPr/>
          <p:nvPr/>
        </p:nvSpPr>
        <p:spPr bwMode="auto">
          <a:xfrm>
            <a:off x="575983" y="1228248"/>
            <a:ext cx="4261238" cy="2533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b="1" dirty="0" smtClean="0">
                <a:latin typeface="宋体" panose="02010600030101010101" pitchFamily="2" charset="-122"/>
                <a:ea typeface="宋体" panose="02010600030101010101" pitchFamily="2" charset="-122"/>
              </a:rPr>
              <a:t>数据处理组</a:t>
            </a:r>
            <a:endParaRPr lang="zh-CN" altLang="en-US" sz="1200" b="1" dirty="0">
              <a:latin typeface="宋体" panose="02010600030101010101" pitchFamily="2" charset="-122"/>
              <a:ea typeface="宋体" panose="02010600030101010101" pitchFamily="2" charset="-122"/>
            </a:endParaRPr>
          </a:p>
        </p:txBody>
      </p:sp>
      <p:sp>
        <p:nvSpPr>
          <p:cNvPr id="15" name="矩形 14"/>
          <p:cNvSpPr/>
          <p:nvPr/>
        </p:nvSpPr>
        <p:spPr bwMode="auto">
          <a:xfrm>
            <a:off x="4829600" y="1228958"/>
            <a:ext cx="1295400" cy="2533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b="1" dirty="0" smtClean="0">
                <a:latin typeface="宋体" panose="02010600030101010101" pitchFamily="2" charset="-122"/>
                <a:ea typeface="宋体" panose="02010600030101010101" pitchFamily="2" charset="-122"/>
              </a:rPr>
              <a:t>主数据管理组</a:t>
            </a:r>
            <a:endParaRPr lang="zh-CN" altLang="en-US" sz="1200" b="1" dirty="0">
              <a:latin typeface="宋体" panose="02010600030101010101" pitchFamily="2" charset="-122"/>
              <a:ea typeface="宋体" panose="02010600030101010101" pitchFamily="2" charset="-122"/>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583" y="1496913"/>
            <a:ext cx="4831184" cy="4596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967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机构</a:t>
            </a:r>
            <a:r>
              <a:rPr lang="zh-CN" altLang="en-US" dirty="0" smtClean="0"/>
              <a:t>清洗系统环境</a:t>
            </a:r>
            <a:endParaRPr lang="zh-CN" altLang="en-US" dirty="0"/>
          </a:p>
        </p:txBody>
      </p:sp>
      <p:sp>
        <p:nvSpPr>
          <p:cNvPr id="2" name="灯片编号占位符 1"/>
          <p:cNvSpPr>
            <a:spLocks noGrp="1"/>
          </p:cNvSpPr>
          <p:nvPr>
            <p:ph type="sldNum" sz="quarter" idx="11"/>
          </p:nvPr>
        </p:nvSpPr>
        <p:spPr/>
        <p:txBody>
          <a:bodyPr/>
          <a:lstStyle/>
          <a:p>
            <a:pPr>
              <a:defRPr/>
            </a:pPr>
            <a:fld id="{B622848A-539E-4892-BD19-03711EBB36EF}" type="slidenum">
              <a:rPr lang="en-US" altLang="zh-CN" smtClean="0"/>
              <a:pPr>
                <a:defRPr/>
              </a:pPr>
              <a:t>12</a:t>
            </a:fld>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22070"/>
            <a:ext cx="533400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220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机构</a:t>
            </a:r>
            <a:r>
              <a:rPr lang="en-US" altLang="zh-CN" dirty="0" smtClean="0"/>
              <a:t>Mapping</a:t>
            </a:r>
            <a:r>
              <a:rPr lang="zh-CN" altLang="en-US" dirty="0" smtClean="0"/>
              <a:t>时序图</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13</a:t>
            </a:fld>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04" y="1685089"/>
            <a:ext cx="6644640" cy="3337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364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a:t>
            </a:r>
            <a:r>
              <a:rPr lang="zh-CN" altLang="en-US" dirty="0" smtClean="0"/>
              <a:t>清洗系统流程</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14</a:t>
            </a:fld>
            <a:endParaRPr lang="en-US" altLang="zh-CN" dirty="0"/>
          </a:p>
        </p:txBody>
      </p:sp>
      <p:pic>
        <p:nvPicPr>
          <p:cNvPr id="5"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24187" y="1189990"/>
            <a:ext cx="3095625" cy="4935220"/>
          </a:xfrm>
          <a:prstGeom prst="rect">
            <a:avLst/>
          </a:prstGeom>
          <a:noFill/>
          <a:ln>
            <a:noFill/>
          </a:ln>
          <a:extLst/>
        </p:spPr>
      </p:pic>
    </p:spTree>
    <p:extLst>
      <p:ext uri="{BB962C8B-B14F-4D97-AF65-F5344CB8AC3E}">
        <p14:creationId xmlns:p14="http://schemas.microsoft.com/office/powerpoint/2010/main" val="313016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订阅行业机构主数据</a:t>
            </a:r>
            <a:endParaRPr lang="zh-CN" altLang="en-US" dirty="0"/>
          </a:p>
        </p:txBody>
      </p:sp>
      <p:sp>
        <p:nvSpPr>
          <p:cNvPr id="4" name="灯片编号占位符 3"/>
          <p:cNvSpPr>
            <a:spLocks noGrp="1"/>
          </p:cNvSpPr>
          <p:nvPr>
            <p:ph type="sldNum" sz="quarter" idx="4294967295"/>
          </p:nvPr>
        </p:nvSpPr>
        <p:spPr>
          <a:xfrm>
            <a:off x="8647113" y="6524625"/>
            <a:ext cx="496887" cy="292100"/>
          </a:xfrm>
        </p:spPr>
        <p:txBody>
          <a:bodyPr/>
          <a:lstStyle/>
          <a:p>
            <a:pPr>
              <a:defRPr/>
            </a:pPr>
            <a:fld id="{9C0A1D37-3FB0-4DB9-AB7C-2D489FF5F9C1}" type="slidenum">
              <a:rPr lang="en-US" altLang="zh-CN" smtClean="0"/>
              <a:pPr>
                <a:defRPr/>
              </a:pPr>
              <a:t>15</a:t>
            </a:fld>
            <a:endParaRPr lang="en-US" altLang="zh-CN" dirty="0"/>
          </a:p>
        </p:txBody>
      </p:sp>
    </p:spTree>
    <p:extLst>
      <p:ext uri="{BB962C8B-B14F-4D97-AF65-F5344CB8AC3E}">
        <p14:creationId xmlns:p14="http://schemas.microsoft.com/office/powerpoint/2010/main" val="3917249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16</a:t>
            </a:fld>
            <a:endParaRPr lang="en-US" altLang="zh-CN" dirty="0"/>
          </a:p>
        </p:txBody>
      </p:sp>
      <p:sp>
        <p:nvSpPr>
          <p:cNvPr id="5" name="TextBox 4"/>
          <p:cNvSpPr txBox="1"/>
          <p:nvPr/>
        </p:nvSpPr>
        <p:spPr>
          <a:xfrm>
            <a:off x="2035715" y="2586191"/>
            <a:ext cx="4982305"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目的</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根据</a:t>
            </a:r>
            <a:r>
              <a:rPr lang="zh-CN" altLang="zh-CN" dirty="0">
                <a:latin typeface="微软雅黑" panose="020B0503020204020204" pitchFamily="34" charset="-122"/>
                <a:ea typeface="微软雅黑" panose="020B0503020204020204" pitchFamily="34" charset="-122"/>
              </a:rPr>
              <a:t>行业机构主数据变更信息更新项目机构主数据，以帮助药企维护机构主数据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50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订阅系统流程图</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17</a:t>
            </a:fld>
            <a:endParaRPr lang="en-US" altLang="zh-CN"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111057" y="1034074"/>
            <a:ext cx="4708525" cy="5216573"/>
          </a:xfrm>
          <a:prstGeom prst="rect">
            <a:avLst/>
          </a:prstGeom>
          <a:noFill/>
          <a:ln>
            <a:noFill/>
          </a:ln>
          <a:extLst/>
        </p:spPr>
      </p:pic>
    </p:spTree>
    <p:extLst>
      <p:ext uri="{BB962C8B-B14F-4D97-AF65-F5344CB8AC3E}">
        <p14:creationId xmlns:p14="http://schemas.microsoft.com/office/powerpoint/2010/main" val="90349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订阅时序图</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18</a:t>
            </a:fld>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693545"/>
            <a:ext cx="4191000" cy="3337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18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月处理计划改造</a:t>
            </a:r>
            <a:endParaRPr lang="zh-CN" altLang="en-US" dirty="0"/>
          </a:p>
        </p:txBody>
      </p:sp>
    </p:spTree>
    <p:extLst>
      <p:ext uri="{BB962C8B-B14F-4D97-AF65-F5344CB8AC3E}">
        <p14:creationId xmlns:p14="http://schemas.microsoft.com/office/powerpoint/2010/main" val="660253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a:t>
            </a:fld>
            <a:endParaRPr lang="en-US" altLang="zh-CN" dirty="0"/>
          </a:p>
        </p:txBody>
      </p:sp>
      <p:sp>
        <p:nvSpPr>
          <p:cNvPr id="5" name="TextBox 4"/>
          <p:cNvSpPr txBox="1"/>
          <p:nvPr/>
        </p:nvSpPr>
        <p:spPr>
          <a:xfrm>
            <a:off x="2195735" y="2173855"/>
            <a:ext cx="2924905" cy="2708434"/>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工序</a:t>
            </a:r>
            <a:r>
              <a:rPr lang="zh-CN" altLang="en-US" sz="2000" dirty="0" smtClean="0">
                <a:latin typeface="微软雅黑" panose="020B0503020204020204" pitchFamily="34" charset="-122"/>
                <a:ea typeface="微软雅黑" panose="020B0503020204020204" pitchFamily="34" charset="-122"/>
              </a:rPr>
              <a:t>化</a:t>
            </a:r>
            <a:r>
              <a:rPr lang="en-US" altLang="zh-CN" sz="2000" dirty="0" smtClean="0">
                <a:latin typeface="微软雅黑" panose="020B0503020204020204" pitchFamily="34" charset="-122"/>
                <a:ea typeface="微软雅黑" panose="020B0503020204020204" pitchFamily="34" charset="-122"/>
              </a:rPr>
              <a:t>SaaS</a:t>
            </a:r>
            <a:r>
              <a:rPr lang="zh-CN" altLang="en-US" sz="2000" dirty="0" smtClean="0">
                <a:latin typeface="微软雅黑" panose="020B0503020204020204" pitchFamily="34" charset="-122"/>
                <a:ea typeface="微软雅黑" panose="020B0503020204020204" pitchFamily="34" charset="-122"/>
              </a:rPr>
              <a:t>整体</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机构清洗</a:t>
            </a:r>
            <a:r>
              <a:rPr lang="zh-CN" altLang="en-US" sz="2000" dirty="0">
                <a:latin typeface="微软雅黑" panose="020B0503020204020204" pitchFamily="34" charset="-122"/>
                <a:ea typeface="微软雅黑" panose="020B0503020204020204" pitchFamily="34" charset="-122"/>
              </a:rPr>
              <a:t>改造</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订阅行业机构主数据</a:t>
            </a: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月处理计划改造</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项目实施影响</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下阶段</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933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存在问题</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20</a:t>
            </a:fld>
            <a:endParaRPr lang="en-US" altLang="zh-CN" dirty="0"/>
          </a:p>
        </p:txBody>
      </p:sp>
      <p:sp>
        <p:nvSpPr>
          <p:cNvPr id="5" name="TextBox 4"/>
          <p:cNvSpPr txBox="1"/>
          <p:nvPr/>
        </p:nvSpPr>
        <p:spPr>
          <a:xfrm>
            <a:off x="853441" y="2413942"/>
            <a:ext cx="6804659" cy="1754326"/>
          </a:xfrm>
          <a:prstGeom prst="rect">
            <a:avLst/>
          </a:prstGeom>
          <a:noFill/>
        </p:spPr>
        <p:txBody>
          <a:bodyPr wrap="square" rtlCol="0">
            <a:spAutoFit/>
          </a:bodyPr>
          <a:lstStyle/>
          <a:p>
            <a:pPr marL="0" indent="0">
              <a:buNone/>
            </a:pPr>
            <a:r>
              <a:rPr lang="zh-CN" altLang="en-US" dirty="0" smtClean="0">
                <a:latin typeface="微软雅黑" panose="020B0503020204020204" pitchFamily="34" charset="-122"/>
                <a:ea typeface="微软雅黑" panose="020B0503020204020204" pitchFamily="34" charset="-122"/>
              </a:rPr>
              <a:t>系统现状：</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使用的是</a:t>
            </a:r>
            <a:r>
              <a:rPr lang="en-US" altLang="zh-CN" dirty="0" smtClean="0">
                <a:latin typeface="微软雅黑" panose="020B0503020204020204" pitchFamily="34" charset="-122"/>
                <a:ea typeface="微软雅黑" panose="020B0503020204020204" pitchFamily="34" charset="-122"/>
              </a:rPr>
              <a:t>By</a:t>
            </a:r>
            <a:r>
              <a:rPr lang="zh-CN" altLang="en-US" dirty="0">
                <a:latin typeface="微软雅黑" panose="020B0503020204020204" pitchFamily="34" charset="-122"/>
                <a:ea typeface="微软雅黑" panose="020B0503020204020204" pitchFamily="34" charset="-122"/>
              </a:rPr>
              <a:t>商业</a:t>
            </a:r>
            <a:r>
              <a:rPr lang="en-US" altLang="zh-CN" dirty="0">
                <a:latin typeface="微软雅黑" panose="020B0503020204020204" pitchFamily="34" charset="-122"/>
                <a:ea typeface="微软雅黑" panose="020B0503020204020204" pitchFamily="34" charset="-122"/>
              </a:rPr>
              <a:t>By</a:t>
            </a:r>
            <a:r>
              <a:rPr lang="zh-CN" altLang="en-US" dirty="0">
                <a:latin typeface="微软雅黑" panose="020B0503020204020204" pitchFamily="34" charset="-122"/>
                <a:ea typeface="微软雅黑" panose="020B0503020204020204" pitchFamily="34" charset="-122"/>
              </a:rPr>
              <a:t>执行</a:t>
            </a:r>
            <a:r>
              <a:rPr lang="zh-CN" altLang="en-US" dirty="0" smtClean="0">
                <a:latin typeface="微软雅黑" panose="020B0503020204020204" pitchFamily="34" charset="-122"/>
                <a:ea typeface="微软雅黑" panose="020B0503020204020204" pitchFamily="34" charset="-122"/>
              </a:rPr>
              <a:t>月的采集计划</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smtClean="0">
                <a:latin typeface="微软雅黑" panose="020B0503020204020204" pitchFamily="34" charset="-122"/>
                <a:ea typeface="微软雅黑" panose="020B0503020204020204" pitchFamily="34" charset="-122"/>
              </a:rPr>
              <a:t>存在问题</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计划未按业务类型维度制定，系统无法表达业务数据的采集状态</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计划未按业务月制定，系统无法阻止错误月份数据进入</a:t>
            </a:r>
            <a:r>
              <a:rPr lang="zh-CN" altLang="en-US" dirty="0" smtClean="0">
                <a:latin typeface="微软雅黑" panose="020B0503020204020204" pitchFamily="34" charset="-122"/>
                <a:ea typeface="微软雅黑" panose="020B0503020204020204" pitchFamily="34" charset="-122"/>
              </a:rPr>
              <a:t>系统</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384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问题延展</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21</a:t>
            </a:fld>
            <a:endParaRPr lang="en-US" altLang="zh-CN" dirty="0"/>
          </a:p>
        </p:txBody>
      </p:sp>
      <p:sp>
        <p:nvSpPr>
          <p:cNvPr id="5" name="TextBox 4"/>
          <p:cNvSpPr txBox="1"/>
          <p:nvPr/>
        </p:nvSpPr>
        <p:spPr>
          <a:xfrm>
            <a:off x="784860" y="1229831"/>
            <a:ext cx="7178040" cy="4893647"/>
          </a:xfrm>
          <a:prstGeom prst="rect">
            <a:avLst/>
          </a:prstGeom>
          <a:noFill/>
        </p:spPr>
        <p:txBody>
          <a:bodyPr wrap="square" rtlCol="0">
            <a:spAutoFit/>
          </a:bodyPr>
          <a:lstStyle/>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，带来项目组无法快捷了解项目整体状况的问题</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系统无法</a:t>
            </a:r>
            <a:r>
              <a:rPr lang="zh-CN" altLang="en-US" sz="1600" dirty="0">
                <a:latin typeface="微软雅黑" panose="020B0503020204020204" pitchFamily="34" charset="-122"/>
                <a:ea typeface="微软雅黑" panose="020B0503020204020204" pitchFamily="34" charset="-122"/>
              </a:rPr>
              <a:t>提供业务数据从采集到交付的完整状态，进而无法提供项目整体概况。导致项目组无法快捷了解项目整体状况</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startAt="2"/>
            </a:pPr>
            <a:r>
              <a:rPr lang="zh-CN" altLang="en-US" dirty="0" smtClean="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，带来</a:t>
            </a:r>
            <a:r>
              <a:rPr lang="en-US" altLang="zh-CN" dirty="0">
                <a:latin typeface="微软雅黑" panose="020B0503020204020204" pitchFamily="34" charset="-122"/>
                <a:ea typeface="微软雅黑" panose="020B0503020204020204" pitchFamily="34" charset="-122"/>
              </a:rPr>
              <a:t>POD/OSD</a:t>
            </a:r>
            <a:r>
              <a:rPr lang="zh-CN" altLang="en-US" dirty="0">
                <a:latin typeface="微软雅黑" panose="020B0503020204020204" pitchFamily="34" charset="-122"/>
                <a:ea typeface="微软雅黑" panose="020B0503020204020204" pitchFamily="34" charset="-122"/>
              </a:rPr>
              <a:t>低沟通效率的问题</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业务</a:t>
            </a:r>
            <a:r>
              <a:rPr lang="zh-CN" altLang="en-US" sz="1600" dirty="0">
                <a:latin typeface="微软雅黑" panose="020B0503020204020204" pitchFamily="34" charset="-122"/>
                <a:ea typeface="微软雅黑" panose="020B0503020204020204" pitchFamily="34" charset="-122"/>
              </a:rPr>
              <a:t>数据的采集状态滞后在</a:t>
            </a:r>
            <a:r>
              <a:rPr lang="en-US" altLang="zh-CN" sz="1600" dirty="0">
                <a:latin typeface="微软雅黑" panose="020B0503020204020204" pitchFamily="34" charset="-122"/>
                <a:ea typeface="微软雅黑" panose="020B0503020204020204" pitchFamily="34" charset="-122"/>
              </a:rPr>
              <a:t>POD</a:t>
            </a:r>
            <a:r>
              <a:rPr lang="zh-CN" altLang="en-US" sz="1600" dirty="0">
                <a:latin typeface="微软雅黑" panose="020B0503020204020204" pitchFamily="34" charset="-122"/>
                <a:ea typeface="微软雅黑" panose="020B0503020204020204" pitchFamily="34" charset="-122"/>
              </a:rPr>
              <a:t>格式处理入库环节识别，发现问题后再通知</a:t>
            </a:r>
            <a:r>
              <a:rPr lang="en-US" altLang="zh-CN" sz="1600" dirty="0">
                <a:latin typeface="微软雅黑" panose="020B0503020204020204" pitchFamily="34" charset="-122"/>
                <a:ea typeface="微软雅黑" panose="020B0503020204020204" pitchFamily="34" charset="-122"/>
              </a:rPr>
              <a:t>OSD</a:t>
            </a:r>
            <a:r>
              <a:rPr lang="zh-CN" altLang="en-US" sz="1600" dirty="0">
                <a:latin typeface="微软雅黑" panose="020B0503020204020204" pitchFamily="34" charset="-122"/>
                <a:ea typeface="微软雅黑" panose="020B0503020204020204" pitchFamily="34" charset="-122"/>
              </a:rPr>
              <a:t>催要，沟通效率低下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startAt="3"/>
            </a:pPr>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，无法交付整年流向的问题</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商业提供的流向文件通常包含历史月份数据，</a:t>
            </a:r>
            <a:r>
              <a:rPr lang="en-US" altLang="zh-CN" sz="1600" dirty="0">
                <a:latin typeface="微软雅黑" panose="020B0503020204020204" pitchFamily="34" charset="-122"/>
                <a:ea typeface="微软雅黑" panose="020B0503020204020204" pitchFamily="34" charset="-122"/>
              </a:rPr>
              <a:t>POD</a:t>
            </a:r>
            <a:r>
              <a:rPr lang="zh-CN" altLang="en-US" sz="1600" dirty="0">
                <a:latin typeface="微软雅黑" panose="020B0503020204020204" pitchFamily="34" charset="-122"/>
                <a:ea typeface="微软雅黑" panose="020B0503020204020204" pitchFamily="34" charset="-122"/>
              </a:rPr>
              <a:t>有些项目习惯于全部入库，这样多个月份作业下来系统中会存在重复流向，在交付时系统根据</a:t>
            </a:r>
            <a:r>
              <a:rPr lang="en-US" altLang="zh-CN" sz="1600" dirty="0">
                <a:latin typeface="微软雅黑" panose="020B0503020204020204" pitchFamily="34" charset="-122"/>
                <a:ea typeface="微软雅黑" panose="020B0503020204020204" pitchFamily="34" charset="-122"/>
              </a:rPr>
              <a:t>POD</a:t>
            </a:r>
            <a:r>
              <a:rPr lang="zh-CN" altLang="en-US" sz="1600" dirty="0">
                <a:latin typeface="微软雅黑" panose="020B0503020204020204" pitchFamily="34" charset="-122"/>
                <a:ea typeface="微软雅黑" panose="020B0503020204020204" pitchFamily="34" charset="-122"/>
              </a:rPr>
              <a:t>编制的补采、排除名单排除重复、无效流向。系统不仅逻辑复杂，</a:t>
            </a:r>
            <a:r>
              <a:rPr lang="en-US" altLang="zh-CN" sz="1600" dirty="0">
                <a:latin typeface="微软雅黑" panose="020B0503020204020204" pitchFamily="34" charset="-122"/>
                <a:ea typeface="微软雅黑" panose="020B0503020204020204" pitchFamily="34" charset="-122"/>
              </a:rPr>
              <a:t>POD</a:t>
            </a:r>
            <a:r>
              <a:rPr lang="zh-CN" altLang="en-US" sz="1600" dirty="0">
                <a:latin typeface="微软雅黑" panose="020B0503020204020204" pitchFamily="34" charset="-122"/>
                <a:ea typeface="微软雅黑" panose="020B0503020204020204" pitchFamily="34" charset="-122"/>
              </a:rPr>
              <a:t>无法编制一年的补采、排除名单，无法交付整年流向</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startAt="4"/>
            </a:pPr>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，无法避免作业错误的问题</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存在申诉交付，且需要增量交付的项目，药企申诉及</a:t>
            </a:r>
            <a:r>
              <a:rPr lang="en-US" altLang="zh-CN" sz="1600" dirty="0">
                <a:latin typeface="微软雅黑" panose="020B0503020204020204" pitchFamily="34" charset="-122"/>
                <a:ea typeface="微软雅黑" panose="020B0503020204020204" pitchFamily="34" charset="-122"/>
              </a:rPr>
              <a:t>PH</a:t>
            </a:r>
            <a:r>
              <a:rPr lang="zh-CN" altLang="en-US" sz="1600" dirty="0">
                <a:latin typeface="微软雅黑" panose="020B0503020204020204" pitchFamily="34" charset="-122"/>
                <a:ea typeface="微软雅黑" panose="020B0503020204020204" pitchFamily="34" charset="-122"/>
              </a:rPr>
              <a:t>交付都基于业务月进行，系统也基于业务月提供了“申诉处理”及增量交付功能，一旦错误月份数据进入系统，就会带来交付</a:t>
            </a:r>
            <a:r>
              <a:rPr lang="en-US" altLang="zh-CN" sz="1600" dirty="0">
                <a:latin typeface="微软雅黑" panose="020B0503020204020204" pitchFamily="34" charset="-122"/>
                <a:ea typeface="微软雅黑" panose="020B0503020204020204" pitchFamily="34" charset="-122"/>
              </a:rPr>
              <a:t>KPI</a:t>
            </a:r>
            <a:r>
              <a:rPr lang="zh-CN" altLang="en-US" sz="1600" dirty="0">
                <a:latin typeface="微软雅黑" panose="020B0503020204020204" pitchFamily="34" charset="-122"/>
                <a:ea typeface="微软雅黑" panose="020B0503020204020204" pitchFamily="34" charset="-122"/>
              </a:rPr>
              <a:t>问题。目前</a:t>
            </a:r>
            <a:r>
              <a:rPr lang="en-US" altLang="zh-CN" sz="1600" dirty="0">
                <a:latin typeface="微软雅黑" panose="020B0503020204020204" pitchFamily="34" charset="-122"/>
                <a:ea typeface="微软雅黑" panose="020B0503020204020204" pitchFamily="34" charset="-122"/>
              </a:rPr>
              <a:t>POD</a:t>
            </a:r>
            <a:r>
              <a:rPr lang="zh-CN" altLang="en-US" sz="1600" dirty="0">
                <a:latin typeface="微软雅黑" panose="020B0503020204020204" pitchFamily="34" charset="-122"/>
                <a:ea typeface="微软雅黑" panose="020B0503020204020204" pitchFamily="34" charset="-122"/>
              </a:rPr>
              <a:t>只能规范作业流程，无法从系统层面杜绝错误。</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4993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需求改造</a:t>
            </a:r>
          </a:p>
        </p:txBody>
      </p:sp>
      <p:sp>
        <p:nvSpPr>
          <p:cNvPr id="3" name="灯片编号占位符 2"/>
          <p:cNvSpPr>
            <a:spLocks noGrp="1"/>
          </p:cNvSpPr>
          <p:nvPr>
            <p:ph type="sldNum" sz="quarter" idx="11"/>
          </p:nvPr>
        </p:nvSpPr>
        <p:spPr/>
        <p:txBody>
          <a:bodyPr/>
          <a:lstStyle/>
          <a:p>
            <a:pPr>
              <a:defRPr/>
            </a:pPr>
            <a:fld id="{B852514E-46C6-4B85-B505-115F84F96606}" type="slidenum">
              <a:rPr lang="en-US" altLang="zh-CN" smtClean="0"/>
              <a:pPr>
                <a:defRPr/>
              </a:pPr>
              <a:t>22</a:t>
            </a:fld>
            <a:endParaRPr lang="en-US" altLang="zh-CN" dirty="0"/>
          </a:p>
        </p:txBody>
      </p:sp>
      <p:sp>
        <p:nvSpPr>
          <p:cNvPr id="4" name="矩形 3"/>
          <p:cNvSpPr/>
          <p:nvPr/>
        </p:nvSpPr>
        <p:spPr>
          <a:xfrm>
            <a:off x="685800" y="1383804"/>
            <a:ext cx="7315200" cy="4278094"/>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改造：</a:t>
            </a:r>
            <a:endParaRPr lang="en-US" altLang="zh-CN" dirty="0" smtClean="0">
              <a:latin typeface="微软雅黑" panose="020B0503020204020204" pitchFamily="34" charset="-122"/>
              <a:ea typeface="微软雅黑" panose="020B0503020204020204" pitchFamily="34" charset="-122"/>
            </a:endParaRPr>
          </a:p>
          <a:p>
            <a:r>
              <a:rPr lang="zh-CN" altLang="zh-CN" sz="1600" dirty="0" smtClean="0">
                <a:latin typeface="微软雅黑" panose="020B0503020204020204" pitchFamily="34" charset="-122"/>
                <a:ea typeface="微软雅黑" panose="020B0503020204020204" pitchFamily="34" charset="-122"/>
              </a:rPr>
              <a:t>将</a:t>
            </a:r>
            <a:r>
              <a:rPr lang="zh-CN" altLang="en-US" sz="1600" dirty="0" smtClean="0">
                <a:latin typeface="微软雅黑" panose="020B0503020204020204" pitchFamily="34" charset="-122"/>
                <a:ea typeface="微软雅黑" panose="020B0503020204020204" pitchFamily="34" charset="-122"/>
              </a:rPr>
              <a:t>系统</a:t>
            </a:r>
            <a:r>
              <a:rPr lang="en-US" altLang="zh-CN" sz="1600" dirty="0" smtClean="0">
                <a:latin typeface="微软雅黑" panose="020B0503020204020204" pitchFamily="34" charset="-122"/>
                <a:ea typeface="微软雅黑" panose="020B0503020204020204" pitchFamily="34" charset="-122"/>
              </a:rPr>
              <a:t>By</a:t>
            </a:r>
            <a:r>
              <a:rPr lang="zh-CN" altLang="zh-CN" sz="1600" dirty="0">
                <a:latin typeface="微软雅黑" panose="020B0503020204020204" pitchFamily="34" charset="-122"/>
                <a:ea typeface="微软雅黑" panose="020B0503020204020204" pitchFamily="34" charset="-122"/>
              </a:rPr>
              <a:t>商业维度的“月采集计划”改为</a:t>
            </a:r>
            <a:r>
              <a:rPr lang="en-US" altLang="zh-CN" sz="1600" dirty="0">
                <a:latin typeface="微软雅黑" panose="020B0503020204020204" pitchFamily="34" charset="-122"/>
                <a:ea typeface="微软雅黑" panose="020B0503020204020204" pitchFamily="34" charset="-122"/>
              </a:rPr>
              <a:t>By</a:t>
            </a:r>
            <a:r>
              <a:rPr lang="zh-CN" altLang="zh-CN" sz="1600" dirty="0">
                <a:latin typeface="微软雅黑" panose="020B0503020204020204" pitchFamily="34" charset="-122"/>
                <a:ea typeface="微软雅黑" panose="020B0503020204020204" pitchFamily="34" charset="-122"/>
              </a:rPr>
              <a:t>商业</a:t>
            </a:r>
            <a:r>
              <a:rPr lang="en-US" altLang="zh-CN" sz="1600" dirty="0">
                <a:latin typeface="微软雅黑" panose="020B0503020204020204" pitchFamily="34" charset="-122"/>
                <a:ea typeface="微软雅黑" panose="020B0503020204020204" pitchFamily="34" charset="-122"/>
              </a:rPr>
              <a:t>By</a:t>
            </a:r>
            <a:r>
              <a:rPr lang="zh-CN" altLang="zh-CN" sz="1600" dirty="0">
                <a:latin typeface="微软雅黑" panose="020B0503020204020204" pitchFamily="34" charset="-122"/>
                <a:ea typeface="微软雅黑" panose="020B0503020204020204" pitchFamily="34" charset="-122"/>
              </a:rPr>
              <a:t>业务类型维度的</a:t>
            </a:r>
            <a:r>
              <a:rPr lang="zh-CN" altLang="zh-CN" sz="1600" dirty="0" smtClean="0">
                <a:latin typeface="微软雅黑" panose="020B0503020204020204" pitchFamily="34" charset="-122"/>
                <a:ea typeface="微软雅黑" panose="020B0503020204020204" pitchFamily="34" charset="-122"/>
              </a:rPr>
              <a:t>“月处理计划”</a:t>
            </a:r>
            <a:endParaRPr lang="zh-CN" altLang="zh-CN" sz="1600"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好处：</a:t>
            </a:r>
            <a:endParaRPr lang="en-US" altLang="zh-CN"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计划中的月份改为业务月，解决上面第</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点</a:t>
            </a:r>
            <a:r>
              <a:rPr lang="zh-CN" altLang="zh-CN" sz="1600" dirty="0" smtClean="0">
                <a:latin typeface="微软雅黑" panose="020B0503020204020204" pitchFamily="34" charset="-122"/>
                <a:ea typeface="微软雅黑" panose="020B0503020204020204" pitchFamily="34" charset="-122"/>
              </a:rPr>
              <a:t>问题</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rPr>
              <a:t>在现有月度系统升级前，现有月度系统无法表达的采集结果状态，可在工序化系统中记录在“月处理计划”执行结果中，格式调整仅需负责记录文件调整结果状态</a:t>
            </a:r>
          </a:p>
          <a:p>
            <a:r>
              <a:rPr lang="en-US" altLang="zh-CN" sz="1600" dirty="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假如</a:t>
            </a:r>
            <a:r>
              <a:rPr lang="zh-CN" altLang="zh-CN" sz="1600" dirty="0" smtClean="0">
                <a:latin typeface="微软雅黑" panose="020B0503020204020204" pitchFamily="34" charset="-122"/>
                <a:ea typeface="微软雅黑" panose="020B0503020204020204" pitchFamily="34" charset="-122"/>
              </a:rPr>
              <a:t>外部</a:t>
            </a:r>
            <a:r>
              <a:rPr lang="zh-CN" altLang="zh-CN" sz="1600" dirty="0">
                <a:latin typeface="微软雅黑" panose="020B0503020204020204" pitchFamily="34" charset="-122"/>
                <a:ea typeface="微软雅黑" panose="020B0503020204020204" pitchFamily="34" charset="-122"/>
              </a:rPr>
              <a:t>租户自行采集，且无采集系统，可在“月处理计划”中完成采集状态的记录</a:t>
            </a:r>
          </a:p>
          <a:p>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假设现有月度系统升级后人工月采集计划调整为</a:t>
            </a:r>
            <a:r>
              <a:rPr lang="en-US" altLang="zh-CN" sz="1600" dirty="0">
                <a:latin typeface="微软雅黑" panose="020B0503020204020204" pitchFamily="34" charset="-122"/>
                <a:ea typeface="微软雅黑" panose="020B0503020204020204" pitchFamily="34" charset="-122"/>
              </a:rPr>
              <a:t>By</a:t>
            </a:r>
            <a:r>
              <a:rPr lang="zh-CN" altLang="zh-CN" sz="1600" dirty="0">
                <a:latin typeface="微软雅黑" panose="020B0503020204020204" pitchFamily="34" charset="-122"/>
                <a:ea typeface="微软雅黑" panose="020B0503020204020204" pitchFamily="34" charset="-122"/>
              </a:rPr>
              <a:t>商业</a:t>
            </a:r>
            <a:r>
              <a:rPr lang="en-US" altLang="zh-CN" sz="1600" dirty="0">
                <a:latin typeface="微软雅黑" panose="020B0503020204020204" pitchFamily="34" charset="-122"/>
                <a:ea typeface="微软雅黑" panose="020B0503020204020204" pitchFamily="34" charset="-122"/>
              </a:rPr>
              <a:t>By</a:t>
            </a:r>
            <a:r>
              <a:rPr lang="zh-CN" altLang="zh-CN" sz="1600" dirty="0">
                <a:latin typeface="微软雅黑" panose="020B0503020204020204" pitchFamily="34" charset="-122"/>
                <a:ea typeface="微软雅黑" panose="020B0503020204020204" pitchFamily="34" charset="-122"/>
              </a:rPr>
              <a:t>业务类型维度，且能表达现在无法表达的采集结果状态，则仅需升级新月度系统与工序化系统间的接口，两个系统就可继续共同工作</a:t>
            </a:r>
          </a:p>
          <a:p>
            <a:r>
              <a:rPr lang="en-US" altLang="zh-CN" sz="1600" dirty="0">
                <a:latin typeface="微软雅黑" panose="020B0503020204020204" pitchFamily="34" charset="-122"/>
                <a:ea typeface="微软雅黑" panose="020B0503020204020204" pitchFamily="34" charset="-122"/>
              </a:rPr>
              <a:t>5.</a:t>
            </a:r>
            <a:r>
              <a:rPr lang="zh-CN" altLang="zh-CN" sz="1600" dirty="0">
                <a:latin typeface="微软雅黑" panose="020B0503020204020204" pitchFamily="34" charset="-122"/>
                <a:ea typeface="微软雅黑" panose="020B0503020204020204" pitchFamily="34" charset="-122"/>
              </a:rPr>
              <a:t>假设外部租户有第三方人工采集系统，则同现有模式，通过接口适配两个系统的计划差异</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0118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业务对象</a:t>
            </a:r>
            <a:endParaRPr lang="zh-CN" altLang="en-US" dirty="0"/>
          </a:p>
        </p:txBody>
      </p:sp>
      <p:sp>
        <p:nvSpPr>
          <p:cNvPr id="3" name="灯片编号占位符 2"/>
          <p:cNvSpPr>
            <a:spLocks noGrp="1"/>
          </p:cNvSpPr>
          <p:nvPr>
            <p:ph type="sldNum" sz="quarter" idx="11"/>
          </p:nvPr>
        </p:nvSpPr>
        <p:spPr/>
        <p:txBody>
          <a:bodyPr/>
          <a:lstStyle/>
          <a:p>
            <a:pPr>
              <a:defRPr/>
            </a:pPr>
            <a:fld id="{B852514E-46C6-4B85-B505-115F84F96606}" type="slidenum">
              <a:rPr lang="en-US" altLang="zh-CN" smtClean="0"/>
              <a:pPr>
                <a:defRPr/>
              </a:pPr>
              <a:t>23</a:t>
            </a:fld>
            <a:endParaRPr lang="en-US" altLang="zh-CN" dirty="0"/>
          </a:p>
        </p:txBody>
      </p:sp>
      <p:pic>
        <p:nvPicPr>
          <p:cNvPr id="4"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507615"/>
            <a:ext cx="4629150" cy="1842770"/>
          </a:xfrm>
          <a:prstGeom prst="rect">
            <a:avLst/>
          </a:prstGeom>
          <a:noFill/>
          <a:ln>
            <a:noFill/>
          </a:ln>
          <a:extLst/>
        </p:spPr>
      </p:pic>
    </p:spTree>
    <p:extLst>
      <p:ext uri="{BB962C8B-B14F-4D97-AF65-F5344CB8AC3E}">
        <p14:creationId xmlns:p14="http://schemas.microsoft.com/office/powerpoint/2010/main" val="153259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项目实施影响</a:t>
            </a:r>
            <a:endParaRPr lang="zh-CN" altLang="en-US" dirty="0"/>
          </a:p>
        </p:txBody>
      </p:sp>
    </p:spTree>
    <p:extLst>
      <p:ext uri="{BB962C8B-B14F-4D97-AF65-F5344CB8AC3E}">
        <p14:creationId xmlns:p14="http://schemas.microsoft.com/office/powerpoint/2010/main" val="306629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机构清洗改造的影响</a:t>
            </a:r>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25</a:t>
            </a:fld>
            <a:endParaRPr lang="en-US" altLang="zh-CN" dirty="0"/>
          </a:p>
        </p:txBody>
      </p:sp>
      <p:sp>
        <p:nvSpPr>
          <p:cNvPr id="5" name="TextBox 4"/>
          <p:cNvSpPr txBox="1"/>
          <p:nvPr/>
        </p:nvSpPr>
        <p:spPr>
          <a:xfrm>
            <a:off x="853441" y="1931342"/>
            <a:ext cx="6804659" cy="190821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流程变化</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改造前：先</a:t>
            </a:r>
            <a:r>
              <a:rPr lang="en-US" altLang="zh-CN" sz="1600" dirty="0">
                <a:latin typeface="微软雅黑" panose="020B0503020204020204" pitchFamily="34" charset="-122"/>
                <a:ea typeface="微软雅黑" panose="020B0503020204020204" pitchFamily="34" charset="-122"/>
              </a:rPr>
              <a:t>Mapping</a:t>
            </a:r>
            <a:r>
              <a:rPr lang="zh-CN" altLang="en-US" sz="1600" dirty="0">
                <a:latin typeface="微软雅黑" panose="020B0503020204020204" pitchFamily="34" charset="-122"/>
                <a:ea typeface="微软雅黑" panose="020B0503020204020204" pitchFamily="34" charset="-122"/>
              </a:rPr>
              <a:t>并识别新增机构，然后集中对新增机构新建主数据</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改造后：</a:t>
            </a:r>
            <a:r>
              <a:rPr lang="en-US" altLang="zh-CN" sz="1600" dirty="0">
                <a:latin typeface="微软雅黑" panose="020B0503020204020204" pitchFamily="34" charset="-122"/>
                <a:ea typeface="微软雅黑" panose="020B0503020204020204" pitchFamily="34" charset="-122"/>
              </a:rPr>
              <a:t>Mapping</a:t>
            </a:r>
            <a:r>
              <a:rPr lang="zh-CN" altLang="en-US" sz="1600" dirty="0">
                <a:latin typeface="微软雅黑" panose="020B0503020204020204" pitchFamily="34" charset="-122"/>
                <a:ea typeface="微软雅黑" panose="020B0503020204020204" pitchFamily="34" charset="-122"/>
              </a:rPr>
              <a:t>时识别到新增机构，就可新建主数据</a:t>
            </a:r>
            <a:endParaRPr lang="en-US" altLang="zh-CN" sz="16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实施关注点</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注意对作业人员的培训</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留意是否存在主</a:t>
            </a:r>
            <a:r>
              <a:rPr lang="zh-CN" altLang="en-US" sz="1600" dirty="0">
                <a:latin typeface="微软雅黑" panose="020B0503020204020204" pitchFamily="34" charset="-122"/>
                <a:ea typeface="微软雅黑" panose="020B0503020204020204" pitchFamily="34" charset="-122"/>
              </a:rPr>
              <a:t>数据重复新建</a:t>
            </a:r>
            <a:r>
              <a:rPr lang="zh-CN" altLang="en-US" sz="1600" dirty="0" smtClean="0">
                <a:latin typeface="微软雅黑" panose="020B0503020204020204" pitchFamily="34" charset="-122"/>
                <a:ea typeface="微软雅黑" panose="020B0503020204020204" pitchFamily="34" charset="-122"/>
              </a:rPr>
              <a:t>问题</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5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订阅行业主数据的</a:t>
            </a:r>
            <a:r>
              <a:rPr lang="zh-CN" altLang="en-US" dirty="0"/>
              <a:t>影响</a:t>
            </a:r>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26</a:t>
            </a:fld>
            <a:endParaRPr lang="en-US" altLang="zh-CN" dirty="0"/>
          </a:p>
        </p:txBody>
      </p:sp>
      <p:sp>
        <p:nvSpPr>
          <p:cNvPr id="5" name="TextBox 4"/>
          <p:cNvSpPr txBox="1"/>
          <p:nvPr/>
        </p:nvSpPr>
        <p:spPr>
          <a:xfrm>
            <a:off x="853441" y="1931342"/>
            <a:ext cx="6804659" cy="172354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此为新</a:t>
            </a:r>
            <a:r>
              <a:rPr lang="zh-CN" altLang="en-US" dirty="0">
                <a:latin typeface="微软雅黑" panose="020B0503020204020204" pitchFamily="34" charset="-122"/>
                <a:ea typeface="微软雅黑" panose="020B0503020204020204" pitchFamily="34" charset="-122"/>
              </a:rPr>
              <a:t>需求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实施关注点</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注意对作业人员的培训</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关注</a:t>
            </a:r>
            <a:r>
              <a:rPr lang="zh-CN" altLang="en-US" sz="1600" dirty="0" smtClean="0">
                <a:latin typeface="微软雅黑" panose="020B0503020204020204" pitchFamily="34" charset="-122"/>
                <a:ea typeface="微软雅黑" panose="020B0503020204020204" pitchFamily="34" charset="-122"/>
              </a:rPr>
              <a:t>用户使用效果及改善建议</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59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月度计划改造的</a:t>
            </a:r>
            <a:r>
              <a:rPr lang="zh-CN" altLang="en-US" dirty="0"/>
              <a:t>影响</a:t>
            </a:r>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27</a:t>
            </a:fld>
            <a:endParaRPr lang="en-US" altLang="zh-CN" dirty="0"/>
          </a:p>
        </p:txBody>
      </p:sp>
      <p:sp>
        <p:nvSpPr>
          <p:cNvPr id="5" name="TextBox 4"/>
          <p:cNvSpPr txBox="1"/>
          <p:nvPr/>
        </p:nvSpPr>
        <p:spPr>
          <a:xfrm>
            <a:off x="853441" y="1279383"/>
            <a:ext cx="6804659" cy="418576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文件登记功能变化</a:t>
            </a:r>
            <a:endParaRPr lang="en-US" altLang="zh-CN"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 </a:t>
            </a:r>
            <a:r>
              <a:rPr lang="zh-CN" altLang="en-US" sz="1600" dirty="0" smtClean="0">
                <a:latin typeface="微软雅黑" panose="020B0503020204020204" pitchFamily="34" charset="-122"/>
                <a:ea typeface="微软雅黑" panose="020B0503020204020204" pitchFamily="34" charset="-122"/>
              </a:rPr>
              <a:t>去掉打单商业</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经销商主数据</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，处理计划的商业必须在主数据中存在</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工序化系统定时从月度系统同步月度文件</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 </a:t>
            </a:r>
            <a:r>
              <a:rPr lang="zh-CN" altLang="en-US" sz="1600" dirty="0" smtClean="0">
                <a:latin typeface="微软雅黑" panose="020B0503020204020204" pitchFamily="34" charset="-122"/>
                <a:ea typeface="微软雅黑" panose="020B0503020204020204" pitchFamily="34" charset="-122"/>
              </a:rPr>
              <a:t>用户在工序化计划上标记状态</a:t>
            </a:r>
            <a:r>
              <a:rPr lang="zh-CN" altLang="en-US" sz="1600" dirty="0">
                <a:latin typeface="微软雅黑" panose="020B0503020204020204" pitchFamily="34" charset="-122"/>
                <a:ea typeface="微软雅黑" panose="020B0503020204020204" pitchFamily="34" charset="-122"/>
              </a:rPr>
              <a:t>：无需采集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无效点次</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无法返回</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等待返回</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去掉“补录”方式，委托</a:t>
            </a:r>
            <a:r>
              <a:rPr lang="zh-CN" altLang="en-US" sz="1600" dirty="0" smtClean="0">
                <a:latin typeface="微软雅黑" panose="020B0503020204020204" pitchFamily="34" charset="-122"/>
                <a:ea typeface="微软雅黑" panose="020B0503020204020204" pitchFamily="34" charset="-122"/>
              </a:rPr>
              <a:t>方提供流向</a:t>
            </a:r>
            <a:r>
              <a:rPr lang="zh-CN" altLang="en-US" sz="1600" dirty="0">
                <a:latin typeface="微软雅黑" panose="020B0503020204020204" pitchFamily="34" charset="-122"/>
                <a:ea typeface="微软雅黑" panose="020B0503020204020204" pitchFamily="34" charset="-122"/>
              </a:rPr>
              <a:t>通过“人工”方式登记</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流向入库功能变化</a:t>
            </a:r>
            <a:endParaRPr lang="en-US" altLang="zh-CN"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去掉经销商</a:t>
            </a:r>
            <a:r>
              <a:rPr lang="zh-CN" altLang="en-US" sz="1600" dirty="0" smtClean="0">
                <a:latin typeface="微软雅黑" panose="020B0503020204020204" pitchFamily="34" charset="-122"/>
                <a:ea typeface="微软雅黑" panose="020B0503020204020204" pitchFamily="34" charset="-122"/>
              </a:rPr>
              <a:t>级别及数据要求功能，不再根据“经销商级别”而是</a:t>
            </a:r>
            <a:r>
              <a:rPr lang="zh-CN" altLang="en-US" sz="1600" dirty="0">
                <a:latin typeface="微软雅黑" panose="020B0503020204020204" pitchFamily="34" charset="-122"/>
                <a:ea typeface="微软雅黑" panose="020B0503020204020204" pitchFamily="34" charset="-122"/>
              </a:rPr>
              <a:t>计划</a:t>
            </a:r>
            <a:r>
              <a:rPr lang="zh-CN" altLang="en-US" sz="1600" dirty="0" smtClean="0">
                <a:latin typeface="微软雅黑" panose="020B0503020204020204" pitchFamily="34" charset="-122"/>
                <a:ea typeface="微软雅黑" panose="020B0503020204020204" pitchFamily="34" charset="-122"/>
              </a:rPr>
              <a:t>“是否有效”来控制是否整理文件</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格式质检环节变为可选，通过计划</a:t>
            </a:r>
            <a:r>
              <a:rPr lang="zh-CN" altLang="en-US" sz="1600" dirty="0">
                <a:latin typeface="微软雅黑" panose="020B0503020204020204" pitchFamily="34" charset="-122"/>
                <a:ea typeface="微软雅黑" panose="020B0503020204020204" pitchFamily="34" charset="-122"/>
              </a:rPr>
              <a:t>中</a:t>
            </a:r>
            <a:r>
              <a:rPr lang="zh-CN" altLang="en-US" sz="1600" dirty="0" smtClean="0">
                <a:latin typeface="微软雅黑" panose="020B0503020204020204" pitchFamily="34" charset="-122"/>
                <a:ea typeface="微软雅黑" panose="020B0503020204020204" pitchFamily="34" charset="-122"/>
              </a:rPr>
              <a:t>“是否格式质检” 控制</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3. </a:t>
            </a:r>
            <a:r>
              <a:rPr lang="zh-CN" altLang="en-US" sz="1600" dirty="0" smtClean="0">
                <a:latin typeface="微软雅黑" panose="020B0503020204020204" pitchFamily="34" charset="-122"/>
                <a:ea typeface="微软雅黑" panose="020B0503020204020204" pitchFamily="34" charset="-122"/>
              </a:rPr>
              <a:t>执行线从执行年月改为业务年月，文件中数据日期必须与业务年月匹配</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4. </a:t>
            </a:r>
            <a:r>
              <a:rPr lang="zh-CN" altLang="en-US" sz="1600" dirty="0" smtClean="0">
                <a:latin typeface="微软雅黑" panose="020B0503020204020204" pitchFamily="34" charset="-122"/>
                <a:ea typeface="微软雅黑" panose="020B0503020204020204" pitchFamily="34" charset="-122"/>
              </a:rPr>
              <a:t>执行线的业务类型来自月处理计划，不再是用户作业时确定</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实施关注点</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注意对作业人员的培训</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跟踪</a:t>
            </a:r>
            <a:r>
              <a:rPr lang="zh-CN" altLang="en-US" dirty="0" smtClean="0">
                <a:latin typeface="微软雅黑" panose="020B0503020204020204" pitchFamily="34" charset="-122"/>
                <a:ea typeface="微软雅黑" panose="020B0503020204020204" pitchFamily="34" charset="-122"/>
              </a:rPr>
              <a:t>用户使用效果，是否需改进</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89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其他重构的</a:t>
            </a:r>
            <a:r>
              <a:rPr lang="zh-CN" altLang="en-US" dirty="0"/>
              <a:t>影响</a:t>
            </a:r>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28</a:t>
            </a:fld>
            <a:endParaRPr lang="en-US" altLang="zh-CN" dirty="0"/>
          </a:p>
        </p:txBody>
      </p:sp>
      <p:sp>
        <p:nvSpPr>
          <p:cNvPr id="5" name="TextBox 4"/>
          <p:cNvSpPr txBox="1"/>
          <p:nvPr/>
        </p:nvSpPr>
        <p:spPr>
          <a:xfrm>
            <a:off x="853441" y="1279383"/>
            <a:ext cx="6804659" cy="483209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机构主数据重构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变更通知</a:t>
            </a:r>
            <a:r>
              <a:rPr lang="en-US" altLang="zh-CN" dirty="0" smtClean="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问题：工序</a:t>
            </a:r>
            <a:r>
              <a:rPr lang="zh-CN" altLang="en-US" sz="1600" dirty="0">
                <a:latin typeface="微软雅黑" panose="020B0503020204020204" pitchFamily="34" charset="-122"/>
                <a:ea typeface="微软雅黑" panose="020B0503020204020204" pitchFamily="34" charset="-122"/>
              </a:rPr>
              <a:t>化系统采用垂直分库解决方案降低系统复杂度，当机构主数据信息发生变化或机构主数据发生合并时，业务模块信息不能及时同步，影响作业及数据交付</a:t>
            </a:r>
            <a:r>
              <a:rPr lang="zh-CN" altLang="en-US" sz="1600" dirty="0" smtClean="0">
                <a:latin typeface="微软雅黑" panose="020B0503020204020204" pitchFamily="34" charset="-122"/>
                <a:ea typeface="微软雅黑" panose="020B0503020204020204" pitchFamily="34" charset="-122"/>
              </a:rPr>
              <a:t>质量。</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重构：“主数据管理”负责将变更主数据广播到其他模块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清洗、文件登记、格式调整</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影响：对用户无感，需关注功能的健壮性。</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数据交付重构</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问题：交付</a:t>
            </a:r>
            <a:r>
              <a:rPr lang="zh-CN" altLang="en-US" sz="1600" dirty="0">
                <a:latin typeface="微软雅黑" panose="020B0503020204020204" pitchFamily="34" charset="-122"/>
                <a:ea typeface="微软雅黑" panose="020B0503020204020204" pitchFamily="34" charset="-122"/>
              </a:rPr>
              <a:t>需要跨三个库去</a:t>
            </a:r>
            <a:r>
              <a:rPr lang="zh-CN" altLang="en-US" sz="1600" dirty="0" smtClean="0">
                <a:latin typeface="微软雅黑" panose="020B0503020204020204" pitchFamily="34" charset="-122"/>
                <a:ea typeface="微软雅黑" panose="020B0503020204020204" pitchFamily="34" charset="-122"/>
              </a:rPr>
              <a:t>实现，交付规则散落</a:t>
            </a:r>
            <a:r>
              <a:rPr lang="zh-CN" altLang="en-US" sz="1600" dirty="0">
                <a:latin typeface="微软雅黑" panose="020B0503020204020204" pitchFamily="34" charset="-122"/>
                <a:ea typeface="微软雅黑" panose="020B0503020204020204" pitchFamily="34" charset="-122"/>
              </a:rPr>
              <a:t>在不同的库和</a:t>
            </a:r>
            <a:r>
              <a:rPr lang="zh-CN" altLang="en-US" sz="1600" dirty="0" smtClean="0">
                <a:latin typeface="微软雅黑" panose="020B0503020204020204" pitchFamily="34" charset="-122"/>
                <a:ea typeface="微软雅黑" panose="020B0503020204020204" pitchFamily="34" charset="-122"/>
              </a:rPr>
              <a:t>模块，系统无法统一调配</a:t>
            </a:r>
            <a:r>
              <a:rPr lang="zh-CN" altLang="en-US" sz="1600" dirty="0">
                <a:latin typeface="微软雅黑" panose="020B0503020204020204" pitchFamily="34" charset="-122"/>
                <a:ea typeface="微软雅黑" panose="020B0503020204020204" pitchFamily="34" charset="-122"/>
              </a:rPr>
              <a:t>和跟踪，项目间的差异导致实现代码难复用，用户在使用</a:t>
            </a:r>
            <a:r>
              <a:rPr lang="zh-CN" altLang="en-US" sz="1600" dirty="0" smtClean="0">
                <a:latin typeface="微软雅黑" panose="020B0503020204020204" pitchFamily="34" charset="-122"/>
                <a:ea typeface="微软雅黑" panose="020B0503020204020204" pitchFamily="34" charset="-122"/>
              </a:rPr>
              <a:t>过程中也</a:t>
            </a:r>
            <a:r>
              <a:rPr lang="zh-CN" altLang="en-US" sz="1600" dirty="0">
                <a:latin typeface="微软雅黑" panose="020B0503020204020204" pitchFamily="34" charset="-122"/>
                <a:ea typeface="微软雅黑" panose="020B0503020204020204" pitchFamily="34" charset="-122"/>
              </a:rPr>
              <a:t>无法动态</a:t>
            </a:r>
            <a:r>
              <a:rPr lang="zh-CN" altLang="en-US" sz="1600" dirty="0" smtClean="0">
                <a:latin typeface="微软雅黑" panose="020B0503020204020204" pitchFamily="34" charset="-122"/>
                <a:ea typeface="微软雅黑" panose="020B0503020204020204" pitchFamily="34" charset="-122"/>
              </a:rPr>
              <a:t>跟踪交付</a:t>
            </a:r>
            <a:r>
              <a:rPr lang="zh-CN" altLang="en-US" sz="1600" dirty="0">
                <a:latin typeface="微软雅黑" panose="020B0503020204020204" pitchFamily="34" charset="-122"/>
                <a:ea typeface="微软雅黑" panose="020B0503020204020204" pitchFamily="34" charset="-122"/>
              </a:rPr>
              <a:t>进度，交付质检逻辑也无法在交付动作执行后实时</a:t>
            </a:r>
            <a:r>
              <a:rPr lang="zh-CN" altLang="en-US" sz="1600" dirty="0" smtClean="0">
                <a:latin typeface="微软雅黑" panose="020B0503020204020204" pitchFamily="34" charset="-122"/>
                <a:ea typeface="微软雅黑" panose="020B0503020204020204" pitchFamily="34" charset="-122"/>
              </a:rPr>
              <a:t>反馈。</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重构：从原来的交付需要跨三个库减少到在一个库内集中处理</a:t>
            </a:r>
            <a:r>
              <a:rPr lang="zh-CN" altLang="en-US" sz="1600" dirty="0" smtClean="0">
                <a:latin typeface="微软雅黑" panose="020B0503020204020204" pitchFamily="34" charset="-122"/>
                <a:ea typeface="微软雅黑" panose="020B0503020204020204" pitchFamily="34" charset="-122"/>
              </a:rPr>
              <a:t>，系统对所有</a:t>
            </a:r>
            <a:r>
              <a:rPr lang="zh-CN" altLang="en-US" sz="1600" dirty="0">
                <a:latin typeface="微软雅黑" panose="020B0503020204020204" pitchFamily="34" charset="-122"/>
                <a:ea typeface="微软雅黑" panose="020B0503020204020204" pitchFamily="34" charset="-122"/>
              </a:rPr>
              <a:t>的交付规则实行统一的</a:t>
            </a:r>
            <a:r>
              <a:rPr lang="zh-CN" altLang="en-US" sz="1600" dirty="0" smtClean="0">
                <a:latin typeface="微软雅黑" panose="020B0503020204020204" pitchFamily="34" charset="-122"/>
                <a:ea typeface="微软雅黑" panose="020B0503020204020204" pitchFamily="34" charset="-122"/>
              </a:rPr>
              <a:t>调配并</a:t>
            </a:r>
            <a:r>
              <a:rPr lang="zh-CN" altLang="en-US" sz="1600" dirty="0">
                <a:latin typeface="微软雅黑" panose="020B0503020204020204" pitchFamily="34" charset="-122"/>
                <a:ea typeface="微软雅黑" panose="020B0503020204020204" pitchFamily="34" charset="-122"/>
              </a:rPr>
              <a:t>在框架层面</a:t>
            </a:r>
            <a:r>
              <a:rPr lang="zh-CN" altLang="en-US" sz="1600" dirty="0" smtClean="0">
                <a:latin typeface="微软雅黑" panose="020B0503020204020204" pitchFamily="34" charset="-122"/>
                <a:ea typeface="微软雅黑" panose="020B0503020204020204" pitchFamily="34" charset="-122"/>
              </a:rPr>
              <a:t>进行顺序</a:t>
            </a:r>
            <a:r>
              <a:rPr lang="zh-CN" altLang="en-US" sz="1600" dirty="0">
                <a:latin typeface="微软雅黑" panose="020B0503020204020204" pitchFamily="34" charset="-122"/>
                <a:ea typeface="微软雅黑" panose="020B0503020204020204" pitchFamily="34" charset="-122"/>
              </a:rPr>
              <a:t>以及数据的留</a:t>
            </a:r>
            <a:r>
              <a:rPr lang="zh-CN" altLang="en-US" sz="1600" dirty="0" smtClean="0">
                <a:latin typeface="微软雅黑" panose="020B0503020204020204" pitchFamily="34" charset="-122"/>
                <a:ea typeface="微软雅黑" panose="020B0503020204020204" pitchFamily="34" charset="-122"/>
              </a:rPr>
              <a:t>痕的处理</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影响：</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用户体验</a:t>
            </a:r>
            <a:r>
              <a:rPr lang="zh-CN" altLang="en-US" sz="1600" dirty="0">
                <a:latin typeface="微软雅黑" panose="020B0503020204020204" pitchFamily="34" charset="-122"/>
                <a:ea typeface="微软雅黑" panose="020B0503020204020204" pitchFamily="34" charset="-122"/>
              </a:rPr>
              <a:t>会</a:t>
            </a:r>
            <a:r>
              <a:rPr lang="zh-CN" altLang="en-US" sz="1600" dirty="0" smtClean="0">
                <a:latin typeface="微软雅黑" panose="020B0503020204020204" pitchFamily="34" charset="-122"/>
                <a:ea typeface="微软雅黑" panose="020B0503020204020204" pitchFamily="34" charset="-122"/>
              </a:rPr>
              <a:t>更好，但</a:t>
            </a:r>
            <a:r>
              <a:rPr lang="en-US" altLang="zh-CN" sz="1600" dirty="0" smtClean="0">
                <a:latin typeface="微软雅黑" panose="020B0503020204020204" pitchFamily="34" charset="-122"/>
                <a:ea typeface="微软雅黑" panose="020B0503020204020204" pitchFamily="34" charset="-122"/>
              </a:rPr>
              <a:t>IT</a:t>
            </a:r>
            <a:r>
              <a:rPr lang="zh-CN" altLang="en-US" sz="1600" dirty="0" smtClean="0">
                <a:latin typeface="微软雅黑" panose="020B0503020204020204" pitchFamily="34" charset="-122"/>
                <a:ea typeface="微软雅黑" panose="020B0503020204020204" pitchFamily="34" charset="-122"/>
              </a:rPr>
              <a:t>需结合新框架出实施</a:t>
            </a:r>
            <a:r>
              <a:rPr lang="zh-CN" altLang="en-US" sz="1600" dirty="0">
                <a:latin typeface="微软雅黑" panose="020B0503020204020204" pitchFamily="34" charset="-122"/>
                <a:ea typeface="微软雅黑" panose="020B0503020204020204" pitchFamily="34" charset="-122"/>
              </a:rPr>
              <a:t>开发</a:t>
            </a:r>
            <a:r>
              <a:rPr lang="zh-CN" altLang="en-US" sz="1600" dirty="0" smtClean="0">
                <a:latin typeface="微软雅黑" panose="020B0503020204020204" pitchFamily="34" charset="-122"/>
                <a:ea typeface="微软雅黑" panose="020B0503020204020204" pitchFamily="34" charset="-122"/>
              </a:rPr>
              <a:t>、升级部署方法</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标准流向数据源改变，标准流向相关质检项需重新开发</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913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下阶段</a:t>
            </a:r>
            <a:r>
              <a:rPr lang="en-US" altLang="zh-CN" dirty="0" smtClean="0"/>
              <a:t>…</a:t>
            </a:r>
            <a:endParaRPr lang="zh-CN" altLang="en-US" dirty="0"/>
          </a:p>
        </p:txBody>
      </p:sp>
    </p:spTree>
    <p:extLst>
      <p:ext uri="{BB962C8B-B14F-4D97-AF65-F5344CB8AC3E}">
        <p14:creationId xmlns:p14="http://schemas.microsoft.com/office/powerpoint/2010/main" val="398017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工序化</a:t>
            </a:r>
            <a:r>
              <a:rPr lang="en-US" altLang="zh-CN" dirty="0" smtClean="0"/>
              <a:t>SaaS</a:t>
            </a:r>
            <a:r>
              <a:rPr lang="zh-CN" altLang="en-US" dirty="0" smtClean="0"/>
              <a:t>整体</a:t>
            </a:r>
            <a:endParaRPr lang="zh-CN" altLang="en-US" dirty="0"/>
          </a:p>
        </p:txBody>
      </p:sp>
      <p:sp>
        <p:nvSpPr>
          <p:cNvPr id="2" name="灯片编号占位符 1"/>
          <p:cNvSpPr>
            <a:spLocks noGrp="1"/>
          </p:cNvSpPr>
          <p:nvPr>
            <p:ph type="sldNum" sz="quarter" idx="4294967295"/>
          </p:nvPr>
        </p:nvSpPr>
        <p:spPr>
          <a:xfrm>
            <a:off x="8647113" y="6524625"/>
            <a:ext cx="496887" cy="292100"/>
          </a:xfrm>
        </p:spPr>
        <p:txBody>
          <a:bodyPr/>
          <a:lstStyle/>
          <a:p>
            <a:pPr>
              <a:defRPr/>
            </a:pPr>
            <a:fld id="{B622848A-539E-4892-BD19-03711EBB36EF}" type="slidenum">
              <a:rPr lang="en-US" altLang="zh-CN" smtClean="0"/>
              <a:pPr>
                <a:defRPr/>
              </a:pPr>
              <a:t>3</a:t>
            </a:fld>
            <a:endParaRPr lang="en-US" altLang="zh-CN" dirty="0"/>
          </a:p>
        </p:txBody>
      </p:sp>
    </p:spTree>
    <p:extLst>
      <p:ext uri="{BB962C8B-B14F-4D97-AF65-F5344CB8AC3E}">
        <p14:creationId xmlns:p14="http://schemas.microsoft.com/office/powerpoint/2010/main" val="1685458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下阶段</a:t>
            </a:r>
            <a:r>
              <a:rPr lang="en-US" altLang="zh-CN" dirty="0" smtClean="0"/>
              <a:t>…</a:t>
            </a:r>
            <a:endParaRPr lang="zh-CN" altLang="en-US" dirty="0"/>
          </a:p>
        </p:txBody>
      </p:sp>
      <p:sp>
        <p:nvSpPr>
          <p:cNvPr id="5" name="爆炸形 1 4"/>
          <p:cNvSpPr/>
          <p:nvPr/>
        </p:nvSpPr>
        <p:spPr bwMode="auto">
          <a:xfrm>
            <a:off x="1710265" y="1693331"/>
            <a:ext cx="2142068" cy="1634067"/>
          </a:xfrm>
          <a:prstGeom prst="irregularSeal1">
            <a:avLst/>
          </a:prstGeom>
          <a:solidFill>
            <a:srgbClr val="FFC000"/>
          </a:solidFill>
          <a:ln w="9525"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dirty="0" smtClean="0">
                <a:latin typeface="微软雅黑" pitchFamily="34" charset="-122"/>
                <a:ea typeface="微软雅黑" pitchFamily="34" charset="-122"/>
              </a:rPr>
              <a:t>质检项模块重构？</a:t>
            </a:r>
            <a:endParaRPr lang="zh-CN" altLang="en-US" sz="1800" dirty="0">
              <a:latin typeface="微软雅黑" pitchFamily="34" charset="-122"/>
              <a:ea typeface="微软雅黑" pitchFamily="34" charset="-122"/>
            </a:endParaRPr>
          </a:p>
        </p:txBody>
      </p:sp>
      <p:sp>
        <p:nvSpPr>
          <p:cNvPr id="6" name="爆炸形 1 5"/>
          <p:cNvSpPr/>
          <p:nvPr/>
        </p:nvSpPr>
        <p:spPr bwMode="auto">
          <a:xfrm>
            <a:off x="4656665" y="1693331"/>
            <a:ext cx="2142068" cy="1634067"/>
          </a:xfrm>
          <a:prstGeom prst="irregularSeal1">
            <a:avLst/>
          </a:prstGeom>
          <a:solidFill>
            <a:srgbClr val="FFC000"/>
          </a:solidFill>
          <a:ln w="9525"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dirty="0" smtClean="0">
                <a:latin typeface="微软雅黑" pitchFamily="34" charset="-122"/>
                <a:ea typeface="微软雅黑" pitchFamily="34" charset="-122"/>
              </a:rPr>
              <a:t>实现</a:t>
            </a:r>
            <a:r>
              <a:rPr lang="en-US" altLang="zh-CN" dirty="0" smtClean="0">
                <a:latin typeface="微软雅黑" pitchFamily="34" charset="-122"/>
                <a:ea typeface="微软雅黑" pitchFamily="34" charset="-122"/>
              </a:rPr>
              <a:t>SaaS</a:t>
            </a:r>
            <a:r>
              <a:rPr lang="zh-CN" altLang="en-US" dirty="0" smtClean="0">
                <a:latin typeface="微软雅黑" pitchFamily="34" charset="-122"/>
                <a:ea typeface="微软雅黑" pitchFamily="34" charset="-122"/>
              </a:rPr>
              <a:t>平台功能？</a:t>
            </a:r>
            <a:endParaRPr lang="zh-CN" altLang="en-US" sz="1800" dirty="0">
              <a:latin typeface="微软雅黑" pitchFamily="34" charset="-122"/>
              <a:ea typeface="微软雅黑" pitchFamily="34" charset="-122"/>
            </a:endParaRPr>
          </a:p>
        </p:txBody>
      </p:sp>
      <p:sp>
        <p:nvSpPr>
          <p:cNvPr id="7" name="爆炸形 1 6"/>
          <p:cNvSpPr/>
          <p:nvPr/>
        </p:nvSpPr>
        <p:spPr bwMode="auto">
          <a:xfrm>
            <a:off x="1710265" y="3983551"/>
            <a:ext cx="2142068" cy="1634067"/>
          </a:xfrm>
          <a:prstGeom prst="irregularSeal1">
            <a:avLst/>
          </a:prstGeom>
          <a:solidFill>
            <a:srgbClr val="FFC000"/>
          </a:solidFill>
          <a:ln w="9525"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en-US" altLang="zh-CN" dirty="0" smtClean="0">
                <a:latin typeface="微软雅黑" pitchFamily="34" charset="-122"/>
                <a:ea typeface="微软雅黑" pitchFamily="34" charset="-122"/>
              </a:rPr>
              <a:t>PH&amp;IT</a:t>
            </a:r>
            <a:r>
              <a:rPr lang="zh-CN" altLang="en-US" dirty="0" smtClean="0">
                <a:latin typeface="微软雅黑" pitchFamily="34" charset="-122"/>
                <a:ea typeface="微软雅黑" pitchFamily="34" charset="-122"/>
              </a:rPr>
              <a:t>的规划？</a:t>
            </a:r>
            <a:endParaRPr lang="zh-CN" altLang="en-US" sz="1800" dirty="0">
              <a:latin typeface="微软雅黑" pitchFamily="34" charset="-122"/>
              <a:ea typeface="微软雅黑" pitchFamily="34" charset="-122"/>
            </a:endParaRPr>
          </a:p>
        </p:txBody>
      </p:sp>
      <p:sp>
        <p:nvSpPr>
          <p:cNvPr id="8" name="爆炸形 1 7"/>
          <p:cNvSpPr/>
          <p:nvPr/>
        </p:nvSpPr>
        <p:spPr bwMode="auto">
          <a:xfrm>
            <a:off x="4656665" y="3983551"/>
            <a:ext cx="2142068" cy="1634067"/>
          </a:xfrm>
          <a:prstGeom prst="irregularSeal1">
            <a:avLst/>
          </a:prstGeom>
          <a:solidFill>
            <a:srgbClr val="FFC000"/>
          </a:solidFill>
          <a:ln w="9525"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en-US" altLang="zh-CN" dirty="0" smtClean="0">
                <a:latin typeface="微软雅黑" pitchFamily="34" charset="-122"/>
                <a:ea typeface="微软雅黑" pitchFamily="34" charset="-122"/>
              </a:rPr>
              <a:t>UI</a:t>
            </a:r>
            <a:r>
              <a:rPr lang="zh-CN" altLang="en-US" dirty="0" smtClean="0">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sp>
        <p:nvSpPr>
          <p:cNvPr id="9" name="矩形 8"/>
          <p:cNvSpPr/>
          <p:nvPr/>
        </p:nvSpPr>
        <p:spPr>
          <a:xfrm>
            <a:off x="4115670" y="3060221"/>
            <a:ext cx="607859"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endParaRPr lang="zh-CN" alt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683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445412" y="2416387"/>
            <a:ext cx="4591084" cy="1145489"/>
          </a:xfrm>
        </p:spPr>
        <p:txBody>
          <a:bodyPr/>
          <a:lstStyle/>
          <a:p>
            <a:pPr algn="l">
              <a:lnSpc>
                <a:spcPts val="2890"/>
              </a:lnSpc>
            </a:pPr>
            <a:r>
              <a:rPr lang="zh-CN" altLang="en-US" sz="2400" b="1" dirty="0" smtClean="0">
                <a:solidFill>
                  <a:schemeClr val="bg1"/>
                </a:solidFill>
                <a:latin typeface="Arial" panose="020B0604020202020204" pitchFamily="34" charset="0"/>
                <a:cs typeface="Arial" panose="020B0604020202020204" pitchFamily="34" charset="0"/>
              </a:rPr>
              <a:t>改变</a:t>
            </a:r>
            <a:r>
              <a:rPr lang="en-US" altLang="zh-CN" sz="2400" b="1" dirty="0" smtClean="0">
                <a:solidFill>
                  <a:schemeClr val="bg1"/>
                </a:solidFill>
                <a:latin typeface="Arial" panose="020B0604020202020204" pitchFamily="34" charset="0"/>
                <a:cs typeface="Arial" panose="020B0604020202020204" pitchFamily="34" charset="0"/>
              </a:rPr>
              <a:t>——</a:t>
            </a:r>
            <a:r>
              <a:rPr lang="zh-CN" altLang="en-US" sz="2400" b="1" dirty="0" smtClean="0">
                <a:solidFill>
                  <a:schemeClr val="bg1"/>
                </a:solidFill>
                <a:latin typeface="Arial" panose="020B0604020202020204" pitchFamily="34" charset="0"/>
                <a:cs typeface="Arial" panose="020B0604020202020204" pitchFamily="34" charset="0"/>
              </a:rPr>
              <a:t>看清、落地、有价值！</a:t>
            </a:r>
            <a:endParaRPr lang="zh-CN" altLang="zh-CN" sz="2400" b="1" dirty="0">
              <a:solidFill>
                <a:schemeClr val="bg1"/>
              </a:solidFill>
              <a:latin typeface="Arial" panose="020B0604020202020204" pitchFamily="34" charset="0"/>
              <a:cs typeface="Arial" panose="020B0604020202020204" pitchFamily="34" charset="0"/>
            </a:endParaRPr>
          </a:p>
        </p:txBody>
      </p:sp>
      <p:sp>
        <p:nvSpPr>
          <p:cNvPr id="4" name="Rectangle 7"/>
          <p:cNvSpPr>
            <a:spLocks noChangeArrowheads="1"/>
          </p:cNvSpPr>
          <p:nvPr/>
        </p:nvSpPr>
        <p:spPr bwMode="auto">
          <a:xfrm>
            <a:off x="4445412" y="4509121"/>
            <a:ext cx="3101410" cy="810090"/>
          </a:xfrm>
          <a:prstGeom prst="rect">
            <a:avLst/>
          </a:prstGeom>
          <a:noFill/>
          <a:ln w="9525">
            <a:noFill/>
            <a:miter lim="800000"/>
            <a:headEnd/>
            <a:tailEnd/>
          </a:ln>
        </p:spPr>
        <p:txBody>
          <a:bodyPr lIns="91200" tIns="45600" rIns="91200" bIns="45600"/>
          <a:lstStyle/>
          <a:p>
            <a:pPr defTabSz="912359">
              <a:lnSpc>
                <a:spcPct val="150000"/>
              </a:lnSpc>
              <a:spcBef>
                <a:spcPct val="20000"/>
              </a:spcBef>
              <a:buClr>
                <a:srgbClr val="296099"/>
              </a:buClr>
              <a:buSzPct val="70000"/>
              <a:defRPr/>
            </a:pPr>
            <a:r>
              <a:rPr lang="zh-CN" altLang="en-US" sz="1300" dirty="0">
                <a:solidFill>
                  <a:srgbClr val="4D4D4D"/>
                </a:solidFill>
                <a:latin typeface="微软雅黑" panose="020B0503020204020204" pitchFamily="34" charset="-122"/>
                <a:ea typeface="微软雅黑" panose="020B0503020204020204" pitchFamily="34" charset="-122"/>
              </a:rPr>
              <a:t>工序化</a:t>
            </a:r>
            <a:r>
              <a:rPr lang="en-US" altLang="zh-CN" sz="1300" dirty="0">
                <a:solidFill>
                  <a:srgbClr val="4D4D4D"/>
                </a:solidFill>
                <a:latin typeface="微软雅黑" panose="020B0503020204020204" pitchFamily="34" charset="-122"/>
                <a:ea typeface="微软雅黑" panose="020B0503020204020204" pitchFamily="34" charset="-122"/>
              </a:rPr>
              <a:t>SaaS</a:t>
            </a:r>
          </a:p>
          <a:p>
            <a:pPr defTabSz="912359">
              <a:lnSpc>
                <a:spcPct val="150000"/>
              </a:lnSpc>
              <a:spcBef>
                <a:spcPct val="20000"/>
              </a:spcBef>
              <a:buClr>
                <a:srgbClr val="296099"/>
              </a:buClr>
              <a:buSzPct val="70000"/>
              <a:defRPr/>
            </a:pPr>
            <a:r>
              <a:rPr lang="en-US" altLang="zh-CN" sz="1300" dirty="0" smtClean="0">
                <a:solidFill>
                  <a:srgbClr val="4D4D4D"/>
                </a:solidFill>
                <a:latin typeface="微软雅黑" panose="020B0503020204020204" pitchFamily="34" charset="-122"/>
                <a:ea typeface="微软雅黑" panose="020B0503020204020204" pitchFamily="34" charset="-122"/>
              </a:rPr>
              <a:t>2018.6</a:t>
            </a:r>
            <a:endParaRPr lang="en-US" altLang="zh-CN" sz="11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644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系统环境</a:t>
            </a:r>
            <a:endParaRPr lang="zh-CN" altLang="en-US" dirty="0"/>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212" y="1457006"/>
            <a:ext cx="6012180" cy="4495800"/>
          </a:xfrm>
          <a:prstGeom prst="rect">
            <a:avLst/>
          </a:prstGeom>
          <a:noFill/>
          <a:ln>
            <a:noFill/>
          </a:ln>
          <a:extLst/>
        </p:spPr>
      </p:pic>
    </p:spTree>
    <p:extLst>
      <p:ext uri="{BB962C8B-B14F-4D97-AF65-F5344CB8AC3E}">
        <p14:creationId xmlns:p14="http://schemas.microsoft.com/office/powerpoint/2010/main" val="1532716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zh-CN" altLang="en-US" dirty="0" smtClean="0"/>
              <a:t>流程</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5</a:t>
            </a:fld>
            <a:endParaRPr lang="en-US" altLang="zh-CN" dirty="0"/>
          </a:p>
        </p:txBody>
      </p:sp>
      <p:pic>
        <p:nvPicPr>
          <p:cNvPr id="3" name="Picture 2" descr="F:\Workspace\svn\工序化SaaS\02.DevelopmentLibrary\2.1.RequirementAnalyse(需求)\2.SoftwareReqSepc(需求规格说明书)\visio\工序化SaaS+MDM SaaS流程图_201805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1450" y="50749"/>
            <a:ext cx="6160008" cy="675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2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系统逻辑结构</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6</a:t>
            </a:fld>
            <a:endParaRPr lang="en-US" altLang="zh-CN" dirty="0"/>
          </a:p>
        </p:txBody>
      </p:sp>
      <p:sp>
        <p:nvSpPr>
          <p:cNvPr id="6" name="矩形 5"/>
          <p:cNvSpPr/>
          <p:nvPr/>
        </p:nvSpPr>
        <p:spPr bwMode="auto">
          <a:xfrm>
            <a:off x="2546776" y="1676722"/>
            <a:ext cx="4050449" cy="2635451"/>
          </a:xfrm>
          <a:prstGeom prst="rect">
            <a:avLst/>
          </a:prstGeom>
          <a:solidFill>
            <a:schemeClr val="accent1"/>
          </a:solidFill>
          <a:ln w="9525" cap="flat" cmpd="sng" algn="ctr">
            <a:solidFill>
              <a:schemeClr val="accent1">
                <a:lumMod val="90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defTabSz="1012825"/>
            <a:r>
              <a:rPr lang="zh-CN" altLang="en-US" sz="1400" dirty="0" smtClean="0">
                <a:latin typeface="微软雅黑" panose="020B0503020204020204" pitchFamily="34" charset="-122"/>
                <a:ea typeface="微软雅黑" panose="020B0503020204020204" pitchFamily="34" charset="-122"/>
              </a:rPr>
              <a:t>工序化应用</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bwMode="auto">
          <a:xfrm>
            <a:off x="2951821" y="3199362"/>
            <a:ext cx="3510390" cy="1022801"/>
          </a:xfrm>
          <a:prstGeom prst="rect">
            <a:avLst/>
          </a:prstGeom>
          <a:solidFill>
            <a:schemeClr val="accent1">
              <a:lumMod val="90000"/>
            </a:schemeClr>
          </a:solidFill>
          <a:ln w="9525" cap="flat" cmpd="sng" algn="ctr">
            <a:solidFill>
              <a:schemeClr val="accent1">
                <a:lumMod val="90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defTabSz="1012825"/>
            <a:r>
              <a:rPr lang="zh-CN" altLang="en-US" sz="1400" dirty="0" smtClean="0">
                <a:latin typeface="微软雅黑" panose="020B0503020204020204" pitchFamily="34" charset="-122"/>
                <a:ea typeface="微软雅黑" panose="020B0503020204020204" pitchFamily="34" charset="-122"/>
              </a:rPr>
              <a:t>平台</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bwMode="auto">
          <a:xfrm>
            <a:off x="2951821" y="1759202"/>
            <a:ext cx="3510390" cy="1371591"/>
          </a:xfrm>
          <a:prstGeom prst="rect">
            <a:avLst/>
          </a:prstGeom>
          <a:solidFill>
            <a:schemeClr val="accent1">
              <a:lumMod val="90000"/>
            </a:schemeClr>
          </a:solidFill>
          <a:ln w="9525" cap="flat" cmpd="sng" algn="ctr">
            <a:solidFill>
              <a:schemeClr val="accent1">
                <a:lumMod val="90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defTabSz="1012825"/>
            <a:r>
              <a:rPr lang="zh-CN" altLang="en-US" sz="1400" dirty="0" smtClean="0">
                <a:latin typeface="微软雅黑" panose="020B0503020204020204" pitchFamily="34" charset="-122"/>
                <a:ea typeface="微软雅黑" panose="020B0503020204020204" pitchFamily="34" charset="-122"/>
              </a:rPr>
              <a:t>业务</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bwMode="auto">
          <a:xfrm>
            <a:off x="3379351"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a:solidFill>
                  <a:srgbClr val="FF0000"/>
                </a:solidFill>
                <a:latin typeface="微软雅黑" panose="020B0503020204020204" pitchFamily="34" charset="-122"/>
                <a:ea typeface="微软雅黑" panose="020B0503020204020204" pitchFamily="34" charset="-122"/>
              </a:rPr>
              <a:t>文件登记</a:t>
            </a:r>
          </a:p>
        </p:txBody>
      </p:sp>
      <p:sp>
        <p:nvSpPr>
          <p:cNvPr id="10" name="矩形 9"/>
          <p:cNvSpPr/>
          <p:nvPr/>
        </p:nvSpPr>
        <p:spPr bwMode="auto">
          <a:xfrm>
            <a:off x="3725903"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格式调整</a:t>
            </a:r>
            <a:endParaRPr lang="zh-CN" altLang="en-US" sz="1200" dirty="0">
              <a:latin typeface="微软雅黑" panose="020B0503020204020204" pitchFamily="34" charset="-122"/>
              <a:ea typeface="微软雅黑" panose="020B0503020204020204" pitchFamily="34" charset="-122"/>
            </a:endParaRPr>
          </a:p>
        </p:txBody>
      </p:sp>
      <p:sp>
        <p:nvSpPr>
          <p:cNvPr id="11" name="矩形 10"/>
          <p:cNvSpPr/>
          <p:nvPr/>
        </p:nvSpPr>
        <p:spPr bwMode="auto">
          <a:xfrm>
            <a:off x="4079167"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流向入库</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3379351" y="2819496"/>
            <a:ext cx="2869166" cy="255699"/>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solidFill>
                  <a:srgbClr val="FF0000"/>
                </a:solidFill>
                <a:latin typeface="微软雅黑" panose="020B0503020204020204" pitchFamily="34" charset="-122"/>
                <a:ea typeface="微软雅黑" panose="020B0503020204020204" pitchFamily="34" charset="-122"/>
              </a:rPr>
              <a:t>机构主数据管理</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4428609" y="1821873"/>
            <a:ext cx="413832"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solidFill>
                  <a:srgbClr val="FF0000"/>
                </a:solidFill>
                <a:latin typeface="微软雅黑" panose="020B0503020204020204" pitchFamily="34" charset="-122"/>
                <a:ea typeface="微软雅黑" panose="020B0503020204020204" pitchFamily="34" charset="-122"/>
              </a:rPr>
              <a:t>项目</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gn="ctr" defTabSz="1012825"/>
            <a:r>
              <a:rPr lang="en-US" altLang="zh-CN" sz="1200" dirty="0" smtClean="0">
                <a:solidFill>
                  <a:srgbClr val="FF0000"/>
                </a:solidFill>
                <a:latin typeface="微软雅黑" panose="020B0503020204020204" pitchFamily="34" charset="-122"/>
                <a:ea typeface="微软雅黑" panose="020B0503020204020204" pitchFamily="34" charset="-122"/>
              </a:rPr>
              <a:t>Mapping</a:t>
            </a:r>
            <a:endParaRPr lang="en-US" altLang="zh-CN" sz="12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4887036"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数据交付</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bwMode="auto">
          <a:xfrm>
            <a:off x="5593564"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数据质检</a:t>
            </a: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bwMode="auto">
          <a:xfrm>
            <a:off x="5946829"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solidFill>
                  <a:srgbClr val="FF0000"/>
                </a:solidFill>
                <a:latin typeface="微软雅黑" panose="020B0503020204020204" pitchFamily="34" charset="-122"/>
                <a:ea typeface="微软雅黑" panose="020B0503020204020204" pitchFamily="34" charset="-122"/>
              </a:rPr>
              <a:t>问题管理</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5240300" y="1821873"/>
            <a:ext cx="301688" cy="95258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申诉处理</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bwMode="auto">
          <a:xfrm>
            <a:off x="3387278" y="3259358"/>
            <a:ext cx="285835" cy="91321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登录管理</a:t>
            </a:r>
            <a:endParaRPr lang="zh-CN" altLang="en-US" sz="1200" dirty="0">
              <a:latin typeface="微软雅黑" panose="020B0503020204020204" pitchFamily="34" charset="-122"/>
              <a:ea typeface="微软雅黑" panose="020B0503020204020204" pitchFamily="34" charset="-122"/>
            </a:endParaRPr>
          </a:p>
        </p:txBody>
      </p:sp>
      <p:sp>
        <p:nvSpPr>
          <p:cNvPr id="19" name="矩形 18"/>
          <p:cNvSpPr/>
          <p:nvPr/>
        </p:nvSpPr>
        <p:spPr bwMode="auto">
          <a:xfrm>
            <a:off x="4447392" y="3266853"/>
            <a:ext cx="302372" cy="907559"/>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项目表格</a:t>
            </a:r>
            <a:endParaRPr lang="zh-CN" altLang="en-US" sz="1200" dirty="0">
              <a:latin typeface="微软雅黑" panose="020B0503020204020204" pitchFamily="34" charset="-122"/>
              <a:ea typeface="微软雅黑" panose="020B0503020204020204" pitchFamily="34" charset="-122"/>
            </a:endParaRPr>
          </a:p>
        </p:txBody>
      </p:sp>
      <p:sp>
        <p:nvSpPr>
          <p:cNvPr id="20" name="矩形 19"/>
          <p:cNvSpPr/>
          <p:nvPr/>
        </p:nvSpPr>
        <p:spPr bwMode="auto">
          <a:xfrm>
            <a:off x="3747576" y="3259358"/>
            <a:ext cx="301688" cy="91321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菜单权限</a:t>
            </a:r>
            <a:endParaRPr lang="zh-CN" altLang="en-US" sz="1200" dirty="0">
              <a:latin typeface="微软雅黑" panose="020B0503020204020204" pitchFamily="34" charset="-122"/>
              <a:ea typeface="微软雅黑" panose="020B0503020204020204" pitchFamily="34" charset="-122"/>
            </a:endParaRPr>
          </a:p>
        </p:txBody>
      </p:sp>
      <p:sp>
        <p:nvSpPr>
          <p:cNvPr id="21" name="矩形 20"/>
          <p:cNvSpPr/>
          <p:nvPr/>
        </p:nvSpPr>
        <p:spPr bwMode="auto">
          <a:xfrm>
            <a:off x="4094128" y="3266819"/>
            <a:ext cx="301688" cy="91321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项目管理</a:t>
            </a:r>
            <a:endParaRPr lang="zh-CN" altLang="en-US" sz="1200" dirty="0">
              <a:latin typeface="微软雅黑" panose="020B0503020204020204" pitchFamily="34" charset="-122"/>
              <a:ea typeface="微软雅黑" panose="020B0503020204020204" pitchFamily="34" charset="-122"/>
            </a:endParaRPr>
          </a:p>
        </p:txBody>
      </p:sp>
      <p:sp>
        <p:nvSpPr>
          <p:cNvPr id="22" name="矩形 21"/>
          <p:cNvSpPr/>
          <p:nvPr/>
        </p:nvSpPr>
        <p:spPr bwMode="auto">
          <a:xfrm>
            <a:off x="2546775" y="4402183"/>
            <a:ext cx="2491105" cy="922200"/>
          </a:xfrm>
          <a:prstGeom prst="rect">
            <a:avLst/>
          </a:prstGeom>
          <a:solidFill>
            <a:schemeClr val="accent1"/>
          </a:solidFill>
          <a:ln w="9525" cap="flat" cmpd="sng" algn="ctr">
            <a:solidFill>
              <a:schemeClr val="accent1">
                <a:lumMod val="90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defTabSz="1012825"/>
            <a:r>
              <a:rPr lang="en-US" altLang="zh-CN" sz="1400" dirty="0" smtClean="0">
                <a:solidFill>
                  <a:srgbClr val="FF0000"/>
                </a:solidFill>
                <a:latin typeface="微软雅黑" panose="020B0503020204020204" pitchFamily="34" charset="-122"/>
                <a:ea typeface="微软雅黑" panose="020B0503020204020204" pitchFamily="34" charset="-122"/>
              </a:rPr>
              <a:t>SaaS</a:t>
            </a:r>
            <a:r>
              <a:rPr lang="zh-CN" altLang="en-US" sz="1400" dirty="0">
                <a:solidFill>
                  <a:srgbClr val="FF0000"/>
                </a:solidFill>
                <a:latin typeface="微软雅黑" panose="020B0503020204020204" pitchFamily="34" charset="-122"/>
                <a:ea typeface="微软雅黑" panose="020B0503020204020204" pitchFamily="34" charset="-122"/>
              </a:rPr>
              <a:t>平台</a:t>
            </a:r>
          </a:p>
        </p:txBody>
      </p:sp>
      <p:sp>
        <p:nvSpPr>
          <p:cNvPr id="23" name="矩形 22"/>
          <p:cNvSpPr/>
          <p:nvPr/>
        </p:nvSpPr>
        <p:spPr bwMode="auto">
          <a:xfrm>
            <a:off x="3397299" y="4496589"/>
            <a:ext cx="647031" cy="747251"/>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300" dirty="0">
                <a:solidFill>
                  <a:srgbClr val="FF0000"/>
                </a:solidFill>
                <a:latin typeface="微软雅黑" panose="020B0503020204020204" pitchFamily="34" charset="-122"/>
                <a:ea typeface="微软雅黑" panose="020B0503020204020204" pitchFamily="34" charset="-122"/>
              </a:rPr>
              <a:t>租户管理</a:t>
            </a:r>
          </a:p>
        </p:txBody>
      </p:sp>
      <p:sp>
        <p:nvSpPr>
          <p:cNvPr id="25" name="矩形 24"/>
          <p:cNvSpPr/>
          <p:nvPr/>
        </p:nvSpPr>
        <p:spPr bwMode="auto">
          <a:xfrm>
            <a:off x="5601563" y="3261196"/>
            <a:ext cx="301688" cy="91321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缓存管理</a:t>
            </a:r>
            <a:endParaRPr lang="zh-CN" altLang="en-US" sz="1200" dirty="0">
              <a:latin typeface="微软雅黑" panose="020B0503020204020204" pitchFamily="34" charset="-122"/>
              <a:ea typeface="微软雅黑" panose="020B0503020204020204" pitchFamily="34" charset="-122"/>
            </a:endParaRPr>
          </a:p>
        </p:txBody>
      </p:sp>
      <p:sp>
        <p:nvSpPr>
          <p:cNvPr id="26" name="矩形 25"/>
          <p:cNvSpPr/>
          <p:nvPr/>
        </p:nvSpPr>
        <p:spPr bwMode="auto">
          <a:xfrm>
            <a:off x="5248299" y="3261196"/>
            <a:ext cx="301688" cy="913216"/>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文件服务</a:t>
            </a:r>
            <a:endParaRPr lang="zh-CN" altLang="en-US" sz="1200"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812299" y="3261236"/>
            <a:ext cx="376211" cy="911338"/>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latin typeface="微软雅黑" panose="020B0503020204020204" pitchFamily="34" charset="-122"/>
                <a:ea typeface="微软雅黑" panose="020B0503020204020204" pitchFamily="34" charset="-122"/>
              </a:rPr>
              <a:t>数据源</a:t>
            </a:r>
            <a:endParaRPr lang="en-US" altLang="zh-CN" sz="1200" dirty="0" smtClean="0">
              <a:latin typeface="微软雅黑" panose="020B0503020204020204" pitchFamily="34" charset="-122"/>
              <a:ea typeface="微软雅黑" panose="020B0503020204020204" pitchFamily="34" charset="-122"/>
            </a:endParaRPr>
          </a:p>
          <a:p>
            <a:pPr algn="ctr" defTabSz="1012825"/>
            <a:r>
              <a:rPr lang="zh-CN" altLang="en-US" sz="1200" dirty="0" smtClean="0">
                <a:latin typeface="微软雅黑" panose="020B0503020204020204" pitchFamily="34" charset="-122"/>
                <a:ea typeface="微软雅黑" panose="020B0503020204020204" pitchFamily="34" charset="-122"/>
              </a:rPr>
              <a:t>管理</a:t>
            </a:r>
            <a:endParaRPr lang="zh-CN" altLang="en-US" sz="1200"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5967156" y="3261196"/>
            <a:ext cx="376211" cy="911338"/>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solidFill>
                  <a:srgbClr val="FF0000"/>
                </a:solidFill>
                <a:latin typeface="微软雅黑" panose="020B0503020204020204" pitchFamily="34" charset="-122"/>
                <a:ea typeface="微软雅黑" panose="020B0503020204020204" pitchFamily="34" charset="-122"/>
              </a:rPr>
              <a:t>租户</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gn="ctr" defTabSz="1012825"/>
            <a:r>
              <a:rPr lang="en-US" altLang="zh-CN" sz="1200" dirty="0" smtClean="0">
                <a:solidFill>
                  <a:srgbClr val="FF0000"/>
                </a:solidFill>
                <a:latin typeface="微软雅黑" panose="020B0503020204020204" pitchFamily="34" charset="-122"/>
                <a:ea typeface="微软雅黑" panose="020B0503020204020204" pitchFamily="34" charset="-122"/>
              </a:rPr>
              <a:t>Mapping</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4236316" y="4497278"/>
            <a:ext cx="647031" cy="747251"/>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300" dirty="0">
                <a:solidFill>
                  <a:srgbClr val="FF0000"/>
                </a:solidFill>
                <a:latin typeface="微软雅黑" panose="020B0503020204020204" pitchFamily="34" charset="-122"/>
                <a:ea typeface="微软雅黑" panose="020B0503020204020204" pitchFamily="34" charset="-122"/>
              </a:rPr>
              <a:t>实例</a:t>
            </a:r>
            <a:r>
              <a:rPr lang="zh-CN" altLang="en-US" sz="1300" dirty="0" smtClean="0">
                <a:solidFill>
                  <a:srgbClr val="FF0000"/>
                </a:solidFill>
                <a:latin typeface="微软雅黑" panose="020B0503020204020204" pitchFamily="34" charset="-122"/>
                <a:ea typeface="微软雅黑" panose="020B0503020204020204" pitchFamily="34" charset="-122"/>
              </a:rPr>
              <a:t>管理</a:t>
            </a:r>
            <a:endParaRPr lang="zh-CN" altLang="en-US" sz="1300" dirty="0">
              <a:solidFill>
                <a:srgbClr val="FF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5486480" y="4497278"/>
            <a:ext cx="861198" cy="747251"/>
          </a:xfrm>
          <a:prstGeom prst="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12825"/>
            <a:r>
              <a:rPr lang="zh-CN" altLang="en-US" sz="1200" dirty="0" smtClean="0">
                <a:solidFill>
                  <a:srgbClr val="FF0000"/>
                </a:solidFill>
                <a:latin typeface="微软雅黑" panose="020B0503020204020204" pitchFamily="34" charset="-122"/>
                <a:ea typeface="微软雅黑" panose="020B0503020204020204" pitchFamily="34" charset="-122"/>
              </a:rPr>
              <a:t>多租户</a:t>
            </a:r>
            <a:r>
              <a:rPr lang="en-US" altLang="zh-CN" sz="1200" dirty="0" smtClean="0">
                <a:solidFill>
                  <a:srgbClr val="FF0000"/>
                </a:solidFill>
                <a:latin typeface="微软雅黑" panose="020B0503020204020204" pitchFamily="34" charset="-122"/>
                <a:ea typeface="微软雅黑" panose="020B0503020204020204" pitchFamily="34" charset="-122"/>
              </a:rPr>
              <a:t>Mapping</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838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部署示意</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7</a:t>
            </a:fld>
            <a:endParaRPr lang="en-US" altLang="zh-CN" dirty="0"/>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4709" y="1537310"/>
            <a:ext cx="5989320" cy="4236720"/>
          </a:xfrm>
          <a:prstGeom prst="rect">
            <a:avLst/>
          </a:prstGeom>
          <a:noFill/>
          <a:ln>
            <a:noFill/>
          </a:ln>
          <a:extLst/>
        </p:spPr>
      </p:pic>
    </p:spTree>
    <p:extLst>
      <p:ext uri="{BB962C8B-B14F-4D97-AF65-F5344CB8AC3E}">
        <p14:creationId xmlns:p14="http://schemas.microsoft.com/office/powerpoint/2010/main" val="97118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相关术语</a:t>
            </a:r>
            <a:endParaRPr lang="zh-CN" altLang="en-US" dirty="0"/>
          </a:p>
        </p:txBody>
      </p:sp>
      <p:sp>
        <p:nvSpPr>
          <p:cNvPr id="4" name="灯片编号占位符 3"/>
          <p:cNvSpPr>
            <a:spLocks noGrp="1"/>
          </p:cNvSpPr>
          <p:nvPr>
            <p:ph type="sldNum" sz="quarter" idx="11"/>
          </p:nvPr>
        </p:nvSpPr>
        <p:spPr/>
        <p:txBody>
          <a:bodyPr/>
          <a:lstStyle/>
          <a:p>
            <a:pPr>
              <a:defRPr/>
            </a:pPr>
            <a:fld id="{9C0A1D37-3FB0-4DB9-AB7C-2D489FF5F9C1}" type="slidenum">
              <a:rPr lang="en-US" altLang="zh-CN" smtClean="0"/>
              <a:pPr>
                <a:defRPr/>
              </a:pPr>
              <a:t>8</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227638955"/>
              </p:ext>
            </p:extLst>
          </p:nvPr>
        </p:nvGraphicFramePr>
        <p:xfrm>
          <a:off x="533400" y="1285240"/>
          <a:ext cx="7952833" cy="4445000"/>
        </p:xfrm>
        <a:graphic>
          <a:graphicData uri="http://schemas.openxmlformats.org/drawingml/2006/table">
            <a:tbl>
              <a:tblPr firstRow="1" bandRow="1">
                <a:tableStyleId>{5C22544A-7EE6-4342-B048-85BDC9FD1C3A}</a:tableStyleId>
              </a:tblPr>
              <a:tblGrid>
                <a:gridCol w="2010093"/>
                <a:gridCol w="5942740"/>
              </a:tblGrid>
              <a:tr h="370840">
                <a:tc>
                  <a:txBody>
                    <a:bodyPr/>
                    <a:lstStyle/>
                    <a:p>
                      <a:r>
                        <a:rPr lang="zh-CN" altLang="en-US" sz="1400" dirty="0" smtClean="0"/>
                        <a:t>术语</a:t>
                      </a:r>
                      <a:endParaRPr lang="zh-CN" altLang="en-US" sz="1400" dirty="0"/>
                    </a:p>
                  </a:txBody>
                  <a:tcPr/>
                </a:tc>
                <a:tc>
                  <a:txBody>
                    <a:bodyPr/>
                    <a:lstStyle/>
                    <a:p>
                      <a:r>
                        <a:rPr lang="zh-CN" altLang="en-US" sz="1400" dirty="0" smtClean="0"/>
                        <a:t>解释</a:t>
                      </a:r>
                      <a:endParaRPr lang="zh-CN" altLang="en-US" sz="1400" dirty="0"/>
                    </a:p>
                  </a:txBody>
                  <a:tcPr/>
                </a:tc>
              </a:tr>
              <a:tr h="370840">
                <a:tc>
                  <a:txBody>
                    <a:bodyPr/>
                    <a:lstStyle/>
                    <a:p>
                      <a:r>
                        <a:rPr lang="en-US" altLang="zh-CN" sz="1400" dirty="0" smtClean="0"/>
                        <a:t>BMW</a:t>
                      </a:r>
                      <a:endParaRPr lang="zh-CN" altLang="en-US" sz="1400" dirty="0"/>
                    </a:p>
                  </a:txBody>
                  <a:tcPr/>
                </a:tc>
                <a:tc>
                  <a:txBody>
                    <a:bodyPr/>
                    <a:lstStyle/>
                    <a:p>
                      <a:r>
                        <a:rPr lang="zh-CN" altLang="en-US" sz="1400" dirty="0" smtClean="0"/>
                        <a:t>倍通主数据作业系统，为工序化</a:t>
                      </a:r>
                      <a:r>
                        <a:rPr lang="en-US" altLang="zh-CN" sz="1400" dirty="0" smtClean="0"/>
                        <a:t>SaaS</a:t>
                      </a:r>
                      <a:r>
                        <a:rPr lang="zh-CN" altLang="en-US" sz="1400" dirty="0" smtClean="0"/>
                        <a:t>系统提供行业</a:t>
                      </a:r>
                      <a:r>
                        <a:rPr lang="en-US" altLang="zh-CN" sz="1400" dirty="0" smtClean="0"/>
                        <a:t>Mapping</a:t>
                      </a:r>
                      <a:r>
                        <a:rPr lang="zh-CN" altLang="en-US" sz="1400" dirty="0" smtClean="0"/>
                        <a:t>服务</a:t>
                      </a:r>
                      <a:endParaRPr lang="zh-CN" altLang="en-US" sz="1400" dirty="0"/>
                    </a:p>
                  </a:txBody>
                  <a:tcPr/>
                </a:tc>
              </a:tr>
              <a:tr h="370840">
                <a:tc>
                  <a:txBody>
                    <a:bodyPr/>
                    <a:lstStyle/>
                    <a:p>
                      <a:r>
                        <a:rPr lang="en-US" altLang="zh-CN" sz="1400" dirty="0" smtClean="0"/>
                        <a:t>Rolling</a:t>
                      </a:r>
                      <a:endParaRPr lang="zh-CN" altLang="en-US" sz="1400" dirty="0"/>
                    </a:p>
                  </a:txBody>
                  <a:tcPr/>
                </a:tc>
                <a:tc>
                  <a:txBody>
                    <a:bodyPr/>
                    <a:lstStyle/>
                    <a:p>
                      <a:r>
                        <a:rPr lang="zh-CN" altLang="en-US" sz="1400" dirty="0" smtClean="0"/>
                        <a:t>负责从商业</a:t>
                      </a:r>
                      <a:r>
                        <a:rPr lang="en-US" altLang="zh-CN" sz="1400" dirty="0" smtClean="0"/>
                        <a:t>DDI</a:t>
                      </a:r>
                      <a:r>
                        <a:rPr lang="zh-CN" altLang="en-US" sz="1400" dirty="0" smtClean="0"/>
                        <a:t>采集返回的日流向文件的登记、入库、运维，通过</a:t>
                      </a:r>
                      <a:r>
                        <a:rPr lang="en-US" altLang="zh-CN" sz="1400" dirty="0" err="1" smtClean="0"/>
                        <a:t>WebAPI</a:t>
                      </a:r>
                      <a:r>
                        <a:rPr lang="zh-CN" altLang="en-US" sz="1400" dirty="0" smtClean="0"/>
                        <a:t>接口为工序化</a:t>
                      </a:r>
                      <a:r>
                        <a:rPr lang="en-US" altLang="zh-CN" sz="1400" dirty="0" smtClean="0"/>
                        <a:t>SaaS</a:t>
                      </a:r>
                      <a:r>
                        <a:rPr lang="zh-CN" altLang="en-US" sz="1400" dirty="0" smtClean="0"/>
                        <a:t>提供</a:t>
                      </a:r>
                      <a:r>
                        <a:rPr lang="en-US" altLang="zh-CN" sz="1400" dirty="0" smtClean="0"/>
                        <a:t>DDI</a:t>
                      </a:r>
                      <a:r>
                        <a:rPr lang="zh-CN" altLang="en-US" sz="1400" dirty="0" smtClean="0"/>
                        <a:t>日流向</a:t>
                      </a:r>
                      <a:endParaRPr lang="zh-CN" altLang="en-US" sz="1400" dirty="0"/>
                    </a:p>
                  </a:txBody>
                  <a:tcPr/>
                </a:tc>
              </a:tr>
              <a:tr h="370840">
                <a:tc>
                  <a:txBody>
                    <a:bodyPr/>
                    <a:lstStyle/>
                    <a:p>
                      <a:r>
                        <a:rPr lang="zh-CN" altLang="en-US" sz="1400" dirty="0" smtClean="0"/>
                        <a:t>工序化</a:t>
                      </a:r>
                      <a:r>
                        <a:rPr lang="en-US" altLang="zh-CN" sz="1400" dirty="0" smtClean="0"/>
                        <a:t>SaaS</a:t>
                      </a:r>
                      <a:endParaRPr lang="zh-CN" altLang="en-US" sz="1400" dirty="0"/>
                    </a:p>
                  </a:txBody>
                  <a:tcPr/>
                </a:tc>
                <a:tc>
                  <a:txBody>
                    <a:bodyPr/>
                    <a:lstStyle/>
                    <a:p>
                      <a:r>
                        <a:rPr lang="zh-CN" altLang="en-US" sz="1400" dirty="0" smtClean="0"/>
                        <a:t>工序化</a:t>
                      </a:r>
                      <a:r>
                        <a:rPr lang="en-US" altLang="zh-CN" sz="1400" dirty="0" smtClean="0"/>
                        <a:t>Software as a Service(</a:t>
                      </a:r>
                      <a:r>
                        <a:rPr lang="zh-CN" altLang="en-US" sz="1400" dirty="0" smtClean="0"/>
                        <a:t>软件即服务</a:t>
                      </a:r>
                      <a:r>
                        <a:rPr lang="en-US" altLang="zh-CN" sz="1400" dirty="0" smtClean="0"/>
                        <a:t>)</a:t>
                      </a:r>
                      <a:r>
                        <a:rPr lang="zh-CN" altLang="en-US" sz="1400" dirty="0" smtClean="0"/>
                        <a:t>，为租户提供渠道数据管理软件服务</a:t>
                      </a:r>
                      <a:endParaRPr lang="zh-CN" altLang="en-US" sz="1400" dirty="0"/>
                    </a:p>
                  </a:txBody>
                  <a:tcPr/>
                </a:tc>
              </a:tr>
              <a:tr h="370840">
                <a:tc>
                  <a:txBody>
                    <a:bodyPr/>
                    <a:lstStyle/>
                    <a:p>
                      <a:r>
                        <a:rPr lang="zh-CN" altLang="en-US" sz="1400" dirty="0" smtClean="0"/>
                        <a:t>租户</a:t>
                      </a:r>
                      <a:endParaRPr lang="zh-CN" altLang="en-US" sz="1400" dirty="0"/>
                    </a:p>
                  </a:txBody>
                  <a:tcPr/>
                </a:tc>
                <a:tc>
                  <a:txBody>
                    <a:bodyPr/>
                    <a:lstStyle/>
                    <a:p>
                      <a:r>
                        <a:rPr lang="zh-CN" altLang="en-US" sz="1400" dirty="0" smtClean="0"/>
                        <a:t>租用工序化</a:t>
                      </a:r>
                      <a:r>
                        <a:rPr lang="en-US" altLang="zh-CN" sz="1400" dirty="0" smtClean="0"/>
                        <a:t>SaaS</a:t>
                      </a:r>
                      <a:r>
                        <a:rPr lang="zh-CN" altLang="en-US" sz="1400" dirty="0" smtClean="0"/>
                        <a:t>的客户，可能是药企</a:t>
                      </a:r>
                      <a:r>
                        <a:rPr lang="en-US" altLang="zh-CN" sz="1400" dirty="0" smtClean="0"/>
                        <a:t>(</a:t>
                      </a:r>
                      <a:r>
                        <a:rPr lang="zh-CN" altLang="en-US" sz="1400" dirty="0" smtClean="0"/>
                        <a:t>药品生产厂家</a:t>
                      </a:r>
                      <a:r>
                        <a:rPr lang="en-US" altLang="zh-CN" sz="1400" dirty="0" smtClean="0"/>
                        <a:t>)</a:t>
                      </a:r>
                      <a:r>
                        <a:rPr lang="zh-CN" altLang="en-US" sz="1400" dirty="0" smtClean="0"/>
                        <a:t>，也可能是倍通集团内公司</a:t>
                      </a:r>
                      <a:r>
                        <a:rPr lang="en-US" altLang="zh-CN" sz="1400" dirty="0" smtClean="0"/>
                        <a:t>(</a:t>
                      </a:r>
                      <a:r>
                        <a:rPr lang="zh-CN" altLang="en-US" sz="1400" dirty="0" smtClean="0"/>
                        <a:t>比如</a:t>
                      </a:r>
                      <a:r>
                        <a:rPr lang="en-US" altLang="zh-CN" sz="1400" dirty="0" smtClean="0"/>
                        <a:t>PH</a:t>
                      </a:r>
                      <a:r>
                        <a:rPr lang="zh-CN" altLang="en-US" sz="1400" dirty="0" smtClean="0"/>
                        <a:t>，</a:t>
                      </a:r>
                      <a:r>
                        <a:rPr lang="en-US" altLang="zh-CN" sz="1400" dirty="0" smtClean="0"/>
                        <a:t>PHMD)</a:t>
                      </a:r>
                      <a:r>
                        <a:rPr lang="zh-CN" altLang="en-US" sz="1400" dirty="0" smtClean="0"/>
                        <a:t>。租户间用户资源是隔离的。</a:t>
                      </a:r>
                      <a:endParaRPr lang="zh-CN" altLang="en-US" sz="1400" dirty="0"/>
                    </a:p>
                  </a:txBody>
                  <a:tcPr/>
                </a:tc>
              </a:tr>
              <a:tr h="370840">
                <a:tc>
                  <a:txBody>
                    <a:bodyPr/>
                    <a:lstStyle/>
                    <a:p>
                      <a:r>
                        <a:rPr lang="zh-CN" altLang="en-US" sz="1400" dirty="0" smtClean="0"/>
                        <a:t>项目</a:t>
                      </a:r>
                      <a:endParaRPr lang="zh-CN" altLang="en-US" sz="1400" dirty="0"/>
                    </a:p>
                  </a:txBody>
                  <a:tcPr/>
                </a:tc>
                <a:tc>
                  <a:txBody>
                    <a:bodyPr/>
                    <a:lstStyle/>
                    <a:p>
                      <a:r>
                        <a:rPr lang="zh-CN" altLang="en-US" sz="1400" dirty="0" smtClean="0"/>
                        <a:t>为实现药企渠道数据管理目标而搭建的系统环境。项目间数据是隔离的。</a:t>
                      </a:r>
                      <a:endParaRPr lang="zh-CN" altLang="en-US" sz="1400" dirty="0"/>
                    </a:p>
                  </a:txBody>
                  <a:tcPr/>
                </a:tc>
              </a:tr>
              <a:tr h="370840">
                <a:tc>
                  <a:txBody>
                    <a:bodyPr/>
                    <a:lstStyle/>
                    <a:p>
                      <a:r>
                        <a:rPr lang="zh-CN" altLang="en-US" sz="1400" dirty="0" smtClean="0"/>
                        <a:t>项目机构映射关系</a:t>
                      </a:r>
                      <a:endParaRPr lang="zh-CN" altLang="en-US" sz="1400" dirty="0"/>
                    </a:p>
                  </a:txBody>
                  <a:tcPr/>
                </a:tc>
                <a:tc>
                  <a:txBody>
                    <a:bodyPr/>
                    <a:lstStyle/>
                    <a:p>
                      <a:r>
                        <a:rPr lang="zh-CN" altLang="en-US" sz="1400" dirty="0" smtClean="0"/>
                        <a:t>上游商业及匹配上的机构主数据都是以项目机构主数据为标准的建立的机构映射关系</a:t>
                      </a:r>
                    </a:p>
                  </a:txBody>
                  <a:tcPr/>
                </a:tc>
              </a:tr>
              <a:tr h="370840">
                <a:tc>
                  <a:txBody>
                    <a:bodyPr/>
                    <a:lstStyle/>
                    <a:p>
                      <a:r>
                        <a:rPr lang="zh-CN" altLang="en-US" sz="1400" dirty="0" smtClean="0"/>
                        <a:t>行业机构映射关系</a:t>
                      </a:r>
                      <a:endParaRPr lang="zh-CN" altLang="en-US" sz="1400" dirty="0"/>
                    </a:p>
                  </a:txBody>
                  <a:tcPr/>
                </a:tc>
                <a:tc>
                  <a:txBody>
                    <a:bodyPr/>
                    <a:lstStyle/>
                    <a:p>
                      <a:r>
                        <a:rPr lang="zh-CN" altLang="en-US" sz="1400" dirty="0" smtClean="0"/>
                        <a:t>上游商业及匹配上的机构主数据都是以行业机构主数据为标准的建立的机构映射关系</a:t>
                      </a:r>
                    </a:p>
                  </a:txBody>
                  <a:tcPr/>
                </a:tc>
              </a:tr>
              <a:tr h="370840">
                <a:tc>
                  <a:txBody>
                    <a:bodyPr/>
                    <a:lstStyle/>
                    <a:p>
                      <a:r>
                        <a:rPr lang="zh-CN" altLang="en-US" sz="1400" dirty="0" smtClean="0"/>
                        <a:t>项目历史机构映射关系</a:t>
                      </a:r>
                      <a:endParaRPr lang="zh-CN" altLang="en-US" sz="1400" dirty="0"/>
                    </a:p>
                  </a:txBody>
                  <a:tcPr/>
                </a:tc>
                <a:tc>
                  <a:txBody>
                    <a:bodyPr/>
                    <a:lstStyle/>
                    <a:p>
                      <a:r>
                        <a:rPr lang="zh-CN" altLang="en-US" sz="1400" dirty="0" smtClean="0"/>
                        <a:t>项目上线前迄今为止积累下来的“项目机构映射关系”</a:t>
                      </a:r>
                    </a:p>
                  </a:txBody>
                  <a:tcPr/>
                </a:tc>
              </a:tr>
              <a:tr h="370840">
                <a:tc>
                  <a:txBody>
                    <a:bodyPr/>
                    <a:lstStyle/>
                    <a:p>
                      <a:r>
                        <a:rPr lang="zh-CN" altLang="en-US" sz="1400" dirty="0" smtClean="0"/>
                        <a:t>行业历史机构映射关系</a:t>
                      </a:r>
                      <a:endParaRPr lang="zh-CN" altLang="en-US" sz="1400" dirty="0"/>
                    </a:p>
                  </a:txBody>
                  <a:tcPr/>
                </a:tc>
                <a:tc>
                  <a:txBody>
                    <a:bodyPr/>
                    <a:lstStyle/>
                    <a:p>
                      <a:r>
                        <a:rPr lang="zh-CN" altLang="en-US" sz="1400" dirty="0" smtClean="0"/>
                        <a:t>项目上线前所有项目迄今为止积累下来的“行业机构映射关系”</a:t>
                      </a:r>
                      <a:endParaRPr lang="zh-CN" altLang="en-US" sz="1400" dirty="0"/>
                    </a:p>
                  </a:txBody>
                  <a:tcPr/>
                </a:tc>
              </a:tr>
            </a:tbl>
          </a:graphicData>
        </a:graphic>
      </p:graphicFrame>
    </p:spTree>
    <p:extLst>
      <p:ext uri="{BB962C8B-B14F-4D97-AF65-F5344CB8AC3E}">
        <p14:creationId xmlns:p14="http://schemas.microsoft.com/office/powerpoint/2010/main" val="240016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机构清洗</a:t>
            </a:r>
            <a:r>
              <a:rPr lang="zh-CN" altLang="en-US" dirty="0"/>
              <a:t>改造</a:t>
            </a:r>
          </a:p>
        </p:txBody>
      </p:sp>
      <p:sp>
        <p:nvSpPr>
          <p:cNvPr id="4" name="灯片编号占位符 3"/>
          <p:cNvSpPr>
            <a:spLocks noGrp="1"/>
          </p:cNvSpPr>
          <p:nvPr>
            <p:ph type="sldNum" sz="quarter" idx="4294967295"/>
          </p:nvPr>
        </p:nvSpPr>
        <p:spPr>
          <a:xfrm>
            <a:off x="8647113" y="6524625"/>
            <a:ext cx="496887" cy="292100"/>
          </a:xfrm>
        </p:spPr>
        <p:txBody>
          <a:bodyPr/>
          <a:lstStyle/>
          <a:p>
            <a:pPr>
              <a:defRPr/>
            </a:pPr>
            <a:fld id="{9C0A1D37-3FB0-4DB9-AB7C-2D489FF5F9C1}" type="slidenum">
              <a:rPr lang="en-US" altLang="zh-CN" smtClean="0"/>
              <a:pPr>
                <a:defRPr/>
              </a:pPr>
              <a:t>9</a:t>
            </a:fld>
            <a:endParaRPr lang="en-US" altLang="zh-CN" dirty="0"/>
          </a:p>
        </p:txBody>
      </p:sp>
    </p:spTree>
    <p:extLst>
      <p:ext uri="{BB962C8B-B14F-4D97-AF65-F5344CB8AC3E}">
        <p14:creationId xmlns:p14="http://schemas.microsoft.com/office/powerpoint/2010/main" val="2555061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harmeyes模版1.0">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lumMod val="75000"/>
              </a:schemeClr>
            </a:gs>
            <a:gs pos="50000">
              <a:srgbClr val="FFFFFF"/>
            </a:gs>
            <a:gs pos="100000">
              <a:schemeClr val="accent1">
                <a:lumMod val="75000"/>
              </a:schemeClr>
            </a:gs>
          </a:gsLst>
          <a:lin ang="5400000" scaled="0"/>
        </a:gradFill>
        <a:ln w="9525" cap="flat" cmpd="sng" algn="ctr">
          <a:solidFill>
            <a:schemeClr val="accent1">
              <a:lumMod val="50000"/>
            </a:schemeClr>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defTabSz="1012825">
          <a:defRPr sz="1800">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2825"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txDef>
      <a:spPr>
        <a:noFill/>
      </a:spPr>
      <a:bodyPr wrap="square" rtlCol="0">
        <a:spAutoFit/>
      </a:bodyPr>
      <a:lstStyle>
        <a:defPPr>
          <a:defRPr sz="1200" dirty="0" smtClean="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32620</TotalTime>
  <Words>1635</Words>
  <Application>Microsoft Office PowerPoint</Application>
  <PresentationFormat>全屏显示(4:3)</PresentationFormat>
  <Paragraphs>214</Paragraphs>
  <Slides>31</Slides>
  <Notes>6</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Pharmeyes模版1.0</vt:lpstr>
      <vt:lpstr>工序化SaaS改造需求介绍</vt:lpstr>
      <vt:lpstr>PowerPoint 演示文稿</vt:lpstr>
      <vt:lpstr>工序化SaaS整体</vt:lpstr>
      <vt:lpstr>系统环境</vt:lpstr>
      <vt:lpstr>处理流程</vt:lpstr>
      <vt:lpstr>系统逻辑结构</vt:lpstr>
      <vt:lpstr>部署示意</vt:lpstr>
      <vt:lpstr>相关术语</vt:lpstr>
      <vt:lpstr>机构清洗改造</vt:lpstr>
      <vt:lpstr>PowerPoint 演示文稿</vt:lpstr>
      <vt:lpstr>机构清洗流程-变更后</vt:lpstr>
      <vt:lpstr>机构清洗系统环境</vt:lpstr>
      <vt:lpstr>机构Mapping时序图</vt:lpstr>
      <vt:lpstr>人工清洗系统流程</vt:lpstr>
      <vt:lpstr>订阅行业机构主数据</vt:lpstr>
      <vt:lpstr>PowerPoint 演示文稿</vt:lpstr>
      <vt:lpstr>订阅系统流程图</vt:lpstr>
      <vt:lpstr>订阅时序图</vt:lpstr>
      <vt:lpstr>月处理计划改造</vt:lpstr>
      <vt:lpstr>存在问题</vt:lpstr>
      <vt:lpstr>问题延展</vt:lpstr>
      <vt:lpstr>需求改造</vt:lpstr>
      <vt:lpstr>业务对象</vt:lpstr>
      <vt:lpstr>项目实施影响</vt:lpstr>
      <vt:lpstr>机构清洗改造的影响</vt:lpstr>
      <vt:lpstr>订阅行业主数据的影响</vt:lpstr>
      <vt:lpstr>月度计划改造的影响</vt:lpstr>
      <vt:lpstr>其他重构的影响</vt:lpstr>
      <vt:lpstr>下阶段…</vt:lpstr>
      <vt:lpstr>下阶段…</vt:lpstr>
      <vt:lpstr>改变——看清、落地、有价值！</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倍通公司与服务产品介绍 —for BI</dc:title>
  <dc:creator>Alex</dc:creator>
  <cp:lastModifiedBy>Michael.Li</cp:lastModifiedBy>
  <cp:revision>2842</cp:revision>
  <cp:lastPrinted>1601-01-01T00:00:00Z</cp:lastPrinted>
  <dcterms:created xsi:type="dcterms:W3CDTF">2013-12-02T10:50:46Z</dcterms:created>
  <dcterms:modified xsi:type="dcterms:W3CDTF">2018-06-21T06:37:28Z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