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4/11/2025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81113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4/11/2025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10209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4/11/2025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169832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4/11/2025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5727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4/11/2025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18425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4/11/2025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09372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4/11/2025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81824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4/11/2025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42003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4/11/2025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1058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4/11/2025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8771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4/11/2025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89908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4/11/2025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‹Nº›</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5870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 patrón de acuarela abstracto azul sobre un fondo blanco">
            <a:extLst>
              <a:ext uri="{FF2B5EF4-FFF2-40B4-BE49-F238E27FC236}">
                <a16:creationId xmlns:a16="http://schemas.microsoft.com/office/drawing/2014/main" id="{B12132E6-E170-4783-6678-54AE8F7D9190}"/>
              </a:ext>
            </a:extLst>
          </p:cNvPr>
          <p:cNvPicPr>
            <a:picLocks noChangeAspect="1"/>
          </p:cNvPicPr>
          <p:nvPr/>
        </p:nvPicPr>
        <p:blipFill>
          <a:blip r:embed="rId2"/>
          <a:srcRect t="7865" b="7865"/>
          <a:stretch/>
        </p:blipFill>
        <p:spPr>
          <a:xfrm>
            <a:off x="1" y="10"/>
            <a:ext cx="12192000" cy="6857989"/>
          </a:xfrm>
          <a:prstGeom prst="rect">
            <a:avLst/>
          </a:prstGeom>
        </p:spPr>
      </p:pic>
      <p:sp>
        <p:nvSpPr>
          <p:cNvPr id="20" name="Rectangle 19">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1577E1-4FC7-FED2-B7FF-2F9CB308223F}"/>
              </a:ext>
            </a:extLst>
          </p:cNvPr>
          <p:cNvSpPr>
            <a:spLocks noGrp="1"/>
          </p:cNvSpPr>
          <p:nvPr>
            <p:ph type="ctrTitle"/>
          </p:nvPr>
        </p:nvSpPr>
        <p:spPr>
          <a:xfrm>
            <a:off x="1833541" y="990599"/>
            <a:ext cx="5619054" cy="4849091"/>
          </a:xfrm>
        </p:spPr>
        <p:txBody>
          <a:bodyPr anchor="ctr">
            <a:normAutofit/>
          </a:bodyPr>
          <a:lstStyle/>
          <a:p>
            <a:pPr algn="r"/>
            <a:r>
              <a:rPr lang="es-CO">
                <a:solidFill>
                  <a:srgbClr val="FFFFFF"/>
                </a:solidFill>
              </a:rPr>
              <a:t>Gráficos para el análisis de datos</a:t>
            </a:r>
          </a:p>
        </p:txBody>
      </p:sp>
      <p:sp>
        <p:nvSpPr>
          <p:cNvPr id="3" name="Subtítulo 2">
            <a:extLst>
              <a:ext uri="{FF2B5EF4-FFF2-40B4-BE49-F238E27FC236}">
                <a16:creationId xmlns:a16="http://schemas.microsoft.com/office/drawing/2014/main" id="{4D8EB1D2-C001-AAAE-8712-59131285FB6D}"/>
              </a:ext>
            </a:extLst>
          </p:cNvPr>
          <p:cNvSpPr>
            <a:spLocks noGrp="1"/>
          </p:cNvSpPr>
          <p:nvPr>
            <p:ph type="subTitle" idx="1"/>
          </p:nvPr>
        </p:nvSpPr>
        <p:spPr>
          <a:xfrm>
            <a:off x="8712865" y="1447799"/>
            <a:ext cx="2368905" cy="4076699"/>
          </a:xfrm>
        </p:spPr>
        <p:txBody>
          <a:bodyPr anchor="ctr">
            <a:normAutofit/>
          </a:bodyPr>
          <a:lstStyle/>
          <a:p>
            <a:r>
              <a:rPr lang="es-CO">
                <a:solidFill>
                  <a:srgbClr val="FFFFFF"/>
                </a:solidFill>
              </a:rPr>
              <a:t>Germán Daniel Colón Carrasquilla</a:t>
            </a:r>
          </a:p>
        </p:txBody>
      </p:sp>
      <p:cxnSp>
        <p:nvCxnSpPr>
          <p:cNvPr id="22" name="Straight Connector 21">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9634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A86CA-A340-98EC-CF9E-CDF52DA32BE4}"/>
              </a:ext>
            </a:extLst>
          </p:cNvPr>
          <p:cNvSpPr>
            <a:spLocks noGrp="1"/>
          </p:cNvSpPr>
          <p:nvPr>
            <p:ph type="title"/>
          </p:nvPr>
        </p:nvSpPr>
        <p:spPr/>
        <p:txBody>
          <a:bodyPr/>
          <a:lstStyle/>
          <a:p>
            <a:r>
              <a:rPr lang="es-ES" dirty="0"/>
              <a:t>Introducción</a:t>
            </a:r>
            <a:endParaRPr lang="es-CO" dirty="0"/>
          </a:p>
        </p:txBody>
      </p:sp>
      <p:sp>
        <p:nvSpPr>
          <p:cNvPr id="3" name="Marcador de contenido 2">
            <a:extLst>
              <a:ext uri="{FF2B5EF4-FFF2-40B4-BE49-F238E27FC236}">
                <a16:creationId xmlns:a16="http://schemas.microsoft.com/office/drawing/2014/main" id="{3DD04A79-9C46-BF76-F9E5-F0CC0317A5E9}"/>
              </a:ext>
            </a:extLst>
          </p:cNvPr>
          <p:cNvSpPr>
            <a:spLocks noGrp="1"/>
          </p:cNvSpPr>
          <p:nvPr>
            <p:ph idx="1"/>
          </p:nvPr>
        </p:nvSpPr>
        <p:spPr/>
        <p:txBody>
          <a:bodyPr/>
          <a:lstStyle/>
          <a:p>
            <a:pPr marL="0" indent="0">
              <a:buNone/>
            </a:pPr>
            <a:r>
              <a:rPr lang="es-ES" dirty="0"/>
              <a:t>Los gráficos en Python son las herramientas graficas que nos ayudan a entender la dinámica de los datos de forma visual, estos hacen mas fácil ele entendimiento de la información y son parte fundamental de la toma de decisiones.</a:t>
            </a:r>
          </a:p>
          <a:p>
            <a:pPr marL="0" indent="0">
              <a:buNone/>
            </a:pPr>
            <a:r>
              <a:rPr lang="es-ES" dirty="0"/>
              <a:t>Hay varios tipos de gráficos y formas de implementarlos, técnicamente el objetivo de la implementación visual es utilizar un tipo de grafico acorde con los datos para que estos sean mas fácilmente recibidos y adaptados a las necesidades implementadas.</a:t>
            </a:r>
            <a:endParaRPr lang="es-CO" dirty="0"/>
          </a:p>
        </p:txBody>
      </p:sp>
    </p:spTree>
    <p:extLst>
      <p:ext uri="{BB962C8B-B14F-4D97-AF65-F5344CB8AC3E}">
        <p14:creationId xmlns:p14="http://schemas.microsoft.com/office/powerpoint/2010/main" val="72863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5AA56-887B-D859-3170-A42682FC9659}"/>
              </a:ext>
            </a:extLst>
          </p:cNvPr>
          <p:cNvSpPr>
            <a:spLocks noGrp="1"/>
          </p:cNvSpPr>
          <p:nvPr>
            <p:ph type="title"/>
          </p:nvPr>
        </p:nvSpPr>
        <p:spPr/>
        <p:txBody>
          <a:bodyPr/>
          <a:lstStyle/>
          <a:p>
            <a:r>
              <a:rPr lang="es-ES" dirty="0"/>
              <a:t>Gráfico de torta</a:t>
            </a:r>
            <a:endParaRPr lang="es-CO" dirty="0"/>
          </a:p>
        </p:txBody>
      </p:sp>
      <p:sp>
        <p:nvSpPr>
          <p:cNvPr id="3" name="Marcador de contenido 2">
            <a:extLst>
              <a:ext uri="{FF2B5EF4-FFF2-40B4-BE49-F238E27FC236}">
                <a16:creationId xmlns:a16="http://schemas.microsoft.com/office/drawing/2014/main" id="{E9A2CBF7-2B31-8EA3-C114-BCE6F0A4F558}"/>
              </a:ext>
            </a:extLst>
          </p:cNvPr>
          <p:cNvSpPr>
            <a:spLocks noGrp="1"/>
          </p:cNvSpPr>
          <p:nvPr>
            <p:ph idx="1"/>
          </p:nvPr>
        </p:nvSpPr>
        <p:spPr>
          <a:xfrm>
            <a:off x="6712729" y="2368627"/>
            <a:ext cx="4394982" cy="3030429"/>
          </a:xfrm>
        </p:spPr>
        <p:txBody>
          <a:bodyPr>
            <a:normAutofit lnSpcReduction="10000"/>
          </a:bodyPr>
          <a:lstStyle/>
          <a:p>
            <a:r>
              <a:rPr lang="es-ES" dirty="0"/>
              <a:t>Comúnmente utilizado para identificar la cantidad de datos que comparte un parámetro en especifico, en la totalidad de los datos que corresponde a un 100 %, los diferentes parámetros compartidos representan diferentes porcentajes como se muestra en la imagen.</a:t>
            </a:r>
            <a:endParaRPr lang="es-CO" dirty="0"/>
          </a:p>
        </p:txBody>
      </p:sp>
      <p:pic>
        <p:nvPicPr>
          <p:cNvPr id="4" name="Imagen 3">
            <a:extLst>
              <a:ext uri="{FF2B5EF4-FFF2-40B4-BE49-F238E27FC236}">
                <a16:creationId xmlns:a16="http://schemas.microsoft.com/office/drawing/2014/main" id="{82CD22D8-BEB5-E774-E229-9D15809E4406}"/>
              </a:ext>
            </a:extLst>
          </p:cNvPr>
          <p:cNvPicPr>
            <a:picLocks noChangeAspect="1"/>
          </p:cNvPicPr>
          <p:nvPr/>
        </p:nvPicPr>
        <p:blipFill>
          <a:blip r:embed="rId2"/>
          <a:stretch>
            <a:fillRect/>
          </a:stretch>
        </p:blipFill>
        <p:spPr>
          <a:xfrm>
            <a:off x="700635" y="1817179"/>
            <a:ext cx="5670185" cy="1102896"/>
          </a:xfrm>
          <a:prstGeom prst="rect">
            <a:avLst/>
          </a:prstGeom>
        </p:spPr>
      </p:pic>
      <p:pic>
        <p:nvPicPr>
          <p:cNvPr id="5" name="Imagen 4" descr="Gráfico, Gráfico circular&#10;&#10;El contenido generado por IA puede ser incorrecto.">
            <a:extLst>
              <a:ext uri="{FF2B5EF4-FFF2-40B4-BE49-F238E27FC236}">
                <a16:creationId xmlns:a16="http://schemas.microsoft.com/office/drawing/2014/main" id="{63FF3B26-BBFC-1AA4-4835-0BCD7E5B5B36}"/>
              </a:ext>
            </a:extLst>
          </p:cNvPr>
          <p:cNvPicPr>
            <a:picLocks noChangeAspect="1"/>
          </p:cNvPicPr>
          <p:nvPr/>
        </p:nvPicPr>
        <p:blipFill>
          <a:blip r:embed="rId3"/>
          <a:stretch>
            <a:fillRect/>
          </a:stretch>
        </p:blipFill>
        <p:spPr>
          <a:xfrm>
            <a:off x="700635" y="2920075"/>
            <a:ext cx="4111208" cy="3733229"/>
          </a:xfrm>
          <a:prstGeom prst="rect">
            <a:avLst/>
          </a:prstGeom>
        </p:spPr>
      </p:pic>
    </p:spTree>
    <p:extLst>
      <p:ext uri="{BB962C8B-B14F-4D97-AF65-F5344CB8AC3E}">
        <p14:creationId xmlns:p14="http://schemas.microsoft.com/office/powerpoint/2010/main" val="414125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8459C-F76B-912B-07DC-E85877F8624F}"/>
              </a:ext>
            </a:extLst>
          </p:cNvPr>
          <p:cNvSpPr>
            <a:spLocks noGrp="1"/>
          </p:cNvSpPr>
          <p:nvPr>
            <p:ph type="title"/>
          </p:nvPr>
        </p:nvSpPr>
        <p:spPr>
          <a:xfrm>
            <a:off x="700635" y="914400"/>
            <a:ext cx="10691265" cy="1307592"/>
          </a:xfrm>
        </p:spPr>
        <p:txBody>
          <a:bodyPr/>
          <a:lstStyle/>
          <a:p>
            <a:r>
              <a:rPr lang="es-ES" dirty="0"/>
              <a:t>Gráfico de frecuencia (histograma)</a:t>
            </a:r>
            <a:endParaRPr lang="es-CO" dirty="0"/>
          </a:p>
        </p:txBody>
      </p:sp>
      <p:sp>
        <p:nvSpPr>
          <p:cNvPr id="3" name="Marcador de contenido 2">
            <a:extLst>
              <a:ext uri="{FF2B5EF4-FFF2-40B4-BE49-F238E27FC236}">
                <a16:creationId xmlns:a16="http://schemas.microsoft.com/office/drawing/2014/main" id="{629A9141-0ED3-86FB-977B-F22464880229}"/>
              </a:ext>
            </a:extLst>
          </p:cNvPr>
          <p:cNvSpPr>
            <a:spLocks noGrp="1"/>
          </p:cNvSpPr>
          <p:nvPr>
            <p:ph idx="1"/>
          </p:nvPr>
        </p:nvSpPr>
        <p:spPr>
          <a:xfrm>
            <a:off x="700635" y="2848130"/>
            <a:ext cx="3511601" cy="3113757"/>
          </a:xfrm>
        </p:spPr>
        <p:txBody>
          <a:bodyPr/>
          <a:lstStyle/>
          <a:p>
            <a:r>
              <a:rPr lang="es-ES" dirty="0"/>
              <a:t>Es un gráfico que representa la frecuencia con la que se dan ciertos tipos de datos, este se representa en histograma con forma de campana de Gauss dependiendo de la tendencia de los datos.</a:t>
            </a:r>
            <a:endParaRPr lang="es-CO" dirty="0"/>
          </a:p>
        </p:txBody>
      </p:sp>
      <p:pic>
        <p:nvPicPr>
          <p:cNvPr id="4" name="Imagen 3">
            <a:extLst>
              <a:ext uri="{FF2B5EF4-FFF2-40B4-BE49-F238E27FC236}">
                <a16:creationId xmlns:a16="http://schemas.microsoft.com/office/drawing/2014/main" id="{E4596507-EEF8-BC48-0DA8-4E17C0BC8328}"/>
              </a:ext>
            </a:extLst>
          </p:cNvPr>
          <p:cNvPicPr>
            <a:picLocks noChangeAspect="1"/>
          </p:cNvPicPr>
          <p:nvPr/>
        </p:nvPicPr>
        <p:blipFill>
          <a:blip r:embed="rId2"/>
          <a:stretch>
            <a:fillRect/>
          </a:stretch>
        </p:blipFill>
        <p:spPr>
          <a:xfrm>
            <a:off x="5937576" y="1754427"/>
            <a:ext cx="5275066" cy="4359382"/>
          </a:xfrm>
          <a:prstGeom prst="rect">
            <a:avLst/>
          </a:prstGeom>
        </p:spPr>
      </p:pic>
    </p:spTree>
    <p:extLst>
      <p:ext uri="{BB962C8B-B14F-4D97-AF65-F5344CB8AC3E}">
        <p14:creationId xmlns:p14="http://schemas.microsoft.com/office/powerpoint/2010/main" val="263419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15282-FD1D-563E-75B2-469751814D76}"/>
              </a:ext>
            </a:extLst>
          </p:cNvPr>
          <p:cNvSpPr>
            <a:spLocks noGrp="1"/>
          </p:cNvSpPr>
          <p:nvPr>
            <p:ph type="title"/>
          </p:nvPr>
        </p:nvSpPr>
        <p:spPr/>
        <p:txBody>
          <a:bodyPr/>
          <a:lstStyle/>
          <a:p>
            <a:r>
              <a:rPr lang="es-ES" dirty="0"/>
              <a:t>Gráfico de  cajas y bigotes</a:t>
            </a:r>
            <a:endParaRPr lang="es-CO" dirty="0"/>
          </a:p>
        </p:txBody>
      </p:sp>
      <p:sp>
        <p:nvSpPr>
          <p:cNvPr id="3" name="Marcador de contenido 2">
            <a:extLst>
              <a:ext uri="{FF2B5EF4-FFF2-40B4-BE49-F238E27FC236}">
                <a16:creationId xmlns:a16="http://schemas.microsoft.com/office/drawing/2014/main" id="{067DE056-07D8-92EC-238D-3381448341F3}"/>
              </a:ext>
            </a:extLst>
          </p:cNvPr>
          <p:cNvSpPr>
            <a:spLocks noGrp="1"/>
          </p:cNvSpPr>
          <p:nvPr>
            <p:ph idx="1"/>
          </p:nvPr>
        </p:nvSpPr>
        <p:spPr>
          <a:xfrm>
            <a:off x="7540053" y="1978700"/>
            <a:ext cx="3552044" cy="3503501"/>
          </a:xfrm>
        </p:spPr>
        <p:txBody>
          <a:bodyPr/>
          <a:lstStyle/>
          <a:p>
            <a:r>
              <a:rPr lang="es-ES" dirty="0"/>
              <a:t>Usado normalmente para representar los valores medios, cuartiles y atípicos en los datos, de esta forma podemos identificar si entre los datos hay valores que se salen totalmente de la norma y como actuar sobre ellos.</a:t>
            </a:r>
            <a:endParaRPr lang="es-CO" dirty="0"/>
          </a:p>
        </p:txBody>
      </p:sp>
      <p:pic>
        <p:nvPicPr>
          <p:cNvPr id="4" name="Imagen 3">
            <a:extLst>
              <a:ext uri="{FF2B5EF4-FFF2-40B4-BE49-F238E27FC236}">
                <a16:creationId xmlns:a16="http://schemas.microsoft.com/office/drawing/2014/main" id="{B38504CB-F7AB-D53C-9861-C87D3BE7746F}"/>
              </a:ext>
            </a:extLst>
          </p:cNvPr>
          <p:cNvPicPr>
            <a:picLocks noChangeAspect="1"/>
          </p:cNvPicPr>
          <p:nvPr/>
        </p:nvPicPr>
        <p:blipFill>
          <a:blip r:embed="rId2"/>
          <a:stretch>
            <a:fillRect/>
          </a:stretch>
        </p:blipFill>
        <p:spPr>
          <a:xfrm>
            <a:off x="800100" y="1847240"/>
            <a:ext cx="5395365" cy="4331975"/>
          </a:xfrm>
          <a:prstGeom prst="rect">
            <a:avLst/>
          </a:prstGeom>
        </p:spPr>
      </p:pic>
    </p:spTree>
    <p:extLst>
      <p:ext uri="{BB962C8B-B14F-4D97-AF65-F5344CB8AC3E}">
        <p14:creationId xmlns:p14="http://schemas.microsoft.com/office/powerpoint/2010/main" val="428344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28CA6-E3E0-99C7-D0D3-91E68BAB6192}"/>
              </a:ext>
            </a:extLst>
          </p:cNvPr>
          <p:cNvSpPr>
            <a:spLocks noGrp="1"/>
          </p:cNvSpPr>
          <p:nvPr>
            <p:ph type="title"/>
          </p:nvPr>
        </p:nvSpPr>
        <p:spPr/>
        <p:txBody>
          <a:bodyPr>
            <a:normAutofit fontScale="90000"/>
          </a:bodyPr>
          <a:lstStyle/>
          <a:p>
            <a:r>
              <a:rPr lang="es-ES" dirty="0"/>
              <a:t>Gráfico de barras para análisis multivariado</a:t>
            </a:r>
            <a:endParaRPr lang="es-CO" dirty="0"/>
          </a:p>
        </p:txBody>
      </p:sp>
      <p:sp>
        <p:nvSpPr>
          <p:cNvPr id="3" name="Marcador de contenido 2">
            <a:extLst>
              <a:ext uri="{FF2B5EF4-FFF2-40B4-BE49-F238E27FC236}">
                <a16:creationId xmlns:a16="http://schemas.microsoft.com/office/drawing/2014/main" id="{D8A2A2F9-12DF-D79F-75E4-59B0A32B0E65}"/>
              </a:ext>
            </a:extLst>
          </p:cNvPr>
          <p:cNvSpPr>
            <a:spLocks noGrp="1"/>
          </p:cNvSpPr>
          <p:nvPr>
            <p:ph idx="1"/>
          </p:nvPr>
        </p:nvSpPr>
        <p:spPr>
          <a:xfrm>
            <a:off x="700635" y="2221992"/>
            <a:ext cx="4336059" cy="3721608"/>
          </a:xfrm>
        </p:spPr>
        <p:txBody>
          <a:bodyPr/>
          <a:lstStyle/>
          <a:p>
            <a:r>
              <a:rPr lang="es-ES" dirty="0"/>
              <a:t>Es un grafico de barras con mas de una variable en el eje y, de esta forma podemos analizar desde varios puntos como se afecta un valor en especifico, se usa comúnmente para analizar como un valor cambia cuando se unen mas variables al análisis.</a:t>
            </a:r>
            <a:endParaRPr lang="es-CO" dirty="0"/>
          </a:p>
        </p:txBody>
      </p:sp>
      <p:pic>
        <p:nvPicPr>
          <p:cNvPr id="4" name="Imagen 3">
            <a:extLst>
              <a:ext uri="{FF2B5EF4-FFF2-40B4-BE49-F238E27FC236}">
                <a16:creationId xmlns:a16="http://schemas.microsoft.com/office/drawing/2014/main" id="{5394F6F5-CF9F-3094-D181-2326A4B6E852}"/>
              </a:ext>
            </a:extLst>
          </p:cNvPr>
          <p:cNvPicPr>
            <a:picLocks noChangeAspect="1"/>
          </p:cNvPicPr>
          <p:nvPr/>
        </p:nvPicPr>
        <p:blipFill>
          <a:blip r:embed="rId2"/>
          <a:stretch>
            <a:fillRect/>
          </a:stretch>
        </p:blipFill>
        <p:spPr>
          <a:xfrm>
            <a:off x="6096000" y="1875919"/>
            <a:ext cx="4912713" cy="4489011"/>
          </a:xfrm>
          <a:prstGeom prst="rect">
            <a:avLst/>
          </a:prstGeom>
        </p:spPr>
      </p:pic>
    </p:spTree>
    <p:extLst>
      <p:ext uri="{BB962C8B-B14F-4D97-AF65-F5344CB8AC3E}">
        <p14:creationId xmlns:p14="http://schemas.microsoft.com/office/powerpoint/2010/main" val="281503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367A5-7455-A9D6-348C-6BF8344F9CA5}"/>
              </a:ext>
            </a:extLst>
          </p:cNvPr>
          <p:cNvSpPr>
            <a:spLocks noGrp="1"/>
          </p:cNvSpPr>
          <p:nvPr>
            <p:ph type="title"/>
          </p:nvPr>
        </p:nvSpPr>
        <p:spPr/>
        <p:txBody>
          <a:bodyPr/>
          <a:lstStyle/>
          <a:p>
            <a:r>
              <a:rPr lang="es-ES" dirty="0"/>
              <a:t>Conclusión</a:t>
            </a:r>
            <a:endParaRPr lang="es-CO" dirty="0"/>
          </a:p>
        </p:txBody>
      </p:sp>
      <p:sp>
        <p:nvSpPr>
          <p:cNvPr id="3" name="Marcador de contenido 2">
            <a:extLst>
              <a:ext uri="{FF2B5EF4-FFF2-40B4-BE49-F238E27FC236}">
                <a16:creationId xmlns:a16="http://schemas.microsoft.com/office/drawing/2014/main" id="{2A025834-8C45-6168-C2D8-4FF3813D1C98}"/>
              </a:ext>
            </a:extLst>
          </p:cNvPr>
          <p:cNvSpPr>
            <a:spLocks noGrp="1"/>
          </p:cNvSpPr>
          <p:nvPr>
            <p:ph idx="1"/>
          </p:nvPr>
        </p:nvSpPr>
        <p:spPr/>
        <p:txBody>
          <a:bodyPr/>
          <a:lstStyle/>
          <a:p>
            <a:r>
              <a:rPr lang="es-ES" dirty="0"/>
              <a:t>La importancia de los gráficos es fundamental para la implementación de las estrategias de mejoramiento, de toma de decisiones y de liderazgo en cualquier ámbito, por eso la identificación del grafico correspondiente a cada dato, así como la correcta interpretación es fundamental a la hora de hacer un correcto análisis de datos.</a:t>
            </a:r>
            <a:endParaRPr lang="es-CO" dirty="0"/>
          </a:p>
        </p:txBody>
      </p:sp>
    </p:spTree>
    <p:extLst>
      <p:ext uri="{BB962C8B-B14F-4D97-AF65-F5344CB8AC3E}">
        <p14:creationId xmlns:p14="http://schemas.microsoft.com/office/powerpoint/2010/main" val="119113550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114</TotalTime>
  <Words>334</Words>
  <Application>Microsoft Office PowerPoint</Application>
  <PresentationFormat>Panorámica</PresentationFormat>
  <Paragraphs>15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Calisto MT</vt:lpstr>
      <vt:lpstr>Univers Condensed</vt:lpstr>
      <vt:lpstr>ChronicleVTI</vt:lpstr>
      <vt:lpstr>Gráficos para el análisis de datos</vt:lpstr>
      <vt:lpstr>Introducción</vt:lpstr>
      <vt:lpstr>Gráfico de torta</vt:lpstr>
      <vt:lpstr>Gráfico de frecuencia (histograma)</vt:lpstr>
      <vt:lpstr>Gráfico de  cajas y bigotes</vt:lpstr>
      <vt:lpstr>Gráfico de barras para análisis multivariado</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GERMAN DANIEL COLON CARRASQUILLA</dc:creator>
  <cp:lastModifiedBy>GERMAN DANIEL COLON CARRASQUILLA</cp:lastModifiedBy>
  <cp:revision>2</cp:revision>
  <dcterms:created xsi:type="dcterms:W3CDTF">2025-04-10T03:38:21Z</dcterms:created>
  <dcterms:modified xsi:type="dcterms:W3CDTF">2025-04-11T19:47:35Z</dcterms:modified>
</cp:coreProperties>
</file>