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312" r:id="rId2"/>
    <p:sldId id="257" r:id="rId3"/>
    <p:sldId id="336" r:id="rId4"/>
    <p:sldId id="259" r:id="rId5"/>
    <p:sldId id="319" r:id="rId6"/>
    <p:sldId id="324" r:id="rId7"/>
    <p:sldId id="318" r:id="rId8"/>
    <p:sldId id="285" r:id="rId9"/>
    <p:sldId id="317" r:id="rId10"/>
    <p:sldId id="328" r:id="rId11"/>
    <p:sldId id="316" r:id="rId12"/>
    <p:sldId id="330" r:id="rId13"/>
    <p:sldId id="315" r:id="rId14"/>
    <p:sldId id="331" r:id="rId15"/>
    <p:sldId id="314" r:id="rId16"/>
    <p:sldId id="321" r:id="rId17"/>
    <p:sldId id="313" r:id="rId18"/>
    <p:sldId id="322" r:id="rId19"/>
    <p:sldId id="335" r:id="rId20"/>
    <p:sldId id="292" r:id="rId21"/>
    <p:sldId id="261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73" d="100"/>
          <a:sy n="73" d="100"/>
        </p:scale>
        <p:origin x="1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7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6DC6AA-87F6-2947-9CFC-91B5C5DB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138FA8C9-B794-B44F-9A6A-52423F1F8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EB1AD0-18AF-34E7-179C-D0C193A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74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77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6DC6AA-87F6-2947-9CFC-91B5C5DB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138FA8C9-B794-B44F-9A6A-52423F1F8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EB1AD0-18AF-34E7-179C-D0C193A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851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38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6DC6AA-87F6-2947-9CFC-91B5C5DB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138FA8C9-B794-B44F-9A6A-52423F1F8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EB1AD0-18AF-34E7-179C-D0C193A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62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67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14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61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6DC6AA-87F6-2947-9CFC-91B5C5DB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138FA8C9-B794-B44F-9A6A-52423F1F8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EB1AD0-18AF-34E7-179C-D0C193A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19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0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AC9E5C83-1CA4-C5D8-DCFF-4C95B5D7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EBE720E3-82AD-2AF4-BDFF-A78DFA365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36AF56F2-DDFD-F259-0E4D-468E5E8E1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957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99BC532-C8CF-EF4A-1DE9-BAD76697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0A1A4F8-E486-4E4B-1E3C-79650F598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B133455-C4F9-5152-6B2D-E2A9B87A7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0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1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67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82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6DC6AA-87F6-2947-9CFC-91B5C5DB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138FA8C9-B794-B44F-9A6A-52423F1F8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EB1AD0-18AF-34E7-179C-D0C193A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73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1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466247" y="2891986"/>
            <a:ext cx="6381947" cy="10025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2743200" algn="ctr"/>
                <a:tab pos="5486400" algn="r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 ÁN 2 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 THỬ WEBSITE TAIGAMEKP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03422" y="3894519"/>
            <a:ext cx="6065403" cy="18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 err="1"/>
              <a:t>Giảng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: T.S </a:t>
            </a:r>
            <a:r>
              <a:rPr lang="vi-VN" sz="1800" b="1" dirty="0"/>
              <a:t>Đào Anh Hiển</a:t>
            </a:r>
            <a:endParaRPr lang="en-US" sz="1800" b="1"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/>
              <a:t>SV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: Hoàng Tiến Đạt </a:t>
            </a:r>
            <a:endParaRPr lang="vi-VN" sz="1800" b="1" dirty="0"/>
          </a:p>
          <a:p>
            <a:pPr marL="0" indent="0">
              <a:buSzPts val="2000"/>
            </a:pPr>
            <a:r>
              <a:rPr lang="vi-VN" sz="1800" b="1" dirty="0"/>
              <a:t>	</a:t>
            </a:r>
            <a:endParaRPr sz="1800" b="1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95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37A9EFDF-FE44-0CDC-5283-ADC158D4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EC20FC1D-D4C4-67F4-38F3-528E7EA51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7C43330E-0FB0-A439-AC7B-0CC8A11D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749636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88B592-B85A-CD9C-62D6-62DA35A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336510"/>
            <a:ext cx="8917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6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5. Biểu đồ trạng thái</a:t>
            </a:r>
            <a:endParaRPr dirty="0"/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37A9EFDF-FE44-0CDC-5283-ADC158D4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EC20FC1D-D4C4-67F4-38F3-528E7EA51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7C43330E-0FB0-A439-AC7B-0CC8A11D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749636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88B592-B85A-CD9C-62D6-62DA35A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336510"/>
            <a:ext cx="8917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4AE24-A0C9-0CE8-3A5B-80FE58F7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71167"/>
              </p:ext>
            </p:extLst>
          </p:nvPr>
        </p:nvGraphicFramePr>
        <p:xfrm>
          <a:off x="1524000" y="1396999"/>
          <a:ext cx="6096000" cy="37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50834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57092241"/>
                    </a:ext>
                  </a:extLst>
                </a:gridCol>
              </a:tblGrid>
              <a:tr h="9408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93094"/>
                  </a:ext>
                </a:extLst>
              </a:tr>
              <a:tr h="940895">
                <a:tc>
                  <a:txBody>
                    <a:bodyPr/>
                    <a:lstStyle/>
                    <a:p>
                      <a:r>
                        <a:rPr lang="en-US" dirty="0" err="1"/>
                        <a:t>BDTTQuanLyNhanVien</a:t>
                      </a:r>
                      <a:endParaRPr lang="en-US" dirty="0"/>
                    </a:p>
                    <a:p>
                      <a:r>
                        <a:rPr lang="en-US" dirty="0" err="1"/>
                        <a:t>BDTTQuanLyKhachHang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Tiến  Đạt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28909"/>
                  </a:ext>
                </a:extLst>
              </a:tr>
              <a:tr h="940895">
                <a:tc>
                  <a:txBody>
                    <a:bodyPr/>
                    <a:lstStyle/>
                    <a:p>
                      <a:r>
                        <a:rPr lang="en-US" dirty="0" err="1"/>
                        <a:t>BDTTQuanAo</a:t>
                      </a:r>
                      <a:endParaRPr lang="en-US" dirty="0"/>
                    </a:p>
                    <a:p>
                      <a:r>
                        <a:rPr lang="en-US" dirty="0" err="1"/>
                        <a:t>BDTTLoaiQuanAo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Minh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23297"/>
                  </a:ext>
                </a:extLst>
              </a:tr>
              <a:tr h="940895">
                <a:tc>
                  <a:txBody>
                    <a:bodyPr/>
                    <a:lstStyle/>
                    <a:p>
                      <a:r>
                        <a:rPr lang="en-US" dirty="0" err="1"/>
                        <a:t>BDTTHoaDonNhap</a:t>
                      </a:r>
                      <a:endParaRPr lang="en-US" dirty="0"/>
                    </a:p>
                    <a:p>
                      <a:r>
                        <a:rPr lang="en-US" dirty="0" err="1"/>
                        <a:t>BDTTHoaDonBan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8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64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6. Biểu đồ tuần tự</a:t>
            </a:r>
            <a:endParaRPr sz="1800" b="1" dirty="0"/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37A9EFDF-FE44-0CDC-5283-ADC158D4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EC20FC1D-D4C4-67F4-38F3-528E7EA51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7C43330E-0FB0-A439-AC7B-0CC8A11D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749636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88B592-B85A-CD9C-62D6-62DA35A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336510"/>
            <a:ext cx="8917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E4E59D-881B-A526-C360-BD24A5B22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22008"/>
              </p:ext>
            </p:extLst>
          </p:nvPr>
        </p:nvGraphicFramePr>
        <p:xfrm>
          <a:off x="721270" y="747447"/>
          <a:ext cx="7226976" cy="536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161">
                  <a:extLst>
                    <a:ext uri="{9D8B030D-6E8A-4147-A177-3AD203B41FA5}">
                      <a16:colId xmlns:a16="http://schemas.microsoft.com/office/drawing/2014/main" val="3006877726"/>
                    </a:ext>
                  </a:extLst>
                </a:gridCol>
                <a:gridCol w="3620815">
                  <a:extLst>
                    <a:ext uri="{9D8B030D-6E8A-4147-A177-3AD203B41FA5}">
                      <a16:colId xmlns:a16="http://schemas.microsoft.com/office/drawing/2014/main" val="1726228048"/>
                    </a:ext>
                  </a:extLst>
                </a:gridCol>
              </a:tblGrid>
              <a:tr h="5727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24359"/>
                  </a:ext>
                </a:extLst>
              </a:tr>
              <a:tr h="15496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BDTTSuaLoaiHang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BDTTSuaThongTinSP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BDTTThemLoaiHang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BDTTXoaThongTinSanPham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BDTTDangNhap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Tiến Đạt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96872"/>
                  </a:ext>
                </a:extLst>
              </a:tr>
              <a:tr h="15266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BDTTThemKhachHang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BDTTSuaKhachHang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BDTTXoaKhachHang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BDTTTimKiemKhachHang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Minh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5377"/>
                  </a:ext>
                </a:extLst>
              </a:tr>
              <a:tr h="17140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BDTTThemNhanVien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BDTTSuaNhanVien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BDTTXoaNhanVien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BDTTTimKiemNhanVien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8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7. Biểu đồ hoạt động</a:t>
            </a:r>
            <a:endParaRPr dirty="0"/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2C36AE-9407-6391-4565-C1369692F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80974"/>
              </p:ext>
            </p:extLst>
          </p:nvPr>
        </p:nvGraphicFramePr>
        <p:xfrm>
          <a:off x="1524000" y="1397000"/>
          <a:ext cx="60960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40899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73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BDHDDangNhap</a:t>
                      </a:r>
                      <a:endParaRPr lang="en-US" dirty="0"/>
                    </a:p>
                    <a:p>
                      <a:r>
                        <a:rPr lang="en-US" dirty="0" err="1"/>
                        <a:t>BDHDDoiMK</a:t>
                      </a:r>
                      <a:endParaRPr lang="en-US" dirty="0"/>
                    </a:p>
                    <a:p>
                      <a:r>
                        <a:rPr lang="en-US" dirty="0" err="1"/>
                        <a:t>BDHDDangKy</a:t>
                      </a:r>
                      <a:endParaRPr lang="en-US" dirty="0"/>
                    </a:p>
                    <a:p>
                      <a:r>
                        <a:rPr lang="en-US" dirty="0" err="1"/>
                        <a:t>BDHDTimKiem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7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BDHDThemKhachHang</a:t>
                      </a:r>
                      <a:endParaRPr lang="en-US" dirty="0"/>
                    </a:p>
                    <a:p>
                      <a:r>
                        <a:rPr lang="en-US" dirty="0" err="1"/>
                        <a:t>BDHDSuaKhachHang</a:t>
                      </a:r>
                      <a:endParaRPr lang="en-US" dirty="0"/>
                    </a:p>
                    <a:p>
                      <a:r>
                        <a:rPr lang="en-US" dirty="0" err="1"/>
                        <a:t>BDHDXoaKhachHang</a:t>
                      </a:r>
                      <a:endParaRPr lang="en-US" dirty="0"/>
                    </a:p>
                    <a:p>
                      <a:r>
                        <a:rPr lang="en-US" dirty="0" err="1"/>
                        <a:t>BDHDTimKiemKhachHang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</a:t>
                      </a:r>
                      <a:r>
                        <a:rPr lang="en-US" dirty="0" err="1"/>
                        <a:t>Tiến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5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BDHDThemSanPham</a:t>
                      </a:r>
                      <a:endParaRPr lang="en-US" dirty="0"/>
                    </a:p>
                    <a:p>
                      <a:r>
                        <a:rPr lang="en-US" dirty="0" err="1"/>
                        <a:t>BDHDSuaSanPham</a:t>
                      </a:r>
                      <a:endParaRPr lang="en-US" dirty="0"/>
                    </a:p>
                    <a:p>
                      <a:r>
                        <a:rPr lang="en-US" dirty="0" err="1"/>
                        <a:t>BDHDXoaSanPham</a:t>
                      </a:r>
                      <a:endParaRPr lang="en-US" dirty="0"/>
                    </a:p>
                    <a:p>
                      <a:r>
                        <a:rPr lang="en-US" dirty="0" err="1"/>
                        <a:t>BDHDThemLoaiHang</a:t>
                      </a:r>
                      <a:endParaRPr lang="en-US" dirty="0"/>
                    </a:p>
                    <a:p>
                      <a:r>
                        <a:rPr lang="en-US" dirty="0" err="1"/>
                        <a:t>BDHDSuaLoaiHang</a:t>
                      </a:r>
                      <a:endParaRPr lang="en-US" dirty="0"/>
                    </a:p>
                    <a:p>
                      <a:r>
                        <a:rPr lang="en-US" dirty="0" err="1"/>
                        <a:t>BDHDXoaLoaiHang</a:t>
                      </a:r>
                      <a:endParaRPr lang="en-US" dirty="0"/>
                    </a:p>
                    <a:p>
                      <a:r>
                        <a:rPr lang="en-US" dirty="0" err="1"/>
                        <a:t>BDHDTimKiemLoaiHang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/>
                        <a:t> Minh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9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82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8. Biểu đồ thành phần</a:t>
            </a:r>
            <a:endParaRPr sz="1800" b="1" dirty="0"/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37A9EFDF-FE44-0CDC-5283-ADC158D4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EC20FC1D-D4C4-67F4-38F3-528E7EA51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7C43330E-0FB0-A439-AC7B-0CC8A11D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749636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88B592-B85A-CD9C-62D6-62DA35A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336510"/>
            <a:ext cx="8917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272AB1-26E9-F580-C6C1-4463E45EB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9375"/>
              </p:ext>
            </p:extLst>
          </p:nvPr>
        </p:nvGraphicFramePr>
        <p:xfrm>
          <a:off x="1553227" y="1397000"/>
          <a:ext cx="6395019" cy="293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105">
                  <a:extLst>
                    <a:ext uri="{9D8B030D-6E8A-4147-A177-3AD203B41FA5}">
                      <a16:colId xmlns:a16="http://schemas.microsoft.com/office/drawing/2014/main" val="1036276746"/>
                    </a:ext>
                  </a:extLst>
                </a:gridCol>
                <a:gridCol w="3212914">
                  <a:extLst>
                    <a:ext uri="{9D8B030D-6E8A-4147-A177-3AD203B41FA5}">
                      <a16:colId xmlns:a16="http://schemas.microsoft.com/office/drawing/2014/main" val="1625855408"/>
                    </a:ext>
                  </a:extLst>
                </a:gridCol>
              </a:tblGrid>
              <a:tr h="14697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2123"/>
                  </a:ext>
                </a:extLst>
              </a:tr>
              <a:tr h="1469755">
                <a:tc>
                  <a:txBody>
                    <a:bodyPr/>
                    <a:lstStyle/>
                    <a:p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Lý</a:t>
                      </a:r>
                    </a:p>
                    <a:p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Minh</a:t>
                      </a:r>
                    </a:p>
                    <a:p>
                      <a:pPr algn="ctr"/>
                      <a:r>
                        <a:rPr lang="en-US" dirty="0"/>
                        <a:t>Hoàng Tiến Đạt</a:t>
                      </a:r>
                    </a:p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8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9. Biểu đồ triển khai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3. </a:t>
            </a:r>
            <a:r>
              <a:rPr lang="en-US" sz="1800" b="1" dirty="0" err="1"/>
              <a:t>Kiểm</a:t>
            </a:r>
            <a:r>
              <a:rPr lang="en-US" sz="1800" b="1" dirty="0"/>
              <a:t> </a:t>
            </a:r>
            <a:r>
              <a:rPr lang="en-US" sz="1800" b="1" dirty="0" err="1"/>
              <a:t>thử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endParaRPr sz="18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2. </a:t>
            </a:r>
            <a:r>
              <a:rPr lang="en-US" sz="1800" b="1" dirty="0">
                <a:solidFill>
                  <a:schemeClr val="dk1"/>
                </a:solidFill>
              </a:rPr>
              <a:t>Test plan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trang</a:t>
            </a:r>
            <a:r>
              <a:rPr lang="en-US" sz="1800" b="1" dirty="0">
                <a:solidFill>
                  <a:schemeClr val="dk1"/>
                </a:solidFill>
              </a:rPr>
              <a:t> web</a:t>
            </a:r>
            <a:endParaRPr dirty="0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4.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giao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diện</a:t>
            </a:r>
            <a:endParaRPr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5.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hiệu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xuất</a:t>
            </a:r>
            <a:endParaRPr dirty="0"/>
          </a:p>
        </p:txBody>
      </p:sp>
      <p:grpSp>
        <p:nvGrpSpPr>
          <p:cNvPr id="52" name="Google Shape;107;p2"/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6.</a:t>
            </a:r>
            <a:r>
              <a:rPr lang="en-US" sz="1800" b="1" dirty="0" err="1"/>
              <a:t>Katalon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E4F5492-90AD-3862-EFD6-349C2ABC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607D625B-4D21-DB5D-275B-22AD70B79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5407897B-4C08-4AAF-63C3-F94CB5689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814174" cy="585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endParaRPr lang="vi-VN" sz="600" i="1" dirty="0">
              <a:latin typeface="+mj-lt"/>
            </a:endParaRPr>
          </a:p>
          <a:p>
            <a:pPr marL="114300" indent="0" algn="ctr">
              <a:buNone/>
            </a:pPr>
            <a:endParaRPr lang="vi-VN" sz="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5CC649C-4EFD-3731-927A-05E5B5F2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480808"/>
            <a:ext cx="89179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5A4B0-79AE-3FE2-2244-51A6711C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4" y="970189"/>
            <a:ext cx="7271582" cy="5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2862899D-8DE1-63FC-9CD3-A0ED064D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32CBCE86-284D-022A-1EE1-C9C98D514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09A0C38-AE1C-A7EC-5E09-4592EED8EE91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chức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năng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1E4FBFF-6512-D881-32AF-24AFE19A52BE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E9C0C4E-42B5-A415-CA45-2461788A965E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trang</a:t>
            </a:r>
            <a:r>
              <a:rPr lang="en-US" sz="1800" b="1" dirty="0">
                <a:solidFill>
                  <a:schemeClr val="dk1"/>
                </a:solidFill>
              </a:rPr>
              <a:t> web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CF41487A-E40D-0449-F6A1-E14A5B4627D3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CA44149F-BF6C-E916-9DC6-25F669ED35DC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9DD3BE5B-A389-A4D9-2FE6-05C654F3833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A44866CC-3080-2180-8BDE-57C83E40EA3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EC1C59DA-ADF7-9C6F-ACA1-C6D631B1EF4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747FB936-8CEC-94EB-8599-22AC6A1277D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5AFA97A6-67F2-58D1-6213-25C1A3A0BFC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C88E8061-BAA6-07D2-07A9-33D949898714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EEB8A57-555D-1CB4-5107-D13F3EFC7E5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AA06B3E-1B9C-87DA-92F9-C7C5B06E586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540F206-4F8C-F4C2-AFE8-2478D833F76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D81B6408-1C8B-89CA-91E4-6082CD4CBF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79056B0-3205-FB3B-DA55-50A4CACEDD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6D58DCC2-751B-99C9-5834-BE6354D2159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382BA65C-DA35-8D9B-F7CD-20DCC6507188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E017A69C-7226-1D66-3E92-005110DF77B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B731B531-C002-3DCE-B679-BD82EA9047F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3DB20C8B-315E-7527-9431-7C1178243C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C90EE977-AC86-C657-9D83-B5B96BDCAAC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B735B32D-ECC6-9F48-E551-4329E1D5769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759C9C42-0AFF-34AF-6484-B6243696A81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2148B828-DD56-808B-42E3-43E0F3A0FA09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giao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diện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0DAF0D0B-6BEC-75FD-1FE3-68E0581DF9C7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38F8912-404F-AEA7-5C6F-729D2C7FA0F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1463EDEC-0EFE-7B25-D6D2-F1B5C20763F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7F2329A3-4B52-4BD2-B068-32B17A3F393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9F57C777-2D55-3727-6389-B1276EA0A11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D75FF11E-F359-C2F3-8B89-45EB28CC666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5ECAD5BC-D5D6-B4E8-755E-DB79A66BB48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7AD3F8C1-000B-273F-C67F-A29CD5ED4754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7BE39219-785E-4D6B-0DEE-28C6642FED4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2DAD6506-9F67-A59E-6711-5A88FFB8A2B5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F15EA3A5-16B9-DB3D-DA69-75BAEBC886E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902386B2-6AB7-75AD-6C1C-7EBFC2AF161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C4FD2D32-523A-2FB5-D54D-A4DAA70540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589B1F32-EB5C-904A-AED0-1F122D71D7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727140B3-CC27-B975-3C67-5EEFC31D10A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535B2E1B-DBC5-0ACB-7886-2F7BE2D1F25B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hiệu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xuất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F09E6821-04B2-7436-5D3D-37ABE0838033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01D092A6-D502-3C8C-218F-73E1CA87656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61C2F937-2A85-9378-C5B8-777D0E524B4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00555E69-5074-F991-907D-27F0BB9D039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AA25E39D-B474-342D-BBE5-A13145A23B97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63BD76EE-AD92-ECBD-1050-E3EB786A9A62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Katalon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web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2. Biểu đồ tổng quát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>
                <a:solidFill>
                  <a:schemeClr val="bg1"/>
                </a:solidFill>
              </a:rPr>
              <a:t>Use case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30D070-5F8B-1002-07DD-72F41C87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78027"/>
              </p:ext>
            </p:extLst>
          </p:nvPr>
        </p:nvGraphicFramePr>
        <p:xfrm>
          <a:off x="1513490" y="1396999"/>
          <a:ext cx="6106510" cy="449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10">
                  <a:extLst>
                    <a:ext uri="{9D8B030D-6E8A-4147-A177-3AD203B41FA5}">
                      <a16:colId xmlns:a16="http://schemas.microsoft.com/office/drawing/2014/main" val="11826313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86960756"/>
                    </a:ext>
                  </a:extLst>
                </a:gridCol>
              </a:tblGrid>
              <a:tr h="111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81484"/>
                  </a:ext>
                </a:extLst>
              </a:tr>
              <a:tr h="111088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UCQuanLySanPham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UCQuanLyGiaBan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UCQuanLyNhaCungCap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UCQuanLyNhanVien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Tiến Đạt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2133"/>
                  </a:ext>
                </a:extLst>
              </a:tr>
              <a:tr h="1110885">
                <a:tc>
                  <a:txBody>
                    <a:bodyPr/>
                    <a:lstStyle/>
                    <a:p>
                      <a:r>
                        <a:rPr lang="en-US" dirty="0" err="1"/>
                        <a:t>UCBaoCao</a:t>
                      </a:r>
                      <a:endParaRPr lang="en-US" dirty="0"/>
                    </a:p>
                    <a:p>
                      <a:r>
                        <a:rPr lang="en-US" dirty="0" err="1"/>
                        <a:t>UCQuanLyLoaiHang</a:t>
                      </a:r>
                      <a:endParaRPr lang="en-US" dirty="0"/>
                    </a:p>
                    <a:p>
                      <a:r>
                        <a:rPr lang="en-US" dirty="0" err="1"/>
                        <a:t>UCQuanLyKhachHang</a:t>
                      </a:r>
                      <a:endParaRPr lang="en-US" dirty="0"/>
                    </a:p>
                    <a:p>
                      <a:r>
                        <a:rPr lang="en-US" dirty="0" err="1"/>
                        <a:t>UCQuanLyTaiKhoan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Minh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47632"/>
                  </a:ext>
                </a:extLst>
              </a:tr>
              <a:tr h="1110885">
                <a:tc>
                  <a:txBody>
                    <a:bodyPr/>
                    <a:lstStyle/>
                    <a:p>
                      <a:r>
                        <a:rPr lang="en-US" dirty="0" err="1"/>
                        <a:t>UCHoaDonNhap</a:t>
                      </a:r>
                      <a:endParaRPr lang="en-US" dirty="0"/>
                    </a:p>
                    <a:p>
                      <a:r>
                        <a:rPr lang="en-US" dirty="0" err="1"/>
                        <a:t>UCHoaDonBan</a:t>
                      </a:r>
                      <a:endParaRPr lang="en-US" dirty="0"/>
                    </a:p>
                    <a:p>
                      <a:r>
                        <a:rPr lang="en-US" dirty="0" err="1"/>
                        <a:t>UCPhanHeQuanTri</a:t>
                      </a:r>
                      <a:endParaRPr lang="en-US" dirty="0"/>
                    </a:p>
                    <a:p>
                      <a:r>
                        <a:rPr lang="en-US" dirty="0" err="1"/>
                        <a:t>UCPhanHeQLSP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1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27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3. Biểu đồ lớp thực thể</a:t>
            </a:r>
            <a:endParaRPr sz="18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4. Biểu đồ phân tích ca sử dụng (VOPC)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37A9EFDF-FE44-0CDC-5283-ADC158D4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EC20FC1D-D4C4-67F4-38F3-528E7EA51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4">
            <a:extLst>
              <a:ext uri="{FF2B5EF4-FFF2-40B4-BE49-F238E27FC236}">
                <a16:creationId xmlns:a16="http://schemas.microsoft.com/office/drawing/2014/main" id="{7C43330E-0FB0-A439-AC7B-0CC8A11D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010" y="861646"/>
            <a:ext cx="8749636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thưc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thể</a:t>
            </a: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vi-VN" sz="1600" i="1" dirty="0">
              <a:latin typeface="+mj-lt"/>
            </a:endParaRPr>
          </a:p>
          <a:p>
            <a:pPr marL="114300" indent="0" algn="ctr">
              <a:buNone/>
            </a:pPr>
            <a:r>
              <a:rPr lang="en-US" sz="1600" i="1" dirty="0">
                <a:latin typeface="+mj-lt"/>
              </a:rPr>
              <a:t>Bi</a:t>
            </a:r>
            <a:endParaRPr lang="vi-VN" sz="1600" i="1" dirty="0">
              <a:latin typeface="+mj-lt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88B592-B85A-CD9C-62D6-62DA35A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0" y="4336510"/>
            <a:ext cx="8917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FDE12-A8B7-A153-573C-C08BC13DF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95827"/>
              </p:ext>
            </p:extLst>
          </p:nvPr>
        </p:nvGraphicFramePr>
        <p:xfrm>
          <a:off x="1524000" y="1397000"/>
          <a:ext cx="6096000" cy="323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36276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25855408"/>
                    </a:ext>
                  </a:extLst>
                </a:gridCol>
              </a:tblGrid>
              <a:tr h="7622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Biểu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2123"/>
                  </a:ext>
                </a:extLst>
              </a:tr>
              <a:tr h="762219">
                <a:tc>
                  <a:txBody>
                    <a:bodyPr/>
                    <a:lstStyle/>
                    <a:p>
                      <a:r>
                        <a:rPr lang="en-US" dirty="0" err="1"/>
                        <a:t>NhaCungCap</a:t>
                      </a:r>
                      <a:endParaRPr lang="en-US" dirty="0"/>
                    </a:p>
                    <a:p>
                      <a:r>
                        <a:rPr lang="en-US" dirty="0" err="1"/>
                        <a:t>HoaDonNhap</a:t>
                      </a:r>
                      <a:endParaRPr lang="en-US" dirty="0"/>
                    </a:p>
                    <a:p>
                      <a:r>
                        <a:rPr lang="en-US" dirty="0" err="1"/>
                        <a:t>ChitietHoaDonNhap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Minh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1507"/>
                  </a:ext>
                </a:extLst>
              </a:tr>
              <a:tr h="762219">
                <a:tc>
                  <a:txBody>
                    <a:bodyPr/>
                    <a:lstStyle/>
                    <a:p>
                      <a:r>
                        <a:rPr lang="en-US" dirty="0" err="1"/>
                        <a:t>QuanAo</a:t>
                      </a:r>
                      <a:endParaRPr lang="en-US" dirty="0"/>
                    </a:p>
                    <a:p>
                      <a:r>
                        <a:rPr lang="en-US" dirty="0" err="1"/>
                        <a:t>LoaiQuanAo</a:t>
                      </a:r>
                      <a:endParaRPr lang="en-US" dirty="0"/>
                    </a:p>
                    <a:p>
                      <a:r>
                        <a:rPr lang="en-US" dirty="0" err="1"/>
                        <a:t>KhachHang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Tiến Đạt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87006"/>
                  </a:ext>
                </a:extLst>
              </a:tr>
              <a:tr h="762219">
                <a:tc>
                  <a:txBody>
                    <a:bodyPr/>
                    <a:lstStyle/>
                    <a:p>
                      <a:r>
                        <a:rPr lang="en-US" dirty="0" err="1"/>
                        <a:t>TaiKhoan</a:t>
                      </a:r>
                      <a:endParaRPr lang="en-US" dirty="0"/>
                    </a:p>
                    <a:p>
                      <a:r>
                        <a:rPr lang="en-US" dirty="0" err="1"/>
                        <a:t>NhanVien</a:t>
                      </a:r>
                      <a:endParaRPr lang="en-US" dirty="0"/>
                    </a:p>
                    <a:p>
                      <a:r>
                        <a:rPr lang="en-US" dirty="0" err="1"/>
                        <a:t>HoaDonBan</a:t>
                      </a:r>
                      <a:endParaRPr lang="en-US" dirty="0"/>
                    </a:p>
                    <a:p>
                      <a:r>
                        <a:rPr lang="en-US" dirty="0" err="1"/>
                        <a:t>ChiTietHoaDonBan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Văn Lâm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1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5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881728" y="212477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3. Biểu đồ lớp thực thể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382925" y="148583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2. Biểu đồ tổng quát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1. Mô tả bài toán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82344" y="1551192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93505" y="2184028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43684" y="2814659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4. Biểu đồ phân tích ca sử dụng (VOPC)</a:t>
            </a:r>
            <a:endParaRPr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620928" y="2892234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750091" y="3548953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3160787" y="347314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5. Biểu đồ trạng thái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2" name="Google Shape;107;p2"/>
          <p:cNvGrpSpPr/>
          <p:nvPr/>
        </p:nvGrpSpPr>
        <p:grpSpPr>
          <a:xfrm>
            <a:off x="2705211" y="4175462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3096242" y="4131637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6. Biểu đồ tuần tự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oogle Shape;100;p2"/>
          <p:cNvGrpSpPr/>
          <p:nvPr/>
        </p:nvGrpSpPr>
        <p:grpSpPr>
          <a:xfrm>
            <a:off x="2350549" y="4819602"/>
            <a:ext cx="381000" cy="381000"/>
            <a:chOff x="2078" y="1680"/>
            <a:chExt cx="1615" cy="1615"/>
          </a:xfrm>
        </p:grpSpPr>
        <p:sp>
          <p:nvSpPr>
            <p:cNvPr id="6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4;p2"/>
            <p:cNvSpPr/>
            <p:nvPr/>
          </p:nvSpPr>
          <p:spPr>
            <a:xfrm>
              <a:off x="2206" y="1822"/>
              <a:ext cx="1394" cy="13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99;p2"/>
          <p:cNvSpPr/>
          <p:nvPr/>
        </p:nvSpPr>
        <p:spPr>
          <a:xfrm>
            <a:off x="2779346" y="4767896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7. Biểu đồ hoạt động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8" name="Google Shape;100;p2"/>
          <p:cNvGrpSpPr/>
          <p:nvPr/>
        </p:nvGrpSpPr>
        <p:grpSpPr>
          <a:xfrm>
            <a:off x="1852946" y="5477815"/>
            <a:ext cx="381000" cy="381000"/>
            <a:chOff x="2078" y="1680"/>
            <a:chExt cx="1615" cy="1615"/>
          </a:xfrm>
        </p:grpSpPr>
        <p:sp>
          <p:nvSpPr>
            <p:cNvPr id="69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4;p2"/>
            <p:cNvSpPr/>
            <p:nvPr/>
          </p:nvSpPr>
          <p:spPr>
            <a:xfrm>
              <a:off x="2254" y="1811"/>
              <a:ext cx="1262" cy="12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100;p2"/>
          <p:cNvGrpSpPr/>
          <p:nvPr/>
        </p:nvGrpSpPr>
        <p:grpSpPr>
          <a:xfrm>
            <a:off x="1110129" y="6006001"/>
            <a:ext cx="381000" cy="381000"/>
            <a:chOff x="2078" y="1680"/>
            <a:chExt cx="1615" cy="1615"/>
          </a:xfrm>
        </p:grpSpPr>
        <p:sp>
          <p:nvSpPr>
            <p:cNvPr id="74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4;p2"/>
            <p:cNvSpPr/>
            <p:nvPr/>
          </p:nvSpPr>
          <p:spPr>
            <a:xfrm>
              <a:off x="2254" y="1916"/>
              <a:ext cx="1262" cy="12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99;p2"/>
          <p:cNvSpPr/>
          <p:nvPr/>
        </p:nvSpPr>
        <p:spPr>
          <a:xfrm>
            <a:off x="2265677" y="540091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8. Biểu đồ thành phần</a:t>
            </a:r>
            <a:endParaRPr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Google Shape;99;p2"/>
          <p:cNvSpPr/>
          <p:nvPr/>
        </p:nvSpPr>
        <p:spPr>
          <a:xfrm>
            <a:off x="1596917" y="595795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65000"/>
                  </a:schemeClr>
                </a:solidFill>
              </a:rPr>
              <a:t>9. Biểu đồ triển khai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803</Words>
  <Application>Microsoft Office PowerPoint</Application>
  <PresentationFormat>On-screen Show (4:3)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Wingdings</vt:lpstr>
      <vt:lpstr>Arial</vt:lpstr>
      <vt:lpstr>Calibri</vt:lpstr>
      <vt:lpstr>Office Theme</vt:lpstr>
      <vt:lpstr>ĐỒ ÁN 2  KIỂM THỬ WEBSITE TAIGAMEKP</vt:lpstr>
      <vt:lpstr>Nội dung</vt:lpstr>
      <vt:lpstr>Nội dung</vt:lpstr>
      <vt:lpstr>1. Tổng quan trang web</vt:lpstr>
      <vt:lpstr>Nội dung</vt:lpstr>
      <vt:lpstr>Use case tổng quát</vt:lpstr>
      <vt:lpstr>Nội dung</vt:lpstr>
      <vt:lpstr>Biểu đồ lớp thực thể</vt:lpstr>
      <vt:lpstr>Nội dung</vt:lpstr>
      <vt:lpstr>PowerPoint Presentation</vt:lpstr>
      <vt:lpstr>Nội dung</vt:lpstr>
      <vt:lpstr>Biểu đồ trạng thái</vt:lpstr>
      <vt:lpstr>Nội dung</vt:lpstr>
      <vt:lpstr>Biểu đồ tuần tự</vt:lpstr>
      <vt:lpstr>Nội dung</vt:lpstr>
      <vt:lpstr>Biểu đồ hoạt động</vt:lpstr>
      <vt:lpstr>Nội dung</vt:lpstr>
      <vt:lpstr>PowerPoint Presentation</vt:lpstr>
      <vt:lpstr>Nội dung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hướng đối tượng UML</dc:title>
  <dc:creator>Đỗ Thị Thu Trang</dc:creator>
  <cp:lastModifiedBy>Đạt Hoàng Tiến</cp:lastModifiedBy>
  <cp:revision>47</cp:revision>
  <dcterms:created xsi:type="dcterms:W3CDTF">2024-09-27T15:40:07Z</dcterms:created>
  <dcterms:modified xsi:type="dcterms:W3CDTF">2025-01-14T16:30:19Z</dcterms:modified>
</cp:coreProperties>
</file>