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65" r:id="rId5"/>
    <p:sldId id="266" r:id="rId6"/>
    <p:sldId id="259" r:id="rId7"/>
    <p:sldId id="260"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5FFD97-D315-41D3-9FAB-3F5E30C7E519}"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123421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5FFD97-D315-41D3-9FAB-3F5E30C7E519}"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354635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5FFD97-D315-41D3-9FAB-3F5E30C7E519}"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420295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5FFD97-D315-41D3-9FAB-3F5E30C7E519}"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31DD7-E29A-40A5-B1AC-F06C1C18A3E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7064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5FFD97-D315-41D3-9FAB-3F5E30C7E519}"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3242676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5FFD97-D315-41D3-9FAB-3F5E30C7E519}"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2080818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5FFD97-D315-41D3-9FAB-3F5E30C7E519}"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168736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FFD97-D315-41D3-9FAB-3F5E30C7E519}"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1832912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FFD97-D315-41D3-9FAB-3F5E30C7E519}"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156413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FFD97-D315-41D3-9FAB-3F5E30C7E519}"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405420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FFD97-D315-41D3-9FAB-3F5E30C7E519}"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1048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FFD97-D315-41D3-9FAB-3F5E30C7E519}"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427673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FFD97-D315-41D3-9FAB-3F5E30C7E519}" type="datetimeFigureOut">
              <a:rPr lang="en-IN" smtClean="0"/>
              <a:t>04-01-2024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393174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5FFD97-D315-41D3-9FAB-3F5E30C7E519}"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104438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FFD97-D315-41D3-9FAB-3F5E30C7E519}" type="datetimeFigureOut">
              <a:rPr lang="en-IN" smtClean="0"/>
              <a:t>04-01-2024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224468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5FFD97-D315-41D3-9FAB-3F5E30C7E519}"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41242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5FFD97-D315-41D3-9FAB-3F5E30C7E519}"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B31DD7-E29A-40A5-B1AC-F06C1C18A3E5}" type="slidenum">
              <a:rPr lang="en-IN" smtClean="0"/>
              <a:t>‹#›</a:t>
            </a:fld>
            <a:endParaRPr lang="en-IN"/>
          </a:p>
        </p:txBody>
      </p:sp>
    </p:spTree>
    <p:extLst>
      <p:ext uri="{BB962C8B-B14F-4D97-AF65-F5344CB8AC3E}">
        <p14:creationId xmlns:p14="http://schemas.microsoft.com/office/powerpoint/2010/main" val="325238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5FFD97-D315-41D3-9FAB-3F5E30C7E519}" type="datetimeFigureOut">
              <a:rPr lang="en-IN" smtClean="0"/>
              <a:t>04-01-2024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4B31DD7-E29A-40A5-B1AC-F06C1C18A3E5}" type="slidenum">
              <a:rPr lang="en-IN" smtClean="0"/>
              <a:t>‹#›</a:t>
            </a:fld>
            <a:endParaRPr lang="en-IN"/>
          </a:p>
        </p:txBody>
      </p:sp>
    </p:spTree>
    <p:extLst>
      <p:ext uri="{BB962C8B-B14F-4D97-AF65-F5344CB8AC3E}">
        <p14:creationId xmlns:p14="http://schemas.microsoft.com/office/powerpoint/2010/main" val="407901105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DD52BD-FD7F-739D-7F3A-A72B05404853}"/>
              </a:ext>
            </a:extLst>
          </p:cNvPr>
          <p:cNvSpPr txBox="1"/>
          <p:nvPr/>
        </p:nvSpPr>
        <p:spPr>
          <a:xfrm>
            <a:off x="3384680" y="454509"/>
            <a:ext cx="6097554" cy="646331"/>
          </a:xfrm>
          <a:prstGeom prst="rect">
            <a:avLst/>
          </a:prstGeom>
          <a:noFill/>
        </p:spPr>
        <p:txBody>
          <a:bodyPr wrap="square">
            <a:spAutoFit/>
          </a:bodyPr>
          <a:lstStyle/>
          <a:p>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HOTEL BUSINESS PLAN</a:t>
            </a:r>
            <a:endParaRPr lang="en-IN" sz="3600" dirty="0"/>
          </a:p>
        </p:txBody>
      </p:sp>
      <p:pic>
        <p:nvPicPr>
          <p:cNvPr id="1030" name="Picture 6" descr="The Resort PPT Design Templates">
            <a:extLst>
              <a:ext uri="{FF2B5EF4-FFF2-40B4-BE49-F238E27FC236}">
                <a16:creationId xmlns:a16="http://schemas.microsoft.com/office/drawing/2014/main" id="{746A7703-BAC3-1EE2-EEEE-585958806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863" y="1592409"/>
            <a:ext cx="4171548" cy="28175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ew Littomore Suites, Kingswood – PTI Architecture">
            <a:extLst>
              <a:ext uri="{FF2B5EF4-FFF2-40B4-BE49-F238E27FC236}">
                <a16:creationId xmlns:a16="http://schemas.microsoft.com/office/drawing/2014/main" id="{8EDEA5ED-A31A-BAB7-328B-F00DB80F5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903" y="1598334"/>
            <a:ext cx="4171548" cy="27870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39B1D56-7F1A-3706-35B6-6D141893D0FD}"/>
              </a:ext>
            </a:extLst>
          </p:cNvPr>
          <p:cNvSpPr/>
          <p:nvPr/>
        </p:nvSpPr>
        <p:spPr>
          <a:xfrm>
            <a:off x="2368102" y="4482662"/>
            <a:ext cx="7081470" cy="584775"/>
          </a:xfrm>
          <a:prstGeom prst="rect">
            <a:avLst/>
          </a:prstGeom>
          <a:noFill/>
        </p:spPr>
        <p:txBody>
          <a:bodyPr wrap="square" lIns="91440" tIns="45720" rIns="91440" bIns="45720">
            <a:spAutoFit/>
          </a:bodyPr>
          <a:lstStyle/>
          <a:p>
            <a:pPr algn="ctr"/>
            <a:r>
              <a:rPr lang="en-IN" sz="3200" b="1" cap="none" spc="0" dirty="0">
                <a:ln w="0"/>
                <a:solidFill>
                  <a:schemeClr val="accent1"/>
                </a:solidFill>
                <a:effectLst>
                  <a:outerShdw blurRad="38100" dist="25400" dir="5400000" algn="ctr" rotWithShape="0">
                    <a:srgbClr val="6E747A">
                      <a:alpha val="43000"/>
                    </a:srgbClr>
                  </a:outerShdw>
                </a:effectLst>
              </a:rPr>
              <a:t>Presented By :- Hardik Dave</a:t>
            </a:r>
          </a:p>
        </p:txBody>
      </p:sp>
      <p:sp>
        <p:nvSpPr>
          <p:cNvPr id="10" name="Rectangle 9">
            <a:extLst>
              <a:ext uri="{FF2B5EF4-FFF2-40B4-BE49-F238E27FC236}">
                <a16:creationId xmlns:a16="http://schemas.microsoft.com/office/drawing/2014/main" id="{3D80B197-BBFD-C316-ABB6-0B36E271DA68}"/>
              </a:ext>
            </a:extLst>
          </p:cNvPr>
          <p:cNvSpPr/>
          <p:nvPr/>
        </p:nvSpPr>
        <p:spPr>
          <a:xfrm>
            <a:off x="2976395" y="5160265"/>
            <a:ext cx="6239209" cy="584775"/>
          </a:xfrm>
          <a:prstGeom prst="rect">
            <a:avLst/>
          </a:prstGeom>
          <a:noFill/>
        </p:spPr>
        <p:txBody>
          <a:bodyPr wrap="none" lIns="91440" tIns="45720" rIns="91440" bIns="45720">
            <a:spAutoFit/>
          </a:bodyPr>
          <a:lstStyle/>
          <a:p>
            <a:pPr algn="ctr"/>
            <a:r>
              <a:rPr lang="en-US" sz="3200" b="1" cap="none" spc="0" dirty="0">
                <a:ln w="0"/>
                <a:solidFill>
                  <a:schemeClr val="accent1"/>
                </a:solidFill>
                <a:effectLst>
                  <a:outerShdw blurRad="38100" dist="25400" dir="5400000" algn="ctr" rotWithShape="0">
                    <a:srgbClr val="6E747A">
                      <a:alpha val="43000"/>
                    </a:srgbClr>
                  </a:outerShdw>
                </a:effectLst>
              </a:rPr>
              <a:t>Guided By :- Abhishek Wavhal</a:t>
            </a:r>
          </a:p>
        </p:txBody>
      </p:sp>
    </p:spTree>
    <p:extLst>
      <p:ext uri="{BB962C8B-B14F-4D97-AF65-F5344CB8AC3E}">
        <p14:creationId xmlns:p14="http://schemas.microsoft.com/office/powerpoint/2010/main" val="229090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1D76A6-6771-3055-ADCB-6D70200399F5}"/>
              </a:ext>
            </a:extLst>
          </p:cNvPr>
          <p:cNvPicPr>
            <a:picLocks noChangeAspect="1"/>
          </p:cNvPicPr>
          <p:nvPr/>
        </p:nvPicPr>
        <p:blipFill>
          <a:blip r:embed="rId2"/>
          <a:stretch>
            <a:fillRect/>
          </a:stretch>
        </p:blipFill>
        <p:spPr>
          <a:xfrm>
            <a:off x="0" y="0"/>
            <a:ext cx="7590178" cy="4511431"/>
          </a:xfrm>
          <a:prstGeom prst="rect">
            <a:avLst/>
          </a:prstGeom>
        </p:spPr>
      </p:pic>
      <p:sp>
        <p:nvSpPr>
          <p:cNvPr id="10" name="TextBox 9">
            <a:extLst>
              <a:ext uri="{FF2B5EF4-FFF2-40B4-BE49-F238E27FC236}">
                <a16:creationId xmlns:a16="http://schemas.microsoft.com/office/drawing/2014/main" id="{36D8B73E-6768-BE28-3815-0BBDE9C1F0E0}"/>
              </a:ext>
            </a:extLst>
          </p:cNvPr>
          <p:cNvSpPr txBox="1"/>
          <p:nvPr/>
        </p:nvSpPr>
        <p:spPr>
          <a:xfrm>
            <a:off x="7679093" y="102636"/>
            <a:ext cx="3722914" cy="646331"/>
          </a:xfrm>
          <a:prstGeom prst="rect">
            <a:avLst/>
          </a:prstGeom>
          <a:noFill/>
        </p:spPr>
        <p:txBody>
          <a:bodyPr wrap="square" rtlCol="0">
            <a:spAutoFit/>
          </a:bodyPr>
          <a:lstStyle/>
          <a:p>
            <a:r>
              <a:rPr lang="en-US" dirty="0"/>
              <a:t>1. How much booking in which year?</a:t>
            </a:r>
            <a:endParaRPr lang="en-IN" dirty="0"/>
          </a:p>
        </p:txBody>
      </p:sp>
    </p:spTree>
    <p:extLst>
      <p:ext uri="{BB962C8B-B14F-4D97-AF65-F5344CB8AC3E}">
        <p14:creationId xmlns:p14="http://schemas.microsoft.com/office/powerpoint/2010/main" val="252325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8244AD-4D69-8847-33BC-B7F0F63EC1CB}"/>
              </a:ext>
            </a:extLst>
          </p:cNvPr>
          <p:cNvPicPr>
            <a:picLocks noChangeAspect="1"/>
          </p:cNvPicPr>
          <p:nvPr/>
        </p:nvPicPr>
        <p:blipFill>
          <a:blip r:embed="rId2"/>
          <a:stretch>
            <a:fillRect/>
          </a:stretch>
        </p:blipFill>
        <p:spPr>
          <a:xfrm>
            <a:off x="116283" y="171394"/>
            <a:ext cx="6946991" cy="4174749"/>
          </a:xfrm>
          <a:prstGeom prst="rect">
            <a:avLst/>
          </a:prstGeom>
        </p:spPr>
      </p:pic>
      <p:sp>
        <p:nvSpPr>
          <p:cNvPr id="7" name="TextBox 6">
            <a:extLst>
              <a:ext uri="{FF2B5EF4-FFF2-40B4-BE49-F238E27FC236}">
                <a16:creationId xmlns:a16="http://schemas.microsoft.com/office/drawing/2014/main" id="{BD1BA2B5-1CC0-E0B6-C576-08F8E805D541}"/>
              </a:ext>
            </a:extLst>
          </p:cNvPr>
          <p:cNvSpPr txBox="1"/>
          <p:nvPr/>
        </p:nvSpPr>
        <p:spPr>
          <a:xfrm>
            <a:off x="485192" y="4637314"/>
            <a:ext cx="5915608" cy="382555"/>
          </a:xfrm>
          <a:prstGeom prst="rect">
            <a:avLst/>
          </a:prstGeom>
          <a:noFill/>
        </p:spPr>
        <p:txBody>
          <a:bodyPr wrap="square" rtlCol="0">
            <a:spAutoFit/>
          </a:bodyPr>
          <a:lstStyle/>
          <a:p>
            <a:r>
              <a:rPr lang="en-US" dirty="0"/>
              <a:t>1. Which type of customer prefer which hotel?</a:t>
            </a:r>
            <a:endParaRPr lang="en-IN" dirty="0"/>
          </a:p>
        </p:txBody>
      </p:sp>
    </p:spTree>
    <p:extLst>
      <p:ext uri="{BB962C8B-B14F-4D97-AF65-F5344CB8AC3E}">
        <p14:creationId xmlns:p14="http://schemas.microsoft.com/office/powerpoint/2010/main" val="364167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4A0448-4AED-E7EB-466E-EED84F9850E1}"/>
              </a:ext>
            </a:extLst>
          </p:cNvPr>
          <p:cNvSpPr/>
          <p:nvPr/>
        </p:nvSpPr>
        <p:spPr>
          <a:xfrm>
            <a:off x="2555816" y="2687417"/>
            <a:ext cx="7204004"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0945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5857D0-82C0-6DCC-D86F-361F42CF687E}"/>
              </a:ext>
            </a:extLst>
          </p:cNvPr>
          <p:cNvSpPr txBox="1"/>
          <p:nvPr/>
        </p:nvSpPr>
        <p:spPr>
          <a:xfrm>
            <a:off x="1595533" y="1125742"/>
            <a:ext cx="8696131" cy="4524315"/>
          </a:xfrm>
          <a:prstGeom prst="rect">
            <a:avLst/>
          </a:prstGeom>
          <a:noFill/>
        </p:spPr>
        <p:txBody>
          <a:bodyPr wrap="square">
            <a:spAutoFit/>
          </a:bodyPr>
          <a:lstStyle/>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Project was given to Tops by the team with an intention to understand the Business done by Hotel Group.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Dataset had two hotels City Hotel and Resort Hotel. The data provided was for 3 years 2015 , 2016 and 2017.we also have the revenue and booking details with number of days of stay and booking cancellation, total number of guests including children. It also specifies guests wait period for booking , repetition of guests, their food choices among others. The data also gives us an analysation of countries from which bookings have been done. We also a agent and other channels who also help in business by booking rooms for guests on the resort and city hotel behalf. The data is divided between city hotel and resort hotel. Hence we can make a fair comparison between both. Before visualize any data from the data set We will do the data cleaning as to fill any null values and delete any duplicated values and after that we have to do data wrangling. Also we will do our analysis for both city and resort as individual businesses and in comparison to one another. We will also take help of charts for better analysis.</a:t>
            </a:r>
          </a:p>
        </p:txBody>
      </p:sp>
      <p:sp>
        <p:nvSpPr>
          <p:cNvPr id="7" name="Rectangle 6">
            <a:extLst>
              <a:ext uri="{FF2B5EF4-FFF2-40B4-BE49-F238E27FC236}">
                <a16:creationId xmlns:a16="http://schemas.microsoft.com/office/drawing/2014/main" id="{75F681FC-F8C3-DA09-B1CF-D8F243849B60}"/>
              </a:ext>
            </a:extLst>
          </p:cNvPr>
          <p:cNvSpPr/>
          <p:nvPr/>
        </p:nvSpPr>
        <p:spPr>
          <a:xfrm>
            <a:off x="3231797" y="299953"/>
            <a:ext cx="5423601" cy="923330"/>
          </a:xfrm>
          <a:prstGeom prst="rect">
            <a:avLst/>
          </a:prstGeom>
          <a:noFill/>
        </p:spPr>
        <p:txBody>
          <a:bodyPr wrap="none" lIns="91440" tIns="45720" rIns="91440" bIns="45720">
            <a:spAutoFit/>
          </a:bodyPr>
          <a:lstStyle/>
          <a:p>
            <a:pPr algn="ctr"/>
            <a:r>
              <a:rPr lang="en-I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Project Summary</a:t>
            </a:r>
            <a:endParaRPr lang="en-I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68817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2A0A8B-A156-B069-2EE7-F580498CDF74}"/>
              </a:ext>
            </a:extLst>
          </p:cNvPr>
          <p:cNvSpPr/>
          <p:nvPr/>
        </p:nvSpPr>
        <p:spPr>
          <a:xfrm>
            <a:off x="1880117" y="942591"/>
            <a:ext cx="6546984" cy="923330"/>
          </a:xfrm>
          <a:prstGeom prst="rect">
            <a:avLst/>
          </a:prstGeom>
          <a:noFill/>
        </p:spPr>
        <p:txBody>
          <a:bodyPr wrap="square" lIns="91440" tIns="45720" rIns="91440" bIns="45720">
            <a:spAutoFit/>
          </a:bodyPr>
          <a:lstStyle/>
          <a:p>
            <a:pPr algn="ct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Problem</a:t>
            </a: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Statement</a:t>
            </a:r>
            <a:endParaRPr lang="en-US"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TextBox 5">
            <a:extLst>
              <a:ext uri="{FF2B5EF4-FFF2-40B4-BE49-F238E27FC236}">
                <a16:creationId xmlns:a16="http://schemas.microsoft.com/office/drawing/2014/main" id="{7EDF38F0-9B63-07BE-3EAE-1F921904AD46}"/>
              </a:ext>
            </a:extLst>
          </p:cNvPr>
          <p:cNvSpPr txBox="1"/>
          <p:nvPr/>
        </p:nvSpPr>
        <p:spPr>
          <a:xfrm>
            <a:off x="1735494" y="1997839"/>
            <a:ext cx="8257592" cy="2862322"/>
          </a:xfrm>
          <a:prstGeom prst="rect">
            <a:avLst/>
          </a:prstGeom>
          <a:noFill/>
        </p:spPr>
        <p:txBody>
          <a:bodyPr wrap="square" rtlCol="0">
            <a:spAutoFit/>
          </a:bodyPr>
          <a:lstStyle/>
          <a:p>
            <a:r>
              <a:rPr lang="en-US" dirty="0"/>
              <a:t>This data set contains booking information for a city hotel and resort hotel, and include information such as when the booking was</a:t>
            </a:r>
          </a:p>
          <a:p>
            <a:r>
              <a:rPr lang="en-US" dirty="0"/>
              <a:t>made, the number of adults, children, and/or babies, and the number of available parking spaces, which agent made the booking, among other </a:t>
            </a:r>
          </a:p>
          <a:p>
            <a:r>
              <a:rPr lang="en-US" dirty="0"/>
              <a:t>things.</a:t>
            </a:r>
          </a:p>
          <a:p>
            <a:r>
              <a:rPr lang="en-US" dirty="0"/>
              <a:t>The objective of this project is Explore and analyze the data to discover important factors that govern the bookings. Define Your Business</a:t>
            </a:r>
          </a:p>
          <a:p>
            <a:r>
              <a:rPr lang="en-US" dirty="0"/>
              <a:t>Objective? Analyze and visualize the data on bookings of City Hotel and Resort Hotel to gain insights on the different factors that affect the booking and ADR.</a:t>
            </a:r>
            <a:endParaRPr lang="en-IN" dirty="0"/>
          </a:p>
        </p:txBody>
      </p:sp>
    </p:spTree>
    <p:extLst>
      <p:ext uri="{BB962C8B-B14F-4D97-AF65-F5344CB8AC3E}">
        <p14:creationId xmlns:p14="http://schemas.microsoft.com/office/powerpoint/2010/main" val="379704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00F9F8-BCF0-B019-264B-74D8DF7BDB93}"/>
              </a:ext>
            </a:extLst>
          </p:cNvPr>
          <p:cNvSpPr txBox="1"/>
          <p:nvPr/>
        </p:nvSpPr>
        <p:spPr>
          <a:xfrm>
            <a:off x="352230" y="335845"/>
            <a:ext cx="8101305" cy="6740307"/>
          </a:xfrm>
          <a:prstGeom prst="rect">
            <a:avLst/>
          </a:prstGeom>
          <a:noFill/>
        </p:spPr>
        <p:txBody>
          <a:bodyPr wrap="square">
            <a:spAutoFit/>
          </a:bodyPr>
          <a:lstStyle/>
          <a:p>
            <a:pPr algn="l" rtl="0" fontAlgn="base">
              <a:buFont typeface="Arial" panose="020B0604020202020204" pitchFamily="34" charset="0"/>
              <a:buChar char="•"/>
            </a:pPr>
            <a:endParaRPr lang="en-US" sz="1200" b="1" i="0" u="none" strike="noStrike" dirty="0">
              <a:effectLst/>
              <a:latin typeface="Calibri" panose="020F0502020204030204" pitchFamily="34" charset="0"/>
            </a:endParaRPr>
          </a:p>
          <a:p>
            <a:pPr algn="l" rtl="0" fontAlgn="base"/>
            <a:endParaRPr lang="en-US" sz="1200" b="1" dirty="0">
              <a:latin typeface="Calibri" panose="020F0502020204030204" pitchFamily="34" charset="0"/>
            </a:endParaRPr>
          </a:p>
          <a:p>
            <a:pPr algn="l" rtl="0" fontAlgn="base">
              <a:buFont typeface="Arial" panose="020B0604020202020204" pitchFamily="34" charset="0"/>
              <a:buChar char="•"/>
            </a:pPr>
            <a:endParaRPr lang="en-US" sz="1200" b="1" i="0" u="none" strike="noStrike" dirty="0">
              <a:effectLst/>
              <a:latin typeface="Calibri" panose="020F050202020403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Hotel –  City Hotel or Resort Hotel</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Is canceled –  If booking cancel</a:t>
            </a:r>
            <a:r>
              <a:rPr lang="en-US" sz="1200" b="1" dirty="0">
                <a:latin typeface="Calibri" panose="020F0502020204030204" pitchFamily="34" charset="0"/>
              </a:rPr>
              <a:t>-</a:t>
            </a:r>
            <a:r>
              <a:rPr lang="en-US" sz="1200" b="1" i="0" u="none" strike="noStrike" dirty="0">
                <a:effectLst/>
                <a:latin typeface="Calibri" panose="020F0502020204030204" pitchFamily="34" charset="0"/>
              </a:rPr>
              <a:t>0 or 1</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Lead time -  the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days between time books their room to arrival hotel</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Arrival date year – year of arrival date</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Arrival date of month -  month of arrival date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Arrival date week number – week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year for arrival date</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Stays in weekend nights  - no. of weekend nights (Saturday or Sunday) spend by guest at hotel</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Stays in week nights – no. of week night (Mon to Fri) spend by guest at hotel</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Adults –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adults among guest</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Children –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children among guest</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Babies –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babies among guest</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Meal – type of meal booked by guest</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Country – country of guest</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Market segment – grouping into categories based on their booking patterns</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Distribution channel name – name of booking distribution channel</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Is repeated guest – if the booking was from repeated by guest(1) or not(0)</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Previous cancellations –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previous booking that were canceled by the </a:t>
            </a:r>
            <a:r>
              <a:rPr lang="en-US" sz="1200" b="1" i="0" u="none" strike="noStrike" dirty="0" err="1">
                <a:effectLst/>
                <a:latin typeface="Calibri" panose="020F0502020204030204" pitchFamily="34" charset="0"/>
              </a:rPr>
              <a:t>cust</a:t>
            </a:r>
            <a:r>
              <a:rPr lang="en-US" sz="1200" b="1" i="0" u="none" strike="noStrike" dirty="0">
                <a:effectLst/>
                <a:latin typeface="Calibri" panose="020F0502020204030204" pitchFamily="34" charset="0"/>
              </a:rPr>
              <a:t>.. Prior to the customer booking</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Previous booking not canceled –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previous booking that were not canceled by the </a:t>
            </a:r>
            <a:r>
              <a:rPr lang="en-US" sz="1200" b="1" i="0" u="none" strike="noStrike" dirty="0" err="1">
                <a:effectLst/>
                <a:latin typeface="Calibri" panose="020F0502020204030204" pitchFamily="34" charset="0"/>
              </a:rPr>
              <a:t>cust</a:t>
            </a:r>
            <a:r>
              <a:rPr lang="en-US" sz="1200" b="1" i="0" u="none" strike="noStrike" dirty="0">
                <a:effectLst/>
                <a:latin typeface="Calibri" panose="020F0502020204030204" pitchFamily="34" charset="0"/>
              </a:rPr>
              <a:t>.. Prior to the customer booking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Reserve room type – code of room type reserved</a:t>
            </a:r>
            <a:r>
              <a:rPr lang="en-US" sz="1800" b="0" i="0" dirty="0">
                <a:effectLst/>
                <a:latin typeface="Calibri" panose="020F0502020204030204" pitchFamily="34" charset="0"/>
              </a:rPr>
              <a:t>​</a:t>
            </a:r>
            <a:endParaRPr lang="en-US" sz="1400" b="0" i="0" dirty="0">
              <a:effectLst/>
              <a:latin typeface="Arial" panose="020B0604020202020204" pitchFamily="34" charset="0"/>
            </a:endParaRPr>
          </a:p>
          <a:p>
            <a:pPr algn="l" rtl="0" fontAlgn="base">
              <a:buFont typeface="Arial" panose="020B0604020202020204" pitchFamily="34" charset="0"/>
              <a:buChar char="•"/>
            </a:pPr>
            <a:r>
              <a:rPr lang="en-US" sz="1200" b="0" i="0" dirty="0">
                <a:effectLst/>
                <a:latin typeface="Calibri" panose="020F0502020204030204" pitchFamily="34" charset="0"/>
              </a:rPr>
              <a:t>​</a:t>
            </a:r>
            <a:r>
              <a:rPr lang="en-US" sz="1200" b="1" i="0" u="none" strike="noStrike" dirty="0">
                <a:effectLst/>
                <a:latin typeface="Calibri" panose="020F0502020204030204" pitchFamily="34" charset="0"/>
              </a:rPr>
              <a:t>Deposit type – type of deposits made by the guest</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Agent – id of the agent who made the booking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Company – id of the company that made the booking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Days in waiting list – no of. Days the booking on the waiting list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Customer type – type of the customer, assuming one of four categories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ADR – (average daily rate) dividing the sum of lodging transaction by the total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staying night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Required car parking spaces –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car parking spaces required by the customer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Total of specials request – no. of special request made by the customer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Reservation request – reservation status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Reservations request date – date of last reservation status updated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Assigned room type – code of room type assigned </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buFont typeface="Arial" panose="020B0604020202020204" pitchFamily="34" charset="0"/>
              <a:buChar char="•"/>
            </a:pPr>
            <a:r>
              <a:rPr lang="en-US" sz="1200" b="1" i="0" u="none" strike="noStrike" dirty="0">
                <a:effectLst/>
                <a:latin typeface="Calibri" panose="020F0502020204030204" pitchFamily="34" charset="0"/>
              </a:rPr>
              <a:t>Booking changes – </a:t>
            </a:r>
            <a:r>
              <a:rPr lang="en-US" sz="1200" b="1" i="0" u="none" strike="noStrike" dirty="0" err="1">
                <a:effectLst/>
                <a:latin typeface="Calibri" panose="020F0502020204030204" pitchFamily="34" charset="0"/>
              </a:rPr>
              <a:t>no.of</a:t>
            </a:r>
            <a:r>
              <a:rPr lang="en-US" sz="1200" b="1" i="0" u="none" strike="noStrike" dirty="0">
                <a:effectLst/>
                <a:latin typeface="Calibri" panose="020F0502020204030204" pitchFamily="34" charset="0"/>
              </a:rPr>
              <a:t> changes made to the booking</a:t>
            </a:r>
            <a:r>
              <a:rPr lang="en-US" sz="1200" b="0" i="0" dirty="0">
                <a:effectLst/>
                <a:latin typeface="Calibri" panose="020F0502020204030204" pitchFamily="34" charset="0"/>
              </a:rPr>
              <a:t>​</a:t>
            </a:r>
            <a:endParaRPr lang="en-US" sz="1200" b="0" i="0" dirty="0">
              <a:effectLst/>
              <a:latin typeface="Arial" panose="020B0604020202020204" pitchFamily="34" charset="0"/>
            </a:endParaRPr>
          </a:p>
          <a:p>
            <a:pPr algn="l" rtl="0" fontAlgn="base"/>
            <a:endParaRPr lang="en-US" b="0" i="0" dirty="0">
              <a:solidFill>
                <a:srgbClr val="000000"/>
              </a:solidFill>
              <a:effectLst/>
              <a:latin typeface="Segoe UI" panose="020B0502040204020203" pitchFamily="34" charset="0"/>
            </a:endParaRPr>
          </a:p>
        </p:txBody>
      </p:sp>
      <p:sp>
        <p:nvSpPr>
          <p:cNvPr id="6" name="Rectangle 5">
            <a:extLst>
              <a:ext uri="{FF2B5EF4-FFF2-40B4-BE49-F238E27FC236}">
                <a16:creationId xmlns:a16="http://schemas.microsoft.com/office/drawing/2014/main" id="{9965A558-544F-9FB6-C23D-8544DFEB3371}"/>
              </a:ext>
            </a:extLst>
          </p:cNvPr>
          <p:cNvSpPr/>
          <p:nvPr/>
        </p:nvSpPr>
        <p:spPr>
          <a:xfrm>
            <a:off x="1956168" y="112168"/>
            <a:ext cx="7281137" cy="923330"/>
          </a:xfrm>
          <a:prstGeom prst="rect">
            <a:avLst/>
          </a:prstGeom>
          <a:noFill/>
        </p:spPr>
        <p:txBody>
          <a:bodyPr wrap="squar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Understanding</a:t>
            </a:r>
          </a:p>
        </p:txBody>
      </p:sp>
    </p:spTree>
    <p:extLst>
      <p:ext uri="{BB962C8B-B14F-4D97-AF65-F5344CB8AC3E}">
        <p14:creationId xmlns:p14="http://schemas.microsoft.com/office/powerpoint/2010/main" val="196971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0E353C-E3DE-E71F-BE0C-77E51121B955}"/>
              </a:ext>
            </a:extLst>
          </p:cNvPr>
          <p:cNvSpPr txBox="1"/>
          <p:nvPr/>
        </p:nvSpPr>
        <p:spPr>
          <a:xfrm>
            <a:off x="942391" y="1735494"/>
            <a:ext cx="8005666"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a:t>Import Data in Power bi</a:t>
            </a:r>
          </a:p>
          <a:p>
            <a:pPr marL="285750" indent="-285750">
              <a:buFont typeface="Wingdings" panose="05000000000000000000" pitchFamily="2" charset="2"/>
              <a:buChar char="q"/>
            </a:pPr>
            <a:r>
              <a:rPr lang="en-US" dirty="0"/>
              <a:t>Go to Transform Data</a:t>
            </a:r>
          </a:p>
          <a:p>
            <a:pPr marL="285750" indent="-285750">
              <a:buFont typeface="Wingdings" panose="05000000000000000000" pitchFamily="2" charset="2"/>
              <a:buChar char="q"/>
            </a:pPr>
            <a:r>
              <a:rPr lang="en-US" dirty="0"/>
              <a:t>Select all data and remove error</a:t>
            </a:r>
          </a:p>
          <a:p>
            <a:pPr marL="285750" indent="-285750">
              <a:buFont typeface="Wingdings" panose="05000000000000000000" pitchFamily="2" charset="2"/>
              <a:buChar char="q"/>
            </a:pPr>
            <a:r>
              <a:rPr lang="en-US" dirty="0"/>
              <a:t>Select all data and remove duplicates</a:t>
            </a:r>
          </a:p>
          <a:p>
            <a:pPr marL="285750" indent="-285750">
              <a:buFont typeface="Wingdings" panose="05000000000000000000" pitchFamily="2" charset="2"/>
              <a:buChar char="q"/>
            </a:pPr>
            <a:r>
              <a:rPr lang="en-US" dirty="0"/>
              <a:t>Remove company column because no of null value</a:t>
            </a:r>
            <a:endParaRPr lang="en-IN" dirty="0"/>
          </a:p>
          <a:p>
            <a:pPr marL="285750" indent="-285750">
              <a:buFont typeface="Wingdings" panose="05000000000000000000" pitchFamily="2" charset="2"/>
              <a:buChar char="q"/>
            </a:pPr>
            <a:r>
              <a:rPr lang="en-IN" dirty="0"/>
              <a:t>NULL Replace By  Other in Agent Column</a:t>
            </a:r>
          </a:p>
          <a:p>
            <a:pPr marL="285750" indent="-285750">
              <a:buFont typeface="Wingdings" panose="05000000000000000000" pitchFamily="2" charset="2"/>
              <a:buChar char="q"/>
            </a:pPr>
            <a:r>
              <a:rPr lang="en-IN" dirty="0"/>
              <a:t>NULL Replace By Other In Company Column </a:t>
            </a:r>
          </a:p>
          <a:p>
            <a:pPr marL="285750" indent="-285750">
              <a:buFont typeface="Wingdings" panose="05000000000000000000" pitchFamily="2" charset="2"/>
              <a:buChar char="q"/>
            </a:pPr>
            <a:r>
              <a:rPr lang="en-IN" sz="1800" b="0" i="0" u="none" strike="noStrike" dirty="0" err="1">
                <a:effectLst/>
                <a:latin typeface="Calibri" panose="020F0502020204030204" pitchFamily="34" charset="0"/>
              </a:rPr>
              <a:t>arrival_date_year</a:t>
            </a:r>
            <a:r>
              <a:rPr lang="en-IN" sz="1800" b="0" i="0" u="none" strike="noStrike" dirty="0">
                <a:effectLst/>
                <a:latin typeface="Calibri" panose="020F0502020204030204" pitchFamily="34" charset="0"/>
              </a:rPr>
              <a:t>, </a:t>
            </a:r>
            <a:r>
              <a:rPr lang="en-IN" sz="1800" b="0" i="0" u="none" strike="noStrike" dirty="0" err="1">
                <a:effectLst/>
                <a:latin typeface="Calibri" panose="020F0502020204030204" pitchFamily="34" charset="0"/>
              </a:rPr>
              <a:t>arrival_date_month</a:t>
            </a:r>
            <a:r>
              <a:rPr lang="en-IN" dirty="0"/>
              <a:t>, </a:t>
            </a:r>
            <a:r>
              <a:rPr lang="en-US" sz="1800" b="0" i="0" u="none" strike="noStrike" dirty="0" err="1">
                <a:effectLst/>
                <a:latin typeface="Calibri" panose="020F0502020204030204" pitchFamily="34" charset="0"/>
              </a:rPr>
              <a:t>arrival_date_day_of_month</a:t>
            </a:r>
            <a:r>
              <a:rPr lang="en-US" dirty="0"/>
              <a:t> </a:t>
            </a:r>
            <a:r>
              <a:rPr lang="en-IN" dirty="0"/>
              <a:t>are merge and create new  column Arrival Date.</a:t>
            </a:r>
          </a:p>
          <a:p>
            <a:pPr marL="285750" indent="-285750">
              <a:buFont typeface="Wingdings" panose="05000000000000000000" pitchFamily="2" charset="2"/>
              <a:buChar char="q"/>
            </a:pPr>
            <a:r>
              <a:rPr lang="en-IN" dirty="0"/>
              <a:t>Data Load and Close</a:t>
            </a:r>
            <a:endParaRPr lang="en-US" dirty="0"/>
          </a:p>
        </p:txBody>
      </p:sp>
      <p:sp>
        <p:nvSpPr>
          <p:cNvPr id="7" name="Rectangle 6">
            <a:extLst>
              <a:ext uri="{FF2B5EF4-FFF2-40B4-BE49-F238E27FC236}">
                <a16:creationId xmlns:a16="http://schemas.microsoft.com/office/drawing/2014/main" id="{1103F7DE-2091-7AEF-CE40-927E0F7625AC}"/>
              </a:ext>
            </a:extLst>
          </p:cNvPr>
          <p:cNvSpPr/>
          <p:nvPr/>
        </p:nvSpPr>
        <p:spPr>
          <a:xfrm>
            <a:off x="942391" y="923931"/>
            <a:ext cx="5344732" cy="646331"/>
          </a:xfrm>
          <a:prstGeom prst="rect">
            <a:avLst/>
          </a:prstGeom>
          <a:noFill/>
        </p:spPr>
        <p:txBody>
          <a:bodyPr wrap="none" lIns="91440" tIns="45720" rIns="91440" bIns="45720">
            <a:spAutoFit/>
          </a:bodyPr>
          <a:lstStyle/>
          <a:p>
            <a:pPr algn="ctr"/>
            <a: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Cleaning Process</a:t>
            </a:r>
          </a:p>
        </p:txBody>
      </p:sp>
    </p:spTree>
    <p:extLst>
      <p:ext uri="{BB962C8B-B14F-4D97-AF65-F5344CB8AC3E}">
        <p14:creationId xmlns:p14="http://schemas.microsoft.com/office/powerpoint/2010/main" val="378571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8374E8-98FB-0F20-53AC-1B2CCFD82AE8}"/>
              </a:ext>
            </a:extLst>
          </p:cNvPr>
          <p:cNvPicPr>
            <a:picLocks noChangeAspect="1"/>
          </p:cNvPicPr>
          <p:nvPr/>
        </p:nvPicPr>
        <p:blipFill>
          <a:blip r:embed="rId2"/>
          <a:stretch>
            <a:fillRect/>
          </a:stretch>
        </p:blipFill>
        <p:spPr>
          <a:xfrm>
            <a:off x="92843" y="106659"/>
            <a:ext cx="7269010" cy="3320488"/>
          </a:xfrm>
          <a:prstGeom prst="rect">
            <a:avLst/>
          </a:prstGeom>
        </p:spPr>
      </p:pic>
      <p:sp>
        <p:nvSpPr>
          <p:cNvPr id="6" name="TextBox 5">
            <a:extLst>
              <a:ext uri="{FF2B5EF4-FFF2-40B4-BE49-F238E27FC236}">
                <a16:creationId xmlns:a16="http://schemas.microsoft.com/office/drawing/2014/main" id="{CBFA82C2-8BF8-F4F0-1BC9-64701BE36B64}"/>
              </a:ext>
            </a:extLst>
          </p:cNvPr>
          <p:cNvSpPr txBox="1"/>
          <p:nvPr/>
        </p:nvSpPr>
        <p:spPr>
          <a:xfrm>
            <a:off x="195943" y="3610947"/>
            <a:ext cx="5589500" cy="369332"/>
          </a:xfrm>
          <a:prstGeom prst="rect">
            <a:avLst/>
          </a:prstGeom>
          <a:noFill/>
        </p:spPr>
        <p:txBody>
          <a:bodyPr wrap="square" rtlCol="0">
            <a:spAutoFit/>
          </a:bodyPr>
          <a:lstStyle/>
          <a:p>
            <a:r>
              <a:rPr lang="en-US" dirty="0"/>
              <a:t>1. Which Hotel Prefer By Customer?</a:t>
            </a:r>
            <a:endParaRPr lang="en-IN" dirty="0"/>
          </a:p>
        </p:txBody>
      </p:sp>
      <p:sp>
        <p:nvSpPr>
          <p:cNvPr id="7" name="TextBox 6">
            <a:extLst>
              <a:ext uri="{FF2B5EF4-FFF2-40B4-BE49-F238E27FC236}">
                <a16:creationId xmlns:a16="http://schemas.microsoft.com/office/drawing/2014/main" id="{84A7FBA1-6F49-3069-8A2D-4C38F990A79F}"/>
              </a:ext>
            </a:extLst>
          </p:cNvPr>
          <p:cNvSpPr txBox="1"/>
          <p:nvPr/>
        </p:nvSpPr>
        <p:spPr>
          <a:xfrm flipH="1">
            <a:off x="195943" y="3980279"/>
            <a:ext cx="4807147" cy="1631216"/>
          </a:xfrm>
          <a:prstGeom prst="rect">
            <a:avLst/>
          </a:prstGeom>
          <a:noFill/>
        </p:spPr>
        <p:txBody>
          <a:bodyPr wrap="square" rtlCol="0">
            <a:spAutoFit/>
          </a:bodyPr>
          <a:lstStyle/>
          <a:p>
            <a:pPr marL="228600" indent="-228600">
              <a:buAutoNum type="arabicPeriod"/>
            </a:pPr>
            <a:r>
              <a:rPr lang="en-US" sz="1000" dirty="0"/>
              <a:t>Why did pick Pie Chart?</a:t>
            </a:r>
          </a:p>
          <a:p>
            <a:r>
              <a:rPr lang="en-IN" sz="1000" dirty="0"/>
              <a:t>I used pie chart to check and understand the hotel type is resort or city is       simple way of visualizing.</a:t>
            </a:r>
          </a:p>
          <a:p>
            <a:endParaRPr lang="en-IN" sz="1000" dirty="0"/>
          </a:p>
          <a:p>
            <a:r>
              <a:rPr lang="en-IN" sz="1000" dirty="0"/>
              <a:t>2. What is the insights found from the chart?</a:t>
            </a:r>
          </a:p>
          <a:p>
            <a:r>
              <a:rPr lang="en-IN" sz="1000" dirty="0"/>
              <a:t>Based on the above observations, I found that 61.13% preferred  city hotel and 38.87% prefer to book a resort hotel.</a:t>
            </a:r>
          </a:p>
          <a:p>
            <a:endParaRPr lang="en-IN" sz="1000" dirty="0"/>
          </a:p>
          <a:p>
            <a:r>
              <a:rPr lang="en-IN" sz="1000" dirty="0"/>
              <a:t>3. Business Impact?</a:t>
            </a:r>
          </a:p>
          <a:p>
            <a:endParaRPr lang="en-IN" sz="1000" dirty="0"/>
          </a:p>
        </p:txBody>
      </p:sp>
    </p:spTree>
    <p:extLst>
      <p:ext uri="{BB962C8B-B14F-4D97-AF65-F5344CB8AC3E}">
        <p14:creationId xmlns:p14="http://schemas.microsoft.com/office/powerpoint/2010/main" val="374505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AE62B5-76B1-7873-11DF-AB0A3EC78CBD}"/>
              </a:ext>
            </a:extLst>
          </p:cNvPr>
          <p:cNvPicPr>
            <a:picLocks noChangeAspect="1"/>
          </p:cNvPicPr>
          <p:nvPr/>
        </p:nvPicPr>
        <p:blipFill>
          <a:blip r:embed="rId2"/>
          <a:stretch>
            <a:fillRect/>
          </a:stretch>
        </p:blipFill>
        <p:spPr>
          <a:xfrm>
            <a:off x="200851" y="187644"/>
            <a:ext cx="10333410" cy="3645497"/>
          </a:xfrm>
          <a:prstGeom prst="rect">
            <a:avLst/>
          </a:prstGeom>
        </p:spPr>
      </p:pic>
      <p:sp>
        <p:nvSpPr>
          <p:cNvPr id="6" name="TextBox 5">
            <a:extLst>
              <a:ext uri="{FF2B5EF4-FFF2-40B4-BE49-F238E27FC236}">
                <a16:creationId xmlns:a16="http://schemas.microsoft.com/office/drawing/2014/main" id="{30AA12E0-785D-56FD-02CC-487CC895D6F1}"/>
              </a:ext>
            </a:extLst>
          </p:cNvPr>
          <p:cNvSpPr txBox="1"/>
          <p:nvPr/>
        </p:nvSpPr>
        <p:spPr>
          <a:xfrm>
            <a:off x="615820" y="4376057"/>
            <a:ext cx="10333410" cy="369332"/>
          </a:xfrm>
          <a:prstGeom prst="rect">
            <a:avLst/>
          </a:prstGeom>
          <a:noFill/>
        </p:spPr>
        <p:txBody>
          <a:bodyPr wrap="square" rtlCol="0">
            <a:spAutoFit/>
          </a:bodyPr>
          <a:lstStyle/>
          <a:p>
            <a:r>
              <a:rPr lang="en-US" dirty="0"/>
              <a:t>1.How much booking cancel in which hotel?</a:t>
            </a:r>
          </a:p>
        </p:txBody>
      </p:sp>
      <p:sp>
        <p:nvSpPr>
          <p:cNvPr id="7" name="TextBox 6">
            <a:extLst>
              <a:ext uri="{FF2B5EF4-FFF2-40B4-BE49-F238E27FC236}">
                <a16:creationId xmlns:a16="http://schemas.microsoft.com/office/drawing/2014/main" id="{50FDE68D-305A-D600-8836-E5FE82CC42A6}"/>
              </a:ext>
            </a:extLst>
          </p:cNvPr>
          <p:cNvSpPr txBox="1"/>
          <p:nvPr/>
        </p:nvSpPr>
        <p:spPr>
          <a:xfrm>
            <a:off x="709127" y="4935894"/>
            <a:ext cx="6391469" cy="1661993"/>
          </a:xfrm>
          <a:prstGeom prst="rect">
            <a:avLst/>
          </a:prstGeom>
          <a:noFill/>
        </p:spPr>
        <p:txBody>
          <a:bodyPr wrap="square" rtlCol="0">
            <a:spAutoFit/>
          </a:bodyPr>
          <a:lstStyle/>
          <a:p>
            <a:r>
              <a:rPr lang="en-US" sz="1400" dirty="0"/>
              <a:t>Why Choose this chart?</a:t>
            </a:r>
          </a:p>
          <a:p>
            <a:r>
              <a:rPr lang="en-US" sz="1400" dirty="0"/>
              <a:t>Only 2 category easily understand</a:t>
            </a:r>
          </a:p>
          <a:p>
            <a:endParaRPr lang="en-US" sz="1400" dirty="0"/>
          </a:p>
          <a:p>
            <a:r>
              <a:rPr lang="en-US" sz="1400" dirty="0"/>
              <a:t>More Booking cancelled in city hotel compare with resort hotel</a:t>
            </a:r>
          </a:p>
          <a:p>
            <a:endParaRPr lang="en-US" sz="1400" dirty="0"/>
          </a:p>
          <a:p>
            <a:endParaRPr lang="en-US" sz="1400" dirty="0"/>
          </a:p>
          <a:p>
            <a:r>
              <a:rPr lang="en-US" dirty="0"/>
              <a:t> </a:t>
            </a:r>
            <a:endParaRPr lang="en-IN" dirty="0"/>
          </a:p>
        </p:txBody>
      </p:sp>
    </p:spTree>
    <p:extLst>
      <p:ext uri="{BB962C8B-B14F-4D97-AF65-F5344CB8AC3E}">
        <p14:creationId xmlns:p14="http://schemas.microsoft.com/office/powerpoint/2010/main" val="96454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3B484E-7228-613D-65E1-8681A87E407D}"/>
              </a:ext>
            </a:extLst>
          </p:cNvPr>
          <p:cNvPicPr>
            <a:picLocks noChangeAspect="1"/>
          </p:cNvPicPr>
          <p:nvPr/>
        </p:nvPicPr>
        <p:blipFill>
          <a:blip r:embed="rId2"/>
          <a:stretch>
            <a:fillRect/>
          </a:stretch>
        </p:blipFill>
        <p:spPr>
          <a:xfrm>
            <a:off x="123029" y="1"/>
            <a:ext cx="7649371" cy="4191060"/>
          </a:xfrm>
          <a:prstGeom prst="rect">
            <a:avLst/>
          </a:prstGeom>
        </p:spPr>
      </p:pic>
      <p:sp>
        <p:nvSpPr>
          <p:cNvPr id="6" name="TextBox 5">
            <a:extLst>
              <a:ext uri="{FF2B5EF4-FFF2-40B4-BE49-F238E27FC236}">
                <a16:creationId xmlns:a16="http://schemas.microsoft.com/office/drawing/2014/main" id="{E6F1E5BC-48D2-67B7-11AD-08548CE91D94}"/>
              </a:ext>
            </a:extLst>
          </p:cNvPr>
          <p:cNvSpPr txBox="1"/>
          <p:nvPr/>
        </p:nvSpPr>
        <p:spPr>
          <a:xfrm>
            <a:off x="284133" y="4282751"/>
            <a:ext cx="7935384" cy="1169551"/>
          </a:xfrm>
          <a:prstGeom prst="rect">
            <a:avLst/>
          </a:prstGeom>
          <a:noFill/>
        </p:spPr>
        <p:txBody>
          <a:bodyPr wrap="square" rtlCol="0">
            <a:spAutoFit/>
          </a:bodyPr>
          <a:lstStyle/>
          <a:p>
            <a:pPr marL="342900" indent="-342900">
              <a:buAutoNum type="arabicPeriod"/>
            </a:pPr>
            <a:r>
              <a:rPr lang="en-US" sz="1400" dirty="0"/>
              <a:t>Hotel booking country wise?</a:t>
            </a:r>
          </a:p>
          <a:p>
            <a:r>
              <a:rPr lang="en-US" sz="1400" dirty="0"/>
              <a:t>        </a:t>
            </a:r>
          </a:p>
          <a:p>
            <a:r>
              <a:rPr lang="en-US" sz="1400" dirty="0"/>
              <a:t>        I choose this chart because show the booking of Top 10 Country in which type of hotel.</a:t>
            </a:r>
          </a:p>
          <a:p>
            <a:endParaRPr lang="en-US" sz="1400" dirty="0"/>
          </a:p>
          <a:p>
            <a:r>
              <a:rPr lang="en-US" sz="1400" dirty="0"/>
              <a:t>        </a:t>
            </a:r>
            <a:endParaRPr lang="en-IN" sz="1400" dirty="0"/>
          </a:p>
        </p:txBody>
      </p:sp>
    </p:spTree>
    <p:extLst>
      <p:ext uri="{BB962C8B-B14F-4D97-AF65-F5344CB8AC3E}">
        <p14:creationId xmlns:p14="http://schemas.microsoft.com/office/powerpoint/2010/main" val="150961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F79FF6-C820-CD3F-42E9-1FFF655A6A21}"/>
              </a:ext>
            </a:extLst>
          </p:cNvPr>
          <p:cNvPicPr>
            <a:picLocks noChangeAspect="1"/>
          </p:cNvPicPr>
          <p:nvPr/>
        </p:nvPicPr>
        <p:blipFill>
          <a:blip r:embed="rId2"/>
          <a:stretch>
            <a:fillRect/>
          </a:stretch>
        </p:blipFill>
        <p:spPr>
          <a:xfrm>
            <a:off x="83457" y="87514"/>
            <a:ext cx="7810241" cy="4182533"/>
          </a:xfrm>
          <a:prstGeom prst="rect">
            <a:avLst/>
          </a:prstGeom>
        </p:spPr>
      </p:pic>
      <p:sp>
        <p:nvSpPr>
          <p:cNvPr id="6" name="TextBox 5">
            <a:extLst>
              <a:ext uri="{FF2B5EF4-FFF2-40B4-BE49-F238E27FC236}">
                <a16:creationId xmlns:a16="http://schemas.microsoft.com/office/drawing/2014/main" id="{8C00A329-9F20-AC8F-50FE-8FE7B2718D1C}"/>
              </a:ext>
            </a:extLst>
          </p:cNvPr>
          <p:cNvSpPr txBox="1"/>
          <p:nvPr/>
        </p:nvSpPr>
        <p:spPr>
          <a:xfrm>
            <a:off x="727788" y="4609322"/>
            <a:ext cx="7408506" cy="369332"/>
          </a:xfrm>
          <a:prstGeom prst="rect">
            <a:avLst/>
          </a:prstGeom>
          <a:noFill/>
        </p:spPr>
        <p:txBody>
          <a:bodyPr wrap="square" rtlCol="0">
            <a:spAutoFit/>
          </a:bodyPr>
          <a:lstStyle/>
          <a:p>
            <a:r>
              <a:rPr lang="en-US" dirty="0"/>
              <a:t>1. Meal prefer country wise?</a:t>
            </a:r>
            <a:endParaRPr lang="en-IN" dirty="0"/>
          </a:p>
        </p:txBody>
      </p:sp>
    </p:spTree>
    <p:extLst>
      <p:ext uri="{BB962C8B-B14F-4D97-AF65-F5344CB8AC3E}">
        <p14:creationId xmlns:p14="http://schemas.microsoft.com/office/powerpoint/2010/main" val="3728135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258</TotalTime>
  <Words>988</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Rockwell</vt:lpstr>
      <vt:lpstr>Segoe UI</vt:lpstr>
      <vt:lpstr>Times New Roman</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Dave</dc:creator>
  <cp:lastModifiedBy>Hardik Dave</cp:lastModifiedBy>
  <cp:revision>6</cp:revision>
  <dcterms:created xsi:type="dcterms:W3CDTF">2024-01-02T16:26:26Z</dcterms:created>
  <dcterms:modified xsi:type="dcterms:W3CDTF">2024-01-04T09:37:29Z</dcterms:modified>
</cp:coreProperties>
</file>