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2" r:id="rId4"/>
    <p:sldId id="263" r:id="rId5"/>
    <p:sldId id="266" r:id="rId6"/>
    <p:sldId id="265" r:id="rId7"/>
    <p:sldId id="283" r:id="rId8"/>
    <p:sldId id="259" r:id="rId9"/>
    <p:sldId id="267" r:id="rId10"/>
    <p:sldId id="268" r:id="rId11"/>
    <p:sldId id="269" r:id="rId12"/>
    <p:sldId id="260" r:id="rId13"/>
    <p:sldId id="277" r:id="rId14"/>
    <p:sldId id="270" r:id="rId15"/>
    <p:sldId id="278" r:id="rId16"/>
    <p:sldId id="272" r:id="rId17"/>
    <p:sldId id="279" r:id="rId18"/>
    <p:sldId id="271" r:id="rId19"/>
    <p:sldId id="273" r:id="rId20"/>
    <p:sldId id="280" r:id="rId21"/>
    <p:sldId id="274" r:id="rId22"/>
    <p:sldId id="275" r:id="rId23"/>
    <p:sldId id="261" r:id="rId24"/>
    <p:sldId id="281" r:id="rId25"/>
    <p:sldId id="276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221C"/>
    <a:srgbClr val="9FBA81"/>
    <a:srgbClr val="911657"/>
    <a:srgbClr val="92C4D0"/>
    <a:srgbClr val="BDB11D"/>
    <a:srgbClr val="166A8E"/>
    <a:srgbClr val="DC9528"/>
    <a:srgbClr val="69A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74B5F-95C0-422E-8B72-4160D2D8EBBC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5773E-8C61-4D5A-83F2-70E676281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13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7EB4A8-8866-48E9-92B8-0E02A51FD88C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P5 - Segmentation client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0C5-A933-483A-9F48-02CF30820535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P5 - Segmentation client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00A1-2990-489A-9336-22D0706B3717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P5 - Segmentation client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5708" y="6447783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C553-263C-4A05-9B13-591ECD55A38B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P5 - Segmentation client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5708" y="645609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DD5C62-119C-4671-82FB-8D6C3C42DA7F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P5 - Segmentation client</a:t>
            </a:r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5204-97E6-4B71-A289-7BCA6EDFF64E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P5 - Segmentation client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6DB3-C6F0-4415-BFC2-4277CB4B2F75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P5 - Segmentation client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DC22-16FF-4F0B-A5B7-EEA726280B7B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P5 - Segmentation client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95708" y="6464408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A3F-76CD-4050-ADD0-E9B97218F6E4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P5 - Segmentation 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6C8F86-C8AA-465F-81D5-F756A67FB03F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P5 - Segmentation client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070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3E1F36-2FBB-4DBD-977F-5D2EADD9D688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P5 - Segmentation client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D6B34AC-4461-4089-953C-8C201A5AB74E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P5 - Segmentation client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5708" y="6464408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F7491-0795-4929-98A3-58BA30082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b="1" dirty="0"/>
              <a:t>Segmentation des clients d'un site e-commerce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78E6D5-3A87-46E6-9626-F193769DE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Data Scientist – Projet 5</a:t>
            </a:r>
          </a:p>
          <a:p>
            <a:r>
              <a:rPr lang="fr-FR" dirty="0"/>
              <a:t>Hélène de Boissezon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D6C1C30-0860-4A36-A403-AACC0CC8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80" y="194855"/>
            <a:ext cx="6096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9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1B60C11-1C4E-432D-AEF3-CB8EB1BC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Segmentation des clients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E9DA21B-3ED0-40F6-A4AC-5D98D9D65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49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E096132-E64C-4B4B-9E6B-FE20B301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1AC31F-7D09-4CD1-9A90-A197A78D5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5896"/>
            <a:ext cx="5222147" cy="4358081"/>
          </a:xfrm>
        </p:spPr>
        <p:txBody>
          <a:bodyPr>
            <a:normAutofit/>
          </a:bodyPr>
          <a:lstStyle/>
          <a:p>
            <a:r>
              <a:rPr lang="fr-FR" sz="1800" dirty="0" err="1"/>
              <a:t>Pretraitement</a:t>
            </a:r>
            <a:r>
              <a:rPr lang="fr-FR" sz="1800" dirty="0"/>
              <a:t> des </a:t>
            </a:r>
            <a:r>
              <a:rPr lang="fr-FR" sz="1800" dirty="0" err="1"/>
              <a:t>features</a:t>
            </a:r>
            <a:endParaRPr lang="fr-FR" sz="1800" dirty="0"/>
          </a:p>
          <a:p>
            <a:pPr lvl="1"/>
            <a:r>
              <a:rPr lang="fr-FR" sz="1800" dirty="0" err="1"/>
              <a:t>StandardScaler</a:t>
            </a:r>
            <a:endParaRPr lang="fr-FR" sz="100" dirty="0"/>
          </a:p>
          <a:p>
            <a:r>
              <a:rPr lang="fr-FR" sz="1800" dirty="0"/>
              <a:t>Test de différents modèles</a:t>
            </a:r>
          </a:p>
          <a:p>
            <a:r>
              <a:rPr lang="fr-FR" sz="1800" dirty="0"/>
              <a:t>Test de différentes visualisations (</a:t>
            </a:r>
            <a:r>
              <a:rPr lang="fr-FR" sz="1800" dirty="0" err="1"/>
              <a:t>tSNE</a:t>
            </a:r>
            <a:r>
              <a:rPr lang="fr-FR" sz="1800" dirty="0"/>
              <a:t> et ACP)</a:t>
            </a:r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endParaRPr lang="fr-FR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FFF97B-D259-4C1E-B240-350FFFF5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Tableau 5">
            <a:extLst>
              <a:ext uri="{FF2B5EF4-FFF2-40B4-BE49-F238E27FC236}">
                <a16:creationId xmlns:a16="http://schemas.microsoft.com/office/drawing/2014/main" id="{0FED3501-C321-43BC-97DC-A86519377C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263808"/>
              </p:ext>
            </p:extLst>
          </p:nvPr>
        </p:nvGraphicFramePr>
        <p:xfrm>
          <a:off x="6593747" y="1613006"/>
          <a:ext cx="5486399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756">
                  <a:extLst>
                    <a:ext uri="{9D8B030D-6E8A-4147-A177-3AD203B41FA5}">
                      <a16:colId xmlns:a16="http://schemas.microsoft.com/office/drawing/2014/main" val="4150039413"/>
                    </a:ext>
                  </a:extLst>
                </a:gridCol>
                <a:gridCol w="2709643">
                  <a:extLst>
                    <a:ext uri="{9D8B030D-6E8A-4147-A177-3AD203B41FA5}">
                      <a16:colId xmlns:a16="http://schemas.microsoft.com/office/drawing/2014/main" val="126408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Modèles testés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Hyperparamètres investigués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12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Clustering </a:t>
                      </a:r>
                      <a:r>
                        <a:rPr lang="fr-FR" sz="1400" dirty="0" err="1"/>
                        <a:t>hierarchique</a:t>
                      </a:r>
                      <a:r>
                        <a:rPr lang="fr-FR" sz="1400" dirty="0"/>
                        <a:t> ascendant (</a:t>
                      </a:r>
                      <a:r>
                        <a:rPr lang="fr-FR" sz="1400" dirty="0" err="1"/>
                        <a:t>agglomerative</a:t>
                      </a:r>
                      <a:r>
                        <a:rPr lang="fr-FR" sz="1400" dirty="0"/>
                        <a:t> clustering)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Linkage </a:t>
                      </a:r>
                      <a:r>
                        <a:rPr lang="fr-FR" sz="1400" dirty="0" err="1"/>
                        <a:t>methode</a:t>
                      </a:r>
                      <a:r>
                        <a:rPr lang="fr-FR" sz="1400" dirty="0"/>
                        <a:t> : single, </a:t>
                      </a:r>
                      <a:r>
                        <a:rPr lang="fr-FR" sz="1400" dirty="0" err="1"/>
                        <a:t>complete</a:t>
                      </a:r>
                      <a:r>
                        <a:rPr lang="fr-FR" sz="1400" dirty="0"/>
                        <a:t>, </a:t>
                      </a:r>
                      <a:r>
                        <a:rPr lang="fr-FR" sz="1400" dirty="0" err="1"/>
                        <a:t>average</a:t>
                      </a:r>
                      <a:r>
                        <a:rPr lang="fr-FR" sz="1400" dirty="0"/>
                        <a:t>, </a:t>
                      </a:r>
                      <a:r>
                        <a:rPr lang="fr-FR" sz="1400" dirty="0" err="1"/>
                        <a:t>ward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8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 err="1"/>
                        <a:t>Kmeans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Nombre de clusters k = [2,12]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9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DBSCAN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Epsilon = [0.1, 1, 5]</a:t>
                      </a:r>
                    </a:p>
                    <a:p>
                      <a:r>
                        <a:rPr lang="fr-FR" sz="1400" dirty="0" err="1"/>
                        <a:t>n_min</a:t>
                      </a:r>
                      <a:r>
                        <a:rPr lang="fr-FR" sz="1400" dirty="0"/>
                        <a:t> = [10, 20, 50]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3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 err="1"/>
                        <a:t>KMedoids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Nombre de clusters k = [3,10]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892311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B1CA0055-AD2F-4FB3-A8ED-90E054359E21}"/>
              </a:ext>
            </a:extLst>
          </p:cNvPr>
          <p:cNvSpPr txBox="1"/>
          <p:nvPr/>
        </p:nvSpPr>
        <p:spPr>
          <a:xfrm>
            <a:off x="4406317" y="3741425"/>
            <a:ext cx="267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des </a:t>
            </a:r>
            <a:r>
              <a:rPr lang="fr-FR" dirty="0" err="1"/>
              <a:t>features</a:t>
            </a:r>
            <a:r>
              <a:rPr lang="fr-FR" dirty="0"/>
              <a:t> pertinentes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FA6CA41-D074-4300-99F9-BD4BBD9597C1}"/>
              </a:ext>
            </a:extLst>
          </p:cNvPr>
          <p:cNvSpPr txBox="1"/>
          <p:nvPr/>
        </p:nvSpPr>
        <p:spPr>
          <a:xfrm>
            <a:off x="943761" y="3741425"/>
            <a:ext cx="2567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Identification du nombre de clusters pertinent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2BB112-D4E9-4CAB-8CE4-7BC3A4B2F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266" y="4071788"/>
            <a:ext cx="2433438" cy="2366070"/>
          </a:xfrm>
          <a:prstGeom prst="roundRect">
            <a:avLst>
              <a:gd name="adj" fmla="val 5049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83922884-940D-4C8E-8921-228230A89B00}"/>
              </a:ext>
            </a:extLst>
          </p:cNvPr>
          <p:cNvGrpSpPr/>
          <p:nvPr/>
        </p:nvGrpSpPr>
        <p:grpSpPr>
          <a:xfrm>
            <a:off x="1911109" y="3607391"/>
            <a:ext cx="4094891" cy="2579753"/>
            <a:chOff x="1844515" y="3917494"/>
            <a:chExt cx="4094891" cy="2579753"/>
          </a:xfrm>
        </p:grpSpPr>
        <p:pic>
          <p:nvPicPr>
            <p:cNvPr id="3" name="Graphique 2" descr="Répéter">
              <a:extLst>
                <a:ext uri="{FF2B5EF4-FFF2-40B4-BE49-F238E27FC236}">
                  <a16:creationId xmlns:a16="http://schemas.microsoft.com/office/drawing/2014/main" id="{88CE7F44-2B20-454C-A330-B17C1AE7C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3434760" y="3917494"/>
              <a:ext cx="914400" cy="914400"/>
            </a:xfrm>
            <a:prstGeom prst="rect">
              <a:avLst/>
            </a:prstGeom>
          </p:spPr>
        </p:pic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05B3F285-96F6-4905-A8C3-CB1FF278E11D}"/>
                </a:ext>
              </a:extLst>
            </p:cNvPr>
            <p:cNvGrpSpPr/>
            <p:nvPr/>
          </p:nvGrpSpPr>
          <p:grpSpPr>
            <a:xfrm>
              <a:off x="1844515" y="4974672"/>
              <a:ext cx="4094891" cy="1522575"/>
              <a:chOff x="1810959" y="4899171"/>
              <a:chExt cx="4094891" cy="1522575"/>
            </a:xfrm>
          </p:grpSpPr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1FEE96-9207-4B0D-A6DB-79EE1075A027}"/>
                  </a:ext>
                </a:extLst>
              </p:cNvPr>
              <p:cNvSpPr txBox="1"/>
              <p:nvPr/>
            </p:nvSpPr>
            <p:spPr>
              <a:xfrm>
                <a:off x="1810959" y="5129084"/>
                <a:ext cx="4094891" cy="129266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Wingdings" panose="05000000000000000000" pitchFamily="2" charset="2"/>
                  <a:buChar char="ü"/>
                </a:pPr>
                <a:endParaRPr lang="fr-FR" sz="600" dirty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</a:rPr>
                  <a:t>Explicabilité du clustering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</a:rPr>
                  <a:t>Nombre d’individu par groupe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</a:rPr>
                  <a:t>Durée de calcul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</a:rPr>
                  <a:t>Scores de silhouette</a:t>
                </a: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CA6190A-785D-43B7-AC30-8EC8FBD23A8B}"/>
                  </a:ext>
                </a:extLst>
              </p:cNvPr>
              <p:cNvSpPr txBox="1"/>
              <p:nvPr/>
            </p:nvSpPr>
            <p:spPr>
              <a:xfrm>
                <a:off x="3313120" y="4899171"/>
                <a:ext cx="1090568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>
                    <a:solidFill>
                      <a:schemeClr val="accent1"/>
                    </a:solidFill>
                  </a:rPr>
                  <a:t>Choix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8422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B73AB-E2A2-4CA2-A388-A1B7C1A5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 de clustering non retenus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365489-AD6C-468C-806B-923EEFB5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A0B5AB5-DCC0-4AF1-AFD2-0F4E5D69F31A}"/>
              </a:ext>
            </a:extLst>
          </p:cNvPr>
          <p:cNvSpPr/>
          <p:nvPr/>
        </p:nvSpPr>
        <p:spPr>
          <a:xfrm>
            <a:off x="796953" y="1446315"/>
            <a:ext cx="3686961" cy="3222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/>
              <a:t>Clustering hiérarchique ascendant</a:t>
            </a:r>
          </a:p>
          <a:p>
            <a:pPr algn="ctr"/>
            <a:endParaRPr lang="fr-FR" sz="1200" b="1" u="sng" dirty="0"/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Temps d’exécution ~0,5 min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/>
                </a:solidFill>
              </a:rPr>
              <a:t>Nécessite de travailler sur un sous-échantillon (40% des données soit 32 111 clients)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/>
                </a:solidFill>
              </a:rPr>
              <a:t>Explicabilité des clusters difficile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Aide au choix de k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EFA9E62-82F9-4981-BAFD-CFA914663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07"/>
          <a:stretch/>
        </p:blipFill>
        <p:spPr bwMode="auto">
          <a:xfrm>
            <a:off x="4798097" y="1478297"/>
            <a:ext cx="7067506" cy="3158455"/>
          </a:xfrm>
          <a:prstGeom prst="roundRect">
            <a:avLst>
              <a:gd name="adj" fmla="val 763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6EA3952-7D2F-4DE7-9592-C2E1A1FD5753}"/>
              </a:ext>
            </a:extLst>
          </p:cNvPr>
          <p:cNvSpPr/>
          <p:nvPr/>
        </p:nvSpPr>
        <p:spPr>
          <a:xfrm>
            <a:off x="796953" y="5015960"/>
            <a:ext cx="3686961" cy="17560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/>
              <a:t>Modèle optimale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Linkage = </a:t>
            </a:r>
            <a:r>
              <a:rPr lang="fr-FR" dirty="0" err="1">
                <a:solidFill>
                  <a:schemeClr val="tx1"/>
                </a:solidFill>
              </a:rPr>
              <a:t>ward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Nb clusters = 4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Score silhouette = 0,36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2E2C683-4256-40B6-9B5E-6B7649D004AD}"/>
              </a:ext>
            </a:extLst>
          </p:cNvPr>
          <p:cNvCxnSpPr/>
          <p:nvPr/>
        </p:nvCxnSpPr>
        <p:spPr>
          <a:xfrm flipH="1">
            <a:off x="5064981" y="2806810"/>
            <a:ext cx="6800622" cy="0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F84CE85-C0BF-40EE-B4C6-BACD2BCA9848}"/>
              </a:ext>
            </a:extLst>
          </p:cNvPr>
          <p:cNvCxnSpPr/>
          <p:nvPr/>
        </p:nvCxnSpPr>
        <p:spPr>
          <a:xfrm flipH="1">
            <a:off x="5064981" y="2466229"/>
            <a:ext cx="6800622" cy="0"/>
          </a:xfrm>
          <a:prstGeom prst="line">
            <a:avLst/>
          </a:prstGeom>
          <a:ln w="190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99B42E-B134-4713-A21E-1E313DAAB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52"/>
          <a:stretch/>
        </p:blipFill>
        <p:spPr bwMode="auto">
          <a:xfrm>
            <a:off x="4981964" y="4683988"/>
            <a:ext cx="6699773" cy="2088000"/>
          </a:xfrm>
          <a:prstGeom prst="roundRect">
            <a:avLst>
              <a:gd name="adj" fmla="val 6004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57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37D4F-B435-482F-A476-F84C34D0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 de clustering non retenus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BB80FD-1C01-4DE3-8F6A-66F17B16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AAA46E5-C652-4172-B664-81C61514D272}"/>
              </a:ext>
            </a:extLst>
          </p:cNvPr>
          <p:cNvSpPr/>
          <p:nvPr/>
        </p:nvSpPr>
        <p:spPr>
          <a:xfrm>
            <a:off x="816143" y="1841722"/>
            <a:ext cx="2793734" cy="15872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u="sng" dirty="0"/>
              <a:t>Clustering hiérarchique ascendant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Linkage = </a:t>
            </a:r>
            <a:r>
              <a:rPr lang="fr-FR" sz="1400" dirty="0" err="1">
                <a:solidFill>
                  <a:schemeClr val="tx1"/>
                </a:solidFill>
              </a:rPr>
              <a:t>ward</a:t>
            </a:r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Nb clusters = 4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Score silhouette = 0,36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27AA5A8-B9A4-4239-B973-62480C553A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8" b="24815"/>
          <a:stretch/>
        </p:blipFill>
        <p:spPr bwMode="auto">
          <a:xfrm>
            <a:off x="3691515" y="1522905"/>
            <a:ext cx="8023408" cy="5170552"/>
          </a:xfrm>
          <a:prstGeom prst="roundRect">
            <a:avLst>
              <a:gd name="adj" fmla="val 6004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95FEC7A-86D2-4562-9B61-2020DA8D5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29" r="68111" b="-120"/>
          <a:stretch/>
        </p:blipFill>
        <p:spPr bwMode="auto">
          <a:xfrm>
            <a:off x="933739" y="4168026"/>
            <a:ext cx="2558543" cy="2525431"/>
          </a:xfrm>
          <a:prstGeom prst="roundRect">
            <a:avLst>
              <a:gd name="adj" fmla="val 6004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F6FA766-A5E5-4C9B-B5AB-45CC99F7FDA7}"/>
              </a:ext>
            </a:extLst>
          </p:cNvPr>
          <p:cNvSpPr/>
          <p:nvPr/>
        </p:nvSpPr>
        <p:spPr>
          <a:xfrm>
            <a:off x="796953" y="1447644"/>
            <a:ext cx="4496278" cy="2690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/>
              <a:t>DBSCAN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Temps d’exécution ~0,5 min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/>
                </a:solidFill>
              </a:rPr>
              <a:t>Nécessite de travailler sur un sous-échantillon (50% soit 40 138 clients)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/>
                </a:solidFill>
              </a:rPr>
              <a:t>Clusters non différenciés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/>
                </a:solidFill>
              </a:rPr>
              <a:t>K &gt;&gt; 10 pour certaines combinaisons de paramètres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/>
                </a:solidFill>
              </a:rPr>
              <a:t>Génère des clusters avec très peu d’individus (n&lt;500)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03D13D-B630-410B-8C2D-682CD97A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 de clustering non retenus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98A4D7-6891-4D89-BEE0-23D210F1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A689047-C54C-44A2-9C0F-42802CA92985}"/>
              </a:ext>
            </a:extLst>
          </p:cNvPr>
          <p:cNvSpPr/>
          <p:nvPr/>
        </p:nvSpPr>
        <p:spPr>
          <a:xfrm>
            <a:off x="796952" y="4986405"/>
            <a:ext cx="4496278" cy="1785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/>
              <a:t>Modèle optimale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tx1"/>
                </a:solidFill>
              </a:rPr>
              <a:t>eps</a:t>
            </a:r>
            <a:r>
              <a:rPr lang="fr-FR" dirty="0">
                <a:solidFill>
                  <a:schemeClr val="tx1"/>
                </a:solidFill>
              </a:rPr>
              <a:t> = 1 / </a:t>
            </a:r>
            <a:r>
              <a:rPr lang="fr-FR" dirty="0" err="1">
                <a:solidFill>
                  <a:schemeClr val="tx1"/>
                </a:solidFill>
              </a:rPr>
              <a:t>n_min</a:t>
            </a:r>
            <a:r>
              <a:rPr lang="fr-FR" dirty="0">
                <a:solidFill>
                  <a:schemeClr val="tx1"/>
                </a:solidFill>
              </a:rPr>
              <a:t> = 20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Nb clusters = 8 dont 6 avec moins de 500 individus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Score silhouette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0,28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85E79BA-70D5-454E-AC75-CE7272A4A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97" b="67037"/>
          <a:stretch/>
        </p:blipFill>
        <p:spPr bwMode="auto">
          <a:xfrm>
            <a:off x="5425558" y="4071988"/>
            <a:ext cx="5679569" cy="2700000"/>
          </a:xfrm>
          <a:prstGeom prst="roundRect">
            <a:avLst>
              <a:gd name="adj" fmla="val 8421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330D10C5-CEE5-4E42-A163-641DBB7A4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03" b="67037"/>
          <a:stretch/>
        </p:blipFill>
        <p:spPr bwMode="auto">
          <a:xfrm>
            <a:off x="8457201" y="1312012"/>
            <a:ext cx="2647926" cy="2700000"/>
          </a:xfrm>
          <a:prstGeom prst="roundRect">
            <a:avLst>
              <a:gd name="adj" fmla="val 7058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286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0AF38-C21F-4AC7-B669-0C1E4090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 de clustering non retenus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E5C3AB-1CF0-4DC4-8CAA-CBC2628F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AE240-8B51-4CF5-B8A7-8C1640BA7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6" b="33688"/>
          <a:stretch/>
        </p:blipFill>
        <p:spPr bwMode="auto">
          <a:xfrm>
            <a:off x="3110592" y="1428749"/>
            <a:ext cx="7884000" cy="2540196"/>
          </a:xfrm>
          <a:prstGeom prst="roundRect">
            <a:avLst>
              <a:gd name="adj" fmla="val 8528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4BA5994-4673-44A6-8455-C352F973E19D}"/>
              </a:ext>
            </a:extLst>
          </p:cNvPr>
          <p:cNvSpPr/>
          <p:nvPr/>
        </p:nvSpPr>
        <p:spPr>
          <a:xfrm>
            <a:off x="1010882" y="4568120"/>
            <a:ext cx="4528268" cy="12728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u="sng" dirty="0"/>
              <a:t>DBSCAN</a:t>
            </a:r>
          </a:p>
          <a:p>
            <a:pPr algn="ctr"/>
            <a:endParaRPr lang="fr-FR" sz="400" b="1" u="sng" dirty="0"/>
          </a:p>
          <a:p>
            <a:pPr marL="285750" indent="-285750">
              <a:buFontTx/>
              <a:buChar char="-"/>
            </a:pPr>
            <a:r>
              <a:rPr lang="fr-FR" sz="1400" dirty="0" err="1">
                <a:solidFill>
                  <a:schemeClr val="tx1"/>
                </a:solidFill>
              </a:rPr>
              <a:t>eps</a:t>
            </a:r>
            <a:r>
              <a:rPr lang="fr-FR" sz="1400" dirty="0">
                <a:solidFill>
                  <a:schemeClr val="tx1"/>
                </a:solidFill>
              </a:rPr>
              <a:t> = 1 / </a:t>
            </a:r>
            <a:r>
              <a:rPr lang="fr-FR" sz="1400" dirty="0" err="1">
                <a:solidFill>
                  <a:schemeClr val="tx1"/>
                </a:solidFill>
              </a:rPr>
              <a:t>n_min</a:t>
            </a:r>
            <a:r>
              <a:rPr lang="fr-FR" sz="1400" dirty="0">
                <a:solidFill>
                  <a:schemeClr val="tx1"/>
                </a:solidFill>
              </a:rPr>
              <a:t> = 20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Nb clusters = 8 dont 6 avec moins de 500 individus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Score silhouette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0,28</a:t>
            </a:r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353D489-B618-4DE4-A0B0-570F4F2E3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88" r="33747" b="-343"/>
          <a:stretch/>
        </p:blipFill>
        <p:spPr bwMode="auto">
          <a:xfrm>
            <a:off x="5738592" y="4118106"/>
            <a:ext cx="5256000" cy="2540297"/>
          </a:xfrm>
          <a:prstGeom prst="roundRect">
            <a:avLst>
              <a:gd name="adj" fmla="val 9781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44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3D13D-B630-410B-8C2D-682CD97A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 de clustering non retenus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98A4D7-6891-4D89-BEE0-23D210F1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AFBFC7B-E767-4894-83B5-87B46551FE50}"/>
              </a:ext>
            </a:extLst>
          </p:cNvPr>
          <p:cNvSpPr/>
          <p:nvPr/>
        </p:nvSpPr>
        <p:spPr>
          <a:xfrm>
            <a:off x="796951" y="1444461"/>
            <a:ext cx="4387299" cy="1963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 err="1"/>
              <a:t>Kmedoids</a:t>
            </a:r>
            <a:endParaRPr lang="fr-FR" b="1" u="sng" dirty="0"/>
          </a:p>
          <a:p>
            <a:pPr algn="ctr"/>
            <a:endParaRPr lang="fr-FR" sz="900" b="1" u="sng" dirty="0"/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/>
                </a:solidFill>
              </a:rPr>
              <a:t>Temps d’exécution &gt; 10 min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/>
                </a:solidFill>
              </a:rPr>
              <a:t>Nécessite de travailler sur un sous-échantillon (50% soit 40 138)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/>
                </a:solidFill>
              </a:rPr>
              <a:t>Clusters non différenciés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2D05C28-48AF-416D-8587-007C04D583C0}"/>
              </a:ext>
            </a:extLst>
          </p:cNvPr>
          <p:cNvSpPr/>
          <p:nvPr/>
        </p:nvSpPr>
        <p:spPr>
          <a:xfrm>
            <a:off x="796951" y="5030639"/>
            <a:ext cx="4387299" cy="14764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/>
              <a:t>Modèle optimale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Nb clusters = 5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Score silhouette = 0,23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597E7A-4BDC-4C26-B7A9-FCC3E69ED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7" t="1" b="66862"/>
          <a:stretch/>
        </p:blipFill>
        <p:spPr bwMode="auto">
          <a:xfrm>
            <a:off x="8522403" y="1324206"/>
            <a:ext cx="2605408" cy="2700000"/>
          </a:xfrm>
          <a:prstGeom prst="roundRect">
            <a:avLst>
              <a:gd name="adj" fmla="val 7511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CD606B0-9280-40F5-9E8B-03DF9C3DA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2635" b="66862"/>
          <a:stretch/>
        </p:blipFill>
        <p:spPr bwMode="auto">
          <a:xfrm>
            <a:off x="5547597" y="4076700"/>
            <a:ext cx="5580214" cy="2700000"/>
          </a:xfrm>
          <a:prstGeom prst="roundRect">
            <a:avLst>
              <a:gd name="adj" fmla="val 8421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90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A02B1-B194-434E-84FB-53833F85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 de clustering non retenus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DF6A47-45AC-4008-95A2-F6218DC9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83A26F-9BA8-4497-AB88-AE83C3D449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90" r="33570" b="78"/>
          <a:stretch/>
        </p:blipFill>
        <p:spPr bwMode="auto">
          <a:xfrm>
            <a:off x="5724914" y="4183133"/>
            <a:ext cx="5440162" cy="2556000"/>
          </a:xfrm>
          <a:prstGeom prst="roundRect">
            <a:avLst>
              <a:gd name="adj" fmla="val 8268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9BE8C46-7C07-4369-8B2E-0CE91BFE7CE8}"/>
              </a:ext>
            </a:extLst>
          </p:cNvPr>
          <p:cNvSpPr/>
          <p:nvPr/>
        </p:nvSpPr>
        <p:spPr>
          <a:xfrm>
            <a:off x="1426849" y="4651339"/>
            <a:ext cx="3686961" cy="14764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 err="1"/>
              <a:t>Kmedoids</a:t>
            </a:r>
            <a:endParaRPr lang="fr-FR" b="1" u="sng" dirty="0"/>
          </a:p>
          <a:p>
            <a:pPr algn="ctr"/>
            <a:endParaRPr lang="fr-FR" sz="600" b="1" u="sng" dirty="0"/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Nb clusters = 5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Score silhouette = 0,23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C316A6E-4B2A-4C8F-922F-525F9D551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00" b="33538"/>
          <a:stretch/>
        </p:blipFill>
        <p:spPr bwMode="auto">
          <a:xfrm>
            <a:off x="3022308" y="1516211"/>
            <a:ext cx="8142768" cy="2592000"/>
          </a:xfrm>
          <a:prstGeom prst="roundRect">
            <a:avLst>
              <a:gd name="adj" fmla="val 8384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49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5D82F-8F67-4BBB-9F36-C4CDAAFE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Segmentation proposée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C5F53-06D2-44BB-BB60-1707641D4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C4F6E4-8E1B-4413-B4F8-53C1F901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E9C9286-3E9E-46E1-AB52-D22F1691E8F6}"/>
              </a:ext>
            </a:extLst>
          </p:cNvPr>
          <p:cNvSpPr/>
          <p:nvPr/>
        </p:nvSpPr>
        <p:spPr>
          <a:xfrm>
            <a:off x="775976" y="1446316"/>
            <a:ext cx="4165140" cy="14764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/>
              <a:t>Modèle optimale = </a:t>
            </a:r>
            <a:r>
              <a:rPr lang="fr-FR" b="1" u="sng" dirty="0" err="1"/>
              <a:t>Kmeans</a:t>
            </a:r>
            <a:endParaRPr lang="fr-FR" b="1" u="sng" dirty="0"/>
          </a:p>
          <a:p>
            <a:pPr algn="ctr"/>
            <a:endParaRPr lang="fr-FR" sz="1000" b="1" u="sng" dirty="0"/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Nb clusters = 6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Score silhouette = 0,37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Temps d’exécution ~1s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AAD540D-49FD-4276-A9BD-403862ACAD01}"/>
              </a:ext>
            </a:extLst>
          </p:cNvPr>
          <p:cNvSpPr/>
          <p:nvPr/>
        </p:nvSpPr>
        <p:spPr>
          <a:xfrm>
            <a:off x="775976" y="3037079"/>
            <a:ext cx="4165140" cy="17194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 err="1"/>
              <a:t>Features</a:t>
            </a:r>
            <a:endParaRPr lang="fr-FR" b="1" u="sng" dirty="0"/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Récence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Satisfaction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Montant dépensé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Nb commande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Nb items par commande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A217A6E-14CA-4519-9563-6C983DF83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56" b="66667"/>
          <a:stretch/>
        </p:blipFill>
        <p:spPr bwMode="auto">
          <a:xfrm>
            <a:off x="5078816" y="3396096"/>
            <a:ext cx="6418115" cy="3060000"/>
          </a:xfrm>
          <a:prstGeom prst="roundRect">
            <a:avLst>
              <a:gd name="adj" fmla="val 9265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7115253-55A9-438C-88C2-7CD3E6539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44" b="66667"/>
          <a:stretch/>
        </p:blipFill>
        <p:spPr bwMode="auto">
          <a:xfrm>
            <a:off x="8426922" y="278946"/>
            <a:ext cx="3070009" cy="3060000"/>
          </a:xfrm>
          <a:prstGeom prst="roundRect">
            <a:avLst>
              <a:gd name="adj" fmla="val 8991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39CC5AD-9039-4FC6-BED3-8FC70CCFF56B}"/>
              </a:ext>
            </a:extLst>
          </p:cNvPr>
          <p:cNvSpPr/>
          <p:nvPr/>
        </p:nvSpPr>
        <p:spPr>
          <a:xfrm>
            <a:off x="775974" y="4870858"/>
            <a:ext cx="4165139" cy="19074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/>
              <a:t>Traitement des </a:t>
            </a:r>
            <a:r>
              <a:rPr lang="fr-FR" b="1" u="sng" dirty="0" err="1"/>
              <a:t>features</a:t>
            </a:r>
            <a:endParaRPr lang="fr-FR" b="1" u="sng" dirty="0"/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Normalisation (standard </a:t>
            </a:r>
            <a:r>
              <a:rPr lang="fr-FR" dirty="0" err="1">
                <a:solidFill>
                  <a:schemeClr val="bg1"/>
                </a:solidFill>
              </a:rPr>
              <a:t>Scaler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Pas de nettoyage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Pas de passage au log des </a:t>
            </a:r>
            <a:r>
              <a:rPr lang="fr-FR" dirty="0" err="1">
                <a:solidFill>
                  <a:schemeClr val="bg1"/>
                </a:solidFill>
              </a:rPr>
              <a:t>features</a:t>
            </a:r>
            <a:r>
              <a:rPr lang="fr-FR" dirty="0">
                <a:solidFill>
                  <a:schemeClr val="bg1"/>
                </a:solidFill>
              </a:rPr>
              <a:t> asymétriques</a:t>
            </a:r>
          </a:p>
        </p:txBody>
      </p:sp>
    </p:spTree>
    <p:extLst>
      <p:ext uri="{BB962C8B-B14F-4D97-AF65-F5344CB8AC3E}">
        <p14:creationId xmlns:p14="http://schemas.microsoft.com/office/powerpoint/2010/main" val="403070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02851-3BD0-43E1-B766-2CC94382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Segmentation</a:t>
            </a:r>
            <a:br>
              <a:rPr lang="fr-FR" dirty="0"/>
            </a:br>
            <a:r>
              <a:rPr lang="fr-FR" sz="3200" i="1" dirty="0"/>
              <a:t>interprétabilité des 6 clusters</a:t>
            </a:r>
            <a:endParaRPr lang="fr-FR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1D1ECF-D7A6-4CC8-8B3B-52FEBF3D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3B6067F-8C39-4FAE-8BC3-62EF45C72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73" r="33178"/>
          <a:stretch/>
        </p:blipFill>
        <p:spPr bwMode="auto">
          <a:xfrm>
            <a:off x="1140833" y="1795906"/>
            <a:ext cx="5280216" cy="5017369"/>
          </a:xfrm>
          <a:prstGeom prst="roundRect">
            <a:avLst>
              <a:gd name="adj" fmla="val 4464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75CBFF1-D2F3-4692-B726-9C5C5AAE9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04" t="34353" b="33476"/>
          <a:stretch/>
        </p:blipFill>
        <p:spPr bwMode="auto">
          <a:xfrm>
            <a:off x="6539443" y="4363851"/>
            <a:ext cx="2509961" cy="2449424"/>
          </a:xfrm>
          <a:prstGeom prst="roundRect">
            <a:avLst>
              <a:gd name="adj" fmla="val 8876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F35A8BEC-2F48-4215-869E-1805EB108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640" y="313355"/>
            <a:ext cx="3601331" cy="359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6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20F30-969A-4564-84C7-21CD2A2D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528E9F-EB9C-4527-BDB5-1B2F5FE8D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err="1"/>
              <a:t>Olist</a:t>
            </a:r>
            <a:r>
              <a:rPr lang="fr-FR" dirty="0"/>
              <a:t>, société Brésilienne qui propose un solution de vente sur les marketplaces en ligne, souhaite fournir à ses équipes d'e-commerce une </a:t>
            </a:r>
            <a:r>
              <a:rPr lang="fr-FR" b="1" dirty="0"/>
              <a:t>segmentation des clients</a:t>
            </a:r>
            <a:r>
              <a:rPr lang="fr-FR" dirty="0"/>
              <a:t> qu’elles pourront utiliser au quotidien pour leurs campagnes de communication.</a:t>
            </a:r>
          </a:p>
          <a:p>
            <a:pPr algn="just"/>
            <a:r>
              <a:rPr lang="fr-FR" b="1" dirty="0">
                <a:solidFill>
                  <a:schemeClr val="accent5"/>
                </a:solidFill>
              </a:rPr>
              <a:t>OBJECTIFS :</a:t>
            </a:r>
          </a:p>
          <a:p>
            <a:pPr lvl="1" algn="just"/>
            <a:r>
              <a:rPr lang="fr-FR" dirty="0"/>
              <a:t>Fournir une segmentation des clients et sa description précise</a:t>
            </a:r>
          </a:p>
          <a:p>
            <a:pPr lvl="1" algn="just"/>
            <a:r>
              <a:rPr lang="fr-FR" dirty="0"/>
              <a:t>Proposer une fréquence de mise à jour de la segmentation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3A890C-F8D3-4224-8836-39AFA06AC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775084"/>
            <a:ext cx="6096000" cy="152400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6542EF-7FCA-4D3C-9E48-E429F6B6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9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CBD07-B01C-4779-88E1-502C5C07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segmentation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C3C04F-6461-43FE-8976-E139C7C0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Tableau 7">
            <a:extLst>
              <a:ext uri="{FF2B5EF4-FFF2-40B4-BE49-F238E27FC236}">
                <a16:creationId xmlns:a16="http://schemas.microsoft.com/office/drawing/2014/main" id="{0C610D10-1B6A-4B1C-A26E-2090042A8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250918"/>
              </p:ext>
            </p:extLst>
          </p:nvPr>
        </p:nvGraphicFramePr>
        <p:xfrm>
          <a:off x="1047936" y="2951480"/>
          <a:ext cx="8596996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57">
                  <a:extLst>
                    <a:ext uri="{9D8B030D-6E8A-4147-A177-3AD203B41FA5}">
                      <a16:colId xmlns:a16="http://schemas.microsoft.com/office/drawing/2014/main" val="901509180"/>
                    </a:ext>
                  </a:extLst>
                </a:gridCol>
                <a:gridCol w="953337">
                  <a:extLst>
                    <a:ext uri="{9D8B030D-6E8A-4147-A177-3AD203B41FA5}">
                      <a16:colId xmlns:a16="http://schemas.microsoft.com/office/drawing/2014/main" val="3916676535"/>
                    </a:ext>
                  </a:extLst>
                </a:gridCol>
                <a:gridCol w="7133102">
                  <a:extLst>
                    <a:ext uri="{9D8B030D-6E8A-4147-A177-3AD203B41FA5}">
                      <a16:colId xmlns:a16="http://schemas.microsoft.com/office/drawing/2014/main" val="978697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Effectif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Interprétation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72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166A8E"/>
                          </a:solidFill>
                        </a:rPr>
                        <a:t>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166A8E"/>
                          </a:solidFill>
                        </a:rPr>
                        <a:t>34 619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166A8E"/>
                          </a:solidFill>
                        </a:rPr>
                        <a:t>Clients ayant acheté récemment (moyenne = 122j), une seule commande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31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9FBA81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9FBA81"/>
                          </a:solidFill>
                        </a:rPr>
                        <a:t>13 232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9FBA81"/>
                          </a:solidFill>
                        </a:rPr>
                        <a:t>Clients très insatisfaits (score moyen = 1,7/5), une seule commande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6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B1221C"/>
                          </a:solidFill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B1221C"/>
                          </a:solidFill>
                        </a:rPr>
                        <a:t>1 113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B1221C"/>
                          </a:solidFill>
                        </a:rPr>
                        <a:t>Clients ayant commandé plusieurs items par commande (nb moyen = 5 item/commande), moyennement satisfait (score moyen = 3,5/5)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94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911657"/>
                          </a:solidFill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911657"/>
                          </a:solidFill>
                        </a:rPr>
                        <a:t>27 740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911657"/>
                          </a:solidFill>
                        </a:rPr>
                        <a:t>Clients n’ayant pas commandé depuis longtemps (moyenne = 390j), une seule commande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7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BDB11D"/>
                          </a:solidFill>
                        </a:rPr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BDB11D"/>
                          </a:solidFill>
                        </a:rPr>
                        <a:t>1 993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BDB11D"/>
                          </a:solidFill>
                        </a:rPr>
                        <a:t>Clients ayant réalisés plusieurs commande (moyenne = 2 commandes / client)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5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92C4D0"/>
                          </a:solidFill>
                        </a:rPr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92C4D0"/>
                          </a:solidFill>
                        </a:rPr>
                        <a:t>1 686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92C4D0"/>
                          </a:solidFill>
                        </a:rPr>
                        <a:t>Clients dépensant plus d’argent que les autres (moyenne = 1196 $R)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74568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6270AAF6-19B3-45D9-BF52-469171F89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488" y="194877"/>
            <a:ext cx="2884440" cy="288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08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C2D0AEA-9880-4549-A094-35442553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Besoins en maintenance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8EDCF9B-E70F-4B97-BA55-45AD84146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A04C36-8F30-4718-9D80-20FC1D8000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94975" y="6456363"/>
            <a:ext cx="1597025" cy="404812"/>
          </a:xfrm>
        </p:spPr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40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0A6BDCB-C13E-4CC6-8C35-B0B6FE4FA827}"/>
              </a:ext>
            </a:extLst>
          </p:cNvPr>
          <p:cNvSpPr/>
          <p:nvPr/>
        </p:nvSpPr>
        <p:spPr>
          <a:xfrm>
            <a:off x="4913238" y="3120705"/>
            <a:ext cx="6831349" cy="3550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8A5495E-3AE0-4885-8EDB-56E60B71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726E707-53E0-4C7C-8970-70295D85E1B3}"/>
              </a:ext>
            </a:extLst>
          </p:cNvPr>
          <p:cNvSpPr/>
          <p:nvPr/>
        </p:nvSpPr>
        <p:spPr>
          <a:xfrm>
            <a:off x="1240789" y="1496648"/>
            <a:ext cx="2870862" cy="1193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b="1" u="sng" dirty="0"/>
              <a:t>Base de données commandes nettoyée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0FDE772-BDA5-4B4D-9B07-CFDC77AE5A13}"/>
              </a:ext>
            </a:extLst>
          </p:cNvPr>
          <p:cNvSpPr/>
          <p:nvPr/>
        </p:nvSpPr>
        <p:spPr>
          <a:xfrm>
            <a:off x="4267285" y="1828537"/>
            <a:ext cx="645953" cy="529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3601E1B-A546-45EE-A4A8-8FD13E4346B6}"/>
              </a:ext>
            </a:extLst>
          </p:cNvPr>
          <p:cNvSpPr/>
          <p:nvPr/>
        </p:nvSpPr>
        <p:spPr>
          <a:xfrm>
            <a:off x="5068872" y="1496648"/>
            <a:ext cx="2883016" cy="119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b="1" u="sng" dirty="0"/>
              <a:t>Base de données client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3DC0B4B-CB3F-408E-9A0E-FDAD44FF852B}"/>
              </a:ext>
            </a:extLst>
          </p:cNvPr>
          <p:cNvSpPr/>
          <p:nvPr/>
        </p:nvSpPr>
        <p:spPr>
          <a:xfrm>
            <a:off x="7642371" y="1258349"/>
            <a:ext cx="645953" cy="648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060B24-7AE9-4D9D-8079-89FC210BBC84}"/>
              </a:ext>
            </a:extLst>
          </p:cNvPr>
          <p:cNvSpPr txBox="1"/>
          <p:nvPr/>
        </p:nvSpPr>
        <p:spPr>
          <a:xfrm>
            <a:off x="5060657" y="1186934"/>
            <a:ext cx="57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B0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AE02BBB-9A0F-4FBF-89CD-564EA8C2EC3F}"/>
              </a:ext>
            </a:extLst>
          </p:cNvPr>
          <p:cNvSpPr/>
          <p:nvPr/>
        </p:nvSpPr>
        <p:spPr>
          <a:xfrm>
            <a:off x="8909108" y="1496648"/>
            <a:ext cx="1767281" cy="119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/>
              <a:t>Modèle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8822943-1600-476F-A62E-A663D8EEE175}"/>
              </a:ext>
            </a:extLst>
          </p:cNvPr>
          <p:cNvSpPr txBox="1"/>
          <p:nvPr/>
        </p:nvSpPr>
        <p:spPr>
          <a:xfrm>
            <a:off x="8951051" y="1186934"/>
            <a:ext cx="57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8DB44AA-A5E0-4072-BBD1-0B94147E54E4}"/>
              </a:ext>
            </a:extLst>
          </p:cNvPr>
          <p:cNvSpPr/>
          <p:nvPr/>
        </p:nvSpPr>
        <p:spPr>
          <a:xfrm>
            <a:off x="10378578" y="1231980"/>
            <a:ext cx="645953" cy="648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t0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08CA0B7-C99E-4489-9798-A5D6829294A7}"/>
              </a:ext>
            </a:extLst>
          </p:cNvPr>
          <p:cNvSpPr/>
          <p:nvPr/>
        </p:nvSpPr>
        <p:spPr>
          <a:xfrm>
            <a:off x="1240789" y="3495564"/>
            <a:ext cx="2880000" cy="119333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b="1" u="sng" dirty="0"/>
              <a:t>Base de données client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9E84446-D2A1-43BA-994B-ED5A8D44EF4A}"/>
              </a:ext>
            </a:extLst>
          </p:cNvPr>
          <p:cNvSpPr/>
          <p:nvPr/>
        </p:nvSpPr>
        <p:spPr>
          <a:xfrm>
            <a:off x="3865224" y="3277932"/>
            <a:ext cx="645953" cy="6485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tx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684A34D-F2EC-4EF1-826C-8262FD9DCBDD}"/>
              </a:ext>
            </a:extLst>
          </p:cNvPr>
          <p:cNvSpPr txBox="1"/>
          <p:nvPr/>
        </p:nvSpPr>
        <p:spPr>
          <a:xfrm>
            <a:off x="1283510" y="3206517"/>
            <a:ext cx="57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Bx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600D874-A2B2-452B-9801-68E9A48D73C5}"/>
              </a:ext>
            </a:extLst>
          </p:cNvPr>
          <p:cNvSpPr/>
          <p:nvPr/>
        </p:nvSpPr>
        <p:spPr>
          <a:xfrm>
            <a:off x="1786503" y="5477772"/>
            <a:ext cx="1767281" cy="119333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/>
              <a:t>Modèle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50D013F-E5A3-4127-AB6D-1384AA0750B4}"/>
              </a:ext>
            </a:extLst>
          </p:cNvPr>
          <p:cNvSpPr txBox="1"/>
          <p:nvPr/>
        </p:nvSpPr>
        <p:spPr>
          <a:xfrm>
            <a:off x="1792528" y="5179331"/>
            <a:ext cx="57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Mx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B95ED64-867D-45A9-9E9A-F96E82676D89}"/>
              </a:ext>
            </a:extLst>
          </p:cNvPr>
          <p:cNvSpPr/>
          <p:nvPr/>
        </p:nvSpPr>
        <p:spPr>
          <a:xfrm>
            <a:off x="3220055" y="5224377"/>
            <a:ext cx="645953" cy="6485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tx</a:t>
            </a:r>
            <a:endParaRPr lang="fr-FR" dirty="0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9CC4618D-A3CC-40E9-9F06-FF5B8788E76C}"/>
              </a:ext>
            </a:extLst>
          </p:cNvPr>
          <p:cNvSpPr/>
          <p:nvPr/>
        </p:nvSpPr>
        <p:spPr>
          <a:xfrm rot="5400000">
            <a:off x="2347167" y="2823818"/>
            <a:ext cx="645953" cy="52955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22A9CC3E-DABF-45F4-8547-0D97082FE328}"/>
              </a:ext>
            </a:extLst>
          </p:cNvPr>
          <p:cNvSpPr/>
          <p:nvPr/>
        </p:nvSpPr>
        <p:spPr>
          <a:xfrm rot="5400000">
            <a:off x="2347167" y="4814380"/>
            <a:ext cx="645953" cy="52955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DFEC23A-C3B2-4F01-80BB-703B8A3D9B6B}"/>
              </a:ext>
            </a:extLst>
          </p:cNvPr>
          <p:cNvGrpSpPr/>
          <p:nvPr/>
        </p:nvGrpSpPr>
        <p:grpSpPr>
          <a:xfrm>
            <a:off x="8084369" y="1828537"/>
            <a:ext cx="752764" cy="715646"/>
            <a:chOff x="8090400" y="1828537"/>
            <a:chExt cx="752764" cy="715646"/>
          </a:xfrm>
        </p:grpSpPr>
        <p:sp>
          <p:nvSpPr>
            <p:cNvPr id="13" name="Flèche : droite 12">
              <a:extLst>
                <a:ext uri="{FF2B5EF4-FFF2-40B4-BE49-F238E27FC236}">
                  <a16:creationId xmlns:a16="http://schemas.microsoft.com/office/drawing/2014/main" id="{86EFF3E7-CCA8-4C6F-995D-557FF9A75341}"/>
                </a:ext>
              </a:extLst>
            </p:cNvPr>
            <p:cNvSpPr/>
            <p:nvPr/>
          </p:nvSpPr>
          <p:spPr>
            <a:xfrm>
              <a:off x="8113553" y="1828537"/>
              <a:ext cx="645953" cy="5295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5C60CF02-C3E7-400F-8469-EA9E857FD243}"/>
                </a:ext>
              </a:extLst>
            </p:cNvPr>
            <p:cNvSpPr txBox="1"/>
            <p:nvPr/>
          </p:nvSpPr>
          <p:spPr>
            <a:xfrm>
              <a:off x="8090400" y="2282573"/>
              <a:ext cx="7527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Fit sur t0</a:t>
              </a: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0BD14152-51C8-4E0E-BCF2-BFDB2FFBED0E}"/>
              </a:ext>
            </a:extLst>
          </p:cNvPr>
          <p:cNvSpPr/>
          <p:nvPr/>
        </p:nvSpPr>
        <p:spPr>
          <a:xfrm>
            <a:off x="5099806" y="3602218"/>
            <a:ext cx="3338818" cy="15657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/>
              <a:t>Comparaison des segmentations </a:t>
            </a:r>
            <a:r>
              <a:rPr lang="fr-FR" b="1" u="sng" dirty="0">
                <a:solidFill>
                  <a:schemeClr val="accent1"/>
                </a:solidFill>
              </a:rPr>
              <a:t>M0</a:t>
            </a:r>
            <a:r>
              <a:rPr lang="fr-FR" b="1" u="sng" dirty="0">
                <a:solidFill>
                  <a:schemeClr val="accent5"/>
                </a:solidFill>
              </a:rPr>
              <a:t>Bx</a:t>
            </a:r>
            <a:r>
              <a:rPr lang="fr-FR" b="1" u="sng" dirty="0"/>
              <a:t> et </a:t>
            </a:r>
            <a:r>
              <a:rPr lang="fr-FR" b="1" u="sng" dirty="0" err="1">
                <a:solidFill>
                  <a:schemeClr val="accent5"/>
                </a:solidFill>
              </a:rPr>
              <a:t>MxBx</a:t>
            </a:r>
            <a:endParaRPr lang="fr-FR" b="1" u="sng" dirty="0">
              <a:solidFill>
                <a:schemeClr val="accent5"/>
              </a:solidFill>
            </a:endParaRPr>
          </a:p>
          <a:p>
            <a:pPr algn="ctr"/>
            <a:endParaRPr lang="fr-FR" b="1" u="sng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200" i="1" dirty="0" err="1">
                <a:solidFill>
                  <a:schemeClr val="bg1"/>
                </a:solidFill>
              </a:rPr>
              <a:t>Adjusted</a:t>
            </a:r>
            <a:r>
              <a:rPr lang="fr-FR" sz="1200" i="1" dirty="0">
                <a:solidFill>
                  <a:schemeClr val="bg1"/>
                </a:solidFill>
              </a:rPr>
              <a:t> Rand Index (ARI)</a:t>
            </a:r>
          </a:p>
          <a:p>
            <a:pPr marL="285750" indent="-285750">
              <a:buFontTx/>
              <a:buChar char="-"/>
            </a:pPr>
            <a:r>
              <a:rPr lang="fr-FR" sz="1200" i="1" dirty="0" err="1">
                <a:solidFill>
                  <a:schemeClr val="bg1"/>
                </a:solidFill>
              </a:rPr>
              <a:t>Accuracy</a:t>
            </a:r>
            <a:endParaRPr lang="fr-FR" sz="1200" i="1" dirty="0">
              <a:solidFill>
                <a:schemeClr val="bg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302C932-4E6D-4CF8-90F8-AF940D9C868A}"/>
              </a:ext>
            </a:extLst>
          </p:cNvPr>
          <p:cNvSpPr/>
          <p:nvPr/>
        </p:nvSpPr>
        <p:spPr>
          <a:xfrm>
            <a:off x="8115647" y="3277931"/>
            <a:ext cx="645953" cy="6485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tx</a:t>
            </a:r>
            <a:endParaRPr lang="fr-FR" dirty="0"/>
          </a:p>
        </p:txBody>
      </p:sp>
      <p:pic>
        <p:nvPicPr>
          <p:cNvPr id="33" name="Graphique 32" descr="Ligne fléchée : pivoter à droite">
            <a:extLst>
              <a:ext uri="{FF2B5EF4-FFF2-40B4-BE49-F238E27FC236}">
                <a16:creationId xmlns:a16="http://schemas.microsoft.com/office/drawing/2014/main" id="{A9604100-F7C1-48ED-BCEB-037D0C1FF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872759">
            <a:off x="7843636" y="4608976"/>
            <a:ext cx="1088088" cy="1088088"/>
          </a:xfrm>
          <a:prstGeom prst="rect">
            <a:avLst/>
          </a:prstGeom>
        </p:spPr>
      </p:pic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1E50FDF-CBEB-4D5B-AC4D-AA21D51B6CB3}"/>
              </a:ext>
            </a:extLst>
          </p:cNvPr>
          <p:cNvSpPr/>
          <p:nvPr/>
        </p:nvSpPr>
        <p:spPr>
          <a:xfrm>
            <a:off x="8923089" y="4259643"/>
            <a:ext cx="2650921" cy="19294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/>
              <a:t>Paramètres :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tx1"/>
                </a:solidFill>
              </a:rPr>
              <a:t>Différents t0 testés entre janvier 2018 et aout 2018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tx1"/>
                </a:solidFill>
              </a:rPr>
              <a:t>Différentes fréquences de mise à jour (7j, 10j, 14j, 30j)</a:t>
            </a: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66804D6B-7243-4F10-A5FC-99170FF1E378}"/>
              </a:ext>
            </a:extLst>
          </p:cNvPr>
          <p:cNvSpPr/>
          <p:nvPr/>
        </p:nvSpPr>
        <p:spPr>
          <a:xfrm>
            <a:off x="3911189" y="5853379"/>
            <a:ext cx="831472" cy="52955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 : virage 37">
            <a:extLst>
              <a:ext uri="{FF2B5EF4-FFF2-40B4-BE49-F238E27FC236}">
                <a16:creationId xmlns:a16="http://schemas.microsoft.com/office/drawing/2014/main" id="{9AE969EC-3F60-497D-BCC5-4F1DB4A98AC5}"/>
              </a:ext>
            </a:extLst>
          </p:cNvPr>
          <p:cNvSpPr/>
          <p:nvPr/>
        </p:nvSpPr>
        <p:spPr>
          <a:xfrm rot="5400000">
            <a:off x="10788118" y="2100690"/>
            <a:ext cx="864066" cy="803179"/>
          </a:xfrm>
          <a:prstGeom prst="bentArrow">
            <a:avLst>
              <a:gd name="adj1" fmla="val 34400"/>
              <a:gd name="adj2" fmla="val 35967"/>
              <a:gd name="adj3" fmla="val 40667"/>
              <a:gd name="adj4" fmla="val 43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C05EE5-6D79-4B08-82BF-437E86765D23}"/>
              </a:ext>
            </a:extLst>
          </p:cNvPr>
          <p:cNvSpPr txBox="1"/>
          <p:nvPr/>
        </p:nvSpPr>
        <p:spPr>
          <a:xfrm>
            <a:off x="2739004" y="4813547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Fit - </a:t>
            </a:r>
            <a:r>
              <a:rPr lang="fr-FR" sz="1100" dirty="0" err="1"/>
              <a:t>predict</a:t>
            </a:r>
            <a:endParaRPr lang="fr-FR" sz="11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AE73732-61A5-4120-80BE-0D762BEFC4DA}"/>
              </a:ext>
            </a:extLst>
          </p:cNvPr>
          <p:cNvSpPr txBox="1"/>
          <p:nvPr/>
        </p:nvSpPr>
        <p:spPr>
          <a:xfrm>
            <a:off x="10748364" y="1859939"/>
            <a:ext cx="1077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Predict</a:t>
            </a:r>
            <a:r>
              <a:rPr lang="fr-FR" sz="1100" dirty="0"/>
              <a:t> sur </a:t>
            </a:r>
            <a:r>
              <a:rPr lang="fr-FR" sz="1100" dirty="0" err="1"/>
              <a:t>tx</a:t>
            </a:r>
            <a:endParaRPr lang="fr-FR" sz="1100" dirty="0"/>
          </a:p>
        </p:txBody>
      </p:sp>
      <p:pic>
        <p:nvPicPr>
          <p:cNvPr id="16" name="Graphique 15" descr="Base de données">
            <a:extLst>
              <a:ext uri="{FF2B5EF4-FFF2-40B4-BE49-F238E27FC236}">
                <a16:creationId xmlns:a16="http://schemas.microsoft.com/office/drawing/2014/main" id="{77B9B738-EA67-466F-8BEE-60F2144A4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0629" y="1854160"/>
            <a:ext cx="474628" cy="474628"/>
          </a:xfrm>
          <a:prstGeom prst="rect">
            <a:avLst/>
          </a:prstGeom>
        </p:spPr>
      </p:pic>
      <p:pic>
        <p:nvPicPr>
          <p:cNvPr id="39" name="Graphique 38" descr="Base de données">
            <a:extLst>
              <a:ext uri="{FF2B5EF4-FFF2-40B4-BE49-F238E27FC236}">
                <a16:creationId xmlns:a16="http://schemas.microsoft.com/office/drawing/2014/main" id="{FF88ABD3-0A1F-4EFB-9D91-75B7B75A9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0789" y="3848118"/>
            <a:ext cx="474628" cy="474628"/>
          </a:xfrm>
          <a:prstGeom prst="rect">
            <a:avLst/>
          </a:prstGeom>
        </p:spPr>
      </p:pic>
      <p:pic>
        <p:nvPicPr>
          <p:cNvPr id="40" name="Graphique 39" descr="Base de données">
            <a:extLst>
              <a:ext uri="{FF2B5EF4-FFF2-40B4-BE49-F238E27FC236}">
                <a16:creationId xmlns:a16="http://schemas.microsoft.com/office/drawing/2014/main" id="{F121A64C-E2F1-40C3-9D05-5151F4B18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4547" y="1874536"/>
            <a:ext cx="474628" cy="474628"/>
          </a:xfrm>
          <a:prstGeom prst="rect">
            <a:avLst/>
          </a:prstGeom>
        </p:spPr>
      </p:pic>
      <p:pic>
        <p:nvPicPr>
          <p:cNvPr id="22" name="Graphique 21" descr="Engrenages">
            <a:extLst>
              <a:ext uri="{FF2B5EF4-FFF2-40B4-BE49-F238E27FC236}">
                <a16:creationId xmlns:a16="http://schemas.microsoft.com/office/drawing/2014/main" id="{A2695447-67C5-47C7-B4D4-3407F1557A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100" y="1874536"/>
            <a:ext cx="432000" cy="432000"/>
          </a:xfrm>
          <a:prstGeom prst="rect">
            <a:avLst/>
          </a:prstGeom>
        </p:spPr>
      </p:pic>
      <p:pic>
        <p:nvPicPr>
          <p:cNvPr id="41" name="Graphique 40" descr="Engrenages">
            <a:extLst>
              <a:ext uri="{FF2B5EF4-FFF2-40B4-BE49-F238E27FC236}">
                <a16:creationId xmlns:a16="http://schemas.microsoft.com/office/drawing/2014/main" id="{A77378A3-35C5-4F9F-A35F-521BD8BF7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55279" y="5845541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81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>
            <a:extLst>
              <a:ext uri="{FF2B5EF4-FFF2-40B4-BE49-F238E27FC236}">
                <a16:creationId xmlns:a16="http://schemas.microsoft.com/office/drawing/2014/main" id="{BAD343C3-3000-40C7-AF55-CEEEB6D0EB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59" t="1" b="74712"/>
          <a:stretch/>
        </p:blipFill>
        <p:spPr bwMode="auto">
          <a:xfrm>
            <a:off x="6422983" y="4362497"/>
            <a:ext cx="2556004" cy="23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E01D65E5-4D47-40A9-88CE-594FB1456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4" r="50159" b="50072"/>
          <a:stretch/>
        </p:blipFill>
        <p:spPr bwMode="auto">
          <a:xfrm>
            <a:off x="3620677" y="4389497"/>
            <a:ext cx="2510639" cy="23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99C14B49-22D9-49EB-A324-65AACE6A8C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2" t="25326" b="50039"/>
          <a:stretch/>
        </p:blipFill>
        <p:spPr bwMode="auto">
          <a:xfrm>
            <a:off x="835654" y="4393097"/>
            <a:ext cx="2493356" cy="23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BF3A641-6675-4402-9945-82319D4007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63" r="50159" b="25416"/>
          <a:stretch/>
        </p:blipFill>
        <p:spPr bwMode="auto">
          <a:xfrm>
            <a:off x="9270655" y="1980000"/>
            <a:ext cx="2510634" cy="23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31C75BF2-20A4-4146-9420-BAB4FB912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1" t="50013" b="25466"/>
          <a:stretch/>
        </p:blipFill>
        <p:spPr bwMode="auto">
          <a:xfrm>
            <a:off x="6465311" y="1980000"/>
            <a:ext cx="2503476" cy="23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7DA8CDF-BA44-4569-B21A-491E7F0F2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02" r="50159" b="111"/>
          <a:stretch/>
        </p:blipFill>
        <p:spPr bwMode="auto">
          <a:xfrm>
            <a:off x="3652803" y="1944000"/>
            <a:ext cx="2510639" cy="23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AA4A14A6-9F83-471D-B0A6-1FFAD0507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9" t="74602" b="111"/>
          <a:stretch/>
        </p:blipFill>
        <p:spPr bwMode="auto">
          <a:xfrm>
            <a:off x="840295" y="1944000"/>
            <a:ext cx="2510639" cy="23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BF7244-0BFB-4B7D-BE48-AA9A1982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609E2-9B23-45CE-A9EE-0AD2379E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8A676CE-7C7D-4024-91C7-701A2389D205}"/>
              </a:ext>
            </a:extLst>
          </p:cNvPr>
          <p:cNvSpPr/>
          <p:nvPr/>
        </p:nvSpPr>
        <p:spPr>
          <a:xfrm>
            <a:off x="8321765" y="114300"/>
            <a:ext cx="3783204" cy="16743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u="sng" dirty="0"/>
              <a:t>Critères de mise à jour</a:t>
            </a:r>
          </a:p>
          <a:p>
            <a:pPr algn="ctr"/>
            <a:endParaRPr lang="fr-FR" sz="600" b="1" u="sng" dirty="0"/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tx1"/>
                </a:solidFill>
              </a:rPr>
              <a:t>ARI ~ 0,8</a:t>
            </a:r>
          </a:p>
          <a:p>
            <a:pPr marL="285750" indent="-285750">
              <a:buFontTx/>
              <a:buChar char="-"/>
            </a:pPr>
            <a:r>
              <a:rPr lang="fr-FR" sz="1600" dirty="0" err="1">
                <a:solidFill>
                  <a:schemeClr val="tx1"/>
                </a:solidFill>
              </a:rPr>
              <a:t>Accuracy</a:t>
            </a:r>
            <a:r>
              <a:rPr lang="fr-FR" sz="1600" dirty="0">
                <a:solidFill>
                  <a:schemeClr val="tx1"/>
                </a:solidFill>
              </a:rPr>
              <a:t> ~ 93% (</a:t>
            </a:r>
            <a:r>
              <a:rPr lang="fr-FR" sz="1600" dirty="0" err="1">
                <a:solidFill>
                  <a:schemeClr val="tx1"/>
                </a:solidFill>
              </a:rPr>
              <a:t>ie</a:t>
            </a:r>
            <a:r>
              <a:rPr lang="fr-FR" sz="1600" dirty="0">
                <a:solidFill>
                  <a:schemeClr val="tx1"/>
                </a:solidFill>
              </a:rPr>
              <a:t>, 7% d’assignation à un autre cluster)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56C21FD5-2E63-44E3-81E3-A8BBB678CAA0}"/>
              </a:ext>
            </a:extLst>
          </p:cNvPr>
          <p:cNvCxnSpPr>
            <a:cxnSpLocks/>
          </p:cNvCxnSpPr>
          <p:nvPr/>
        </p:nvCxnSpPr>
        <p:spPr>
          <a:xfrm flipV="1">
            <a:off x="1711354" y="2734811"/>
            <a:ext cx="0" cy="126673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E740C4F-75A8-43E4-9152-E724D493FAC3}"/>
              </a:ext>
            </a:extLst>
          </p:cNvPr>
          <p:cNvCxnSpPr>
            <a:cxnSpLocks/>
          </p:cNvCxnSpPr>
          <p:nvPr/>
        </p:nvCxnSpPr>
        <p:spPr>
          <a:xfrm flipV="1">
            <a:off x="4674447" y="2808215"/>
            <a:ext cx="0" cy="119333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1929004-E880-48A4-8A1B-ABEFDEA804C6}"/>
              </a:ext>
            </a:extLst>
          </p:cNvPr>
          <p:cNvCxnSpPr>
            <a:cxnSpLocks/>
          </p:cNvCxnSpPr>
          <p:nvPr/>
        </p:nvCxnSpPr>
        <p:spPr>
          <a:xfrm flipV="1">
            <a:off x="7583267" y="2900493"/>
            <a:ext cx="0" cy="11520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E5F2710-EAFE-457D-A766-3D317B7FD689}"/>
              </a:ext>
            </a:extLst>
          </p:cNvPr>
          <p:cNvCxnSpPr>
            <a:cxnSpLocks/>
          </p:cNvCxnSpPr>
          <p:nvPr/>
        </p:nvCxnSpPr>
        <p:spPr>
          <a:xfrm flipV="1">
            <a:off x="10462470" y="3036115"/>
            <a:ext cx="0" cy="10080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3AB6C28-254E-4CE1-8EEB-C9DD45E0FEE3}"/>
              </a:ext>
            </a:extLst>
          </p:cNvPr>
          <p:cNvCxnSpPr>
            <a:cxnSpLocks/>
          </p:cNvCxnSpPr>
          <p:nvPr/>
        </p:nvCxnSpPr>
        <p:spPr>
          <a:xfrm flipV="1">
            <a:off x="1999377" y="5688435"/>
            <a:ext cx="0" cy="76766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DB5452F-C614-4F8F-B004-DEE1DEAC5C62}"/>
              </a:ext>
            </a:extLst>
          </p:cNvPr>
          <p:cNvCxnSpPr>
            <a:cxnSpLocks/>
          </p:cNvCxnSpPr>
          <p:nvPr/>
        </p:nvCxnSpPr>
        <p:spPr>
          <a:xfrm flipV="1">
            <a:off x="4840639" y="5976039"/>
            <a:ext cx="0" cy="48005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61DD783-9C41-4FEE-96C9-6E575697A106}"/>
              </a:ext>
            </a:extLst>
          </p:cNvPr>
          <p:cNvCxnSpPr>
            <a:cxnSpLocks/>
          </p:cNvCxnSpPr>
          <p:nvPr/>
        </p:nvCxnSpPr>
        <p:spPr>
          <a:xfrm flipV="1">
            <a:off x="5370543" y="5976039"/>
            <a:ext cx="0" cy="48005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9D91D913-52AC-4749-A790-B6603DEC2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0159" b="74712"/>
          <a:stretch/>
        </p:blipFill>
        <p:spPr bwMode="auto">
          <a:xfrm>
            <a:off x="9270655" y="4362497"/>
            <a:ext cx="2510634" cy="23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503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4139D-D7A0-4261-AE90-AF6E058B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BA9B60-867A-49CE-AED2-C247BF34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6CAFA71B-BE3C-4A93-94F3-A778133F8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297" y="3933825"/>
            <a:ext cx="38290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E9C4441-32C2-4EA5-80DF-155FF24AB2C2}"/>
              </a:ext>
            </a:extLst>
          </p:cNvPr>
          <p:cNvSpPr/>
          <p:nvPr/>
        </p:nvSpPr>
        <p:spPr>
          <a:xfrm>
            <a:off x="1042371" y="1570949"/>
            <a:ext cx="4607092" cy="12015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</a:rPr>
              <a:t>Recommandation</a:t>
            </a:r>
          </a:p>
          <a:p>
            <a:pPr algn="ctr"/>
            <a:endParaRPr lang="fr-FR" sz="700" b="1" u="sng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Mise à jour du modèle tous les 60j</a:t>
            </a:r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9D2918A8-5163-4383-AC08-88A2A634C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210" y="990600"/>
            <a:ext cx="37052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8DDD618-DBAD-4A1D-A57B-6F5C4CE7D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034" y="2864809"/>
            <a:ext cx="3865333" cy="38598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87DCECF-B4F6-4A7C-AA9F-72EFF24FA36B}"/>
              </a:ext>
            </a:extLst>
          </p:cNvPr>
          <p:cNvSpPr txBox="1"/>
          <p:nvPr/>
        </p:nvSpPr>
        <p:spPr>
          <a:xfrm>
            <a:off x="1719743" y="5230315"/>
            <a:ext cx="5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2B6AD7E-EFE3-4E7B-93D7-7FBCD9476533}"/>
              </a:ext>
            </a:extLst>
          </p:cNvPr>
          <p:cNvSpPr txBox="1"/>
          <p:nvPr/>
        </p:nvSpPr>
        <p:spPr>
          <a:xfrm>
            <a:off x="1979803" y="4023699"/>
            <a:ext cx="5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C8CE28-1B4E-47E8-89C2-053F5ECF2C36}"/>
              </a:ext>
            </a:extLst>
          </p:cNvPr>
          <p:cNvSpPr txBox="1"/>
          <p:nvPr/>
        </p:nvSpPr>
        <p:spPr>
          <a:xfrm>
            <a:off x="3935835" y="5802868"/>
            <a:ext cx="5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3F9F9BD-4667-4998-9516-B2A1971A5682}"/>
              </a:ext>
            </a:extLst>
          </p:cNvPr>
          <p:cNvSpPr txBox="1"/>
          <p:nvPr/>
        </p:nvSpPr>
        <p:spPr>
          <a:xfrm>
            <a:off x="2642470" y="6271430"/>
            <a:ext cx="5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98680C8-1B8E-46DE-A820-AED19CF102E3}"/>
              </a:ext>
            </a:extLst>
          </p:cNvPr>
          <p:cNvSpPr txBox="1"/>
          <p:nvPr/>
        </p:nvSpPr>
        <p:spPr>
          <a:xfrm>
            <a:off x="3270416" y="3604033"/>
            <a:ext cx="5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FBCB3B6-9709-4C7F-BE28-F8BF8E23FD71}"/>
              </a:ext>
            </a:extLst>
          </p:cNvPr>
          <p:cNvSpPr txBox="1"/>
          <p:nvPr/>
        </p:nvSpPr>
        <p:spPr>
          <a:xfrm>
            <a:off x="4380452" y="4695054"/>
            <a:ext cx="5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C5</a:t>
            </a:r>
          </a:p>
        </p:txBody>
      </p:sp>
    </p:spTree>
    <p:extLst>
      <p:ext uri="{BB962C8B-B14F-4D97-AF65-F5344CB8AC3E}">
        <p14:creationId xmlns:p14="http://schemas.microsoft.com/office/powerpoint/2010/main" val="3958522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B07E-A7D9-4CF7-954A-88AC5EA3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21D743-8D47-4F9F-9623-1BDB246F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88" y="2286000"/>
            <a:ext cx="6362760" cy="358140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Création de </a:t>
            </a:r>
            <a:r>
              <a:rPr lang="fr-FR" dirty="0" err="1"/>
              <a:t>Features</a:t>
            </a:r>
            <a:r>
              <a:rPr lang="fr-FR" dirty="0"/>
              <a:t> : </a:t>
            </a:r>
            <a:r>
              <a:rPr lang="fr-FR" i="1" dirty="0">
                <a:solidFill>
                  <a:schemeClr val="accent4"/>
                </a:solidFill>
              </a:rPr>
              <a:t>Récence</a:t>
            </a:r>
            <a:r>
              <a:rPr lang="fr-FR" dirty="0"/>
              <a:t>, </a:t>
            </a:r>
            <a:r>
              <a:rPr lang="fr-FR" i="1" dirty="0">
                <a:solidFill>
                  <a:schemeClr val="accent4"/>
                </a:solidFill>
              </a:rPr>
              <a:t>Satisfaction</a:t>
            </a:r>
            <a:r>
              <a:rPr lang="fr-FR" dirty="0"/>
              <a:t>, </a:t>
            </a:r>
            <a:r>
              <a:rPr lang="fr-FR" i="1" dirty="0">
                <a:solidFill>
                  <a:schemeClr val="accent4"/>
                </a:solidFill>
              </a:rPr>
              <a:t>Montant dépensé</a:t>
            </a:r>
            <a:r>
              <a:rPr lang="fr-FR" dirty="0"/>
              <a:t>, </a:t>
            </a:r>
            <a:r>
              <a:rPr lang="fr-FR" i="1" dirty="0">
                <a:solidFill>
                  <a:schemeClr val="accent4"/>
                </a:solidFill>
              </a:rPr>
              <a:t>Nb commande</a:t>
            </a:r>
            <a:r>
              <a:rPr lang="fr-FR" dirty="0"/>
              <a:t>, </a:t>
            </a:r>
            <a:r>
              <a:rPr lang="fr-FR" i="1" dirty="0">
                <a:solidFill>
                  <a:schemeClr val="accent4"/>
                </a:solidFill>
              </a:rPr>
              <a:t>Nb items par commande</a:t>
            </a:r>
            <a:endParaRPr lang="fr-FR" dirty="0"/>
          </a:p>
          <a:p>
            <a:r>
              <a:rPr lang="fr-FR" dirty="0"/>
              <a:t>Segmentation des clients en </a:t>
            </a:r>
            <a:r>
              <a:rPr lang="fr-FR" b="1" u="sng" dirty="0"/>
              <a:t>6 groupes </a:t>
            </a:r>
            <a:r>
              <a:rPr lang="fr-FR" dirty="0"/>
              <a:t>via un </a:t>
            </a:r>
            <a:r>
              <a:rPr lang="fr-FR" b="1" dirty="0" err="1"/>
              <a:t>KMeans</a:t>
            </a:r>
            <a:r>
              <a:rPr lang="fr-FR" dirty="0"/>
              <a:t> qui permet d’orienter la stratégie marketing d’</a:t>
            </a:r>
            <a:r>
              <a:rPr lang="fr-FR" dirty="0" err="1"/>
              <a:t>Olist</a:t>
            </a:r>
            <a:r>
              <a:rPr lang="fr-FR" dirty="0"/>
              <a:t> </a:t>
            </a:r>
          </a:p>
          <a:p>
            <a:r>
              <a:rPr lang="fr-FR" dirty="0"/>
              <a:t>Recommandation de mise à jour du modèle de segmentation </a:t>
            </a:r>
            <a:r>
              <a:rPr lang="fr-FR" b="1" u="sng" dirty="0"/>
              <a:t>tous les 60j</a:t>
            </a:r>
          </a:p>
          <a:p>
            <a:endParaRPr lang="fr-FR" dirty="0"/>
          </a:p>
          <a:p>
            <a:r>
              <a:rPr lang="fr-FR" b="1" u="sng" dirty="0">
                <a:solidFill>
                  <a:schemeClr val="accent4"/>
                </a:solidFill>
              </a:rPr>
              <a:t>PERSPECTIVES :</a:t>
            </a:r>
          </a:p>
          <a:p>
            <a:pPr lvl="1"/>
            <a:r>
              <a:rPr lang="fr-FR" dirty="0"/>
              <a:t>Récupérer des données plus récentes (&gt; 08/2018)</a:t>
            </a:r>
          </a:p>
          <a:p>
            <a:pPr lvl="1"/>
            <a:r>
              <a:rPr lang="fr-FR" dirty="0"/>
              <a:t>Affiner les </a:t>
            </a:r>
            <a:r>
              <a:rPr lang="fr-FR" dirty="0" err="1"/>
              <a:t>features</a:t>
            </a:r>
            <a:r>
              <a:rPr lang="fr-FR" dirty="0"/>
              <a:t> créées pour la segmentation en fonction du retour client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3F298E-98BD-4A53-B2B9-4E4718EF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4DA47C1-554F-4FD7-A662-9269A6EC3ADD}"/>
              </a:ext>
            </a:extLst>
          </p:cNvPr>
          <p:cNvGrpSpPr/>
          <p:nvPr/>
        </p:nvGrpSpPr>
        <p:grpSpPr>
          <a:xfrm>
            <a:off x="7609730" y="1624719"/>
            <a:ext cx="4249945" cy="4242681"/>
            <a:chOff x="6533429" y="55832"/>
            <a:chExt cx="4249945" cy="4242681"/>
          </a:xfrm>
        </p:grpSpPr>
        <p:sp>
          <p:nvSpPr>
            <p:cNvPr id="29" name="Larme 28">
              <a:extLst>
                <a:ext uri="{FF2B5EF4-FFF2-40B4-BE49-F238E27FC236}">
                  <a16:creationId xmlns:a16="http://schemas.microsoft.com/office/drawing/2014/main" id="{78125270-D653-4601-9E8B-AF648BAEE966}"/>
                </a:ext>
              </a:extLst>
            </p:cNvPr>
            <p:cNvSpPr/>
            <p:nvPr/>
          </p:nvSpPr>
          <p:spPr>
            <a:xfrm rot="9000000">
              <a:off x="8312230" y="55832"/>
              <a:ext cx="1440000" cy="1440000"/>
            </a:xfrm>
            <a:prstGeom prst="teardrop">
              <a:avLst>
                <a:gd name="adj" fmla="val 143792"/>
              </a:avLst>
            </a:prstGeom>
            <a:solidFill>
              <a:srgbClr val="92C4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30" name="Larme 29">
              <a:extLst>
                <a:ext uri="{FF2B5EF4-FFF2-40B4-BE49-F238E27FC236}">
                  <a16:creationId xmlns:a16="http://schemas.microsoft.com/office/drawing/2014/main" id="{FC7398D0-C7D3-48AA-8A7B-7BAA98F64B9D}"/>
                </a:ext>
              </a:extLst>
            </p:cNvPr>
            <p:cNvSpPr/>
            <p:nvPr/>
          </p:nvSpPr>
          <p:spPr>
            <a:xfrm rot="5400000">
              <a:off x="6897398" y="403807"/>
              <a:ext cx="1440000" cy="1440000"/>
            </a:xfrm>
            <a:prstGeom prst="teardrop">
              <a:avLst>
                <a:gd name="adj" fmla="val 143792"/>
              </a:avLst>
            </a:prstGeom>
            <a:solidFill>
              <a:srgbClr val="9116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42" name="Larme 41">
              <a:extLst>
                <a:ext uri="{FF2B5EF4-FFF2-40B4-BE49-F238E27FC236}">
                  <a16:creationId xmlns:a16="http://schemas.microsoft.com/office/drawing/2014/main" id="{FCDBD582-3692-4751-8594-27D353472BFB}"/>
                </a:ext>
              </a:extLst>
            </p:cNvPr>
            <p:cNvSpPr/>
            <p:nvPr/>
          </p:nvSpPr>
          <p:spPr>
            <a:xfrm rot="1800000">
              <a:off x="6533429" y="1809599"/>
              <a:ext cx="1440000" cy="1440000"/>
            </a:xfrm>
            <a:prstGeom prst="teardrop">
              <a:avLst>
                <a:gd name="adj" fmla="val 143792"/>
              </a:avLst>
            </a:prstGeom>
            <a:solidFill>
              <a:srgbClr val="9FBA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45" name="Larme 44">
              <a:extLst>
                <a:ext uri="{FF2B5EF4-FFF2-40B4-BE49-F238E27FC236}">
                  <a16:creationId xmlns:a16="http://schemas.microsoft.com/office/drawing/2014/main" id="{1DF9B843-88D7-4669-BA11-1D9EDA5CD405}"/>
                </a:ext>
              </a:extLst>
            </p:cNvPr>
            <p:cNvSpPr/>
            <p:nvPr/>
          </p:nvSpPr>
          <p:spPr>
            <a:xfrm rot="12600000">
              <a:off x="9343374" y="1067096"/>
              <a:ext cx="1440000" cy="1440000"/>
            </a:xfrm>
            <a:prstGeom prst="teardrop">
              <a:avLst>
                <a:gd name="adj" fmla="val 143792"/>
              </a:avLst>
            </a:prstGeom>
            <a:solidFill>
              <a:srgbClr val="BDB11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46" name="Larme 45">
              <a:extLst>
                <a:ext uri="{FF2B5EF4-FFF2-40B4-BE49-F238E27FC236}">
                  <a16:creationId xmlns:a16="http://schemas.microsoft.com/office/drawing/2014/main" id="{30D46A7A-23B8-43C0-B684-180D6B254C2A}"/>
                </a:ext>
              </a:extLst>
            </p:cNvPr>
            <p:cNvSpPr/>
            <p:nvPr/>
          </p:nvSpPr>
          <p:spPr>
            <a:xfrm rot="16200000">
              <a:off x="8983951" y="2458447"/>
              <a:ext cx="1440000" cy="1440000"/>
            </a:xfrm>
            <a:prstGeom prst="teardrop">
              <a:avLst>
                <a:gd name="adj" fmla="val 143792"/>
              </a:avLst>
            </a:prstGeom>
            <a:solidFill>
              <a:srgbClr val="166A8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47" name="Larme 46">
              <a:extLst>
                <a:ext uri="{FF2B5EF4-FFF2-40B4-BE49-F238E27FC236}">
                  <a16:creationId xmlns:a16="http://schemas.microsoft.com/office/drawing/2014/main" id="{B7FDE2A0-3F6A-4283-8701-112D56CC5A09}"/>
                </a:ext>
              </a:extLst>
            </p:cNvPr>
            <p:cNvSpPr/>
            <p:nvPr/>
          </p:nvSpPr>
          <p:spPr>
            <a:xfrm rot="19800000">
              <a:off x="7567185" y="2858513"/>
              <a:ext cx="1440000" cy="1440000"/>
            </a:xfrm>
            <a:prstGeom prst="teardrop">
              <a:avLst>
                <a:gd name="adj" fmla="val 143792"/>
              </a:avLst>
            </a:prstGeom>
            <a:solidFill>
              <a:srgbClr val="B12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pic>
          <p:nvPicPr>
            <p:cNvPr id="48" name="Graphique 47" descr="Visage en colère blanc">
              <a:extLst>
                <a:ext uri="{FF2B5EF4-FFF2-40B4-BE49-F238E27FC236}">
                  <a16:creationId xmlns:a16="http://schemas.microsoft.com/office/drawing/2014/main" id="{9E195462-BFDA-4EFC-88B1-521800C06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6547" y="2104036"/>
              <a:ext cx="432000" cy="432000"/>
            </a:xfrm>
            <a:prstGeom prst="rect">
              <a:avLst/>
            </a:prstGeom>
          </p:spPr>
        </p:pic>
        <p:pic>
          <p:nvPicPr>
            <p:cNvPr id="49" name="Graphique 48" descr="Chronomètre">
              <a:extLst>
                <a:ext uri="{FF2B5EF4-FFF2-40B4-BE49-F238E27FC236}">
                  <a16:creationId xmlns:a16="http://schemas.microsoft.com/office/drawing/2014/main" id="{6E8F102C-F30C-4612-8D4E-0AAB7D4F9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91008" y="1384521"/>
              <a:ext cx="432000" cy="432000"/>
            </a:xfrm>
            <a:prstGeom prst="rect">
              <a:avLst/>
            </a:prstGeom>
          </p:spPr>
        </p:pic>
        <p:pic>
          <p:nvPicPr>
            <p:cNvPr id="50" name="Graphique 49" descr="Pièces">
              <a:extLst>
                <a:ext uri="{FF2B5EF4-FFF2-40B4-BE49-F238E27FC236}">
                  <a16:creationId xmlns:a16="http://schemas.microsoft.com/office/drawing/2014/main" id="{33A9D632-E0C2-4269-9422-C0516C82E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09376" y="1197455"/>
              <a:ext cx="432000" cy="432000"/>
            </a:xfrm>
            <a:prstGeom prst="rect">
              <a:avLst/>
            </a:prstGeom>
          </p:spPr>
        </p:pic>
        <p:pic>
          <p:nvPicPr>
            <p:cNvPr id="51" name="Graphique 50" descr="Lingots d’or">
              <a:extLst>
                <a:ext uri="{FF2B5EF4-FFF2-40B4-BE49-F238E27FC236}">
                  <a16:creationId xmlns:a16="http://schemas.microsoft.com/office/drawing/2014/main" id="{588ACAA3-A648-4918-A4AC-3ED3DB10C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8009" y="2554635"/>
              <a:ext cx="432000" cy="432000"/>
            </a:xfrm>
            <a:prstGeom prst="rect">
              <a:avLst/>
            </a:prstGeom>
          </p:spPr>
        </p:pic>
        <p:pic>
          <p:nvPicPr>
            <p:cNvPr id="52" name="Graphique 51" descr="Boîte">
              <a:extLst>
                <a:ext uri="{FF2B5EF4-FFF2-40B4-BE49-F238E27FC236}">
                  <a16:creationId xmlns:a16="http://schemas.microsoft.com/office/drawing/2014/main" id="{39AF58DF-DE2B-4DD0-808F-5D1A49F80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115009" y="1780039"/>
              <a:ext cx="432000" cy="432000"/>
            </a:xfrm>
            <a:prstGeom prst="rect">
              <a:avLst/>
            </a:prstGeom>
          </p:spPr>
        </p:pic>
        <p:pic>
          <p:nvPicPr>
            <p:cNvPr id="53" name="Graphique 52" descr="Boîte">
              <a:extLst>
                <a:ext uri="{FF2B5EF4-FFF2-40B4-BE49-F238E27FC236}">
                  <a16:creationId xmlns:a16="http://schemas.microsoft.com/office/drawing/2014/main" id="{E859AC25-DD52-45A4-B84D-1F8D27309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559" y="1788636"/>
              <a:ext cx="432000" cy="432000"/>
            </a:xfrm>
            <a:prstGeom prst="rect">
              <a:avLst/>
            </a:prstGeom>
          </p:spPr>
        </p:pic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9291D078-9EA4-449D-BB15-D01E6634A8EA}"/>
                </a:ext>
              </a:extLst>
            </p:cNvPr>
            <p:cNvSpPr txBox="1"/>
            <p:nvPr/>
          </p:nvSpPr>
          <p:spPr>
            <a:xfrm>
              <a:off x="6719029" y="2250852"/>
              <a:ext cx="1324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</a:rPr>
                <a:t>Clients insatisfaits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CF3350C7-F022-41B2-AB53-B3E2AC929DAB}"/>
                </a:ext>
              </a:extLst>
            </p:cNvPr>
            <p:cNvSpPr txBox="1"/>
            <p:nvPr/>
          </p:nvSpPr>
          <p:spPr>
            <a:xfrm>
              <a:off x="6952663" y="746554"/>
              <a:ext cx="124918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Clients n’ayant pas commandé récemment</a:t>
              </a:r>
            </a:p>
            <a:p>
              <a:endParaRPr lang="fr-FR" sz="1400" dirty="0">
                <a:solidFill>
                  <a:schemeClr val="bg1"/>
                </a:solidFill>
              </a:endParaRPr>
            </a:p>
          </p:txBody>
        </p:sp>
        <p:pic>
          <p:nvPicPr>
            <p:cNvPr id="56" name="Graphique 55" descr="Boîte">
              <a:extLst>
                <a:ext uri="{FF2B5EF4-FFF2-40B4-BE49-F238E27FC236}">
                  <a16:creationId xmlns:a16="http://schemas.microsoft.com/office/drawing/2014/main" id="{274C6AF1-2207-451B-9DA5-4CA0B4E48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80480" y="1494024"/>
              <a:ext cx="432000" cy="432000"/>
            </a:xfrm>
            <a:prstGeom prst="rect">
              <a:avLst/>
            </a:prstGeom>
          </p:spPr>
        </p:pic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E606151-DFD4-40BF-900C-A34A291CB9F9}"/>
                </a:ext>
              </a:extLst>
            </p:cNvPr>
            <p:cNvSpPr txBox="1"/>
            <p:nvPr/>
          </p:nvSpPr>
          <p:spPr>
            <a:xfrm>
              <a:off x="8479116" y="476369"/>
              <a:ext cx="971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Clients dépensiers</a:t>
              </a:r>
            </a:p>
            <a:p>
              <a:pPr algn="ctr"/>
              <a:endParaRPr lang="fr-FR" sz="1200" dirty="0">
                <a:solidFill>
                  <a:schemeClr val="bg1"/>
                </a:solidFill>
              </a:endParaRP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481DBC65-7612-4AC5-8C1B-A21854B8D135}"/>
                </a:ext>
              </a:extLst>
            </p:cNvPr>
            <p:cNvSpPr txBox="1"/>
            <p:nvPr/>
          </p:nvSpPr>
          <p:spPr>
            <a:xfrm>
              <a:off x="7694300" y="3118194"/>
              <a:ext cx="11713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Clients ayant commandé plusieurs item par commande</a:t>
              </a:r>
            </a:p>
            <a:p>
              <a:pPr algn="ctr"/>
              <a:endParaRPr lang="fr-FR" sz="1200" dirty="0">
                <a:solidFill>
                  <a:schemeClr val="bg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CDABF9C2-6115-47C9-AFE0-B1A628BC2D6A}"/>
                </a:ext>
              </a:extLst>
            </p:cNvPr>
            <p:cNvSpPr txBox="1"/>
            <p:nvPr/>
          </p:nvSpPr>
          <p:spPr>
            <a:xfrm>
              <a:off x="9688746" y="1362793"/>
              <a:ext cx="10690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Clients ayant passé plus d’une commande</a:t>
              </a:r>
            </a:p>
            <a:p>
              <a:pPr algn="ctr"/>
              <a:endParaRPr lang="fr-FR" sz="1200" dirty="0">
                <a:solidFill>
                  <a:schemeClr val="bg1"/>
                </a:solidFill>
              </a:endParaRP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41A6800-EF1F-4697-9F65-2830EAD7ED68}"/>
                </a:ext>
              </a:extLst>
            </p:cNvPr>
            <p:cNvSpPr txBox="1"/>
            <p:nvPr/>
          </p:nvSpPr>
          <p:spPr>
            <a:xfrm>
              <a:off x="9151468" y="3126069"/>
              <a:ext cx="11532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</a:rPr>
                <a:t>Clients récents</a:t>
              </a:r>
            </a:p>
            <a:p>
              <a:endParaRPr lang="fr-FR" sz="1200" dirty="0">
                <a:solidFill>
                  <a:schemeClr val="bg1"/>
                </a:solidFill>
              </a:endParaRPr>
            </a:p>
          </p:txBody>
        </p:sp>
        <p:pic>
          <p:nvPicPr>
            <p:cNvPr id="61" name="Graphique 60" descr="Panier de courses">
              <a:extLst>
                <a:ext uri="{FF2B5EF4-FFF2-40B4-BE49-F238E27FC236}">
                  <a16:creationId xmlns:a16="http://schemas.microsoft.com/office/drawing/2014/main" id="{9802BD9B-18A0-47A8-9BEB-76ADA2829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34337" y="2482432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8858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8C49FF4-8889-4FEF-9B01-BAA9826E3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6" y="2649629"/>
            <a:ext cx="8361229" cy="1558743"/>
          </a:xfrm>
        </p:spPr>
        <p:txBody>
          <a:bodyPr/>
          <a:lstStyle/>
          <a:p>
            <a:r>
              <a:rPr lang="fr-FR" sz="5400" cap="none" dirty="0"/>
              <a:t>Merci pour votre attention.</a:t>
            </a:r>
            <a:br>
              <a:rPr lang="fr-FR" sz="5400" cap="none" dirty="0"/>
            </a:br>
            <a:r>
              <a:rPr lang="fr-FR" sz="5400" cap="none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55855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29F95-464E-419B-B03C-13BF6ED1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disponibles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E137D5-D4C7-4C2D-85EE-377BF66E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 composée de 8 fichiers + 1 fichier de traduction Brésilien/Anglais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57312FB-D7D4-476C-8FE8-3705B62A8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158" y="2910980"/>
            <a:ext cx="5541360" cy="3334624"/>
          </a:xfrm>
          <a:prstGeom prst="rect">
            <a:avLst/>
          </a:prstGeom>
        </p:spPr>
      </p:pic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32D16B60-7588-413B-AB72-35CDCC497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479018"/>
              </p:ext>
            </p:extLst>
          </p:nvPr>
        </p:nvGraphicFramePr>
        <p:xfrm>
          <a:off x="1092881" y="2997196"/>
          <a:ext cx="4057959" cy="2327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56">
                  <a:extLst>
                    <a:ext uri="{9D8B030D-6E8A-4147-A177-3AD203B41FA5}">
                      <a16:colId xmlns:a16="http://schemas.microsoft.com/office/drawing/2014/main" val="35190239"/>
                    </a:ext>
                  </a:extLst>
                </a:gridCol>
                <a:gridCol w="635282">
                  <a:extLst>
                    <a:ext uri="{9D8B030D-6E8A-4147-A177-3AD203B41FA5}">
                      <a16:colId xmlns:a16="http://schemas.microsoft.com/office/drawing/2014/main" val="759008200"/>
                    </a:ext>
                  </a:extLst>
                </a:gridCol>
                <a:gridCol w="756238">
                  <a:extLst>
                    <a:ext uri="{9D8B030D-6E8A-4147-A177-3AD203B41FA5}">
                      <a16:colId xmlns:a16="http://schemas.microsoft.com/office/drawing/2014/main" val="3299052137"/>
                    </a:ext>
                  </a:extLst>
                </a:gridCol>
                <a:gridCol w="885143">
                  <a:extLst>
                    <a:ext uri="{9D8B030D-6E8A-4147-A177-3AD203B41FA5}">
                      <a16:colId xmlns:a16="http://schemas.microsoft.com/office/drawing/2014/main" val="4173531908"/>
                    </a:ext>
                  </a:extLst>
                </a:gridCol>
                <a:gridCol w="734140">
                  <a:extLst>
                    <a:ext uri="{9D8B030D-6E8A-4147-A177-3AD203B41FA5}">
                      <a16:colId xmlns:a16="http://schemas.microsoft.com/office/drawing/2014/main" val="1679364197"/>
                    </a:ext>
                  </a:extLst>
                </a:gridCol>
              </a:tblGrid>
              <a:tr h="383567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nb variables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nb individus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% valeurs manquantes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doublons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16013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custormer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99 441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0%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29580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geolocation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1 000 163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0%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97667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>
                          <a:effectLst/>
                        </a:rPr>
                        <a:t>order_items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7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112 650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0%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62297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order_payment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103 886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0%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68197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order_reviews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7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99 224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21,01%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39796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orders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8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99 441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0,62%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23028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products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9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32 951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0,83%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31449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sellers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4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3 095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0%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25581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translation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2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71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0%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6615970"/>
                  </a:ext>
                </a:extLst>
              </a:tr>
            </a:tbl>
          </a:graphicData>
        </a:graphic>
      </p:graphicFrame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1BBE56D0-F64C-4336-8C1B-6A6A5B5D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Tableau 11">
            <a:extLst>
              <a:ext uri="{FF2B5EF4-FFF2-40B4-BE49-F238E27FC236}">
                <a16:creationId xmlns:a16="http://schemas.microsoft.com/office/drawing/2014/main" id="{0394D632-C953-40C3-91C4-6A214696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14483"/>
              </p:ext>
            </p:extLst>
          </p:nvPr>
        </p:nvGraphicFramePr>
        <p:xfrm>
          <a:off x="1092881" y="5414231"/>
          <a:ext cx="40663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23">
                  <a:extLst>
                    <a:ext uri="{9D8B030D-6E8A-4147-A177-3AD203B41FA5}">
                      <a16:colId xmlns:a16="http://schemas.microsoft.com/office/drawing/2014/main" val="1288050160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95201877"/>
                    </a:ext>
                  </a:extLst>
                </a:gridCol>
                <a:gridCol w="763398">
                  <a:extLst>
                    <a:ext uri="{9D8B030D-6E8A-4147-A177-3AD203B41FA5}">
                      <a16:colId xmlns:a16="http://schemas.microsoft.com/office/drawing/2014/main" val="110477250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1186985160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401221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Nb variables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Nb Individus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% valeurs manquantes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% doublons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616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117 329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3,97%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93208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BA89243-8A99-4809-B848-1E08133A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et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5999FC-62AA-4079-B70A-FB2C12522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16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0B921B-7FD8-43A6-8E6D-113E0647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fr-FR" dirty="0"/>
              <a:t>Nettoyage des données			</a:t>
            </a:r>
            <a:r>
              <a:rPr lang="fr-FR" sz="2800" dirty="0"/>
              <a:t>#1/2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6CCA733-C849-47D9-9887-F206B5DA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950279" cy="358140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Suppression des variables mal renseignées (commentaires des </a:t>
            </a:r>
            <a:r>
              <a:rPr lang="fr-FR" dirty="0" err="1"/>
              <a:t>reviews</a:t>
            </a:r>
            <a:r>
              <a:rPr lang="fr-FR" dirty="0"/>
              <a:t>),</a:t>
            </a:r>
          </a:p>
          <a:p>
            <a:r>
              <a:rPr lang="fr-FR" dirty="0"/>
              <a:t>Localisation :</a:t>
            </a:r>
          </a:p>
          <a:p>
            <a:pPr lvl="1"/>
            <a:r>
              <a:rPr lang="fr-FR" dirty="0"/>
              <a:t>Suppression des doublons</a:t>
            </a:r>
          </a:p>
          <a:p>
            <a:pPr lvl="1"/>
            <a:r>
              <a:rPr lang="fr-FR" dirty="0"/>
              <a:t>Suppression des coordonnées hors Brésil</a:t>
            </a:r>
          </a:p>
          <a:p>
            <a:pPr lvl="1"/>
            <a:r>
              <a:rPr lang="fr-FR" dirty="0"/>
              <a:t>Suppression des couples coordonnées/ville incohérents</a:t>
            </a:r>
          </a:p>
          <a:p>
            <a:r>
              <a:rPr lang="fr-FR" dirty="0" err="1"/>
              <a:t>Orders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Suppression des individus présentant des valeurs manquantes</a:t>
            </a:r>
          </a:p>
          <a:p>
            <a:pPr lvl="1"/>
            <a:r>
              <a:rPr lang="fr-FR" dirty="0"/>
              <a:t>Suppression des commandes annulées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4853FD-591A-4493-9577-B79CE1F49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72" r="27462" b="3532"/>
          <a:stretch/>
        </p:blipFill>
        <p:spPr>
          <a:xfrm>
            <a:off x="8486952" y="2286001"/>
            <a:ext cx="3450581" cy="3581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E303095-AE93-4409-972E-FF6F4B05A927}"/>
              </a:ext>
            </a:extLst>
          </p:cNvPr>
          <p:cNvSpPr txBox="1"/>
          <p:nvPr/>
        </p:nvSpPr>
        <p:spPr>
          <a:xfrm>
            <a:off x="8565160" y="5905849"/>
            <a:ext cx="3171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Localisation des vendeurs et acheteurs enregistrés sur le site d’</a:t>
            </a:r>
            <a:r>
              <a:rPr lang="fr-FR" sz="1100" b="1" dirty="0" err="1"/>
              <a:t>Olist</a:t>
            </a:r>
            <a:endParaRPr lang="fr-FR" sz="1100" b="1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DD9923B-B74E-444B-A2EB-7E1F9F49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7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76209-82B8-4E25-A392-C9167F5B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des données			</a:t>
            </a:r>
            <a:r>
              <a:rPr lang="fr-FR" sz="2800" dirty="0"/>
              <a:t>#2/2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B68F8A-53BC-450C-ADCD-2E359DD47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702636" cy="3581400"/>
          </a:xfrm>
        </p:spPr>
        <p:txBody>
          <a:bodyPr>
            <a:normAutofit/>
          </a:bodyPr>
          <a:lstStyle/>
          <a:p>
            <a:r>
              <a:rPr lang="fr-FR" sz="1800" dirty="0"/>
              <a:t>Cohérence des dates :</a:t>
            </a:r>
          </a:p>
          <a:p>
            <a:pPr lvl="1"/>
            <a:r>
              <a:rPr lang="fr-FR" sz="1800" dirty="0"/>
              <a:t>Date de commande &lt; date de remise au livreur &lt; date de livraison &lt; date de </a:t>
            </a:r>
            <a:r>
              <a:rPr lang="fr-FR" sz="1800" dirty="0" err="1"/>
              <a:t>review</a:t>
            </a:r>
            <a:endParaRPr lang="fr-FR" sz="1800" dirty="0"/>
          </a:p>
          <a:p>
            <a:r>
              <a:rPr lang="fr-FR" sz="1800" dirty="0"/>
              <a:t>Cohérence des paiements</a:t>
            </a:r>
          </a:p>
          <a:p>
            <a:pPr lvl="1"/>
            <a:r>
              <a:rPr lang="fr-FR" sz="1800" dirty="0"/>
              <a:t>Suppression des commandes où la facture et le montant payé sont différents de ±1% ou plus.</a:t>
            </a:r>
          </a:p>
          <a:p>
            <a:r>
              <a:rPr lang="fr-FR" sz="1800" dirty="0"/>
              <a:t>Suppression des données de 2016 car volume de commande très faible par rapport à 2017-2018</a:t>
            </a:r>
          </a:p>
          <a:p>
            <a:r>
              <a:rPr lang="fr-FR" sz="1800" dirty="0"/>
              <a:t>Regroupement des données dans un fichier unique </a:t>
            </a:r>
          </a:p>
          <a:p>
            <a:endParaRPr lang="fr-FR" sz="1800" dirty="0"/>
          </a:p>
          <a:p>
            <a:endParaRPr lang="fr-FR" sz="1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A84EF44-D877-4508-9F21-4D577FA31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93"/>
          <a:stretch/>
        </p:blipFill>
        <p:spPr bwMode="auto">
          <a:xfrm>
            <a:off x="7128452" y="4387746"/>
            <a:ext cx="4695825" cy="23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907F49-A9E6-4B30-86BF-7465D3D7A687}"/>
              </a:ext>
            </a:extLst>
          </p:cNvPr>
          <p:cNvSpPr/>
          <p:nvPr/>
        </p:nvSpPr>
        <p:spPr>
          <a:xfrm>
            <a:off x="7505957" y="4449440"/>
            <a:ext cx="679508" cy="1904301"/>
          </a:xfrm>
          <a:prstGeom prst="rect">
            <a:avLst/>
          </a:prstGeom>
          <a:solidFill>
            <a:srgbClr val="DC9528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7BCE5D-D403-4C41-B021-97F048C0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31A95A04-A129-488C-AD5B-6E02A2F89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54531"/>
              </p:ext>
            </p:extLst>
          </p:nvPr>
        </p:nvGraphicFramePr>
        <p:xfrm>
          <a:off x="2136933" y="5064468"/>
          <a:ext cx="422618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288050160"/>
                    </a:ext>
                  </a:extLst>
                </a:gridCol>
                <a:gridCol w="978296">
                  <a:extLst>
                    <a:ext uri="{9D8B030D-6E8A-4147-A177-3AD203B41FA5}">
                      <a16:colId xmlns:a16="http://schemas.microsoft.com/office/drawing/2014/main" val="95201877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1104772508"/>
                    </a:ext>
                  </a:extLst>
                </a:gridCol>
                <a:gridCol w="1073791">
                  <a:extLst>
                    <a:ext uri="{9D8B030D-6E8A-4147-A177-3AD203B41FA5}">
                      <a16:colId xmlns:a16="http://schemas.microsoft.com/office/drawing/2014/main" val="1186985160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401221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Nb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Nb Individus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% valeurs manquantes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% doublons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16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47 dont 6 qui seront exploitées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98 876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208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53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05999-D072-4458-A797-8F4EF582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engineering</a:t>
            </a:r>
            <a:br>
              <a:rPr lang="fr-FR" dirty="0"/>
            </a:b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#1/3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7FD55A-D84E-43A4-AA1C-2833DB7D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>
                <a:solidFill>
                  <a:schemeClr val="accent5"/>
                </a:solidFill>
              </a:rPr>
              <a:t>OBJECTIF</a:t>
            </a:r>
            <a:r>
              <a:rPr lang="fr-FR" dirty="0"/>
              <a:t> : construire des variables qui permettent de discriminer les clients d’un point de vue satisfaction et marketing</a:t>
            </a:r>
          </a:p>
          <a:p>
            <a:pPr marL="530352" lvl="1" indent="0">
              <a:buNone/>
            </a:pPr>
            <a:r>
              <a:rPr lang="fr-FR" i="0" dirty="0">
                <a:sym typeface="Wingdings" panose="05000000000000000000" pitchFamily="2" charset="2"/>
              </a:rPr>
              <a:t> Création d’un fichier </a:t>
            </a:r>
            <a:r>
              <a:rPr lang="fr-FR" b="1" i="0" dirty="0">
                <a:sym typeface="Wingdings" panose="05000000000000000000" pitchFamily="2" charset="2"/>
              </a:rPr>
              <a:t>client</a:t>
            </a:r>
            <a:endParaRPr lang="fr-FR" b="1" i="0" dirty="0"/>
          </a:p>
          <a:p>
            <a:endParaRPr lang="fr-FR" dirty="0"/>
          </a:p>
          <a:p>
            <a:r>
              <a:rPr lang="fr-FR" dirty="0"/>
              <a:t>Variables envisagées :</a:t>
            </a:r>
          </a:p>
          <a:p>
            <a:pPr lvl="1"/>
            <a:r>
              <a:rPr lang="fr-FR" b="1" u="sng" dirty="0">
                <a:solidFill>
                  <a:schemeClr val="accent4"/>
                </a:solidFill>
              </a:rPr>
              <a:t>Retenues</a:t>
            </a:r>
            <a:r>
              <a:rPr lang="fr-FR" dirty="0"/>
              <a:t> : Montant moyen dépensé par client, récence, satisfaction, délais de livraison, nombre de commande par client, nombre moyen d’item par commande, encombrement des produits, catégorie des produits achetés</a:t>
            </a:r>
          </a:p>
          <a:p>
            <a:pPr lvl="1"/>
            <a:r>
              <a:rPr lang="fr-FR" b="1" u="sng" dirty="0">
                <a:solidFill>
                  <a:schemeClr val="accent6"/>
                </a:solidFill>
              </a:rPr>
              <a:t>Non retenues </a:t>
            </a:r>
            <a:r>
              <a:rPr lang="fr-FR" dirty="0"/>
              <a:t>: nb moyen de commande annulées par client, ratio livraisons hors délais/nb </a:t>
            </a:r>
            <a:r>
              <a:rPr lang="fr-FR" dirty="0" err="1"/>
              <a:t>tot</a:t>
            </a:r>
            <a:r>
              <a:rPr lang="fr-FR" dirty="0"/>
              <a:t> livraisons, nb jours de retard de livraison, distance acheteur/vendeur, clients payant en 1 fois vs plusieurs paiements, nb </a:t>
            </a:r>
            <a:r>
              <a:rPr lang="fr-FR" dirty="0" err="1"/>
              <a:t>review</a:t>
            </a:r>
            <a:r>
              <a:rPr lang="fr-FR" dirty="0"/>
              <a:t> /nb commande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95C48F-BC16-4DC7-9F2E-5F2AA3E1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0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50AAB-143A-443F-B75D-C8BA76B5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engineering</a:t>
            </a:r>
            <a:br>
              <a:rPr lang="fr-FR" dirty="0"/>
            </a:b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#2/3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E37DD9-45AA-4B1C-8B49-01910098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262382" cy="3737295"/>
          </a:xfrm>
        </p:spPr>
        <p:txBody>
          <a:bodyPr>
            <a:normAutofit lnSpcReduction="10000"/>
          </a:bodyPr>
          <a:lstStyle/>
          <a:p>
            <a:r>
              <a:rPr lang="fr-FR" sz="1800" dirty="0"/>
              <a:t>Variables créées :</a:t>
            </a:r>
          </a:p>
          <a:p>
            <a:pPr lvl="1"/>
            <a:r>
              <a:rPr lang="fr-FR" sz="1800" b="1" dirty="0">
                <a:solidFill>
                  <a:schemeClr val="accent4"/>
                </a:solidFill>
              </a:rPr>
              <a:t>Montant moyen dépensé par client </a:t>
            </a:r>
            <a:r>
              <a:rPr lang="fr-FR" sz="1800" dirty="0"/>
              <a:t>($R)</a:t>
            </a:r>
          </a:p>
          <a:p>
            <a:pPr lvl="1"/>
            <a:r>
              <a:rPr lang="fr-FR" sz="1800" b="1" dirty="0">
                <a:solidFill>
                  <a:schemeClr val="accent4"/>
                </a:solidFill>
              </a:rPr>
              <a:t>Récence : durée depuis la dernière commande </a:t>
            </a:r>
            <a:r>
              <a:rPr lang="fr-FR" sz="1800" dirty="0"/>
              <a:t>(jours)</a:t>
            </a:r>
          </a:p>
          <a:p>
            <a:pPr lvl="1"/>
            <a:r>
              <a:rPr lang="fr-FR" sz="1800" b="1" dirty="0">
                <a:solidFill>
                  <a:schemeClr val="accent4"/>
                </a:solidFill>
              </a:rPr>
              <a:t>Satisfaction</a:t>
            </a:r>
            <a:r>
              <a:rPr lang="fr-FR" sz="1800" dirty="0"/>
              <a:t> (moyenne du score de </a:t>
            </a:r>
            <a:r>
              <a:rPr lang="fr-FR" sz="1800" dirty="0" err="1"/>
              <a:t>review</a:t>
            </a:r>
            <a:r>
              <a:rPr lang="fr-FR" sz="1800" dirty="0"/>
              <a:t>)</a:t>
            </a:r>
          </a:p>
          <a:p>
            <a:pPr lvl="1"/>
            <a:r>
              <a:rPr lang="fr-FR" sz="1800" b="1" dirty="0">
                <a:solidFill>
                  <a:schemeClr val="accent4"/>
                </a:solidFill>
              </a:rPr>
              <a:t>Délais de livraison moyen </a:t>
            </a:r>
            <a:r>
              <a:rPr lang="fr-FR" sz="1800" dirty="0"/>
              <a:t>(jours)</a:t>
            </a:r>
          </a:p>
          <a:p>
            <a:pPr lvl="1"/>
            <a:r>
              <a:rPr lang="fr-FR" sz="1800" b="1" dirty="0">
                <a:solidFill>
                  <a:schemeClr val="accent4"/>
                </a:solidFill>
              </a:rPr>
              <a:t>Nombre total de commande par client</a:t>
            </a:r>
          </a:p>
          <a:p>
            <a:pPr lvl="1"/>
            <a:r>
              <a:rPr lang="fr-FR" sz="1800" b="1" dirty="0">
                <a:solidFill>
                  <a:schemeClr val="accent4"/>
                </a:solidFill>
              </a:rPr>
              <a:t>Nombre moyen d’item par commande</a:t>
            </a:r>
          </a:p>
          <a:p>
            <a:pPr lvl="1"/>
            <a:r>
              <a:rPr lang="fr-FR" sz="1800" b="1" dirty="0">
                <a:solidFill>
                  <a:schemeClr val="accent4"/>
                </a:solidFill>
              </a:rPr>
              <a:t>Encombrement moyen des produits </a:t>
            </a:r>
            <a:r>
              <a:rPr lang="fr-FR" sz="1800" dirty="0"/>
              <a:t>(volume)</a:t>
            </a:r>
          </a:p>
          <a:p>
            <a:pPr lvl="1"/>
            <a:r>
              <a:rPr lang="fr-FR" sz="1800" dirty="0">
                <a:solidFill>
                  <a:schemeClr val="bg1">
                    <a:lumMod val="50000"/>
                  </a:schemeClr>
                </a:solidFill>
              </a:rPr>
              <a:t>Donnée catégorielle : </a:t>
            </a:r>
            <a:r>
              <a:rPr lang="fr-FR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catégorie des produits </a:t>
            </a:r>
            <a:r>
              <a:rPr lang="fr-FR" sz="1800" dirty="0">
                <a:solidFill>
                  <a:schemeClr val="bg1">
                    <a:lumMod val="50000"/>
                  </a:schemeClr>
                </a:solidFill>
              </a:rPr>
              <a:t>(regroupement des catégories en 8 grandes catégories)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8E968E-88DA-473F-984A-B70844FC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FA61BA6-B236-421D-865B-06C09DA422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05" b="49437"/>
          <a:stretch/>
        </p:blipFill>
        <p:spPr bwMode="auto">
          <a:xfrm>
            <a:off x="7954641" y="21583"/>
            <a:ext cx="2040150" cy="17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8F73954-EDED-4740-81D0-436B237DC0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28" t="50564" r="24765"/>
          <a:stretch/>
        </p:blipFill>
        <p:spPr bwMode="auto">
          <a:xfrm>
            <a:off x="9940141" y="3475307"/>
            <a:ext cx="2065318" cy="169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au 11">
            <a:extLst>
              <a:ext uri="{FF2B5EF4-FFF2-40B4-BE49-F238E27FC236}">
                <a16:creationId xmlns:a16="http://schemas.microsoft.com/office/drawing/2014/main" id="{612EE910-A509-4A94-AB49-0E9044BA1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25247"/>
              </p:ext>
            </p:extLst>
          </p:nvPr>
        </p:nvGraphicFramePr>
        <p:xfrm>
          <a:off x="1482395" y="6023295"/>
          <a:ext cx="604079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685">
                  <a:extLst>
                    <a:ext uri="{9D8B030D-6E8A-4147-A177-3AD203B41FA5}">
                      <a16:colId xmlns:a16="http://schemas.microsoft.com/office/drawing/2014/main" val="1288050160"/>
                    </a:ext>
                  </a:extLst>
                </a:gridCol>
                <a:gridCol w="1540176">
                  <a:extLst>
                    <a:ext uri="{9D8B030D-6E8A-4147-A177-3AD203B41FA5}">
                      <a16:colId xmlns:a16="http://schemas.microsoft.com/office/drawing/2014/main" val="95201877"/>
                    </a:ext>
                  </a:extLst>
                </a:gridCol>
                <a:gridCol w="1019493">
                  <a:extLst>
                    <a:ext uri="{9D8B030D-6E8A-4147-A177-3AD203B41FA5}">
                      <a16:colId xmlns:a16="http://schemas.microsoft.com/office/drawing/2014/main" val="1104772508"/>
                    </a:ext>
                  </a:extLst>
                </a:gridCol>
                <a:gridCol w="1683195">
                  <a:extLst>
                    <a:ext uri="{9D8B030D-6E8A-4147-A177-3AD203B41FA5}">
                      <a16:colId xmlns:a16="http://schemas.microsoft.com/office/drawing/2014/main" val="1186985160"/>
                    </a:ext>
                  </a:extLst>
                </a:gridCol>
                <a:gridCol w="1098243">
                  <a:extLst>
                    <a:ext uri="{9D8B030D-6E8A-4147-A177-3AD203B41FA5}">
                      <a16:colId xmlns:a16="http://schemas.microsoft.com/office/drawing/2014/main" val="4012218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Nb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Nb Individus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% valeurs manquantes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% doublons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165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7 (+1 catégorielle)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80 383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208407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CA6D4410-044F-4C1D-B273-08FC59550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2" r="49789" b="50564"/>
          <a:stretch/>
        </p:blipFill>
        <p:spPr bwMode="auto">
          <a:xfrm>
            <a:off x="9923382" y="30528"/>
            <a:ext cx="2040150" cy="169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F443D97-A31A-422D-9E20-2A51A3A99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7" r="74705"/>
          <a:stretch/>
        </p:blipFill>
        <p:spPr bwMode="auto">
          <a:xfrm>
            <a:off x="7954641" y="3420268"/>
            <a:ext cx="2040150" cy="17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54D7AFA-5345-4472-ADCD-1D06F995C5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9" r="-152" b="50564"/>
          <a:stretch/>
        </p:blipFill>
        <p:spPr bwMode="auto">
          <a:xfrm>
            <a:off x="8064213" y="1731853"/>
            <a:ext cx="3935895" cy="169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C584ABBA-8E77-40E3-BBB6-C18B6C786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9" t="49214" r="62" b="29"/>
          <a:stretch/>
        </p:blipFill>
        <p:spPr bwMode="auto">
          <a:xfrm>
            <a:off x="8957298" y="5122090"/>
            <a:ext cx="2040151" cy="173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62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E3C30-92E3-41EB-B034-EF618988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engineering</a:t>
            </a:r>
            <a:br>
              <a:rPr lang="fr-FR" dirty="0"/>
            </a:b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#3/3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5F40B1-3283-43F5-810A-D10B70C12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884877" cy="358140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Question du nettoyage des valeurs extrêmes</a:t>
            </a:r>
          </a:p>
          <a:p>
            <a:pPr lvl="1"/>
            <a:r>
              <a:rPr lang="fr-FR" b="1" dirty="0">
                <a:solidFill>
                  <a:schemeClr val="accent4"/>
                </a:solidFill>
              </a:rPr>
              <a:t>montant</a:t>
            </a:r>
            <a:r>
              <a:rPr lang="fr-FR" dirty="0"/>
              <a:t> &gt; 5000 $R, </a:t>
            </a:r>
          </a:p>
          <a:p>
            <a:pPr lvl="1"/>
            <a:r>
              <a:rPr lang="fr-FR" b="1" dirty="0">
                <a:solidFill>
                  <a:schemeClr val="accent4"/>
                </a:solidFill>
              </a:rPr>
              <a:t>nb item/commande </a:t>
            </a:r>
            <a:r>
              <a:rPr lang="fr-FR" dirty="0"/>
              <a:t>&gt; 15</a:t>
            </a:r>
          </a:p>
          <a:p>
            <a:endParaRPr lang="fr-FR" dirty="0"/>
          </a:p>
          <a:p>
            <a:r>
              <a:rPr lang="fr-FR" dirty="0"/>
              <a:t>Vigilance pour les couples ‘</a:t>
            </a:r>
            <a:r>
              <a:rPr lang="fr-FR" b="1" dirty="0">
                <a:solidFill>
                  <a:schemeClr val="accent4"/>
                </a:solidFill>
              </a:rPr>
              <a:t>Montant dépensé</a:t>
            </a:r>
            <a:r>
              <a:rPr lang="fr-FR" dirty="0"/>
              <a:t>’/’</a:t>
            </a:r>
            <a:r>
              <a:rPr lang="fr-FR" b="1" dirty="0">
                <a:solidFill>
                  <a:schemeClr val="accent4"/>
                </a:solidFill>
              </a:rPr>
              <a:t>encombrement</a:t>
            </a:r>
            <a:r>
              <a:rPr lang="fr-FR" dirty="0"/>
              <a:t>’ et ‘</a:t>
            </a:r>
            <a:r>
              <a:rPr lang="fr-FR" b="1" dirty="0">
                <a:solidFill>
                  <a:schemeClr val="accent4"/>
                </a:solidFill>
              </a:rPr>
              <a:t>satisfaction</a:t>
            </a:r>
            <a:r>
              <a:rPr lang="fr-FR" dirty="0"/>
              <a:t>’/</a:t>
            </a:r>
            <a:r>
              <a:rPr lang="fr-FR" b="1" dirty="0">
                <a:solidFill>
                  <a:schemeClr val="accent4"/>
                </a:solidFill>
              </a:rPr>
              <a:t>’délais de livraison</a:t>
            </a:r>
            <a:r>
              <a:rPr lang="fr-FR" dirty="0"/>
              <a:t>’</a:t>
            </a:r>
          </a:p>
          <a:p>
            <a:endParaRPr lang="fr-FR" dirty="0"/>
          </a:p>
          <a:p>
            <a:r>
              <a:rPr lang="fr-FR" dirty="0"/>
              <a:t>Description des items : choix de la </a:t>
            </a:r>
            <a:r>
              <a:rPr lang="fr-FR" b="1" u="sng" dirty="0"/>
              <a:t>variable continue </a:t>
            </a:r>
            <a:r>
              <a:rPr lang="fr-FR" dirty="0"/>
              <a:t>pour conserver des distances réalistes entre les différents types d’items commandés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78EDD0-E3A3-4980-AB11-C34D9B6D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438E4A4-4846-4DBA-A22D-87194CFEF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480" y="96473"/>
            <a:ext cx="4681487" cy="41504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graphicFrame>
        <p:nvGraphicFramePr>
          <p:cNvPr id="9" name="Tableau 7">
            <a:extLst>
              <a:ext uri="{FF2B5EF4-FFF2-40B4-BE49-F238E27FC236}">
                <a16:creationId xmlns:a16="http://schemas.microsoft.com/office/drawing/2014/main" id="{3FD97A76-0110-4AAC-834C-D992FF7B20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3388"/>
              </p:ext>
            </p:extLst>
          </p:nvPr>
        </p:nvGraphicFramePr>
        <p:xfrm>
          <a:off x="8987777" y="4380870"/>
          <a:ext cx="274885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994">
                  <a:extLst>
                    <a:ext uri="{9D8B030D-6E8A-4147-A177-3AD203B41FA5}">
                      <a16:colId xmlns:a16="http://schemas.microsoft.com/office/drawing/2014/main" val="3596542302"/>
                    </a:ext>
                  </a:extLst>
                </a:gridCol>
                <a:gridCol w="768858">
                  <a:extLst>
                    <a:ext uri="{9D8B030D-6E8A-4147-A177-3AD203B41FA5}">
                      <a16:colId xmlns:a16="http://schemas.microsoft.com/office/drawing/2014/main" val="409938471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707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 commande par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791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delais</a:t>
                      </a: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livraison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387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8531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Montant dépensé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86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Récence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472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 item par commande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2527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encombrement_dm3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72395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F9F86F0D-7049-4FE2-A8D7-853C35D0968E}"/>
              </a:ext>
            </a:extLst>
          </p:cNvPr>
          <p:cNvSpPr txBox="1"/>
          <p:nvPr/>
        </p:nvSpPr>
        <p:spPr>
          <a:xfrm>
            <a:off x="7617203" y="4836253"/>
            <a:ext cx="13705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b="1" dirty="0"/>
              <a:t>η</a:t>
            </a:r>
            <a:r>
              <a:rPr lang="fr-FR" sz="1400" b="1" dirty="0"/>
              <a:t>² entre la variable qualitative ‘catégorie’ et les variables quantitatives</a:t>
            </a:r>
          </a:p>
        </p:txBody>
      </p:sp>
    </p:spTree>
    <p:extLst>
      <p:ext uri="{BB962C8B-B14F-4D97-AF65-F5344CB8AC3E}">
        <p14:creationId xmlns:p14="http://schemas.microsoft.com/office/powerpoint/2010/main" val="677692441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0</TotalTime>
  <Words>1396</Words>
  <Application>Microsoft Office PowerPoint</Application>
  <PresentationFormat>Grand écran</PresentationFormat>
  <Paragraphs>336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 Unicode MS</vt:lpstr>
      <vt:lpstr>Calibri</vt:lpstr>
      <vt:lpstr>Franklin Gothic Book</vt:lpstr>
      <vt:lpstr>Wingdings</vt:lpstr>
      <vt:lpstr>Cadrage</vt:lpstr>
      <vt:lpstr>Segmentation des clients d'un site e-commerce</vt:lpstr>
      <vt:lpstr>Contexte et objectifs</vt:lpstr>
      <vt:lpstr>Données disponibles</vt:lpstr>
      <vt:lpstr>Nettoyage et feature engineering</vt:lpstr>
      <vt:lpstr>Nettoyage des données   #1/2</vt:lpstr>
      <vt:lpstr>Nettoyage des données   #2/2</vt:lpstr>
      <vt:lpstr>Features engineering #1/3</vt:lpstr>
      <vt:lpstr>Features engineering #2/3</vt:lpstr>
      <vt:lpstr>Features engineering #3/3</vt:lpstr>
      <vt:lpstr>Segmentation des clients</vt:lpstr>
      <vt:lpstr>Démarche</vt:lpstr>
      <vt:lpstr>Algorithmes de clustering non retenus</vt:lpstr>
      <vt:lpstr>Algorithmes de clustering non retenus</vt:lpstr>
      <vt:lpstr>Algorithmes de clustering non retenus</vt:lpstr>
      <vt:lpstr>Algorithmes de clustering non retenus</vt:lpstr>
      <vt:lpstr>Algorithmes de clustering non retenus</vt:lpstr>
      <vt:lpstr>Algorithmes de clustering non retenus</vt:lpstr>
      <vt:lpstr>Segmentation proposée</vt:lpstr>
      <vt:lpstr>Segmentation interprétabilité des 6 clusters</vt:lpstr>
      <vt:lpstr>Bilan segmentation</vt:lpstr>
      <vt:lpstr>Besoins en maintenance</vt:lpstr>
      <vt:lpstr>Méthodologie</vt:lpstr>
      <vt:lpstr>Résultats</vt:lpstr>
      <vt:lpstr>Résultats</vt:lpstr>
      <vt:lpstr>Conclusions</vt:lpstr>
      <vt:lpstr>Merci pour votre attention.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helene de boissezon</dc:creator>
  <cp:lastModifiedBy>helene de boissezon</cp:lastModifiedBy>
  <cp:revision>25</cp:revision>
  <dcterms:created xsi:type="dcterms:W3CDTF">2022-02-13T13:35:07Z</dcterms:created>
  <dcterms:modified xsi:type="dcterms:W3CDTF">2022-02-23T16:13:33Z</dcterms:modified>
</cp:coreProperties>
</file>