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2" r:id="rId7"/>
    <p:sldId id="266" r:id="rId8"/>
    <p:sldId id="270" r:id="rId9"/>
    <p:sldId id="263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7DD"/>
    <a:srgbClr val="376346"/>
    <a:srgbClr val="4A845E"/>
    <a:srgbClr val="8ABD9C"/>
    <a:srgbClr val="B1D3BD"/>
    <a:srgbClr val="D8E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fr.wikipedia.org/wiki/Indice_de_d%C3%A9veloppement_humain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C3A1F-8EC0-44F3-9602-A54819FD3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6305" y="1602297"/>
            <a:ext cx="7860484" cy="2460552"/>
          </a:xfrm>
        </p:spPr>
        <p:txBody>
          <a:bodyPr/>
          <a:lstStyle/>
          <a:p>
            <a:r>
              <a:rPr lang="fr-FR" sz="6000" dirty="0"/>
              <a:t>Analyse des données de systèmes éducatifs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E930-45F1-4702-AD77-700D3ABE5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342174"/>
            <a:ext cx="6831673" cy="875780"/>
          </a:xfrm>
        </p:spPr>
        <p:txBody>
          <a:bodyPr/>
          <a:lstStyle/>
          <a:p>
            <a:r>
              <a:rPr lang="fr-FR" dirty="0"/>
              <a:t>Formation Data </a:t>
            </a:r>
            <a:r>
              <a:rPr lang="fr-FR" dirty="0" err="1"/>
              <a:t>Scientist</a:t>
            </a:r>
            <a:r>
              <a:rPr lang="fr-FR" dirty="0"/>
              <a:t> – Projet 2</a:t>
            </a:r>
          </a:p>
          <a:p>
            <a:r>
              <a:rPr lang="fr-FR" dirty="0"/>
              <a:t>Hélène de Boissezon</a:t>
            </a:r>
          </a:p>
        </p:txBody>
      </p:sp>
    </p:spTree>
    <p:extLst>
      <p:ext uri="{BB962C8B-B14F-4D97-AF65-F5344CB8AC3E}">
        <p14:creationId xmlns:p14="http://schemas.microsoft.com/office/powerpoint/2010/main" val="247340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AD739-F73D-4FD4-8D89-3B98643C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EDA</a:t>
            </a:r>
            <a:br>
              <a:rPr lang="fr-FR" dirty="0"/>
            </a:br>
            <a:r>
              <a:rPr lang="fr-FR" sz="2400" dirty="0"/>
              <a:t>Corrélations entre indicateurs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E4C39E-E276-4548-A313-144CBAB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83" y="2286000"/>
            <a:ext cx="6047117" cy="4287328"/>
          </a:xfrm>
        </p:spPr>
        <p:txBody>
          <a:bodyPr>
            <a:normAutofit fontScale="92500"/>
          </a:bodyPr>
          <a:lstStyle/>
          <a:p>
            <a:r>
              <a:rPr lang="fr-FR" dirty="0"/>
              <a:t>Visu </a:t>
            </a:r>
            <a:r>
              <a:rPr lang="fr-FR" dirty="0" err="1"/>
              <a:t>pairplot</a:t>
            </a:r>
            <a:r>
              <a:rPr lang="fr-FR" dirty="0"/>
              <a:t> pas appropriée (trop d’indicateurs)</a:t>
            </a:r>
          </a:p>
          <a:p>
            <a:r>
              <a:rPr lang="fr-FR" dirty="0"/>
              <a:t>Quelques variables très corrélées (</a:t>
            </a:r>
            <a:r>
              <a:rPr lang="fr-FR" dirty="0" err="1"/>
              <a:t>pearson's</a:t>
            </a:r>
            <a:r>
              <a:rPr lang="fr-FR" dirty="0"/>
              <a:t> r &gt; 0.9) : </a:t>
            </a:r>
          </a:p>
          <a:p>
            <a:pPr lvl="1"/>
            <a:r>
              <a:rPr lang="fr-FR" dirty="0"/>
              <a:t>Population ages15-24 vs GDP, </a:t>
            </a:r>
          </a:p>
          <a:p>
            <a:pPr lvl="1"/>
            <a:r>
              <a:rPr lang="fr-FR" dirty="0"/>
              <a:t>Gross </a:t>
            </a:r>
            <a:r>
              <a:rPr lang="fr-FR" dirty="0" err="1"/>
              <a:t>enrolment</a:t>
            </a:r>
            <a:r>
              <a:rPr lang="fr-FR" dirty="0"/>
              <a:t> ratio </a:t>
            </a:r>
            <a:r>
              <a:rPr lang="fr-FR" dirty="0" err="1"/>
              <a:t>Tertiary</a:t>
            </a:r>
            <a:r>
              <a:rPr lang="fr-FR" dirty="0"/>
              <a:t> vs Population </a:t>
            </a:r>
            <a:r>
              <a:rPr lang="fr-FR" dirty="0" err="1"/>
              <a:t>ages</a:t>
            </a:r>
            <a:r>
              <a:rPr lang="fr-FR" dirty="0"/>
              <a:t> 15-24, </a:t>
            </a:r>
          </a:p>
          <a:p>
            <a:pPr lvl="1"/>
            <a:r>
              <a:rPr lang="fr-FR" dirty="0"/>
              <a:t>Gross </a:t>
            </a:r>
            <a:r>
              <a:rPr lang="fr-FR" dirty="0" err="1"/>
              <a:t>enrolment</a:t>
            </a:r>
            <a:r>
              <a:rPr lang="fr-FR" dirty="0"/>
              <a:t> ratio </a:t>
            </a:r>
            <a:r>
              <a:rPr lang="fr-FR" dirty="0" err="1"/>
              <a:t>Tertiary</a:t>
            </a:r>
            <a:r>
              <a:rPr lang="fr-FR" dirty="0"/>
              <a:t> vs Population of the official </a:t>
            </a:r>
            <a:r>
              <a:rPr lang="fr-FR" dirty="0" err="1"/>
              <a:t>age</a:t>
            </a:r>
            <a:r>
              <a:rPr lang="fr-FR" dirty="0"/>
              <a:t> for </a:t>
            </a:r>
            <a:r>
              <a:rPr lang="fr-FR" dirty="0" err="1"/>
              <a:t>tertiary</a:t>
            </a:r>
            <a:r>
              <a:rPr lang="fr-FR" dirty="0"/>
              <a:t>, </a:t>
            </a:r>
          </a:p>
          <a:p>
            <a:pPr lvl="1"/>
            <a:r>
              <a:rPr lang="fr-FR" dirty="0"/>
              <a:t>internet </a:t>
            </a:r>
            <a:r>
              <a:rPr lang="fr-FR" dirty="0" err="1"/>
              <a:t>users</a:t>
            </a:r>
            <a:r>
              <a:rPr lang="fr-FR" dirty="0"/>
              <a:t> vs population </a:t>
            </a:r>
            <a:r>
              <a:rPr lang="fr-FR" dirty="0" err="1"/>
              <a:t>ages</a:t>
            </a:r>
            <a:r>
              <a:rPr lang="fr-FR" dirty="0"/>
              <a:t> 15-24</a:t>
            </a:r>
          </a:p>
          <a:p>
            <a:pPr lvl="1"/>
            <a:r>
              <a:rPr lang="fr-FR" dirty="0"/>
              <a:t>internet </a:t>
            </a:r>
            <a:r>
              <a:rPr lang="fr-FR" dirty="0" err="1"/>
              <a:t>users</a:t>
            </a:r>
            <a:r>
              <a:rPr lang="fr-FR" dirty="0"/>
              <a:t> vs Gross </a:t>
            </a:r>
            <a:r>
              <a:rPr lang="fr-FR" dirty="0" err="1"/>
              <a:t>enrolment</a:t>
            </a:r>
            <a:r>
              <a:rPr lang="fr-FR" dirty="0"/>
              <a:t> ratio </a:t>
            </a:r>
            <a:r>
              <a:rPr lang="fr-FR" dirty="0" err="1"/>
              <a:t>Upper</a:t>
            </a:r>
            <a:r>
              <a:rPr lang="fr-FR" dirty="0"/>
              <a:t> </a:t>
            </a:r>
            <a:r>
              <a:rPr lang="fr-FR" dirty="0" err="1"/>
              <a:t>secondary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4"/>
                </a:solidFill>
                <a:sym typeface="Wingdings" panose="05000000000000000000" pitchFamily="2" charset="2"/>
              </a:rPr>
              <a:t> Pas problématique pour répondre à la question posée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2BE10D-8560-4599-B954-5C21DA9A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15" y="2066925"/>
            <a:ext cx="51054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8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DA535-E77E-4410-B488-5125E5F7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  <a:br>
              <a:rPr lang="fr-FR" dirty="0"/>
            </a:br>
            <a:r>
              <a:rPr lang="fr-FR" sz="2400" dirty="0"/>
              <a:t>Dernières données disponibles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10E23FB-39BF-44CB-A96A-8FDA995C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17389" cy="444260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Fonction pour récupérer la dernière date renseignée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Indicateurs renseignés jusqu'en 2016 :</a:t>
            </a:r>
          </a:p>
          <a:p>
            <a:pPr lvl="1"/>
            <a:r>
              <a:rPr lang="fr-FR" dirty="0"/>
              <a:t>Internet </a:t>
            </a:r>
            <a:r>
              <a:rPr lang="fr-FR" dirty="0" err="1"/>
              <a:t>Users</a:t>
            </a:r>
            <a:endParaRPr lang="fr-FR" dirty="0"/>
          </a:p>
          <a:p>
            <a:pPr lvl="1"/>
            <a:r>
              <a:rPr lang="fr-FR" dirty="0"/>
              <a:t>Population </a:t>
            </a:r>
            <a:r>
              <a:rPr lang="fr-FR" dirty="0" err="1"/>
              <a:t>growth</a:t>
            </a:r>
            <a:endParaRPr lang="fr-FR" dirty="0"/>
          </a:p>
          <a:p>
            <a:pPr lvl="1"/>
            <a:r>
              <a:rPr lang="fr-FR" dirty="0"/>
              <a:t>GDP per capita</a:t>
            </a:r>
          </a:p>
          <a:p>
            <a:r>
              <a:rPr lang="fr-FR" dirty="0"/>
              <a:t>Indicateurs renseignés jusqu'en 2015 : </a:t>
            </a:r>
          </a:p>
          <a:p>
            <a:pPr lvl="1"/>
            <a:r>
              <a:rPr lang="fr-FR" dirty="0"/>
              <a:t>Population </a:t>
            </a:r>
            <a:r>
              <a:rPr lang="fr-FR" dirty="0" err="1"/>
              <a:t>ages</a:t>
            </a:r>
            <a:r>
              <a:rPr lang="fr-FR" dirty="0"/>
              <a:t> 15-24</a:t>
            </a:r>
          </a:p>
          <a:p>
            <a:pPr lvl="1"/>
            <a:r>
              <a:rPr lang="fr-FR" dirty="0"/>
              <a:t>Gross </a:t>
            </a:r>
            <a:r>
              <a:rPr lang="fr-FR" dirty="0" err="1"/>
              <a:t>enrolment</a:t>
            </a:r>
            <a:r>
              <a:rPr lang="fr-FR" dirty="0"/>
              <a:t> ratio </a:t>
            </a:r>
            <a:r>
              <a:rPr lang="fr-FR" dirty="0" err="1"/>
              <a:t>Tertiary</a:t>
            </a:r>
            <a:r>
              <a:rPr lang="fr-FR" dirty="0"/>
              <a:t>, </a:t>
            </a:r>
            <a:r>
              <a:rPr lang="fr-FR" dirty="0" err="1"/>
              <a:t>Upper</a:t>
            </a:r>
            <a:r>
              <a:rPr lang="fr-FR" dirty="0"/>
              <a:t> </a:t>
            </a:r>
            <a:r>
              <a:rPr lang="fr-FR" dirty="0" err="1"/>
              <a:t>secondary</a:t>
            </a:r>
            <a:endParaRPr lang="fr-FR" dirty="0"/>
          </a:p>
          <a:p>
            <a:pPr lvl="1"/>
            <a:r>
              <a:rPr lang="fr-FR" dirty="0"/>
              <a:t>Population of the official </a:t>
            </a:r>
            <a:r>
              <a:rPr lang="fr-FR" dirty="0" err="1"/>
              <a:t>age</a:t>
            </a:r>
            <a:r>
              <a:rPr lang="fr-FR" dirty="0"/>
              <a:t> for </a:t>
            </a:r>
            <a:r>
              <a:rPr lang="fr-FR" dirty="0" err="1"/>
              <a:t>upper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 and </a:t>
            </a:r>
            <a:r>
              <a:rPr lang="fr-FR" dirty="0" err="1"/>
              <a:t>tertiary</a:t>
            </a:r>
            <a:endParaRPr lang="fr-FR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5F0ED6F-33E5-43D4-8776-EB1E6CE4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0"/>
            <a:ext cx="4884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F3B611E-5DAF-491C-AE88-57F6AE54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73" y="2578735"/>
            <a:ext cx="6233917" cy="14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50090-742D-4BDB-A4BD-460B24F4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  <a:br>
              <a:rPr lang="fr-FR" dirty="0"/>
            </a:br>
            <a:r>
              <a:rPr lang="fr-FR" sz="2400" dirty="0"/>
              <a:t>Pays partiellement renseignés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CCB18-55D7-43D4-AF46-F23FB478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42558" cy="3581400"/>
          </a:xfrm>
        </p:spPr>
        <p:txBody>
          <a:bodyPr/>
          <a:lstStyle/>
          <a:p>
            <a:r>
              <a:rPr lang="fr-FR" dirty="0"/>
              <a:t>Fonction pour automatiser la génération des listes de pays non renseignés par indicateurs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Décision de supprimer tous les pays partiellement renseignés (44 pays)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27EA83-B039-4FDB-AF5F-31210C3A3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45" r="75019"/>
          <a:stretch/>
        </p:blipFill>
        <p:spPr>
          <a:xfrm>
            <a:off x="8447736" y="3959254"/>
            <a:ext cx="2962407" cy="2538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10D789-9C20-4210-90CC-B13BDADC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8" y="3014454"/>
            <a:ext cx="10876240" cy="829091"/>
          </a:xfrm>
          <a:prstGeom prst="rect">
            <a:avLst/>
          </a:prstGeom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35398E7-51E6-40C1-A17D-884BA980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57532"/>
              </p:ext>
            </p:extLst>
          </p:nvPr>
        </p:nvGraphicFramePr>
        <p:xfrm>
          <a:off x="2174136" y="5018246"/>
          <a:ext cx="4537058" cy="655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97610">
                  <a:extLst>
                    <a:ext uri="{9D8B030D-6E8A-4147-A177-3AD203B41FA5}">
                      <a16:colId xmlns:a16="http://schemas.microsoft.com/office/drawing/2014/main" val="2493038527"/>
                    </a:ext>
                  </a:extLst>
                </a:gridCol>
                <a:gridCol w="819546">
                  <a:extLst>
                    <a:ext uri="{9D8B030D-6E8A-4147-A177-3AD203B41FA5}">
                      <a16:colId xmlns:a16="http://schemas.microsoft.com/office/drawing/2014/main" val="3988298545"/>
                    </a:ext>
                  </a:extLst>
                </a:gridCol>
                <a:gridCol w="829954">
                  <a:extLst>
                    <a:ext uri="{9D8B030D-6E8A-4147-A177-3AD203B41FA5}">
                      <a16:colId xmlns:a16="http://schemas.microsoft.com/office/drawing/2014/main" val="3397951535"/>
                    </a:ext>
                  </a:extLst>
                </a:gridCol>
                <a:gridCol w="1162816">
                  <a:extLst>
                    <a:ext uri="{9D8B030D-6E8A-4147-A177-3AD203B41FA5}">
                      <a16:colId xmlns:a16="http://schemas.microsoft.com/office/drawing/2014/main" val="2768751851"/>
                    </a:ext>
                  </a:extLst>
                </a:gridCol>
                <a:gridCol w="727132">
                  <a:extLst>
                    <a:ext uri="{9D8B030D-6E8A-4147-A177-3AD203B41FA5}">
                      <a16:colId xmlns:a16="http://schemas.microsoft.com/office/drawing/2014/main" val="247864416"/>
                    </a:ext>
                  </a:extLst>
                </a:gridCol>
              </a:tblGrid>
              <a:tr h="377082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nb ligne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nb colonnes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Nombre d'indicateurs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%NaN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575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Fichier final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14,5%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059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22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1291-3D4B-4BD4-951B-683E8664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 indice synthétique</a:t>
            </a:r>
            <a:br>
              <a:rPr lang="fr-FR" dirty="0"/>
            </a:br>
            <a:r>
              <a:rPr lang="fr-FR" sz="2400" dirty="0"/>
              <a:t>Méthodologie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1AAE39-F0D3-4033-A60B-60B713092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565" y="2285999"/>
                <a:ext cx="5679347" cy="429096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b="1" u="sng" dirty="0"/>
                  <a:t>Indice basé sur l’IDH :</a:t>
                </a:r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L’indice dimensionnel de l’éducation est calculé à partir de deux sous indices pour le supérieur et le lycée</a:t>
                </a:r>
              </a:p>
              <a:p>
                <a:pPr marL="0" indent="0">
                  <a:buNone/>
                </a:pPr>
                <a:r>
                  <a:rPr lang="fr-FR" sz="1800" dirty="0"/>
                  <a:t>	- Chaque sous indice éducation est calculé à 	partir du nombre d’élèves réellement 	scolarisé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𝑛𝑏𝑆𝑐𝑜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𝑁𝑏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𝑝𝑜𝑝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𝑇𝑎𝑢𝑥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𝑠𝑐𝑜𝑙𝑎𝑟𝑖𝑠𝑎𝑡𝑖𝑜𝑛</m:t>
                      </m:r>
                    </m:oMath>
                  </m:oMathPara>
                </a14:m>
                <a:endParaRPr lang="fr-FR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b="1" dirty="0"/>
                  <a:t>L’indice est calculé pour chaque année entre 2000 et 2014</a:t>
                </a:r>
                <a:r>
                  <a:rPr lang="fr-FR" sz="1800" dirty="0"/>
                  <a:t> (trop de données manquantes pour 2015-2016)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1AAE39-F0D3-4033-A60B-60B713092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565" y="2285999"/>
                <a:ext cx="5679347" cy="4290969"/>
              </a:xfrm>
              <a:blipFill>
                <a:blip r:embed="rId2"/>
                <a:stretch>
                  <a:fillRect l="-1073" t="-1847" r="-751" b="-9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7F6DF683-B273-454B-ACD2-5B6AAE31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04" y="2302564"/>
            <a:ext cx="5400000" cy="12331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3DE82E-8D9A-48F8-AB19-3E0911255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004" y="3666562"/>
            <a:ext cx="5400000" cy="310684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8C7E3D6-BE71-448E-AA1A-8D7954E5A597}"/>
              </a:ext>
            </a:extLst>
          </p:cNvPr>
          <p:cNvSpPr txBox="1"/>
          <p:nvPr/>
        </p:nvSpPr>
        <p:spPr>
          <a:xfrm>
            <a:off x="6655004" y="1943218"/>
            <a:ext cx="24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linkClick r:id="rId5"/>
              </a:rPr>
              <a:t>Wikipedia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EF71878-717B-4AA7-8F8F-7A6D995321C3}"/>
                  </a:ext>
                </a:extLst>
              </p:cNvPr>
              <p:cNvSpPr txBox="1"/>
              <p:nvPr/>
            </p:nvSpPr>
            <p:spPr>
              <a:xfrm>
                <a:off x="1371600" y="2919131"/>
                <a:ext cx="4177717" cy="4277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𝑖𝑛𝑡𝑒𝑟𝑛𝑒𝑡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𝑟𝑒𝑣𝑒𝑛𝑢𝑠</m:t>
                              </m:r>
                            </m:sub>
                          </m:sSub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𝑒𝑑𝑢𝑐𝑎𝑡𝑖𝑜𝑛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EF71878-717B-4AA7-8F8F-7A6D99532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19131"/>
                <a:ext cx="4177717" cy="427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60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9BF01-0DF2-4B6E-A3AD-E07C13BD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d’utilisation de l’indice :</a:t>
            </a:r>
            <a:br>
              <a:rPr lang="fr-FR" dirty="0"/>
            </a:br>
            <a:r>
              <a:rPr lang="fr-FR" sz="3200" dirty="0"/>
              <a:t>Top10 pour l’année 2014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24C20-E3C3-4F1E-AFA4-05FE9073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28371" cy="3581400"/>
          </a:xfrm>
        </p:spPr>
        <p:txBody>
          <a:bodyPr/>
          <a:lstStyle/>
          <a:p>
            <a:r>
              <a:rPr lang="fr-FR" dirty="0"/>
              <a:t>Permet de visualiser rapidement les pays potentiellement intéressant</a:t>
            </a:r>
          </a:p>
          <a:p>
            <a:r>
              <a:rPr lang="fr-FR" dirty="0"/>
              <a:t>Classement du top 10 globalement stable </a:t>
            </a:r>
            <a:r>
              <a:rPr lang="fr-FR" dirty="0">
                <a:sym typeface="Wingdings" panose="05000000000000000000" pitchFamily="2" charset="2"/>
              </a:rPr>
              <a:t> peu de risques de modifications dans les années suivant la dernière date prise en référence (2014)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C04357-A461-4D44-9370-35B24DF0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768055"/>
            <a:ext cx="5124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8D7C68D-F4DA-4AE7-96BB-EF9F8A76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23" y="3615655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3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7E397-DB36-43F4-8FD7-C0412A48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A5738-9101-427B-8392-64182B46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9735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Jeu de données exploitable pour répondre à la question posée</a:t>
            </a:r>
          </a:p>
          <a:p>
            <a:r>
              <a:rPr lang="fr-FR" dirty="0"/>
              <a:t>L’analyse exploratoire permet de :</a:t>
            </a:r>
          </a:p>
          <a:p>
            <a:pPr lvl="1"/>
            <a:r>
              <a:rPr lang="fr-FR" dirty="0"/>
              <a:t>Distinguer les indicateurs d’intérêt pour guider la réflexion sur les pays vers lesquels se développer</a:t>
            </a:r>
          </a:p>
          <a:p>
            <a:pPr lvl="1"/>
            <a:r>
              <a:rPr lang="fr-FR" dirty="0"/>
              <a:t>D’identifier les faiblesses du jeu de données (lenteur à la remontée des indicateurs compilés par la World Bank </a:t>
            </a:r>
            <a:r>
              <a:rPr lang="fr-FR" dirty="0">
                <a:sym typeface="Wingdings" panose="05000000000000000000" pitchFamily="2" charset="2"/>
              </a:rPr>
              <a:t> pas de données exploitables à partir de 2015)</a:t>
            </a:r>
          </a:p>
          <a:p>
            <a:r>
              <a:rPr lang="fr-FR" dirty="0">
                <a:sym typeface="Wingdings" panose="05000000000000000000" pitchFamily="2" charset="2"/>
              </a:rPr>
              <a:t>Construction d’un indice synthétique pour identifier les pays potentiellement intéressants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Evolutions possibles </a:t>
            </a:r>
            <a:r>
              <a:rPr lang="fr-FR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Mieux maitriser les données manquantes (source de donnée alternative / imputation)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Évaluer le potentiel de projection des indicateurs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04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C49FF4-8889-4FEF-9B01-BAA9826E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6" y="2649629"/>
            <a:ext cx="8361229" cy="1558743"/>
          </a:xfrm>
        </p:spPr>
        <p:txBody>
          <a:bodyPr/>
          <a:lstStyle/>
          <a:p>
            <a:r>
              <a:rPr lang="fr-FR" sz="5400" cap="none" dirty="0"/>
              <a:t>Merci pour votre attention.</a:t>
            </a:r>
            <a:br>
              <a:rPr lang="fr-FR" sz="5400" cap="none" dirty="0"/>
            </a:br>
            <a:r>
              <a:rPr lang="fr-FR" sz="5400" cap="none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5855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5F20A-58A5-4453-9585-A60A8ACE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Equations indice global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3F859BF-1C02-4BFE-B980-90EA87F1A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𝑖𝑛𝑡𝑒𝑟𝑛𝑒𝑡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𝑟𝑒𝑣𝑒𝑛𝑢𝑠</m:t>
                              </m:r>
                            </m:sub>
                          </m:sSub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𝑒𝑑𝑢𝑐𝑎𝑡𝑖𝑜𝑛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3F859BF-1C02-4BFE-B980-90EA87F1A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C18C2B4-DB8E-42B1-A836-F60B93FE132C}"/>
                  </a:ext>
                </a:extLst>
              </p:cNvPr>
              <p:cNvSpPr txBox="1"/>
              <p:nvPr/>
            </p:nvSpPr>
            <p:spPr>
              <a:xfrm>
                <a:off x="1002484" y="3201299"/>
                <a:ext cx="4724400" cy="1788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𝑖𝑛𝑡𝑒𝑟𝑛𝑒𝑡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𝐼𝑛𝑡𝑒𝑟𝑛𝑒𝑡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𝐼𝑛𝑡𝑒𝑟𝑛𝑒𝑡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𝐼𝑛𝑡𝑒𝑟𝑛𝑒𝑡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𝐼𝑛𝑡𝑒𝑟𝑛𝑒𝑡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𝑟𝑒𝑣𝑒𝑛𝑢𝑠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𝑅𝑒𝑣𝑒𝑛𝑢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𝑅𝑒𝑣𝑒𝑛𝑢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𝑅𝑒𝑣𝑒𝑛𝑢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𝑅𝑒𝑣𝑒𝑛𝑢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C18C2B4-DB8E-42B1-A836-F60B93FE1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84" y="3201299"/>
                <a:ext cx="4724400" cy="1788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77D9771-5786-43D5-9D94-D0A58F86FC2C}"/>
                  </a:ext>
                </a:extLst>
              </p:cNvPr>
              <p:cNvSpPr txBox="1"/>
              <p:nvPr/>
            </p:nvSpPr>
            <p:spPr>
              <a:xfrm>
                <a:off x="7046752" y="3182424"/>
                <a:ext cx="4700631" cy="2435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𝑛𝑏𝑆𝑐𝑜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𝑃𝑜𝑝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𝑇𝑎𝑢𝑥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𝑠𝑐𝑜𝑙𝑎𝑟𝑖𝑠𝑎𝑡𝑖𝑜𝑛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𝑆𝑜𝑢𝑠𝐼𝑛𝑑𝑖𝑐𝑒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𝑠𝑐𝑜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𝑛𝑏𝑆𝑐𝑜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𝑛𝑏𝑆𝑐𝑜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𝑛𝑏𝑆𝑐𝑜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𝑛𝑏𝑆𝑐𝑜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𝑒𝑑𝑢𝑐𝑎𝑡𝑖𝑜𝑛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𝑆𝐼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𝐿𝑦𝑐𝑒𝑒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𝑆𝑢𝑝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ad>
                            <m:ra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𝑆𝐼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𝐿𝑦𝑐𝑒𝑒</m:t>
                                  </m:r>
                                </m:sub>
                              </m:sSub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𝑆𝑢𝑝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77D9771-5786-43D5-9D94-D0A58F86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2" y="3182424"/>
                <a:ext cx="4700631" cy="2435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91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FA079-C7E2-4DF6-8546-67EAF70E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3F36C-E8E2-420E-B088-49875A8B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start-up </a:t>
            </a:r>
            <a:r>
              <a:rPr lang="fr-FR" dirty="0" err="1"/>
              <a:t>academy</a:t>
            </a:r>
            <a:r>
              <a:rPr lang="fr-FR" dirty="0"/>
              <a:t> propose des solutions de formation en ligne pour des élèves de niveau </a:t>
            </a:r>
            <a:r>
              <a:rPr lang="fr-FR" b="1" dirty="0"/>
              <a:t>lycée</a:t>
            </a:r>
            <a:r>
              <a:rPr lang="fr-FR" dirty="0"/>
              <a:t> et </a:t>
            </a:r>
            <a:r>
              <a:rPr lang="fr-FR" b="1" dirty="0"/>
              <a:t>université</a:t>
            </a:r>
          </a:p>
          <a:p>
            <a:endParaRPr lang="fr-FR" b="1" dirty="0"/>
          </a:p>
          <a:p>
            <a:r>
              <a:rPr lang="fr-FR" dirty="0" err="1"/>
              <a:t>Academy</a:t>
            </a:r>
            <a:r>
              <a:rPr lang="fr-FR" dirty="0"/>
              <a:t> souhaite se développer à l’international </a:t>
            </a:r>
            <a:r>
              <a:rPr lang="fr-FR" dirty="0">
                <a:sym typeface="Wingdings" panose="05000000000000000000" pitchFamily="2" charset="2"/>
              </a:rPr>
              <a:t> Étude de marché :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quels sont les pays avec un fort potentiel de client ?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quelle sera l’évolution de ce potentiel de client ?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quels pays sont prioritaires ?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530352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80E16F-DD0B-4015-946F-899D752C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2" r="17584" b="13563"/>
          <a:stretch/>
        </p:blipFill>
        <p:spPr>
          <a:xfrm>
            <a:off x="8481269" y="188777"/>
            <a:ext cx="3288485" cy="198292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6558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5DE52-B0D3-4EAF-9CD1-1750713C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 quels pays se tourner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E145E-4454-4002-A724-803F6F59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Analyse exploratoire des données de la </a:t>
            </a:r>
            <a:r>
              <a:rPr lang="fr-FR" b="1" dirty="0">
                <a:sym typeface="Wingdings" panose="05000000000000000000" pitchFamily="2" charset="2"/>
              </a:rPr>
              <a:t>Banque mondiale </a:t>
            </a:r>
            <a:r>
              <a:rPr lang="fr-FR" dirty="0">
                <a:sym typeface="Wingdings" panose="05000000000000000000" pitchFamily="2" charset="2"/>
              </a:rPr>
              <a:t>regroupant </a:t>
            </a:r>
            <a:r>
              <a:rPr lang="fr-FR" b="1" dirty="0">
                <a:sym typeface="Wingdings" panose="05000000000000000000" pitchFamily="2" charset="2"/>
              </a:rPr>
              <a:t>des indicateurs internationaux</a:t>
            </a:r>
            <a:r>
              <a:rPr lang="fr-FR" dirty="0">
                <a:sym typeface="Wingdings" panose="05000000000000000000" pitchFamily="2" charset="2"/>
              </a:rPr>
              <a:t> décrivant l’accès à l’éducation, l’obtention de diplômes, les dépenses liées à l’éducation, etc…, pour </a:t>
            </a:r>
            <a:r>
              <a:rPr lang="fr-FR" b="1" dirty="0">
                <a:sym typeface="Wingdings" panose="05000000000000000000" pitchFamily="2" charset="2"/>
              </a:rPr>
              <a:t>chaque pays </a:t>
            </a:r>
            <a:r>
              <a:rPr lang="fr-FR" dirty="0">
                <a:sym typeface="Wingdings" panose="05000000000000000000" pitchFamily="2" charset="2"/>
              </a:rPr>
              <a:t>de façon à fournir un jeu de données exploitable pour l’étude de marché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Description du jeu de données disponible (</a:t>
            </a:r>
            <a:r>
              <a:rPr lang="fr-FR" dirty="0" err="1"/>
              <a:t>EdStats</a:t>
            </a:r>
            <a:r>
              <a:rPr lang="fr-FR" dirty="0"/>
              <a:t> All Indicator </a:t>
            </a:r>
            <a:r>
              <a:rPr lang="fr-FR" dirty="0" err="1"/>
              <a:t>Query</a:t>
            </a:r>
            <a:r>
              <a:rPr lang="fr-FR" dirty="0"/>
              <a:t> de la Banque mondiale)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Sélection d’informations pertinentes (indicateurs, années sur lesquelles s’appuyer)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Proposition de visualisation des informations regroupées de façon à aider à la décision d’ouverture vers de nouveaux pays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79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9D465-7888-460D-8F7B-2D5F1540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 :</a:t>
            </a:r>
            <a:br>
              <a:rPr lang="fr-FR" dirty="0"/>
            </a:br>
            <a:r>
              <a:rPr lang="fr-FR" sz="3600" i="1" dirty="0" err="1"/>
              <a:t>EdStats</a:t>
            </a:r>
            <a:r>
              <a:rPr lang="fr-FR" sz="3600" i="1" dirty="0"/>
              <a:t> de la banque mondiale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F6E5D-F8BB-4288-A57F-D8F8B22F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5 fichiers csv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Travail principalement sur </a:t>
            </a:r>
            <a:r>
              <a:rPr lang="fr-FR" sz="2000" u="none" strike="noStrike" dirty="0" err="1">
                <a:effectLst/>
              </a:rPr>
              <a:t>EdStatsData</a:t>
            </a:r>
            <a:endParaRPr lang="fr-FR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 </a:t>
            </a:r>
            <a:r>
              <a:rPr lang="fr-FR" sz="2000" u="none" strike="noStrike" dirty="0" err="1">
                <a:effectLst/>
              </a:rPr>
              <a:t>EdStatsSeries</a:t>
            </a:r>
            <a:r>
              <a:rPr lang="fr-FR" sz="2000" u="none" strike="noStrike" dirty="0">
                <a:effectLst/>
              </a:rPr>
              <a:t> et </a:t>
            </a:r>
            <a:r>
              <a:rPr lang="fr-FR" sz="2000" u="none" strike="noStrike" dirty="0" err="1">
                <a:effectLst/>
              </a:rPr>
              <a:t>EdStatsCountry</a:t>
            </a:r>
            <a:r>
              <a:rPr lang="fr-FR" sz="2000" u="none" strike="noStrike" dirty="0">
                <a:effectLst/>
              </a:rPr>
              <a:t> vont aider à sélectionner les pays/indicateurs d’</a:t>
            </a:r>
            <a:r>
              <a:rPr lang="fr-FR" sz="2000" u="none" strike="noStrike" dirty="0" err="1">
                <a:effectLst/>
              </a:rPr>
              <a:t>interêt</a:t>
            </a:r>
            <a:endParaRPr lang="fr-FR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76FF4-1E35-43E3-A815-CB61987C0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44213"/>
              </p:ext>
            </p:extLst>
          </p:nvPr>
        </p:nvGraphicFramePr>
        <p:xfrm>
          <a:off x="4673424" y="2339340"/>
          <a:ext cx="6078295" cy="18973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58260">
                  <a:extLst>
                    <a:ext uri="{9D8B030D-6E8A-4147-A177-3AD203B41FA5}">
                      <a16:colId xmlns:a16="http://schemas.microsoft.com/office/drawing/2014/main" val="25672470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217499420"/>
                    </a:ext>
                  </a:extLst>
                </a:gridCol>
                <a:gridCol w="512128">
                  <a:extLst>
                    <a:ext uri="{9D8B030D-6E8A-4147-A177-3AD203B41FA5}">
                      <a16:colId xmlns:a16="http://schemas.microsoft.com/office/drawing/2014/main" val="2294472709"/>
                    </a:ext>
                  </a:extLst>
                </a:gridCol>
                <a:gridCol w="607378">
                  <a:extLst>
                    <a:ext uri="{9D8B030D-6E8A-4147-A177-3AD203B41FA5}">
                      <a16:colId xmlns:a16="http://schemas.microsoft.com/office/drawing/2014/main" val="1968954937"/>
                    </a:ext>
                  </a:extLst>
                </a:gridCol>
                <a:gridCol w="2744852">
                  <a:extLst>
                    <a:ext uri="{9D8B030D-6E8A-4147-A177-3AD203B41FA5}">
                      <a16:colId xmlns:a16="http://schemas.microsoft.com/office/drawing/2014/main" val="19869451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Fichier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dimension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% NaN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Doublons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Description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9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EdStatsCountry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241*32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30,52%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Liste des pays et régions du monde + informations générales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4141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EdStatsCountry-Series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613*3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Liste des codes de </a:t>
                      </a:r>
                      <a:r>
                        <a:rPr lang="fr-FR" sz="1100" u="none" strike="noStrike" dirty="0" err="1">
                          <a:effectLst/>
                        </a:rPr>
                        <a:t>series</a:t>
                      </a:r>
                      <a:r>
                        <a:rPr lang="fr-FR" sz="1100" u="none" strike="noStrike" dirty="0">
                          <a:effectLst/>
                        </a:rPr>
                        <a:t> pour les pays et des sources associées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2681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EdStatsData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886 930*70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86,10%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données entre 1970 et 2100 pour chaque indicateur et pays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57302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EdStatsFootNote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643 638*4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 des country code,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series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code, années et description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85353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EdStatsSeries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3 665*21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71,72%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Liste des indicateurs avec leur définition précise et leur catégorie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55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3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A16EA-1A89-4DA5-92E5-3FB7A1EF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indicateurs 			     </a:t>
            </a:r>
            <a:r>
              <a:rPr lang="fr-FR" sz="2800" dirty="0"/>
              <a:t>#1/2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3871C-14FD-4AD9-AD43-DDBCCAED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1992"/>
            <a:ext cx="10674225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800" dirty="0"/>
              <a:t>Focus sur les données récentes (2000 – 2020)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Calcul du taux de remplissage de chaque ligne et jointure avec le </a:t>
            </a:r>
            <a:r>
              <a:rPr lang="fr-FR" sz="1800" dirty="0" err="1"/>
              <a:t>df</a:t>
            </a:r>
            <a:r>
              <a:rPr lang="fr-FR" sz="1800" dirty="0"/>
              <a:t> </a:t>
            </a:r>
            <a:r>
              <a:rPr lang="fr-FR" sz="1800" dirty="0" err="1"/>
              <a:t>EdStatSeries</a:t>
            </a:r>
            <a:r>
              <a:rPr lang="fr-FR" sz="1800" dirty="0"/>
              <a:t> pour récupérer l’information ‘Topic’ (catégorie d’indicateur)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Sélection des lignes renseignées à plus de 80%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Sélection des thématiques d’intérêt potentiel</a:t>
            </a:r>
          </a:p>
          <a:p>
            <a:pPr lvl="2"/>
            <a:r>
              <a:rPr lang="fr-FR" sz="1600" dirty="0" err="1"/>
              <a:t>Secondary</a:t>
            </a:r>
            <a:r>
              <a:rPr lang="fr-FR" sz="1600" dirty="0"/>
              <a:t>, </a:t>
            </a:r>
            <a:r>
              <a:rPr lang="fr-FR" sz="1600" dirty="0" err="1"/>
              <a:t>Tertiary</a:t>
            </a:r>
            <a:r>
              <a:rPr lang="fr-FR" sz="1600" dirty="0"/>
              <a:t>, </a:t>
            </a:r>
            <a:r>
              <a:rPr lang="fr-FR" sz="1600" dirty="0" err="1"/>
              <a:t>Economic</a:t>
            </a:r>
            <a:r>
              <a:rPr lang="fr-FR" sz="1600" dirty="0"/>
              <a:t> Policy, </a:t>
            </a:r>
            <a:r>
              <a:rPr lang="fr-FR" sz="1600" dirty="0" err="1"/>
              <a:t>Infrastructures:communications</a:t>
            </a:r>
            <a:r>
              <a:rPr lang="fr-FR" sz="1600" dirty="0"/>
              <a:t>, </a:t>
            </a:r>
            <a:r>
              <a:rPr lang="fr-FR" sz="1600" dirty="0" err="1"/>
              <a:t>Teachers</a:t>
            </a:r>
            <a:r>
              <a:rPr lang="fr-FR" sz="1600" dirty="0"/>
              <a:t>, </a:t>
            </a:r>
            <a:r>
              <a:rPr lang="fr-FR" sz="1600" dirty="0" err="1"/>
              <a:t>Health</a:t>
            </a:r>
            <a:r>
              <a:rPr lang="fr-FR" sz="1600" dirty="0"/>
              <a:t>: Population: Dynamics, Population, Post-</a:t>
            </a:r>
            <a:r>
              <a:rPr lang="fr-FR" sz="1600" dirty="0" err="1"/>
              <a:t>Scondary</a:t>
            </a:r>
            <a:r>
              <a:rPr lang="fr-FR" sz="1600" dirty="0"/>
              <a:t>/Non-</a:t>
            </a:r>
            <a:r>
              <a:rPr lang="fr-FR" sz="1600" dirty="0" err="1"/>
              <a:t>Tertiary</a:t>
            </a:r>
            <a:r>
              <a:rPr lang="fr-FR" sz="1600" dirty="0"/>
              <a:t>, </a:t>
            </a:r>
            <a:r>
              <a:rPr lang="fr-FR" sz="1600" dirty="0" err="1"/>
              <a:t>Expenditures</a:t>
            </a:r>
            <a:r>
              <a:rPr lang="fr-FR" sz="1600" dirty="0"/>
              <a:t>, </a:t>
            </a:r>
            <a:r>
              <a:rPr lang="fr-FR" sz="1600" dirty="0" err="1"/>
              <a:t>Attainment</a:t>
            </a:r>
            <a:endParaRPr lang="fr-FR" sz="1600" dirty="0"/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Sélection ‘à la main’ d’indicateurs potentiellement pertinents et application du filtre au fichier complet</a:t>
            </a:r>
          </a:p>
          <a:p>
            <a:endParaRPr lang="fr-FR" sz="1800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ACC6E68-3440-4E53-9E3D-9DA8A606B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8573"/>
              </p:ext>
            </p:extLst>
          </p:nvPr>
        </p:nvGraphicFramePr>
        <p:xfrm>
          <a:off x="1905687" y="4910250"/>
          <a:ext cx="9278164" cy="148551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620703">
                  <a:extLst>
                    <a:ext uri="{9D8B030D-6E8A-4147-A177-3AD203B41FA5}">
                      <a16:colId xmlns:a16="http://schemas.microsoft.com/office/drawing/2014/main" val="2493038527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3988298545"/>
                    </a:ext>
                  </a:extLst>
                </a:gridCol>
                <a:gridCol w="584545">
                  <a:extLst>
                    <a:ext uri="{9D8B030D-6E8A-4147-A177-3AD203B41FA5}">
                      <a16:colId xmlns:a16="http://schemas.microsoft.com/office/drawing/2014/main" val="3397951535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768751851"/>
                    </a:ext>
                  </a:extLst>
                </a:gridCol>
                <a:gridCol w="512127">
                  <a:extLst>
                    <a:ext uri="{9D8B030D-6E8A-4147-A177-3AD203B41FA5}">
                      <a16:colId xmlns:a16="http://schemas.microsoft.com/office/drawing/2014/main" val="247864416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410584514"/>
                    </a:ext>
                  </a:extLst>
                </a:gridCol>
              </a:tblGrid>
              <a:tr h="37708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nb ligne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nb colonnes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Nombre d'indicateurs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%NaN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Remarque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575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Init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886 930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70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3665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86,10%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0593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Focus 2000-2020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1D3BD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886 930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1D3BD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1D3BD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3665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1D3BD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70,81%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1D3BD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1D3BD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07320"/>
                  </a:ext>
                </a:extLst>
              </a:tr>
              <a:tr h="19403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Jointure avec </a:t>
                      </a:r>
                      <a:r>
                        <a:rPr lang="fr-FR" sz="1100" u="none" strike="noStrike" dirty="0" err="1">
                          <a:effectLst/>
                        </a:rPr>
                        <a:t>EdStatsSeries</a:t>
                      </a:r>
                      <a:r>
                        <a:rPr lang="fr-FR" sz="1100" u="none" strike="noStrike" dirty="0">
                          <a:effectLst/>
                        </a:rPr>
                        <a:t> pour rajouter colonne 'Topic' + ajout colonne 'taux de remplissage'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8ABD9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886 930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8ABD9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8ABD9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3665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8ABD9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65,20%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8ABD9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8ABD9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06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Selection</a:t>
                      </a:r>
                      <a:r>
                        <a:rPr lang="fr-FR" sz="1100" u="none" strike="noStrike" dirty="0">
                          <a:effectLst/>
                        </a:rPr>
                        <a:t> des lignes remplies à +80%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A845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100 702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solidFill>
                      <a:srgbClr val="4A845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A845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1157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A845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15,93%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A845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A845E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93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Selection</a:t>
                      </a:r>
                      <a:r>
                        <a:rPr lang="fr-FR" sz="1100" u="none" strike="noStrike" dirty="0">
                          <a:effectLst/>
                        </a:rPr>
                        <a:t> des thématiques d'</a:t>
                      </a:r>
                      <a:r>
                        <a:rPr lang="fr-FR" sz="1100" u="none" strike="noStrike" dirty="0" err="1">
                          <a:effectLst/>
                        </a:rPr>
                        <a:t>interet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37634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75 017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37634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37634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808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37634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16,05%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37634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Topic' mis en index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37634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451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Sélection ‘à la main’ et application du filtre sur le fichier initial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5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1 936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5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5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5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49,94%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5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5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19898"/>
                  </a:ext>
                </a:extLst>
              </a:tr>
            </a:tbl>
          </a:graphicData>
        </a:graphic>
      </p:graphicFrame>
      <p:sp>
        <p:nvSpPr>
          <p:cNvPr id="8" name="Ellipse 7">
            <a:extLst>
              <a:ext uri="{FF2B5EF4-FFF2-40B4-BE49-F238E27FC236}">
                <a16:creationId xmlns:a16="http://schemas.microsoft.com/office/drawing/2014/main" id="{45472137-0552-4A2C-AE54-506A93B0D35C}"/>
              </a:ext>
            </a:extLst>
          </p:cNvPr>
          <p:cNvSpPr/>
          <p:nvPr/>
        </p:nvSpPr>
        <p:spPr>
          <a:xfrm>
            <a:off x="1359715" y="1681992"/>
            <a:ext cx="390088" cy="381700"/>
          </a:xfrm>
          <a:prstGeom prst="ellipse">
            <a:avLst/>
          </a:prstGeom>
          <a:solidFill>
            <a:srgbClr val="D8E9DE">
              <a:alpha val="50196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DE1F5F9-9FA2-41ED-BBBB-6A9D58928268}"/>
              </a:ext>
            </a:extLst>
          </p:cNvPr>
          <p:cNvSpPr/>
          <p:nvPr/>
        </p:nvSpPr>
        <p:spPr>
          <a:xfrm>
            <a:off x="1359715" y="2077673"/>
            <a:ext cx="390088" cy="381700"/>
          </a:xfrm>
          <a:prstGeom prst="ellipse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BA932E0-CBAC-4667-A95D-0171D9E08527}"/>
              </a:ext>
            </a:extLst>
          </p:cNvPr>
          <p:cNvSpPr/>
          <p:nvPr/>
        </p:nvSpPr>
        <p:spPr>
          <a:xfrm>
            <a:off x="1359715" y="2755781"/>
            <a:ext cx="390088" cy="38170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3D0D7AB-13D6-441F-86F3-4896317F3DFC}"/>
              </a:ext>
            </a:extLst>
          </p:cNvPr>
          <p:cNvSpPr/>
          <p:nvPr/>
        </p:nvSpPr>
        <p:spPr>
          <a:xfrm>
            <a:off x="1359715" y="3163698"/>
            <a:ext cx="390088" cy="381700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2999AF0-FCC9-4125-A5C3-6EFE64AB6118}"/>
              </a:ext>
            </a:extLst>
          </p:cNvPr>
          <p:cNvSpPr/>
          <p:nvPr/>
        </p:nvSpPr>
        <p:spPr>
          <a:xfrm>
            <a:off x="1356018" y="4116653"/>
            <a:ext cx="390088" cy="381700"/>
          </a:xfrm>
          <a:prstGeom prst="ellipse">
            <a:avLst/>
          </a:prstGeom>
          <a:solidFill>
            <a:schemeClr val="accent4">
              <a:lumMod val="75000"/>
              <a:alpha val="50196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2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28185-8E9E-4650-82D5-EDF0B194F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464"/>
            <a:ext cx="9601200" cy="485722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Critères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de pays </a:t>
            </a:r>
            <a:r>
              <a:rPr lang="en-US" dirty="0" err="1"/>
              <a:t>renseignés</a:t>
            </a:r>
            <a:r>
              <a:rPr lang="en-US" dirty="0"/>
              <a:t> (&gt; 100)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d’étude</a:t>
            </a:r>
            <a:r>
              <a:rPr lang="en-US" dirty="0"/>
              <a:t> : lycée (upper secondary) et </a:t>
            </a:r>
            <a:r>
              <a:rPr lang="en-US" dirty="0" err="1"/>
              <a:t>supérieur</a:t>
            </a:r>
            <a:r>
              <a:rPr lang="en-US" dirty="0"/>
              <a:t> (Tertiary)</a:t>
            </a:r>
          </a:p>
          <a:p>
            <a:pPr lvl="3"/>
            <a:r>
              <a:rPr lang="en-US" dirty="0" err="1"/>
              <a:t>Taux</a:t>
            </a:r>
            <a:r>
              <a:rPr lang="en-US" dirty="0"/>
              <a:t> de </a:t>
            </a:r>
            <a:r>
              <a:rPr lang="en-US" dirty="0" err="1"/>
              <a:t>scolarisation</a:t>
            </a:r>
            <a:r>
              <a:rPr lang="en-US" dirty="0"/>
              <a:t> dans le </a:t>
            </a:r>
            <a:r>
              <a:rPr lang="en-US" dirty="0" err="1"/>
              <a:t>supérieur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Gross enrolment ratio, tertiary, both sexes (%)</a:t>
            </a:r>
            <a:r>
              <a:rPr lang="en-US" dirty="0"/>
              <a:t>),</a:t>
            </a:r>
          </a:p>
          <a:p>
            <a:pPr lvl="3"/>
            <a:r>
              <a:rPr lang="en-US" dirty="0" err="1"/>
              <a:t>Taux</a:t>
            </a:r>
            <a:r>
              <a:rPr lang="en-US" dirty="0"/>
              <a:t> de </a:t>
            </a:r>
            <a:r>
              <a:rPr lang="en-US" dirty="0" err="1"/>
              <a:t>scolarisation</a:t>
            </a:r>
            <a:r>
              <a:rPr lang="en-US" dirty="0"/>
              <a:t> dans le lycée (</a:t>
            </a:r>
            <a:r>
              <a:rPr lang="en-US" dirty="0">
                <a:solidFill>
                  <a:schemeClr val="accent1"/>
                </a:solidFill>
              </a:rPr>
              <a:t>Gross enrolment ratio, upper secondary, both sexes (%)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Economique</a:t>
            </a:r>
            <a:r>
              <a:rPr lang="en-US" dirty="0"/>
              <a:t> : </a:t>
            </a:r>
          </a:p>
          <a:p>
            <a:pPr lvl="3"/>
            <a:r>
              <a:rPr lang="en-US" dirty="0"/>
              <a:t>PIB par habitant (</a:t>
            </a:r>
            <a:r>
              <a:rPr lang="en-US" dirty="0">
                <a:solidFill>
                  <a:schemeClr val="accent1"/>
                </a:solidFill>
              </a:rPr>
              <a:t>GDP per capita (current US$)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Démographique</a:t>
            </a:r>
            <a:r>
              <a:rPr lang="en-US" dirty="0"/>
              <a:t> : </a:t>
            </a:r>
          </a:p>
          <a:p>
            <a:pPr lvl="3"/>
            <a:r>
              <a:rPr lang="en-US" dirty="0"/>
              <a:t>population dans la tranche 15-24 </a:t>
            </a:r>
            <a:r>
              <a:rPr lang="en-US" dirty="0" err="1"/>
              <a:t>ans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Population, ages 15-24, total</a:t>
            </a:r>
            <a:r>
              <a:rPr lang="en-US" dirty="0"/>
              <a:t>),</a:t>
            </a:r>
          </a:p>
          <a:p>
            <a:pPr lvl="3"/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en-US" dirty="0" err="1"/>
              <a:t>annuelle</a:t>
            </a:r>
            <a:r>
              <a:rPr lang="en-US" dirty="0"/>
              <a:t> de la population (</a:t>
            </a:r>
            <a:r>
              <a:rPr lang="en-US" dirty="0">
                <a:solidFill>
                  <a:schemeClr val="accent1"/>
                </a:solidFill>
              </a:rPr>
              <a:t>Population growth (annual %)</a:t>
            </a:r>
            <a:r>
              <a:rPr lang="en-US" dirty="0"/>
              <a:t>),</a:t>
            </a:r>
          </a:p>
          <a:p>
            <a:pPr lvl="3"/>
            <a:r>
              <a:rPr lang="en-US" dirty="0"/>
              <a:t>Population </a:t>
            </a:r>
            <a:r>
              <a:rPr lang="en-US" dirty="0" err="1"/>
              <a:t>ayant</a:t>
            </a:r>
            <a:r>
              <a:rPr lang="en-US" dirty="0"/>
              <a:t> </a:t>
            </a:r>
            <a:r>
              <a:rPr lang="en-US" dirty="0" err="1"/>
              <a:t>l’âge</a:t>
            </a:r>
            <a:r>
              <a:rPr lang="en-US" dirty="0"/>
              <a:t> </a:t>
            </a:r>
            <a:r>
              <a:rPr lang="en-US" dirty="0" err="1"/>
              <a:t>d’aller</a:t>
            </a:r>
            <a:r>
              <a:rPr lang="en-US" dirty="0"/>
              <a:t> dans le </a:t>
            </a:r>
            <a:r>
              <a:rPr lang="en-US" dirty="0" err="1"/>
              <a:t>supérieur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Population of the official age for tertiary education, both sexes (number)</a:t>
            </a:r>
            <a:r>
              <a:rPr lang="en-US" dirty="0"/>
              <a:t>),</a:t>
            </a:r>
          </a:p>
          <a:p>
            <a:pPr lvl="3"/>
            <a:r>
              <a:rPr lang="en-US" dirty="0"/>
              <a:t>Population </a:t>
            </a:r>
            <a:r>
              <a:rPr lang="en-US" dirty="0" err="1"/>
              <a:t>ayant</a:t>
            </a:r>
            <a:r>
              <a:rPr lang="en-US" dirty="0"/>
              <a:t> </a:t>
            </a:r>
            <a:r>
              <a:rPr lang="en-US" dirty="0" err="1"/>
              <a:t>l’âge</a:t>
            </a:r>
            <a:r>
              <a:rPr lang="en-US" dirty="0"/>
              <a:t> </a:t>
            </a:r>
            <a:r>
              <a:rPr lang="en-US" dirty="0" err="1"/>
              <a:t>d’aller</a:t>
            </a:r>
            <a:r>
              <a:rPr lang="en-US" dirty="0"/>
              <a:t> au lycée (</a:t>
            </a:r>
            <a:r>
              <a:rPr lang="en-US" dirty="0">
                <a:solidFill>
                  <a:schemeClr val="accent1"/>
                </a:solidFill>
              </a:rPr>
              <a:t>Population of the official age for upper secondary education, both sexes (number)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Accés</a:t>
            </a:r>
            <a:r>
              <a:rPr lang="en-US" dirty="0"/>
              <a:t> à internet : </a:t>
            </a:r>
          </a:p>
          <a:p>
            <a:pPr lvl="3"/>
            <a:r>
              <a:rPr lang="en-US" dirty="0" err="1"/>
              <a:t>Utilisateurs</a:t>
            </a:r>
            <a:r>
              <a:rPr lang="en-US" dirty="0"/>
              <a:t> Internet (</a:t>
            </a:r>
            <a:r>
              <a:rPr lang="en-US" dirty="0">
                <a:solidFill>
                  <a:schemeClr val="accent1"/>
                </a:solidFill>
              </a:rPr>
              <a:t>Internet users (per 100 people)</a:t>
            </a:r>
            <a:r>
              <a:rPr lang="en-US" dirty="0"/>
              <a:t>)</a:t>
            </a:r>
            <a:endParaRPr lang="fr-FR" dirty="0"/>
          </a:p>
          <a:p>
            <a:pPr lvl="3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7EC215D-4C43-452D-A93E-A860616A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FR" dirty="0"/>
              <a:t>Choix des indicateurs 			     </a:t>
            </a:r>
            <a:r>
              <a:rPr lang="fr-FR" sz="2800" dirty="0"/>
              <a:t>#2/2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77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1810F-7A7A-47F9-9372-09FD0482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Pays vs </a:t>
            </a:r>
            <a:r>
              <a:rPr lang="fr-FR" dirty="0" err="1"/>
              <a:t>Regions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2CA04-55DD-4CA5-82D3-F1BE7157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4014132" cy="3242694"/>
          </a:xfrm>
        </p:spPr>
        <p:txBody>
          <a:bodyPr>
            <a:normAutofit/>
          </a:bodyPr>
          <a:lstStyle/>
          <a:p>
            <a:r>
              <a:rPr lang="fr-FR" dirty="0"/>
              <a:t>L’indicatif ‘Country Name’ regroupe à la fois des pays et des régions du monde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Split en 2 fichiers distincts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pPr marL="530352" lvl="1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4EF3F74-40B1-48C2-8EC5-D8A9336A9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05424"/>
              </p:ext>
            </p:extLst>
          </p:nvPr>
        </p:nvGraphicFramePr>
        <p:xfrm>
          <a:off x="1232250" y="4416174"/>
          <a:ext cx="105943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860">
                  <a:extLst>
                    <a:ext uri="{9D8B030D-6E8A-4147-A177-3AD203B41FA5}">
                      <a16:colId xmlns:a16="http://schemas.microsoft.com/office/drawing/2014/main" val="377977052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2870999416"/>
                    </a:ext>
                  </a:extLst>
                </a:gridCol>
                <a:gridCol w="2152452">
                  <a:extLst>
                    <a:ext uri="{9D8B030D-6E8A-4147-A177-3AD203B41FA5}">
                      <a16:colId xmlns:a16="http://schemas.microsoft.com/office/drawing/2014/main" val="3414080857"/>
                    </a:ext>
                  </a:extLst>
                </a:gridCol>
                <a:gridCol w="2082169">
                  <a:extLst>
                    <a:ext uri="{9D8B030D-6E8A-4147-A177-3AD203B41FA5}">
                      <a16:colId xmlns:a16="http://schemas.microsoft.com/office/drawing/2014/main" val="830841334"/>
                    </a:ext>
                  </a:extLst>
                </a:gridCol>
                <a:gridCol w="3997412">
                  <a:extLst>
                    <a:ext uri="{9D8B030D-6E8A-4147-A177-3AD203B41FA5}">
                      <a16:colId xmlns:a16="http://schemas.microsoft.com/office/drawing/2014/main" val="1581698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% NaN 1970-2016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%NaN 2000-2016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Remarques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0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Regions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200*52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27,78 %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18,47 %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Population </a:t>
                      </a:r>
                      <a:r>
                        <a:rPr lang="fr-FR" dirty="0" err="1"/>
                        <a:t>ages</a:t>
                      </a:r>
                      <a:r>
                        <a:rPr lang="fr-FR" dirty="0"/>
                        <a:t> 15-24 est 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1736*52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34,67 %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18,77%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0789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6B6943F-1158-4B34-8542-98C03BD8012B}"/>
              </a:ext>
            </a:extLst>
          </p:cNvPr>
          <p:cNvSpPr/>
          <p:nvPr/>
        </p:nvSpPr>
        <p:spPr>
          <a:xfrm>
            <a:off x="5750241" y="4337108"/>
            <a:ext cx="2085076" cy="130029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5758FA-09D9-4821-BF72-A2C69D048F85}"/>
              </a:ext>
            </a:extLst>
          </p:cNvPr>
          <p:cNvSpPr txBox="1"/>
          <p:nvPr/>
        </p:nvSpPr>
        <p:spPr>
          <a:xfrm>
            <a:off x="1905915" y="5743863"/>
            <a:ext cx="9536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000" i="1" dirty="0">
                <a:sym typeface="Wingdings" panose="05000000000000000000" pitchFamily="2" charset="2"/>
              </a:rPr>
              <a:t>Choix de ne garder que les données de 2000 à 2016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000" i="1" dirty="0">
                <a:sym typeface="Wingdings" panose="05000000000000000000" pitchFamily="2" charset="2"/>
              </a:rPr>
              <a:t>Focus sur le fichier pays où tous les indicateurs sélectionnés sont renseignés</a:t>
            </a:r>
            <a:endParaRPr lang="fr-FR" sz="2000" i="1" dirty="0"/>
          </a:p>
          <a:p>
            <a:endParaRPr lang="fr-FR" sz="2000" i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EE8391B-77AB-419E-B7A0-19C5FA7234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BE7DD"/>
              </a:clrFrom>
              <a:clrTo>
                <a:srgbClr val="EBE7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14203"/>
            <a:ext cx="6022257" cy="389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0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8375D-ACC5-489F-BEC2-600D833F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  <a:br>
              <a:rPr lang="fr-FR" dirty="0"/>
            </a:br>
            <a:r>
              <a:rPr lang="fr-FR" sz="2400" dirty="0"/>
              <a:t>Statistiques de base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FEB8B5-D7F0-40DF-9B6F-3CF73CC4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63" y="157633"/>
            <a:ext cx="7536955" cy="24820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469C39-B2A9-4FC3-BEA4-A3200C741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78"/>
          <a:stretch/>
        </p:blipFill>
        <p:spPr bwMode="auto">
          <a:xfrm>
            <a:off x="1219200" y="2810257"/>
            <a:ext cx="4860925" cy="336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1DB086B-C1B0-4DE9-BA79-A3145B40A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22"/>
          <a:stretch/>
        </p:blipFill>
        <p:spPr bwMode="auto">
          <a:xfrm>
            <a:off x="6583092" y="2769078"/>
            <a:ext cx="4860925" cy="34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8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B697C-8221-4F33-A718-92B8A693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  <a:br>
              <a:rPr lang="fr-FR" dirty="0"/>
            </a:br>
            <a:r>
              <a:rPr lang="fr-FR" sz="2400" dirty="0"/>
              <a:t>Proportion de pays renseignés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5C94A-90E2-47D0-ADD8-D54CD24D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40" y="2088858"/>
            <a:ext cx="5699650" cy="4580389"/>
          </a:xfrm>
        </p:spPr>
        <p:txBody>
          <a:bodyPr>
            <a:normAutofit/>
          </a:bodyPr>
          <a:lstStyle/>
          <a:p>
            <a:r>
              <a:rPr lang="fr-FR" sz="1800" dirty="0">
                <a:sym typeface="Wingdings" panose="05000000000000000000" pitchFamily="2" charset="2"/>
              </a:rPr>
              <a:t>Proportion de pays renseignés par indicateurs sur la période 2000-2016 :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1800" dirty="0">
                <a:sym typeface="Wingdings" panose="05000000000000000000" pitchFamily="2" charset="2"/>
              </a:rPr>
              <a:t>Indicateurs macro très bien renseignés sur toute la période (&gt;90% de pays) : </a:t>
            </a:r>
            <a:r>
              <a:rPr lang="fr-FR" sz="1800" dirty="0">
                <a:solidFill>
                  <a:schemeClr val="accent1"/>
                </a:solidFill>
                <a:sym typeface="Wingdings" panose="05000000000000000000" pitchFamily="2" charset="2"/>
              </a:rPr>
              <a:t>Population </a:t>
            </a:r>
            <a:r>
              <a:rPr lang="fr-FR" sz="1800" dirty="0" err="1">
                <a:solidFill>
                  <a:schemeClr val="accent1"/>
                </a:solidFill>
                <a:sym typeface="Wingdings" panose="05000000000000000000" pitchFamily="2" charset="2"/>
              </a:rPr>
              <a:t>growth</a:t>
            </a:r>
            <a:r>
              <a:rPr lang="fr-FR" sz="1800" dirty="0">
                <a:sym typeface="Wingdings" panose="05000000000000000000" pitchFamily="2" charset="2"/>
              </a:rPr>
              <a:t>, </a:t>
            </a:r>
            <a:r>
              <a:rPr lang="fr-FR" sz="1800" dirty="0">
                <a:solidFill>
                  <a:schemeClr val="accent1"/>
                </a:solidFill>
                <a:sym typeface="Wingdings" panose="05000000000000000000" pitchFamily="2" charset="2"/>
              </a:rPr>
              <a:t>GDP per capita</a:t>
            </a:r>
            <a:r>
              <a:rPr lang="fr-FR" sz="1800" dirty="0">
                <a:sym typeface="Wingdings" panose="05000000000000000000" pitchFamily="2" charset="2"/>
              </a:rPr>
              <a:t>, </a:t>
            </a:r>
            <a:r>
              <a:rPr lang="fr-FR" sz="1800" dirty="0">
                <a:solidFill>
                  <a:schemeClr val="accent1"/>
                </a:solidFill>
                <a:sym typeface="Wingdings" panose="05000000000000000000" pitchFamily="2" charset="2"/>
              </a:rPr>
              <a:t>Internet </a:t>
            </a:r>
            <a:r>
              <a:rPr lang="fr-FR" sz="1800" dirty="0" err="1">
                <a:solidFill>
                  <a:schemeClr val="accent1"/>
                </a:solidFill>
                <a:sym typeface="Wingdings" panose="05000000000000000000" pitchFamily="2" charset="2"/>
              </a:rPr>
              <a:t>Users</a:t>
            </a:r>
            <a:endParaRPr lang="fr-FR" sz="1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Sauf 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Population </a:t>
            </a:r>
            <a:r>
              <a:rPr lang="fr-FR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ages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 15-24 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renseigné pour 80% des pays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1800" dirty="0">
                <a:sym typeface="Wingdings" panose="05000000000000000000" pitchFamily="2" charset="2"/>
              </a:rPr>
              <a:t>Indicateurs scolaires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Population of the official </a:t>
            </a:r>
            <a:r>
              <a:rPr lang="fr-FR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age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 (</a:t>
            </a:r>
            <a:r>
              <a:rPr lang="fr-FR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tertiary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 &amp; </a:t>
            </a:r>
            <a:r>
              <a:rPr lang="fr-FR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upper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secondary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  <a:r>
              <a:rPr lang="fr-FR" sz="1600" dirty="0">
                <a:sym typeface="Wingdings" panose="05000000000000000000" pitchFamily="2" charset="2"/>
              </a:rPr>
              <a:t> : 80,6% et 88,7% des pays sont renseignés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Gross </a:t>
            </a:r>
            <a:r>
              <a:rPr lang="fr-FR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enrolment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 ratio (</a:t>
            </a:r>
            <a:r>
              <a:rPr lang="fr-FR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tertiary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 &amp; </a:t>
            </a:r>
            <a:r>
              <a:rPr lang="fr-FR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upper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secondary</a:t>
            </a:r>
            <a:r>
              <a:rPr lang="fr-FR" sz="1600" dirty="0">
                <a:solidFill>
                  <a:schemeClr val="accent1"/>
                </a:solidFill>
                <a:sym typeface="Wingdings" panose="05000000000000000000" pitchFamily="2" charset="2"/>
              </a:rPr>
              <a:t>) </a:t>
            </a:r>
            <a:r>
              <a:rPr lang="fr-FR" sz="1600" dirty="0">
                <a:sym typeface="Wingdings" panose="05000000000000000000" pitchFamily="2" charset="2"/>
              </a:rPr>
              <a:t>: 54,8% et 62,3% sont renseignés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29AC6E-B367-42D2-AD22-93E38CA10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78"/>
          <a:stretch/>
        </p:blipFill>
        <p:spPr>
          <a:xfrm>
            <a:off x="841695" y="2078506"/>
            <a:ext cx="5139655" cy="24473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FFA096-CA2F-40B1-B2A9-DC33C77C1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7" t="9371" r="497" b="48951"/>
          <a:stretch/>
        </p:blipFill>
        <p:spPr>
          <a:xfrm>
            <a:off x="981512" y="4832061"/>
            <a:ext cx="4865616" cy="1333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243711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1229</Words>
  <Application>Microsoft Office PowerPoint</Application>
  <PresentationFormat>Grand écran</PresentationFormat>
  <Paragraphs>214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 Unicode MS</vt:lpstr>
      <vt:lpstr>Calibri</vt:lpstr>
      <vt:lpstr>Cambria Math</vt:lpstr>
      <vt:lpstr>Franklin Gothic Book</vt:lpstr>
      <vt:lpstr>Wingdings</vt:lpstr>
      <vt:lpstr>Cadrage</vt:lpstr>
      <vt:lpstr>Analyse des données de systèmes éducatifs</vt:lpstr>
      <vt:lpstr>Problématique</vt:lpstr>
      <vt:lpstr>Vers quels pays se tourner ?</vt:lpstr>
      <vt:lpstr>Données disponibles : EdStats de la banque mondiale</vt:lpstr>
      <vt:lpstr>Choix des indicateurs         #1/2</vt:lpstr>
      <vt:lpstr>Choix des indicateurs         #2/2</vt:lpstr>
      <vt:lpstr>Pays vs Regions</vt:lpstr>
      <vt:lpstr>EDA Statistiques de base</vt:lpstr>
      <vt:lpstr>EDA Proportion de pays renseignés</vt:lpstr>
      <vt:lpstr>EDA Corrélations entre indicateurs</vt:lpstr>
      <vt:lpstr>EDA Dernières données disponibles</vt:lpstr>
      <vt:lpstr>EDA Pays partiellement renseignés</vt:lpstr>
      <vt:lpstr>Construction d’un indice synthétique Méthodologie</vt:lpstr>
      <vt:lpstr>Exemple d’utilisation de l’indice : Top10 pour l’année 2014</vt:lpstr>
      <vt:lpstr>Conclusions</vt:lpstr>
      <vt:lpstr>Merci pour votre attention. Des questions ?</vt:lpstr>
      <vt:lpstr>Equations indice global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Deboiss Nozessiobed</dc:creator>
  <cp:lastModifiedBy>Deboiss Nozessiobed</cp:lastModifiedBy>
  <cp:revision>12</cp:revision>
  <dcterms:created xsi:type="dcterms:W3CDTF">2021-10-14T11:42:06Z</dcterms:created>
  <dcterms:modified xsi:type="dcterms:W3CDTF">2021-10-28T09:55:20Z</dcterms:modified>
</cp:coreProperties>
</file>