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71" r:id="rId14"/>
    <p:sldId id="272" r:id="rId15"/>
    <p:sldId id="273" r:id="rId16"/>
    <p:sldId id="268" r:id="rId17"/>
    <p:sldId id="270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7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5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0.svg"/><Relationship Id="rId3" Type="http://schemas.openxmlformats.org/officeDocument/2006/relationships/image" Target="../media/image2.png"/><Relationship Id="rId7" Type="http://schemas.openxmlformats.org/officeDocument/2006/relationships/image" Target="../media/image12.sv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4.sv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.pn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B52181-95B3-4EAC-A9FC-0DD1A1A70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5400" b="1" dirty="0"/>
              <a:t>Conception d’une application au service de la santé publique</a:t>
            </a:r>
            <a:endParaRPr lang="fr-FR" sz="5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E8A04D-777D-4466-B8BE-BE2AB1657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Formation Data </a:t>
            </a:r>
            <a:r>
              <a:rPr lang="fr-FR" dirty="0" err="1"/>
              <a:t>Scientist</a:t>
            </a:r>
            <a:r>
              <a:rPr lang="fr-FR" dirty="0"/>
              <a:t> – Projet 3</a:t>
            </a:r>
          </a:p>
          <a:p>
            <a:r>
              <a:rPr lang="fr-FR" dirty="0"/>
              <a:t>Hélène de Boissezon</a:t>
            </a:r>
          </a:p>
          <a:p>
            <a:endParaRPr lang="fr-FR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A71F2201-0A0F-4654-B73B-A804846F5094}"/>
              </a:ext>
            </a:extLst>
          </p:cNvPr>
          <p:cNvGrpSpPr/>
          <p:nvPr/>
        </p:nvGrpSpPr>
        <p:grpSpPr>
          <a:xfrm>
            <a:off x="4068487" y="5232112"/>
            <a:ext cx="4055026" cy="1184577"/>
            <a:chOff x="3914513" y="5232112"/>
            <a:chExt cx="4055026" cy="1184577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54713942-3CAC-435F-BBA2-FAEC6C59C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8186" y="5232112"/>
              <a:ext cx="1711353" cy="1184577"/>
            </a:xfrm>
            <a:prstGeom prst="rect">
              <a:avLst/>
            </a:prstGeom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A6264160-1D85-4EAD-AE40-A819822B3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4513" y="5232112"/>
              <a:ext cx="2099693" cy="11845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3670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322A56-78A2-47EE-A10B-C5FCCAD7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de la variable catégorielle pnns_groups_2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DEF79C-1018-47D0-B1A3-EFD19433F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7162800" cy="4572000"/>
          </a:xfrm>
        </p:spPr>
        <p:txBody>
          <a:bodyPr>
            <a:normAutofit/>
          </a:bodyPr>
          <a:lstStyle/>
          <a:p>
            <a:r>
              <a:rPr lang="fr-FR" sz="1800" dirty="0"/>
              <a:t>Variable intégralement renseignée (0% de NaN), mais une des catégorie s’appelle </a:t>
            </a:r>
            <a:r>
              <a:rPr lang="fr-FR" sz="1800" dirty="0" err="1"/>
              <a:t>Unknown</a:t>
            </a:r>
            <a:r>
              <a:rPr lang="fr-FR" sz="1800" dirty="0"/>
              <a:t> et représente 7% des valeurs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fr-FR" sz="1800" dirty="0">
                <a:sym typeface="Wingdings" panose="05000000000000000000" pitchFamily="2" charset="2"/>
              </a:rPr>
              <a:t>Test d’imputation de valeur via un </a:t>
            </a:r>
            <a:r>
              <a:rPr lang="fr-FR" sz="1800" dirty="0" err="1">
                <a:sym typeface="Wingdings" panose="05000000000000000000" pitchFamily="2" charset="2"/>
              </a:rPr>
              <a:t>kNN</a:t>
            </a:r>
            <a:endParaRPr lang="fr-FR" sz="1800" dirty="0">
              <a:sym typeface="Wingdings" panose="05000000000000000000" pitchFamily="2" charset="2"/>
            </a:endParaRPr>
          </a:p>
          <a:p>
            <a:pPr lvl="1">
              <a:buFontTx/>
              <a:buChar char="-"/>
            </a:pPr>
            <a:r>
              <a:rPr lang="fr-FR" sz="1800" dirty="0">
                <a:sym typeface="Wingdings" panose="05000000000000000000" pitchFamily="2" charset="2"/>
              </a:rPr>
              <a:t>Test de k entre 2 et 10</a:t>
            </a:r>
          </a:p>
          <a:p>
            <a:pPr lvl="1">
              <a:buFontTx/>
              <a:buChar char="-"/>
            </a:pPr>
            <a:r>
              <a:rPr lang="fr-FR" sz="1800" dirty="0">
                <a:sym typeface="Wingdings" panose="05000000000000000000" pitchFamily="2" charset="2"/>
              </a:rPr>
              <a:t>Le score optimal est de 72,51% pour k = 3</a:t>
            </a:r>
          </a:p>
          <a:p>
            <a:pPr marL="530352" lvl="1" indent="0">
              <a:buNone/>
            </a:pPr>
            <a:r>
              <a:rPr lang="fr-FR" sz="1800" dirty="0">
                <a:sym typeface="Wingdings" panose="05000000000000000000" pitchFamily="2" charset="2"/>
              </a:rPr>
              <a:t>Exemple d’attribution de valeur erronée :</a:t>
            </a:r>
          </a:p>
          <a:p>
            <a:pPr marL="530352" lvl="1" indent="0">
              <a:buNone/>
            </a:pPr>
            <a:endParaRPr lang="fr-FR" sz="1800" dirty="0">
              <a:sym typeface="Wingdings" panose="05000000000000000000" pitchFamily="2" charset="2"/>
            </a:endParaRPr>
          </a:p>
          <a:p>
            <a:pPr marL="530352" lvl="1" indent="0">
              <a:buNone/>
            </a:pPr>
            <a:endParaRPr lang="fr-FR" sz="1800" dirty="0">
              <a:sym typeface="Wingdings" panose="05000000000000000000" pitchFamily="2" charset="2"/>
            </a:endParaRPr>
          </a:p>
          <a:p>
            <a:pPr marL="530352" lvl="1" indent="0">
              <a:buNone/>
            </a:pPr>
            <a:endParaRPr lang="fr-FR" sz="1800" dirty="0">
              <a:sym typeface="Wingdings" panose="05000000000000000000" pitchFamily="2" charset="2"/>
            </a:endParaRP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F9E03374-C46C-437F-8AD1-960245AC8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325" y="2079771"/>
            <a:ext cx="36576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490EAB85-AA75-440C-8091-7B9FC1A89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924060"/>
              </p:ext>
            </p:extLst>
          </p:nvPr>
        </p:nvGraphicFramePr>
        <p:xfrm>
          <a:off x="8534400" y="4823215"/>
          <a:ext cx="3562525" cy="6629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209148">
                  <a:extLst>
                    <a:ext uri="{9D8B030D-6E8A-4147-A177-3AD203B41FA5}">
                      <a16:colId xmlns:a16="http://schemas.microsoft.com/office/drawing/2014/main" val="25672470"/>
                    </a:ext>
                  </a:extLst>
                </a:gridCol>
                <a:gridCol w="2353377">
                  <a:extLst>
                    <a:ext uri="{9D8B030D-6E8A-4147-A177-3AD203B41FA5}">
                      <a16:colId xmlns:a16="http://schemas.microsoft.com/office/drawing/2014/main" val="22174994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effectLst/>
                        </a:rPr>
                        <a:t>Fichier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openFoodFacts_fr_15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4905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dimension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>
                          <a:effectLst/>
                        </a:rPr>
                        <a:t>159 571 * 21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57193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NaN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>
                          <a:effectLst/>
                        </a:rPr>
                        <a:t>5,60%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28414149"/>
                  </a:ext>
                </a:extLst>
              </a:tr>
            </a:tbl>
          </a:graphicData>
        </a:graphic>
      </p:graphicFrame>
      <p:grpSp>
        <p:nvGrpSpPr>
          <p:cNvPr id="9" name="Groupe 8">
            <a:extLst>
              <a:ext uri="{FF2B5EF4-FFF2-40B4-BE49-F238E27FC236}">
                <a16:creationId xmlns:a16="http://schemas.microsoft.com/office/drawing/2014/main" id="{9F1100E8-9536-4AD6-88F8-727C7F359A1E}"/>
              </a:ext>
            </a:extLst>
          </p:cNvPr>
          <p:cNvGrpSpPr/>
          <p:nvPr/>
        </p:nvGrpSpPr>
        <p:grpSpPr>
          <a:xfrm>
            <a:off x="1895017" y="4368968"/>
            <a:ext cx="6020891" cy="1571433"/>
            <a:chOff x="1936724" y="4874341"/>
            <a:chExt cx="6020891" cy="1571433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55A7C0FF-C46E-470B-83AB-C42D0DC15E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8553" b="45234"/>
            <a:stretch/>
          </p:blipFill>
          <p:spPr>
            <a:xfrm>
              <a:off x="1936724" y="4874341"/>
              <a:ext cx="3381659" cy="1570384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826D993B-7FFA-488E-9E7A-664962E97C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9848" b="45234"/>
            <a:stretch/>
          </p:blipFill>
          <p:spPr>
            <a:xfrm>
              <a:off x="5318383" y="4875390"/>
              <a:ext cx="2639232" cy="1570384"/>
            </a:xfrm>
            <a:prstGeom prst="rect">
              <a:avLst/>
            </a:prstGeom>
          </p:spPr>
        </p:pic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E5D039AF-4042-42C9-B027-7FDF5BFEB731}"/>
              </a:ext>
            </a:extLst>
          </p:cNvPr>
          <p:cNvSpPr txBox="1"/>
          <p:nvPr/>
        </p:nvSpPr>
        <p:spPr>
          <a:xfrm>
            <a:off x="1371600" y="6042220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 Score correct, mais ne va pas permettre d’être suffisamment précis. Au vu du faible nombre de données à remplacer, il est décidé de supprimer les lignes ‘</a:t>
            </a:r>
            <a:r>
              <a:rPr lang="fr-FR" dirty="0" err="1">
                <a:sym typeface="Wingdings" panose="05000000000000000000" pitchFamily="2" charset="2"/>
              </a:rPr>
              <a:t>unknown</a:t>
            </a:r>
            <a:r>
              <a:rPr lang="fr-FR" dirty="0">
                <a:sym typeface="Wingdings" panose="05000000000000000000" pitchFamily="2" charset="2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713719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586974C-80ED-4BB3-8B06-54A9EDB98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Analyse exploratoire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CBA590-64EE-4622-89F0-975C64B14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951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9DAF50E-8854-4E33-90E0-063836CAD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238925" cy="1485900"/>
          </a:xfrm>
        </p:spPr>
        <p:txBody>
          <a:bodyPr>
            <a:noAutofit/>
          </a:bodyPr>
          <a:lstStyle/>
          <a:p>
            <a:r>
              <a:rPr lang="fr-FR" sz="3600" dirty="0"/>
              <a:t>Etude des corrélations linéaires entre variables quantitatives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56B6133-BC9B-426A-B47E-F6E831984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5498983" cy="4425193"/>
          </a:xfrm>
        </p:spPr>
        <p:txBody>
          <a:bodyPr>
            <a:normAutofit lnSpcReduction="10000"/>
          </a:bodyPr>
          <a:lstStyle/>
          <a:p>
            <a:r>
              <a:rPr lang="fr-FR" dirty="0"/>
              <a:t>Variables bien corrélées (r=[0,75-0,9]) :</a:t>
            </a:r>
            <a:endParaRPr lang="da-DK" dirty="0"/>
          </a:p>
          <a:p>
            <a:pPr lvl="1"/>
            <a:r>
              <a:rPr lang="da-DK" dirty="0"/>
              <a:t>    </a:t>
            </a:r>
            <a:r>
              <a:rPr lang="da-DK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fat_100g </a:t>
            </a:r>
            <a:r>
              <a:rPr lang="da-DK" dirty="0"/>
              <a:t>vs </a:t>
            </a:r>
            <a:r>
              <a:rPr lang="da-DK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energy_kj</a:t>
            </a:r>
          </a:p>
          <a:p>
            <a:pPr lvl="1"/>
            <a:r>
              <a:rPr lang="da-DK" dirty="0"/>
              <a:t>    </a:t>
            </a:r>
            <a:r>
              <a:rPr lang="da-DK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saturated_fat </a:t>
            </a:r>
            <a:r>
              <a:rPr lang="da-DK" dirty="0"/>
              <a:t>et </a:t>
            </a:r>
            <a:r>
              <a:rPr lang="da-DK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fat_100g</a:t>
            </a:r>
          </a:p>
          <a:p>
            <a:r>
              <a:rPr lang="da-DK" dirty="0">
                <a:solidFill>
                  <a:schemeClr val="tx1"/>
                </a:solidFill>
              </a:rPr>
              <a:t>Variables moyennement corrélées (r=[0,5-0,75[):</a:t>
            </a:r>
          </a:p>
          <a:p>
            <a:pPr lvl="1"/>
            <a:r>
              <a:rPr lang="da-DK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Sugars_100g </a:t>
            </a:r>
            <a:r>
              <a:rPr lang="da-DK" dirty="0">
                <a:solidFill>
                  <a:schemeClr val="tx1"/>
                </a:solidFill>
              </a:rPr>
              <a:t>vs </a:t>
            </a:r>
            <a:r>
              <a:rPr lang="da-DK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carbohydrates_100g</a:t>
            </a:r>
          </a:p>
          <a:p>
            <a:pPr lvl="1"/>
            <a:r>
              <a:rPr lang="da-DK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energy_kj</a:t>
            </a:r>
            <a:r>
              <a:rPr lang="da-DK" dirty="0">
                <a:solidFill>
                  <a:schemeClr val="tx1"/>
                </a:solidFill>
              </a:rPr>
              <a:t> vs </a:t>
            </a:r>
            <a:r>
              <a:rPr lang="da-DK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nutriscore_score</a:t>
            </a:r>
          </a:p>
          <a:p>
            <a:pPr lvl="1"/>
            <a:r>
              <a:rPr lang="da-DK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saturated_fat_100g </a:t>
            </a:r>
            <a:r>
              <a:rPr lang="da-DK" dirty="0">
                <a:solidFill>
                  <a:schemeClr val="tx1"/>
                </a:solidFill>
              </a:rPr>
              <a:t>vs </a:t>
            </a:r>
            <a:r>
              <a:rPr lang="da-DK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nutriscore_score</a:t>
            </a:r>
          </a:p>
          <a:p>
            <a:pPr lvl="1"/>
            <a:r>
              <a:rPr lang="da-DK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fat_10g </a:t>
            </a:r>
            <a:r>
              <a:rPr lang="da-DK" dirty="0">
                <a:solidFill>
                  <a:schemeClr val="tx1"/>
                </a:solidFill>
              </a:rPr>
              <a:t>vs </a:t>
            </a:r>
            <a:r>
              <a:rPr lang="da-DK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nutriscore_score</a:t>
            </a:r>
          </a:p>
          <a:p>
            <a:pPr marL="0" indent="0">
              <a:buNone/>
            </a:pPr>
            <a:r>
              <a:rPr lang="da-DK" dirty="0">
                <a:solidFill>
                  <a:schemeClr val="tx1"/>
                </a:solidFill>
                <a:sym typeface="Wingdings" panose="05000000000000000000" pitchFamily="2" charset="2"/>
              </a:rPr>
              <a:t> Les variables d’intérêt (nb additifs, nb produits issus de l’huile de palme, LabelBio et nutriscore) ne semblent pas particulièrement corrélées entre elle</a:t>
            </a:r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8A56D1B-A7B9-469E-8D28-C618C8D0A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000" y="58725"/>
            <a:ext cx="6840000" cy="633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977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1CE4D8-2D0B-4FF2-B30E-D2831709D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de la variable </a:t>
            </a:r>
            <a:r>
              <a:rPr lang="fr-FR" dirty="0" err="1"/>
              <a:t>labels_tags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97F07B-07C2-4429-95B5-FD2B15C77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7792617" cy="3581400"/>
          </a:xfrm>
        </p:spPr>
        <p:txBody>
          <a:bodyPr/>
          <a:lstStyle/>
          <a:p>
            <a:r>
              <a:rPr lang="fr-FR" dirty="0"/>
              <a:t>Variable mal renseignée </a:t>
            </a:r>
            <a:r>
              <a:rPr lang="fr-FR" dirty="0">
                <a:sym typeface="Wingdings" panose="05000000000000000000" pitchFamily="2" charset="2"/>
              </a:rPr>
              <a:t> imputation</a:t>
            </a:r>
          </a:p>
          <a:p>
            <a:pPr lvl="1"/>
            <a:r>
              <a:rPr lang="fr-FR" dirty="0"/>
              <a:t>transformation de la variable catégorielle </a:t>
            </a:r>
            <a:r>
              <a:rPr lang="fr-FR" dirty="0" err="1"/>
              <a:t>labels_tags</a:t>
            </a:r>
            <a:r>
              <a:rPr lang="fr-FR" dirty="0"/>
              <a:t> en variable binaire 1 = label bio / 0 = pas de label bio 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ACP pour identifier les variables corrélées avec </a:t>
            </a:r>
            <a:r>
              <a:rPr lang="fr-FR" dirty="0" err="1">
                <a:sym typeface="Wingdings" panose="05000000000000000000" pitchFamily="2" charset="2"/>
              </a:rPr>
              <a:t>LabelBio</a:t>
            </a:r>
            <a:endParaRPr lang="fr-FR" dirty="0">
              <a:sym typeface="Wingdings" panose="05000000000000000000" pitchFamily="2" charset="2"/>
            </a:endParaRPr>
          </a:p>
          <a:p>
            <a:pPr lvl="1"/>
            <a:r>
              <a:rPr lang="fr-FR" dirty="0" err="1">
                <a:sym typeface="Wingdings" panose="05000000000000000000" pitchFamily="2" charset="2"/>
              </a:rPr>
              <a:t>kNN</a:t>
            </a:r>
            <a:r>
              <a:rPr lang="fr-FR" dirty="0">
                <a:sym typeface="Wingdings" panose="05000000000000000000" pitchFamily="2" charset="2"/>
              </a:rPr>
              <a:t> pour compléter cette variable</a:t>
            </a:r>
            <a:endParaRPr lang="fr-F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E0E52FB-340D-4985-8DF1-D80B8A782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716" y="1876425"/>
            <a:ext cx="25146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71652D92-32B5-48A5-99A5-59E2ECEB5A3E}"/>
              </a:ext>
            </a:extLst>
          </p:cNvPr>
          <p:cNvSpPr txBox="1">
            <a:spLocks/>
          </p:cNvSpPr>
          <p:nvPr/>
        </p:nvSpPr>
        <p:spPr>
          <a:xfrm>
            <a:off x="5267908" y="4461981"/>
            <a:ext cx="6644459" cy="1610687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ym typeface="Wingdings" panose="05000000000000000000" pitchFamily="2" charset="2"/>
              </a:rPr>
              <a:t>L’éboulis des valeurs propres ne montre pas particulièrement de coude. Le critère de Kaiser indique que seuls les 4 premiers axes ont un ratio de variance supérieur à 9,1%. Les deux premiers plans factoriels expliquent 58,6% de la variance totale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 Les données ne sont probablement pas suffisamment renseignées. 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21807E9-BBB8-4634-880A-7E6CC5B06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143550"/>
            <a:ext cx="37052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04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61AAD46-563E-4CCA-8C1D-1BB96AF298DF}"/>
              </a:ext>
            </a:extLst>
          </p:cNvPr>
          <p:cNvSpPr/>
          <p:nvPr/>
        </p:nvSpPr>
        <p:spPr>
          <a:xfrm>
            <a:off x="117446" y="1292211"/>
            <a:ext cx="1809653" cy="5205789"/>
          </a:xfrm>
          <a:prstGeom prst="rect">
            <a:avLst/>
          </a:prstGeom>
          <a:solidFill>
            <a:srgbClr val="EBE7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A946AA-2612-4910-85E5-0FF93955B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13596" cy="1485900"/>
          </a:xfrm>
        </p:spPr>
        <p:txBody>
          <a:bodyPr>
            <a:normAutofit/>
          </a:bodyPr>
          <a:lstStyle/>
          <a:p>
            <a:pPr algn="r"/>
            <a:r>
              <a:rPr lang="fr-FR" dirty="0"/>
              <a:t>ACP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AE4E38-F2C2-4F28-B3D8-7F1C4B970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8407" y="2367300"/>
            <a:ext cx="2834627" cy="3581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è"/>
            </a:pPr>
            <a:r>
              <a:rPr lang="fr-FR" dirty="0"/>
              <a:t>Sélection des variables corrélées (+/-) avec </a:t>
            </a:r>
            <a:r>
              <a:rPr lang="fr-FR" dirty="0" err="1"/>
              <a:t>LabelBio</a:t>
            </a:r>
            <a:r>
              <a:rPr lang="fr-FR" dirty="0"/>
              <a:t> :</a:t>
            </a:r>
          </a:p>
          <a:p>
            <a:pPr>
              <a:buFontTx/>
              <a:buChar char="-"/>
            </a:pPr>
            <a:r>
              <a:rPr lang="fr-FR" sz="1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Proteins_100g</a:t>
            </a:r>
            <a:r>
              <a:rPr lang="fr-FR" dirty="0"/>
              <a:t>, </a:t>
            </a:r>
          </a:p>
          <a:p>
            <a:pPr>
              <a:buFontTx/>
              <a:buChar char="-"/>
            </a:pPr>
            <a:r>
              <a:rPr lang="fr-FR" sz="1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sodium_100g</a:t>
            </a:r>
            <a:r>
              <a:rPr lang="fr-FR" dirty="0"/>
              <a:t>,</a:t>
            </a:r>
          </a:p>
          <a:p>
            <a:pPr>
              <a:buFontTx/>
              <a:buChar char="-"/>
            </a:pPr>
            <a:r>
              <a:rPr lang="fr-FR" sz="1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additives_n</a:t>
            </a:r>
            <a:endParaRPr lang="fr-FR" sz="18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fr-FR" sz="1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ingredients_from_palm_oil_n</a:t>
            </a:r>
            <a:endParaRPr lang="fr-FR" sz="18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fr-FR" sz="1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ingredients_that_may_be_from_palm_oil_n</a:t>
            </a:r>
            <a:endParaRPr lang="fr-FR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92E7A935-FD3B-40F9-9D63-BBCEBFD5F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939" y="1292212"/>
            <a:ext cx="2914426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8B1235A6-77E8-4F93-961E-5E92DF9CF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72" y="4158000"/>
            <a:ext cx="2823716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7E967B2D-B267-473C-A82C-B7BC63E1C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196" y="1292212"/>
            <a:ext cx="2787432" cy="2340000"/>
          </a:xfrm>
          <a:prstGeom prst="rect">
            <a:avLst/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B0BDF9A-A053-416B-8F28-C79C1C01810E}"/>
              </a:ext>
            </a:extLst>
          </p:cNvPr>
          <p:cNvSpPr/>
          <p:nvPr/>
        </p:nvSpPr>
        <p:spPr>
          <a:xfrm>
            <a:off x="1535184" y="2424098"/>
            <a:ext cx="889233" cy="671439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B8886B01-F65F-439B-BF6F-5FA8FA0FAE7B}"/>
              </a:ext>
            </a:extLst>
          </p:cNvPr>
          <p:cNvSpPr/>
          <p:nvPr/>
        </p:nvSpPr>
        <p:spPr>
          <a:xfrm>
            <a:off x="2419460" y="2754606"/>
            <a:ext cx="482736" cy="249531"/>
          </a:xfrm>
          <a:prstGeom prst="rightArrow">
            <a:avLst>
              <a:gd name="adj1" fmla="val 50000"/>
              <a:gd name="adj2" fmla="val 93704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EC28C4-F788-40A3-9503-D6AFEE083F60}"/>
              </a:ext>
            </a:extLst>
          </p:cNvPr>
          <p:cNvSpPr/>
          <p:nvPr/>
        </p:nvSpPr>
        <p:spPr>
          <a:xfrm>
            <a:off x="1531626" y="4625997"/>
            <a:ext cx="889233" cy="671439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34DB46BC-B90C-4AEE-8EAC-DE896E299998}"/>
              </a:ext>
            </a:extLst>
          </p:cNvPr>
          <p:cNvSpPr/>
          <p:nvPr/>
        </p:nvSpPr>
        <p:spPr>
          <a:xfrm>
            <a:off x="2419460" y="4836950"/>
            <a:ext cx="509908" cy="249531"/>
          </a:xfrm>
          <a:prstGeom prst="rightArrow">
            <a:avLst>
              <a:gd name="adj1" fmla="val 50000"/>
              <a:gd name="adj2" fmla="val 93704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439B78C2-B06B-4103-A1F4-352A08491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368" y="4158000"/>
            <a:ext cx="2720933" cy="234000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ccolade fermante 17">
            <a:extLst>
              <a:ext uri="{FF2B5EF4-FFF2-40B4-BE49-F238E27FC236}">
                <a16:creationId xmlns:a16="http://schemas.microsoft.com/office/drawing/2014/main" id="{DBABC266-4901-4F53-8793-E61887EE318C}"/>
              </a:ext>
            </a:extLst>
          </p:cNvPr>
          <p:cNvSpPr/>
          <p:nvPr/>
        </p:nvSpPr>
        <p:spPr>
          <a:xfrm>
            <a:off x="8684647" y="1292212"/>
            <a:ext cx="380368" cy="5205788"/>
          </a:xfrm>
          <a:prstGeom prst="rightBrace">
            <a:avLst>
              <a:gd name="adj1" fmla="val 16547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10" name="Picture 14">
            <a:extLst>
              <a:ext uri="{FF2B5EF4-FFF2-40B4-BE49-F238E27FC236}">
                <a16:creationId xmlns:a16="http://schemas.microsoft.com/office/drawing/2014/main" id="{FAA4864E-39AC-44E5-A2CB-0443E0C57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871" y="1292212"/>
            <a:ext cx="3162332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>
            <a:extLst>
              <a:ext uri="{FF2B5EF4-FFF2-40B4-BE49-F238E27FC236}">
                <a16:creationId xmlns:a16="http://schemas.microsoft.com/office/drawing/2014/main" id="{028F472A-9CAF-4603-982F-76B8F4357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80" y="4158000"/>
            <a:ext cx="3162332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843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621968-0003-4B43-875F-EAB4D1B9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kNN</a:t>
            </a:r>
            <a:r>
              <a:rPr lang="fr-FR" dirty="0"/>
              <a:t> sur la variable </a:t>
            </a:r>
            <a:r>
              <a:rPr lang="fr-FR" dirty="0" err="1"/>
              <a:t>LabelBio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28F71B-1A07-4194-B88A-388797349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322653" cy="3581400"/>
          </a:xfrm>
        </p:spPr>
        <p:txBody>
          <a:bodyPr/>
          <a:lstStyle/>
          <a:p>
            <a:r>
              <a:rPr lang="fr-FR" dirty="0"/>
              <a:t>Meilleur score (76,86%) pour k = 14</a:t>
            </a:r>
          </a:p>
          <a:p>
            <a:r>
              <a:rPr lang="fr-FR" dirty="0"/>
              <a:t>Au vu de la quantité de données manquantes (40.7% de 159.6k données), il est intéressant de remplacer les valeurs NaN par le résultat du </a:t>
            </a:r>
            <a:r>
              <a:rPr lang="fr-FR" dirty="0" err="1"/>
              <a:t>kNN</a:t>
            </a:r>
            <a:r>
              <a:rPr lang="fr-FR" dirty="0"/>
              <a:t> tout en gardant en tête que l'erreur d'imputation est de 23.14%.</a:t>
            </a:r>
          </a:p>
          <a:p>
            <a:endParaRPr lang="fr-FR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156736A7-5712-4F77-9D6E-B26E2311E313}"/>
              </a:ext>
            </a:extLst>
          </p:cNvPr>
          <p:cNvGrpSpPr/>
          <p:nvPr/>
        </p:nvGrpSpPr>
        <p:grpSpPr>
          <a:xfrm>
            <a:off x="1561402" y="3715974"/>
            <a:ext cx="3733800" cy="2785327"/>
            <a:chOff x="4036153" y="3061982"/>
            <a:chExt cx="3733800" cy="2785327"/>
          </a:xfrm>
        </p:grpSpPr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54EA077D-7B21-4949-87F8-F08EBD0A2E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6153" y="3351759"/>
              <a:ext cx="3733800" cy="2495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Flèche : bas 3">
              <a:extLst>
                <a:ext uri="{FF2B5EF4-FFF2-40B4-BE49-F238E27FC236}">
                  <a16:creationId xmlns:a16="http://schemas.microsoft.com/office/drawing/2014/main" id="{17071E10-C4F3-4138-BAC6-4A32714AB186}"/>
                </a:ext>
              </a:extLst>
            </p:cNvPr>
            <p:cNvSpPr/>
            <p:nvPr/>
          </p:nvSpPr>
          <p:spPr>
            <a:xfrm>
              <a:off x="5813574" y="3061982"/>
              <a:ext cx="184557" cy="33555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7D616376-DCB2-443C-9895-83C8964EB495}"/>
                </a:ext>
              </a:extLst>
            </p:cNvPr>
            <p:cNvCxnSpPr>
              <a:cxnSpLocks/>
            </p:cNvCxnSpPr>
            <p:nvPr/>
          </p:nvCxnSpPr>
          <p:spPr>
            <a:xfrm>
              <a:off x="5906639" y="3404532"/>
              <a:ext cx="0" cy="20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6" name="Picture 6">
            <a:extLst>
              <a:ext uri="{FF2B5EF4-FFF2-40B4-BE49-F238E27FC236}">
                <a16:creationId xmlns:a16="http://schemas.microsoft.com/office/drawing/2014/main" id="{3B6FF6F9-94E5-4DF6-AE9C-03850DF7E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211" y="3883753"/>
            <a:ext cx="3306387" cy="24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701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8F1B9C-AECA-4691-9F1C-BB0C5CDAB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ACP sur les variables d’intérêt</a:t>
            </a:r>
            <a:br>
              <a:rPr lang="fr-FR" dirty="0"/>
            </a:br>
            <a:r>
              <a:rPr lang="fr-FR" sz="200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nutriscore_score</a:t>
            </a:r>
            <a:r>
              <a:rPr lang="fr-FR" sz="2000" i="1" dirty="0"/>
              <a:t>, </a:t>
            </a:r>
            <a:r>
              <a:rPr lang="fr-FR" sz="200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additives_n</a:t>
            </a:r>
            <a:r>
              <a:rPr lang="fr-FR" sz="2000" i="1" dirty="0"/>
              <a:t>, </a:t>
            </a:r>
            <a:r>
              <a:rPr lang="fr-FR" sz="200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ingredients</a:t>
            </a:r>
            <a:r>
              <a:rPr lang="fr-FR" sz="20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200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20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/</a:t>
            </a:r>
            <a:r>
              <a:rPr lang="fr-FR" sz="200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that</a:t>
            </a:r>
            <a:r>
              <a:rPr lang="fr-FR" sz="20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200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may</a:t>
            </a:r>
            <a:r>
              <a:rPr lang="fr-FR" sz="20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200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be</a:t>
            </a:r>
            <a:r>
              <a:rPr lang="fr-FR" sz="20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200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from_palm_oil</a:t>
            </a:r>
            <a:r>
              <a:rPr lang="fr-FR" sz="2000" i="1" dirty="0"/>
              <a:t>, </a:t>
            </a:r>
            <a:r>
              <a:rPr lang="fr-FR" sz="200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labelsBio</a:t>
            </a:r>
            <a:endParaRPr lang="fr-FR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57DB6D-8174-4AB1-B2F6-145FD66C1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966" y="2273417"/>
            <a:ext cx="6622785" cy="4535630"/>
          </a:xfrm>
        </p:spPr>
        <p:txBody>
          <a:bodyPr>
            <a:normAutofit fontScale="92500" lnSpcReduction="10000"/>
          </a:bodyPr>
          <a:lstStyle/>
          <a:p>
            <a:r>
              <a:rPr lang="fr-FR" dirty="0">
                <a:sym typeface="Wingdings" panose="05000000000000000000" pitchFamily="2" charset="2"/>
              </a:rPr>
              <a:t>Eboulis des valeurs propres et critère de Kaiser sont cohérents, il ne faudrait conserver que le premier axe. Mais il n’explique que 36,7% de la variance totale. Le premier plan factoriel quant à lui explique 56,3% de la variance totale</a:t>
            </a:r>
          </a:p>
          <a:p>
            <a:pPr lvl="3"/>
            <a:endParaRPr lang="fr-FR" dirty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/>
              <a:t>Le </a:t>
            </a:r>
            <a:r>
              <a:rPr lang="fr-FR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nutriscore</a:t>
            </a:r>
            <a:r>
              <a:rPr lang="fr-FR" dirty="0"/>
              <a:t> est positivement corrélé à </a:t>
            </a:r>
            <a:r>
              <a:rPr lang="fr-FR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ingredients_from_palm_oil</a:t>
            </a:r>
            <a:r>
              <a:rPr lang="fr-FR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fr-FR" dirty="0"/>
              <a:t>: plus il y a d'ingrédients à base d'huile de palme dans un produit plus le </a:t>
            </a:r>
            <a:r>
              <a:rPr lang="fr-FR" dirty="0" err="1"/>
              <a:t>nutriscore</a:t>
            </a:r>
            <a:r>
              <a:rPr lang="fr-FR" dirty="0"/>
              <a:t> est élevé</a:t>
            </a:r>
          </a:p>
          <a:p>
            <a:r>
              <a:rPr lang="fr-FR" dirty="0"/>
              <a:t>Le </a:t>
            </a:r>
            <a:r>
              <a:rPr lang="fr-FR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label bio </a:t>
            </a:r>
            <a:r>
              <a:rPr lang="fr-FR" dirty="0"/>
              <a:t>et négativement corrélé à </a:t>
            </a:r>
            <a:r>
              <a:rPr lang="fr-FR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ingredients_that_may_be_from_palm_oil</a:t>
            </a:r>
            <a:r>
              <a:rPr lang="fr-FR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fr-FR" dirty="0"/>
              <a:t>et </a:t>
            </a:r>
            <a:r>
              <a:rPr lang="fr-FR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additives</a:t>
            </a:r>
            <a:r>
              <a:rPr lang="fr-FR" dirty="0"/>
              <a:t> : plus il y d'ingrédients probablement à base d'huile de palme et/ou d'additifs dans un produit, moins il est probable que ce produit ait un label bio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FCA3851-0B42-4726-93B0-A9B698DA9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09" y="1736700"/>
            <a:ext cx="3274317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925762F-6721-4D1B-AB93-9D61881C6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09" y="4037047"/>
            <a:ext cx="3624366" cy="27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493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8340F7-0CAB-4542-8962-0578446CB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506BE21-E0C7-4F22-85F3-353DEEDDC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66823"/>
            <a:ext cx="7858664" cy="4856388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Le nettoyage des données a permis de passer d’un fichier de plus de 2 000k lignes et 187 variables à un fichier de 160k lignes et 21 variables</a:t>
            </a:r>
          </a:p>
          <a:p>
            <a:r>
              <a:rPr lang="fr-FR" dirty="0"/>
              <a:t>Problématique de la variable </a:t>
            </a:r>
            <a:r>
              <a:rPr lang="fr-FR" dirty="0" err="1"/>
              <a:t>labels_tags</a:t>
            </a:r>
            <a:r>
              <a:rPr lang="fr-FR" dirty="0"/>
              <a:t> avec 40,6% de valeurs manquantes :</a:t>
            </a:r>
          </a:p>
          <a:p>
            <a:pPr lvl="1"/>
            <a:r>
              <a:rPr lang="fr-FR" dirty="0"/>
              <a:t>Simplification de la variable : Bio / non bio / NaN</a:t>
            </a:r>
          </a:p>
          <a:p>
            <a:pPr lvl="1"/>
            <a:r>
              <a:rPr lang="fr-FR" dirty="0"/>
              <a:t>ACP pour identifier les variables potentiellement liées (</a:t>
            </a:r>
            <a:r>
              <a:rPr lang="fr-FR" u="sng" dirty="0">
                <a:solidFill>
                  <a:srgbClr val="FF0000"/>
                </a:solidFill>
              </a:rPr>
              <a:t>/!\</a:t>
            </a:r>
            <a:r>
              <a:rPr lang="fr-FR" dirty="0"/>
              <a:t> données probablement pas suffisamment renseignées)</a:t>
            </a:r>
          </a:p>
          <a:p>
            <a:pPr lvl="1"/>
            <a:r>
              <a:rPr lang="fr-FR" dirty="0" err="1"/>
              <a:t>kNN</a:t>
            </a:r>
            <a:r>
              <a:rPr lang="fr-FR" dirty="0"/>
              <a:t> permet de compléter la variable et réduit le pourcentage de valeurs manquantes à 0,1% avec une erreur d’imputation de 23,14%. </a:t>
            </a:r>
          </a:p>
          <a:p>
            <a:r>
              <a:rPr lang="fr-FR" dirty="0"/>
              <a:t>L’ACP sur les variables d’intérêt montre bien un lien cohérent entre ces variables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è"/>
            </a:pPr>
            <a:r>
              <a:rPr lang="fr-FR" dirty="0"/>
              <a:t>Le calcul du </a:t>
            </a:r>
            <a:r>
              <a:rPr lang="fr-FR" dirty="0" err="1"/>
              <a:t>globalScore</a:t>
            </a:r>
            <a:r>
              <a:rPr lang="fr-FR" dirty="0"/>
              <a:t> est pertinent. Les liens entre variables identifiés grâce à l’ACP montrent qu’il sera possible de proposer des produits alternatifs au consommateur même si certaines variables sont partiellement renseignées.</a:t>
            </a:r>
          </a:p>
          <a:p>
            <a:pPr>
              <a:buFont typeface="Wingdings" panose="05000000000000000000" pitchFamily="2" charset="2"/>
              <a:buChar char="è"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Améliorations possibles : </a:t>
            </a:r>
            <a:r>
              <a:rPr lang="fr-FR" dirty="0"/>
              <a:t>Imputation sur le label bio</a:t>
            </a:r>
          </a:p>
          <a:p>
            <a:pPr lvl="1">
              <a:buFontTx/>
              <a:buChar char="-"/>
            </a:pPr>
            <a:r>
              <a:rPr lang="fr-FR" dirty="0"/>
              <a:t>Améliorer la sélection de variables sur lesquelles s’appuyer pour l’imputation / s’appuyer sur la catégorisation des produits</a:t>
            </a:r>
          </a:p>
          <a:p>
            <a:pPr lvl="1">
              <a:buFontTx/>
              <a:buChar char="-"/>
            </a:pPr>
            <a:r>
              <a:rPr lang="fr-FR" dirty="0"/>
              <a:t>revenir aux données visuelles pour vérifier l’imputation</a:t>
            </a:r>
          </a:p>
          <a:p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05FCEDB5-7092-470A-AFFE-87B4634A71DE}"/>
              </a:ext>
            </a:extLst>
          </p:cNvPr>
          <p:cNvGrpSpPr/>
          <p:nvPr/>
        </p:nvGrpSpPr>
        <p:grpSpPr>
          <a:xfrm>
            <a:off x="7942883" y="34789"/>
            <a:ext cx="4055026" cy="1184577"/>
            <a:chOff x="3914513" y="5232112"/>
            <a:chExt cx="4055026" cy="1184577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6916452A-8B7A-4CCA-ABBB-6CF8993D6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8186" y="5232112"/>
              <a:ext cx="1711353" cy="1184577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ED4D852E-9B20-47DB-844D-0DAF11FFE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4513" y="5232112"/>
              <a:ext cx="2099693" cy="1184577"/>
            </a:xfrm>
            <a:prstGeom prst="rect">
              <a:avLst/>
            </a:prstGeom>
          </p:spPr>
        </p:pic>
      </p:grpSp>
      <p:pic>
        <p:nvPicPr>
          <p:cNvPr id="9" name="Graphique 8" descr="Smartphone">
            <a:extLst>
              <a:ext uri="{FF2B5EF4-FFF2-40B4-BE49-F238E27FC236}">
                <a16:creationId xmlns:a16="http://schemas.microsoft.com/office/drawing/2014/main" id="{B5619390-B30F-4137-8993-370F4D1E0D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1460"/>
          <a:stretch/>
        </p:blipFill>
        <p:spPr>
          <a:xfrm>
            <a:off x="8318554" y="2173276"/>
            <a:ext cx="3679355" cy="4684724"/>
          </a:xfrm>
          <a:prstGeom prst="rect">
            <a:avLst/>
          </a:prstGeom>
        </p:spPr>
      </p:pic>
      <p:pic>
        <p:nvPicPr>
          <p:cNvPr id="10" name="Graphique 9" descr="Pizza entière">
            <a:extLst>
              <a:ext uri="{FF2B5EF4-FFF2-40B4-BE49-F238E27FC236}">
                <a16:creationId xmlns:a16="http://schemas.microsoft.com/office/drawing/2014/main" id="{78B2B706-4245-47A3-9B6D-63E784CE29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62532" y="3011212"/>
            <a:ext cx="914400" cy="914400"/>
          </a:xfrm>
          <a:prstGeom prst="rect">
            <a:avLst/>
          </a:prstGeom>
        </p:spPr>
      </p:pic>
      <p:pic>
        <p:nvPicPr>
          <p:cNvPr id="11" name="Graphique 10" descr="Pizza entière">
            <a:extLst>
              <a:ext uri="{FF2B5EF4-FFF2-40B4-BE49-F238E27FC236}">
                <a16:creationId xmlns:a16="http://schemas.microsoft.com/office/drawing/2014/main" id="{1F72C331-6B90-4E21-A747-C37D81A9E1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62532" y="5074902"/>
            <a:ext cx="914400" cy="914400"/>
          </a:xfrm>
          <a:prstGeom prst="rect">
            <a:avLst/>
          </a:prstGeom>
        </p:spPr>
      </p:pic>
      <p:pic>
        <p:nvPicPr>
          <p:cNvPr id="12" name="Graphique 11" descr="Pizza entière">
            <a:extLst>
              <a:ext uri="{FF2B5EF4-FFF2-40B4-BE49-F238E27FC236}">
                <a16:creationId xmlns:a16="http://schemas.microsoft.com/office/drawing/2014/main" id="{058A0974-76AD-4253-9351-CDACD0D4CA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62532" y="4043057"/>
            <a:ext cx="914400" cy="914400"/>
          </a:xfrm>
          <a:prstGeom prst="rect">
            <a:avLst/>
          </a:prstGeom>
        </p:spPr>
      </p:pic>
      <p:pic>
        <p:nvPicPr>
          <p:cNvPr id="13" name="Graphique 12" descr="Jauge">
            <a:extLst>
              <a:ext uri="{FF2B5EF4-FFF2-40B4-BE49-F238E27FC236}">
                <a16:creationId xmlns:a16="http://schemas.microsoft.com/office/drawing/2014/main" id="{ABEF4B89-7F28-454E-86CA-D22840AAED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03716" y="1371600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2451CC15-6E04-4E6C-9459-077583984497}"/>
              </a:ext>
            </a:extLst>
          </p:cNvPr>
          <p:cNvSpPr txBox="1"/>
          <p:nvPr/>
        </p:nvSpPr>
        <p:spPr>
          <a:xfrm>
            <a:off x="9962891" y="2058525"/>
            <a:ext cx="139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GlobalScore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35552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8C49FF4-8889-4FEF-9B01-BAA9826E3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6" y="2649629"/>
            <a:ext cx="8361229" cy="1558743"/>
          </a:xfrm>
        </p:spPr>
        <p:txBody>
          <a:bodyPr/>
          <a:lstStyle/>
          <a:p>
            <a:r>
              <a:rPr lang="fr-FR" sz="5400" cap="none" dirty="0"/>
              <a:t>Merci pour votre attention.</a:t>
            </a:r>
            <a:br>
              <a:rPr lang="fr-FR" sz="5400" cap="none" dirty="0"/>
            </a:br>
            <a:r>
              <a:rPr lang="fr-FR" sz="5400" cap="none" dirty="0"/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355855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que 24" descr="Smartphone">
            <a:extLst>
              <a:ext uri="{FF2B5EF4-FFF2-40B4-BE49-F238E27FC236}">
                <a16:creationId xmlns:a16="http://schemas.microsoft.com/office/drawing/2014/main" id="{F39DF2A9-07E9-4115-9477-3B0A404F1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0521" y="1949658"/>
            <a:ext cx="4684724" cy="4684724"/>
          </a:xfrm>
          <a:prstGeom prst="rect">
            <a:avLst/>
          </a:prstGeom>
        </p:spPr>
      </p:pic>
      <p:pic>
        <p:nvPicPr>
          <p:cNvPr id="23" name="Graphique 22" descr="Smartphone">
            <a:extLst>
              <a:ext uri="{FF2B5EF4-FFF2-40B4-BE49-F238E27FC236}">
                <a16:creationId xmlns:a16="http://schemas.microsoft.com/office/drawing/2014/main" id="{7A28A7C9-C555-41A6-9FA3-3C45CB678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7190" y="2253321"/>
            <a:ext cx="4077398" cy="407739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67724D5-C883-45A6-809F-56F307E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571283" cy="1485900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GlobalScore</a:t>
            </a:r>
            <a:r>
              <a:rPr lang="fr-FR" dirty="0"/>
              <a:t> : </a:t>
            </a:r>
            <a:br>
              <a:rPr lang="fr-FR" dirty="0"/>
            </a:br>
            <a:r>
              <a:rPr lang="fr-FR" sz="3100" dirty="0"/>
              <a:t>proposition de produits similaires meilleurs pour la santé</a:t>
            </a:r>
            <a:endParaRPr lang="fr-FR" dirty="0"/>
          </a:p>
        </p:txBody>
      </p:sp>
      <p:pic>
        <p:nvPicPr>
          <p:cNvPr id="5" name="Espace réservé du contenu 4" descr="Code-barres">
            <a:extLst>
              <a:ext uri="{FF2B5EF4-FFF2-40B4-BE49-F238E27FC236}">
                <a16:creationId xmlns:a16="http://schemas.microsoft.com/office/drawing/2014/main" id="{AAE737FC-6187-4764-8C6A-A021C90D3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2423" y="3166847"/>
            <a:ext cx="914400" cy="914400"/>
          </a:xfrm>
        </p:spPr>
      </p:pic>
      <p:pic>
        <p:nvPicPr>
          <p:cNvPr id="7" name="Graphique 6" descr="Loupe">
            <a:extLst>
              <a:ext uri="{FF2B5EF4-FFF2-40B4-BE49-F238E27FC236}">
                <a16:creationId xmlns:a16="http://schemas.microsoft.com/office/drawing/2014/main" id="{4CB357BA-E12A-4103-AA2F-3825F2059F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29623" y="3482482"/>
            <a:ext cx="914400" cy="914400"/>
          </a:xfrm>
          <a:prstGeom prst="rect">
            <a:avLst/>
          </a:prstGeom>
        </p:spPr>
      </p:pic>
      <p:pic>
        <p:nvPicPr>
          <p:cNvPr id="11" name="Graphique 10" descr="Pizza entière">
            <a:extLst>
              <a:ext uri="{FF2B5EF4-FFF2-40B4-BE49-F238E27FC236}">
                <a16:creationId xmlns:a16="http://schemas.microsoft.com/office/drawing/2014/main" id="{A58B6F97-5C01-4887-B36C-77071FBC75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68689" y="3834820"/>
            <a:ext cx="914400" cy="914400"/>
          </a:xfrm>
          <a:prstGeom prst="rect">
            <a:avLst/>
          </a:prstGeom>
        </p:spPr>
      </p:pic>
      <p:pic>
        <p:nvPicPr>
          <p:cNvPr id="17" name="Graphique 16" descr="Pizza entière">
            <a:extLst>
              <a:ext uri="{FF2B5EF4-FFF2-40B4-BE49-F238E27FC236}">
                <a16:creationId xmlns:a16="http://schemas.microsoft.com/office/drawing/2014/main" id="{02B2615E-F887-4B1F-8298-50600F9EE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44499" y="2787594"/>
            <a:ext cx="914400" cy="914400"/>
          </a:xfrm>
          <a:prstGeom prst="rect">
            <a:avLst/>
          </a:prstGeom>
        </p:spPr>
      </p:pic>
      <p:pic>
        <p:nvPicPr>
          <p:cNvPr id="18" name="Graphique 17" descr="Pizza entière">
            <a:extLst>
              <a:ext uri="{FF2B5EF4-FFF2-40B4-BE49-F238E27FC236}">
                <a16:creationId xmlns:a16="http://schemas.microsoft.com/office/drawing/2014/main" id="{9061D710-778D-4DDF-8146-F20967875C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44499" y="4851284"/>
            <a:ext cx="914400" cy="914400"/>
          </a:xfrm>
          <a:prstGeom prst="rect">
            <a:avLst/>
          </a:prstGeom>
        </p:spPr>
      </p:pic>
      <p:pic>
        <p:nvPicPr>
          <p:cNvPr id="19" name="Graphique 18" descr="Pizza entière">
            <a:extLst>
              <a:ext uri="{FF2B5EF4-FFF2-40B4-BE49-F238E27FC236}">
                <a16:creationId xmlns:a16="http://schemas.microsoft.com/office/drawing/2014/main" id="{C2DF2FCD-4056-4370-BA37-2BF7EB2276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44499" y="3819439"/>
            <a:ext cx="914400" cy="91440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F2253996-876D-4357-B84C-D71708D7ABE1}"/>
              </a:ext>
            </a:extLst>
          </p:cNvPr>
          <p:cNvSpPr txBox="1"/>
          <p:nvPr/>
        </p:nvSpPr>
        <p:spPr>
          <a:xfrm>
            <a:off x="9370503" y="3261572"/>
            <a:ext cx="2732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GlobalScore</a:t>
            </a:r>
            <a:endParaRPr lang="fr-FR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Score </a:t>
            </a:r>
            <a:r>
              <a:rPr lang="fr-FR" dirty="0" err="1"/>
              <a:t>nutriscore</a:t>
            </a:r>
            <a:r>
              <a:rPr lang="fr-FR" dirty="0"/>
              <a:t> égal ou inférieur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Label Bio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Moins d’additifs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Moins d’ingrédients à base d’huile de palme</a:t>
            </a:r>
          </a:p>
        </p:txBody>
      </p:sp>
      <p:pic>
        <p:nvPicPr>
          <p:cNvPr id="24" name="Graphique 23" descr="Flèche : tout droit">
            <a:extLst>
              <a:ext uri="{FF2B5EF4-FFF2-40B4-BE49-F238E27FC236}">
                <a16:creationId xmlns:a16="http://schemas.microsoft.com/office/drawing/2014/main" id="{6398689E-D5EA-486E-9286-0DDB9F3AED7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0800000">
            <a:off x="5607424" y="3852111"/>
            <a:ext cx="914400" cy="914400"/>
          </a:xfrm>
          <a:prstGeom prst="rect">
            <a:avLst/>
          </a:prstGeom>
        </p:spPr>
      </p:pic>
      <p:pic>
        <p:nvPicPr>
          <p:cNvPr id="27" name="Graphique 26" descr="Jauge">
            <a:extLst>
              <a:ext uri="{FF2B5EF4-FFF2-40B4-BE49-F238E27FC236}">
                <a16:creationId xmlns:a16="http://schemas.microsoft.com/office/drawing/2014/main" id="{61886F99-DF7A-4CCE-AF3F-3B221CAF5C8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279656" y="2568082"/>
            <a:ext cx="914400" cy="914400"/>
          </a:xfrm>
          <a:prstGeom prst="rect">
            <a:avLst/>
          </a:prstGeom>
        </p:spPr>
      </p:pic>
      <p:pic>
        <p:nvPicPr>
          <p:cNvPr id="29" name="Graphique 28" descr="Flèche : courbe légère">
            <a:extLst>
              <a:ext uri="{FF2B5EF4-FFF2-40B4-BE49-F238E27FC236}">
                <a16:creationId xmlns:a16="http://schemas.microsoft.com/office/drawing/2014/main" id="{EC1B9A8F-8670-4387-892C-207A79800E3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352585" y="3854308"/>
            <a:ext cx="914400" cy="914400"/>
          </a:xfrm>
          <a:prstGeom prst="rect">
            <a:avLst/>
          </a:prstGeom>
        </p:spPr>
      </p:pic>
      <p:grpSp>
        <p:nvGrpSpPr>
          <p:cNvPr id="32" name="Groupe 31">
            <a:extLst>
              <a:ext uri="{FF2B5EF4-FFF2-40B4-BE49-F238E27FC236}">
                <a16:creationId xmlns:a16="http://schemas.microsoft.com/office/drawing/2014/main" id="{E27140AE-923D-4560-A7A9-C948EFB768CD}"/>
              </a:ext>
            </a:extLst>
          </p:cNvPr>
          <p:cNvGrpSpPr/>
          <p:nvPr/>
        </p:nvGrpSpPr>
        <p:grpSpPr>
          <a:xfrm>
            <a:off x="7942883" y="34789"/>
            <a:ext cx="4055026" cy="1184577"/>
            <a:chOff x="3914513" y="5232112"/>
            <a:chExt cx="4055026" cy="1184577"/>
          </a:xfrm>
        </p:grpSpPr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FA568FC2-F5D8-43D7-9AFD-347CD14C9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258186" y="5232112"/>
              <a:ext cx="1711353" cy="1184577"/>
            </a:xfrm>
            <a:prstGeom prst="rect">
              <a:avLst/>
            </a:prstGeom>
          </p:spPr>
        </p:pic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C9EF8112-221A-463B-9129-B2C4A539C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914513" y="5232112"/>
              <a:ext cx="2099693" cy="11845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10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C48982-AB9F-4CF3-A1B3-A1E17C99E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disponibles :</a:t>
            </a:r>
            <a:br>
              <a:rPr lang="fr-FR" dirty="0"/>
            </a:br>
            <a:r>
              <a:rPr lang="fr-FR" sz="4000" i="1" dirty="0"/>
              <a:t>base de donnée Open Food </a:t>
            </a:r>
            <a:r>
              <a:rPr lang="fr-FR" sz="4000" i="1" dirty="0" err="1"/>
              <a:t>Facts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A949F6-CB9E-4B0D-B053-2CE1E1663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70558"/>
            <a:ext cx="9601200" cy="3581400"/>
          </a:xfrm>
        </p:spPr>
        <p:txBody>
          <a:bodyPr/>
          <a:lstStyle/>
          <a:p>
            <a:r>
              <a:rPr lang="fr-FR" dirty="0"/>
              <a:t>Liste de produits alimentaires avec leur description (composition, packaging, scores calculés par </a:t>
            </a:r>
            <a:r>
              <a:rPr lang="fr-FR" dirty="0" err="1"/>
              <a:t>openFoodFacts</a:t>
            </a:r>
            <a:r>
              <a:rPr lang="fr-FR" dirty="0"/>
              <a:t>, lieux de fabrication et de vente, labels,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  <a:p>
            <a:r>
              <a:rPr lang="fr-FR" dirty="0"/>
              <a:t>Base de donnée mise à jour tous les jours (susceptible d’évoluer régulièrement)</a:t>
            </a:r>
          </a:p>
          <a:p>
            <a:r>
              <a:rPr lang="fr-FR" dirty="0"/>
              <a:t>Base de donnée renseignée par tout bénévole qui le souhaite </a:t>
            </a:r>
            <a:r>
              <a:rPr lang="fr-FR" dirty="0">
                <a:sym typeface="Wingdings" panose="05000000000000000000" pitchFamily="2" charset="2"/>
              </a:rPr>
              <a:t> possibilité d’avoir des données partiellement renseignées ou inadéquates</a:t>
            </a:r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DBB37102-E596-4B64-ACC2-23409A9A5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43963"/>
              </p:ext>
            </p:extLst>
          </p:nvPr>
        </p:nvGraphicFramePr>
        <p:xfrm>
          <a:off x="4201485" y="5573576"/>
          <a:ext cx="3789029" cy="6629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7685">
                  <a:extLst>
                    <a:ext uri="{9D8B030D-6E8A-4147-A177-3AD203B41FA5}">
                      <a16:colId xmlns:a16="http://schemas.microsoft.com/office/drawing/2014/main" val="25672470"/>
                    </a:ext>
                  </a:extLst>
                </a:gridCol>
                <a:gridCol w="2651344">
                  <a:extLst>
                    <a:ext uri="{9D8B030D-6E8A-4147-A177-3AD203B41FA5}">
                      <a16:colId xmlns:a16="http://schemas.microsoft.com/office/drawing/2014/main" val="22174994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effectLst/>
                        </a:rPr>
                        <a:t>Fichier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>
                          <a:effectLst/>
                        </a:rPr>
                        <a:t>en.openfoodfacts.org.products.csv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4905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dimension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>
                          <a:effectLst/>
                        </a:rPr>
                        <a:t>2 002 996 * 187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57193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NaN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>
                          <a:effectLst/>
                        </a:rPr>
                        <a:t>79,76%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28414149"/>
                  </a:ext>
                </a:extLst>
              </a:tr>
            </a:tbl>
          </a:graphicData>
        </a:graphic>
      </p:graphicFrame>
      <p:pic>
        <p:nvPicPr>
          <p:cNvPr id="9" name="Image 8">
            <a:extLst>
              <a:ext uri="{FF2B5EF4-FFF2-40B4-BE49-F238E27FC236}">
                <a16:creationId xmlns:a16="http://schemas.microsoft.com/office/drawing/2014/main" id="{14AE6470-380A-46CD-B1B3-34233DC48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556" y="34789"/>
            <a:ext cx="1711353" cy="118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0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3EF552A-E0D2-45E7-8B90-F196C2C3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Nettoyage des données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70229CD-B113-4D55-BBC7-91ABD8AD70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13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7FF54E5-3185-4908-8C9D-D18727BC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Sélection des produits vendus en France et retrait des doublons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FCF6E78-2125-4E54-8BA4-BD4D6128C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Fichier toujours principalement vide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2F241603-9599-4F86-B91F-BBFA9D48F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96200"/>
              </p:ext>
            </p:extLst>
          </p:nvPr>
        </p:nvGraphicFramePr>
        <p:xfrm>
          <a:off x="7991014" y="2147934"/>
          <a:ext cx="3789029" cy="6629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7685">
                  <a:extLst>
                    <a:ext uri="{9D8B030D-6E8A-4147-A177-3AD203B41FA5}">
                      <a16:colId xmlns:a16="http://schemas.microsoft.com/office/drawing/2014/main" val="25672470"/>
                    </a:ext>
                  </a:extLst>
                </a:gridCol>
                <a:gridCol w="2651344">
                  <a:extLst>
                    <a:ext uri="{9D8B030D-6E8A-4147-A177-3AD203B41FA5}">
                      <a16:colId xmlns:a16="http://schemas.microsoft.com/office/drawing/2014/main" val="22174994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effectLst/>
                        </a:rPr>
                        <a:t>Fichier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openFoodFacts_fr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4905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dimension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>
                          <a:effectLst/>
                        </a:rPr>
                        <a:t>847 814 * 187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57193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NaN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>
                          <a:effectLst/>
                        </a:rPr>
                        <a:t>79,7%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28414149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95B19D72-131C-47B1-BA58-D919D7224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55" y="2925174"/>
            <a:ext cx="10372288" cy="393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591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4B0FEA-BE2E-4C5B-8F0C-B88F3B8C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685800"/>
            <a:ext cx="5926822" cy="1485900"/>
          </a:xfrm>
        </p:spPr>
        <p:txBody>
          <a:bodyPr>
            <a:noAutofit/>
          </a:bodyPr>
          <a:lstStyle/>
          <a:p>
            <a:r>
              <a:rPr lang="fr-FR" sz="3600" dirty="0"/>
              <a:t>Suppression des variables non nécessaires ou peu remplies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9CC572-A88D-43B3-82F0-0147DD8E5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279160" cy="3581400"/>
          </a:xfrm>
        </p:spPr>
        <p:txBody>
          <a:bodyPr/>
          <a:lstStyle/>
          <a:p>
            <a:r>
              <a:rPr lang="fr-FR" dirty="0"/>
              <a:t>Remplies à moins de 15% (variables non nécessaires pour le calcul du </a:t>
            </a:r>
            <a:r>
              <a:rPr lang="fr-FR" dirty="0" err="1"/>
              <a:t>GlobalScore</a:t>
            </a:r>
            <a:r>
              <a:rPr lang="fr-FR" dirty="0"/>
              <a:t>) : 127 variables</a:t>
            </a:r>
          </a:p>
          <a:p>
            <a:r>
              <a:rPr lang="fr-FR" dirty="0"/>
              <a:t>Variables remplis à plus de 15% mais non nécessaires (description du produit) : 29 variables</a:t>
            </a:r>
          </a:p>
          <a:p>
            <a:endParaRPr lang="fr-F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E8E1309-2B07-4AC0-A99C-3BCB2B682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13" y="0"/>
            <a:ext cx="4967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043BC88-6B9D-4C47-9359-D2CBFE478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173566"/>
              </p:ext>
            </p:extLst>
          </p:nvPr>
        </p:nvGraphicFramePr>
        <p:xfrm>
          <a:off x="2616665" y="4807244"/>
          <a:ext cx="3789029" cy="6629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7685">
                  <a:extLst>
                    <a:ext uri="{9D8B030D-6E8A-4147-A177-3AD203B41FA5}">
                      <a16:colId xmlns:a16="http://schemas.microsoft.com/office/drawing/2014/main" val="25672470"/>
                    </a:ext>
                  </a:extLst>
                </a:gridCol>
                <a:gridCol w="2651344">
                  <a:extLst>
                    <a:ext uri="{9D8B030D-6E8A-4147-A177-3AD203B41FA5}">
                      <a16:colId xmlns:a16="http://schemas.microsoft.com/office/drawing/2014/main" val="22174994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effectLst/>
                        </a:rPr>
                        <a:t>Fichier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openFoodFacts_fr_15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4905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dimension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>
                          <a:effectLst/>
                        </a:rPr>
                        <a:t>847 814 * 33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57193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NaN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>
                          <a:effectLst/>
                        </a:rPr>
                        <a:t>44,7%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28414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657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63D31-1C38-421D-A9C5-27047066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des lignes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0FBF49-4A82-4335-B2A2-006E496AE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801461" cy="3581400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Produits non identifiables</a:t>
            </a:r>
          </a:p>
          <a:p>
            <a:r>
              <a:rPr lang="fr-FR" dirty="0"/>
              <a:t>Produits non alimentaires</a:t>
            </a:r>
          </a:p>
          <a:p>
            <a:r>
              <a:rPr lang="fr-FR" dirty="0"/>
              <a:t>Produits renseignés uniquement sur des variables générales (pas d’information nutritionnelles disponibles)</a:t>
            </a:r>
          </a:p>
          <a:p>
            <a:r>
              <a:rPr lang="fr-FR" dirty="0"/>
              <a:t>Produits avec des valeurs nutritionnelles aberrantes :</a:t>
            </a:r>
          </a:p>
          <a:p>
            <a:pPr lvl="1"/>
            <a:r>
              <a:rPr lang="fr-FR" dirty="0"/>
              <a:t>Variables _100g avec des valeurs &lt;0 ou &gt; 100</a:t>
            </a:r>
          </a:p>
          <a:p>
            <a:pPr lvl="1"/>
            <a:r>
              <a:rPr lang="fr-FR" dirty="0"/>
              <a:t>Produits avec 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saturated_fat_100g </a:t>
            </a:r>
            <a:r>
              <a:rPr lang="fr-FR" dirty="0"/>
              <a:t>&gt; 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fat_100g</a:t>
            </a:r>
          </a:p>
          <a:p>
            <a:pPr lvl="1"/>
            <a:r>
              <a:rPr lang="fr-FR" dirty="0"/>
              <a:t>Produits avec 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sugars_100g </a:t>
            </a:r>
            <a:r>
              <a:rPr lang="fr-FR" dirty="0"/>
              <a:t>&gt; 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carbohydrates_100g</a:t>
            </a:r>
          </a:p>
          <a:p>
            <a:pPr lvl="1"/>
            <a:r>
              <a:rPr lang="fr-FR" dirty="0"/>
              <a:t>Produits avec 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sodium_100g </a:t>
            </a:r>
            <a:r>
              <a:rPr lang="fr-FR" dirty="0"/>
              <a:t>&gt; 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salt_100g</a:t>
            </a:r>
          </a:p>
          <a:p>
            <a:pPr lvl="1"/>
            <a:r>
              <a:rPr lang="fr-FR" dirty="0"/>
              <a:t>Produits où la somme des macronutriments est supérieure à 100g</a:t>
            </a:r>
          </a:p>
          <a:p>
            <a:r>
              <a:rPr lang="fr-FR" dirty="0"/>
              <a:t>Produits où les variables d’intérêt (</a:t>
            </a:r>
            <a:r>
              <a:rPr lang="fr-FR" sz="160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nutriscore_score</a:t>
            </a:r>
            <a:r>
              <a:rPr lang="fr-FR" sz="16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 </a:t>
            </a:r>
            <a:r>
              <a:rPr lang="fr-FR" sz="160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xx_from_palm_oil</a:t>
            </a:r>
            <a:r>
              <a:rPr lang="fr-FR" sz="16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 </a:t>
            </a:r>
            <a:r>
              <a:rPr lang="fr-FR" sz="160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additives_n</a:t>
            </a:r>
            <a:r>
              <a:rPr lang="fr-FR" dirty="0"/>
              <a:t>) ne sont pas renseignées</a:t>
            </a:r>
          </a:p>
          <a:p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A9111CE3-F07C-4906-ADAA-CA367C040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741003"/>
              </p:ext>
            </p:extLst>
          </p:nvPr>
        </p:nvGraphicFramePr>
        <p:xfrm>
          <a:off x="2877815" y="5981700"/>
          <a:ext cx="3789029" cy="6629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7685">
                  <a:extLst>
                    <a:ext uri="{9D8B030D-6E8A-4147-A177-3AD203B41FA5}">
                      <a16:colId xmlns:a16="http://schemas.microsoft.com/office/drawing/2014/main" val="25672470"/>
                    </a:ext>
                  </a:extLst>
                </a:gridCol>
                <a:gridCol w="2651344">
                  <a:extLst>
                    <a:ext uri="{9D8B030D-6E8A-4147-A177-3AD203B41FA5}">
                      <a16:colId xmlns:a16="http://schemas.microsoft.com/office/drawing/2014/main" val="22174994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effectLst/>
                        </a:rPr>
                        <a:t>Fichier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openFoodFacts_fr_15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4905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dimension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>
                          <a:effectLst/>
                        </a:rPr>
                        <a:t>172 513 * 33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57193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NaN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>
                          <a:effectLst/>
                        </a:rPr>
                        <a:t>8,4%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28414149"/>
                  </a:ext>
                </a:extLst>
              </a:tr>
            </a:tbl>
          </a:graphicData>
        </a:graphic>
      </p:graphicFrame>
      <p:pic>
        <p:nvPicPr>
          <p:cNvPr id="7170" name="Picture 2">
            <a:extLst>
              <a:ext uri="{FF2B5EF4-FFF2-40B4-BE49-F238E27FC236}">
                <a16:creationId xmlns:a16="http://schemas.microsoft.com/office/drawing/2014/main" id="{C1DFF88F-3F49-408B-9555-EA8A3F22E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285" y="1161395"/>
            <a:ext cx="37147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EC5CA4AF-341E-4EFA-B335-908C1CF0E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285" y="4076700"/>
            <a:ext cx="37147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èche : bas 4">
            <a:extLst>
              <a:ext uri="{FF2B5EF4-FFF2-40B4-BE49-F238E27FC236}">
                <a16:creationId xmlns:a16="http://schemas.microsoft.com/office/drawing/2014/main" id="{9950979D-C57D-4812-B84B-E5894C81A5CF}"/>
              </a:ext>
            </a:extLst>
          </p:cNvPr>
          <p:cNvSpPr/>
          <p:nvPr/>
        </p:nvSpPr>
        <p:spPr>
          <a:xfrm>
            <a:off x="10164660" y="3638725"/>
            <a:ext cx="439024" cy="5033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465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85FD48-5D11-4A0F-B07B-457908D23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7518879" cy="1485900"/>
          </a:xfrm>
        </p:spPr>
        <p:txBody>
          <a:bodyPr>
            <a:normAutofit fontScale="90000"/>
          </a:bodyPr>
          <a:lstStyle/>
          <a:p>
            <a:r>
              <a:rPr lang="fr-FR" dirty="0"/>
              <a:t>Analyse des colonnes avec des noms similaires</a:t>
            </a:r>
            <a:br>
              <a:rPr lang="fr-FR" dirty="0"/>
            </a:br>
            <a:r>
              <a:rPr lang="fr-FR" sz="2700" i="1" dirty="0"/>
              <a:t>Variables quantitatives : calcul du coefficient de </a:t>
            </a:r>
            <a:r>
              <a:rPr lang="fr-FR" sz="2700" i="1" dirty="0" err="1"/>
              <a:t>pearson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6C0BDE-7190-4963-B3B3-89556050D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7252283" cy="3581400"/>
          </a:xfrm>
        </p:spPr>
        <p:txBody>
          <a:bodyPr>
            <a:normAutofit lnSpcReduction="10000"/>
          </a:bodyPr>
          <a:lstStyle/>
          <a:p>
            <a:r>
              <a:rPr lang="fr-FR" sz="1800" dirty="0"/>
              <a:t>    </a:t>
            </a:r>
            <a:r>
              <a:rPr lang="fr-FR" sz="18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nutrition-score-fr_100g </a:t>
            </a:r>
            <a:r>
              <a:rPr lang="fr-FR" sz="1800" dirty="0"/>
              <a:t>vs </a:t>
            </a:r>
            <a:r>
              <a:rPr lang="fr-FR" sz="180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nutriscore_score</a:t>
            </a:r>
            <a:r>
              <a:rPr lang="fr-FR" sz="18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1"/>
                </a:solidFill>
              </a:rPr>
              <a:t>: r = 100%</a:t>
            </a:r>
          </a:p>
          <a:p>
            <a:pPr marL="530352" lvl="1" indent="0">
              <a:buNone/>
            </a:pPr>
            <a:r>
              <a:rPr lang="fr-FR" sz="1800" i="1" dirty="0">
                <a:solidFill>
                  <a:schemeClr val="tx1"/>
                </a:solidFill>
                <a:sym typeface="Wingdings" panose="05000000000000000000" pitchFamily="2" charset="2"/>
              </a:rPr>
              <a:t> Suppression </a:t>
            </a:r>
            <a:r>
              <a:rPr lang="fr-FR" sz="1800" i="1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nutrition-score-fr_100g</a:t>
            </a:r>
            <a:endParaRPr lang="fr-FR" sz="180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fr-FR" sz="1800" dirty="0"/>
              <a:t>    </a:t>
            </a:r>
            <a:r>
              <a:rPr lang="fr-FR" sz="18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salt_100g </a:t>
            </a:r>
            <a:r>
              <a:rPr lang="fr-FR" sz="1800" dirty="0"/>
              <a:t>vs </a:t>
            </a:r>
            <a:r>
              <a:rPr lang="fr-FR" sz="18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sodium_100g </a:t>
            </a:r>
            <a:r>
              <a:rPr lang="fr-FR" sz="1800" dirty="0">
                <a:solidFill>
                  <a:schemeClr val="tx1"/>
                </a:solidFill>
              </a:rPr>
              <a:t>: r = 100%</a:t>
            </a:r>
          </a:p>
          <a:p>
            <a:pPr marL="530352" lvl="1" indent="0">
              <a:buNone/>
            </a:pPr>
            <a:r>
              <a:rPr lang="fr-FR" sz="1800" dirty="0">
                <a:solidFill>
                  <a:schemeClr val="tx1"/>
                </a:solidFill>
                <a:sym typeface="Wingdings" panose="05000000000000000000" pitchFamily="2" charset="2"/>
              </a:rPr>
              <a:t> Suppression </a:t>
            </a:r>
            <a:r>
              <a:rPr lang="fr-FR" sz="1800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salt_100g</a:t>
            </a:r>
            <a:endParaRPr lang="fr-FR" sz="18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fr-FR" sz="1800" dirty="0"/>
              <a:t>    </a:t>
            </a:r>
            <a:r>
              <a:rPr lang="fr-FR" sz="18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energy_100g </a:t>
            </a:r>
            <a:r>
              <a:rPr lang="fr-FR" sz="1800" dirty="0"/>
              <a:t>/ </a:t>
            </a:r>
            <a:r>
              <a:rPr lang="fr-FR" sz="18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energy-kcal_100g </a:t>
            </a:r>
            <a:r>
              <a:rPr lang="fr-FR" sz="1800" dirty="0"/>
              <a:t>/ </a:t>
            </a:r>
            <a:r>
              <a:rPr lang="fr-FR" sz="18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energy-kj_100g</a:t>
            </a:r>
            <a:r>
              <a:rPr lang="fr-FR" sz="1800" dirty="0">
                <a:solidFill>
                  <a:schemeClr val="tx1"/>
                </a:solidFill>
              </a:rPr>
              <a:t> :</a:t>
            </a:r>
          </a:p>
          <a:p>
            <a:pPr lvl="1"/>
            <a:r>
              <a:rPr lang="fr-FR" sz="1800" i="1" dirty="0">
                <a:solidFill>
                  <a:schemeClr val="tx1"/>
                </a:solidFill>
              </a:rPr>
              <a:t>La variable </a:t>
            </a:r>
            <a:r>
              <a:rPr lang="fr-FR" sz="1800" i="1" dirty="0" err="1">
                <a:solidFill>
                  <a:schemeClr val="tx1"/>
                </a:solidFill>
              </a:rPr>
              <a:t>energy_kcal</a:t>
            </a:r>
            <a:r>
              <a:rPr lang="fr-FR" sz="1800" i="1" dirty="0">
                <a:solidFill>
                  <a:schemeClr val="tx1"/>
                </a:solidFill>
              </a:rPr>
              <a:t> est probablement un mélange de valeurs exprimées en kcal et kJ</a:t>
            </a:r>
          </a:p>
          <a:p>
            <a:pPr lvl="1"/>
            <a:r>
              <a:rPr lang="fr-FR" sz="1800" dirty="0">
                <a:solidFill>
                  <a:schemeClr val="tx1"/>
                </a:solidFill>
              </a:rPr>
              <a:t>La variable </a:t>
            </a:r>
            <a:r>
              <a:rPr lang="fr-FR" sz="1800" dirty="0" err="1">
                <a:solidFill>
                  <a:schemeClr val="tx1"/>
                </a:solidFill>
              </a:rPr>
              <a:t>energy_kJ</a:t>
            </a:r>
            <a:r>
              <a:rPr lang="fr-FR" sz="1800" dirty="0">
                <a:solidFill>
                  <a:schemeClr val="tx1"/>
                </a:solidFill>
              </a:rPr>
              <a:t> est peu renseignée</a:t>
            </a:r>
            <a:endParaRPr lang="fr-FR" sz="1800" i="1" dirty="0">
              <a:solidFill>
                <a:schemeClr val="tx1"/>
              </a:solidFill>
            </a:endParaRPr>
          </a:p>
          <a:p>
            <a:pPr marL="530352" lvl="1" indent="0">
              <a:buNone/>
            </a:pPr>
            <a:r>
              <a:rPr lang="fr-FR" sz="1800" dirty="0">
                <a:solidFill>
                  <a:schemeClr val="tx1"/>
                </a:solidFill>
                <a:sym typeface="Wingdings" panose="05000000000000000000" pitchFamily="2" charset="2"/>
              </a:rPr>
              <a:t> Décision de ne garder que la variable energy_100g exprimée en kJ et de retirer les produits présentant des valeurs supérieures à 3765.6 </a:t>
            </a:r>
            <a:r>
              <a:rPr lang="fr-FR" sz="1800" dirty="0" err="1">
                <a:solidFill>
                  <a:schemeClr val="tx1"/>
                </a:solidFill>
                <a:sym typeface="Wingdings" panose="05000000000000000000" pitchFamily="2" charset="2"/>
              </a:rPr>
              <a:t>kj</a:t>
            </a:r>
            <a:r>
              <a:rPr lang="fr-FR" sz="1800" dirty="0">
                <a:solidFill>
                  <a:schemeClr val="tx1"/>
                </a:solidFill>
                <a:sym typeface="Wingdings" panose="05000000000000000000" pitchFamily="2" charset="2"/>
              </a:rPr>
              <a:t> (valeur max possible dans l'alimentaire)</a:t>
            </a:r>
            <a:endParaRPr lang="fr-FR" sz="180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fr-FR" sz="1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B549C1C-60F8-4D3D-A7DE-05393D43F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479" y="0"/>
            <a:ext cx="3420000" cy="229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CC7BA11-A527-4B03-877F-A0256D9F2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479" y="2304384"/>
            <a:ext cx="3420000" cy="230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1D42682-E334-496F-95F4-04358F6AF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479" y="4620535"/>
            <a:ext cx="3420000" cy="223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F5680C7D-293B-4C17-ACF2-AC48F925E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82241"/>
              </p:ext>
            </p:extLst>
          </p:nvPr>
        </p:nvGraphicFramePr>
        <p:xfrm>
          <a:off x="3312252" y="5981700"/>
          <a:ext cx="3789029" cy="6629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7685">
                  <a:extLst>
                    <a:ext uri="{9D8B030D-6E8A-4147-A177-3AD203B41FA5}">
                      <a16:colId xmlns:a16="http://schemas.microsoft.com/office/drawing/2014/main" val="25672470"/>
                    </a:ext>
                  </a:extLst>
                </a:gridCol>
                <a:gridCol w="2651344">
                  <a:extLst>
                    <a:ext uri="{9D8B030D-6E8A-4147-A177-3AD203B41FA5}">
                      <a16:colId xmlns:a16="http://schemas.microsoft.com/office/drawing/2014/main" val="22174994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effectLst/>
                        </a:rPr>
                        <a:t>Fichier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openFoodFacts_fr_15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4905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dimension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>
                          <a:effectLst/>
                        </a:rPr>
                        <a:t>171 658 * 29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5719341"/>
                  </a:ext>
                </a:extLst>
              </a:tr>
              <a:tr h="1068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NaN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>
                          <a:effectLst/>
                        </a:rPr>
                        <a:t>6,9%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28414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20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B26296-9E40-4764-8602-D1FDFB5F3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06543" cy="1485900"/>
          </a:xfrm>
        </p:spPr>
        <p:txBody>
          <a:bodyPr>
            <a:normAutofit fontScale="90000"/>
          </a:bodyPr>
          <a:lstStyle/>
          <a:p>
            <a:r>
              <a:rPr kumimoji="0" lang="fr-FR" b="0" i="0" u="none" strike="noStrike" kern="1200" cap="none" spc="0" normalizeH="0" baseline="0" noProof="0" dirty="0">
                <a:ln>
                  <a:noFill/>
                </a:ln>
                <a:solidFill>
                  <a:srgbClr val="1A2E40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Analyse des colonnes avec des noms similaires</a:t>
            </a:r>
            <a:br>
              <a: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srgbClr val="1A2E40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fr-FR" sz="2700" b="0" i="1" u="none" strike="noStrike" kern="1200" cap="none" spc="0" normalizeH="0" baseline="0" noProof="0" dirty="0">
                <a:ln>
                  <a:noFill/>
                </a:ln>
                <a:solidFill>
                  <a:srgbClr val="1A2E40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Variables qualitatives : test du khi²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2501F3-7A2C-4726-8AA8-704B50088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49024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Hypothèse H0 : les deux variables sont indépendantes</a:t>
            </a:r>
          </a:p>
          <a:p>
            <a:r>
              <a:rPr lang="fr-FR" dirty="0"/>
              <a:t>Hypothèse H1 : les deux variables sont dépendantes</a:t>
            </a:r>
          </a:p>
          <a:p>
            <a:pPr marL="0" indent="0">
              <a:buNone/>
            </a:pPr>
            <a:r>
              <a:rPr lang="fr-FR" dirty="0"/>
              <a:t>Si p &lt; alpha </a:t>
            </a:r>
            <a:r>
              <a:rPr lang="fr-FR" dirty="0">
                <a:sym typeface="Wingdings" panose="05000000000000000000" pitchFamily="2" charset="2"/>
              </a:rPr>
              <a:t> rejet de l’hypothèse H0, les variables sont liées.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Test réalisé sur les couples :</a:t>
            </a:r>
          </a:p>
          <a:p>
            <a:pPr lvl="1"/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Labels</a:t>
            </a:r>
            <a:r>
              <a:rPr lang="fr-FR" dirty="0">
                <a:sym typeface="Wingdings" panose="05000000000000000000" pitchFamily="2" charset="2"/>
              </a:rPr>
              <a:t> / 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labels_tags</a:t>
            </a:r>
            <a:endParaRPr lang="fr-FR" dirty="0">
              <a:solidFill>
                <a:schemeClr val="tx2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Labels_tags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fr-FR" dirty="0">
                <a:sym typeface="Wingdings" panose="05000000000000000000" pitchFamily="2" charset="2"/>
              </a:rPr>
              <a:t>/ 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labels_en</a:t>
            </a:r>
            <a:endParaRPr lang="fr-FR" dirty="0">
              <a:solidFill>
                <a:schemeClr val="tx2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Categories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fr-FR" dirty="0">
                <a:sym typeface="Wingdings" panose="05000000000000000000" pitchFamily="2" charset="2"/>
              </a:rPr>
              <a:t>/ 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categories_tags</a:t>
            </a:r>
            <a:endParaRPr lang="fr-FR" dirty="0">
              <a:solidFill>
                <a:schemeClr val="tx2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Categories_tags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fr-FR" dirty="0">
                <a:sym typeface="Wingdings" panose="05000000000000000000" pitchFamily="2" charset="2"/>
              </a:rPr>
              <a:t>/ 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categories_en</a:t>
            </a:r>
            <a:endParaRPr lang="fr-FR" dirty="0">
              <a:solidFill>
                <a:schemeClr val="tx2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Main_category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fr-FR" dirty="0">
                <a:sym typeface="Wingdings" panose="05000000000000000000" pitchFamily="2" charset="2"/>
              </a:rPr>
              <a:t>/ 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main_category_en</a:t>
            </a:r>
            <a:endParaRPr lang="fr-FR" dirty="0">
              <a:solidFill>
                <a:schemeClr val="tx2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Categories_tags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fr-FR" dirty="0">
                <a:sym typeface="Wingdings" panose="05000000000000000000" pitchFamily="2" charset="2"/>
              </a:rPr>
              <a:t>/ 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main_category</a:t>
            </a:r>
            <a:endParaRPr lang="fr-FR" dirty="0">
              <a:solidFill>
                <a:schemeClr val="tx2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Pnns_groups_1</a:t>
            </a:r>
            <a:r>
              <a:rPr lang="fr-FR" dirty="0">
                <a:sym typeface="Wingdings" panose="05000000000000000000" pitchFamily="2" charset="2"/>
              </a:rPr>
              <a:t> / 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pnns_groups_2</a:t>
            </a:r>
          </a:p>
          <a:p>
            <a:pPr lvl="1"/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Categories_tags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fr-FR" dirty="0"/>
              <a:t>/ 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pnns_groups_2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70F34A2-E194-4ECD-A191-9AF8C06C2714}"/>
              </a:ext>
            </a:extLst>
          </p:cNvPr>
          <p:cNvSpPr txBox="1"/>
          <p:nvPr/>
        </p:nvSpPr>
        <p:spPr>
          <a:xfrm>
            <a:off x="6213446" y="5058344"/>
            <a:ext cx="167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 &lt; alpha=0,1</a:t>
            </a:r>
          </a:p>
        </p:txBody>
      </p:sp>
      <p:sp>
        <p:nvSpPr>
          <p:cNvPr id="8" name="Accolade fermante 7">
            <a:extLst>
              <a:ext uri="{FF2B5EF4-FFF2-40B4-BE49-F238E27FC236}">
                <a16:creationId xmlns:a16="http://schemas.microsoft.com/office/drawing/2014/main" id="{33321A63-4E12-4445-B8B7-4F0DA96B857E}"/>
              </a:ext>
            </a:extLst>
          </p:cNvPr>
          <p:cNvSpPr/>
          <p:nvPr/>
        </p:nvSpPr>
        <p:spPr>
          <a:xfrm>
            <a:off x="5978554" y="4043385"/>
            <a:ext cx="234892" cy="2399251"/>
          </a:xfrm>
          <a:prstGeom prst="rightBrace">
            <a:avLst>
              <a:gd name="adj1" fmla="val 16547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5181DA0-5F05-4F61-92F9-C3A271103285}"/>
              </a:ext>
            </a:extLst>
          </p:cNvPr>
          <p:cNvSpPr txBox="1"/>
          <p:nvPr/>
        </p:nvSpPr>
        <p:spPr>
          <a:xfrm>
            <a:off x="8095376" y="3941417"/>
            <a:ext cx="368276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/>
              <a:t>Décision de garder les variables :</a:t>
            </a:r>
          </a:p>
          <a:p>
            <a:pPr marL="285750" indent="-285750">
              <a:buFontTx/>
              <a:buChar char="-"/>
            </a:pPr>
            <a:r>
              <a:rPr lang="fr-FR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labels_tags</a:t>
            </a:r>
            <a:r>
              <a:rPr lang="fr-FR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fr-FR" dirty="0"/>
              <a:t>: permettra d’accéder à l’info de label bio</a:t>
            </a:r>
          </a:p>
          <a:p>
            <a:pPr marL="285750" indent="-285750">
              <a:buFontTx/>
              <a:buChar char="-"/>
            </a:pPr>
            <a:r>
              <a:rPr lang="fr-FR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pnns_groups_2 </a:t>
            </a:r>
            <a:r>
              <a:rPr lang="fr-FR" dirty="0"/>
              <a:t>: représente la catégorie des produits</a:t>
            </a: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2AED4A7C-824F-4C47-A8FE-C353E3783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189625"/>
              </p:ext>
            </p:extLst>
          </p:nvPr>
        </p:nvGraphicFramePr>
        <p:xfrm>
          <a:off x="8095377" y="5645414"/>
          <a:ext cx="3682766" cy="6629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249959">
                  <a:extLst>
                    <a:ext uri="{9D8B030D-6E8A-4147-A177-3AD203B41FA5}">
                      <a16:colId xmlns:a16="http://schemas.microsoft.com/office/drawing/2014/main" val="25672470"/>
                    </a:ext>
                  </a:extLst>
                </a:gridCol>
                <a:gridCol w="2432807">
                  <a:extLst>
                    <a:ext uri="{9D8B030D-6E8A-4147-A177-3AD203B41FA5}">
                      <a16:colId xmlns:a16="http://schemas.microsoft.com/office/drawing/2014/main" val="22174994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effectLst/>
                        </a:rPr>
                        <a:t>Fichier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openFoodFacts_fr_15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4905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dimension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>
                          <a:effectLst/>
                        </a:rPr>
                        <a:t>171 658 * 21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57193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NaN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>
                          <a:effectLst/>
                        </a:rPr>
                        <a:t>5,63%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28414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323782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0</TotalTime>
  <Words>1391</Words>
  <Application>Microsoft Office PowerPoint</Application>
  <PresentationFormat>Grand écran</PresentationFormat>
  <Paragraphs>157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Calibri</vt:lpstr>
      <vt:lpstr>Franklin Gothic Book</vt:lpstr>
      <vt:lpstr>Wingdings</vt:lpstr>
      <vt:lpstr>Cadrage</vt:lpstr>
      <vt:lpstr>Conception d’une application au service de la santé publique</vt:lpstr>
      <vt:lpstr>GlobalScore :  proposition de produits similaires meilleurs pour la santé</vt:lpstr>
      <vt:lpstr>Données disponibles : base de donnée Open Food Facts</vt:lpstr>
      <vt:lpstr>1. Nettoyage des données</vt:lpstr>
      <vt:lpstr>Sélection des produits vendus en France et retrait des doublons</vt:lpstr>
      <vt:lpstr>Suppression des variables non nécessaires ou peu remplies</vt:lpstr>
      <vt:lpstr>Nettoyage des lignes</vt:lpstr>
      <vt:lpstr>Analyse des colonnes avec des noms similaires Variables quantitatives : calcul du coefficient de pearson</vt:lpstr>
      <vt:lpstr>Analyse des colonnes avec des noms similaires Variables qualitatives : test du khi²</vt:lpstr>
      <vt:lpstr>Cas de la variable catégorielle pnns_groups_2</vt:lpstr>
      <vt:lpstr>2. Analyse exploratoire</vt:lpstr>
      <vt:lpstr>Etude des corrélations linéaires entre variables quantitatives</vt:lpstr>
      <vt:lpstr>Cas de la variable labels_tags</vt:lpstr>
      <vt:lpstr>ACP</vt:lpstr>
      <vt:lpstr>kNN sur la variable LabelBio</vt:lpstr>
      <vt:lpstr>ACP sur les variables d’intérêt nutriscore_score, additives_n, ingredients from/that may be from_palm_oil, labelsBio</vt:lpstr>
      <vt:lpstr>Conclusions</vt:lpstr>
      <vt:lpstr>Merci pour votre attention. 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Concevez une application au service de la santé publique</dc:title>
  <dc:creator>Deboiss Nozessiobed</dc:creator>
  <cp:lastModifiedBy>Deboiss Nozessiobed</cp:lastModifiedBy>
  <cp:revision>12</cp:revision>
  <dcterms:created xsi:type="dcterms:W3CDTF">2021-11-17T07:31:48Z</dcterms:created>
  <dcterms:modified xsi:type="dcterms:W3CDTF">2021-11-30T13:53:17Z</dcterms:modified>
</cp:coreProperties>
</file>