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70" r:id="rId9"/>
    <p:sldId id="271" r:id="rId10"/>
    <p:sldId id="282" r:id="rId11"/>
    <p:sldId id="260" r:id="rId12"/>
    <p:sldId id="274" r:id="rId13"/>
    <p:sldId id="275" r:id="rId14"/>
    <p:sldId id="276" r:id="rId15"/>
    <p:sldId id="279" r:id="rId16"/>
    <p:sldId id="273" r:id="rId17"/>
    <p:sldId id="280" r:id="rId18"/>
    <p:sldId id="281" r:id="rId19"/>
    <p:sldId id="283" r:id="rId20"/>
    <p:sldId id="284" r:id="rId21"/>
    <p:sldId id="262" r:id="rId22"/>
    <p:sldId id="272" r:id="rId23"/>
    <p:sldId id="285" r:id="rId24"/>
    <p:sldId id="287" r:id="rId25"/>
    <p:sldId id="26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A8E"/>
    <a:srgbClr val="C29A4B"/>
    <a:srgbClr val="88A746"/>
    <a:srgbClr val="4EABB8"/>
    <a:srgbClr val="911657"/>
    <a:srgbClr val="FFFFFF"/>
    <a:srgbClr val="E78AE0"/>
    <a:srgbClr val="F2C418"/>
    <a:srgbClr val="4A845E"/>
    <a:srgbClr val="69A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84CDE-C52F-4C8B-966E-D9B1A59BC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b="1" dirty="0"/>
              <a:t>Anticipez les besoins en consommation électrique de bâtiments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099F84-46A1-4BC5-85A9-A8C354E27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Data </a:t>
            </a:r>
            <a:r>
              <a:rPr lang="fr-FR" dirty="0" err="1"/>
              <a:t>Scientist</a:t>
            </a:r>
            <a:r>
              <a:rPr lang="fr-FR" dirty="0"/>
              <a:t> – Projet 4</a:t>
            </a:r>
          </a:p>
          <a:p>
            <a:r>
              <a:rPr lang="fr-FR" dirty="0"/>
              <a:t>Hélène de Boissezon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2E5751-69FE-47EF-A73C-EFBCFCEC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54745" y="4932725"/>
            <a:ext cx="1681993" cy="16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2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1CF7C2B1-98DB-4EEC-B0F4-4704C46FE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07" y="2457947"/>
            <a:ext cx="85439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E2A7ED6-7AFC-4A64-8FC5-F81CAFAE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Targets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EA02BFE-C808-444F-A91A-DA464BC14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328626"/>
              </p:ext>
            </p:extLst>
          </p:nvPr>
        </p:nvGraphicFramePr>
        <p:xfrm>
          <a:off x="4226842" y="3311485"/>
          <a:ext cx="180595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69">
                  <a:extLst>
                    <a:ext uri="{9D8B030D-6E8A-4147-A177-3AD203B41FA5}">
                      <a16:colId xmlns:a16="http://schemas.microsoft.com/office/drawing/2014/main" val="1493096972"/>
                    </a:ext>
                  </a:extLst>
                </a:gridCol>
                <a:gridCol w="708914">
                  <a:extLst>
                    <a:ext uri="{9D8B030D-6E8A-4147-A177-3AD203B41FA5}">
                      <a16:colId xmlns:a16="http://schemas.microsoft.com/office/drawing/2014/main" val="1343836388"/>
                    </a:ext>
                  </a:extLst>
                </a:gridCol>
                <a:gridCol w="631571">
                  <a:extLst>
                    <a:ext uri="{9D8B030D-6E8A-4147-A177-3AD203B41FA5}">
                      <a16:colId xmlns:a16="http://schemas.microsoft.com/office/drawing/2014/main" val="3507064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Train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Test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289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count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463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mean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4,75E+06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4,38E+06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5483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std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6,14E+06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5,95E+06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525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1,14E+04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4,39E+04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376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25%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1,14E+06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1,09E+06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344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50%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2,31E+06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1,96E+06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9784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75%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5,84E+06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4,67E+06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30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max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3,91E+07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3,69E+07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68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93792009-DD3D-432D-8592-099FA5070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281647"/>
              </p:ext>
            </p:extLst>
          </p:nvPr>
        </p:nvGraphicFramePr>
        <p:xfrm>
          <a:off x="8653277" y="3311485"/>
          <a:ext cx="15385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59">
                  <a:extLst>
                    <a:ext uri="{9D8B030D-6E8A-4147-A177-3AD203B41FA5}">
                      <a16:colId xmlns:a16="http://schemas.microsoft.com/office/drawing/2014/main" val="1493096972"/>
                    </a:ext>
                  </a:extLst>
                </a:gridCol>
                <a:gridCol w="546127">
                  <a:extLst>
                    <a:ext uri="{9D8B030D-6E8A-4147-A177-3AD203B41FA5}">
                      <a16:colId xmlns:a16="http://schemas.microsoft.com/office/drawing/2014/main" val="1343836388"/>
                    </a:ext>
                  </a:extLst>
                </a:gridCol>
                <a:gridCol w="542030">
                  <a:extLst>
                    <a:ext uri="{9D8B030D-6E8A-4147-A177-3AD203B41FA5}">
                      <a16:colId xmlns:a16="http://schemas.microsoft.com/office/drawing/2014/main" val="3507064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Train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Test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289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count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463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mean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90,9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5483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std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137,0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525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min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376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25%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344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50%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41,6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9784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75%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100,3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30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max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1231,2</a:t>
                      </a:r>
                    </a:p>
                  </a:txBody>
                  <a:tcPr marL="7620" marR="7620" marT="7620" marB="0" anchor="b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900,4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68"/>
                  </a:ext>
                </a:extLst>
              </a:tr>
            </a:tbl>
          </a:graphicData>
        </a:graphic>
      </p:graphicFrame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6917F50-BC5E-442E-B92E-A2D049316D62}"/>
              </a:ext>
            </a:extLst>
          </p:cNvPr>
          <p:cNvSpPr txBox="1">
            <a:spLocks/>
          </p:cNvSpPr>
          <p:nvPr/>
        </p:nvSpPr>
        <p:spPr>
          <a:xfrm>
            <a:off x="1371600" y="1523669"/>
            <a:ext cx="6916723" cy="934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err="1">
                <a:solidFill>
                  <a:schemeClr val="accent5"/>
                </a:solidFill>
              </a:rPr>
              <a:t>SiteEnergyUse</a:t>
            </a:r>
            <a:r>
              <a:rPr lang="fr-FR" i="1" dirty="0">
                <a:solidFill>
                  <a:schemeClr val="accent5"/>
                </a:solidFill>
              </a:rPr>
              <a:t>(</a:t>
            </a:r>
            <a:r>
              <a:rPr lang="fr-FR" i="1" dirty="0" err="1">
                <a:solidFill>
                  <a:schemeClr val="accent5"/>
                </a:solidFill>
              </a:rPr>
              <a:t>kBtu</a:t>
            </a:r>
            <a:r>
              <a:rPr lang="fr-FR" i="1" dirty="0">
                <a:solidFill>
                  <a:schemeClr val="accent5"/>
                </a:solidFill>
              </a:rPr>
              <a:t>)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Valeurs variant de 3 ordres de grandeur (10</a:t>
            </a:r>
            <a:r>
              <a:rPr lang="fr-FR" baseline="30000" dirty="0"/>
              <a:t>4</a:t>
            </a:r>
            <a:r>
              <a:rPr lang="fr-FR" dirty="0"/>
              <a:t> -&gt; 10</a:t>
            </a:r>
            <a:r>
              <a:rPr lang="fr-FR" baseline="30000" dirty="0"/>
              <a:t>7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118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4442C-25C9-4EF8-B3D1-B534D04C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44A6C-0084-4BF5-853F-652565D15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Préprocessing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30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67B07AF-0C40-47A3-B85B-C939B8AC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8BD6B-B50A-4328-B37E-A7ED7DEC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46" y="2582098"/>
            <a:ext cx="2891056" cy="28910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1A69856A-B907-41CD-A8A8-1F2D38C445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849817"/>
              </p:ext>
            </p:extLst>
          </p:nvPr>
        </p:nvGraphicFramePr>
        <p:xfrm>
          <a:off x="1219200" y="2831286"/>
          <a:ext cx="683702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143">
                  <a:extLst>
                    <a:ext uri="{9D8B030D-6E8A-4147-A177-3AD203B41FA5}">
                      <a16:colId xmlns:a16="http://schemas.microsoft.com/office/drawing/2014/main" val="2435937204"/>
                    </a:ext>
                  </a:extLst>
                </a:gridCol>
                <a:gridCol w="2056270">
                  <a:extLst>
                    <a:ext uri="{9D8B030D-6E8A-4147-A177-3AD203B41FA5}">
                      <a16:colId xmlns:a16="http://schemas.microsoft.com/office/drawing/2014/main" val="107967959"/>
                    </a:ext>
                  </a:extLst>
                </a:gridCol>
                <a:gridCol w="2146615">
                  <a:extLst>
                    <a:ext uri="{9D8B030D-6E8A-4147-A177-3AD203B41FA5}">
                      <a16:colId xmlns:a16="http://schemas.microsoft.com/office/drawing/2014/main" val="1509009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Imputation 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Normalisation / encodage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Surfaces (</a:t>
                      </a:r>
                      <a:r>
                        <a:rPr lang="fr-FR" i="1" dirty="0">
                          <a:solidFill>
                            <a:schemeClr val="accent4"/>
                          </a:solidFill>
                        </a:rPr>
                        <a:t>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Standard </a:t>
                      </a:r>
                      <a:r>
                        <a:rPr lang="fr-FR" dirty="0" err="1"/>
                        <a:t>Scaler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err="1">
                          <a:solidFill>
                            <a:schemeClr val="accent4"/>
                          </a:solidFill>
                        </a:rPr>
                        <a:t>ENERGYSTARScore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Standard </a:t>
                      </a:r>
                      <a:r>
                        <a:rPr lang="fr-FR" dirty="0" err="1"/>
                        <a:t>Scaler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8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Autre variables (</a:t>
                      </a:r>
                      <a:r>
                        <a:rPr lang="fr-FR" i="1" dirty="0" err="1">
                          <a:solidFill>
                            <a:schemeClr val="accent4"/>
                          </a:solidFill>
                        </a:rPr>
                        <a:t>YearBuilt</a:t>
                      </a:r>
                      <a:r>
                        <a:rPr lang="fr-FR" dirty="0"/>
                        <a:t> et </a:t>
                      </a:r>
                      <a:r>
                        <a:rPr lang="fr-FR" i="1" dirty="0" err="1">
                          <a:solidFill>
                            <a:schemeClr val="accent4"/>
                          </a:solidFill>
                        </a:rPr>
                        <a:t>NumberofFloors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 nécessaire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Standard </a:t>
                      </a:r>
                      <a:r>
                        <a:rPr lang="fr-FR" dirty="0" err="1"/>
                        <a:t>Scaler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6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Variables catégorielles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‘None’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One Hot 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39237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B04D395-4587-431D-B3AA-C1E65F497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81099"/>
              </p:ext>
            </p:extLst>
          </p:nvPr>
        </p:nvGraphicFramePr>
        <p:xfrm>
          <a:off x="3945940" y="5730119"/>
          <a:ext cx="2563537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0297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1493240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1 263 * 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10,53 %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86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42AE3-8B28-406E-99FE-28B70BCD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Sensibilité du train/test split au nombre de données disponibles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3975C-F7AA-4340-9CF3-8E3F1715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750653" cy="3581400"/>
          </a:xfrm>
        </p:spPr>
        <p:txBody>
          <a:bodyPr>
            <a:normAutofit/>
          </a:bodyPr>
          <a:lstStyle/>
          <a:p>
            <a:r>
              <a:rPr lang="fr-FR" sz="1800" dirty="0"/>
              <a:t>300 valeurs  de </a:t>
            </a:r>
            <a:r>
              <a:rPr lang="fr-FR" sz="1800" dirty="0" err="1"/>
              <a:t>random_state</a:t>
            </a:r>
            <a:r>
              <a:rPr lang="fr-FR" sz="1800" dirty="0"/>
              <a:t> testées entre 0 et 30000</a:t>
            </a:r>
          </a:p>
          <a:p>
            <a:r>
              <a:rPr lang="fr-FR" sz="1800" dirty="0"/>
              <a:t>Modélisation avec une régression linéaire</a:t>
            </a:r>
          </a:p>
          <a:p>
            <a:endParaRPr lang="fr-FR" sz="1800" dirty="0"/>
          </a:p>
          <a:p>
            <a:r>
              <a:rPr lang="fr-FR" sz="1800" dirty="0"/>
              <a:t>Grande variabilité du score obtenu en fonction du </a:t>
            </a:r>
            <a:r>
              <a:rPr lang="fr-FR" sz="1800" dirty="0" err="1"/>
              <a:t>random_state</a:t>
            </a:r>
            <a:endParaRPr lang="fr-FR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047F1D-D3FF-49BC-93A5-BB217C88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19" y="2171700"/>
            <a:ext cx="46958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48DEE43-0502-4374-81C9-02D257775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51762"/>
              </p:ext>
            </p:extLst>
          </p:nvPr>
        </p:nvGraphicFramePr>
        <p:xfrm>
          <a:off x="2941274" y="4648517"/>
          <a:ext cx="261130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34">
                  <a:extLst>
                    <a:ext uri="{9D8B030D-6E8A-4147-A177-3AD203B41FA5}">
                      <a16:colId xmlns:a16="http://schemas.microsoft.com/office/drawing/2014/main" val="2091573267"/>
                    </a:ext>
                  </a:extLst>
                </a:gridCol>
                <a:gridCol w="1492369">
                  <a:extLst>
                    <a:ext uri="{9D8B030D-6E8A-4147-A177-3AD203B41FA5}">
                      <a16:colId xmlns:a16="http://schemas.microsoft.com/office/drawing/2014/main" val="382389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R² régression linéaire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9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2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6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06408"/>
                  </a:ext>
                </a:extLst>
              </a:tr>
            </a:tbl>
          </a:graphicData>
        </a:graphic>
      </p:graphicFrame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5EF0615-EDDD-49B9-BD25-3525F35E02F1}"/>
              </a:ext>
            </a:extLst>
          </p:cNvPr>
          <p:cNvSpPr/>
          <p:nvPr/>
        </p:nvSpPr>
        <p:spPr>
          <a:xfrm>
            <a:off x="6400798" y="5985894"/>
            <a:ext cx="704673" cy="44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79D544-1959-48AF-8807-CF7EDC18D4DC}"/>
              </a:ext>
            </a:extLst>
          </p:cNvPr>
          <p:cNvSpPr txBox="1"/>
          <p:nvPr/>
        </p:nvSpPr>
        <p:spPr>
          <a:xfrm>
            <a:off x="7229519" y="5867400"/>
            <a:ext cx="374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faudrait plus de données pour converger vers un score plus stable</a:t>
            </a:r>
          </a:p>
        </p:txBody>
      </p:sp>
    </p:spTree>
    <p:extLst>
      <p:ext uri="{BB962C8B-B14F-4D97-AF65-F5344CB8AC3E}">
        <p14:creationId xmlns:p14="http://schemas.microsoft.com/office/powerpoint/2010/main" val="172860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0FEE9F6-CFFD-427D-B0ED-70A8ADED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B400D4-6D10-414B-B997-BC8ED194D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Stratégie</a:t>
            </a:r>
          </a:p>
        </p:txBody>
      </p:sp>
    </p:spTree>
    <p:extLst>
      <p:ext uri="{BB962C8B-B14F-4D97-AF65-F5344CB8AC3E}">
        <p14:creationId xmlns:p14="http://schemas.microsoft.com/office/powerpoint/2010/main" val="263249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BE5ACF1-29C8-4D2A-AAEB-550D6217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				Configurations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C2D9726-8EF4-4F98-A692-44EFCD46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65" y="1723937"/>
            <a:ext cx="10708547" cy="3581400"/>
          </a:xfrm>
        </p:spPr>
        <p:txBody>
          <a:bodyPr numCol="2">
            <a:normAutofit/>
          </a:bodyPr>
          <a:lstStyle/>
          <a:p>
            <a:r>
              <a:rPr lang="fr-FR" sz="1800" dirty="0" err="1"/>
              <a:t>GridSearchCV</a:t>
            </a:r>
            <a:r>
              <a:rPr lang="fr-FR" sz="1800" dirty="0"/>
              <a:t> sur chaque modèle pour optimiser les hyperparamètres</a:t>
            </a:r>
          </a:p>
          <a:p>
            <a:pPr lvl="1"/>
            <a:r>
              <a:rPr lang="fr-FR" sz="1800" dirty="0"/>
              <a:t>Critère de score : RMSE</a:t>
            </a:r>
          </a:p>
          <a:p>
            <a:r>
              <a:rPr lang="fr-FR" sz="1800" dirty="0"/>
              <a:t>Sur le modèle final :</a:t>
            </a:r>
          </a:p>
          <a:p>
            <a:pPr lvl="1"/>
            <a:r>
              <a:rPr lang="fr-FR" sz="1800" dirty="0"/>
              <a:t>Stockage du temps de calcul et des hyperparamètres</a:t>
            </a:r>
          </a:p>
          <a:p>
            <a:pPr lvl="1"/>
            <a:r>
              <a:rPr lang="fr-FR" sz="1800" dirty="0"/>
              <a:t>Calcul et stockage de toutes les métriques</a:t>
            </a:r>
          </a:p>
          <a:p>
            <a:pPr lvl="1"/>
            <a:r>
              <a:rPr lang="fr-FR" sz="1800" dirty="0"/>
              <a:t>Calcul et stockage du nombre de valeurs négatives générées</a:t>
            </a:r>
          </a:p>
          <a:p>
            <a:r>
              <a:rPr lang="fr-FR" sz="1800" dirty="0"/>
              <a:t>Comparaison des différents modèles et décision</a:t>
            </a:r>
          </a:p>
          <a:p>
            <a:r>
              <a:rPr lang="fr-FR" sz="1800" dirty="0"/>
              <a:t>Target : </a:t>
            </a:r>
            <a:r>
              <a:rPr lang="fr-FR" sz="1800" dirty="0" err="1"/>
              <a:t>SiteEnergyUse</a:t>
            </a:r>
            <a:r>
              <a:rPr lang="fr-FR" sz="1800" dirty="0"/>
              <a:t>(</a:t>
            </a:r>
            <a:r>
              <a:rPr lang="fr-FR" sz="1800" dirty="0" err="1"/>
              <a:t>kBtu</a:t>
            </a:r>
            <a:r>
              <a:rPr lang="fr-FR" sz="1800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fr-FR" sz="1800" dirty="0" err="1"/>
              <a:t>Features</a:t>
            </a:r>
            <a:r>
              <a:rPr lang="fr-FR" sz="1800" dirty="0"/>
              <a:t> / </a:t>
            </a:r>
            <a:r>
              <a:rPr lang="fr-FR" sz="1800" dirty="0" err="1"/>
              <a:t>target</a:t>
            </a:r>
            <a:endParaRPr lang="fr-FR" sz="1800" dirty="0"/>
          </a:p>
          <a:p>
            <a:pPr lvl="1">
              <a:buFont typeface="+mj-lt"/>
              <a:buAutoNum type="arabicPeriod"/>
            </a:pPr>
            <a:r>
              <a:rPr lang="fr-FR" sz="1800" dirty="0" err="1"/>
              <a:t>Features</a:t>
            </a:r>
            <a:r>
              <a:rPr lang="fr-FR" sz="1800" dirty="0"/>
              <a:t> / log(</a:t>
            </a:r>
            <a:r>
              <a:rPr lang="fr-FR" sz="1800" dirty="0" err="1"/>
              <a:t>target</a:t>
            </a:r>
            <a:r>
              <a:rPr lang="fr-FR" sz="1800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fr-FR" sz="1800" dirty="0" err="1"/>
              <a:t>Feature</a:t>
            </a:r>
            <a:r>
              <a:rPr lang="fr-FR" sz="1800" dirty="0"/>
              <a:t> sans </a:t>
            </a:r>
            <a:r>
              <a:rPr lang="fr-FR" sz="1800" dirty="0" err="1"/>
              <a:t>ENERGYSTARScore</a:t>
            </a:r>
            <a:r>
              <a:rPr lang="fr-FR" sz="1800" dirty="0"/>
              <a:t> / </a:t>
            </a:r>
            <a:r>
              <a:rPr lang="fr-FR" sz="1800" dirty="0" err="1"/>
              <a:t>target</a:t>
            </a:r>
            <a:endParaRPr lang="fr-FR" sz="1800" dirty="0"/>
          </a:p>
          <a:p>
            <a:r>
              <a:rPr lang="fr-FR" sz="1800" dirty="0"/>
              <a:t>Target : </a:t>
            </a:r>
            <a:r>
              <a:rPr lang="fr-FR" sz="1800" dirty="0" err="1"/>
              <a:t>GHGEmissions</a:t>
            </a:r>
            <a:r>
              <a:rPr lang="fr-FR" sz="1800" dirty="0"/>
              <a:t>(MetricTonsCO2e)</a:t>
            </a:r>
          </a:p>
          <a:p>
            <a:pPr lvl="1">
              <a:buFont typeface="+mj-lt"/>
              <a:buAutoNum type="arabicPeriod"/>
            </a:pPr>
            <a:r>
              <a:rPr lang="fr-FR" sz="1800" dirty="0" err="1"/>
              <a:t>Features</a:t>
            </a:r>
            <a:r>
              <a:rPr lang="fr-FR" sz="1800" dirty="0"/>
              <a:t> / </a:t>
            </a:r>
            <a:r>
              <a:rPr lang="fr-FR" sz="1800" dirty="0" err="1"/>
              <a:t>target</a:t>
            </a:r>
            <a:endParaRPr lang="fr-FR" sz="1800" dirty="0"/>
          </a:p>
          <a:p>
            <a:pPr lvl="1">
              <a:buFont typeface="+mj-lt"/>
              <a:buAutoNum type="arabicPeriod"/>
            </a:pPr>
            <a:r>
              <a:rPr lang="fr-FR" sz="1800" dirty="0" err="1"/>
              <a:t>Features</a:t>
            </a:r>
            <a:r>
              <a:rPr lang="fr-FR" sz="1800" dirty="0"/>
              <a:t> sans </a:t>
            </a:r>
            <a:r>
              <a:rPr lang="fr-FR" sz="1800" dirty="0" err="1"/>
              <a:t>ENERGYSTARScore</a:t>
            </a:r>
            <a:r>
              <a:rPr lang="fr-FR" sz="1800" dirty="0"/>
              <a:t> / </a:t>
            </a:r>
            <a:r>
              <a:rPr lang="fr-FR" sz="1800" dirty="0" err="1"/>
              <a:t>target</a:t>
            </a:r>
            <a:endParaRPr lang="fr-FR" sz="1800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1EE76-210A-4DD8-AF73-FFE80CC28FA7}"/>
              </a:ext>
            </a:extLst>
          </p:cNvPr>
          <p:cNvSpPr/>
          <p:nvPr/>
        </p:nvSpPr>
        <p:spPr>
          <a:xfrm>
            <a:off x="6501468" y="687897"/>
            <a:ext cx="5217952" cy="3775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BD25C-AF70-4D99-9048-B5E02041F06D}"/>
              </a:ext>
            </a:extLst>
          </p:cNvPr>
          <p:cNvSpPr/>
          <p:nvPr/>
        </p:nvSpPr>
        <p:spPr>
          <a:xfrm>
            <a:off x="1251268" y="689294"/>
            <a:ext cx="5217952" cy="4612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E701332-501A-4BB8-A27A-41D04E374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60"/>
          <a:stretch/>
        </p:blipFill>
        <p:spPr>
          <a:xfrm>
            <a:off x="3459151" y="5415092"/>
            <a:ext cx="3042317" cy="12985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D47A8B-689B-4E59-8740-3F4560553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23"/>
          <a:stretch/>
        </p:blipFill>
        <p:spPr>
          <a:xfrm>
            <a:off x="6501468" y="5569422"/>
            <a:ext cx="3042317" cy="9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7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B488-1A0E-4460-BE8C-162D8D55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982D8E-F4A9-4E6C-8A70-DF09FDC7D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Consommation d’énergie </a:t>
            </a:r>
          </a:p>
          <a:p>
            <a:r>
              <a:rPr lang="fr-FR" i="1" dirty="0" err="1"/>
              <a:t>SiteEnergyUse</a:t>
            </a:r>
            <a:r>
              <a:rPr lang="fr-FR" i="1" dirty="0"/>
              <a:t>(</a:t>
            </a:r>
            <a:r>
              <a:rPr lang="fr-FR" i="1" dirty="0" err="1"/>
              <a:t>kBtu</a:t>
            </a:r>
            <a:r>
              <a:rPr lang="fr-FR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22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FA9ABA-5C2D-4B5C-90B0-E2A0CE5BAD76}"/>
              </a:ext>
            </a:extLst>
          </p:cNvPr>
          <p:cNvSpPr/>
          <p:nvPr/>
        </p:nvSpPr>
        <p:spPr>
          <a:xfrm>
            <a:off x="6420375" y="2015653"/>
            <a:ext cx="5508771" cy="47985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8BCE022-A1CB-47EA-BA61-AB548283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Option 1 : </a:t>
            </a:r>
            <a:r>
              <a:rPr lang="fr-FR" dirty="0" err="1"/>
              <a:t>Features</a:t>
            </a:r>
            <a:r>
              <a:rPr lang="fr-FR" dirty="0"/>
              <a:t> vs </a:t>
            </a:r>
            <a:r>
              <a:rPr lang="fr-FR" dirty="0" err="1"/>
              <a:t>target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B0947F6-143C-4DD8-9626-938532EB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831003" cy="4150651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fr-FR" sz="1600" dirty="0"/>
              <a:t>La modélisation </a:t>
            </a:r>
            <a:r>
              <a:rPr lang="fr-FR" sz="1600" b="1" dirty="0">
                <a:solidFill>
                  <a:srgbClr val="C29A4B"/>
                </a:solidFill>
              </a:rPr>
              <a:t>Ridge</a:t>
            </a:r>
            <a:r>
              <a:rPr lang="fr-FR" sz="1600" dirty="0"/>
              <a:t> semble la plus pertinente :</a:t>
            </a:r>
          </a:p>
          <a:p>
            <a:pPr lvl="1"/>
            <a:r>
              <a:rPr lang="fr-FR" sz="1600" dirty="0"/>
              <a:t>temps de modélisation le plus faible</a:t>
            </a:r>
          </a:p>
          <a:p>
            <a:pPr lvl="1"/>
            <a:r>
              <a:rPr lang="fr-FR" sz="1600" dirty="0"/>
              <a:t>métriques parmi les meilleurs de tous les modèles testés (R² = 0,79 ; RMSE = 2,66.10</a:t>
            </a:r>
            <a:r>
              <a:rPr lang="fr-FR" sz="1600" baseline="30000" dirty="0"/>
              <a:t>6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Par contre, il s'agit d'un modèle qui peut générer des valeurs négatives (22, soit 7% du jeu de test).</a:t>
            </a:r>
          </a:p>
          <a:p>
            <a:pPr rtl="0"/>
            <a:r>
              <a:rPr lang="fr-FR" sz="1600" dirty="0"/>
              <a:t>Si l'on souhaite un modèle qui ne prédit pas ou peu de valeur négative, alors il faut se tourner vers les modèles ensemblistes. Le </a:t>
            </a:r>
            <a:r>
              <a:rPr lang="fr-FR" sz="1600" b="1" dirty="0">
                <a:solidFill>
                  <a:srgbClr val="E78AE0"/>
                </a:solidFill>
              </a:rPr>
              <a:t>Gradient </a:t>
            </a:r>
            <a:r>
              <a:rPr lang="fr-FR" sz="1600" b="1" dirty="0" err="1">
                <a:solidFill>
                  <a:srgbClr val="E78AE0"/>
                </a:solidFill>
              </a:rPr>
              <a:t>Boosting</a:t>
            </a:r>
            <a:r>
              <a:rPr lang="fr-FR" sz="1600" dirty="0"/>
              <a:t> est un bon candidat car malgré le nombre d'hyperparamètres à prendre en compte :</a:t>
            </a:r>
          </a:p>
          <a:p>
            <a:pPr lvl="1"/>
            <a:r>
              <a:rPr lang="fr-FR" sz="1600" dirty="0"/>
              <a:t>il tourne relativement vite (&lt;1s),</a:t>
            </a:r>
          </a:p>
          <a:p>
            <a:pPr lvl="1"/>
            <a:r>
              <a:rPr lang="fr-FR" sz="1600" dirty="0"/>
              <a:t>possède des métriques légèrement meilleures (R²=0.81, RMSE= 2,54.10</a:t>
            </a:r>
            <a:r>
              <a:rPr lang="fr-FR" sz="1600" baseline="30000" dirty="0"/>
              <a:t>6</a:t>
            </a:r>
            <a:r>
              <a:rPr lang="fr-FR" sz="1600" dirty="0"/>
              <a:t>)  à la modélisation Ridge</a:t>
            </a:r>
          </a:p>
          <a:p>
            <a:pPr lvl="1"/>
            <a:r>
              <a:rPr lang="fr-FR" sz="1600" dirty="0"/>
              <a:t>génère 0.3% de valeurs négatives.</a:t>
            </a:r>
          </a:p>
          <a:p>
            <a:endParaRPr lang="fr-FR" sz="1600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0450655F-F6B9-449A-9583-384784AA8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49780" r="-768" b="29490"/>
          <a:stretch/>
        </p:blipFill>
        <p:spPr bwMode="auto">
          <a:xfrm>
            <a:off x="9310547" y="2149475"/>
            <a:ext cx="2520000" cy="20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081213A0-FE64-4562-846C-82EA489B0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1" r="50000" b="960"/>
          <a:stretch/>
        </p:blipFill>
        <p:spPr bwMode="auto">
          <a:xfrm>
            <a:off x="6572775" y="4233973"/>
            <a:ext cx="2520000" cy="24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C0884410-1648-45BB-AFE7-7067EA86D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2" r="50000" b="53730"/>
          <a:stretch/>
        </p:blipFill>
        <p:spPr bwMode="auto">
          <a:xfrm>
            <a:off x="6572775" y="2149475"/>
            <a:ext cx="2520000" cy="20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9EC6213-4E72-44E1-9D4A-D41ABD249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" r="50000" b="77927"/>
          <a:stretch/>
        </p:blipFill>
        <p:spPr bwMode="auto">
          <a:xfrm>
            <a:off x="9310547" y="4233973"/>
            <a:ext cx="2520000" cy="20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83F0DC2F-AC2C-47C8-8903-663593C1A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0" r="50000" b="968"/>
          <a:stretch/>
        </p:blipFill>
        <p:spPr bwMode="auto">
          <a:xfrm>
            <a:off x="9310547" y="6261973"/>
            <a:ext cx="252000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99859DF-2CD3-47ED-9E2E-EE99F54F2451}"/>
              </a:ext>
            </a:extLst>
          </p:cNvPr>
          <p:cNvSpPr txBox="1"/>
          <p:nvPr/>
        </p:nvSpPr>
        <p:spPr>
          <a:xfrm rot="16200000">
            <a:off x="6263108" y="3028874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RMSE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1FB480-ECA5-4804-A5E9-FBD723158CAD}"/>
              </a:ext>
            </a:extLst>
          </p:cNvPr>
          <p:cNvSpPr txBox="1"/>
          <p:nvPr/>
        </p:nvSpPr>
        <p:spPr>
          <a:xfrm rot="16200000">
            <a:off x="9000880" y="3027125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R²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E59BD35-B753-4F34-A657-79698628E11F}"/>
              </a:ext>
            </a:extLst>
          </p:cNvPr>
          <p:cNvSpPr txBox="1"/>
          <p:nvPr/>
        </p:nvSpPr>
        <p:spPr>
          <a:xfrm rot="16200000">
            <a:off x="5600343" y="5108632"/>
            <a:ext cx="20109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Nb valeurs négatives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494E5F6-4E9A-4F4D-908D-C8595E34E29C}"/>
              </a:ext>
            </a:extLst>
          </p:cNvPr>
          <p:cNvSpPr txBox="1"/>
          <p:nvPr/>
        </p:nvSpPr>
        <p:spPr>
          <a:xfrm rot="16200000">
            <a:off x="8652420" y="5136733"/>
            <a:ext cx="13806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Durée calculs (s)</a:t>
            </a:r>
          </a:p>
        </p:txBody>
      </p:sp>
      <p:graphicFrame>
        <p:nvGraphicFramePr>
          <p:cNvPr id="10" name="Tableau 16">
            <a:extLst>
              <a:ext uri="{FF2B5EF4-FFF2-40B4-BE49-F238E27FC236}">
                <a16:creationId xmlns:a16="http://schemas.microsoft.com/office/drawing/2014/main" id="{5E55B82C-C9D1-4E0F-92AA-98F6064E6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44640"/>
              </p:ext>
            </p:extLst>
          </p:nvPr>
        </p:nvGraphicFramePr>
        <p:xfrm>
          <a:off x="9433836" y="185470"/>
          <a:ext cx="2495310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2083">
                  <a:extLst>
                    <a:ext uri="{9D8B030D-6E8A-4147-A177-3AD203B41FA5}">
                      <a16:colId xmlns:a16="http://schemas.microsoft.com/office/drawing/2014/main" val="3035446732"/>
                    </a:ext>
                  </a:extLst>
                </a:gridCol>
                <a:gridCol w="1573227">
                  <a:extLst>
                    <a:ext uri="{9D8B030D-6E8A-4147-A177-3AD203B41FA5}">
                      <a16:colId xmlns:a16="http://schemas.microsoft.com/office/drawing/2014/main" val="190966074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29A4B"/>
                          </a:solidFill>
                        </a:rPr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E78AE0"/>
                          </a:solidFill>
                        </a:rPr>
                        <a:t>Gradient </a:t>
                      </a:r>
                      <a:r>
                        <a:rPr lang="fr-FR" sz="1200" dirty="0" err="1">
                          <a:solidFill>
                            <a:srgbClr val="E78AE0"/>
                          </a:solidFill>
                        </a:rPr>
                        <a:t>Boosting</a:t>
                      </a:r>
                      <a:endParaRPr lang="fr-FR" sz="1200" dirty="0">
                        <a:solidFill>
                          <a:srgbClr val="E78AE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04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Alpha 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Learning rate = 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699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Loss</a:t>
                      </a:r>
                      <a:r>
                        <a:rPr lang="fr-FR" sz="1200" dirty="0"/>
                        <a:t> = </a:t>
                      </a:r>
                      <a:r>
                        <a:rPr lang="fr-FR" sz="1200" dirty="0" err="1"/>
                        <a:t>squared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error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8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Max </a:t>
                      </a:r>
                      <a:r>
                        <a:rPr lang="fr-FR" sz="1200" dirty="0" err="1"/>
                        <a:t>depth</a:t>
                      </a:r>
                      <a:r>
                        <a:rPr lang="fr-FR" sz="1200" dirty="0"/>
                        <a:t>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352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Max </a:t>
                      </a:r>
                      <a:r>
                        <a:rPr lang="fr-FR" sz="1200" dirty="0" err="1"/>
                        <a:t>features</a:t>
                      </a:r>
                      <a:r>
                        <a:rPr lang="fr-FR" sz="1200" dirty="0"/>
                        <a:t> = 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897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 </a:t>
                      </a:r>
                      <a:r>
                        <a:rPr lang="fr-FR" sz="1200" dirty="0" err="1"/>
                        <a:t>estimators</a:t>
                      </a:r>
                      <a:r>
                        <a:rPr lang="fr-FR" sz="1200" dirty="0"/>
                        <a:t> =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7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C88F06-7096-49A5-905F-5BF21AE7B2A7}"/>
              </a:ext>
            </a:extLst>
          </p:cNvPr>
          <p:cNvSpPr/>
          <p:nvPr/>
        </p:nvSpPr>
        <p:spPr>
          <a:xfrm>
            <a:off x="6562988" y="2015654"/>
            <a:ext cx="5508771" cy="4611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4B6965-29AA-4A06-92FC-D4809555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Option 2 : </a:t>
            </a:r>
            <a:r>
              <a:rPr lang="fr-FR" sz="4400" dirty="0" err="1"/>
              <a:t>Features</a:t>
            </a:r>
            <a:r>
              <a:rPr lang="fr-FR" sz="4400" dirty="0"/>
              <a:t> vs </a:t>
            </a:r>
            <a:r>
              <a:rPr lang="fr-FR" sz="4400" i="1" dirty="0"/>
              <a:t>log(</a:t>
            </a:r>
            <a:r>
              <a:rPr lang="fr-FR" sz="4400" dirty="0" err="1"/>
              <a:t>target</a:t>
            </a:r>
            <a:r>
              <a:rPr lang="fr-FR" sz="4400" i="1" dirty="0"/>
              <a:t>)</a:t>
            </a:r>
            <a:br>
              <a:rPr lang="fr-FR" sz="4400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8557D-8E22-4283-A862-9AD3EFD8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95644" cy="3581400"/>
          </a:xfrm>
        </p:spPr>
        <p:txBody>
          <a:bodyPr>
            <a:normAutofit/>
          </a:bodyPr>
          <a:lstStyle/>
          <a:p>
            <a:r>
              <a:rPr lang="fr-FR" sz="1600" dirty="0"/>
              <a:t>Objectif : mieux gérer les fortes valeurs de la </a:t>
            </a:r>
            <a:r>
              <a:rPr lang="fr-FR" sz="1600" dirty="0" err="1"/>
              <a:t>target</a:t>
            </a:r>
            <a:r>
              <a:rPr lang="fr-FR" sz="1600" dirty="0"/>
              <a:t> et éviter de modéliser des valeurs négatives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Les modèles linéaires ne permettent pas de bien représenter les données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Les modèles non linéaires sont plus performants mais présentent des métriques plus faibles (R² = 0,71 ; RMSE = 3,1.10</a:t>
            </a:r>
            <a:r>
              <a:rPr lang="fr-FR" sz="1600" baseline="30000" dirty="0">
                <a:sym typeface="Wingdings" panose="05000000000000000000" pitchFamily="2" charset="2"/>
              </a:rPr>
              <a:t>6</a:t>
            </a:r>
            <a:r>
              <a:rPr lang="fr-FR" sz="1600" dirty="0">
                <a:sym typeface="Wingdings" panose="05000000000000000000" pitchFamily="2" charset="2"/>
              </a:rPr>
              <a:t> pour le </a:t>
            </a:r>
            <a:r>
              <a:rPr lang="fr-FR" sz="1600" b="1" dirty="0" err="1">
                <a:solidFill>
                  <a:srgbClr val="4EABB8"/>
                </a:solidFill>
                <a:sym typeface="Wingdings" panose="05000000000000000000" pitchFamily="2" charset="2"/>
              </a:rPr>
              <a:t>kRR</a:t>
            </a:r>
            <a:r>
              <a:rPr lang="fr-FR" sz="1600" dirty="0">
                <a:sym typeface="Wingdings" panose="05000000000000000000" pitchFamily="2" charset="2"/>
              </a:rPr>
              <a:t>)</a:t>
            </a:r>
            <a:endParaRPr lang="fr-FR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30C5C0-18C7-4CD3-A865-6EB775B0D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1295" b="25137"/>
          <a:stretch/>
        </p:blipFill>
        <p:spPr bwMode="auto">
          <a:xfrm>
            <a:off x="3656900" y="4784604"/>
            <a:ext cx="2783281" cy="1836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5B615E1-A600-4634-934C-5DA9ABCA2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 r="51295" b="74577"/>
          <a:stretch/>
        </p:blipFill>
        <p:spPr bwMode="auto">
          <a:xfrm>
            <a:off x="792758" y="4784604"/>
            <a:ext cx="2783280" cy="1836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E534160-8D5E-4099-9E36-3B6D8439B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985" b="71071"/>
          <a:stretch/>
        </p:blipFill>
        <p:spPr bwMode="auto">
          <a:xfrm>
            <a:off x="9399160" y="4119393"/>
            <a:ext cx="2628000" cy="19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A12CD77-6253-401C-B98D-77053379A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" t="64833" r="51615" b="8009"/>
          <a:stretch/>
        </p:blipFill>
        <p:spPr bwMode="auto">
          <a:xfrm>
            <a:off x="9459522" y="2167894"/>
            <a:ext cx="2520000" cy="198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B271192-E70D-4B4E-A77E-4EC07602A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8" t="1608" b="71009"/>
          <a:stretch/>
        </p:blipFill>
        <p:spPr bwMode="auto">
          <a:xfrm>
            <a:off x="6726561" y="2113906"/>
            <a:ext cx="2628000" cy="203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C1B1C1DE-1D50-4CB5-8991-D6A40C3E1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0" r="50000" b="968"/>
          <a:stretch/>
        </p:blipFill>
        <p:spPr bwMode="auto">
          <a:xfrm>
            <a:off x="9399160" y="6061097"/>
            <a:ext cx="2628000" cy="469287"/>
          </a:xfrm>
          <a:prstGeom prst="rect">
            <a:avLst/>
          </a:prstGeom>
          <a:noFill/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82961BC-E25D-4E40-9AE9-E5935956169E}"/>
              </a:ext>
            </a:extLst>
          </p:cNvPr>
          <p:cNvSpPr txBox="1"/>
          <p:nvPr/>
        </p:nvSpPr>
        <p:spPr>
          <a:xfrm rot="16200000">
            <a:off x="6405721" y="3028874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RMSE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390EC5-C933-4B51-9E0A-D6435AE7BB19}"/>
              </a:ext>
            </a:extLst>
          </p:cNvPr>
          <p:cNvSpPr txBox="1"/>
          <p:nvPr/>
        </p:nvSpPr>
        <p:spPr>
          <a:xfrm rot="16200000">
            <a:off x="9143493" y="3027125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R²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B6BC24E-78AC-4298-B6E2-DC2174BB0659}"/>
              </a:ext>
            </a:extLst>
          </p:cNvPr>
          <p:cNvSpPr txBox="1"/>
          <p:nvPr/>
        </p:nvSpPr>
        <p:spPr>
          <a:xfrm rot="16200000">
            <a:off x="5742956" y="5108632"/>
            <a:ext cx="20109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Nb valeurs négatives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07BF30-68B6-48AA-A4E8-114FB30785EA}"/>
              </a:ext>
            </a:extLst>
          </p:cNvPr>
          <p:cNvSpPr txBox="1"/>
          <p:nvPr/>
        </p:nvSpPr>
        <p:spPr>
          <a:xfrm rot="16200000">
            <a:off x="8795033" y="5136733"/>
            <a:ext cx="13806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Durée calculs (s)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84D9377-D38C-42E3-AB43-7F52B8F16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0" r="50000" b="968"/>
          <a:stretch/>
        </p:blipFill>
        <p:spPr bwMode="auto">
          <a:xfrm>
            <a:off x="6673436" y="4125173"/>
            <a:ext cx="2736000" cy="48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1E076B08-B9BD-483C-99E1-DE1F3541B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05865"/>
              </p:ext>
            </p:extLst>
          </p:nvPr>
        </p:nvGraphicFramePr>
        <p:xfrm>
          <a:off x="10498532" y="808869"/>
          <a:ext cx="1573227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3227">
                  <a:extLst>
                    <a:ext uri="{9D8B030D-6E8A-4147-A177-3AD203B41FA5}">
                      <a16:colId xmlns:a16="http://schemas.microsoft.com/office/drawing/2014/main" val="190966074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rgbClr val="4EABB8"/>
                          </a:solidFill>
                        </a:rPr>
                        <a:t>kRR</a:t>
                      </a:r>
                      <a:endParaRPr lang="fr-FR" sz="1200" dirty="0">
                        <a:solidFill>
                          <a:srgbClr val="4EABB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04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Kernel = </a:t>
                      </a:r>
                      <a:r>
                        <a:rPr lang="fr-FR" sz="1200" dirty="0" err="1"/>
                        <a:t>rbf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699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Alpha = 0,0067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8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Gamma = 0,0034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3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3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661D7-93DC-48E2-820E-4E63441C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Option 3 : </a:t>
            </a:r>
            <a:r>
              <a:rPr lang="fr-FR" dirty="0" err="1"/>
              <a:t>features</a:t>
            </a:r>
            <a:r>
              <a:rPr lang="fr-FR" dirty="0"/>
              <a:t> sans </a:t>
            </a:r>
            <a:r>
              <a:rPr lang="fr-FR" dirty="0" err="1"/>
              <a:t>ENERGYSTARScore</a:t>
            </a:r>
            <a:r>
              <a:rPr lang="fr-FR" dirty="0"/>
              <a:t> vs Target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937A9-2FDB-4346-BDC6-FEF4910C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44642" cy="3581400"/>
          </a:xfrm>
        </p:spPr>
        <p:txBody>
          <a:bodyPr/>
          <a:lstStyle/>
          <a:p>
            <a:r>
              <a:rPr lang="fr-FR" dirty="0"/>
              <a:t>Objectif : évaluer l’intérêt de la variable </a:t>
            </a:r>
            <a:r>
              <a:rPr lang="fr-FR" dirty="0" err="1"/>
              <a:t>ENERGYSTARScore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modélisation </a:t>
            </a:r>
            <a:r>
              <a:rPr lang="fr-FR" b="1" dirty="0">
                <a:solidFill>
                  <a:srgbClr val="C29A4B"/>
                </a:solidFill>
              </a:rPr>
              <a:t>Ridge</a:t>
            </a:r>
            <a:r>
              <a:rPr lang="fr-FR" dirty="0"/>
              <a:t> semble la plus pertinente :</a:t>
            </a:r>
          </a:p>
          <a:p>
            <a:pPr lvl="1"/>
            <a:r>
              <a:rPr lang="fr-FR" dirty="0"/>
              <a:t>Temps de modélisation très faible</a:t>
            </a:r>
          </a:p>
          <a:p>
            <a:pPr lvl="1"/>
            <a:r>
              <a:rPr lang="fr-FR" dirty="0"/>
              <a:t>Métriques parmi les meilleures (R² = 0,76 ; RMSE = 2,89.10</a:t>
            </a:r>
            <a:r>
              <a:rPr lang="fr-FR" baseline="30000" dirty="0"/>
              <a:t>6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2% de valeurs négatives générées (n=6)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D79CE-BD64-42D4-ACBA-B8893729AA0C}"/>
              </a:ext>
            </a:extLst>
          </p:cNvPr>
          <p:cNvSpPr/>
          <p:nvPr/>
        </p:nvSpPr>
        <p:spPr>
          <a:xfrm>
            <a:off x="6420375" y="2015653"/>
            <a:ext cx="5508771" cy="47985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C5C5506-1AA4-44DB-9649-A3A2F84B8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0" r="50000" b="968"/>
          <a:stretch/>
        </p:blipFill>
        <p:spPr bwMode="auto">
          <a:xfrm>
            <a:off x="9338540" y="6280635"/>
            <a:ext cx="2556000" cy="4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F5A66BE-4052-46FF-975C-06912804B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" t="25468" r="50347" b="54015"/>
          <a:stretch/>
        </p:blipFill>
        <p:spPr bwMode="auto">
          <a:xfrm>
            <a:off x="6539493" y="2101372"/>
            <a:ext cx="2592000" cy="21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A0FDC7-F300-4547-868B-CED61860456A}"/>
              </a:ext>
            </a:extLst>
          </p:cNvPr>
          <p:cNvSpPr txBox="1"/>
          <p:nvPr/>
        </p:nvSpPr>
        <p:spPr>
          <a:xfrm rot="16200000">
            <a:off x="6263108" y="3028874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RMSE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9A923E0-B98B-4219-920E-E7158DB42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9" t="49504" r="-597" b="29978"/>
          <a:stretch/>
        </p:blipFill>
        <p:spPr bwMode="auto">
          <a:xfrm>
            <a:off x="9261385" y="2077562"/>
            <a:ext cx="2592000" cy="21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8072D90-E228-49FE-BB18-18D1E8D8C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" t="73858" r="50347" b="945"/>
          <a:stretch/>
        </p:blipFill>
        <p:spPr bwMode="auto">
          <a:xfrm>
            <a:off x="6536179" y="4147658"/>
            <a:ext cx="2592000" cy="25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405F52-A295-4831-A2C1-8B7123E90F3D}"/>
              </a:ext>
            </a:extLst>
          </p:cNvPr>
          <p:cNvSpPr txBox="1"/>
          <p:nvPr/>
        </p:nvSpPr>
        <p:spPr>
          <a:xfrm rot="16200000">
            <a:off x="8963556" y="3027125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R²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991B7E-A1D1-4286-9B58-A7056074D90E}"/>
              </a:ext>
            </a:extLst>
          </p:cNvPr>
          <p:cNvSpPr txBox="1"/>
          <p:nvPr/>
        </p:nvSpPr>
        <p:spPr>
          <a:xfrm rot="16200000">
            <a:off x="5600343" y="5108632"/>
            <a:ext cx="20109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Nb valeurs négatives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E1B0D8F-52A0-441A-BEDC-9105E78BA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" t="1354" r="50347" b="78128"/>
          <a:stretch/>
        </p:blipFill>
        <p:spPr bwMode="auto">
          <a:xfrm>
            <a:off x="9330704" y="4209539"/>
            <a:ext cx="2520000" cy="20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E0879FE-FE74-405E-A1E6-845BFA16E9B3}"/>
              </a:ext>
            </a:extLst>
          </p:cNvPr>
          <p:cNvSpPr txBox="1"/>
          <p:nvPr/>
        </p:nvSpPr>
        <p:spPr>
          <a:xfrm rot="16200000">
            <a:off x="8652420" y="5136733"/>
            <a:ext cx="13806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Durée calculs (s)</a:t>
            </a:r>
          </a:p>
        </p:txBody>
      </p:sp>
      <p:graphicFrame>
        <p:nvGraphicFramePr>
          <p:cNvPr id="10" name="Tableau 16">
            <a:extLst>
              <a:ext uri="{FF2B5EF4-FFF2-40B4-BE49-F238E27FC236}">
                <a16:creationId xmlns:a16="http://schemas.microsoft.com/office/drawing/2014/main" id="{F58448EB-E798-4592-BEFA-F61B5655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2111"/>
              </p:ext>
            </p:extLst>
          </p:nvPr>
        </p:nvGraphicFramePr>
        <p:xfrm>
          <a:off x="11007063" y="1250625"/>
          <a:ext cx="922083" cy="548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2083">
                  <a:extLst>
                    <a:ext uri="{9D8B030D-6E8A-4147-A177-3AD203B41FA5}">
                      <a16:colId xmlns:a16="http://schemas.microsoft.com/office/drawing/2014/main" val="303544673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29A4B"/>
                          </a:solidFill>
                        </a:rPr>
                        <a:t>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04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Alpha = 9,1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6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5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AA220-AE2B-408E-B9B8-30B43636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15183-4C6B-4827-AA58-A50403BC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ville de Seattle a pour objectif de devenir une ville neutre en émissions de carbone en 2050.</a:t>
            </a:r>
          </a:p>
          <a:p>
            <a:r>
              <a:rPr lang="fr-FR" dirty="0"/>
              <a:t>Pour cartographier et anticiper les actions qui seront à mener, Seattle a réalisé des relevés de consommation d’énergie et d’émission de gaz à effet de serre pendant deux ans (2015 et 2016)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5"/>
                </a:solidFill>
              </a:rPr>
              <a:t>OBJECTIF</a:t>
            </a:r>
            <a:r>
              <a:rPr lang="fr-FR" dirty="0"/>
              <a:t> : </a:t>
            </a:r>
            <a:r>
              <a:rPr lang="fr-FR" b="1" dirty="0"/>
              <a:t>prédire les émissions de CO2 (</a:t>
            </a:r>
            <a:r>
              <a:rPr lang="fr-FR" b="1" dirty="0" err="1"/>
              <a:t>GHGEmission</a:t>
            </a:r>
            <a:r>
              <a:rPr lang="fr-FR" b="1" dirty="0"/>
              <a:t>) et la consommation totale d’énergie (</a:t>
            </a:r>
            <a:r>
              <a:rPr lang="fr-FR" b="1" dirty="0" err="1"/>
              <a:t>SiteEnergyUse</a:t>
            </a:r>
            <a:r>
              <a:rPr lang="fr-FR" b="1" dirty="0"/>
              <a:t>)</a:t>
            </a:r>
            <a:r>
              <a:rPr lang="fr-FR" dirty="0"/>
              <a:t> de bâtiments non destinés à l’habitation pour lesquels elles n’ont pas encore été mesurées en se basant sur les données disponibles sur les permis d’exploitation commerciale.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DAA983-139B-4C91-AA08-F0E41E2E4B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0112" y="292231"/>
            <a:ext cx="1865376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7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C3499-C211-4457-8230-D036AD73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du modèle le plus adapté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7B7F4-54C0-4AEC-A9BB-6F034943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03" y="1632265"/>
            <a:ext cx="4802697" cy="1413545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L’abandon de la variable </a:t>
            </a:r>
            <a:r>
              <a:rPr lang="fr-FR" i="1" dirty="0" err="1">
                <a:solidFill>
                  <a:schemeClr val="accent4"/>
                </a:solidFill>
              </a:rPr>
              <a:t>ENERGYSTARScore</a:t>
            </a:r>
            <a:r>
              <a:rPr lang="fr-FR" dirty="0"/>
              <a:t> permet de limiter le nombre de valeurs négatives prédites tout en maintenant une RMSE correcte et un temps de calcul faible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Choix du modèle </a:t>
            </a:r>
            <a:r>
              <a:rPr lang="fr-FR" b="1" dirty="0">
                <a:solidFill>
                  <a:srgbClr val="911657"/>
                </a:solidFill>
                <a:sym typeface="Wingdings" panose="05000000000000000000" pitchFamily="2" charset="2"/>
              </a:rPr>
              <a:t>Ridge</a:t>
            </a:r>
            <a:r>
              <a:rPr lang="fr-FR" dirty="0">
                <a:sym typeface="Wingdings" panose="05000000000000000000" pitchFamily="2" charset="2"/>
              </a:rPr>
              <a:t> (alpha=9,1)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C0B616-CB43-40FD-B2B9-088F47F9A2C9}"/>
              </a:ext>
            </a:extLst>
          </p:cNvPr>
          <p:cNvSpPr/>
          <p:nvPr/>
        </p:nvSpPr>
        <p:spPr>
          <a:xfrm>
            <a:off x="6462320" y="1484851"/>
            <a:ext cx="5508771" cy="51802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442D6C03-693E-467F-A1F6-33B30DD8B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89"/>
          <a:stretch/>
        </p:blipFill>
        <p:spPr bwMode="auto">
          <a:xfrm>
            <a:off x="6609227" y="1562724"/>
            <a:ext cx="5292000" cy="23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061324B-2C09-4C5A-8658-EBD1AD434FCE}"/>
              </a:ext>
            </a:extLst>
          </p:cNvPr>
          <p:cNvSpPr txBox="1"/>
          <p:nvPr/>
        </p:nvSpPr>
        <p:spPr>
          <a:xfrm rot="16200000">
            <a:off x="6271497" y="2483589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RMSE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0C9D05-B18E-4C8D-88C1-4B52AF2AE70B}"/>
              </a:ext>
            </a:extLst>
          </p:cNvPr>
          <p:cNvSpPr txBox="1"/>
          <p:nvPr/>
        </p:nvSpPr>
        <p:spPr>
          <a:xfrm rot="16200000">
            <a:off x="8975713" y="2481840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R²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5160C5C-76B8-4315-80FB-326C3F5EB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3"/>
          <a:stretch/>
        </p:blipFill>
        <p:spPr bwMode="auto">
          <a:xfrm>
            <a:off x="6609227" y="3858750"/>
            <a:ext cx="5292000" cy="27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0758E2-4DF0-4D5C-A45D-652CD810B201}"/>
              </a:ext>
            </a:extLst>
          </p:cNvPr>
          <p:cNvSpPr txBox="1"/>
          <p:nvPr/>
        </p:nvSpPr>
        <p:spPr>
          <a:xfrm rot="16200000">
            <a:off x="5625510" y="4655626"/>
            <a:ext cx="20109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Nb valeurs négatives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4912BD-515B-4C1E-9733-B5CEEBE43685}"/>
              </a:ext>
            </a:extLst>
          </p:cNvPr>
          <p:cNvSpPr txBox="1"/>
          <p:nvPr/>
        </p:nvSpPr>
        <p:spPr>
          <a:xfrm rot="16200000">
            <a:off x="8618864" y="4683727"/>
            <a:ext cx="13806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Durée calculs (s)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337876F-61F9-47A7-80C9-885F7859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69" y="3322040"/>
            <a:ext cx="4612031" cy="33430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2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C942D-0AB5-4709-BB6A-00480F48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29960A-49E7-4457-A282-32B47919F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Emission de gaz à effet de serre </a:t>
            </a:r>
          </a:p>
          <a:p>
            <a:r>
              <a:rPr lang="fr-FR" i="1" dirty="0" err="1"/>
              <a:t>GHGEmissions</a:t>
            </a:r>
            <a:r>
              <a:rPr lang="fr-FR" i="1" dirty="0"/>
              <a:t>(MetricTonsCO2e)</a:t>
            </a:r>
          </a:p>
        </p:txBody>
      </p:sp>
    </p:spTree>
    <p:extLst>
      <p:ext uri="{BB962C8B-B14F-4D97-AF65-F5344CB8AC3E}">
        <p14:creationId xmlns:p14="http://schemas.microsoft.com/office/powerpoint/2010/main" val="271380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5589D2A-B674-461D-BC34-28215251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Option 1 : </a:t>
            </a:r>
            <a:r>
              <a:rPr lang="fr-FR" dirty="0" err="1"/>
              <a:t>Features</a:t>
            </a:r>
            <a:r>
              <a:rPr lang="fr-FR" dirty="0"/>
              <a:t> vs </a:t>
            </a:r>
            <a:r>
              <a:rPr lang="fr-FR" dirty="0" err="1"/>
              <a:t>target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5DF6EF0-24F6-4475-946F-58803929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78245" cy="40225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Deux modèles se distinguent</a:t>
            </a:r>
          </a:p>
          <a:p>
            <a:r>
              <a:rPr lang="fr-FR" b="1" dirty="0" err="1">
                <a:solidFill>
                  <a:srgbClr val="4EABB8"/>
                </a:solidFill>
              </a:rPr>
              <a:t>kRR</a:t>
            </a:r>
            <a:r>
              <a:rPr lang="fr-FR" dirty="0"/>
              <a:t> :</a:t>
            </a:r>
          </a:p>
          <a:p>
            <a:pPr marL="530352" lvl="1" indent="0">
              <a:buNone/>
            </a:pPr>
            <a:r>
              <a:rPr lang="fr-FR" dirty="0"/>
              <a:t>	Meilleurs métriques</a:t>
            </a:r>
          </a:p>
          <a:p>
            <a:pPr lvl="2"/>
            <a:r>
              <a:rPr lang="fr-FR" dirty="0"/>
              <a:t>R² = 0,58	</a:t>
            </a:r>
          </a:p>
          <a:p>
            <a:pPr lvl="2"/>
            <a:r>
              <a:rPr lang="fr-FR" dirty="0"/>
              <a:t>RMSE = 89</a:t>
            </a:r>
          </a:p>
          <a:p>
            <a:pPr marL="530352" lvl="1" indent="0">
              <a:buNone/>
            </a:pPr>
            <a:r>
              <a:rPr lang="fr-FR" dirty="0"/>
              <a:t>	5% de valeurs négatives (n=15)</a:t>
            </a:r>
          </a:p>
          <a:p>
            <a:r>
              <a:rPr lang="fr-FR" b="1" dirty="0">
                <a:solidFill>
                  <a:srgbClr val="88A746"/>
                </a:solidFill>
              </a:rPr>
              <a:t>Lasso</a:t>
            </a:r>
            <a:r>
              <a:rPr lang="fr-FR" dirty="0"/>
              <a:t> :</a:t>
            </a:r>
          </a:p>
          <a:p>
            <a:pPr marL="530352" lvl="1" indent="0">
              <a:buNone/>
            </a:pPr>
            <a:r>
              <a:rPr lang="fr-FR" dirty="0"/>
              <a:t>	2 % de valeurs négatives (n=5)</a:t>
            </a:r>
          </a:p>
          <a:p>
            <a:pPr marL="530352" lvl="1" indent="0">
              <a:buNone/>
            </a:pPr>
            <a:endParaRPr lang="fr-FR" dirty="0"/>
          </a:p>
          <a:p>
            <a:pPr marL="530352" lvl="1" indent="0">
              <a:buNone/>
            </a:pPr>
            <a:r>
              <a:rPr lang="fr-FR" dirty="0"/>
              <a:t>	Métriques moins bonnes</a:t>
            </a:r>
          </a:p>
          <a:p>
            <a:pPr lvl="2"/>
            <a:r>
              <a:rPr lang="fr-FR" dirty="0"/>
              <a:t>R² = 0,54</a:t>
            </a:r>
          </a:p>
          <a:p>
            <a:pPr lvl="2"/>
            <a:r>
              <a:rPr lang="fr-FR" dirty="0"/>
              <a:t>RMSE = 92,7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364FD-ED4F-4E4E-92DA-3DA10E27C1ED}"/>
              </a:ext>
            </a:extLst>
          </p:cNvPr>
          <p:cNvSpPr/>
          <p:nvPr/>
        </p:nvSpPr>
        <p:spPr>
          <a:xfrm>
            <a:off x="6521043" y="1554258"/>
            <a:ext cx="5508771" cy="50730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C30D97-51D9-44A6-B62F-597000BE8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24"/>
          <a:stretch/>
        </p:blipFill>
        <p:spPr bwMode="auto">
          <a:xfrm>
            <a:off x="6672419" y="1626902"/>
            <a:ext cx="5292000" cy="229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731995-05D6-4754-8F06-08AF7F1FFB46}"/>
              </a:ext>
            </a:extLst>
          </p:cNvPr>
          <p:cNvSpPr txBox="1"/>
          <p:nvPr/>
        </p:nvSpPr>
        <p:spPr>
          <a:xfrm rot="16200000">
            <a:off x="6330220" y="2567479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RMSE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23CAC7-C2A2-484C-AE83-E137A446E63D}"/>
              </a:ext>
            </a:extLst>
          </p:cNvPr>
          <p:cNvSpPr txBox="1"/>
          <p:nvPr/>
        </p:nvSpPr>
        <p:spPr>
          <a:xfrm rot="16200000">
            <a:off x="9042825" y="2565730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R²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027BD40-76E0-4E84-ACCB-8DD04EB23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0" b="1987"/>
          <a:stretch/>
        </p:blipFill>
        <p:spPr bwMode="auto">
          <a:xfrm>
            <a:off x="6666616" y="3953509"/>
            <a:ext cx="5292000" cy="261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B649E4-DE3F-446E-8E2E-4DB747C51C45}"/>
              </a:ext>
            </a:extLst>
          </p:cNvPr>
          <p:cNvSpPr txBox="1"/>
          <p:nvPr/>
        </p:nvSpPr>
        <p:spPr>
          <a:xfrm rot="16200000">
            <a:off x="5666629" y="4809295"/>
            <a:ext cx="20109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Nb valeurs négatives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E8F507-C743-4F47-886C-90FC64E9EC46}"/>
              </a:ext>
            </a:extLst>
          </p:cNvPr>
          <p:cNvSpPr txBox="1"/>
          <p:nvPr/>
        </p:nvSpPr>
        <p:spPr>
          <a:xfrm rot="16200000">
            <a:off x="8753088" y="4794602"/>
            <a:ext cx="13806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Durée calculs (s)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BF178FC-2DC7-4705-881D-27BBF6E1B99C}"/>
              </a:ext>
            </a:extLst>
          </p:cNvPr>
          <p:cNvGrpSpPr/>
          <p:nvPr/>
        </p:nvGrpSpPr>
        <p:grpSpPr>
          <a:xfrm>
            <a:off x="1963024" y="3083681"/>
            <a:ext cx="360000" cy="360000"/>
            <a:chOff x="1610686" y="3246539"/>
            <a:chExt cx="360000" cy="36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05CEC28-E18E-436F-9D99-0C3CC5E65261}"/>
                </a:ext>
              </a:extLst>
            </p:cNvPr>
            <p:cNvSpPr/>
            <p:nvPr/>
          </p:nvSpPr>
          <p:spPr>
            <a:xfrm>
              <a:off x="1610686" y="3246539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Graphique 2" descr="Ajouter">
              <a:extLst>
                <a:ext uri="{FF2B5EF4-FFF2-40B4-BE49-F238E27FC236}">
                  <a16:creationId xmlns:a16="http://schemas.microsoft.com/office/drawing/2014/main" id="{1A0452CB-41C2-4E4B-BA7E-6EF7BDAF0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6686" y="3282539"/>
              <a:ext cx="288000" cy="288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8E2231B-2DE6-4FB8-A1DF-788BFD4F1A9B}"/>
              </a:ext>
            </a:extLst>
          </p:cNvPr>
          <p:cNvGrpSpPr/>
          <p:nvPr/>
        </p:nvGrpSpPr>
        <p:grpSpPr>
          <a:xfrm>
            <a:off x="1964080" y="3953509"/>
            <a:ext cx="360000" cy="360000"/>
            <a:chOff x="1543574" y="3896700"/>
            <a:chExt cx="360000" cy="36000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886EB8E3-1C06-4B14-AECF-0843AFE81E95}"/>
                </a:ext>
              </a:extLst>
            </p:cNvPr>
            <p:cNvGrpSpPr/>
            <p:nvPr/>
          </p:nvGrpSpPr>
          <p:grpSpPr>
            <a:xfrm>
              <a:off x="1543574" y="3896700"/>
              <a:ext cx="360000" cy="360000"/>
              <a:chOff x="1610686" y="3246539"/>
              <a:chExt cx="360000" cy="360000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936F964-59B1-44D9-B72F-D2ECDC982635}"/>
                  </a:ext>
                </a:extLst>
              </p:cNvPr>
              <p:cNvSpPr/>
              <p:nvPr/>
            </p:nvSpPr>
            <p:spPr>
              <a:xfrm>
                <a:off x="1610686" y="3246539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" name="Graphique 16" descr="Ajouter">
                <a:extLst>
                  <a:ext uri="{FF2B5EF4-FFF2-40B4-BE49-F238E27FC236}">
                    <a16:creationId xmlns:a16="http://schemas.microsoft.com/office/drawing/2014/main" id="{0A211A0B-1B73-4840-9247-E8D86696C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46686" y="3282539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6ED20-8863-4C22-B216-89542DFFC461}"/>
                </a:ext>
              </a:extLst>
            </p:cNvPr>
            <p:cNvSpPr/>
            <p:nvPr/>
          </p:nvSpPr>
          <p:spPr>
            <a:xfrm>
              <a:off x="1690018" y="3951412"/>
              <a:ext cx="80059" cy="10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448D3A-83CC-4907-AC9E-7E4D18F5BD96}"/>
                </a:ext>
              </a:extLst>
            </p:cNvPr>
            <p:cNvSpPr/>
            <p:nvPr/>
          </p:nvSpPr>
          <p:spPr>
            <a:xfrm>
              <a:off x="1683027" y="4095423"/>
              <a:ext cx="80059" cy="10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5DB4AA4-941D-43BC-B4E6-8C8964EE1A3D}"/>
              </a:ext>
            </a:extLst>
          </p:cNvPr>
          <p:cNvGrpSpPr/>
          <p:nvPr/>
        </p:nvGrpSpPr>
        <p:grpSpPr>
          <a:xfrm>
            <a:off x="1957607" y="4715190"/>
            <a:ext cx="360000" cy="360000"/>
            <a:chOff x="1610686" y="3246539"/>
            <a:chExt cx="360000" cy="36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BA3A345-A442-49B8-9A03-6F1605DB394A}"/>
                </a:ext>
              </a:extLst>
            </p:cNvPr>
            <p:cNvSpPr/>
            <p:nvPr/>
          </p:nvSpPr>
          <p:spPr>
            <a:xfrm>
              <a:off x="1610686" y="3246539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Graphique 22" descr="Ajouter">
              <a:extLst>
                <a:ext uri="{FF2B5EF4-FFF2-40B4-BE49-F238E27FC236}">
                  <a16:creationId xmlns:a16="http://schemas.microsoft.com/office/drawing/2014/main" id="{F35C6B83-5F39-44A6-A247-580144BCF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6686" y="3282539"/>
              <a:ext cx="288000" cy="28800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670B631-665B-404A-BB6E-8C70ABBA06E1}"/>
              </a:ext>
            </a:extLst>
          </p:cNvPr>
          <p:cNvGrpSpPr/>
          <p:nvPr/>
        </p:nvGrpSpPr>
        <p:grpSpPr>
          <a:xfrm>
            <a:off x="1954105" y="5351741"/>
            <a:ext cx="360000" cy="360000"/>
            <a:chOff x="1543574" y="3896700"/>
            <a:chExt cx="360000" cy="360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75363F30-42CA-4514-99A9-DB53AE8D468C}"/>
                </a:ext>
              </a:extLst>
            </p:cNvPr>
            <p:cNvGrpSpPr/>
            <p:nvPr/>
          </p:nvGrpSpPr>
          <p:grpSpPr>
            <a:xfrm>
              <a:off x="1543574" y="3896700"/>
              <a:ext cx="360000" cy="360000"/>
              <a:chOff x="1610686" y="3246539"/>
              <a:chExt cx="360000" cy="36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7F5D1F0-95A4-4EF5-8805-010821F6E43C}"/>
                  </a:ext>
                </a:extLst>
              </p:cNvPr>
              <p:cNvSpPr/>
              <p:nvPr/>
            </p:nvSpPr>
            <p:spPr>
              <a:xfrm>
                <a:off x="1610686" y="3246539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9" name="Graphique 28" descr="Ajouter">
                <a:extLst>
                  <a:ext uri="{FF2B5EF4-FFF2-40B4-BE49-F238E27FC236}">
                    <a16:creationId xmlns:a16="http://schemas.microsoft.com/office/drawing/2014/main" id="{95503019-A50A-4E09-93E6-22ED04C1E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46686" y="3282539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84E8D-8F0D-4827-B013-8DBAD18D94A2}"/>
                </a:ext>
              </a:extLst>
            </p:cNvPr>
            <p:cNvSpPr/>
            <p:nvPr/>
          </p:nvSpPr>
          <p:spPr>
            <a:xfrm>
              <a:off x="1690018" y="3951412"/>
              <a:ext cx="80059" cy="10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3F44AC-B764-49FA-B5F3-65C88A71A08E}"/>
                </a:ext>
              </a:extLst>
            </p:cNvPr>
            <p:cNvSpPr/>
            <p:nvPr/>
          </p:nvSpPr>
          <p:spPr>
            <a:xfrm>
              <a:off x="1683027" y="4095423"/>
              <a:ext cx="80059" cy="10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30" name="Tableau 16">
            <a:extLst>
              <a:ext uri="{FF2B5EF4-FFF2-40B4-BE49-F238E27FC236}">
                <a16:creationId xmlns:a16="http://schemas.microsoft.com/office/drawing/2014/main" id="{6A785D08-89F5-4CC1-BEF7-C55A9335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7410"/>
              </p:ext>
            </p:extLst>
          </p:nvPr>
        </p:nvGraphicFramePr>
        <p:xfrm>
          <a:off x="9253893" y="230696"/>
          <a:ext cx="2817868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08934">
                  <a:extLst>
                    <a:ext uri="{9D8B030D-6E8A-4147-A177-3AD203B41FA5}">
                      <a16:colId xmlns:a16="http://schemas.microsoft.com/office/drawing/2014/main" val="1909660744"/>
                    </a:ext>
                  </a:extLst>
                </a:gridCol>
                <a:gridCol w="1408934">
                  <a:extLst>
                    <a:ext uri="{9D8B030D-6E8A-4147-A177-3AD203B41FA5}">
                      <a16:colId xmlns:a16="http://schemas.microsoft.com/office/drawing/2014/main" val="27606772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rgbClr val="4EABB8"/>
                          </a:solidFill>
                        </a:rPr>
                        <a:t>kRR</a:t>
                      </a:r>
                      <a:endParaRPr lang="fr-FR" sz="1200" dirty="0">
                        <a:solidFill>
                          <a:srgbClr val="4EABB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8A746"/>
                          </a:solidFill>
                        </a:rPr>
                        <a:t>Lasso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04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Kernel = </a:t>
                      </a:r>
                      <a:r>
                        <a:rPr lang="fr-FR" sz="1200" dirty="0" err="1"/>
                        <a:t>rbf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Alpha = 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699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Alpha = 0,23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8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Gamma = 0,014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3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89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C0096-2259-4B27-BF0F-669A9EC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559255" cy="1485900"/>
          </a:xfrm>
        </p:spPr>
        <p:txBody>
          <a:bodyPr>
            <a:normAutofit/>
          </a:bodyPr>
          <a:lstStyle/>
          <a:p>
            <a:r>
              <a:rPr lang="fr-FR" sz="4000" dirty="0"/>
              <a:t>Option 3 : </a:t>
            </a:r>
            <a:r>
              <a:rPr lang="fr-FR" sz="4000" dirty="0" err="1"/>
              <a:t>features</a:t>
            </a:r>
            <a:r>
              <a:rPr lang="fr-FR" sz="4000" dirty="0"/>
              <a:t> sans </a:t>
            </a:r>
            <a:r>
              <a:rPr lang="fr-FR" sz="4000" dirty="0" err="1"/>
              <a:t>ENERGYSTARScore</a:t>
            </a:r>
            <a:r>
              <a:rPr lang="fr-FR" sz="4000" dirty="0"/>
              <a:t> vs Target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6BF8C-82B8-4EE3-8881-D8C5D41C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869809" cy="4338157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fr-FR" dirty="0"/>
              <a:t>Objectif : évaluer l’intérêt de la variable </a:t>
            </a:r>
            <a:r>
              <a:rPr lang="fr-FR" i="1" dirty="0" err="1">
                <a:solidFill>
                  <a:schemeClr val="accent4"/>
                </a:solidFill>
              </a:rPr>
              <a:t>ENERGYSTARScore</a:t>
            </a:r>
            <a:endParaRPr lang="fr-FR" i="1" dirty="0">
              <a:solidFill>
                <a:schemeClr val="accent4"/>
              </a:solidFill>
            </a:endParaRPr>
          </a:p>
          <a:p>
            <a:pPr marL="0" indent="0" rtl="0">
              <a:buNone/>
            </a:pPr>
            <a:r>
              <a:rPr lang="fr-FR" dirty="0"/>
              <a:t>	Réduction du nombre de valeurs 	négatives</a:t>
            </a:r>
          </a:p>
          <a:p>
            <a:pPr marL="0" indent="0" rtl="0">
              <a:buNone/>
            </a:pPr>
            <a:r>
              <a:rPr lang="fr-FR" dirty="0"/>
              <a:t>	Métriques moins bonnes</a:t>
            </a:r>
          </a:p>
          <a:p>
            <a:pPr lvl="2"/>
            <a:r>
              <a:rPr lang="fr-FR" dirty="0"/>
              <a:t>R² max = 0,52 (</a:t>
            </a:r>
            <a:r>
              <a:rPr lang="fr-FR" dirty="0" err="1"/>
              <a:t>regression</a:t>
            </a:r>
            <a:r>
              <a:rPr lang="fr-FR" dirty="0"/>
              <a:t> linéaire)</a:t>
            </a:r>
          </a:p>
          <a:p>
            <a:pPr lvl="2"/>
            <a:r>
              <a:rPr lang="fr-FR" dirty="0"/>
              <a:t>RMSE min = 95</a:t>
            </a:r>
          </a:p>
          <a:p>
            <a:r>
              <a:rPr lang="fr-FR" dirty="0"/>
              <a:t>La modélisation </a:t>
            </a:r>
            <a:r>
              <a:rPr lang="fr-FR" b="1" dirty="0">
                <a:solidFill>
                  <a:srgbClr val="C29A4B"/>
                </a:solidFill>
              </a:rPr>
              <a:t>Ridge</a:t>
            </a:r>
            <a:r>
              <a:rPr lang="fr-FR" dirty="0"/>
              <a:t> semble la plus pertinente :</a:t>
            </a:r>
          </a:p>
          <a:p>
            <a:pPr lvl="1"/>
            <a:r>
              <a:rPr lang="fr-FR" dirty="0"/>
              <a:t>temps de calcul le plus faible</a:t>
            </a:r>
          </a:p>
          <a:p>
            <a:pPr lvl="1"/>
            <a:r>
              <a:rPr lang="fr-FR" dirty="0"/>
              <a:t>pas de valeurs négatives générées</a:t>
            </a:r>
          </a:p>
          <a:p>
            <a:pPr lvl="1"/>
            <a:r>
              <a:rPr lang="fr-FR" dirty="0"/>
              <a:t>métriques comparables aux autres modèles (R² = 0.52, RMSE = 95)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FC680-7EAF-4405-B50D-0FA9203B1192}"/>
              </a:ext>
            </a:extLst>
          </p:cNvPr>
          <p:cNvSpPr/>
          <p:nvPr/>
        </p:nvSpPr>
        <p:spPr>
          <a:xfrm>
            <a:off x="6521043" y="1554258"/>
            <a:ext cx="5508771" cy="51149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011B614-7387-4867-BA95-E2B1381C4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1" b="1774"/>
          <a:stretch/>
        </p:blipFill>
        <p:spPr bwMode="auto">
          <a:xfrm>
            <a:off x="6634117" y="3979725"/>
            <a:ext cx="5292000" cy="26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33BD4072-B77F-49D9-87A2-21867F67C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56"/>
          <a:stretch/>
        </p:blipFill>
        <p:spPr bwMode="auto">
          <a:xfrm>
            <a:off x="6634117" y="1637469"/>
            <a:ext cx="5292000" cy="229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41E02D-5808-48D1-9516-E836E74FDE0C}"/>
              </a:ext>
            </a:extLst>
          </p:cNvPr>
          <p:cNvSpPr txBox="1"/>
          <p:nvPr/>
        </p:nvSpPr>
        <p:spPr>
          <a:xfrm rot="16200000">
            <a:off x="6330220" y="2567479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RMSE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C424B8-1D78-495D-8F3F-5182F35FE5F1}"/>
              </a:ext>
            </a:extLst>
          </p:cNvPr>
          <p:cNvSpPr txBox="1"/>
          <p:nvPr/>
        </p:nvSpPr>
        <p:spPr>
          <a:xfrm rot="16200000">
            <a:off x="9042825" y="2565730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R²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990E13-3496-4934-BBD6-AEF74EDC1259}"/>
              </a:ext>
            </a:extLst>
          </p:cNvPr>
          <p:cNvSpPr txBox="1"/>
          <p:nvPr/>
        </p:nvSpPr>
        <p:spPr>
          <a:xfrm rot="16200000">
            <a:off x="5666629" y="4809295"/>
            <a:ext cx="20109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Nb valeurs négatives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6DEE89-45D6-4505-BBE5-79C636B15EE6}"/>
              </a:ext>
            </a:extLst>
          </p:cNvPr>
          <p:cNvSpPr txBox="1"/>
          <p:nvPr/>
        </p:nvSpPr>
        <p:spPr>
          <a:xfrm rot="16200000">
            <a:off x="8753088" y="4794602"/>
            <a:ext cx="13806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Durée calculs (s)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02F4229-7553-43D9-85DB-C9DE08E9213A}"/>
              </a:ext>
            </a:extLst>
          </p:cNvPr>
          <p:cNvGrpSpPr/>
          <p:nvPr/>
        </p:nvGrpSpPr>
        <p:grpSpPr>
          <a:xfrm>
            <a:off x="1839182" y="3038409"/>
            <a:ext cx="360000" cy="360000"/>
            <a:chOff x="1610686" y="3246539"/>
            <a:chExt cx="360000" cy="360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EA81334-90AF-4FA2-89C0-57D1945B9A3D}"/>
                </a:ext>
              </a:extLst>
            </p:cNvPr>
            <p:cNvSpPr/>
            <p:nvPr/>
          </p:nvSpPr>
          <p:spPr>
            <a:xfrm>
              <a:off x="1610686" y="3246539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Graphique 14" descr="Ajouter">
              <a:extLst>
                <a:ext uri="{FF2B5EF4-FFF2-40B4-BE49-F238E27FC236}">
                  <a16:creationId xmlns:a16="http://schemas.microsoft.com/office/drawing/2014/main" id="{07C6ABC8-D4E0-41D0-946B-B47602E0A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6686" y="3282539"/>
              <a:ext cx="288000" cy="288000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9AA1656-D338-4D04-A283-17FF0BB918F5}"/>
              </a:ext>
            </a:extLst>
          </p:cNvPr>
          <p:cNvGrpSpPr/>
          <p:nvPr/>
        </p:nvGrpSpPr>
        <p:grpSpPr>
          <a:xfrm>
            <a:off x="1839182" y="3619725"/>
            <a:ext cx="360000" cy="360000"/>
            <a:chOff x="1543574" y="3896700"/>
            <a:chExt cx="360000" cy="360000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25C76744-7212-484F-8997-2367EDADCB2E}"/>
                </a:ext>
              </a:extLst>
            </p:cNvPr>
            <p:cNvGrpSpPr/>
            <p:nvPr/>
          </p:nvGrpSpPr>
          <p:grpSpPr>
            <a:xfrm>
              <a:off x="1543574" y="3896700"/>
              <a:ext cx="360000" cy="360000"/>
              <a:chOff x="1610686" y="3246539"/>
              <a:chExt cx="360000" cy="360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D0194615-D340-4E17-827C-948051439716}"/>
                  </a:ext>
                </a:extLst>
              </p:cNvPr>
              <p:cNvSpPr/>
              <p:nvPr/>
            </p:nvSpPr>
            <p:spPr>
              <a:xfrm>
                <a:off x="1610686" y="3246539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" name="Graphique 20" descr="Ajouter">
                <a:extLst>
                  <a:ext uri="{FF2B5EF4-FFF2-40B4-BE49-F238E27FC236}">
                    <a16:creationId xmlns:a16="http://schemas.microsoft.com/office/drawing/2014/main" id="{273F1632-CB1C-4C8F-B634-D79F8DFC1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46686" y="3282539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125677-208A-43CF-83FA-E08EF751F2C4}"/>
                </a:ext>
              </a:extLst>
            </p:cNvPr>
            <p:cNvSpPr/>
            <p:nvPr/>
          </p:nvSpPr>
          <p:spPr>
            <a:xfrm>
              <a:off x="1690018" y="3951412"/>
              <a:ext cx="80059" cy="10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81CD6A-BB3B-4F47-9949-FBCDD6EC3EFB}"/>
                </a:ext>
              </a:extLst>
            </p:cNvPr>
            <p:cNvSpPr/>
            <p:nvPr/>
          </p:nvSpPr>
          <p:spPr>
            <a:xfrm>
              <a:off x="1683027" y="4095423"/>
              <a:ext cx="80059" cy="10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22" name="Tableau 16">
            <a:extLst>
              <a:ext uri="{FF2B5EF4-FFF2-40B4-BE49-F238E27FC236}">
                <a16:creationId xmlns:a16="http://schemas.microsoft.com/office/drawing/2014/main" id="{A65C2164-017E-4477-A157-A85E659EB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09411"/>
              </p:ext>
            </p:extLst>
          </p:nvPr>
        </p:nvGraphicFramePr>
        <p:xfrm>
          <a:off x="11006357" y="880110"/>
          <a:ext cx="1023458" cy="548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3458">
                  <a:extLst>
                    <a:ext uri="{9D8B030D-6E8A-4147-A177-3AD203B41FA5}">
                      <a16:colId xmlns:a16="http://schemas.microsoft.com/office/drawing/2014/main" val="303544673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29A4B"/>
                          </a:solidFill>
                        </a:rPr>
                        <a:t>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04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Alpha = 13,9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6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5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C3499-C211-4457-8230-D036AD73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du modèle le plus adapté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7B7F4-54C0-4AEC-A9BB-6F034943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03" y="1632265"/>
            <a:ext cx="4802697" cy="1413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Choix du modèle </a:t>
            </a:r>
            <a:r>
              <a:rPr lang="fr-FR" b="1" dirty="0">
                <a:solidFill>
                  <a:srgbClr val="166A8E"/>
                </a:solidFill>
                <a:sym typeface="Wingdings" panose="05000000000000000000" pitchFamily="2" charset="2"/>
              </a:rPr>
              <a:t>Lasso</a:t>
            </a:r>
            <a:r>
              <a:rPr lang="fr-FR" dirty="0">
                <a:sym typeface="Wingdings" panose="05000000000000000000" pitchFamily="2" charset="2"/>
              </a:rPr>
              <a:t> (alpha=</a:t>
            </a:r>
            <a:r>
              <a:rPr lang="fr-FR" sz="2000" dirty="0"/>
              <a:t>0,66</a:t>
            </a:r>
            <a:r>
              <a:rPr lang="fr-FR" dirty="0">
                <a:sym typeface="Wingdings" panose="05000000000000000000" pitchFamily="2" charset="2"/>
              </a:rPr>
              <a:t>) en conservant la variable </a:t>
            </a:r>
            <a:r>
              <a:rPr lang="fr-FR" i="1" dirty="0" err="1">
                <a:solidFill>
                  <a:schemeClr val="accent4"/>
                </a:solidFill>
                <a:sym typeface="Wingdings" panose="05000000000000000000" pitchFamily="2" charset="2"/>
              </a:rPr>
              <a:t>ENERGYSTARScore</a:t>
            </a:r>
            <a:endParaRPr lang="fr-FR" i="1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C0B616-CB43-40FD-B2B9-088F47F9A2C9}"/>
              </a:ext>
            </a:extLst>
          </p:cNvPr>
          <p:cNvSpPr/>
          <p:nvPr/>
        </p:nvSpPr>
        <p:spPr>
          <a:xfrm>
            <a:off x="6462320" y="1484851"/>
            <a:ext cx="5508771" cy="51802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5B92282-424F-4E3B-BC4F-CB39D93F6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0" b="1591"/>
          <a:stretch/>
        </p:blipFill>
        <p:spPr bwMode="auto">
          <a:xfrm>
            <a:off x="6630148" y="3954559"/>
            <a:ext cx="5292000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DD9CF8D-455B-416A-8E2D-2CBC8B573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29"/>
          <a:stretch/>
        </p:blipFill>
        <p:spPr bwMode="auto">
          <a:xfrm>
            <a:off x="6617459" y="1577694"/>
            <a:ext cx="5292000" cy="22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061324B-2C09-4C5A-8658-EBD1AD434FCE}"/>
              </a:ext>
            </a:extLst>
          </p:cNvPr>
          <p:cNvSpPr txBox="1"/>
          <p:nvPr/>
        </p:nvSpPr>
        <p:spPr>
          <a:xfrm rot="16200000">
            <a:off x="6271497" y="2550701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RMSE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0C9D05-B18E-4C8D-88C1-4B52AF2AE70B}"/>
              </a:ext>
            </a:extLst>
          </p:cNvPr>
          <p:cNvSpPr txBox="1"/>
          <p:nvPr/>
        </p:nvSpPr>
        <p:spPr>
          <a:xfrm rot="16200000">
            <a:off x="8975713" y="2548952"/>
            <a:ext cx="6837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R²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758E2-4DF0-4D5C-A45D-652CD810B201}"/>
              </a:ext>
            </a:extLst>
          </p:cNvPr>
          <p:cNvSpPr txBox="1"/>
          <p:nvPr/>
        </p:nvSpPr>
        <p:spPr>
          <a:xfrm rot="16200000">
            <a:off x="5625510" y="4722738"/>
            <a:ext cx="20109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Nb valeurs négatives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4912BD-515B-4C1E-9733-B5CEEBE43685}"/>
              </a:ext>
            </a:extLst>
          </p:cNvPr>
          <p:cNvSpPr txBox="1"/>
          <p:nvPr/>
        </p:nvSpPr>
        <p:spPr>
          <a:xfrm rot="16200000">
            <a:off x="8618864" y="4750839"/>
            <a:ext cx="13806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Durée calculs (s)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912B13C-C2CF-47DC-A4AC-19F95BA2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26" y="3397977"/>
            <a:ext cx="4743450" cy="32670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A0D9EE0-FD70-4D49-BA40-B4C8DB5B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8A9DC23-B48A-4C84-9C39-FDF4CC99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491"/>
            <a:ext cx="9198528" cy="4903368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/>
              <a:t>Modélisations très sensibles au train/test split </a:t>
            </a:r>
            <a:r>
              <a:rPr lang="fr-FR" sz="1800" dirty="0">
                <a:sym typeface="Wingdings" panose="05000000000000000000" pitchFamily="2" charset="2"/>
              </a:rPr>
              <a:t> besoin de plus de données</a:t>
            </a:r>
          </a:p>
          <a:p>
            <a:endParaRPr lang="fr-FR" sz="1800" dirty="0">
              <a:sym typeface="Wingdings" panose="05000000000000000000" pitchFamily="2" charset="2"/>
            </a:endParaRPr>
          </a:p>
          <a:p>
            <a:endParaRPr lang="fr-FR" sz="1800" dirty="0">
              <a:sym typeface="Wingdings" panose="05000000000000000000" pitchFamily="2" charset="2"/>
            </a:endParaRPr>
          </a:p>
          <a:p>
            <a:endParaRPr lang="fr-FR" sz="1800" dirty="0">
              <a:sym typeface="Wingdings" panose="05000000000000000000" pitchFamily="2" charset="2"/>
            </a:endParaRPr>
          </a:p>
          <a:p>
            <a:endParaRPr lang="fr-FR" sz="1800" dirty="0">
              <a:sym typeface="Wingdings" panose="05000000000000000000" pitchFamily="2" charset="2"/>
            </a:endParaRPr>
          </a:p>
          <a:p>
            <a:endParaRPr lang="fr-FR" sz="1800" dirty="0">
              <a:sym typeface="Wingdings" panose="05000000000000000000" pitchFamily="2" charset="2"/>
            </a:endParaRPr>
          </a:p>
          <a:p>
            <a:r>
              <a:rPr lang="fr-FR" sz="1800" dirty="0">
                <a:sym typeface="Wingdings" panose="05000000000000000000" pitchFamily="2" charset="2"/>
              </a:rPr>
              <a:t>La variable </a:t>
            </a:r>
            <a:r>
              <a:rPr lang="fr-FR" sz="1800" dirty="0" err="1">
                <a:sym typeface="Wingdings" panose="05000000000000000000" pitchFamily="2" charset="2"/>
              </a:rPr>
              <a:t>ENERGYSTARScore</a:t>
            </a:r>
            <a:r>
              <a:rPr lang="fr-FR" sz="1800" dirty="0">
                <a:sym typeface="Wingdings" panose="05000000000000000000" pitchFamily="2" charset="2"/>
              </a:rPr>
              <a:t> a un effet double sur les modélisations :</a:t>
            </a: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améliore les score des modèles </a:t>
            </a: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Génère plus de valeurs négatives.</a:t>
            </a:r>
          </a:p>
          <a:p>
            <a:pPr lvl="1"/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b="1" dirty="0"/>
              <a:t>Améliorations possibles :</a:t>
            </a:r>
          </a:p>
          <a:p>
            <a:pPr lvl="1"/>
            <a:r>
              <a:rPr lang="fr-FR" sz="1800" dirty="0"/>
              <a:t>Se baser sur les 2 années de données en rajoutant des variables synthétiques de météo (température, ensoleillement, pluviométrie, vent)</a:t>
            </a:r>
          </a:p>
          <a:p>
            <a:pPr lvl="1"/>
            <a:r>
              <a:rPr lang="fr-FR" sz="1800" dirty="0"/>
              <a:t>Affiner les prédiction de consommation d’énergie en estimant le mix énergétique plutôt que le montant total d’énergie consommé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80CB6E-DCA8-4D0B-A7BC-A781CB84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39141" y="75499"/>
            <a:ext cx="1681993" cy="16819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DCE389-5C8B-4FA3-855A-86B67A7F58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7449" y="5158184"/>
            <a:ext cx="1865376" cy="1709928"/>
          </a:xfrm>
          <a:prstGeom prst="rect">
            <a:avLst/>
          </a:prstGeom>
        </p:spPr>
      </p:pic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11539E8A-3925-4EC9-AC2F-3A612A3C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24867"/>
              </p:ext>
            </p:extLst>
          </p:nvPr>
        </p:nvGraphicFramePr>
        <p:xfrm>
          <a:off x="1877118" y="2171700"/>
          <a:ext cx="807004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843">
                  <a:extLst>
                    <a:ext uri="{9D8B030D-6E8A-4147-A177-3AD203B41FA5}">
                      <a16:colId xmlns:a16="http://schemas.microsoft.com/office/drawing/2014/main" val="2406310666"/>
                    </a:ext>
                  </a:extLst>
                </a:gridCol>
                <a:gridCol w="2263340">
                  <a:extLst>
                    <a:ext uri="{9D8B030D-6E8A-4147-A177-3AD203B41FA5}">
                      <a16:colId xmlns:a16="http://schemas.microsoft.com/office/drawing/2014/main" val="66684893"/>
                    </a:ext>
                  </a:extLst>
                </a:gridCol>
                <a:gridCol w="2113863">
                  <a:extLst>
                    <a:ext uri="{9D8B030D-6E8A-4147-A177-3AD203B41FA5}">
                      <a16:colId xmlns:a16="http://schemas.microsoft.com/office/drawing/2014/main" val="3071590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699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Features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4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chemeClr val="accent5"/>
                          </a:solidFill>
                        </a:rPr>
                        <a:t>SiteEnergyUse</a:t>
                      </a:r>
                      <a:endParaRPr lang="fr-FR" sz="18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Sans </a:t>
                      </a:r>
                      <a:r>
                        <a:rPr lang="fr-FR" sz="1800" i="1" dirty="0" err="1">
                          <a:solidFill>
                            <a:schemeClr val="accent4"/>
                          </a:solidFill>
                        </a:rPr>
                        <a:t>ENERGYSTARScore</a:t>
                      </a:r>
                      <a:endParaRPr lang="fr-FR" sz="1800" i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Ridge(</a:t>
                      </a:r>
                      <a:r>
                        <a:rPr lang="el-GR" sz="1800" dirty="0"/>
                        <a:t>α</a:t>
                      </a:r>
                      <a:r>
                        <a:rPr lang="fr-FR" sz="1800" dirty="0"/>
                        <a:t> = 9,1)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R² = 0,76 </a:t>
                      </a:r>
                    </a:p>
                    <a:p>
                      <a:r>
                        <a:rPr lang="fr-FR" sz="1800" dirty="0"/>
                        <a:t>RMSE = 2,89.10</a:t>
                      </a:r>
                      <a:r>
                        <a:rPr lang="fr-FR" sz="1800" baseline="30000" dirty="0"/>
                        <a:t>6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chemeClr val="accent5"/>
                          </a:solidFill>
                        </a:rPr>
                        <a:t>GHGEmissions</a:t>
                      </a:r>
                      <a:endParaRPr lang="fr-FR" sz="18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Toutes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Lasso(</a:t>
                      </a:r>
                      <a:r>
                        <a:rPr lang="el-GR" sz="1800" dirty="0"/>
                        <a:t>α</a:t>
                      </a:r>
                      <a:r>
                        <a:rPr lang="fr-FR" sz="1800" dirty="0"/>
                        <a:t>=0,66)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/>
                        <a:t>R² = 0,54</a:t>
                      </a:r>
                    </a:p>
                    <a:p>
                      <a:pPr lvl="0"/>
                      <a:r>
                        <a:rPr lang="fr-FR" sz="1800" dirty="0"/>
                        <a:t>RMSE = 92,7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28575"/>
                  </a:ext>
                </a:extLst>
              </a:tr>
            </a:tbl>
          </a:graphicData>
        </a:graphic>
      </p:graphicFrame>
      <p:pic>
        <p:nvPicPr>
          <p:cNvPr id="17" name="Image 16">
            <a:extLst>
              <a:ext uri="{FF2B5EF4-FFF2-40B4-BE49-F238E27FC236}">
                <a16:creationId xmlns:a16="http://schemas.microsoft.com/office/drawing/2014/main" id="{B20837E9-56DF-4111-912E-CFEA3E63AD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BE7DD"/>
              </a:clrFrom>
              <a:clrTo>
                <a:srgbClr val="EBE7DD">
                  <a:alpha val="0"/>
                </a:srgbClr>
              </a:clrTo>
            </a:clrChange>
          </a:blip>
          <a:srcRect t="-1" r="58021" b="624"/>
          <a:stretch/>
        </p:blipFill>
        <p:spPr>
          <a:xfrm>
            <a:off x="1860340" y="4530004"/>
            <a:ext cx="376307" cy="39825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2DB18CF-AFA9-4A68-BA6C-4A05368E1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BE7DD"/>
              </a:clrFrom>
              <a:clrTo>
                <a:srgbClr val="EBE7DD">
                  <a:alpha val="0"/>
                </a:srgbClr>
              </a:clrTo>
            </a:clrChange>
          </a:blip>
          <a:srcRect l="66154" b="-16463"/>
          <a:stretch/>
        </p:blipFill>
        <p:spPr>
          <a:xfrm>
            <a:off x="1896793" y="4221871"/>
            <a:ext cx="303401" cy="4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21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C49FF4-8889-4FEF-9B01-BAA9826E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6" y="2649629"/>
            <a:ext cx="8361229" cy="1558743"/>
          </a:xfrm>
        </p:spPr>
        <p:txBody>
          <a:bodyPr/>
          <a:lstStyle/>
          <a:p>
            <a:r>
              <a:rPr lang="fr-FR" sz="5400" cap="none" dirty="0"/>
              <a:t>Merci pour votre attention.</a:t>
            </a:r>
            <a:br>
              <a:rPr lang="fr-FR" sz="5400" cap="none" dirty="0"/>
            </a:br>
            <a:r>
              <a:rPr lang="fr-FR" sz="5400" cap="none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5855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5FAC2-9041-448F-AF2D-2462323A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D1E37-173E-49BF-BF8F-5BB0B5BA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Deux fichiers de données csv (2015 et 2016) bien renseignés, sans doublons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Homogénéisation des noms de variables</a:t>
            </a:r>
          </a:p>
          <a:p>
            <a:r>
              <a:rPr lang="fr-FR" dirty="0"/>
              <a:t>Choix de ne garder que les données de 2015 pour calibrer la modélisation</a:t>
            </a:r>
          </a:p>
          <a:p>
            <a:pPr lvl="1"/>
            <a:r>
              <a:rPr lang="fr-FR" dirty="0"/>
              <a:t>Beaucoup de bâtiment présents dans les deux fichiers =&gt; doublons si on regroupe les données</a:t>
            </a:r>
          </a:p>
          <a:p>
            <a:pPr lvl="1"/>
            <a:r>
              <a:rPr lang="fr-FR" dirty="0"/>
              <a:t>Pas d’information de météo qui permettrait de distinguer des différences de comportement en fonction de la météo pour un même bâtiment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312358-0E9A-4304-A6AB-8ACA51A5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31803" y="243279"/>
            <a:ext cx="1681993" cy="1681993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A65D979-AFB9-46E8-BBA6-9A738BF09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61647"/>
              </p:ext>
            </p:extLst>
          </p:nvPr>
        </p:nvGraphicFramePr>
        <p:xfrm>
          <a:off x="2387367" y="2957364"/>
          <a:ext cx="7744436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046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3188195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  <a:gridCol w="3188195">
                  <a:extLst>
                    <a:ext uri="{9D8B030D-6E8A-4147-A177-3AD203B41FA5}">
                      <a16:colId xmlns:a16="http://schemas.microsoft.com/office/drawing/2014/main" val="348227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2015-building-energy-benchmarking.csv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2016-building-energy-benchmarking.csv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3 340 * 47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3 376 * 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16,89%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AC0A7B9-11F4-4192-B9F9-B12AE027F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32009"/>
              </p:ext>
            </p:extLst>
          </p:nvPr>
        </p:nvGraphicFramePr>
        <p:xfrm>
          <a:off x="4115302" y="5899942"/>
          <a:ext cx="2556000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52316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1503684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Building_2015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3 340 * 47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16,89%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7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075C5CB-1431-4A47-A4FB-5E561D4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CFF889-501E-4A28-B683-EFD221997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98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1BA1E2-1E2B-483D-9ABD-94A1F0E8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les données importantes pour l’étude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21BB57-72CA-4CB7-BEB9-A77C9269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Suppression des bâtiments à usage d’habitation (1 660 lignes)</a:t>
            </a:r>
          </a:p>
          <a:p>
            <a:endParaRPr lang="fr-FR" dirty="0"/>
          </a:p>
          <a:p>
            <a:r>
              <a:rPr lang="fr-FR" dirty="0"/>
              <a:t>Suppression des variables</a:t>
            </a:r>
          </a:p>
          <a:p>
            <a:pPr lvl="1"/>
            <a:r>
              <a:rPr lang="fr-FR" dirty="0"/>
              <a:t>Non nécessaires à l’étude (9): localisation des bâtiments (sauf </a:t>
            </a:r>
            <a:r>
              <a:rPr lang="fr-FR" dirty="0" err="1"/>
              <a:t>Neighborhood</a:t>
            </a:r>
            <a:r>
              <a:rPr lang="fr-FR" dirty="0"/>
              <a:t>), données administratives. </a:t>
            </a:r>
          </a:p>
          <a:p>
            <a:pPr lvl="1"/>
            <a:r>
              <a:rPr lang="fr-FR" dirty="0"/>
              <a:t>Susceptibles de </a:t>
            </a:r>
            <a:r>
              <a:rPr lang="fr-FR" dirty="0" err="1"/>
              <a:t>sur-entrainer</a:t>
            </a:r>
            <a:r>
              <a:rPr lang="fr-FR" dirty="0"/>
              <a:t> les modèles (8) : variables liées à l’historique de consommation d’énergie des bâtiments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83BDFFF-58F1-42AA-AA4B-2975E29B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82919"/>
              </p:ext>
            </p:extLst>
          </p:nvPr>
        </p:nvGraphicFramePr>
        <p:xfrm>
          <a:off x="4501194" y="5075691"/>
          <a:ext cx="2556000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85206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1570794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1 553 * 22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17,88 %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8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766F-9117-4B3C-9671-18F554CF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valeurs extrêmes ou aberrantes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6EF5D-79C2-4D28-A2B0-9C254E6C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728907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>
                <a:solidFill>
                  <a:schemeClr val="accent4"/>
                </a:solidFill>
              </a:rPr>
              <a:t>Variables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Suppression des lignes non renseignées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Suppression des valeurs extrêmes :</a:t>
            </a:r>
          </a:p>
          <a:p>
            <a:pPr lvl="2"/>
            <a:r>
              <a:rPr lang="fr-FR" dirty="0" err="1">
                <a:solidFill>
                  <a:schemeClr val="accent4"/>
                </a:solidFill>
              </a:rPr>
              <a:t>totalGFA</a:t>
            </a:r>
            <a:r>
              <a:rPr lang="fr-FR" dirty="0">
                <a:solidFill>
                  <a:schemeClr val="tx1"/>
                </a:solidFill>
              </a:rPr>
              <a:t> &gt; à 1.5e6 </a:t>
            </a:r>
            <a:r>
              <a:rPr lang="fr-FR" dirty="0" err="1">
                <a:solidFill>
                  <a:schemeClr val="tx1"/>
                </a:solidFill>
              </a:rPr>
              <a:t>sf</a:t>
            </a:r>
            <a:r>
              <a:rPr lang="fr-FR" dirty="0">
                <a:solidFill>
                  <a:schemeClr val="tx1"/>
                </a:solidFill>
              </a:rPr>
              <a:t> qui risquent de fausser les modélisations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Incohérences à plus de 1% entre les différentes surfaces renseignées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Variable ‘</a:t>
            </a:r>
            <a:r>
              <a:rPr lang="fr-FR" dirty="0" err="1">
                <a:solidFill>
                  <a:schemeClr val="accent4"/>
                </a:solidFill>
              </a:rPr>
              <a:t>Outlier</a:t>
            </a:r>
            <a:r>
              <a:rPr lang="fr-FR" dirty="0">
                <a:solidFill>
                  <a:schemeClr val="tx1"/>
                </a:solidFill>
              </a:rPr>
              <a:t>’ : après investigation suppression car n’apporte pas d’information importante pour cette étude</a:t>
            </a:r>
          </a:p>
          <a:p>
            <a:endParaRPr lang="fr-FR" dirty="0"/>
          </a:p>
          <a:p>
            <a:r>
              <a:rPr lang="fr-FR" b="1" dirty="0" err="1">
                <a:solidFill>
                  <a:schemeClr val="accent5"/>
                </a:solidFill>
              </a:rPr>
              <a:t>Targets</a:t>
            </a:r>
            <a:endParaRPr lang="fr-FR" b="1" dirty="0">
              <a:solidFill>
                <a:schemeClr val="accent5"/>
              </a:solidFill>
            </a:endParaRPr>
          </a:p>
          <a:p>
            <a:pPr lvl="1"/>
            <a:r>
              <a:rPr lang="fr-FR" dirty="0" err="1">
                <a:solidFill>
                  <a:schemeClr val="accent5"/>
                </a:solidFill>
              </a:rPr>
              <a:t>SiteEnergyUse</a:t>
            </a:r>
            <a:r>
              <a:rPr lang="fr-FR" dirty="0"/>
              <a:t> : suppression des lignes avec une valeur supérieure à 4.1e7 </a:t>
            </a:r>
            <a:r>
              <a:rPr lang="fr-FR" dirty="0" err="1"/>
              <a:t>kBtu</a:t>
            </a:r>
            <a:r>
              <a:rPr lang="fr-FR" dirty="0"/>
              <a:t> (basée sur un premier run de </a:t>
            </a:r>
            <a:r>
              <a:rPr lang="fr-FR" dirty="0" err="1"/>
              <a:t>regression</a:t>
            </a:r>
            <a:r>
              <a:rPr lang="fr-FR" dirty="0"/>
              <a:t> linéaire qui montre que ces valeurs sont trop élevées et isolées pour être correctement prédites)</a:t>
            </a:r>
          </a:p>
          <a:p>
            <a:pPr lvl="1"/>
            <a:r>
              <a:rPr lang="fr-FR" dirty="0" err="1">
                <a:solidFill>
                  <a:schemeClr val="accent5"/>
                </a:solidFill>
              </a:rPr>
              <a:t>GHGEmissions</a:t>
            </a:r>
            <a:r>
              <a:rPr lang="fr-FR" dirty="0"/>
              <a:t> : suppression des lignes avec une valeur supérieure à 1500 MetricTonsCO2e car trop extrêmes et risquent de perturber la modélisation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E7F4F1E-CE34-4DBE-A56F-B03FFB84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17077"/>
              </p:ext>
            </p:extLst>
          </p:nvPr>
        </p:nvGraphicFramePr>
        <p:xfrm>
          <a:off x="4277685" y="6014906"/>
          <a:ext cx="2556000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99658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1456342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1 263 * 21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14,41 %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6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CE6E5-02AA-4825-807C-EC645C48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Données quantitatives</a:t>
            </a:r>
            <a:br>
              <a:rPr lang="fr-FR" dirty="0"/>
            </a:br>
            <a:r>
              <a:rPr lang="fr-FR" sz="2800" i="1" dirty="0"/>
              <a:t>Corrélations et variance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F4CD4-FCAC-4F3C-A03E-A2E963D0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5683541" cy="3581400"/>
          </a:xfrm>
        </p:spPr>
        <p:txBody>
          <a:bodyPr/>
          <a:lstStyle/>
          <a:p>
            <a:pPr rtl="0"/>
            <a:r>
              <a:rPr lang="fr-FR" dirty="0"/>
              <a:t>Une bonne partie des variables de surface sont corrélées entre elles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conservation de celles qui ne présentent pas de corrélations entre elles :</a:t>
            </a:r>
          </a:p>
          <a:p>
            <a:pPr lvl="1"/>
            <a:r>
              <a:rPr lang="fr-FR" dirty="0" err="1">
                <a:solidFill>
                  <a:schemeClr val="accent4"/>
                </a:solidFill>
              </a:rPr>
              <a:t>PropertyGFATotal</a:t>
            </a:r>
            <a:endParaRPr lang="fr-FR" dirty="0">
              <a:solidFill>
                <a:schemeClr val="accent4"/>
              </a:solidFill>
            </a:endParaRPr>
          </a:p>
          <a:p>
            <a:pPr lvl="1"/>
            <a:r>
              <a:rPr lang="fr-FR" dirty="0" err="1">
                <a:solidFill>
                  <a:schemeClr val="accent4"/>
                </a:solidFill>
              </a:rPr>
              <a:t>PropertyGFAParking</a:t>
            </a:r>
            <a:endParaRPr lang="fr-FR" dirty="0">
              <a:solidFill>
                <a:schemeClr val="accent4"/>
              </a:solidFill>
            </a:endParaRPr>
          </a:p>
          <a:p>
            <a:pPr lvl="1"/>
            <a:r>
              <a:rPr lang="fr-FR" dirty="0" err="1">
                <a:solidFill>
                  <a:schemeClr val="accent4"/>
                </a:solidFill>
              </a:rPr>
              <a:t>ThirdLargestPropertyUseGFA</a:t>
            </a:r>
            <a:endParaRPr lang="fr-FR" dirty="0">
              <a:solidFill>
                <a:schemeClr val="accent4"/>
              </a:solidFill>
            </a:endParaRPr>
          </a:p>
          <a:p>
            <a:r>
              <a:rPr lang="fr-FR" dirty="0"/>
              <a:t>Suppression de la variable </a:t>
            </a:r>
            <a:r>
              <a:rPr lang="fr-FR" i="1" dirty="0" err="1">
                <a:solidFill>
                  <a:schemeClr val="accent4"/>
                </a:solidFill>
              </a:rPr>
              <a:t>NumberOfBuildings</a:t>
            </a:r>
            <a:r>
              <a:rPr lang="fr-FR" dirty="0"/>
              <a:t> qui a une variance beaucoup plus faible que les autres variables.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B4FEF9-5EF6-4CE7-BEA2-A84054E8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20" y="175260"/>
            <a:ext cx="4968817" cy="43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9336CC9-1FBB-48D6-9BD8-58747019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9969"/>
              </p:ext>
            </p:extLst>
          </p:nvPr>
        </p:nvGraphicFramePr>
        <p:xfrm>
          <a:off x="2040620" y="5856914"/>
          <a:ext cx="2556000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9351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1506649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1 263 * 17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14,78 %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5A046BDD-5AC2-4272-B026-31AE9E58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380" y="4552628"/>
            <a:ext cx="3258005" cy="23053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A56FA1-E6AC-42C2-B69D-721F6A705BFF}"/>
              </a:ext>
            </a:extLst>
          </p:cNvPr>
          <p:cNvSpPr/>
          <p:nvPr/>
        </p:nvSpPr>
        <p:spPr>
          <a:xfrm>
            <a:off x="8594380" y="5185197"/>
            <a:ext cx="3267653" cy="262156"/>
          </a:xfrm>
          <a:prstGeom prst="rect">
            <a:avLst/>
          </a:prstGeom>
          <a:solidFill>
            <a:srgbClr val="69A1AB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33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531E6-A783-481E-A855-2B4E9A24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123" y="2286000"/>
            <a:ext cx="6035303" cy="4500694"/>
          </a:xfrm>
        </p:spPr>
        <p:txBody>
          <a:bodyPr numCol="1">
            <a:normAutofit fontScale="92500" lnSpcReduction="10000"/>
          </a:bodyPr>
          <a:lstStyle/>
          <a:p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Remplacement des valeurs avec une cardinalité inférieure à 10 par ‘</a:t>
            </a:r>
            <a:r>
              <a:rPr lang="fr-FR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Other</a:t>
            </a:r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’</a:t>
            </a:r>
          </a:p>
          <a:p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Construction d’une variable synthétique </a:t>
            </a:r>
            <a:r>
              <a:rPr lang="fr-FR" sz="1800" dirty="0" err="1">
                <a:solidFill>
                  <a:schemeClr val="accent4"/>
                </a:solidFill>
                <a:sym typeface="Wingdings" panose="05000000000000000000" pitchFamily="2" charset="2"/>
              </a:rPr>
              <a:t>UseType</a:t>
            </a:r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 de type </a:t>
            </a:r>
            <a:r>
              <a:rPr lang="fr-FR" sz="1800" i="1" dirty="0" err="1">
                <a:solidFill>
                  <a:schemeClr val="accent4"/>
                </a:solidFill>
                <a:sym typeface="Wingdings" panose="05000000000000000000" pitchFamily="2" charset="2"/>
              </a:rPr>
              <a:t>ListOfAllPropertyUseTypes</a:t>
            </a:r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 basée sur les données simplifiées</a:t>
            </a:r>
          </a:p>
          <a:p>
            <a:r>
              <a:rPr lang="fr-FR" sz="1800" dirty="0">
                <a:solidFill>
                  <a:schemeClr val="tx1"/>
                </a:solidFill>
                <a:sym typeface="Wingdings" panose="05000000000000000000" pitchFamily="2" charset="2"/>
              </a:rPr>
              <a:t>Test de corrélation entre les variables nettoyées : test du Khi2</a:t>
            </a:r>
          </a:p>
          <a:p>
            <a:pPr lvl="1"/>
            <a:r>
              <a:rPr lang="fr-FR" sz="1800" b="1" dirty="0">
                <a:solidFill>
                  <a:schemeClr val="tx1"/>
                </a:solidFill>
              </a:rPr>
              <a:t>Hypothèse H0 </a:t>
            </a:r>
            <a:r>
              <a:rPr lang="fr-FR" sz="1800" dirty="0"/>
              <a:t>: les deux variables sont indépendantes</a:t>
            </a:r>
          </a:p>
          <a:p>
            <a:pPr lvl="1"/>
            <a:r>
              <a:rPr lang="fr-FR" sz="1800" b="1" dirty="0">
                <a:solidFill>
                  <a:schemeClr val="tx1"/>
                </a:solidFill>
              </a:rPr>
              <a:t>Hypothèse H1 </a:t>
            </a:r>
            <a:r>
              <a:rPr lang="fr-FR" sz="1800" dirty="0"/>
              <a:t>: les deux variables sont dépendantes</a:t>
            </a:r>
          </a:p>
          <a:p>
            <a:pPr lvl="1"/>
            <a:endParaRPr lang="fr-FR" sz="1800" dirty="0"/>
          </a:p>
          <a:p>
            <a:pPr marL="530352" lvl="1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 </a:t>
            </a:r>
            <a:r>
              <a:rPr lang="fr-FR" sz="1800" dirty="0"/>
              <a:t>p &gt; alpha = 0,1 pour :</a:t>
            </a:r>
          </a:p>
          <a:p>
            <a:pPr lvl="2"/>
            <a:r>
              <a:rPr lang="fr-FR" sz="1600" i="1" dirty="0" err="1">
                <a:solidFill>
                  <a:schemeClr val="accent4"/>
                </a:solidFill>
              </a:rPr>
              <a:t>LargestPropertyUseType</a:t>
            </a:r>
            <a:r>
              <a:rPr lang="fr-FR" sz="1600" dirty="0"/>
              <a:t> vs </a:t>
            </a:r>
            <a:r>
              <a:rPr lang="fr-FR" sz="1600" i="1" dirty="0" err="1">
                <a:solidFill>
                  <a:schemeClr val="accent4"/>
                </a:solidFill>
              </a:rPr>
              <a:t>ThirdLargestPropertyUseType</a:t>
            </a:r>
            <a:endParaRPr lang="fr-FR" sz="1600" i="1" dirty="0">
              <a:solidFill>
                <a:schemeClr val="accent4"/>
              </a:solidFill>
            </a:endParaRPr>
          </a:p>
          <a:p>
            <a:pPr lvl="2"/>
            <a:r>
              <a:rPr lang="fr-FR" sz="1600" i="1" dirty="0" err="1">
                <a:solidFill>
                  <a:schemeClr val="accent4"/>
                </a:solidFill>
              </a:rPr>
              <a:t>ThirdLargestPropertyUseType</a:t>
            </a:r>
            <a:r>
              <a:rPr lang="fr-FR" sz="1600" dirty="0"/>
              <a:t> vs </a:t>
            </a:r>
            <a:r>
              <a:rPr lang="fr-FR" sz="1600" i="1" dirty="0" err="1">
                <a:solidFill>
                  <a:schemeClr val="accent4"/>
                </a:solidFill>
              </a:rPr>
              <a:t>ListOfAllPropertyUseTypes</a:t>
            </a:r>
            <a:endParaRPr lang="fr-FR" i="1" dirty="0">
              <a:solidFill>
                <a:schemeClr val="accent4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B52BF8E-55A4-4A71-AC2C-888BBD87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Données catégorielles</a:t>
            </a:r>
            <a:br>
              <a:rPr lang="fr-FR" dirty="0"/>
            </a:br>
            <a:r>
              <a:rPr lang="fr-FR" sz="2800" i="1" dirty="0"/>
              <a:t>Focus sur les variables </a:t>
            </a:r>
            <a:r>
              <a:rPr lang="fr-FR" sz="2800" i="1" dirty="0" err="1"/>
              <a:t>UseType</a:t>
            </a:r>
            <a:r>
              <a:rPr lang="fr-FR" sz="2800" i="1" dirty="0"/>
              <a:t> </a:t>
            </a:r>
            <a:endParaRPr lang="fr-FR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D2F3BD-6680-4B5A-86C8-2F913CC4A1E9}"/>
              </a:ext>
            </a:extLst>
          </p:cNvPr>
          <p:cNvSpPr txBox="1"/>
          <p:nvPr/>
        </p:nvSpPr>
        <p:spPr>
          <a:xfrm>
            <a:off x="5210538" y="5799823"/>
            <a:ext cx="2465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ym typeface="Wingdings" panose="05000000000000000000" pitchFamily="2" charset="2"/>
              </a:rPr>
              <a:t> ces variables sont indépendantes.</a:t>
            </a: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32C181-9893-4CEC-A6D3-5FAF4EDD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081" y="2053027"/>
            <a:ext cx="5063919" cy="397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7BFBFA86-000E-4160-B6C1-464071628FA4}"/>
              </a:ext>
            </a:extLst>
          </p:cNvPr>
          <p:cNvSpPr/>
          <p:nvPr/>
        </p:nvSpPr>
        <p:spPr>
          <a:xfrm>
            <a:off x="5060641" y="5702565"/>
            <a:ext cx="149896" cy="840848"/>
          </a:xfrm>
          <a:prstGeom prst="rightBrace">
            <a:avLst>
              <a:gd name="adj1" fmla="val 16547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99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531E6-A783-481E-A855-2B4E9A24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47314" cy="4366470"/>
          </a:xfrm>
        </p:spPr>
        <p:txBody>
          <a:bodyPr numCol="1"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ANOVA : </a:t>
            </a:r>
            <a:r>
              <a:rPr lang="fr-FR" dirty="0"/>
              <a:t>Les variables d'intérêt sont celles présentant un </a:t>
            </a:r>
            <a:r>
              <a:rPr lang="fr-FR" dirty="0" err="1"/>
              <a:t>eta</a:t>
            </a:r>
            <a:r>
              <a:rPr lang="fr-FR" dirty="0"/>
              <a:t>² compris entre 0.1 et 0.7</a:t>
            </a:r>
          </a:p>
          <a:p>
            <a:r>
              <a:rPr lang="fr-FR" dirty="0"/>
              <a:t>Variables conservées :</a:t>
            </a:r>
          </a:p>
          <a:p>
            <a:pPr lvl="1"/>
            <a:r>
              <a:rPr lang="fr-FR" dirty="0" err="1">
                <a:solidFill>
                  <a:schemeClr val="accent4"/>
                </a:solidFill>
              </a:rPr>
              <a:t>LargestPropertyUseType</a:t>
            </a:r>
            <a:endParaRPr lang="fr-FR" dirty="0">
              <a:solidFill>
                <a:schemeClr val="accent4"/>
              </a:solidFill>
            </a:endParaRPr>
          </a:p>
          <a:p>
            <a:pPr lvl="1"/>
            <a:r>
              <a:rPr lang="fr-FR" dirty="0" err="1">
                <a:solidFill>
                  <a:schemeClr val="accent4"/>
                </a:solidFill>
              </a:rPr>
              <a:t>PrimaryPropertyType</a:t>
            </a:r>
            <a:endParaRPr lang="fr-FR" dirty="0">
              <a:solidFill>
                <a:schemeClr val="accent4"/>
              </a:solidFill>
            </a:endParaRPr>
          </a:p>
          <a:p>
            <a:pPr lvl="1"/>
            <a:r>
              <a:rPr lang="fr-FR" dirty="0" err="1">
                <a:solidFill>
                  <a:schemeClr val="accent4"/>
                </a:solidFill>
              </a:rPr>
              <a:t>UseType</a:t>
            </a:r>
            <a:endParaRPr lang="fr-FR" dirty="0">
              <a:solidFill>
                <a:schemeClr val="accent4"/>
              </a:solidFill>
            </a:endParaRPr>
          </a:p>
          <a:p>
            <a:r>
              <a:rPr lang="fr-FR" dirty="0"/>
              <a:t>Suppression de </a:t>
            </a:r>
            <a:r>
              <a:rPr lang="fr-FR" i="1" dirty="0" err="1">
                <a:solidFill>
                  <a:schemeClr val="accent4"/>
                </a:solidFill>
              </a:rPr>
              <a:t>ListOfAllPropertyUseTypes</a:t>
            </a:r>
            <a:r>
              <a:rPr lang="fr-FR" dirty="0"/>
              <a:t> car variable redondante avec </a:t>
            </a:r>
            <a:r>
              <a:rPr lang="fr-FR" i="1" dirty="0" err="1">
                <a:solidFill>
                  <a:schemeClr val="accent4"/>
                </a:solidFill>
              </a:rPr>
              <a:t>UseType</a:t>
            </a:r>
            <a:r>
              <a:rPr lang="fr-FR" dirty="0"/>
              <a:t> tout en étant plus complexe (cardinalité plus élevée que </a:t>
            </a:r>
            <a:r>
              <a:rPr lang="fr-FR" dirty="0" err="1"/>
              <a:t>UseType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B52BF8E-55A4-4A71-AC2C-888BBD87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Données catégorielles</a:t>
            </a:r>
            <a:br>
              <a:rPr lang="fr-FR" dirty="0"/>
            </a:br>
            <a:r>
              <a:rPr lang="fr-FR" sz="2800" dirty="0"/>
              <a:t>ANOVA</a:t>
            </a:r>
            <a:endParaRPr lang="fr-FR" i="1" dirty="0"/>
          </a:p>
        </p:txBody>
      </p:sp>
      <p:graphicFrame>
        <p:nvGraphicFramePr>
          <p:cNvPr id="5" name="Tableau 12">
            <a:extLst>
              <a:ext uri="{FF2B5EF4-FFF2-40B4-BE49-F238E27FC236}">
                <a16:creationId xmlns:a16="http://schemas.microsoft.com/office/drawing/2014/main" id="{C89B9176-1567-4BED-B2A3-6E3B7BF22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00360"/>
              </p:ext>
            </p:extLst>
          </p:nvPr>
        </p:nvGraphicFramePr>
        <p:xfrm>
          <a:off x="6937695" y="2201643"/>
          <a:ext cx="511728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142">
                  <a:extLst>
                    <a:ext uri="{9D8B030D-6E8A-4147-A177-3AD203B41FA5}">
                      <a16:colId xmlns:a16="http://schemas.microsoft.com/office/drawing/2014/main" val="3863302812"/>
                    </a:ext>
                  </a:extLst>
                </a:gridCol>
                <a:gridCol w="1320199">
                  <a:extLst>
                    <a:ext uri="{9D8B030D-6E8A-4147-A177-3AD203B41FA5}">
                      <a16:colId xmlns:a16="http://schemas.microsoft.com/office/drawing/2014/main" val="2245947467"/>
                    </a:ext>
                  </a:extLst>
                </a:gridCol>
                <a:gridCol w="1313942">
                  <a:extLst>
                    <a:ext uri="{9D8B030D-6E8A-4147-A177-3AD203B41FA5}">
                      <a16:colId xmlns:a16="http://schemas.microsoft.com/office/drawing/2014/main" val="2999006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features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SiteEnergyUse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GHGEmissions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99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38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ThirdLargestPropertyUseType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388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Neighborhood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02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SecondLargestPropertyUseType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38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LargestPropertyUseType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16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291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PrimaryPropertyType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606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ListOfAllPropertyUseTypes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07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507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OSEBuildingID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888922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B94B38EB-60C7-459D-8897-3627BFE4D749}"/>
              </a:ext>
            </a:extLst>
          </p:cNvPr>
          <p:cNvSpPr txBox="1"/>
          <p:nvPr/>
        </p:nvSpPr>
        <p:spPr>
          <a:xfrm>
            <a:off x="9412448" y="1872223"/>
            <a:ext cx="2642531" cy="307777"/>
          </a:xfrm>
          <a:prstGeom prst="rect">
            <a:avLst/>
          </a:prstGeom>
          <a:solidFill>
            <a:srgbClr val="69A1A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Eta²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B34CE-4DF0-49EA-A9E5-B3943053BD29}"/>
              </a:ext>
            </a:extLst>
          </p:cNvPr>
          <p:cNvSpPr/>
          <p:nvPr/>
        </p:nvSpPr>
        <p:spPr>
          <a:xfrm>
            <a:off x="6895750" y="4051883"/>
            <a:ext cx="5192783" cy="1505876"/>
          </a:xfrm>
          <a:prstGeom prst="rect">
            <a:avLst/>
          </a:prstGeom>
          <a:solidFill>
            <a:srgbClr val="4A845E">
              <a:alpha val="4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FADE4C-6AEF-4A76-BF96-EE75A1CC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34098"/>
              </p:ext>
            </p:extLst>
          </p:nvPr>
        </p:nvGraphicFramePr>
        <p:xfrm>
          <a:off x="2713488" y="6103830"/>
          <a:ext cx="2563537" cy="6629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0297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1493240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Fichier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1 263 * 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71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NaN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10,53 %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01178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1671</Words>
  <Application>Microsoft Office PowerPoint</Application>
  <PresentationFormat>Grand écran</PresentationFormat>
  <Paragraphs>376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 Unicode MS</vt:lpstr>
      <vt:lpstr>Calibri</vt:lpstr>
      <vt:lpstr>Franklin Gothic Book</vt:lpstr>
      <vt:lpstr>Wingdings</vt:lpstr>
      <vt:lpstr>Cadrage</vt:lpstr>
      <vt:lpstr>Anticipez les besoins en consommation électrique de bâtiments</vt:lpstr>
      <vt:lpstr>Contexte et objectifs</vt:lpstr>
      <vt:lpstr>Données disponibles</vt:lpstr>
      <vt:lpstr>EDA</vt:lpstr>
      <vt:lpstr>Focus sur les données importantes pour l’étude</vt:lpstr>
      <vt:lpstr>Identification des valeurs extrêmes ou aberrantes</vt:lpstr>
      <vt:lpstr>Données quantitatives Corrélations et variance</vt:lpstr>
      <vt:lpstr>Données catégorielles Focus sur les variables UseType </vt:lpstr>
      <vt:lpstr>Données catégorielles ANOVA</vt:lpstr>
      <vt:lpstr>Targets</vt:lpstr>
      <vt:lpstr>Modélisation</vt:lpstr>
      <vt:lpstr>Préparation des features</vt:lpstr>
      <vt:lpstr>Sensibilité du train/test split au nombre de données disponibles</vt:lpstr>
      <vt:lpstr>Modélisation</vt:lpstr>
      <vt:lpstr>Workflow    Configurations</vt:lpstr>
      <vt:lpstr>Modélisation</vt:lpstr>
      <vt:lpstr>Option 1 : Features vs target</vt:lpstr>
      <vt:lpstr>Option 2 : Features vs log(target) </vt:lpstr>
      <vt:lpstr>Option 3 : features sans ENERGYSTARScore vs Target</vt:lpstr>
      <vt:lpstr>Sélection du modèle le plus adapté</vt:lpstr>
      <vt:lpstr>Modélisation</vt:lpstr>
      <vt:lpstr>Option 1 : Features vs target</vt:lpstr>
      <vt:lpstr>Option 3 : features sans ENERGYSTARScore vs Target</vt:lpstr>
      <vt:lpstr>Sélection du modèle le plus adapté</vt:lpstr>
      <vt:lpstr>Conclusions</vt:lpstr>
      <vt:lpstr>Merci pour votre attention.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électrique de bâtiments</dc:title>
  <dc:creator>helene de boissezon</dc:creator>
  <cp:lastModifiedBy>helene de boissezon</cp:lastModifiedBy>
  <cp:revision>25</cp:revision>
  <dcterms:created xsi:type="dcterms:W3CDTF">2022-01-06T13:58:47Z</dcterms:created>
  <dcterms:modified xsi:type="dcterms:W3CDTF">2022-01-18T12:55:25Z</dcterms:modified>
</cp:coreProperties>
</file>