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3" r:id="rId9"/>
    <p:sldId id="265" r:id="rId10"/>
    <p:sldId id="266" r:id="rId11"/>
    <p:sldId id="286" r:id="rId12"/>
    <p:sldId id="270" r:id="rId13"/>
    <p:sldId id="272" r:id="rId14"/>
    <p:sldId id="267" r:id="rId15"/>
    <p:sldId id="287" r:id="rId16"/>
    <p:sldId id="276" r:id="rId17"/>
    <p:sldId id="277" r:id="rId18"/>
    <p:sldId id="279" r:id="rId19"/>
    <p:sldId id="282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BA3AE-FB60-4BB7-9AB0-682B2A161073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06D51-DCD0-45B7-8969-EE15221C5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9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D2081E-E46A-4C4E-8A0E-02D0F551377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39470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E1BC-B00C-491C-A515-37D9C8B0A05A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E27-F3E3-46BA-8E5D-BA28A3744670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CFC-F260-44E9-B7F5-720156104DD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255E0-ED5E-4B0D-919E-FFDBDD219FF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609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BE46-DDD0-4A73-87D6-1C1351D485B6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C46A-F86D-4A34-8A99-A27A35928FB0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31C3-367F-41D0-A8B0-79F7C5D1214B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ADBF-5E9B-4E93-BB46-40DADC23CC70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213C27-0066-4A3F-8E70-6AAFA151CDAB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A81DF7-9E01-4B19-9655-AF643FCD5E8C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609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F38380-3EFF-4C5A-B416-7BD36003994D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5708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02/24/15510259240381_Projet%20textimage%20logo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hyperlink" Target="https://user.oc-static.com/upload/2019/02/24/15510259240381_Projet%20textimage%20logo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02/24/15510259240381_Projet%20textimage%20logo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80C23-67D8-4147-93D5-4C76503A6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/>
              <a:t>Classification automatique de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B950B3-10E6-4F30-8315-B55DAEC4A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Data Scientist – Projet 6</a:t>
            </a:r>
          </a:p>
          <a:p>
            <a:r>
              <a:rPr lang="fr-FR" dirty="0"/>
              <a:t>Hélène de Boissezon</a:t>
            </a:r>
          </a:p>
          <a:p>
            <a:endParaRPr lang="fr-FR" dirty="0"/>
          </a:p>
        </p:txBody>
      </p:sp>
      <p:pic>
        <p:nvPicPr>
          <p:cNvPr id="1026" name="Picture 2" descr="logo entreprise place de marché">
            <a:hlinkClick r:id="rId2"/>
            <a:extLst>
              <a:ext uri="{FF2B5EF4-FFF2-40B4-BE49-F238E27FC236}">
                <a16:creationId xmlns:a16="http://schemas.microsoft.com/office/drawing/2014/main" id="{CC07AFD8-4BA7-4FEA-A2D7-9502DF35C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46" y="4967000"/>
            <a:ext cx="2866108" cy="18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4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E361617-BE82-4EEB-9040-7744A96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Featuring</a:t>
            </a:r>
            <a:r>
              <a:rPr lang="fr-FR" dirty="0"/>
              <a:t> du texte</a:t>
            </a:r>
          </a:p>
        </p:txBody>
      </p:sp>
      <p:pic>
        <p:nvPicPr>
          <p:cNvPr id="10" name="Espace réservé du contenu 9" descr="Livres">
            <a:extLst>
              <a:ext uri="{FF2B5EF4-FFF2-40B4-BE49-F238E27FC236}">
                <a16:creationId xmlns:a16="http://schemas.microsoft.com/office/drawing/2014/main" id="{14480F2D-9418-4060-9C65-69521751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929" y="1270825"/>
            <a:ext cx="914400" cy="9144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A7DF0-0BDB-4F53-AB8F-9516ECA4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6C3B796F-8CD4-4F93-89AF-9495483B9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877233"/>
              </p:ext>
            </p:extLst>
          </p:nvPr>
        </p:nvGraphicFramePr>
        <p:xfrm>
          <a:off x="1263382" y="2856344"/>
          <a:ext cx="277675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76756">
                  <a:extLst>
                    <a:ext uri="{9D8B030D-6E8A-4147-A177-3AD203B41FA5}">
                      <a16:colId xmlns:a16="http://schemas.microsoft.com/office/drawing/2014/main" val="4150039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Méthodes testées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2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Bag Of Word / TF-IDF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1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Word2Vec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8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92311"/>
                  </a:ext>
                </a:extLst>
              </a:tr>
            </a:tbl>
          </a:graphicData>
        </a:graphic>
      </p:graphicFrame>
      <p:pic>
        <p:nvPicPr>
          <p:cNvPr id="12" name="Graphique 11" descr="Engrenages">
            <a:extLst>
              <a:ext uri="{FF2B5EF4-FFF2-40B4-BE49-F238E27FC236}">
                <a16:creationId xmlns:a16="http://schemas.microsoft.com/office/drawing/2014/main" id="{C3B289F0-770E-4FDA-B5A6-882E0D9EA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9721" y="2824939"/>
            <a:ext cx="914400" cy="914400"/>
          </a:xfrm>
          <a:prstGeom prst="rect">
            <a:avLst/>
          </a:prstGeom>
        </p:spPr>
      </p:pic>
      <p:pic>
        <p:nvPicPr>
          <p:cNvPr id="13" name="Espace réservé du contenu 9" descr="Livres">
            <a:extLst>
              <a:ext uri="{FF2B5EF4-FFF2-40B4-BE49-F238E27FC236}">
                <a16:creationId xmlns:a16="http://schemas.microsoft.com/office/drawing/2014/main" id="{0D461959-97CB-4F53-98EE-E78500E8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929" y="210560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9" descr="Livres">
            <a:extLst>
              <a:ext uri="{FF2B5EF4-FFF2-40B4-BE49-F238E27FC236}">
                <a16:creationId xmlns:a16="http://schemas.microsoft.com/office/drawing/2014/main" id="{FE6D31FA-AF49-4AD7-8BDA-F8A14D53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929" y="3577942"/>
            <a:ext cx="914400" cy="914400"/>
          </a:xfrm>
          <a:prstGeom prst="rect">
            <a:avLst/>
          </a:prstGeom>
        </p:spPr>
      </p:pic>
      <p:pic>
        <p:nvPicPr>
          <p:cNvPr id="15" name="Espace réservé du contenu 9" descr="Livres">
            <a:extLst>
              <a:ext uri="{FF2B5EF4-FFF2-40B4-BE49-F238E27FC236}">
                <a16:creationId xmlns:a16="http://schemas.microsoft.com/office/drawing/2014/main" id="{20CC5077-F30B-4CBE-9421-F9C1CDBF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929" y="4412718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3097660-36F0-4D02-9140-96AE12BA9238}"/>
              </a:ext>
            </a:extLst>
          </p:cNvPr>
          <p:cNvSpPr txBox="1"/>
          <p:nvPr/>
        </p:nvSpPr>
        <p:spPr>
          <a:xfrm>
            <a:off x="6860312" y="3051307"/>
            <a:ext cx="62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/>
                </a:solidFill>
              </a:rPr>
              <a:t>(…)</a:t>
            </a: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985CBA8E-10C7-49AF-BADD-ADB94B47D440}"/>
              </a:ext>
            </a:extLst>
          </p:cNvPr>
          <p:cNvSpPr/>
          <p:nvPr/>
        </p:nvSpPr>
        <p:spPr>
          <a:xfrm>
            <a:off x="7877262" y="1304381"/>
            <a:ext cx="274602" cy="3955516"/>
          </a:xfrm>
          <a:prstGeom prst="rightBrace">
            <a:avLst>
              <a:gd name="adj1" fmla="val 118312"/>
              <a:gd name="adj2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/>
              </a:solidFill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9B1501F7-D9B5-4132-BFCD-CE3840F999B7}"/>
              </a:ext>
            </a:extLst>
          </p:cNvPr>
          <p:cNvSpPr/>
          <p:nvPr/>
        </p:nvSpPr>
        <p:spPr>
          <a:xfrm>
            <a:off x="9420837" y="3006351"/>
            <a:ext cx="729842" cy="551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Table">
            <a:extLst>
              <a:ext uri="{FF2B5EF4-FFF2-40B4-BE49-F238E27FC236}">
                <a16:creationId xmlns:a16="http://schemas.microsoft.com/office/drawing/2014/main" id="{4C1ACE60-9255-468D-9CFB-6D2C6EA69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3928" y="28249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E6C28B0-602B-46DB-80AE-7FE0A43F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testés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26D5C2-0833-4F98-9BB4-BFB912F4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23924"/>
            <a:ext cx="9601200" cy="144347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Deux algorithmes ressortent : TF-IDF (avec réduction de dimension) et USE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D0CA77-99C6-4FB7-85D7-6360F164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B7DCF32A-E8EA-4F08-8867-50CD2E539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163775"/>
              </p:ext>
            </p:extLst>
          </p:nvPr>
        </p:nvGraphicFramePr>
        <p:xfrm>
          <a:off x="980662" y="1635761"/>
          <a:ext cx="10747513" cy="256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8098">
                  <a:extLst>
                    <a:ext uri="{9D8B030D-6E8A-4147-A177-3AD203B41FA5}">
                      <a16:colId xmlns:a16="http://schemas.microsoft.com/office/drawing/2014/main" val="839761924"/>
                    </a:ext>
                  </a:extLst>
                </a:gridCol>
                <a:gridCol w="1796796">
                  <a:extLst>
                    <a:ext uri="{9D8B030D-6E8A-4147-A177-3AD203B41FA5}">
                      <a16:colId xmlns:a16="http://schemas.microsoft.com/office/drawing/2014/main" val="4150039413"/>
                    </a:ext>
                  </a:extLst>
                </a:gridCol>
                <a:gridCol w="2945263">
                  <a:extLst>
                    <a:ext uri="{9D8B030D-6E8A-4147-A177-3AD203B41FA5}">
                      <a16:colId xmlns:a16="http://schemas.microsoft.com/office/drawing/2014/main" val="4124268840"/>
                    </a:ext>
                  </a:extLst>
                </a:gridCol>
                <a:gridCol w="3697356">
                  <a:extLst>
                    <a:ext uri="{9D8B030D-6E8A-4147-A177-3AD203B41FA5}">
                      <a16:colId xmlns:a16="http://schemas.microsoft.com/office/drawing/2014/main" val="48144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Type d’algorithme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Méthodes testées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Inconvénients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2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Comptage des </a:t>
                      </a:r>
                      <a:r>
                        <a:rPr lang="fr-FR" sz="1400" dirty="0" err="1"/>
                        <a:t>tokens</a:t>
                      </a:r>
                      <a:r>
                        <a:rPr lang="fr-FR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Bag Of Word / 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Rapide, adapté pour des petits jeux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Génère des matrices </a:t>
                      </a:r>
                      <a:r>
                        <a:rPr lang="fr-FR" sz="1400" dirty="0" err="1"/>
                        <a:t>sparses</a:t>
                      </a:r>
                      <a:r>
                        <a:rPr lang="fr-FR" sz="1400" dirty="0"/>
                        <a:t>, qui peuvent devenir très grandes si bcp de vocabulaire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1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Word/sentence </a:t>
                      </a:r>
                      <a:r>
                        <a:rPr lang="fr-FR" sz="1400" dirty="0" err="1"/>
                        <a:t>embedding</a:t>
                      </a:r>
                      <a:r>
                        <a:rPr lang="fr-FR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Word2Vec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Rapide, vecteurs denses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Possibilité de se baser sur un modèle pré-entrainé mais peut entrainer des biais. Si construit intégralement, requière suffisamment de données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8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Deep</a:t>
                      </a:r>
                      <a:r>
                        <a:rPr lang="fr-FR" sz="1400" dirty="0"/>
                        <a:t> Learning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BERT /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Transfer </a:t>
                      </a:r>
                      <a:r>
                        <a:rPr lang="fr-FR" sz="1400" dirty="0" err="1"/>
                        <a:t>learning</a:t>
                      </a:r>
                      <a:r>
                        <a:rPr lang="fr-FR" sz="1400" dirty="0"/>
                        <a:t> : modèles pré-entrainés sur de nombreuses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Si besoin de fine-tuning, besoin de beaucoup de données, peut être gourmand en ressources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13691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9783666-0681-4A98-B032-BB5643E9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67715"/>
              </p:ext>
            </p:extLst>
          </p:nvPr>
        </p:nvGraphicFramePr>
        <p:xfrm>
          <a:off x="3212328" y="5118993"/>
          <a:ext cx="5674044" cy="1041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5490">
                  <a:extLst>
                    <a:ext uri="{9D8B030D-6E8A-4147-A177-3AD203B41FA5}">
                      <a16:colId xmlns:a16="http://schemas.microsoft.com/office/drawing/2014/main" val="3405785554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1716240589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198209925"/>
                    </a:ext>
                  </a:extLst>
                </a:gridCol>
                <a:gridCol w="1097661">
                  <a:extLst>
                    <a:ext uri="{9D8B030D-6E8A-4147-A177-3AD203B41FA5}">
                      <a16:colId xmlns:a16="http://schemas.microsoft.com/office/drawing/2014/main" val="3598079455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3236293595"/>
                    </a:ext>
                  </a:extLst>
                </a:gridCol>
                <a:gridCol w="752602">
                  <a:extLst>
                    <a:ext uri="{9D8B030D-6E8A-4147-A177-3AD203B41FA5}">
                      <a16:colId xmlns:a16="http://schemas.microsoft.com/office/drawing/2014/main" val="1592502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Bag Of Word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TF-IDF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Word2Vec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BERT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6166022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600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0,257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0,428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0,523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0,687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7154661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600" dirty="0" err="1"/>
                        <a:t>Accuracy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0,53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0,70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4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C7294-203A-4797-8FB5-238EBD67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TF-IDF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C9634-8039-4F85-AA5E-4A79A0FD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84" y="1921734"/>
            <a:ext cx="4525861" cy="3581400"/>
          </a:xfrm>
        </p:spPr>
        <p:txBody>
          <a:bodyPr>
            <a:normAutofit/>
          </a:bodyPr>
          <a:lstStyle/>
          <a:p>
            <a:r>
              <a:rPr lang="fr-FR" sz="1800" dirty="0"/>
              <a:t>Basé sur les variables </a:t>
            </a:r>
            <a:r>
              <a:rPr lang="fr-FR" sz="1800" dirty="0" err="1">
                <a:solidFill>
                  <a:schemeClr val="accent4"/>
                </a:solidFill>
              </a:rPr>
              <a:t>product_name</a:t>
            </a:r>
            <a:r>
              <a:rPr lang="fr-FR" sz="1800" dirty="0"/>
              <a:t>, </a:t>
            </a:r>
            <a:r>
              <a:rPr lang="fr-FR" sz="1800" dirty="0" err="1">
                <a:solidFill>
                  <a:schemeClr val="accent4"/>
                </a:solidFill>
              </a:rPr>
              <a:t>product_specifications</a:t>
            </a:r>
            <a:r>
              <a:rPr lang="fr-FR" sz="1800" dirty="0">
                <a:solidFill>
                  <a:schemeClr val="accent4"/>
                </a:solidFill>
              </a:rPr>
              <a:t> </a:t>
            </a:r>
            <a:r>
              <a:rPr lang="fr-FR" sz="1800" dirty="0"/>
              <a:t>et </a:t>
            </a:r>
            <a:r>
              <a:rPr lang="fr-FR" sz="1800" dirty="0">
                <a:solidFill>
                  <a:schemeClr val="accent4"/>
                </a:solidFill>
              </a:rPr>
              <a:t>description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Réduction de dimension (ACP) de façon à garder  99% de la variance totale</a:t>
            </a:r>
          </a:p>
          <a:p>
            <a:endParaRPr lang="fr-F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 Catégorie 0 (computers) mal identifiée et répartition assez déséquilibrée</a:t>
            </a:r>
            <a:endParaRPr lang="fr-FR" sz="1800" b="1" dirty="0">
              <a:solidFill>
                <a:schemeClr val="tx1"/>
              </a:solidFill>
            </a:endParaRPr>
          </a:p>
          <a:p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F6D770-5187-46DE-9F30-7D62E05B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au 8">
            <a:extLst>
              <a:ext uri="{FF2B5EF4-FFF2-40B4-BE49-F238E27FC236}">
                <a16:creationId xmlns:a16="http://schemas.microsoft.com/office/drawing/2014/main" id="{9B5139CD-0C1F-4435-9F66-593878B0E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16806"/>
              </p:ext>
            </p:extLst>
          </p:nvPr>
        </p:nvGraphicFramePr>
        <p:xfrm>
          <a:off x="985331" y="4667413"/>
          <a:ext cx="3987166" cy="1711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40578555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71350073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198209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BoW</a:t>
                      </a:r>
                      <a:endParaRPr lang="fr-FR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6022"/>
                  </a:ext>
                </a:extLst>
              </a:tr>
              <a:tr h="262140">
                <a:tc>
                  <a:txBody>
                    <a:bodyPr/>
                    <a:lstStyle/>
                    <a:p>
                      <a:r>
                        <a:rPr lang="fr-FR" sz="1600" dirty="0"/>
                        <a:t>Nb </a:t>
                      </a:r>
                      <a:r>
                        <a:rPr lang="fr-FR" sz="1600" dirty="0" err="1"/>
                        <a:t>token</a:t>
                      </a:r>
                      <a:r>
                        <a:rPr lang="fr-FR" sz="1600" dirty="0"/>
                        <a:t> 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6 697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6 697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741"/>
                  </a:ext>
                </a:extLst>
              </a:tr>
              <a:tr h="279198">
                <a:tc>
                  <a:txBody>
                    <a:bodyPr/>
                    <a:lstStyle/>
                    <a:p>
                      <a:r>
                        <a:rPr lang="fr-FR" sz="1600" dirty="0"/>
                        <a:t>Réduction de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92428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600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0,257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0,428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4661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600" dirty="0" err="1"/>
                        <a:t>Accuracy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0,70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282"/>
                  </a:ext>
                </a:extLst>
              </a:tr>
            </a:tbl>
          </a:graphicData>
        </a:graphic>
      </p:graphicFrame>
      <p:pic>
        <p:nvPicPr>
          <p:cNvPr id="9" name="Espace réservé du contenu 9" descr="Livres">
            <a:extLst>
              <a:ext uri="{FF2B5EF4-FFF2-40B4-BE49-F238E27FC236}">
                <a16:creationId xmlns:a16="http://schemas.microsoft.com/office/drawing/2014/main" id="{2EF02886-443C-4F7A-9B65-5554F63C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600" y="813907"/>
            <a:ext cx="504000" cy="504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53887EC-A06E-4A38-BB7F-6D62646D0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53"/>
          <a:stretch/>
        </p:blipFill>
        <p:spPr>
          <a:xfrm>
            <a:off x="5878066" y="1428750"/>
            <a:ext cx="6218850" cy="262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5C6C37-A515-48B0-811F-140BB8CCB0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55662" y="4131753"/>
            <a:ext cx="3960808" cy="244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C888C8E-A72A-4C8A-9A23-7D5C689A57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22"/>
          <a:stretch/>
        </p:blipFill>
        <p:spPr>
          <a:xfrm>
            <a:off x="9133998" y="3951753"/>
            <a:ext cx="2962918" cy="262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D50CDA-0E87-44B7-A621-9536ACC57D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63" t="9714" r="31322" b="62015"/>
          <a:stretch/>
        </p:blipFill>
        <p:spPr>
          <a:xfrm>
            <a:off x="11564496" y="3208803"/>
            <a:ext cx="276046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C7294-203A-4797-8FB5-238EBD67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C9634-8039-4F85-AA5E-4A79A0FD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84" y="1921734"/>
            <a:ext cx="4525861" cy="3298571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Basé sur les variables </a:t>
            </a:r>
            <a:r>
              <a:rPr lang="fr-FR" sz="1800" dirty="0" err="1">
                <a:solidFill>
                  <a:schemeClr val="accent4"/>
                </a:solidFill>
              </a:rPr>
              <a:t>product_name</a:t>
            </a:r>
            <a:r>
              <a:rPr lang="fr-FR" sz="1800" dirty="0"/>
              <a:t>, </a:t>
            </a:r>
            <a:r>
              <a:rPr lang="fr-FR" sz="1800" dirty="0" err="1">
                <a:solidFill>
                  <a:schemeClr val="accent4"/>
                </a:solidFill>
              </a:rPr>
              <a:t>product_specifications</a:t>
            </a:r>
            <a:r>
              <a:rPr lang="fr-FR" sz="1800" dirty="0">
                <a:solidFill>
                  <a:schemeClr val="accent4"/>
                </a:solidFill>
              </a:rPr>
              <a:t> </a:t>
            </a:r>
            <a:r>
              <a:rPr lang="fr-FR" sz="1800" dirty="0"/>
              <a:t>et </a:t>
            </a:r>
            <a:r>
              <a:rPr lang="fr-FR" sz="1800" dirty="0">
                <a:solidFill>
                  <a:schemeClr val="accent4"/>
                </a:solidFill>
              </a:rPr>
              <a:t>description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fr-FR" sz="1800" dirty="0"/>
              <a:t>Modèle dont la structure est basés sur le </a:t>
            </a:r>
            <a:r>
              <a:rPr lang="fr-FR" sz="1800" dirty="0" err="1"/>
              <a:t>Deep</a:t>
            </a:r>
            <a:r>
              <a:rPr lang="fr-FR" sz="1800" dirty="0"/>
              <a:t> </a:t>
            </a:r>
            <a:r>
              <a:rPr lang="fr-FR" sz="1800" dirty="0" err="1"/>
              <a:t>Averaging</a:t>
            </a:r>
            <a:r>
              <a:rPr lang="fr-FR" sz="1800" dirty="0"/>
              <a:t> Network et pré-entrainé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 </a:t>
            </a:r>
            <a:r>
              <a:rPr lang="fr-FR" sz="1800" b="1" dirty="0">
                <a:sym typeface="Wingdings" panose="05000000000000000000" pitchFamily="2" charset="2"/>
              </a:rPr>
              <a:t>Classes mieux équilibrées mais Catégorie Baby Care et </a:t>
            </a:r>
            <a:r>
              <a:rPr lang="fr-FR" sz="1800" b="1" dirty="0" err="1">
                <a:sym typeface="Wingdings" panose="05000000000000000000" pitchFamily="2" charset="2"/>
              </a:rPr>
              <a:t>Kitchen</a:t>
            </a:r>
            <a:r>
              <a:rPr lang="fr-FR" sz="1800" b="1" dirty="0">
                <a:sym typeface="Wingdings" panose="05000000000000000000" pitchFamily="2" charset="2"/>
              </a:rPr>
              <a:t> &amp; </a:t>
            </a:r>
            <a:r>
              <a:rPr lang="fr-FR" sz="1800" b="1" dirty="0" err="1">
                <a:sym typeface="Wingdings" panose="05000000000000000000" pitchFamily="2" charset="2"/>
              </a:rPr>
              <a:t>Dining</a:t>
            </a:r>
            <a:r>
              <a:rPr lang="fr-FR" sz="1800" b="1" dirty="0">
                <a:sym typeface="Wingdings" panose="05000000000000000000" pitchFamily="2" charset="2"/>
              </a:rPr>
              <a:t> mal identifiées</a:t>
            </a:r>
            <a:r>
              <a:rPr lang="fr-FR" sz="1800" b="1" dirty="0"/>
              <a:t> :</a:t>
            </a:r>
          </a:p>
          <a:p>
            <a:pPr lvl="1"/>
            <a:r>
              <a:rPr lang="fr-FR" sz="1400" dirty="0"/>
              <a:t>Articles pouvant être attribués à plusieurs catégories</a:t>
            </a:r>
          </a:p>
          <a:p>
            <a:pPr lvl="1"/>
            <a:r>
              <a:rPr lang="fr-FR" sz="1400" dirty="0"/>
              <a:t>Articles clairement mal catégorisés par les vendeurs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F6D770-5187-46DE-9F30-7D62E05B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Espace réservé du contenu 9" descr="Livres">
            <a:extLst>
              <a:ext uri="{FF2B5EF4-FFF2-40B4-BE49-F238E27FC236}">
                <a16:creationId xmlns:a16="http://schemas.microsoft.com/office/drawing/2014/main" id="{2EF02886-443C-4F7A-9B65-5554F63C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600" y="813907"/>
            <a:ext cx="504000" cy="504000"/>
          </a:xfrm>
          <a:prstGeom prst="rect">
            <a:avLst/>
          </a:prstGeom>
        </p:spPr>
      </p:pic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66824B64-0594-472C-837B-07A183DDF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47449"/>
              </p:ext>
            </p:extLst>
          </p:nvPr>
        </p:nvGraphicFramePr>
        <p:xfrm>
          <a:off x="970967" y="5220305"/>
          <a:ext cx="3298850" cy="1041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9156">
                  <a:extLst>
                    <a:ext uri="{9D8B030D-6E8A-4147-A177-3AD203B41FA5}">
                      <a16:colId xmlns:a16="http://schemas.microsoft.com/office/drawing/2014/main" val="340578555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198209925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3236293595"/>
                    </a:ext>
                  </a:extLst>
                </a:gridCol>
                <a:gridCol w="747121">
                  <a:extLst>
                    <a:ext uri="{9D8B030D-6E8A-4147-A177-3AD203B41FA5}">
                      <a16:colId xmlns:a16="http://schemas.microsoft.com/office/drawing/2014/main" val="1592502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6022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600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0,428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0,523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4661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600" dirty="0" err="1"/>
                        <a:t>Accuracy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0,84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4828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08B34921-95C7-40A5-941C-02EA8E5F3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15"/>
          <a:stretch/>
        </p:blipFill>
        <p:spPr>
          <a:xfrm>
            <a:off x="5897461" y="1340531"/>
            <a:ext cx="6241409" cy="2628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2C404A2-8165-4120-ABBF-A043FFBA85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68289" y="4118433"/>
            <a:ext cx="4019055" cy="2484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DFD02F4-8AAA-4F89-9CB3-92DEB2CFE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88"/>
          <a:stretch/>
        </p:blipFill>
        <p:spPr>
          <a:xfrm>
            <a:off x="9182202" y="3974433"/>
            <a:ext cx="2956668" cy="2628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3B4EC4E-DDA0-4417-94AA-2C5F91B870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763" t="9714" r="31322" b="62015"/>
          <a:stretch/>
        </p:blipFill>
        <p:spPr>
          <a:xfrm>
            <a:off x="9428290" y="2998986"/>
            <a:ext cx="276046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E361617-BE82-4EEB-9040-7744A96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Featuring</a:t>
            </a:r>
            <a:r>
              <a:rPr lang="fr-FR" dirty="0"/>
              <a:t> des images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A7DF0-0BDB-4F53-AB8F-9516ECA4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Graphique 11" descr="Engrenages">
            <a:extLst>
              <a:ext uri="{FF2B5EF4-FFF2-40B4-BE49-F238E27FC236}">
                <a16:creationId xmlns:a16="http://schemas.microsoft.com/office/drawing/2014/main" id="{C3B289F0-770E-4FDA-B5A6-882E0D9E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721" y="2824939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3097660-36F0-4D02-9140-96AE12BA9238}"/>
              </a:ext>
            </a:extLst>
          </p:cNvPr>
          <p:cNvSpPr txBox="1"/>
          <p:nvPr/>
        </p:nvSpPr>
        <p:spPr>
          <a:xfrm>
            <a:off x="6951578" y="3045768"/>
            <a:ext cx="62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/>
                </a:solidFill>
              </a:rPr>
              <a:t>(…)</a:t>
            </a: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985CBA8E-10C7-49AF-BADD-ADB94B47D440}"/>
              </a:ext>
            </a:extLst>
          </p:cNvPr>
          <p:cNvSpPr/>
          <p:nvPr/>
        </p:nvSpPr>
        <p:spPr>
          <a:xfrm>
            <a:off x="7877262" y="1304381"/>
            <a:ext cx="274602" cy="3955516"/>
          </a:xfrm>
          <a:prstGeom prst="rightBrace">
            <a:avLst>
              <a:gd name="adj1" fmla="val 118312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9B1501F7-D9B5-4132-BFCD-CE3840F999B7}"/>
              </a:ext>
            </a:extLst>
          </p:cNvPr>
          <p:cNvSpPr/>
          <p:nvPr/>
        </p:nvSpPr>
        <p:spPr>
          <a:xfrm>
            <a:off x="9420837" y="3006351"/>
            <a:ext cx="729842" cy="551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Table">
            <a:extLst>
              <a:ext uri="{FF2B5EF4-FFF2-40B4-BE49-F238E27FC236}">
                <a16:creationId xmlns:a16="http://schemas.microsoft.com/office/drawing/2014/main" id="{4C1ACE60-9255-468D-9CFB-6D2C6EA69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3928" y="2824939"/>
            <a:ext cx="914400" cy="914400"/>
          </a:xfrm>
          <a:prstGeom prst="rect">
            <a:avLst/>
          </a:prstGeom>
        </p:spPr>
      </p:pic>
      <p:graphicFrame>
        <p:nvGraphicFramePr>
          <p:cNvPr id="17" name="Tableau 5">
            <a:extLst>
              <a:ext uri="{FF2B5EF4-FFF2-40B4-BE49-F238E27FC236}">
                <a16:creationId xmlns:a16="http://schemas.microsoft.com/office/drawing/2014/main" id="{3364F41D-BF32-4216-A45A-E4813BB8A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155135"/>
              </p:ext>
            </p:extLst>
          </p:nvPr>
        </p:nvGraphicFramePr>
        <p:xfrm>
          <a:off x="1291436" y="2843684"/>
          <a:ext cx="272064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0647">
                  <a:extLst>
                    <a:ext uri="{9D8B030D-6E8A-4147-A177-3AD203B41FA5}">
                      <a16:colId xmlns:a16="http://schemas.microsoft.com/office/drawing/2014/main" val="4150039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Méthodes testées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2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SIFT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1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CNN – </a:t>
                      </a:r>
                      <a:r>
                        <a:rPr lang="fr-FR" sz="1400" dirty="0" err="1"/>
                        <a:t>Feature</a:t>
                      </a:r>
                      <a:r>
                        <a:rPr lang="fr-FR" sz="1400" dirty="0"/>
                        <a:t> extraction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8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CNN – Fine tuning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136913"/>
                  </a:ext>
                </a:extLst>
              </a:tr>
            </a:tbl>
          </a:graphicData>
        </a:graphic>
      </p:graphicFrame>
      <p:pic>
        <p:nvPicPr>
          <p:cNvPr id="20" name="Graphique 19" descr="Image">
            <a:extLst>
              <a:ext uri="{FF2B5EF4-FFF2-40B4-BE49-F238E27FC236}">
                <a16:creationId xmlns:a16="http://schemas.microsoft.com/office/drawing/2014/main" id="{61133CB6-DC2F-43D2-BA7B-3C02E63B9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7394" y="1141754"/>
            <a:ext cx="936000" cy="9360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24F0E9E-A007-4F19-A630-36D66D07B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7394" y="2093761"/>
            <a:ext cx="936000" cy="936000"/>
          </a:xfrm>
          <a:prstGeom prst="rect">
            <a:avLst/>
          </a:prstGeom>
        </p:spPr>
      </p:pic>
      <p:pic>
        <p:nvPicPr>
          <p:cNvPr id="23" name="Graphique 22" descr="Image">
            <a:extLst>
              <a:ext uri="{FF2B5EF4-FFF2-40B4-BE49-F238E27FC236}">
                <a16:creationId xmlns:a16="http://schemas.microsoft.com/office/drawing/2014/main" id="{3C9A09F8-CBDB-4054-A8AC-127F1E066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7394" y="3523440"/>
            <a:ext cx="936000" cy="936000"/>
          </a:xfrm>
          <a:prstGeom prst="rect">
            <a:avLst/>
          </a:prstGeom>
        </p:spPr>
      </p:pic>
      <p:pic>
        <p:nvPicPr>
          <p:cNvPr id="24" name="Graphique 23" descr="Image">
            <a:extLst>
              <a:ext uri="{FF2B5EF4-FFF2-40B4-BE49-F238E27FC236}">
                <a16:creationId xmlns:a16="http://schemas.microsoft.com/office/drawing/2014/main" id="{EF4DDE0D-658F-44ED-9515-BDC164CF7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7394" y="4475446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EFEDC6C-4098-4F68-A4E0-D338F517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testés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F8C27EB-9647-405E-BB49-950EB95A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24298"/>
            <a:ext cx="9601200" cy="123114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b="1" dirty="0">
                <a:sym typeface="Wingdings" panose="05000000000000000000" pitchFamily="2" charset="2"/>
              </a:rPr>
              <a:t>Un algorithme ressort : </a:t>
            </a:r>
            <a:r>
              <a:rPr lang="fr-FR" b="1" dirty="0" err="1">
                <a:sym typeface="Wingdings" panose="05000000000000000000" pitchFamily="2" charset="2"/>
              </a:rPr>
              <a:t>EfficientNet</a:t>
            </a:r>
            <a:r>
              <a:rPr lang="fr-FR" b="1" dirty="0">
                <a:sym typeface="Wingdings" panose="05000000000000000000" pitchFamily="2" charset="2"/>
              </a:rPr>
              <a:t> qui donne de bons résultats à la fois en </a:t>
            </a:r>
            <a:r>
              <a:rPr lang="fr-FR" b="1" dirty="0" err="1">
                <a:sym typeface="Wingdings" panose="05000000000000000000" pitchFamily="2" charset="2"/>
              </a:rPr>
              <a:t>feature</a:t>
            </a:r>
            <a:r>
              <a:rPr lang="fr-FR" b="1" dirty="0">
                <a:sym typeface="Wingdings" panose="05000000000000000000" pitchFamily="2" charset="2"/>
              </a:rPr>
              <a:t> extraction et en fine tuning</a:t>
            </a:r>
            <a:endParaRPr lang="fr-FR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A8D94D-81C5-4BAA-BCFC-62C2A243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1BE2C7D8-C09B-4A96-AD3A-38C011D78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32703"/>
              </p:ext>
            </p:extLst>
          </p:nvPr>
        </p:nvGraphicFramePr>
        <p:xfrm>
          <a:off x="980661" y="1635761"/>
          <a:ext cx="11081467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0247">
                  <a:extLst>
                    <a:ext uri="{9D8B030D-6E8A-4147-A177-3AD203B41FA5}">
                      <a16:colId xmlns:a16="http://schemas.microsoft.com/office/drawing/2014/main" val="839761924"/>
                    </a:ext>
                  </a:extLst>
                </a:gridCol>
                <a:gridCol w="2586035">
                  <a:extLst>
                    <a:ext uri="{9D8B030D-6E8A-4147-A177-3AD203B41FA5}">
                      <a16:colId xmlns:a16="http://schemas.microsoft.com/office/drawing/2014/main" val="4150039413"/>
                    </a:ext>
                  </a:extLst>
                </a:gridCol>
                <a:gridCol w="3690691">
                  <a:extLst>
                    <a:ext uri="{9D8B030D-6E8A-4147-A177-3AD203B41FA5}">
                      <a16:colId xmlns:a16="http://schemas.microsoft.com/office/drawing/2014/main" val="4124268840"/>
                    </a:ext>
                  </a:extLst>
                </a:gridCol>
                <a:gridCol w="2994494">
                  <a:extLst>
                    <a:ext uri="{9D8B030D-6E8A-4147-A177-3AD203B41FA5}">
                      <a16:colId xmlns:a16="http://schemas.microsoft.com/office/drawing/2014/main" val="48144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Type d’algorithme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Méthodes testées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Inconvénients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2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Création de descripteurs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SIFT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Descripteurs robustes et avec un bon pouvoir discriminant (par rapport à d’autre méthodes basées sur des descripteurs)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Très gourmand en ressources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1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VGG16, </a:t>
                      </a:r>
                      <a:r>
                        <a:rPr lang="fr-FR" sz="1400" dirty="0" err="1"/>
                        <a:t>EfficientNet</a:t>
                      </a:r>
                      <a:r>
                        <a:rPr lang="fr-FR" sz="1400" dirty="0"/>
                        <a:t> (avec et sans fine tuning), </a:t>
                      </a:r>
                      <a:r>
                        <a:rPr lang="fr-FR" sz="1400" dirty="0" err="1"/>
                        <a:t>ResNet</a:t>
                      </a:r>
                      <a:r>
                        <a:rPr lang="fr-FR" sz="1400" dirty="0"/>
                        <a:t> (uniquement </a:t>
                      </a:r>
                      <a:r>
                        <a:rPr lang="fr-FR" sz="1400" dirty="0" err="1"/>
                        <a:t>feature</a:t>
                      </a:r>
                      <a:r>
                        <a:rPr lang="fr-FR" sz="1400" dirty="0"/>
                        <a:t> extraction)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Nombreux réseaux développés et entrainés sur un grand nombre d’images </a:t>
                      </a:r>
                      <a:r>
                        <a:rPr lang="fr-FR" sz="1400" dirty="0">
                          <a:sym typeface="Wingdings" panose="05000000000000000000" pitchFamily="2" charset="2"/>
                        </a:rPr>
                        <a:t> meilleure qualité de résultats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Fine-tuning très dépendant du nombre de données disponibles, gourmand en ressource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89331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874AA94-3AD0-4248-BEC0-2CB8435D0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06949"/>
              </p:ext>
            </p:extLst>
          </p:nvPr>
        </p:nvGraphicFramePr>
        <p:xfrm>
          <a:off x="4092930" y="4815634"/>
          <a:ext cx="4585271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123">
                  <a:extLst>
                    <a:ext uri="{9D8B030D-6E8A-4147-A177-3AD203B41FA5}">
                      <a16:colId xmlns:a16="http://schemas.microsoft.com/office/drawing/2014/main" val="340578555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198209925"/>
                    </a:ext>
                  </a:extLst>
                </a:gridCol>
                <a:gridCol w="1589151">
                  <a:extLst>
                    <a:ext uri="{9D8B030D-6E8A-4147-A177-3AD203B41FA5}">
                      <a16:colId xmlns:a16="http://schemas.microsoft.com/office/drawing/2014/main" val="3236293595"/>
                    </a:ext>
                  </a:extLst>
                </a:gridCol>
                <a:gridCol w="1067117">
                  <a:extLst>
                    <a:ext uri="{9D8B030D-6E8A-4147-A177-3AD203B41FA5}">
                      <a16:colId xmlns:a16="http://schemas.microsoft.com/office/drawing/2014/main" val="1592502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CNN</a:t>
                      </a:r>
                    </a:p>
                    <a:p>
                      <a:pPr algn="ctr"/>
                      <a:r>
                        <a:rPr lang="fr-FR" sz="1400" dirty="0" err="1"/>
                        <a:t>Feature</a:t>
                      </a:r>
                      <a:r>
                        <a:rPr lang="fr-FR" sz="1400" dirty="0"/>
                        <a:t>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CNN </a:t>
                      </a:r>
                    </a:p>
                    <a:p>
                      <a:pPr algn="ctr"/>
                      <a:r>
                        <a:rPr lang="fr-FR" sz="1400" dirty="0"/>
                        <a:t>Fine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6022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Test </a:t>
                      </a:r>
                      <a:r>
                        <a:rPr lang="fr-FR" sz="1400" dirty="0" err="1"/>
                        <a:t>Loss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79483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Test </a:t>
                      </a:r>
                      <a:r>
                        <a:rPr lang="fr-FR" sz="1400" dirty="0" err="1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86490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4661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20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C9634-8039-4F85-AA5E-4A79A0FD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306" y="1921734"/>
            <a:ext cx="4293704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 Algorithme qui ne permet pas de discriminer les catégories identifiées par les vendeurs + classes très déséquilibrées.</a:t>
            </a: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F6D770-5187-46DE-9F30-7D62E05B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1BFB23-317D-4E0D-A6DC-707417E4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81016" y="4170721"/>
            <a:ext cx="3960808" cy="24171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3EA5C5-5224-4FDE-A669-2DE50F7E1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96" r="34325"/>
          <a:stretch/>
        </p:blipFill>
        <p:spPr>
          <a:xfrm>
            <a:off x="5624420" y="1430697"/>
            <a:ext cx="6376749" cy="262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7FB35E-48C2-40E8-A6C0-395E58D62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73" t="1265" r="-777" b="-1265"/>
          <a:stretch/>
        </p:blipFill>
        <p:spPr>
          <a:xfrm>
            <a:off x="9117621" y="3975275"/>
            <a:ext cx="2956173" cy="2628000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98997E27-90A5-4E58-8C62-11D795C6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996"/>
            <a:ext cx="9601200" cy="1485900"/>
          </a:xfrm>
        </p:spPr>
        <p:txBody>
          <a:bodyPr/>
          <a:lstStyle/>
          <a:p>
            <a:r>
              <a:rPr lang="fr-FR" dirty="0"/>
              <a:t>SIFT</a:t>
            </a:r>
            <a:endParaRPr lang="fr-FR" i="1" dirty="0"/>
          </a:p>
        </p:txBody>
      </p:sp>
      <p:pic>
        <p:nvPicPr>
          <p:cNvPr id="17" name="Graphique 16" descr="Image">
            <a:extLst>
              <a:ext uri="{FF2B5EF4-FFF2-40B4-BE49-F238E27FC236}">
                <a16:creationId xmlns:a16="http://schemas.microsoft.com/office/drawing/2014/main" id="{B5FE7AD9-6DFA-457D-A826-C646DA4B9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34" y="300706"/>
            <a:ext cx="720000" cy="720000"/>
          </a:xfrm>
          <a:prstGeom prst="rect">
            <a:avLst/>
          </a:prstGeom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7A5264B-055C-4303-8D26-DF4134466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23149"/>
              </p:ext>
            </p:extLst>
          </p:nvPr>
        </p:nvGraphicFramePr>
        <p:xfrm>
          <a:off x="2269914" y="3789235"/>
          <a:ext cx="1929003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123">
                  <a:extLst>
                    <a:ext uri="{9D8B030D-6E8A-4147-A177-3AD203B41FA5}">
                      <a16:colId xmlns:a16="http://schemas.microsoft.com/office/drawing/2014/main" val="340578555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198209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6022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Test </a:t>
                      </a:r>
                      <a:r>
                        <a:rPr lang="fr-FR" sz="1400" dirty="0" err="1"/>
                        <a:t>Loss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64746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Test </a:t>
                      </a:r>
                      <a:r>
                        <a:rPr lang="fr-FR" sz="1400" dirty="0" err="1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34558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4661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4828"/>
                  </a:ext>
                </a:extLst>
              </a:tr>
            </a:tbl>
          </a:graphicData>
        </a:graphic>
      </p:graphicFrame>
      <p:pic>
        <p:nvPicPr>
          <p:cNvPr id="19" name="Image 18">
            <a:extLst>
              <a:ext uri="{FF2B5EF4-FFF2-40B4-BE49-F238E27FC236}">
                <a16:creationId xmlns:a16="http://schemas.microsoft.com/office/drawing/2014/main" id="{2090027B-AF1E-4D38-97AD-601B24D56D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763" t="9714" r="31322" b="62015"/>
          <a:stretch/>
        </p:blipFill>
        <p:spPr>
          <a:xfrm>
            <a:off x="11670926" y="1695310"/>
            <a:ext cx="276046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C9634-8039-4F85-AA5E-4A79A0FD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84" y="1921734"/>
            <a:ext cx="4525861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fr-FR" sz="1800" dirty="0">
                <a:sym typeface="Wingdings" panose="05000000000000000000" pitchFamily="2" charset="2"/>
              </a:rPr>
              <a:t>Classes relativement bien équilibrées sauf classes 2 (Home </a:t>
            </a:r>
            <a:r>
              <a:rPr lang="fr-FR" sz="1800" dirty="0" err="1">
                <a:sym typeface="Wingdings" panose="05000000000000000000" pitchFamily="2" charset="2"/>
              </a:rPr>
              <a:t>Furnishing</a:t>
            </a:r>
            <a:r>
              <a:rPr lang="fr-FR" sz="1800" dirty="0">
                <a:sym typeface="Wingdings" panose="05000000000000000000" pitchFamily="2" charset="2"/>
              </a:rPr>
              <a:t>) et 6 (Home </a:t>
            </a:r>
            <a:r>
              <a:rPr lang="fr-FR" sz="1800" dirty="0" err="1">
                <a:sym typeface="Wingdings" panose="05000000000000000000" pitchFamily="2" charset="2"/>
              </a:rPr>
              <a:t>decor</a:t>
            </a:r>
            <a:r>
              <a:rPr lang="fr-FR" sz="1800" dirty="0">
                <a:sym typeface="Wingdings" panose="05000000000000000000" pitchFamily="2" charset="2"/>
              </a:rPr>
              <a:t> &amp; Festive </a:t>
            </a:r>
            <a:r>
              <a:rPr lang="fr-FR" sz="1800" dirty="0" err="1">
                <a:sym typeface="Wingdings" panose="05000000000000000000" pitchFamily="2" charset="2"/>
              </a:rPr>
              <a:t>needs</a:t>
            </a:r>
            <a:r>
              <a:rPr lang="fr-FR" sz="1800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>
                <a:sym typeface="Wingdings" panose="05000000000000000000" pitchFamily="2" charset="2"/>
              </a:rPr>
              <a:t>Classes baby Care et </a:t>
            </a:r>
            <a:r>
              <a:rPr lang="fr-FR" sz="1800" dirty="0" err="1">
                <a:sym typeface="Wingdings" panose="05000000000000000000" pitchFamily="2" charset="2"/>
              </a:rPr>
              <a:t>Kitchen&amp;Dining</a:t>
            </a:r>
            <a:r>
              <a:rPr lang="fr-FR" sz="1800" dirty="0">
                <a:sym typeface="Wingdings" panose="05000000000000000000" pitchFamily="2" charset="2"/>
              </a:rPr>
              <a:t> mal identifiées :</a:t>
            </a:r>
          </a:p>
          <a:p>
            <a:pPr lvl="1"/>
            <a:r>
              <a:rPr lang="fr-FR" sz="1400" dirty="0"/>
              <a:t>Articles pouvant être attribués à plusieurs catégories</a:t>
            </a:r>
          </a:p>
          <a:p>
            <a:pPr lvl="1"/>
            <a:r>
              <a:rPr lang="fr-FR" sz="1400" dirty="0"/>
              <a:t>Articles clairement mal catégorisés par les vendeurs</a:t>
            </a:r>
          </a:p>
          <a:p>
            <a:pPr marL="530352" lvl="1"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F6D770-5187-46DE-9F30-7D62E05B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1BFB23-317D-4E0D-A6DC-707417E4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81016" y="4178321"/>
            <a:ext cx="3960808" cy="24019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3EA5C5-5224-4FDE-A669-2DE50F7E1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2" r="31941"/>
          <a:stretch/>
        </p:blipFill>
        <p:spPr>
          <a:xfrm>
            <a:off x="5845216" y="1566227"/>
            <a:ext cx="6376749" cy="262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7FB35E-48C2-40E8-A6C0-395E58D62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93" r="-497"/>
          <a:stretch/>
        </p:blipFill>
        <p:spPr>
          <a:xfrm>
            <a:off x="9117621" y="3975275"/>
            <a:ext cx="2956173" cy="2628000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F5CEF82E-CFA6-4F5A-AD88-E76DA360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996"/>
            <a:ext cx="9601200" cy="1485900"/>
          </a:xfrm>
        </p:spPr>
        <p:txBody>
          <a:bodyPr/>
          <a:lstStyle/>
          <a:p>
            <a:r>
              <a:rPr lang="fr-FR" dirty="0"/>
              <a:t>CNN - </a:t>
            </a:r>
            <a:r>
              <a:rPr lang="fr-FR" dirty="0" err="1"/>
              <a:t>EfficientNet</a:t>
            </a:r>
            <a:br>
              <a:rPr lang="fr-FR" dirty="0"/>
            </a:br>
            <a:r>
              <a:rPr lang="fr-FR" sz="3200" i="1" dirty="0" err="1"/>
              <a:t>Feature</a:t>
            </a:r>
            <a:r>
              <a:rPr lang="fr-FR" sz="3200" i="1" dirty="0"/>
              <a:t> extraction</a:t>
            </a:r>
            <a:endParaRPr lang="fr-FR" i="1" dirty="0"/>
          </a:p>
        </p:txBody>
      </p:sp>
      <p:pic>
        <p:nvPicPr>
          <p:cNvPr id="17" name="Graphique 16" descr="Image">
            <a:extLst>
              <a:ext uri="{FF2B5EF4-FFF2-40B4-BE49-F238E27FC236}">
                <a16:creationId xmlns:a16="http://schemas.microsoft.com/office/drawing/2014/main" id="{17314AC4-9D22-4E3A-BA17-D9A2AD770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34" y="300706"/>
            <a:ext cx="720000" cy="720000"/>
          </a:xfrm>
          <a:prstGeom prst="rect">
            <a:avLst/>
          </a:prstGeom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DC3B55E4-87DC-4774-9769-1D3020DA5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03672"/>
              </p:ext>
            </p:extLst>
          </p:nvPr>
        </p:nvGraphicFramePr>
        <p:xfrm>
          <a:off x="812655" y="5177961"/>
          <a:ext cx="2815146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123">
                  <a:extLst>
                    <a:ext uri="{9D8B030D-6E8A-4147-A177-3AD203B41FA5}">
                      <a16:colId xmlns:a16="http://schemas.microsoft.com/office/drawing/2014/main" val="340578555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198209925"/>
                    </a:ext>
                  </a:extLst>
                </a:gridCol>
                <a:gridCol w="886143">
                  <a:extLst>
                    <a:ext uri="{9D8B030D-6E8A-4147-A177-3AD203B41FA5}">
                      <a16:colId xmlns:a16="http://schemas.microsoft.com/office/drawing/2014/main" val="323629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CNN - 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6022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Test </a:t>
                      </a:r>
                      <a:r>
                        <a:rPr lang="fr-FR" sz="1400" dirty="0" err="1"/>
                        <a:t>Loss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64746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Test </a:t>
                      </a:r>
                      <a:r>
                        <a:rPr lang="fr-FR" sz="1400" dirty="0" err="1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34558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4661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4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C7294-203A-4797-8FB5-238EBD67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996"/>
            <a:ext cx="9601200" cy="1485900"/>
          </a:xfrm>
        </p:spPr>
        <p:txBody>
          <a:bodyPr/>
          <a:lstStyle/>
          <a:p>
            <a:r>
              <a:rPr lang="fr-FR" dirty="0"/>
              <a:t>CNN : </a:t>
            </a:r>
            <a:r>
              <a:rPr lang="fr-FR" dirty="0" err="1"/>
              <a:t>EfficientNet</a:t>
            </a:r>
            <a:br>
              <a:rPr lang="fr-FR" dirty="0"/>
            </a:br>
            <a:r>
              <a:rPr lang="fr-FR" sz="3200" i="1" dirty="0"/>
              <a:t>Fine Tuning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C9634-8039-4F85-AA5E-4A79A0FD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10" y="1921734"/>
            <a:ext cx="4263835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fr-FR" sz="1800" dirty="0"/>
              <a:t>Le fine-tuning uniquement sur l’output est suffisant </a:t>
            </a:r>
            <a:r>
              <a:rPr lang="fr-FR" sz="1400" i="1" dirty="0"/>
              <a:t>(besoin de plus de données si on veut affiner le modèle)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/>
              <a:t>Bons résultats sur l’entrainement de l’output (mais calcul sur uniquement 10% des données)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/>
              <a:t>Extractions de </a:t>
            </a:r>
            <a:r>
              <a:rPr lang="fr-FR" sz="1800" dirty="0" err="1"/>
              <a:t>features</a:t>
            </a:r>
            <a:r>
              <a:rPr lang="fr-FR" sz="1800" dirty="0"/>
              <a:t> à partir du modèle fine-</a:t>
            </a:r>
            <a:r>
              <a:rPr lang="fr-FR" sz="1800" dirty="0" err="1"/>
              <a:t>tuné</a:t>
            </a:r>
            <a:r>
              <a:rPr lang="fr-FR" sz="1800" dirty="0"/>
              <a:t> ne permet pas d’améliorer la catégorisation des articles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F6D770-5187-46DE-9F30-7D62E05B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1BFB23-317D-4E0D-A6DC-707417E4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81016" y="4185011"/>
            <a:ext cx="3960808" cy="23885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3EA5C5-5224-4FDE-A669-2DE50F7E1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50" r="33020"/>
          <a:stretch/>
        </p:blipFill>
        <p:spPr>
          <a:xfrm>
            <a:off x="5815251" y="1347275"/>
            <a:ext cx="6376749" cy="262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7FB35E-48C2-40E8-A6C0-395E58D62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12" r="-156"/>
          <a:stretch/>
        </p:blipFill>
        <p:spPr>
          <a:xfrm>
            <a:off x="9117621" y="3975275"/>
            <a:ext cx="2956173" cy="26280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CF64E738-5D84-49E3-A308-B1273F872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34" y="300706"/>
            <a:ext cx="720000" cy="720000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5A96A3E2-2569-404D-AF90-BE17206B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90930"/>
              </p:ext>
            </p:extLst>
          </p:nvPr>
        </p:nvGraphicFramePr>
        <p:xfrm>
          <a:off x="812655" y="5177961"/>
          <a:ext cx="3690176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123">
                  <a:extLst>
                    <a:ext uri="{9D8B030D-6E8A-4147-A177-3AD203B41FA5}">
                      <a16:colId xmlns:a16="http://schemas.microsoft.com/office/drawing/2014/main" val="340578555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198209925"/>
                    </a:ext>
                  </a:extLst>
                </a:gridCol>
                <a:gridCol w="886143">
                  <a:extLst>
                    <a:ext uri="{9D8B030D-6E8A-4147-A177-3AD203B41FA5}">
                      <a16:colId xmlns:a16="http://schemas.microsoft.com/office/drawing/2014/main" val="3236293595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1592502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CNN -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CNN -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6022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Test </a:t>
                      </a:r>
                      <a:r>
                        <a:rPr lang="fr-FR" sz="1400" dirty="0" err="1"/>
                        <a:t>Loss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4746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Test </a:t>
                      </a:r>
                      <a:r>
                        <a:rPr lang="fr-FR" sz="1400" dirty="0" err="1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34558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4661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70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FD14A4E-8F03-4AA0-B432-07B6EBF4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Regroupement des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3AB960F-E53B-4ACC-B519-540AD084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301" y="1759104"/>
            <a:ext cx="1468843" cy="974133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A97FC5-FB4B-4C31-A8FF-52461928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C0E825B7-7470-41D1-A1A0-C9329D3EF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83196"/>
              </p:ext>
            </p:extLst>
          </p:nvPr>
        </p:nvGraphicFramePr>
        <p:xfrm>
          <a:off x="2613734" y="1621331"/>
          <a:ext cx="318681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490">
                  <a:extLst>
                    <a:ext uri="{9D8B030D-6E8A-4147-A177-3AD203B41FA5}">
                      <a16:colId xmlns:a16="http://schemas.microsoft.com/office/drawing/2014/main" val="3405785554"/>
                    </a:ext>
                  </a:extLst>
                </a:gridCol>
                <a:gridCol w="752602">
                  <a:extLst>
                    <a:ext uri="{9D8B030D-6E8A-4147-A177-3AD203B41FA5}">
                      <a16:colId xmlns:a16="http://schemas.microsoft.com/office/drawing/2014/main" val="1592502776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726866221"/>
                    </a:ext>
                  </a:extLst>
                </a:gridCol>
                <a:gridCol w="674815">
                  <a:extLst>
                    <a:ext uri="{9D8B030D-6E8A-4147-A177-3AD203B41FA5}">
                      <a16:colId xmlns:a16="http://schemas.microsoft.com/office/drawing/2014/main" val="81604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Texte</a:t>
                      </a:r>
                    </a:p>
                    <a:p>
                      <a:pPr algn="ctr"/>
                      <a:r>
                        <a:rPr lang="fr-FR" sz="1600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Image</a:t>
                      </a:r>
                    </a:p>
                    <a:p>
                      <a:pPr algn="ctr"/>
                      <a:r>
                        <a:rPr lang="fr-FR" sz="16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6022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600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4661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r>
                        <a:rPr lang="fr-FR" sz="1600" dirty="0" err="1"/>
                        <a:t>Accuracy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4828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DB0869A9-6C84-4D31-A231-E138D910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11091" y="4185011"/>
            <a:ext cx="3938740" cy="23885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3F6A49-E24B-4747-A8DD-78991A164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8" r="31916"/>
          <a:stretch/>
        </p:blipFill>
        <p:spPr>
          <a:xfrm>
            <a:off x="5929246" y="1557011"/>
            <a:ext cx="6376749" cy="262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0514B3-5EB7-4911-8D72-3EBE242C6B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83" r="13"/>
          <a:stretch/>
        </p:blipFill>
        <p:spPr>
          <a:xfrm>
            <a:off x="9117621" y="3975275"/>
            <a:ext cx="2956173" cy="2628000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F06525B-968E-455D-BA52-67EF1B2FFB58}"/>
              </a:ext>
            </a:extLst>
          </p:cNvPr>
          <p:cNvSpPr txBox="1">
            <a:spLocks/>
          </p:cNvSpPr>
          <p:nvPr/>
        </p:nvSpPr>
        <p:spPr>
          <a:xfrm>
            <a:off x="978010" y="3601941"/>
            <a:ext cx="4263835" cy="3001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è"/>
            </a:pPr>
            <a:r>
              <a:rPr lang="fr-FR" sz="1800" dirty="0"/>
              <a:t>La combinaison des </a:t>
            </a:r>
            <a:r>
              <a:rPr lang="fr-FR" sz="1800" dirty="0" err="1"/>
              <a:t>features</a:t>
            </a:r>
            <a:r>
              <a:rPr lang="fr-FR" sz="1800" dirty="0"/>
              <a:t> calculées à partir du texte (USE) et des images (</a:t>
            </a:r>
            <a:r>
              <a:rPr lang="fr-FR" sz="1800" dirty="0" err="1"/>
              <a:t>Feature</a:t>
            </a:r>
            <a:r>
              <a:rPr lang="fr-FR" sz="1800" dirty="0"/>
              <a:t> extraction à partir d’</a:t>
            </a:r>
            <a:r>
              <a:rPr lang="fr-FR" sz="1800" dirty="0" err="1"/>
              <a:t>EfficientNet</a:t>
            </a:r>
            <a:r>
              <a:rPr lang="fr-FR" sz="1800" dirty="0"/>
              <a:t> non fine-</a:t>
            </a:r>
            <a:r>
              <a:rPr lang="fr-FR" sz="1800" dirty="0" err="1"/>
              <a:t>tuné</a:t>
            </a:r>
            <a:r>
              <a:rPr lang="fr-FR" sz="1800" dirty="0"/>
              <a:t>) ne permet pas d’améliorer la qualité de la catégorisation des produits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/>
              <a:t>Classes mal détectées : baby Care et </a:t>
            </a:r>
            <a:r>
              <a:rPr lang="fr-FR" sz="1800" dirty="0" err="1"/>
              <a:t>Kitchen</a:t>
            </a:r>
            <a:r>
              <a:rPr lang="fr-FR" sz="1800" dirty="0"/>
              <a:t> &amp; </a:t>
            </a:r>
            <a:r>
              <a:rPr lang="fr-FR" sz="1800" dirty="0" err="1"/>
              <a:t>Dining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805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1FFD3-29B0-4982-B986-7E7456B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79785-BAC4-42DF-B286-340462BD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Place de marché est un site sur lequel des vendeurs proposent des articles à des acheteurs en postant une photo et une description. Pour l’instant la catégorisation des articles est faite par le vendeur </a:t>
            </a:r>
            <a:r>
              <a:rPr lang="fr-FR" dirty="0">
                <a:sym typeface="Wingdings" panose="05000000000000000000" pitchFamily="2" charset="2"/>
              </a:rPr>
              <a:t> peu reproductible / fiable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chemeClr val="accent5"/>
                </a:solidFill>
                <a:sym typeface="Wingdings" panose="05000000000000000000" pitchFamily="2" charset="2"/>
              </a:rPr>
              <a:t>OBJECTIFS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Réaliser une étude de faisabilité de classification automatique des articles à partir des images et du texte fourni par le vendeur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52CD9D-B248-4C5C-8044-CD0B3300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2" descr="logo entreprise place de marché">
            <a:hlinkClick r:id="rId2"/>
            <a:extLst>
              <a:ext uri="{FF2B5EF4-FFF2-40B4-BE49-F238E27FC236}">
                <a16:creationId xmlns:a16="http://schemas.microsoft.com/office/drawing/2014/main" id="{1A6886F8-024E-490E-AE52-EB37E7D0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7C9"/>
              </a:clrFrom>
              <a:clrTo>
                <a:srgbClr val="FDF7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654" y="78656"/>
            <a:ext cx="2866108" cy="18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Livres">
            <a:extLst>
              <a:ext uri="{FF2B5EF4-FFF2-40B4-BE49-F238E27FC236}">
                <a16:creationId xmlns:a16="http://schemas.microsoft.com/office/drawing/2014/main" id="{C6C7A1DB-29AB-4F8A-8F6A-83D398EA6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2980" y="5918968"/>
            <a:ext cx="612000" cy="612000"/>
          </a:xfrm>
          <a:prstGeom prst="rect">
            <a:avLst/>
          </a:prstGeom>
        </p:spPr>
      </p:pic>
      <p:pic>
        <p:nvPicPr>
          <p:cNvPr id="7" name="Graphique 6" descr="Image">
            <a:extLst>
              <a:ext uri="{FF2B5EF4-FFF2-40B4-BE49-F238E27FC236}">
                <a16:creationId xmlns:a16="http://schemas.microsoft.com/office/drawing/2014/main" id="{3637670A-69C5-4FC3-9FAC-44224EA81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8980" y="4836243"/>
            <a:ext cx="720000" cy="720000"/>
          </a:xfrm>
          <a:prstGeom prst="rect">
            <a:avLst/>
          </a:prstGeom>
        </p:spPr>
      </p:pic>
      <p:pic>
        <p:nvPicPr>
          <p:cNvPr id="8" name="Graphique 7" descr="Engrenages">
            <a:extLst>
              <a:ext uri="{FF2B5EF4-FFF2-40B4-BE49-F238E27FC236}">
                <a16:creationId xmlns:a16="http://schemas.microsoft.com/office/drawing/2014/main" id="{A76D0180-D009-44C9-BADB-95DC8B8AE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0002" y="5248712"/>
            <a:ext cx="914400" cy="91440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0B7FE7C-BDC5-4692-9C80-0A0DDD06AF46}"/>
              </a:ext>
            </a:extLst>
          </p:cNvPr>
          <p:cNvSpPr/>
          <p:nvPr/>
        </p:nvSpPr>
        <p:spPr>
          <a:xfrm>
            <a:off x="6096000" y="5430124"/>
            <a:ext cx="729842" cy="551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E985CCF4-2694-4126-97EA-EAF9D01EBCE9}"/>
              </a:ext>
            </a:extLst>
          </p:cNvPr>
          <p:cNvSpPr/>
          <p:nvPr/>
        </p:nvSpPr>
        <p:spPr>
          <a:xfrm>
            <a:off x="4476924" y="4955097"/>
            <a:ext cx="355134" cy="1501630"/>
          </a:xfrm>
          <a:prstGeom prst="rightBrace">
            <a:avLst>
              <a:gd name="adj1" fmla="val 980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Dossier ouvert">
            <a:extLst>
              <a:ext uri="{FF2B5EF4-FFF2-40B4-BE49-F238E27FC236}">
                <a16:creationId xmlns:a16="http://schemas.microsoft.com/office/drawing/2014/main" id="{2C651866-28AA-41B5-89BF-733573BAB5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8690" y="5245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FC486-1564-481F-BF56-07C562E2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41C62-5F74-4813-8AAE-5BF39394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309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L’extraction de </a:t>
            </a:r>
            <a:r>
              <a:rPr lang="fr-FR" dirty="0" err="1"/>
              <a:t>features</a:t>
            </a:r>
            <a:r>
              <a:rPr lang="fr-FR" dirty="0"/>
              <a:t> du texte à partir d’un réseau de neurone </a:t>
            </a:r>
            <a:r>
              <a:rPr lang="fr-FR" b="1" dirty="0"/>
              <a:t>USE</a:t>
            </a:r>
            <a:r>
              <a:rPr lang="fr-FR" dirty="0"/>
              <a:t> permet de classer les articles avec une erreur d’attribution par rapport à la catégorie indiquée par le vendeur de </a:t>
            </a:r>
            <a:r>
              <a:rPr lang="fr-FR" b="1" dirty="0"/>
              <a:t>16%</a:t>
            </a:r>
          </a:p>
          <a:p>
            <a:r>
              <a:rPr lang="fr-FR" dirty="0"/>
              <a:t>L’extraction de </a:t>
            </a:r>
            <a:r>
              <a:rPr lang="fr-FR" dirty="0" err="1"/>
              <a:t>features</a:t>
            </a:r>
            <a:r>
              <a:rPr lang="fr-FR" dirty="0"/>
              <a:t> des images à partir d’un </a:t>
            </a:r>
            <a:r>
              <a:rPr lang="fr-FR" b="1" dirty="0"/>
              <a:t>CNN </a:t>
            </a:r>
            <a:r>
              <a:rPr lang="fr-FR" b="1" dirty="0" err="1"/>
              <a:t>EfficientNet</a:t>
            </a:r>
            <a:r>
              <a:rPr lang="fr-FR" dirty="0"/>
              <a:t> entrainé sur l’output permet de classer les articles avec une erreur d’attribution de </a:t>
            </a:r>
            <a:r>
              <a:rPr lang="fr-FR" b="1" dirty="0"/>
              <a:t>18%</a:t>
            </a:r>
            <a:r>
              <a:rPr lang="fr-FR" dirty="0"/>
              <a:t> (calculée sur 10% des images)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aller plus loin :</a:t>
            </a:r>
          </a:p>
          <a:p>
            <a:pPr lvl="1"/>
            <a:r>
              <a:rPr lang="fr-FR" dirty="0"/>
              <a:t>Vérifier la classification réalisée par les vendeurs (existence d’erreurs ou  de catégorisation multiple possible)</a:t>
            </a:r>
          </a:p>
          <a:p>
            <a:pPr lvl="1"/>
            <a:r>
              <a:rPr lang="fr-FR" dirty="0"/>
              <a:t>Augmenter le nombre d’articles disponibles pour l’apprentissage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3A4348-C70B-4875-874A-678CE13B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50BBF7-7159-4DA8-8507-9E6471040C54}"/>
              </a:ext>
            </a:extLst>
          </p:cNvPr>
          <p:cNvSpPr txBox="1"/>
          <p:nvPr/>
        </p:nvSpPr>
        <p:spPr>
          <a:xfrm>
            <a:off x="2679590" y="3882382"/>
            <a:ext cx="772866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La classification automatique des articles est tout à fait envisageable en s’appuyant sur des algorithmes de </a:t>
            </a:r>
            <a:r>
              <a:rPr lang="fr-FR" dirty="0" err="1">
                <a:solidFill>
                  <a:schemeClr val="accent1"/>
                </a:solidFill>
              </a:rPr>
              <a:t>deep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learning</a:t>
            </a:r>
            <a:r>
              <a:rPr lang="fr-FR" dirty="0">
                <a:solidFill>
                  <a:schemeClr val="accent1"/>
                </a:solidFill>
              </a:rPr>
              <a:t>, moyennant un travail un peu plus approfondi sur les données d’apprentissage ainsi que sur les algorithmes utilisés. Possibilité de se baser uniquement sur le texte ou l’image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A2D9BBA-C257-4733-8540-8199D3C0187D}"/>
              </a:ext>
            </a:extLst>
          </p:cNvPr>
          <p:cNvSpPr/>
          <p:nvPr/>
        </p:nvSpPr>
        <p:spPr>
          <a:xfrm>
            <a:off x="1987827" y="4287739"/>
            <a:ext cx="500932" cy="38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logo entreprise place de marché">
            <a:hlinkClick r:id="rId2"/>
            <a:extLst>
              <a:ext uri="{FF2B5EF4-FFF2-40B4-BE49-F238E27FC236}">
                <a16:creationId xmlns:a16="http://schemas.microsoft.com/office/drawing/2014/main" id="{AB2356EE-2E72-4B01-8794-C3BB56CB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7C9"/>
              </a:clrFrom>
              <a:clrTo>
                <a:srgbClr val="FDF7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654" y="78656"/>
            <a:ext cx="2866108" cy="18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02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C49FF4-8889-4FEF-9B01-BAA9826E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2649629"/>
            <a:ext cx="8361229" cy="1558743"/>
          </a:xfrm>
        </p:spPr>
        <p:txBody>
          <a:bodyPr/>
          <a:lstStyle/>
          <a:p>
            <a:r>
              <a:rPr lang="fr-FR" sz="5400" cap="none" dirty="0"/>
              <a:t>Merci pour votre attention.</a:t>
            </a:r>
            <a:br>
              <a:rPr lang="fr-FR" sz="5400" cap="none" dirty="0"/>
            </a:br>
            <a:r>
              <a:rPr lang="fr-FR" sz="5400" cap="none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85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99F5-E692-49F3-BDAB-778099D1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236C1-8DBF-4086-AC58-648BEE8C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347" y="2281844"/>
            <a:ext cx="3686370" cy="3581400"/>
          </a:xfrm>
        </p:spPr>
        <p:txBody>
          <a:bodyPr/>
          <a:lstStyle/>
          <a:p>
            <a:r>
              <a:rPr lang="fr-FR" dirty="0"/>
              <a:t>Base de données de 1050 produits (photo, description, catégorisation)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04622B-9C67-45B1-9711-B01DC282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47F9ED-FA00-4AE4-8CFF-A23F32A2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829" y="1242904"/>
            <a:ext cx="3240000" cy="9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8E96FE-EB32-43BD-A278-0E10AD74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29" y="3730744"/>
            <a:ext cx="3240000" cy="116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9F4FC58-477B-4617-AD0C-2BF4D8BC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40" y="2356788"/>
            <a:ext cx="3240000" cy="1043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7C67B80-3343-4656-A7A1-5677C923F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829" y="5218339"/>
            <a:ext cx="3240000" cy="1235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682354-93B1-4C0A-BF95-3CC13A842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40" y="3795503"/>
            <a:ext cx="3240000" cy="109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0C0B959-7757-43F3-A921-74AFC85B8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829" y="2527721"/>
            <a:ext cx="3240000" cy="87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2AA07CA-1A87-447D-9D96-ABB55FC8AC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225" y="5201801"/>
            <a:ext cx="3240000" cy="1251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7630151-9FAA-4BA9-81A9-36CBA8AB4122}"/>
              </a:ext>
            </a:extLst>
          </p:cNvPr>
          <p:cNvSpPr txBox="1"/>
          <p:nvPr/>
        </p:nvSpPr>
        <p:spPr>
          <a:xfrm>
            <a:off x="10164335" y="962108"/>
            <a:ext cx="1895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tx2"/>
                </a:solidFill>
              </a:rPr>
              <a:t>Baby Care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7496BD-DF91-4E9A-8014-A780F31BB2B4}"/>
              </a:ext>
            </a:extLst>
          </p:cNvPr>
          <p:cNvSpPr txBox="1"/>
          <p:nvPr/>
        </p:nvSpPr>
        <p:spPr>
          <a:xfrm>
            <a:off x="10164335" y="3458211"/>
            <a:ext cx="1895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tx2"/>
                </a:solidFill>
              </a:rPr>
              <a:t>Beauty &amp; </a:t>
            </a:r>
            <a:r>
              <a:rPr lang="fr-FR" sz="1200" b="1" dirty="0" err="1">
                <a:solidFill>
                  <a:schemeClr val="tx2"/>
                </a:solidFill>
              </a:rPr>
              <a:t>Personal</a:t>
            </a:r>
            <a:r>
              <a:rPr lang="fr-FR" sz="1200" b="1" dirty="0">
                <a:solidFill>
                  <a:schemeClr val="tx2"/>
                </a:solidFill>
              </a:rPr>
              <a:t> Care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480131A-387E-4544-A0DF-36B200F0DEC6}"/>
              </a:ext>
            </a:extLst>
          </p:cNvPr>
          <p:cNvSpPr txBox="1"/>
          <p:nvPr/>
        </p:nvSpPr>
        <p:spPr>
          <a:xfrm>
            <a:off x="6738046" y="2063798"/>
            <a:ext cx="1895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tx2"/>
                </a:solidFill>
              </a:rPr>
              <a:t>Computers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420475-8BF9-40E7-B5CF-C4D485F46261}"/>
              </a:ext>
            </a:extLst>
          </p:cNvPr>
          <p:cNvSpPr txBox="1"/>
          <p:nvPr/>
        </p:nvSpPr>
        <p:spPr>
          <a:xfrm>
            <a:off x="9987183" y="4941340"/>
            <a:ext cx="20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tx2"/>
                </a:solidFill>
              </a:rPr>
              <a:t>Home </a:t>
            </a:r>
            <a:r>
              <a:rPr lang="fr-FR" sz="1200" b="1" dirty="0" err="1">
                <a:solidFill>
                  <a:schemeClr val="tx2"/>
                </a:solidFill>
              </a:rPr>
              <a:t>Decor</a:t>
            </a:r>
            <a:r>
              <a:rPr lang="fr-FR" sz="1200" b="1" dirty="0">
                <a:solidFill>
                  <a:schemeClr val="tx2"/>
                </a:solidFill>
              </a:rPr>
              <a:t> &amp; Festive </a:t>
            </a:r>
            <a:r>
              <a:rPr lang="fr-FR" sz="1200" b="1" dirty="0" err="1">
                <a:solidFill>
                  <a:schemeClr val="tx2"/>
                </a:solidFill>
              </a:rPr>
              <a:t>Needs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F0E7AF-DEAB-4487-90BC-EE5A6CE18AD1}"/>
              </a:ext>
            </a:extLst>
          </p:cNvPr>
          <p:cNvSpPr txBox="1"/>
          <p:nvPr/>
        </p:nvSpPr>
        <p:spPr>
          <a:xfrm>
            <a:off x="6560894" y="3499205"/>
            <a:ext cx="20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tx2"/>
                </a:solidFill>
              </a:rPr>
              <a:t>Home </a:t>
            </a:r>
            <a:r>
              <a:rPr lang="fr-FR" sz="1200" b="1" dirty="0" err="1">
                <a:solidFill>
                  <a:schemeClr val="tx2"/>
                </a:solidFill>
              </a:rPr>
              <a:t>Furnishing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1E35EED-17D9-4F5D-9F3D-15D5E6731FC9}"/>
              </a:ext>
            </a:extLst>
          </p:cNvPr>
          <p:cNvSpPr txBox="1"/>
          <p:nvPr/>
        </p:nvSpPr>
        <p:spPr>
          <a:xfrm>
            <a:off x="9987183" y="2246925"/>
            <a:ext cx="20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err="1">
                <a:solidFill>
                  <a:schemeClr val="tx2"/>
                </a:solidFill>
              </a:rPr>
              <a:t>Kitchen</a:t>
            </a:r>
            <a:r>
              <a:rPr lang="fr-FR" sz="1200" b="1" dirty="0">
                <a:solidFill>
                  <a:schemeClr val="tx2"/>
                </a:solidFill>
              </a:rPr>
              <a:t> &amp; </a:t>
            </a:r>
            <a:r>
              <a:rPr lang="fr-FR" sz="1200" b="1" dirty="0" err="1">
                <a:solidFill>
                  <a:schemeClr val="tx2"/>
                </a:solidFill>
              </a:rPr>
              <a:t>Dining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864C83F-A3CA-4131-89DB-A9E0B434C14F}"/>
              </a:ext>
            </a:extLst>
          </p:cNvPr>
          <p:cNvSpPr txBox="1"/>
          <p:nvPr/>
        </p:nvSpPr>
        <p:spPr>
          <a:xfrm>
            <a:off x="6560894" y="4915761"/>
            <a:ext cx="20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tx2"/>
                </a:solidFill>
              </a:rPr>
              <a:t>Watches</a:t>
            </a:r>
          </a:p>
        </p:txBody>
      </p:sp>
      <p:graphicFrame>
        <p:nvGraphicFramePr>
          <p:cNvPr id="26" name="Tableau 11">
            <a:extLst>
              <a:ext uri="{FF2B5EF4-FFF2-40B4-BE49-F238E27FC236}">
                <a16:creationId xmlns:a16="http://schemas.microsoft.com/office/drawing/2014/main" id="{CDDA99BF-2C12-4692-A909-72CD3136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08979"/>
              </p:ext>
            </p:extLst>
          </p:nvPr>
        </p:nvGraphicFramePr>
        <p:xfrm>
          <a:off x="1089814" y="3499205"/>
          <a:ext cx="34241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2">
                  <a:extLst>
                    <a:ext uri="{9D8B030D-6E8A-4147-A177-3AD203B41FA5}">
                      <a16:colId xmlns:a16="http://schemas.microsoft.com/office/drawing/2014/main" val="1288050160"/>
                    </a:ext>
                  </a:extLst>
                </a:gridCol>
                <a:gridCol w="628153">
                  <a:extLst>
                    <a:ext uri="{9D8B030D-6E8A-4147-A177-3AD203B41FA5}">
                      <a16:colId xmlns:a16="http://schemas.microsoft.com/office/drawing/2014/main" val="95201877"/>
                    </a:ext>
                  </a:extLst>
                </a:gridCol>
                <a:gridCol w="697068">
                  <a:extLst>
                    <a:ext uri="{9D8B030D-6E8A-4147-A177-3AD203B41FA5}">
                      <a16:colId xmlns:a16="http://schemas.microsoft.com/office/drawing/2014/main" val="110477250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186985160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401221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 variables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 Individus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% valeurs manquantes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% doublons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61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1 050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3,97%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320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2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9FD45-E2B8-48A2-AEF0-7052CFC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et </a:t>
            </a: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0DCC5-22AD-4881-A571-5861840FD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23576-C6C0-45D8-9FC4-27A28041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CF09868-B764-408F-85A3-A9A26672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01579" cy="1485900"/>
          </a:xfrm>
        </p:spPr>
        <p:txBody>
          <a:bodyPr/>
          <a:lstStyle/>
          <a:p>
            <a:r>
              <a:rPr lang="fr-FR" dirty="0"/>
              <a:t>Nettoyage et identification des catégories cibles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A20CDE-3AF5-46DC-88AA-7BD5784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5205369" cy="427419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Conservation des variables d’intérêt :</a:t>
            </a:r>
          </a:p>
          <a:p>
            <a:pPr lvl="1"/>
            <a:r>
              <a:rPr lang="fr-FR" sz="1900" dirty="0"/>
              <a:t>Pour l’identification : </a:t>
            </a:r>
            <a:r>
              <a:rPr lang="fr-FR" sz="1900" dirty="0" err="1">
                <a:solidFill>
                  <a:schemeClr val="accent4"/>
                </a:solidFill>
              </a:rPr>
              <a:t>Product_name</a:t>
            </a:r>
            <a:r>
              <a:rPr lang="fr-FR" sz="1900" dirty="0"/>
              <a:t>, </a:t>
            </a:r>
            <a:r>
              <a:rPr lang="fr-FR" sz="1900" dirty="0" err="1">
                <a:solidFill>
                  <a:schemeClr val="accent4"/>
                </a:solidFill>
              </a:rPr>
              <a:t>uniq_id</a:t>
            </a:r>
            <a:endParaRPr lang="fr-FR" sz="1900" dirty="0">
              <a:solidFill>
                <a:schemeClr val="accent4"/>
              </a:solidFill>
            </a:endParaRPr>
          </a:p>
          <a:p>
            <a:pPr lvl="1"/>
            <a:r>
              <a:rPr lang="fr-FR" sz="1900" dirty="0"/>
              <a:t>Pour le traitement d’image : </a:t>
            </a:r>
            <a:r>
              <a:rPr lang="fr-FR" sz="1900" dirty="0">
                <a:solidFill>
                  <a:schemeClr val="accent4"/>
                </a:solidFill>
              </a:rPr>
              <a:t>image</a:t>
            </a:r>
            <a:r>
              <a:rPr lang="fr-FR" sz="1900" dirty="0"/>
              <a:t> </a:t>
            </a:r>
          </a:p>
          <a:p>
            <a:pPr lvl="1"/>
            <a:r>
              <a:rPr lang="fr-FR" sz="1900" dirty="0"/>
              <a:t>Pour le traitement du texte : </a:t>
            </a:r>
            <a:r>
              <a:rPr lang="fr-FR" sz="1900" dirty="0">
                <a:solidFill>
                  <a:schemeClr val="accent4"/>
                </a:solidFill>
              </a:rPr>
              <a:t>description</a:t>
            </a:r>
            <a:r>
              <a:rPr lang="fr-FR" sz="1900" dirty="0"/>
              <a:t>, </a:t>
            </a:r>
            <a:r>
              <a:rPr lang="fr-FR" sz="1900" dirty="0" err="1">
                <a:solidFill>
                  <a:schemeClr val="accent4"/>
                </a:solidFill>
              </a:rPr>
              <a:t>product_specification</a:t>
            </a:r>
            <a:endParaRPr lang="fr-FR" sz="1900" dirty="0">
              <a:solidFill>
                <a:schemeClr val="accent4"/>
              </a:solidFill>
            </a:endParaRPr>
          </a:p>
          <a:p>
            <a:pPr lvl="1"/>
            <a:r>
              <a:rPr lang="fr-FR" sz="1900" dirty="0"/>
              <a:t>Pour vérifier si les catégories sont bien identifiées : </a:t>
            </a:r>
            <a:r>
              <a:rPr lang="fr-FR" sz="1900" dirty="0" err="1">
                <a:solidFill>
                  <a:schemeClr val="accent4"/>
                </a:solidFill>
              </a:rPr>
              <a:t>product_category_tree</a:t>
            </a:r>
            <a:endParaRPr lang="fr-FR" sz="1900" dirty="0">
              <a:solidFill>
                <a:schemeClr val="accent4"/>
              </a:solidFill>
            </a:endParaRPr>
          </a:p>
          <a:p>
            <a:endParaRPr lang="fr-FR" dirty="0">
              <a:solidFill>
                <a:schemeClr val="accent4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Variable </a:t>
            </a:r>
            <a:r>
              <a:rPr lang="fr-FR" dirty="0" err="1">
                <a:solidFill>
                  <a:schemeClr val="accent4"/>
                </a:solidFill>
              </a:rPr>
              <a:t>product_category_tree</a:t>
            </a:r>
            <a:r>
              <a:rPr lang="fr-FR" dirty="0">
                <a:solidFill>
                  <a:schemeClr val="tx1"/>
                </a:solidFill>
              </a:rPr>
              <a:t> : 7 niveaux de catégories</a:t>
            </a:r>
          </a:p>
          <a:p>
            <a:pPr lvl="1"/>
            <a:r>
              <a:rPr lang="fr-FR" sz="1900" dirty="0">
                <a:solidFill>
                  <a:schemeClr val="tx1"/>
                </a:solidFill>
              </a:rPr>
              <a:t>Seule le premier niveau est intéressant car bien équilibré (150 articles dans chaque catégorie)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AB618B-0AF6-4A61-932E-FDB62277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0ACC35-C010-42F2-89B2-FE03A6889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0"/>
          <a:stretch/>
        </p:blipFill>
        <p:spPr>
          <a:xfrm>
            <a:off x="7614270" y="2285999"/>
            <a:ext cx="3958909" cy="3768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96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AE057-6C51-4C02-A0C4-ACE8AD06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Preprocessing</a:t>
            </a:r>
            <a:r>
              <a:rPr lang="fr-FR" dirty="0"/>
              <a:t> du texte</a:t>
            </a:r>
            <a:br>
              <a:rPr lang="fr-FR" dirty="0"/>
            </a:br>
            <a:r>
              <a:rPr lang="fr-FR" sz="3100" dirty="0"/>
              <a:t>Focus sur les variables </a:t>
            </a:r>
            <a:r>
              <a:rPr lang="fr-FR" sz="3100" i="1" dirty="0">
                <a:solidFill>
                  <a:schemeClr val="accent4"/>
                </a:solidFill>
              </a:rPr>
              <a:t>description</a:t>
            </a:r>
            <a:r>
              <a:rPr lang="fr-FR" sz="3100" dirty="0"/>
              <a:t> et </a:t>
            </a:r>
            <a:r>
              <a:rPr lang="fr-FR" sz="3100" i="1" dirty="0" err="1">
                <a:solidFill>
                  <a:schemeClr val="accent4"/>
                </a:solidFill>
              </a:rPr>
              <a:t>product_specifications</a:t>
            </a:r>
            <a:endParaRPr lang="fr-FR" i="1" dirty="0">
              <a:solidFill>
                <a:schemeClr val="accent4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CD3F9-0977-47BF-9417-0CE5D272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5"/>
                </a:solidFill>
              </a:rPr>
              <a:t>Objectif</a:t>
            </a:r>
            <a:r>
              <a:rPr lang="fr-FR" dirty="0"/>
              <a:t> : homogénéiser le texte et ne garder que les mots discriminants pour la classification</a:t>
            </a:r>
          </a:p>
          <a:p>
            <a:pPr lvl="1"/>
            <a:r>
              <a:rPr lang="fr-FR" dirty="0"/>
              <a:t>Retrait de la ponctuation</a:t>
            </a:r>
          </a:p>
          <a:p>
            <a:pPr lvl="1"/>
            <a:r>
              <a:rPr lang="fr-FR" dirty="0"/>
              <a:t>Retrait des chiffres</a:t>
            </a:r>
          </a:p>
          <a:p>
            <a:pPr lvl="1"/>
            <a:r>
              <a:rPr lang="fr-FR" dirty="0"/>
              <a:t>Tokenisation pour la variable </a:t>
            </a:r>
            <a:r>
              <a:rPr lang="fr-FR" i="1" dirty="0">
                <a:solidFill>
                  <a:schemeClr val="accent4"/>
                </a:solidFill>
              </a:rPr>
              <a:t>description</a:t>
            </a:r>
            <a:r>
              <a:rPr lang="fr-FR" dirty="0"/>
              <a:t>, extraction des informations via regex + tokenisation pour </a:t>
            </a:r>
            <a:r>
              <a:rPr lang="fr-FR" i="1" dirty="0" err="1">
                <a:solidFill>
                  <a:schemeClr val="accent4"/>
                </a:solidFill>
              </a:rPr>
              <a:t>product_specifications</a:t>
            </a:r>
            <a:endParaRPr lang="fr-FR" i="1" dirty="0">
              <a:solidFill>
                <a:schemeClr val="accent4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Retrait des </a:t>
            </a:r>
            <a:r>
              <a:rPr lang="fr-FR" dirty="0" err="1">
                <a:solidFill>
                  <a:schemeClr val="tx1"/>
                </a:solidFill>
              </a:rPr>
              <a:t>stopwords</a:t>
            </a:r>
            <a:r>
              <a:rPr lang="fr-FR" dirty="0">
                <a:solidFill>
                  <a:schemeClr val="tx1"/>
                </a:solidFill>
              </a:rPr>
              <a:t> anglais (liste fournie par </a:t>
            </a:r>
            <a:r>
              <a:rPr lang="fr-FR" dirty="0" err="1">
                <a:solidFill>
                  <a:schemeClr val="tx1"/>
                </a:solidFill>
              </a:rPr>
              <a:t>nltk</a:t>
            </a:r>
            <a:r>
              <a:rPr lang="fr-FR" dirty="0">
                <a:solidFill>
                  <a:schemeClr val="tx1"/>
                </a:solidFill>
              </a:rPr>
              <a:t>) + identification des </a:t>
            </a:r>
            <a:r>
              <a:rPr lang="fr-FR" dirty="0" err="1">
                <a:solidFill>
                  <a:schemeClr val="tx1"/>
                </a:solidFill>
              </a:rPr>
              <a:t>stopwords</a:t>
            </a:r>
            <a:r>
              <a:rPr lang="fr-FR" dirty="0">
                <a:solidFill>
                  <a:schemeClr val="tx1"/>
                </a:solidFill>
              </a:rPr>
              <a:t> spécifiques au corpus (mots avec très grande occurrence)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Lemmatisation des </a:t>
            </a:r>
            <a:r>
              <a:rPr lang="fr-FR" dirty="0" err="1">
                <a:solidFill>
                  <a:schemeClr val="tx1"/>
                </a:solidFill>
              </a:rPr>
              <a:t>tokens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8248E5-737B-4EB6-B0D9-61304EFF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phique 4" descr="Livres">
            <a:extLst>
              <a:ext uri="{FF2B5EF4-FFF2-40B4-BE49-F238E27FC236}">
                <a16:creationId xmlns:a16="http://schemas.microsoft.com/office/drawing/2014/main" id="{D91429D7-715E-4B47-A02D-FA27D58C6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00" y="68460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433A0-3192-40EA-962A-10855C99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des images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008BA8CA-2978-4CC9-89F1-29367685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7581" y="2642335"/>
            <a:ext cx="4443984" cy="823912"/>
          </a:xfrm>
        </p:spPr>
        <p:txBody>
          <a:bodyPr/>
          <a:lstStyle/>
          <a:p>
            <a:pPr algn="ctr"/>
            <a:r>
              <a:rPr lang="fr-FR" b="1" u="sng" dirty="0"/>
              <a:t>SIFT</a:t>
            </a:r>
          </a:p>
        </p:txBody>
      </p:sp>
      <p:sp>
        <p:nvSpPr>
          <p:cNvPr id="33" name="Espace réservé du contenu 32">
            <a:extLst>
              <a:ext uri="{FF2B5EF4-FFF2-40B4-BE49-F238E27FC236}">
                <a16:creationId xmlns:a16="http://schemas.microsoft.com/office/drawing/2014/main" id="{FB71598D-6AD8-467E-A4B6-5FCD3362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7581" y="3492552"/>
            <a:ext cx="4443984" cy="99991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Conversion en noir et blanc</a:t>
            </a:r>
          </a:p>
          <a:p>
            <a:r>
              <a:rPr lang="fr-FR" dirty="0"/>
              <a:t>Égalisation de l’histogramme</a:t>
            </a:r>
          </a:p>
          <a:p>
            <a:endParaRPr lang="fr-FR" dirty="0"/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C0B82180-13E8-4225-AEE2-12FF8A6B0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17581" y="4182732"/>
            <a:ext cx="4443984" cy="823912"/>
          </a:xfrm>
        </p:spPr>
        <p:txBody>
          <a:bodyPr/>
          <a:lstStyle/>
          <a:p>
            <a:pPr algn="ctr"/>
            <a:r>
              <a:rPr lang="fr-FR" b="1" u="sng" dirty="0"/>
              <a:t>CNN</a:t>
            </a:r>
          </a:p>
        </p:txBody>
      </p:sp>
      <p:sp>
        <p:nvSpPr>
          <p:cNvPr id="35" name="Espace réservé du contenu 34">
            <a:extLst>
              <a:ext uri="{FF2B5EF4-FFF2-40B4-BE49-F238E27FC236}">
                <a16:creationId xmlns:a16="http://schemas.microsoft.com/office/drawing/2014/main" id="{5C95AF73-5D68-4127-A9D5-A200BCAB4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17581" y="5177662"/>
            <a:ext cx="4443984" cy="11878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Redimensionnement images (224 x 224 x 3)</a:t>
            </a:r>
          </a:p>
          <a:p>
            <a:r>
              <a:rPr lang="fr-FR" dirty="0"/>
              <a:t>Centrage des valeurs (</a:t>
            </a:r>
            <a:r>
              <a:rPr lang="fr-FR" dirty="0" err="1"/>
              <a:t>preprocessing</a:t>
            </a:r>
            <a:r>
              <a:rPr lang="fr-FR" dirty="0"/>
              <a:t> intégré au modèle)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15B3AB-74C2-4B1B-9770-2EC30C49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3DC6E8-9289-4723-B426-BE6275DC7505}"/>
              </a:ext>
            </a:extLst>
          </p:cNvPr>
          <p:cNvGrpSpPr/>
          <p:nvPr/>
        </p:nvGrpSpPr>
        <p:grpSpPr>
          <a:xfrm>
            <a:off x="779390" y="3776581"/>
            <a:ext cx="2577666" cy="1431763"/>
            <a:chOff x="3995854" y="4219192"/>
            <a:chExt cx="2577666" cy="143176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896DE3AB-D91E-4CF2-98FB-D4BBEEE51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5854" y="4219738"/>
              <a:ext cx="2340000" cy="1431217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72E3F80-59D8-4500-875D-AB722A441C30}"/>
                </a:ext>
              </a:extLst>
            </p:cNvPr>
            <p:cNvSpPr txBox="1"/>
            <p:nvPr/>
          </p:nvSpPr>
          <p:spPr>
            <a:xfrm>
              <a:off x="5391706" y="4219192"/>
              <a:ext cx="1181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Image originale</a:t>
              </a:r>
            </a:p>
          </p:txBody>
        </p:sp>
      </p:grpSp>
      <p:pic>
        <p:nvPicPr>
          <p:cNvPr id="45" name="Graphique 44" descr="Image">
            <a:extLst>
              <a:ext uri="{FF2B5EF4-FFF2-40B4-BE49-F238E27FC236}">
                <a16:creationId xmlns:a16="http://schemas.microsoft.com/office/drawing/2014/main" id="{F22CB929-5EE8-4F1C-8BB5-CA0FF3DBA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34" y="658510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7AD6A9F4-1D64-4C2E-9B9A-59F79306909B}"/>
              </a:ext>
            </a:extLst>
          </p:cNvPr>
          <p:cNvGrpSpPr/>
          <p:nvPr/>
        </p:nvGrpSpPr>
        <p:grpSpPr>
          <a:xfrm>
            <a:off x="6879907" y="2685785"/>
            <a:ext cx="2765079" cy="1458507"/>
            <a:chOff x="441009" y="3499514"/>
            <a:chExt cx="2765079" cy="1458507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FE5525C7-90A2-4076-A21C-C8FA896F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088" y="3499514"/>
              <a:ext cx="2340000" cy="1431217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A76C463-913A-4E34-9BCA-F9847A15B7E0}"/>
                </a:ext>
              </a:extLst>
            </p:cNvPr>
            <p:cNvSpPr txBox="1"/>
            <p:nvPr/>
          </p:nvSpPr>
          <p:spPr>
            <a:xfrm>
              <a:off x="441009" y="4650244"/>
              <a:ext cx="2468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SIFT Noir &amp; Blanc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C5D478D-14CC-4102-AFFD-587756FF2EDB}"/>
              </a:ext>
            </a:extLst>
          </p:cNvPr>
          <p:cNvGrpSpPr/>
          <p:nvPr/>
        </p:nvGrpSpPr>
        <p:grpSpPr>
          <a:xfrm>
            <a:off x="9333007" y="2693545"/>
            <a:ext cx="2765079" cy="1480949"/>
            <a:chOff x="449467" y="5232542"/>
            <a:chExt cx="2765079" cy="1480949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B993345-A84E-4837-850D-98EFC5F7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546" y="5232542"/>
              <a:ext cx="2340000" cy="1431217"/>
            </a:xfrm>
            <a:prstGeom prst="rect">
              <a:avLst/>
            </a:prstGeom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13C8DC9-98F5-4305-A9F1-083BF4605E01}"/>
                </a:ext>
              </a:extLst>
            </p:cNvPr>
            <p:cNvSpPr txBox="1"/>
            <p:nvPr/>
          </p:nvSpPr>
          <p:spPr>
            <a:xfrm>
              <a:off x="449467" y="6405714"/>
              <a:ext cx="2344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SIFT Egalisation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896BDDD-95B4-4867-8879-044300CE4A4E}"/>
              </a:ext>
            </a:extLst>
          </p:cNvPr>
          <p:cNvGrpSpPr/>
          <p:nvPr/>
        </p:nvGrpSpPr>
        <p:grpSpPr>
          <a:xfrm>
            <a:off x="8276926" y="4536531"/>
            <a:ext cx="1872102" cy="1906945"/>
            <a:chOff x="7551246" y="3886199"/>
            <a:chExt cx="1872102" cy="1906945"/>
          </a:xfrm>
        </p:grpSpPr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6C2DDF82-C522-4644-96A1-D64BD0572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3348" y="3886199"/>
              <a:ext cx="1800000" cy="1800000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1F19ABF-006A-4151-AA3C-7E5232ED04B9}"/>
                </a:ext>
              </a:extLst>
            </p:cNvPr>
            <p:cNvSpPr txBox="1"/>
            <p:nvPr/>
          </p:nvSpPr>
          <p:spPr>
            <a:xfrm>
              <a:off x="7551246" y="5331479"/>
              <a:ext cx="1841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CNN</a:t>
              </a:r>
            </a:p>
            <a:p>
              <a:pPr algn="ctr"/>
              <a:r>
                <a:rPr lang="fr-FR" sz="1200" b="1" dirty="0"/>
                <a:t>Redimensionnement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C823DB3-608A-4ED4-BF9E-8A07C950CB05}"/>
              </a:ext>
            </a:extLst>
          </p:cNvPr>
          <p:cNvGrpSpPr/>
          <p:nvPr/>
        </p:nvGrpSpPr>
        <p:grpSpPr>
          <a:xfrm>
            <a:off x="10246637" y="4552444"/>
            <a:ext cx="1945363" cy="1823429"/>
            <a:chOff x="9902198" y="3886199"/>
            <a:chExt cx="1945363" cy="1823429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C05F5855-5F68-4099-895E-A787F465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02198" y="3886199"/>
              <a:ext cx="1800000" cy="1800000"/>
            </a:xfrm>
            <a:prstGeom prst="rect">
              <a:avLst/>
            </a:prstGeom>
          </p:spPr>
        </p:pic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59130BD-4C5F-43B1-B7F9-FA57F0C19AEC}"/>
                </a:ext>
              </a:extLst>
            </p:cNvPr>
            <p:cNvSpPr txBox="1"/>
            <p:nvPr/>
          </p:nvSpPr>
          <p:spPr>
            <a:xfrm>
              <a:off x="10006334" y="5247963"/>
              <a:ext cx="1841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CNN</a:t>
              </a:r>
            </a:p>
            <a:p>
              <a:pPr algn="ctr"/>
              <a:r>
                <a:rPr lang="fr-FR" sz="1200" b="1" dirty="0"/>
                <a:t>Centré</a:t>
              </a:r>
            </a:p>
          </p:txBody>
        </p:sp>
      </p:grpSp>
      <p:sp>
        <p:nvSpPr>
          <p:cNvPr id="50" name="Espace réservé du contenu 34">
            <a:extLst>
              <a:ext uri="{FF2B5EF4-FFF2-40B4-BE49-F238E27FC236}">
                <a16:creationId xmlns:a16="http://schemas.microsoft.com/office/drawing/2014/main" id="{ABF2385D-25FE-4C01-95E8-959FE2B7AC53}"/>
              </a:ext>
            </a:extLst>
          </p:cNvPr>
          <p:cNvSpPr txBox="1">
            <a:spLocks/>
          </p:cNvSpPr>
          <p:nvPr/>
        </p:nvSpPr>
        <p:spPr>
          <a:xfrm>
            <a:off x="865971" y="1815279"/>
            <a:ext cx="7888415" cy="11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accent6"/>
                </a:solidFill>
              </a:rPr>
              <a:t>Objectif </a:t>
            </a:r>
            <a:r>
              <a:rPr lang="fr-FR" dirty="0"/>
              <a:t>: nettoyer et homogénéiser les images, les rendre compatibles avec l’algorithme utilisé ensuite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14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A81D2-3A55-478E-8B66-AB25161C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extraction et 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7525A27-9CB9-488F-AA1C-018AA0AF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204226-63E3-4451-8E52-5E50D098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F88C866-52FF-4994-997F-F4BD5896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5303D964-69E2-418D-881E-487ECE2C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43241"/>
            <a:ext cx="4443984" cy="823912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B83380-3EE5-4928-8284-10E44EB8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23694"/>
            <a:ext cx="4443984" cy="2562193"/>
          </a:xfrm>
        </p:spPr>
        <p:txBody>
          <a:bodyPr>
            <a:normAutofit/>
          </a:bodyPr>
          <a:lstStyle/>
          <a:p>
            <a:r>
              <a:rPr lang="fr-FR" dirty="0"/>
              <a:t>Nettoyage et préparation du corpus</a:t>
            </a:r>
          </a:p>
          <a:p>
            <a:r>
              <a:rPr lang="fr-FR" dirty="0"/>
              <a:t>Création de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531DA00-5251-465F-988D-844ADE6F1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443241"/>
            <a:ext cx="4443984" cy="823912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Images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2190FD74-1DB0-409B-98DC-596D72C52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23694"/>
            <a:ext cx="4443984" cy="2562193"/>
          </a:xfrm>
        </p:spPr>
        <p:txBody>
          <a:bodyPr>
            <a:normAutofit/>
          </a:bodyPr>
          <a:lstStyle/>
          <a:p>
            <a:r>
              <a:rPr lang="fr-FR" dirty="0"/>
              <a:t>Préparation des images</a:t>
            </a:r>
          </a:p>
          <a:p>
            <a:r>
              <a:rPr lang="fr-FR" dirty="0"/>
              <a:t>Création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A501E9-C87C-49B2-8D69-32E6DAFF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E11077B0-4DFF-4205-9D39-79ACCFAC2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280029"/>
              </p:ext>
            </p:extLst>
          </p:nvPr>
        </p:nvGraphicFramePr>
        <p:xfrm>
          <a:off x="957841" y="3255976"/>
          <a:ext cx="23654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5499">
                  <a:extLst>
                    <a:ext uri="{9D8B030D-6E8A-4147-A177-3AD203B41FA5}">
                      <a16:colId xmlns:a16="http://schemas.microsoft.com/office/drawing/2014/main" val="4150039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Méthodes testées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2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Bag Of Word / TF-IDF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1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Word2Vec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8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92311"/>
                  </a:ext>
                </a:extLst>
              </a:tr>
            </a:tbl>
          </a:graphicData>
        </a:graphic>
      </p:graphicFrame>
      <p:grpSp>
        <p:nvGrpSpPr>
          <p:cNvPr id="10" name="Groupe 9">
            <a:extLst>
              <a:ext uri="{FF2B5EF4-FFF2-40B4-BE49-F238E27FC236}">
                <a16:creationId xmlns:a16="http://schemas.microsoft.com/office/drawing/2014/main" id="{A110CA35-A0FC-4E0E-BEB1-781F0679C275}"/>
              </a:ext>
            </a:extLst>
          </p:cNvPr>
          <p:cNvGrpSpPr/>
          <p:nvPr/>
        </p:nvGrpSpPr>
        <p:grpSpPr>
          <a:xfrm>
            <a:off x="4048554" y="5104795"/>
            <a:ext cx="4094891" cy="1245576"/>
            <a:chOff x="1810959" y="4899171"/>
            <a:chExt cx="4094891" cy="124557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C123B09-013A-4645-8237-6909B6709430}"/>
                </a:ext>
              </a:extLst>
            </p:cNvPr>
            <p:cNvSpPr txBox="1"/>
            <p:nvPr/>
          </p:nvSpPr>
          <p:spPr>
            <a:xfrm>
              <a:off x="1810959" y="5129084"/>
              <a:ext cx="4094891" cy="101566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fr-FR" sz="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Classification équilibrée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Durée de calcul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Scores ARI + </a:t>
              </a:r>
              <a:r>
                <a:rPr lang="fr-FR" dirty="0" err="1">
                  <a:solidFill>
                    <a:schemeClr val="accent1">
                      <a:lumMod val="75000"/>
                    </a:schemeClr>
                  </a:solidFill>
                </a:rPr>
                <a:t>accuracy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D88EF8-4DE4-4777-8CD7-6768EFE91D31}"/>
                </a:ext>
              </a:extLst>
            </p:cNvPr>
            <p:cNvSpPr txBox="1"/>
            <p:nvPr/>
          </p:nvSpPr>
          <p:spPr>
            <a:xfrm>
              <a:off x="3313120" y="4899171"/>
              <a:ext cx="1090568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1"/>
                  </a:solidFill>
                </a:rPr>
                <a:t>Choix</a:t>
              </a:r>
            </a:p>
          </p:txBody>
        </p:sp>
      </p:grp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B2D9A280-7B81-41B2-83A4-F52E2C1A5875}"/>
              </a:ext>
            </a:extLst>
          </p:cNvPr>
          <p:cNvSpPr txBox="1">
            <a:spLocks/>
          </p:cNvSpPr>
          <p:nvPr/>
        </p:nvSpPr>
        <p:spPr>
          <a:xfrm>
            <a:off x="3337308" y="4665559"/>
            <a:ext cx="5669783" cy="588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Calcul d’un clustering sur la base de ces </a:t>
            </a:r>
            <a:r>
              <a:rPr lang="fr-FR" b="1" dirty="0" err="1">
                <a:solidFill>
                  <a:schemeClr val="accent1"/>
                </a:solidFill>
              </a:rPr>
              <a:t>features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18" name="Graphique 17" descr="Livres">
            <a:extLst>
              <a:ext uri="{FF2B5EF4-FFF2-40B4-BE49-F238E27FC236}">
                <a16:creationId xmlns:a16="http://schemas.microsoft.com/office/drawing/2014/main" id="{FA7EED29-7666-48F7-AC6F-2696A5E08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591" y="1687584"/>
            <a:ext cx="612000" cy="612000"/>
          </a:xfrm>
          <a:prstGeom prst="rect">
            <a:avLst/>
          </a:prstGeom>
        </p:spPr>
      </p:pic>
      <p:pic>
        <p:nvPicPr>
          <p:cNvPr id="20" name="Graphique 19" descr="Image">
            <a:extLst>
              <a:ext uri="{FF2B5EF4-FFF2-40B4-BE49-F238E27FC236}">
                <a16:creationId xmlns:a16="http://schemas.microsoft.com/office/drawing/2014/main" id="{4892394F-D2D0-4DBE-AEB1-D90ACAFD7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430" y="1636705"/>
            <a:ext cx="720000" cy="720000"/>
          </a:xfrm>
          <a:prstGeom prst="rect">
            <a:avLst/>
          </a:prstGeom>
        </p:spPr>
      </p:pic>
      <p:graphicFrame>
        <p:nvGraphicFramePr>
          <p:cNvPr id="21" name="Tableau 5">
            <a:extLst>
              <a:ext uri="{FF2B5EF4-FFF2-40B4-BE49-F238E27FC236}">
                <a16:creationId xmlns:a16="http://schemas.microsoft.com/office/drawing/2014/main" id="{AF1BE06A-8FE2-4337-AA4C-D3ECF04E9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50811"/>
              </p:ext>
            </p:extLst>
          </p:nvPr>
        </p:nvGraphicFramePr>
        <p:xfrm>
          <a:off x="8854690" y="3182316"/>
          <a:ext cx="272064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0647">
                  <a:extLst>
                    <a:ext uri="{9D8B030D-6E8A-4147-A177-3AD203B41FA5}">
                      <a16:colId xmlns:a16="http://schemas.microsoft.com/office/drawing/2014/main" val="4150039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Méthodes testées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2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SIFT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1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CNN – </a:t>
                      </a:r>
                      <a:r>
                        <a:rPr lang="fr-FR" sz="1400" dirty="0" err="1"/>
                        <a:t>Feature</a:t>
                      </a:r>
                      <a:r>
                        <a:rPr lang="fr-FR" sz="1400" dirty="0"/>
                        <a:t> extraction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8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CNN – Fine tuning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136913"/>
                  </a:ext>
                </a:extLst>
              </a:tr>
            </a:tbl>
          </a:graphicData>
        </a:graphic>
      </p:graphicFrame>
      <p:sp>
        <p:nvSpPr>
          <p:cNvPr id="22" name="Flèche : virage 21">
            <a:extLst>
              <a:ext uri="{FF2B5EF4-FFF2-40B4-BE49-F238E27FC236}">
                <a16:creationId xmlns:a16="http://schemas.microsoft.com/office/drawing/2014/main" id="{69E25872-C572-4817-96A4-D7924AFC25D8}"/>
              </a:ext>
            </a:extLst>
          </p:cNvPr>
          <p:cNvSpPr/>
          <p:nvPr/>
        </p:nvSpPr>
        <p:spPr>
          <a:xfrm rot="5400000">
            <a:off x="3645467" y="3629868"/>
            <a:ext cx="806174" cy="875764"/>
          </a:xfrm>
          <a:prstGeom prst="bentArrow">
            <a:avLst>
              <a:gd name="adj1" fmla="val 32194"/>
              <a:gd name="adj2" fmla="val 28597"/>
              <a:gd name="adj3" fmla="val 32194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 : virage 22">
            <a:extLst>
              <a:ext uri="{FF2B5EF4-FFF2-40B4-BE49-F238E27FC236}">
                <a16:creationId xmlns:a16="http://schemas.microsoft.com/office/drawing/2014/main" id="{FEAB415E-07BA-4C31-A7CA-BE00160B5E89}"/>
              </a:ext>
            </a:extLst>
          </p:cNvPr>
          <p:cNvSpPr/>
          <p:nvPr/>
        </p:nvSpPr>
        <p:spPr>
          <a:xfrm rot="16200000" flipH="1">
            <a:off x="7716167" y="3629867"/>
            <a:ext cx="806174" cy="875764"/>
          </a:xfrm>
          <a:prstGeom prst="bentArrow">
            <a:avLst>
              <a:gd name="adj1" fmla="val 32194"/>
              <a:gd name="adj2" fmla="val 28597"/>
              <a:gd name="adj3" fmla="val 32194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7540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1225</Words>
  <Application>Microsoft Office PowerPoint</Application>
  <PresentationFormat>Grand écran</PresentationFormat>
  <Paragraphs>287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Calibri</vt:lpstr>
      <vt:lpstr>Franklin Gothic Book</vt:lpstr>
      <vt:lpstr>Wingdings</vt:lpstr>
      <vt:lpstr>Cadrage</vt:lpstr>
      <vt:lpstr>Classification automatique de biens de consommation</vt:lpstr>
      <vt:lpstr>Contexte et objectifs</vt:lpstr>
      <vt:lpstr>Données disponibles</vt:lpstr>
      <vt:lpstr>Nettoyage et preprocessing</vt:lpstr>
      <vt:lpstr>Nettoyage et identification des catégories cibles</vt:lpstr>
      <vt:lpstr>Preprocessing du texte Focus sur les variables description et product_specifications</vt:lpstr>
      <vt:lpstr>Preprocessing des images</vt:lpstr>
      <vt:lpstr>Feature extraction et CLustering</vt:lpstr>
      <vt:lpstr>Démarche</vt:lpstr>
      <vt:lpstr>Featuring du texte</vt:lpstr>
      <vt:lpstr>Algorithmes testés</vt:lpstr>
      <vt:lpstr>TF-IDF</vt:lpstr>
      <vt:lpstr>USE</vt:lpstr>
      <vt:lpstr>Featuring des images</vt:lpstr>
      <vt:lpstr>Algorithmes testés</vt:lpstr>
      <vt:lpstr>SIFT</vt:lpstr>
      <vt:lpstr>CNN - EfficientNet Feature extraction</vt:lpstr>
      <vt:lpstr>CNN : EfficientNet Fine Tuning</vt:lpstr>
      <vt:lpstr>Regroupement des features</vt:lpstr>
      <vt:lpstr>CONCLUSIONS</vt:lpstr>
      <vt:lpstr>Merci pour votre attention.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automatique de biens de consommation</dc:title>
  <dc:creator>helene de boissezon</dc:creator>
  <cp:lastModifiedBy>helene de boissezon</cp:lastModifiedBy>
  <cp:revision>12</cp:revision>
  <dcterms:created xsi:type="dcterms:W3CDTF">2022-03-29T07:41:16Z</dcterms:created>
  <dcterms:modified xsi:type="dcterms:W3CDTF">2022-04-08T07:56:31Z</dcterms:modified>
</cp:coreProperties>
</file>