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63" r:id="rId9"/>
    <p:sldId id="265" r:id="rId10"/>
    <p:sldId id="291" r:id="rId11"/>
    <p:sldId id="292" r:id="rId12"/>
    <p:sldId id="293" r:id="rId13"/>
    <p:sldId id="294" r:id="rId14"/>
    <p:sldId id="28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6532" autoAdjust="0"/>
  </p:normalViewPr>
  <p:slideViewPr>
    <p:cSldViewPr snapToGrid="0">
      <p:cViewPr varScale="1">
        <p:scale>
          <a:sx n="130" d="100"/>
          <a:sy n="130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BA3AE-FB60-4BB7-9AB0-682B2A161073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06D51-DCD0-45B7-8969-EE15221C5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9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D2081E-E46A-4C4E-8A0E-02D0F551377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39470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E1BC-B00C-491C-A515-37D9C8B0A05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E27-F3E3-46BA-8E5D-BA28A374467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CFC-F260-44E9-B7F5-720156104DD5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255E0-ED5E-4B0D-919E-FFDBDD219FF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BE46-DDD0-4A73-87D6-1C1351D485B6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C46A-F86D-4A34-8A99-A27A35928FB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31C3-367F-41D0-A8B0-79F7C5D1214B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ADBF-5E9B-4E93-BB46-40DADC23CC7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13C27-0066-4A3F-8E70-6AAFA151CDAB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A81DF7-9E01-4B19-9655-AF643FCD5E8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F38380-3EFF-4C5A-B416-7BD36003994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s://share.streamlit.io/hdeboissezon/p7/Dashboard.py" TargetMode="External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4/15510259240381_Projet%20textimage%20logo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de/jsaguiar/lightgbm-with-simple-features/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80C23-67D8-4147-93D5-4C76503A6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Implémentation d’un modèle de </a:t>
            </a:r>
            <a:r>
              <a:rPr lang="fr-FR" sz="5400" dirty="0" err="1"/>
              <a:t>scoring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950B3-10E6-4F30-8315-B55DAEC4A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Scientist – Projet 7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CC07AFD8-4BA7-4FEA-A2D7-9502DF35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02525" y="4967000"/>
            <a:ext cx="1986949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4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2B76E-515D-B71F-C6BB-8EDCC5F30A7C}"/>
              </a:ext>
            </a:extLst>
          </p:cNvPr>
          <p:cNvSpPr/>
          <p:nvPr/>
        </p:nvSpPr>
        <p:spPr>
          <a:xfrm>
            <a:off x="4149967" y="5037992"/>
            <a:ext cx="4038600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8223B8-C73C-F337-D8A3-B881783A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 métier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D990B2-26F9-F6EE-3E32-19C5F315A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378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Deux type d’erreurs :</a:t>
                </a:r>
              </a:p>
              <a:p>
                <a:pPr lvl="1"/>
                <a:r>
                  <a:rPr lang="fr-FR" dirty="0"/>
                  <a:t>Type I (faux positifs) : </a:t>
                </a:r>
                <a:r>
                  <a:rPr lang="fr-FR" b="1" dirty="0"/>
                  <a:t>Prêt à dépenser </a:t>
                </a:r>
                <a:r>
                  <a:rPr lang="fr-FR" dirty="0"/>
                  <a:t>refuse un prêt à une personne qui est solvable </a:t>
                </a:r>
                <a:r>
                  <a:rPr lang="fr-FR" i="0" dirty="0">
                    <a:sym typeface="Wingdings" panose="05000000000000000000" pitchFamily="2" charset="2"/>
                  </a:rPr>
                  <a:t></a:t>
                </a:r>
                <a:r>
                  <a:rPr lang="fr-FR" i="0" dirty="0"/>
                  <a:t> manque à gagner sur les intérêts que ce client ne va pas payer, mesuré par la précision</a:t>
                </a:r>
              </a:p>
              <a:p>
                <a:pPr lvl="1"/>
                <a:r>
                  <a:rPr lang="fr-FR" dirty="0"/>
                  <a:t>Type II (faux négatif) : Prêt à dépenser accorde un prêt à une personne non solvable </a:t>
                </a:r>
                <a:r>
                  <a:rPr lang="fr-FR" i="0" dirty="0">
                    <a:sym typeface="Wingdings" panose="05000000000000000000" pitchFamily="2" charset="2"/>
                  </a:rPr>
                  <a:t></a:t>
                </a:r>
                <a:r>
                  <a:rPr lang="fr-FR" i="0" dirty="0"/>
                  <a:t> perte du montant prêté et des intérêts liés, mesuré par le </a:t>
                </a:r>
                <a:r>
                  <a:rPr lang="fr-FR" i="0" dirty="0" err="1"/>
                  <a:t>recall</a:t>
                </a:r>
                <a:endParaRPr lang="fr-FR" i="0" dirty="0"/>
              </a:p>
              <a:p>
                <a:endParaRPr lang="fr-FR" dirty="0"/>
              </a:p>
              <a:p>
                <a:r>
                  <a:rPr lang="fr-FR" i="0" dirty="0"/>
                  <a:t>Métrique proposée, basée sur les caractéristiques moyennes des précédents prêts accordés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𝑔𝑎𝑖𝑛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𝑉𝑁</m:t>
                          </m:r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e>
                      </m:d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𝑝𝑒𝑟𝑡𝑒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𝐹𝑁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Avec :	</a:t>
                </a:r>
                <a:r>
                  <a:rPr lang="fr-FR" sz="1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fr-FR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montant des intérêts si le prêt est intégralement remboursé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i="0" dirty="0"/>
                  <a:t>	</a:t>
                </a:r>
                <a:r>
                  <a:rPr lang="fr-FR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perte</a:t>
                </a:r>
                <a:r>
                  <a:rPr lang="fr-FR" sz="18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montant du prêt et des intérêts afférents si non remboursé</a:t>
                </a:r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D990B2-26F9-F6EE-3E32-19C5F315A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37893"/>
              </a:xfrm>
              <a:blipFill>
                <a:blip r:embed="rId2"/>
                <a:stretch>
                  <a:fillRect l="-508" t="-2590" r="-698" b="-1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F4CE9-52F0-DE17-0394-32A40FD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07BFD3CE-F4A2-35C4-90F6-4BD7A04A8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9258"/>
              </p:ext>
            </p:extLst>
          </p:nvPr>
        </p:nvGraphicFramePr>
        <p:xfrm>
          <a:off x="7727734" y="240407"/>
          <a:ext cx="4234626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31050012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31356738"/>
                    </a:ext>
                  </a:extLst>
                </a:gridCol>
                <a:gridCol w="1539939">
                  <a:extLst>
                    <a:ext uri="{9D8B030D-6E8A-4147-A177-3AD203B41FA5}">
                      <a16:colId xmlns:a16="http://schemas.microsoft.com/office/drawing/2014/main" val="1667417257"/>
                    </a:ext>
                  </a:extLst>
                </a:gridCol>
                <a:gridCol w="1463739">
                  <a:extLst>
                    <a:ext uri="{9D8B030D-6E8A-4147-A177-3AD203B41FA5}">
                      <a16:colId xmlns:a16="http://schemas.microsoft.com/office/drawing/2014/main" val="1114823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Y_pred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2003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= prêt accordé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= prêt refusé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702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Y_true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Vrais négatifs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Faux positifs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87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Faux négatifs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Vrais positifs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3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0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90F85-4FEB-2D70-CF9D-5D67662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retenu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C3A081C-7EA0-D847-A1B4-AB93DD2B6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9" y="3002014"/>
            <a:ext cx="5760000" cy="292504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24B800-9736-E248-3D6A-4E7DD17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6C01E7-8BEF-DCF6-B24C-5312A693F8CD}"/>
              </a:ext>
            </a:extLst>
          </p:cNvPr>
          <p:cNvSpPr/>
          <p:nvPr/>
        </p:nvSpPr>
        <p:spPr>
          <a:xfrm>
            <a:off x="931986" y="1698398"/>
            <a:ext cx="3253153" cy="1081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2"/>
                </a:solidFill>
              </a:rPr>
              <a:t>LGBM</a:t>
            </a:r>
            <a:r>
              <a:rPr lang="fr-FR" b="1" dirty="0"/>
              <a:t> </a:t>
            </a:r>
          </a:p>
          <a:p>
            <a:pPr algn="ctr"/>
            <a:r>
              <a:rPr lang="fr-FR" dirty="0"/>
              <a:t>basé sur données rééquilibrée (over + </a:t>
            </a:r>
            <a:r>
              <a:rPr lang="fr-FR" dirty="0" err="1"/>
              <a:t>under</a:t>
            </a:r>
            <a:r>
              <a:rPr lang="fr-FR" dirty="0"/>
              <a:t> sampling)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671219-6203-9EED-070C-6BCC9B3C8F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84" y="1067282"/>
            <a:ext cx="5220000" cy="261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97A999-6E97-BC79-F972-6D5F45418E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84" y="3814610"/>
            <a:ext cx="5220000" cy="2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8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4AD3B-645D-C3B2-AA2C-18E1FEAC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83355-1A53-4107-F713-0B16AA4D0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21ACA8-AF72-6F7C-7CE0-AB972351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1969AB7-D5B6-63C1-5935-4361A7C59662}"/>
              </a:ext>
            </a:extLst>
          </p:cNvPr>
          <p:cNvSpPr/>
          <p:nvPr/>
        </p:nvSpPr>
        <p:spPr>
          <a:xfrm>
            <a:off x="7951742" y="1588288"/>
            <a:ext cx="1635369" cy="1499844"/>
          </a:xfrm>
          <a:prstGeom prst="roundRect">
            <a:avLst>
              <a:gd name="adj" fmla="val 1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DD97328-36CD-EA90-5B3F-92C76585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fonctionnel de l’application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1AC869A-3023-CC88-7D84-421FF862D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2330" y="1691457"/>
            <a:ext cx="1254193" cy="7092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7FBAB9-D4A1-A313-44BB-25C545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0A4EC8-97F7-49D0-401B-BC0BD40992B1}"/>
              </a:ext>
            </a:extLst>
          </p:cNvPr>
          <p:cNvSpPr/>
          <p:nvPr/>
        </p:nvSpPr>
        <p:spPr>
          <a:xfrm>
            <a:off x="2227834" y="1968933"/>
            <a:ext cx="2315308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Elaboration du modèle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4648B3-374C-C73C-7427-A4514D7C013D}"/>
              </a:ext>
            </a:extLst>
          </p:cNvPr>
          <p:cNvSpPr txBox="1"/>
          <p:nvPr/>
        </p:nvSpPr>
        <p:spPr>
          <a:xfrm>
            <a:off x="7849165" y="2399518"/>
            <a:ext cx="184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versions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8F8829E-E318-F08C-FCA9-F01BFDC06E18}"/>
              </a:ext>
            </a:extLst>
          </p:cNvPr>
          <p:cNvSpPr/>
          <p:nvPr/>
        </p:nvSpPr>
        <p:spPr>
          <a:xfrm>
            <a:off x="7024649" y="3429000"/>
            <a:ext cx="4384430" cy="3141785"/>
          </a:xfrm>
          <a:prstGeom prst="roundRect">
            <a:avLst>
              <a:gd name="adj" fmla="val 71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BFD7DF-7694-DE7B-B2C6-DD195C735281}"/>
              </a:ext>
            </a:extLst>
          </p:cNvPr>
          <p:cNvSpPr txBox="1"/>
          <p:nvPr/>
        </p:nvSpPr>
        <p:spPr>
          <a:xfrm>
            <a:off x="8098286" y="3601503"/>
            <a:ext cx="1342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MODELE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1ECAAB-AB1C-B46B-64E5-6FB8069F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37" y="4663389"/>
            <a:ext cx="1596292" cy="575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68ED8-3607-C19F-66A5-96D7E61FE4B9}"/>
              </a:ext>
            </a:extLst>
          </p:cNvPr>
          <p:cNvSpPr txBox="1"/>
          <p:nvPr/>
        </p:nvSpPr>
        <p:spPr>
          <a:xfrm>
            <a:off x="9216864" y="5715909"/>
            <a:ext cx="172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Fonction de prédiction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2E31A1-F95F-53CB-5C34-DEE2A5E25F7F}"/>
              </a:ext>
            </a:extLst>
          </p:cNvPr>
          <p:cNvSpPr txBox="1"/>
          <p:nvPr/>
        </p:nvSpPr>
        <p:spPr>
          <a:xfrm>
            <a:off x="9216864" y="4537617"/>
            <a:ext cx="172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Traitement des données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63E1A47-A10C-C1FF-935E-6790CE546719}"/>
              </a:ext>
            </a:extLst>
          </p:cNvPr>
          <p:cNvCxnSpPr/>
          <p:nvPr/>
        </p:nvCxnSpPr>
        <p:spPr>
          <a:xfrm flipV="1">
            <a:off x="10518125" y="5173664"/>
            <a:ext cx="0" cy="54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171226-B32D-2D32-8CA6-036D3D11B9BA}"/>
              </a:ext>
            </a:extLst>
          </p:cNvPr>
          <p:cNvCxnSpPr/>
          <p:nvPr/>
        </p:nvCxnSpPr>
        <p:spPr>
          <a:xfrm>
            <a:off x="9691648" y="5183948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BF6962A-ACEE-1249-B1C7-F685BAECC9DF}"/>
              </a:ext>
            </a:extLst>
          </p:cNvPr>
          <p:cNvSpPr/>
          <p:nvPr/>
        </p:nvSpPr>
        <p:spPr>
          <a:xfrm>
            <a:off x="1172308" y="3429000"/>
            <a:ext cx="4384430" cy="3141785"/>
          </a:xfrm>
          <a:prstGeom prst="roundRect">
            <a:avLst>
              <a:gd name="adj" fmla="val 71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Utilisateur">
            <a:extLst>
              <a:ext uri="{FF2B5EF4-FFF2-40B4-BE49-F238E27FC236}">
                <a16:creationId xmlns:a16="http://schemas.microsoft.com/office/drawing/2014/main" id="{C1225FFF-B4D8-6274-3B9F-C19B1FC4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9001" y="3748189"/>
            <a:ext cx="612000" cy="612000"/>
          </a:xfrm>
          <a:prstGeom prst="rect">
            <a:avLst/>
          </a:prstGeom>
        </p:spPr>
      </p:pic>
      <p:pic>
        <p:nvPicPr>
          <p:cNvPr id="29" name="Graphique 28" descr="Utilisateur">
            <a:extLst>
              <a:ext uri="{FF2B5EF4-FFF2-40B4-BE49-F238E27FC236}">
                <a16:creationId xmlns:a16="http://schemas.microsoft.com/office/drawing/2014/main" id="{56575024-9D49-9203-AE7D-A6172D9A3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3801" y="4663389"/>
            <a:ext cx="612000" cy="612000"/>
          </a:xfrm>
          <a:prstGeom prst="rect">
            <a:avLst/>
          </a:prstGeom>
        </p:spPr>
      </p:pic>
      <p:pic>
        <p:nvPicPr>
          <p:cNvPr id="30" name="Graphique 29" descr="Utilisateur">
            <a:extLst>
              <a:ext uri="{FF2B5EF4-FFF2-40B4-BE49-F238E27FC236}">
                <a16:creationId xmlns:a16="http://schemas.microsoft.com/office/drawing/2014/main" id="{D18FB761-FE5C-ABF5-7AE5-74E6355A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2263" y="5578588"/>
            <a:ext cx="612000" cy="612000"/>
          </a:xfrm>
          <a:prstGeom prst="rect">
            <a:avLst/>
          </a:prstGeom>
        </p:spPr>
      </p:pic>
      <p:pic>
        <p:nvPicPr>
          <p:cNvPr id="32" name="Graphique 31" descr="Ordinateur portable">
            <a:extLst>
              <a:ext uri="{FF2B5EF4-FFF2-40B4-BE49-F238E27FC236}">
                <a16:creationId xmlns:a16="http://schemas.microsoft.com/office/drawing/2014/main" id="{F95C3F62-6AAA-32A0-0A88-7AB6A45F8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2606" y="3886200"/>
            <a:ext cx="2098431" cy="209843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8FBC769-F7C9-AA2C-79E1-CC181FD06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0580" y="4464035"/>
            <a:ext cx="1322482" cy="773722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42209F4-21FA-58EC-F7E9-C5497CFB9E9A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4543142" y="2338210"/>
            <a:ext cx="340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A3059090-6EEA-B4E9-B18F-D200CD2EF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0872" y="3147280"/>
            <a:ext cx="1477840" cy="1477840"/>
          </a:xfrm>
          <a:prstGeom prst="rect">
            <a:avLst/>
          </a:prstGeom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85E43C8-EB72-8DF1-4E69-1E37B6C0C618}"/>
              </a:ext>
            </a:extLst>
          </p:cNvPr>
          <p:cNvCxnSpPr>
            <a:stCxn id="37" idx="2"/>
            <a:endCxn id="14" idx="0"/>
          </p:cNvCxnSpPr>
          <p:nvPr/>
        </p:nvCxnSpPr>
        <p:spPr>
          <a:xfrm>
            <a:off x="8769427" y="3088132"/>
            <a:ext cx="5" cy="51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57E7CC2B-E569-5AAC-308E-191B428465A1}"/>
              </a:ext>
            </a:extLst>
          </p:cNvPr>
          <p:cNvSpPr/>
          <p:nvPr/>
        </p:nvSpPr>
        <p:spPr>
          <a:xfrm>
            <a:off x="5154492" y="4597991"/>
            <a:ext cx="2098431" cy="362619"/>
          </a:xfrm>
          <a:prstGeom prst="rightArrow">
            <a:avLst>
              <a:gd name="adj1" fmla="val 40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0A243B2E-80BB-9A85-2EFD-623F559B3184}"/>
              </a:ext>
            </a:extLst>
          </p:cNvPr>
          <p:cNvSpPr/>
          <p:nvPr/>
        </p:nvSpPr>
        <p:spPr>
          <a:xfrm rot="10800000">
            <a:off x="5154492" y="4960610"/>
            <a:ext cx="2098431" cy="362619"/>
          </a:xfrm>
          <a:prstGeom prst="rightArrow">
            <a:avLst>
              <a:gd name="adj1" fmla="val 40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8BBA159-DFFC-B30E-7CF4-CC825C2068FF}"/>
              </a:ext>
            </a:extLst>
          </p:cNvPr>
          <p:cNvSpPr txBox="1"/>
          <p:nvPr/>
        </p:nvSpPr>
        <p:spPr>
          <a:xfrm>
            <a:off x="5754440" y="4374464"/>
            <a:ext cx="96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ID client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2A4DEC-B3C8-1A84-7BD2-7AC4D1BE8A99}"/>
              </a:ext>
            </a:extLst>
          </p:cNvPr>
          <p:cNvSpPr txBox="1"/>
          <p:nvPr/>
        </p:nvSpPr>
        <p:spPr>
          <a:xfrm>
            <a:off x="5556738" y="5237757"/>
            <a:ext cx="1467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Probabilité d’attribution du prêt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A99FF70C-AE94-7A0E-091E-E5FBE2AC53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3409" y="6016068"/>
            <a:ext cx="1477841" cy="413334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055AA8C4-6D23-1B77-BCE1-A448015E55DF}"/>
              </a:ext>
            </a:extLst>
          </p:cNvPr>
          <p:cNvSpPr txBox="1"/>
          <p:nvPr/>
        </p:nvSpPr>
        <p:spPr>
          <a:xfrm>
            <a:off x="2674807" y="5715909"/>
            <a:ext cx="263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11"/>
              </a:rPr>
              <a:t>https://share.streamlit.io</a:t>
            </a:r>
            <a:endParaRPr lang="fr-FR" dirty="0"/>
          </a:p>
        </p:txBody>
      </p: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45CAC7C8-4CAD-D7F0-F0B0-EE1112D7D18D}"/>
              </a:ext>
            </a:extLst>
          </p:cNvPr>
          <p:cNvCxnSpPr>
            <a:endCxn id="17" idx="1"/>
          </p:cNvCxnSpPr>
          <p:nvPr/>
        </p:nvCxnSpPr>
        <p:spPr>
          <a:xfrm>
            <a:off x="8142330" y="5237757"/>
            <a:ext cx="1074534" cy="801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7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FC486-1564-481F-BF56-07C562E2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1C62-5F74-4813-8AAE-5BF3939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9815"/>
            <a:ext cx="7209692" cy="463928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Malgré un jeu de données très déséquilibré il a été possible de développer un modèle calculant la probabilité qu’un client rembourse ou non son prêt</a:t>
            </a:r>
          </a:p>
          <a:p>
            <a:r>
              <a:rPr lang="fr-FR" dirty="0"/>
              <a:t>L’interprétabilité de ce modèle s’est appuyé sur la librairie SHAP</a:t>
            </a:r>
          </a:p>
          <a:p>
            <a:r>
              <a:rPr lang="fr-FR" dirty="0"/>
              <a:t>Le </a:t>
            </a:r>
            <a:r>
              <a:rPr lang="fr-FR" dirty="0" err="1"/>
              <a:t>dashboard</a:t>
            </a:r>
            <a:r>
              <a:rPr lang="fr-FR" dirty="0"/>
              <a:t> a été développé en </a:t>
            </a:r>
            <a:r>
              <a:rPr lang="fr-FR" dirty="0" err="1"/>
              <a:t>fastAPI</a:t>
            </a:r>
            <a:r>
              <a:rPr lang="fr-FR" dirty="0"/>
              <a:t> + </a:t>
            </a:r>
            <a:r>
              <a:rPr lang="fr-FR" dirty="0" err="1"/>
              <a:t>Streamlit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aller plus loin :</a:t>
            </a:r>
          </a:p>
          <a:p>
            <a:pPr lvl="1"/>
            <a:r>
              <a:rPr lang="fr-FR" dirty="0"/>
              <a:t>collecter d’autres données, notamment de refus de prêt afin d’étoffer notre jeu de données d’entrainement</a:t>
            </a:r>
          </a:p>
          <a:p>
            <a:pPr lvl="1"/>
            <a:r>
              <a:rPr lang="fr-FR" dirty="0"/>
              <a:t>Valider les hypothèses métier (fonction métier, </a:t>
            </a:r>
            <a:r>
              <a:rPr lang="fr-FR" dirty="0" err="1"/>
              <a:t>feature</a:t>
            </a:r>
            <a:r>
              <a:rPr lang="fr-FR" dirty="0"/>
              <a:t> engineering, comportement du modèle)</a:t>
            </a:r>
          </a:p>
          <a:p>
            <a:pPr lvl="1"/>
            <a:r>
              <a:rPr lang="fr-FR" dirty="0"/>
              <a:t>Intégrer un retour utilisateur (client / commercial) pour améliorer le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A4348-C70B-4875-874A-678CE13B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2">
            <a:hlinkClick r:id="rId2"/>
            <a:extLst>
              <a:ext uri="{FF2B5EF4-FFF2-40B4-BE49-F238E27FC236}">
                <a16:creationId xmlns:a16="http://schemas.microsoft.com/office/drawing/2014/main" id="{AB2356EE-2E72-4B01-8794-C3BB56CB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9355905" y="22496"/>
            <a:ext cx="1986949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0D89E7-30B6-A886-565C-4B7B1E31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221" y="2341452"/>
            <a:ext cx="3128315" cy="35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1FFD3-29B0-4982-B986-7E7456B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79785-BAC4-42DF-B286-340462BD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Prêt à dépenser est une société financière qui propose des crédits à la consommation. Elle souhaite mettre en place un outil de </a:t>
            </a:r>
            <a:r>
              <a:rPr lang="fr-FR" dirty="0" err="1"/>
              <a:t>scoring</a:t>
            </a:r>
            <a:r>
              <a:rPr lang="fr-FR" dirty="0"/>
              <a:t> crédit et communiquer de façon transparente au client les critères d’attribution des crédits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chemeClr val="accent5"/>
                </a:solidFill>
                <a:sym typeface="Wingdings" panose="05000000000000000000" pitchFamily="2" charset="2"/>
              </a:rPr>
              <a:t>OBJECTIFS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Développer un modèle de </a:t>
            </a:r>
            <a:r>
              <a:rPr lang="fr-FR" dirty="0" err="1">
                <a:sym typeface="Wingdings" panose="05000000000000000000" pitchFamily="2" charset="2"/>
              </a:rPr>
              <a:t>scoring</a:t>
            </a:r>
            <a:r>
              <a:rPr lang="fr-FR" dirty="0">
                <a:sym typeface="Wingdings" panose="05000000000000000000" pitchFamily="2" charset="2"/>
              </a:rPr>
              <a:t> afin de calculer la probabilité qu’un client rembourse ou non son crédit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Mettre en place un </a:t>
            </a:r>
            <a:r>
              <a:rPr lang="fr-FR" dirty="0" err="1">
                <a:sym typeface="Wingdings" panose="05000000000000000000" pitchFamily="2" charset="2"/>
              </a:rPr>
              <a:t>dashboard</a:t>
            </a:r>
            <a:r>
              <a:rPr lang="fr-FR" dirty="0">
                <a:sym typeface="Wingdings" panose="05000000000000000000" pitchFamily="2" charset="2"/>
              </a:rPr>
              <a:t> interactif afin de faciliter la communication de la décision au client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52CD9D-B248-4C5C-8044-CD0B3300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1A6886F8-024E-490E-AE52-EB37E7D0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9602233" y="78656"/>
            <a:ext cx="1986949" cy="18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99F5-E692-49F3-BDAB-778099D1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236C1-8DBF-4086-AC58-648BEE8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347" y="2281844"/>
            <a:ext cx="10390190" cy="3581400"/>
          </a:xfrm>
        </p:spPr>
        <p:txBody>
          <a:bodyPr/>
          <a:lstStyle/>
          <a:p>
            <a:r>
              <a:rPr lang="fr-FR" dirty="0"/>
              <a:t>Récupération des données de la compétition </a:t>
            </a:r>
            <a:r>
              <a:rPr lang="fr-FR" dirty="0" err="1"/>
              <a:t>Kaggle</a:t>
            </a:r>
            <a:r>
              <a:rPr lang="fr-FR" dirty="0"/>
              <a:t> « Home </a:t>
            </a:r>
            <a:r>
              <a:rPr lang="fr-FR" dirty="0" err="1"/>
              <a:t>Credit</a:t>
            </a:r>
            <a:r>
              <a:rPr lang="fr-FR" dirty="0"/>
              <a:t> Default Risk »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8D9E1C7-2E20-1391-1800-7D4653E9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5831"/>
              </p:ext>
            </p:extLst>
          </p:nvPr>
        </p:nvGraphicFramePr>
        <p:xfrm>
          <a:off x="6977014" y="3981751"/>
          <a:ext cx="5108712" cy="1542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6859953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9543243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59458381"/>
                    </a:ext>
                  </a:extLst>
                </a:gridCol>
                <a:gridCol w="885423">
                  <a:extLst>
                    <a:ext uri="{9D8B030D-6E8A-4147-A177-3AD203B41FA5}">
                      <a16:colId xmlns:a16="http://schemas.microsoft.com/office/drawing/2014/main" val="3847371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Données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individus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% valeurs manquantes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0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</a:rPr>
                        <a:t>Application_train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307 511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24.15%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57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Bureau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1 716 428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13.50%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248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Bureau_balance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27 299 925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50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POS_CASH_balance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10 001 358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0.07%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85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Credit_card_balance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3 840 312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6.65%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116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Previous_application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1 670 214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17.98%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48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Installment_payment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13 605 401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0.01%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3195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60144599-9250-2EFD-F353-02F40644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2871689"/>
            <a:ext cx="5861667" cy="37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FD45-E2B8-48A2-AEF0-7052CFC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 et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0DCC5-22AD-4881-A571-5861840FD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23576-C6C0-45D8-9FC4-27A28041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0E70C07-04DC-F8FA-C9E6-F8BA9D1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6CB5EF0-46FF-9A44-42F8-57D9733D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81645" cy="35814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Adapté d’un </a:t>
            </a:r>
            <a:r>
              <a:rPr lang="fr-FR" dirty="0">
                <a:hlinkClick r:id="rId2"/>
              </a:rPr>
              <a:t>kernel </a:t>
            </a:r>
            <a:r>
              <a:rPr lang="fr-FR" dirty="0" err="1">
                <a:hlinkClick r:id="rId2"/>
              </a:rPr>
              <a:t>Kaggle</a:t>
            </a:r>
            <a:r>
              <a:rPr lang="fr-FR" dirty="0">
                <a:hlinkClick r:id="rId2"/>
              </a:rPr>
              <a:t> </a:t>
            </a:r>
            <a:r>
              <a:rPr lang="fr-FR" dirty="0"/>
              <a:t>préexistant</a:t>
            </a:r>
          </a:p>
          <a:p>
            <a:r>
              <a:rPr lang="fr-FR" dirty="0"/>
              <a:t>Démarche générale :</a:t>
            </a:r>
          </a:p>
          <a:p>
            <a:pPr lvl="1"/>
            <a:r>
              <a:rPr lang="fr-FR" dirty="0"/>
              <a:t>Transformations de variables sur la demande de prêt en cours (table </a:t>
            </a:r>
            <a:r>
              <a:rPr lang="fr-FR" dirty="0" err="1">
                <a:solidFill>
                  <a:schemeClr val="accent4"/>
                </a:solidFill>
              </a:rPr>
              <a:t>application_train</a:t>
            </a:r>
            <a:r>
              <a:rPr lang="fr-FR" dirty="0"/>
              <a:t>) : calcul de pourcentages, revenu moyen</a:t>
            </a:r>
          </a:p>
          <a:p>
            <a:pPr lvl="1"/>
            <a:r>
              <a:rPr lang="fr-FR" dirty="0" err="1"/>
              <a:t>Aggregation</a:t>
            </a:r>
            <a:r>
              <a:rPr lang="fr-FR" dirty="0"/>
              <a:t> des données concernant les prêts précédant contractés par le demandeur (tables </a:t>
            </a:r>
            <a:r>
              <a:rPr lang="fr-FR" dirty="0">
                <a:solidFill>
                  <a:schemeClr val="accent4"/>
                </a:solidFill>
              </a:rPr>
              <a:t>bureau</a:t>
            </a:r>
            <a:r>
              <a:rPr lang="fr-FR" dirty="0"/>
              <a:t>, </a:t>
            </a:r>
            <a:r>
              <a:rPr lang="fr-FR" dirty="0" err="1">
                <a:solidFill>
                  <a:schemeClr val="accent4"/>
                </a:solidFill>
              </a:rPr>
              <a:t>bureau_balance</a:t>
            </a:r>
            <a:r>
              <a:rPr lang="fr-FR" dirty="0"/>
              <a:t>, </a:t>
            </a:r>
            <a:r>
              <a:rPr lang="fr-FR" dirty="0" err="1">
                <a:solidFill>
                  <a:schemeClr val="accent4"/>
                </a:solidFill>
              </a:rPr>
              <a:t>previous_application</a:t>
            </a:r>
            <a:r>
              <a:rPr lang="fr-FR" dirty="0"/>
              <a:t>, </a:t>
            </a:r>
            <a:r>
              <a:rPr lang="fr-FR" dirty="0" err="1">
                <a:solidFill>
                  <a:schemeClr val="accent4"/>
                </a:solidFill>
              </a:rPr>
              <a:t>POS_CASH_balance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accent4"/>
                </a:solidFill>
              </a:rPr>
              <a:t>installment_payment</a:t>
            </a:r>
            <a:r>
              <a:rPr lang="fr-FR" dirty="0"/>
              <a:t>) et de l’historique des cartes de crédits du client (table </a:t>
            </a:r>
            <a:r>
              <a:rPr lang="fr-FR" dirty="0" err="1">
                <a:solidFill>
                  <a:schemeClr val="accent4"/>
                </a:solidFill>
              </a:rPr>
              <a:t>credit_card_balance</a:t>
            </a:r>
            <a:r>
              <a:rPr lang="fr-FR" dirty="0"/>
              <a:t>):</a:t>
            </a:r>
          </a:p>
          <a:p>
            <a:pPr lvl="2"/>
            <a:r>
              <a:rPr lang="fr-FR" dirty="0"/>
              <a:t>Données numériques : remontée de min / max / size / </a:t>
            </a:r>
            <a:r>
              <a:rPr lang="fr-FR" dirty="0" err="1"/>
              <a:t>mean</a:t>
            </a:r>
            <a:r>
              <a:rPr lang="fr-FR" dirty="0"/>
              <a:t> / var / somme par client</a:t>
            </a:r>
          </a:p>
          <a:p>
            <a:pPr lvl="2"/>
            <a:r>
              <a:rPr lang="fr-FR" dirty="0"/>
              <a:t>Données catégorielles : transformation via un One Hot Encoder et remontée de la moyenne (équivalent à une proportion) par client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41813-AFE5-EB82-2383-1DC97517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2CA5F7F-F00F-75B0-74CB-5BF4E82D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962" y="99814"/>
            <a:ext cx="1877081" cy="724980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639B7CD-86C9-7B61-F206-334625E0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66435"/>
              </p:ext>
            </p:extLst>
          </p:nvPr>
        </p:nvGraphicFramePr>
        <p:xfrm>
          <a:off x="3913125" y="5981700"/>
          <a:ext cx="4365750" cy="69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648">
                  <a:extLst>
                    <a:ext uri="{9D8B030D-6E8A-4147-A177-3AD203B41FA5}">
                      <a16:colId xmlns:a16="http://schemas.microsoft.com/office/drawing/2014/main" val="4144422229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117152773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13433234"/>
                    </a:ext>
                  </a:extLst>
                </a:gridCol>
                <a:gridCol w="923317">
                  <a:extLst>
                    <a:ext uri="{9D8B030D-6E8A-4147-A177-3AD203B41FA5}">
                      <a16:colId xmlns:a16="http://schemas.microsoft.com/office/drawing/2014/main" val="334104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individus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% valeurs manquantes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246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Jeu de données après </a:t>
                      </a:r>
                      <a:r>
                        <a:rPr lang="fr-FR" sz="1100" dirty="0" err="1">
                          <a:effectLst/>
                        </a:rPr>
                        <a:t>feature</a:t>
                      </a:r>
                      <a:r>
                        <a:rPr lang="fr-FR" sz="1100" dirty="0">
                          <a:effectLst/>
                        </a:rPr>
                        <a:t> Engineering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678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307 507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30.89%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7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908F-6A4D-E60D-EDEC-7CF7F2A6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Nettoyage des données et </a:t>
            </a:r>
            <a:r>
              <a:rPr lang="fr-FR" sz="4000" dirty="0" err="1"/>
              <a:t>feature</a:t>
            </a:r>
            <a:r>
              <a:rPr lang="fr-FR" sz="4000" dirty="0"/>
              <a:t> </a:t>
            </a:r>
            <a:r>
              <a:rPr lang="fr-FR" sz="4000" dirty="0" err="1"/>
              <a:t>selection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99C06-B958-0FAF-A3D7-B78DDA09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624268" cy="4353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cap="all" dirty="0">
                <a:solidFill>
                  <a:schemeClr val="accent1"/>
                </a:solidFill>
              </a:rPr>
              <a:t>Nettoyage des données :</a:t>
            </a:r>
          </a:p>
          <a:p>
            <a:r>
              <a:rPr lang="fr-FR" dirty="0"/>
              <a:t>Suppression de variables :</a:t>
            </a:r>
          </a:p>
          <a:p>
            <a:pPr lvl="1"/>
            <a:r>
              <a:rPr lang="fr-FR" dirty="0"/>
              <a:t>correspondant à des valeurs manquantes (37 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présentant un taux de remplissage inférieur à 75% (287 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  <a:p>
            <a:r>
              <a:rPr lang="fr-FR" dirty="0"/>
              <a:t>Suppression des </a:t>
            </a:r>
            <a:r>
              <a:rPr lang="fr-FR" dirty="0" err="1"/>
              <a:t>outliers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u="sng" cap="all" dirty="0" err="1">
                <a:solidFill>
                  <a:schemeClr val="accent1"/>
                </a:solidFill>
              </a:rPr>
              <a:t>Feature</a:t>
            </a:r>
            <a:r>
              <a:rPr lang="fr-FR" b="1" u="sng" cap="all" dirty="0">
                <a:solidFill>
                  <a:schemeClr val="accent1"/>
                </a:solidFill>
              </a:rPr>
              <a:t> </a:t>
            </a:r>
            <a:r>
              <a:rPr lang="fr-FR" b="1" u="sng" cap="all" dirty="0" err="1">
                <a:solidFill>
                  <a:schemeClr val="accent1"/>
                </a:solidFill>
              </a:rPr>
              <a:t>selection</a:t>
            </a:r>
            <a:r>
              <a:rPr lang="fr-FR" b="1" u="sng" cap="all" dirty="0">
                <a:solidFill>
                  <a:schemeClr val="accent1"/>
                </a:solidFill>
              </a:rPr>
              <a:t> :</a:t>
            </a:r>
          </a:p>
          <a:p>
            <a:r>
              <a:rPr lang="fr-FR" dirty="0"/>
              <a:t>Suppression des variables :</a:t>
            </a:r>
          </a:p>
          <a:p>
            <a:pPr lvl="1"/>
            <a:r>
              <a:rPr lang="fr-FR" dirty="0"/>
              <a:t>Redondantes : </a:t>
            </a:r>
            <a:r>
              <a:rPr lang="fr-FR" dirty="0" err="1"/>
              <a:t>coeff</a:t>
            </a:r>
            <a:r>
              <a:rPr lang="fr-FR" dirty="0"/>
              <a:t> </a:t>
            </a:r>
            <a:r>
              <a:rPr lang="fr-FR" dirty="0" err="1"/>
              <a:t>pearson</a:t>
            </a:r>
            <a:r>
              <a:rPr lang="fr-FR" dirty="0"/>
              <a:t> &gt; 0,8. Suppression de la variable la moins corrélée à la cible</a:t>
            </a:r>
          </a:p>
          <a:p>
            <a:pPr lvl="1"/>
            <a:r>
              <a:rPr lang="fr-FR" dirty="0"/>
              <a:t>Insuffisamment corrélées à la cible : </a:t>
            </a:r>
          </a:p>
          <a:p>
            <a:pPr lvl="2"/>
            <a:r>
              <a:rPr lang="fr-FR" dirty="0"/>
              <a:t>Données numériques : </a:t>
            </a:r>
            <a:r>
              <a:rPr lang="fr-FR" dirty="0" err="1"/>
              <a:t>coeff</a:t>
            </a:r>
            <a:r>
              <a:rPr lang="fr-FR" dirty="0"/>
              <a:t> </a:t>
            </a:r>
            <a:r>
              <a:rPr lang="fr-FR" dirty="0" err="1"/>
              <a:t>pearson</a:t>
            </a:r>
            <a:r>
              <a:rPr lang="fr-FR" dirty="0"/>
              <a:t> &lt; 0,01 </a:t>
            </a:r>
          </a:p>
          <a:p>
            <a:pPr lvl="2"/>
            <a:r>
              <a:rPr lang="fr-FR" dirty="0"/>
              <a:t>Données catégorielles : coef </a:t>
            </a:r>
            <a:r>
              <a:rPr lang="fr-FR" dirty="0" err="1"/>
              <a:t>eta</a:t>
            </a:r>
            <a:r>
              <a:rPr lang="fr-FR" dirty="0"/>
              <a:t>² &lt; 0,1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F498E-C8B5-877C-9B9E-A0C5B30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FC2FC29-F490-864B-7323-76EA693D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05349"/>
              </p:ext>
            </p:extLst>
          </p:nvPr>
        </p:nvGraphicFramePr>
        <p:xfrm>
          <a:off x="7171222" y="2184624"/>
          <a:ext cx="4365750" cy="69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648">
                  <a:extLst>
                    <a:ext uri="{9D8B030D-6E8A-4147-A177-3AD203B41FA5}">
                      <a16:colId xmlns:a16="http://schemas.microsoft.com/office/drawing/2014/main" val="4144422229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117152773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13433234"/>
                    </a:ext>
                  </a:extLst>
                </a:gridCol>
                <a:gridCol w="923317">
                  <a:extLst>
                    <a:ext uri="{9D8B030D-6E8A-4147-A177-3AD203B41FA5}">
                      <a16:colId xmlns:a16="http://schemas.microsoft.com/office/drawing/2014/main" val="334104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individus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% valeurs manquantes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246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Jeu de données après nettoyage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354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307 177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5.94%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77614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FCA1BBE-575F-CE38-EC0E-057521019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4193"/>
              </p:ext>
            </p:extLst>
          </p:nvPr>
        </p:nvGraphicFramePr>
        <p:xfrm>
          <a:off x="7171222" y="4399060"/>
          <a:ext cx="4365750" cy="69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648">
                  <a:extLst>
                    <a:ext uri="{9D8B030D-6E8A-4147-A177-3AD203B41FA5}">
                      <a16:colId xmlns:a16="http://schemas.microsoft.com/office/drawing/2014/main" val="4144422229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117152773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13433234"/>
                    </a:ext>
                  </a:extLst>
                </a:gridCol>
                <a:gridCol w="923317">
                  <a:extLst>
                    <a:ext uri="{9D8B030D-6E8A-4147-A177-3AD203B41FA5}">
                      <a16:colId xmlns:a16="http://schemas.microsoft.com/office/drawing/2014/main" val="334104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individus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% valeurs manquantes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246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Jeu de données après </a:t>
                      </a:r>
                      <a:r>
                        <a:rPr lang="fr-FR" sz="1100" dirty="0" err="1">
                          <a:effectLst/>
                        </a:rPr>
                        <a:t>feature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selection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126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307 177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5.69%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776148"/>
                  </a:ext>
                </a:extLst>
              </a:tr>
            </a:tbl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CC58990-9083-D81D-B6B0-0FC5011543CE}"/>
              </a:ext>
            </a:extLst>
          </p:cNvPr>
          <p:cNvCxnSpPr/>
          <p:nvPr/>
        </p:nvCxnSpPr>
        <p:spPr>
          <a:xfrm flipH="1">
            <a:off x="1470991" y="2195553"/>
            <a:ext cx="9922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A85A20B-CECF-0F8D-A6F5-C6E6297064EC}"/>
              </a:ext>
            </a:extLst>
          </p:cNvPr>
          <p:cNvCxnSpPr/>
          <p:nvPr/>
        </p:nvCxnSpPr>
        <p:spPr>
          <a:xfrm flipH="1">
            <a:off x="1470991" y="4399060"/>
            <a:ext cx="9922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22052-0764-C2A4-73F2-745F162E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et rééquilibrage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FC560FC-28C5-7733-BCF4-2C5B9F8F2D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5F6F9"/>
              </a:clrFrom>
              <a:clrTo>
                <a:srgbClr val="F5F6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8068" y="3509874"/>
            <a:ext cx="2888160" cy="2012131"/>
          </a:xfr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DDFEEF7-A791-DC23-F0D2-19077E074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1" y="2285999"/>
            <a:ext cx="7454348" cy="4226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chemeClr val="accent1"/>
                </a:solidFill>
              </a:rPr>
              <a:t>PREPROCESSING</a:t>
            </a:r>
          </a:p>
          <a:p>
            <a:r>
              <a:rPr lang="fr-FR" dirty="0"/>
              <a:t>Normalisation/encodage et imputation des valeurs manquantes</a:t>
            </a:r>
          </a:p>
          <a:p>
            <a:r>
              <a:rPr lang="fr-FR" dirty="0"/>
              <a:t>Séparation des données en train/test set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accent1"/>
                </a:solidFill>
              </a:rPr>
              <a:t>STRATEGIES DE REEQUILIBRAGE</a:t>
            </a:r>
          </a:p>
          <a:p>
            <a:r>
              <a:rPr lang="fr-FR" dirty="0"/>
              <a:t>Pondération des classes via </a:t>
            </a:r>
            <a:r>
              <a:rPr lang="fr-FR" dirty="0" err="1"/>
              <a:t>class_weight</a:t>
            </a:r>
            <a:endParaRPr lang="fr-FR" dirty="0"/>
          </a:p>
          <a:p>
            <a:pPr marL="987552" lvl="2" indent="0">
              <a:buNone/>
            </a:pPr>
            <a:r>
              <a:rPr lang="fr-FR" dirty="0"/>
              <a:t>    </a:t>
            </a:r>
            <a:r>
              <a:rPr lang="fr-FR" sz="1400" dirty="0"/>
              <a:t>Utilisation de l’intégralité des données disponibles</a:t>
            </a:r>
          </a:p>
          <a:p>
            <a:pPr marL="987552" lvl="2" indent="0">
              <a:buNone/>
            </a:pPr>
            <a:r>
              <a:rPr lang="fr-FR" sz="1400" dirty="0"/>
              <a:t>     Ne compense pas le manque d’information potentiel de la classe sous-représentée</a:t>
            </a:r>
            <a:r>
              <a:rPr lang="fr-FR" dirty="0"/>
              <a:t>	</a:t>
            </a:r>
          </a:p>
          <a:p>
            <a:r>
              <a:rPr lang="fr-FR" dirty="0"/>
              <a:t>Over-sampling (dans la limite de +25% de données) + </a:t>
            </a:r>
            <a:r>
              <a:rPr lang="fr-FR" dirty="0" err="1"/>
              <a:t>under</a:t>
            </a:r>
            <a:r>
              <a:rPr lang="fr-FR" dirty="0"/>
              <a:t>-sampling (pour arriver à 50-50)</a:t>
            </a:r>
          </a:p>
          <a:p>
            <a:pPr marL="987552" lvl="2" indent="0">
              <a:buNone/>
            </a:pPr>
            <a:r>
              <a:rPr lang="fr-FR" dirty="0"/>
              <a:t>    </a:t>
            </a:r>
            <a:r>
              <a:rPr lang="fr-FR" sz="1400" dirty="0"/>
              <a:t>Jeu d’entrainement réellement équilibré</a:t>
            </a:r>
          </a:p>
          <a:p>
            <a:pPr marL="987552" lvl="2" indent="0">
              <a:buNone/>
            </a:pPr>
            <a:r>
              <a:rPr lang="fr-FR" sz="1400" dirty="0"/>
              <a:t>     Réduit drastiquement le nombre d’individus</a:t>
            </a:r>
            <a:r>
              <a:rPr lang="fr-FR" dirty="0"/>
              <a:t>	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BB591-C442-DA9C-9017-40305C7A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F214F23-A155-DE2E-4792-6EC5D545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41963"/>
              </p:ext>
            </p:extLst>
          </p:nvPr>
        </p:nvGraphicFramePr>
        <p:xfrm>
          <a:off x="8982168" y="1884320"/>
          <a:ext cx="30799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70">
                  <a:extLst>
                    <a:ext uri="{9D8B030D-6E8A-4147-A177-3AD203B41FA5}">
                      <a16:colId xmlns:a16="http://schemas.microsoft.com/office/drawing/2014/main" val="1363361689"/>
                    </a:ext>
                  </a:extLst>
                </a:gridCol>
                <a:gridCol w="1025718">
                  <a:extLst>
                    <a:ext uri="{9D8B030D-6E8A-4147-A177-3AD203B41FA5}">
                      <a16:colId xmlns:a16="http://schemas.microsoft.com/office/drawing/2014/main" val="2674473542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199516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Encodage /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Données catégorielles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Label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 constante (-1)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9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Données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Standard </a:t>
                      </a:r>
                      <a:r>
                        <a:rPr lang="fr-FR" sz="1100" dirty="0" err="1"/>
                        <a:t>Scaler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43049"/>
                  </a:ext>
                </a:extLst>
              </a:tr>
            </a:tbl>
          </a:graphicData>
        </a:graphic>
      </p:graphicFrame>
      <p:pic>
        <p:nvPicPr>
          <p:cNvPr id="13" name="Graphique 12" descr="Coche">
            <a:extLst>
              <a:ext uri="{FF2B5EF4-FFF2-40B4-BE49-F238E27FC236}">
                <a16:creationId xmlns:a16="http://schemas.microsoft.com/office/drawing/2014/main" id="{B275A2A8-9F52-0FCF-F332-3E7BDD82E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328" y="4479678"/>
            <a:ext cx="144000" cy="144000"/>
          </a:xfrm>
          <a:prstGeom prst="rect">
            <a:avLst/>
          </a:prstGeom>
        </p:spPr>
      </p:pic>
      <p:pic>
        <p:nvPicPr>
          <p:cNvPr id="15" name="Graphique 14" descr="Panneau stop">
            <a:extLst>
              <a:ext uri="{FF2B5EF4-FFF2-40B4-BE49-F238E27FC236}">
                <a16:creationId xmlns:a16="http://schemas.microsoft.com/office/drawing/2014/main" id="{5E7B0E1D-E698-C414-A018-39D01D35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2328" y="4709653"/>
            <a:ext cx="180000" cy="180000"/>
          </a:xfrm>
          <a:prstGeom prst="rect">
            <a:avLst/>
          </a:prstGeom>
        </p:spPr>
      </p:pic>
      <p:pic>
        <p:nvPicPr>
          <p:cNvPr id="16" name="Graphique 15" descr="Coche">
            <a:extLst>
              <a:ext uri="{FF2B5EF4-FFF2-40B4-BE49-F238E27FC236}">
                <a16:creationId xmlns:a16="http://schemas.microsoft.com/office/drawing/2014/main" id="{7A58DC1A-42AC-989F-C693-69729752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328" y="5801980"/>
            <a:ext cx="144000" cy="144000"/>
          </a:xfrm>
          <a:prstGeom prst="rect">
            <a:avLst/>
          </a:prstGeom>
        </p:spPr>
      </p:pic>
      <p:pic>
        <p:nvPicPr>
          <p:cNvPr id="17" name="Graphique 16" descr="Panneau stop">
            <a:extLst>
              <a:ext uri="{FF2B5EF4-FFF2-40B4-BE49-F238E27FC236}">
                <a16:creationId xmlns:a16="http://schemas.microsoft.com/office/drawing/2014/main" id="{46C85A98-AC19-8169-A7D1-392A975F0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2328" y="6031955"/>
            <a:ext cx="180000" cy="180000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995054D2-B3FB-F9DB-49BD-33380600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2160"/>
              </p:ext>
            </p:extLst>
          </p:nvPr>
        </p:nvGraphicFramePr>
        <p:xfrm>
          <a:off x="7527954" y="5772133"/>
          <a:ext cx="4365750" cy="69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648">
                  <a:extLst>
                    <a:ext uri="{9D8B030D-6E8A-4147-A177-3AD203B41FA5}">
                      <a16:colId xmlns:a16="http://schemas.microsoft.com/office/drawing/2014/main" val="4144422229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117152773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13433234"/>
                    </a:ext>
                  </a:extLst>
                </a:gridCol>
                <a:gridCol w="923317">
                  <a:extLst>
                    <a:ext uri="{9D8B030D-6E8A-4147-A177-3AD203B41FA5}">
                      <a16:colId xmlns:a16="http://schemas.microsoft.com/office/drawing/2014/main" val="334104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variables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individus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% valeurs manquantes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246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Jeu de données rééquilibré (SMOTENC)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126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49 710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0,00%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7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A81D2-3A55-478E-8B66-AB25161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7525A27-9CB9-488F-AA1C-018AA0AF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04226-63E3-4451-8E52-5E50D09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F59DA43-DB0F-4D8E-121E-689DE261B724}"/>
              </a:ext>
            </a:extLst>
          </p:cNvPr>
          <p:cNvSpPr/>
          <p:nvPr/>
        </p:nvSpPr>
        <p:spPr>
          <a:xfrm>
            <a:off x="1097276" y="1647695"/>
            <a:ext cx="7251589" cy="2472856"/>
          </a:xfrm>
          <a:prstGeom prst="roundRect">
            <a:avLst>
              <a:gd name="adj" fmla="val 54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F88C866-52FF-4994-997F-F4BD589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A501E9-C87C-49B2-8D69-32E6DAFF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E11077B0-4DFF-4205-9D39-79ACCFAC2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6811"/>
              </p:ext>
            </p:extLst>
          </p:nvPr>
        </p:nvGraphicFramePr>
        <p:xfrm>
          <a:off x="1745308" y="1771603"/>
          <a:ext cx="23654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99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Modèles testés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Dummy</a:t>
                      </a:r>
                      <a:r>
                        <a:rPr lang="fr-FR" sz="1800" dirty="0"/>
                        <a:t>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Regression</a:t>
                      </a:r>
                      <a:r>
                        <a:rPr lang="fr-FR" sz="1800" dirty="0"/>
                        <a:t> Logistique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SGD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Random</a:t>
                      </a:r>
                      <a:r>
                        <a:rPr lang="fr-FR" sz="1800" dirty="0"/>
                        <a:t>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LightGBM</a:t>
                      </a:r>
                      <a:endParaRPr lang="fr-F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877206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A110CA35-A0FC-4E0E-BEB1-781F0679C275}"/>
              </a:ext>
            </a:extLst>
          </p:cNvPr>
          <p:cNvGrpSpPr/>
          <p:nvPr/>
        </p:nvGrpSpPr>
        <p:grpSpPr>
          <a:xfrm>
            <a:off x="9079737" y="2293629"/>
            <a:ext cx="2733909" cy="691578"/>
            <a:chOff x="1810959" y="4899171"/>
            <a:chExt cx="4094891" cy="691578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C123B09-013A-4645-8237-6909B6709430}"/>
                </a:ext>
              </a:extLst>
            </p:cNvPr>
            <p:cNvSpPr txBox="1"/>
            <p:nvPr/>
          </p:nvSpPr>
          <p:spPr>
            <a:xfrm>
              <a:off x="1810959" y="5129084"/>
              <a:ext cx="4094891" cy="461665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fr-FR" sz="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Métrique métier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D88EF8-4DE4-4777-8CD7-6768EFE91D31}"/>
                </a:ext>
              </a:extLst>
            </p:cNvPr>
            <p:cNvSpPr txBox="1"/>
            <p:nvPr/>
          </p:nvSpPr>
          <p:spPr>
            <a:xfrm>
              <a:off x="3313120" y="4899171"/>
              <a:ext cx="1090568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/>
                  </a:solidFill>
                </a:rPr>
                <a:t>Choix</a:t>
              </a:r>
            </a:p>
          </p:txBody>
        </p:sp>
      </p:grpSp>
      <p:graphicFrame>
        <p:nvGraphicFramePr>
          <p:cNvPr id="28" name="Tableau 28">
            <a:extLst>
              <a:ext uri="{FF2B5EF4-FFF2-40B4-BE49-F238E27FC236}">
                <a16:creationId xmlns:a16="http://schemas.microsoft.com/office/drawing/2014/main" id="{338418F4-BFB1-B9D1-ED00-FD6C1639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56534"/>
              </p:ext>
            </p:extLst>
          </p:nvPr>
        </p:nvGraphicFramePr>
        <p:xfrm>
          <a:off x="4939803" y="2142443"/>
          <a:ext cx="27093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49">
                  <a:extLst>
                    <a:ext uri="{9D8B030D-6E8A-4147-A177-3AD203B41FA5}">
                      <a16:colId xmlns:a16="http://schemas.microsoft.com/office/drawing/2014/main" val="353152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Stratégie de rééquilibrage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Aucune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Pondération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Over + Under-sampling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54772"/>
                  </a:ext>
                </a:extLst>
              </a:tr>
            </a:tbl>
          </a:graphicData>
        </a:graphic>
      </p:graphicFrame>
      <p:pic>
        <p:nvPicPr>
          <p:cNvPr id="32" name="Graphique 31" descr="Ajouter">
            <a:extLst>
              <a:ext uri="{FF2B5EF4-FFF2-40B4-BE49-F238E27FC236}">
                <a16:creationId xmlns:a16="http://schemas.microsoft.com/office/drawing/2014/main" id="{31BB943D-F556-45F6-BD5B-85359E7D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5305" y="2704123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E977B3CB-2DAC-D666-4443-D0E0D5A5B31F}"/>
              </a:ext>
            </a:extLst>
          </p:cNvPr>
          <p:cNvGrpSpPr/>
          <p:nvPr/>
        </p:nvGrpSpPr>
        <p:grpSpPr>
          <a:xfrm>
            <a:off x="951589" y="1493538"/>
            <a:ext cx="432000" cy="432000"/>
            <a:chOff x="4738977" y="720947"/>
            <a:chExt cx="432000" cy="432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A39805C-EC24-6D90-A08C-91B7B9BCEFFF}"/>
                </a:ext>
              </a:extLst>
            </p:cNvPr>
            <p:cNvSpPr/>
            <p:nvPr/>
          </p:nvSpPr>
          <p:spPr>
            <a:xfrm>
              <a:off x="4738977" y="720947"/>
              <a:ext cx="432000" cy="43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B9F6233D-D143-A584-AC04-9FC48B8A34FE}"/>
                </a:ext>
              </a:extLst>
            </p:cNvPr>
            <p:cNvSpPr txBox="1"/>
            <p:nvPr/>
          </p:nvSpPr>
          <p:spPr>
            <a:xfrm>
              <a:off x="4768121" y="752281"/>
              <a:ext cx="37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C1FBDC64-0AE6-A1EE-6ED0-972B40E1BF46}"/>
              </a:ext>
            </a:extLst>
          </p:cNvPr>
          <p:cNvSpPr txBox="1"/>
          <p:nvPr/>
        </p:nvSpPr>
        <p:spPr>
          <a:xfrm>
            <a:off x="9217549" y="3063868"/>
            <a:ext cx="2500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</a:rPr>
              <a:t>Sélection des deux meilleurs modèles</a:t>
            </a:r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8EB52763-39C0-9D98-F5E4-1470700ED326}"/>
              </a:ext>
            </a:extLst>
          </p:cNvPr>
          <p:cNvSpPr/>
          <p:nvPr/>
        </p:nvSpPr>
        <p:spPr>
          <a:xfrm rot="10800000">
            <a:off x="9554308" y="3788857"/>
            <a:ext cx="1041400" cy="1589163"/>
          </a:xfrm>
          <a:prstGeom prst="bentArrow">
            <a:avLst>
              <a:gd name="adj1" fmla="val 27715"/>
              <a:gd name="adj2" fmla="val 32534"/>
              <a:gd name="adj3" fmla="val 41438"/>
              <a:gd name="adj4" fmla="val 585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44D6A6-E29D-7F77-70FF-5E70FD2EB3EF}"/>
              </a:ext>
            </a:extLst>
          </p:cNvPr>
          <p:cNvGrpSpPr/>
          <p:nvPr/>
        </p:nvGrpSpPr>
        <p:grpSpPr>
          <a:xfrm>
            <a:off x="5016880" y="4237411"/>
            <a:ext cx="4329203" cy="2215975"/>
            <a:chOff x="4723803" y="4243374"/>
            <a:chExt cx="4329203" cy="2215975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848A0C6-E745-3B1E-512B-2A279F2F3200}"/>
                </a:ext>
              </a:extLst>
            </p:cNvPr>
            <p:cNvSpPr/>
            <p:nvPr/>
          </p:nvSpPr>
          <p:spPr>
            <a:xfrm>
              <a:off x="4854717" y="4415864"/>
              <a:ext cx="4198289" cy="2043485"/>
            </a:xfrm>
            <a:prstGeom prst="roundRect">
              <a:avLst>
                <a:gd name="adj" fmla="val 6939"/>
              </a:avLst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A8725F5-7D47-A252-86B2-2F1B5CC7191B}"/>
                </a:ext>
              </a:extLst>
            </p:cNvPr>
            <p:cNvSpPr txBox="1"/>
            <p:nvPr/>
          </p:nvSpPr>
          <p:spPr>
            <a:xfrm>
              <a:off x="4939803" y="5009322"/>
              <a:ext cx="367350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4"/>
                  </a:solidFill>
                </a:rPr>
                <a:t>Optimisation des hyperparamètres :</a:t>
              </a:r>
            </a:p>
            <a:p>
              <a:r>
                <a:rPr lang="fr-FR" dirty="0"/>
                <a:t>	- </a:t>
              </a:r>
              <a:r>
                <a:rPr lang="fr-FR" dirty="0" err="1"/>
                <a:t>GridSearchCV</a:t>
              </a:r>
              <a:endParaRPr lang="fr-FR" dirty="0"/>
            </a:p>
            <a:p>
              <a:r>
                <a:rPr lang="fr-FR" dirty="0"/>
                <a:t>	- Métrique métier</a:t>
              </a:r>
            </a:p>
            <a:p>
              <a:endParaRPr lang="fr-FR" dirty="0"/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C76B69F9-1EAA-99D4-5391-7FD55429F470}"/>
                </a:ext>
              </a:extLst>
            </p:cNvPr>
            <p:cNvGrpSpPr/>
            <p:nvPr/>
          </p:nvGrpSpPr>
          <p:grpSpPr>
            <a:xfrm>
              <a:off x="4723803" y="4243374"/>
              <a:ext cx="432000" cy="432000"/>
              <a:chOff x="4738977" y="720947"/>
              <a:chExt cx="432000" cy="432000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66E89DB-C85C-897F-795C-0134309C55AB}"/>
                  </a:ext>
                </a:extLst>
              </p:cNvPr>
              <p:cNvSpPr/>
              <p:nvPr/>
            </p:nvSpPr>
            <p:spPr>
              <a:xfrm>
                <a:off x="4738977" y="720947"/>
                <a:ext cx="432000" cy="432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8F97620-482D-0236-8C84-73B1A1A29B7B}"/>
                  </a:ext>
                </a:extLst>
              </p:cNvPr>
              <p:cNvSpPr txBox="1"/>
              <p:nvPr/>
            </p:nvSpPr>
            <p:spPr>
              <a:xfrm>
                <a:off x="4768121" y="752281"/>
                <a:ext cx="373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</a:t>
                </a:r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0DA92C3-F891-01B3-27B3-EF24F1FEC598}"/>
              </a:ext>
            </a:extLst>
          </p:cNvPr>
          <p:cNvGrpSpPr/>
          <p:nvPr/>
        </p:nvGrpSpPr>
        <p:grpSpPr>
          <a:xfrm>
            <a:off x="1473679" y="4937892"/>
            <a:ext cx="2733909" cy="691578"/>
            <a:chOff x="1810959" y="4899171"/>
            <a:chExt cx="4094891" cy="69157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C700F96-24AE-4E18-C0EC-8C19F857FF13}"/>
                </a:ext>
              </a:extLst>
            </p:cNvPr>
            <p:cNvSpPr txBox="1"/>
            <p:nvPr/>
          </p:nvSpPr>
          <p:spPr>
            <a:xfrm>
              <a:off x="1810959" y="5129084"/>
              <a:ext cx="4094891" cy="461665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fr-FR" sz="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fr-FR" dirty="0">
                  <a:solidFill>
                    <a:schemeClr val="accent4">
                      <a:lumMod val="75000"/>
                    </a:schemeClr>
                  </a:solidFill>
                </a:rPr>
                <a:t>Métrique métier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DBDF556-7E33-12ED-6097-F60CCFA9A893}"/>
                </a:ext>
              </a:extLst>
            </p:cNvPr>
            <p:cNvSpPr txBox="1"/>
            <p:nvPr/>
          </p:nvSpPr>
          <p:spPr>
            <a:xfrm>
              <a:off x="2953045" y="4899171"/>
              <a:ext cx="1810718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4"/>
                  </a:solidFill>
                </a:rPr>
                <a:t>Choix final</a:t>
              </a:r>
            </a:p>
          </p:txBody>
        </p:sp>
      </p:grp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ABF879A-B24E-04CC-CCAF-175EB351CC71}"/>
              </a:ext>
            </a:extLst>
          </p:cNvPr>
          <p:cNvSpPr/>
          <p:nvPr/>
        </p:nvSpPr>
        <p:spPr>
          <a:xfrm>
            <a:off x="8496239" y="2523541"/>
            <a:ext cx="42868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72F3681-2E77-3AE3-9A6D-CAE8E0F06AEE}"/>
              </a:ext>
            </a:extLst>
          </p:cNvPr>
          <p:cNvSpPr/>
          <p:nvPr/>
        </p:nvSpPr>
        <p:spPr>
          <a:xfrm rot="10800000">
            <a:off x="4462218" y="5167804"/>
            <a:ext cx="428689" cy="4616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7540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911</Words>
  <Application>Microsoft Office PowerPoint</Application>
  <PresentationFormat>Grand écran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Franklin Gothic Book</vt:lpstr>
      <vt:lpstr>Wingdings</vt:lpstr>
      <vt:lpstr>Cadrage</vt:lpstr>
      <vt:lpstr>Implémentation d’un modèle de scoring</vt:lpstr>
      <vt:lpstr>Contexte et objectifs</vt:lpstr>
      <vt:lpstr>Données disponibles</vt:lpstr>
      <vt:lpstr>Nettoyage et preprocessing</vt:lpstr>
      <vt:lpstr>Feature engineering</vt:lpstr>
      <vt:lpstr>Nettoyage des données et feature selection</vt:lpstr>
      <vt:lpstr>Preprocessing et rééquilibrage</vt:lpstr>
      <vt:lpstr>Modélisation</vt:lpstr>
      <vt:lpstr>Démarche</vt:lpstr>
      <vt:lpstr>Métrique métier</vt:lpstr>
      <vt:lpstr>Modèle retenu</vt:lpstr>
      <vt:lpstr>Dashboard</vt:lpstr>
      <vt:lpstr>Schéma fonctionnel de l’application</vt:lpstr>
      <vt:lpstr>CONCLUSIONS</vt:lpstr>
      <vt:lpstr>Merci pour votre attention.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automatique de biens de consommation</dc:title>
  <dc:creator>helene de boissezon</dc:creator>
  <cp:lastModifiedBy>helene de boissezon</cp:lastModifiedBy>
  <cp:revision>18</cp:revision>
  <dcterms:created xsi:type="dcterms:W3CDTF">2022-03-29T07:41:16Z</dcterms:created>
  <dcterms:modified xsi:type="dcterms:W3CDTF">2022-06-15T12:27:04Z</dcterms:modified>
</cp:coreProperties>
</file>