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02" r:id="rId5"/>
    <p:sldId id="297" r:id="rId6"/>
    <p:sldId id="303" r:id="rId7"/>
    <p:sldId id="259" r:id="rId8"/>
    <p:sldId id="295" r:id="rId9"/>
    <p:sldId id="296" r:id="rId10"/>
    <p:sldId id="298" r:id="rId11"/>
    <p:sldId id="299" r:id="rId12"/>
    <p:sldId id="263" r:id="rId13"/>
    <p:sldId id="300" r:id="rId14"/>
    <p:sldId id="301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BA3AE-FB60-4BB7-9AB0-682B2A161073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06D51-DCD0-45B7-8969-EE15221C5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9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D2081E-E46A-4C4E-8A0E-02D0F5513774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39470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E1BC-B00C-491C-A515-37D9C8B0A05A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2E27-F3E3-46BA-8E5D-BA28A3744670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8CFC-F260-44E9-B7F5-720156104DD5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255E0-ED5E-4B0D-919E-FFDBDD219FF1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BE46-DDD0-4A73-87D6-1C1351D485B6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C46A-F86D-4A34-8A99-A27A35928FB0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31C3-367F-41D0-A8B0-79F7C5D1214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ADBF-5E9B-4E93-BB46-40DADC23CC70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13C27-0066-4A3F-8E70-6AAFA151CDAB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A81DF7-9E01-4B19-9655-AF643FCD5E8C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95708" y="645609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BF38380-3EFF-4C5A-B416-7BD36003994D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708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image" Target="../media/image33.svg"/><Relationship Id="rId10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80C23-67D8-4147-93D5-4C76503A6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Déploiement d’un modèle dans le cloud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950B3-10E6-4F30-8315-B55DAEC4A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Data Scientist – Projet 8</a:t>
            </a:r>
          </a:p>
          <a:p>
            <a:r>
              <a:rPr lang="fr-FR" dirty="0"/>
              <a:t>Hélène de Boissezon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6220A-6495-BFB1-188B-0420C5768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1" r="17274"/>
          <a:stretch/>
        </p:blipFill>
        <p:spPr>
          <a:xfrm>
            <a:off x="5218428" y="5327373"/>
            <a:ext cx="1754628" cy="11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4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BA96B-0565-85C7-B091-252DF54A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calcul : EC2</a:t>
            </a:r>
            <a:br>
              <a:rPr lang="fr-FR" dirty="0"/>
            </a:br>
            <a:r>
              <a:rPr lang="fr-FR" sz="2800" i="1" dirty="0" err="1"/>
              <a:t>Elastic</a:t>
            </a:r>
            <a:r>
              <a:rPr lang="fr-FR" sz="2800" i="1" dirty="0"/>
              <a:t> Cloud </a:t>
            </a:r>
            <a:r>
              <a:rPr lang="fr-FR" sz="2800" i="1" dirty="0" err="1"/>
              <a:t>Computing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A2CEAF-465B-D610-C264-FB15DCB9D8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Instance redimensionnable</a:t>
            </a:r>
          </a:p>
          <a:p>
            <a:r>
              <a:rPr lang="fr-FR" dirty="0"/>
              <a:t>Coût d’utilisation fonction de la configuration choisie : t2.medium (4Go de RAM, 30 Go de stockage)</a:t>
            </a:r>
          </a:p>
          <a:p>
            <a:r>
              <a:rPr lang="fr-FR" dirty="0"/>
              <a:t>Choix du système d’exploitation (AMI) préconfiguré : Linux Amazon + </a:t>
            </a:r>
            <a:r>
              <a:rPr lang="fr-FR" dirty="0" err="1"/>
              <a:t>TensorFlow</a:t>
            </a:r>
            <a:r>
              <a:rPr lang="fr-FR" dirty="0"/>
              <a:t> et </a:t>
            </a:r>
            <a:r>
              <a:rPr lang="fr-FR" dirty="0" err="1"/>
              <a:t>Conda</a:t>
            </a:r>
            <a:r>
              <a:rPr lang="fr-FR" dirty="0"/>
              <a:t> déjà installés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DD1DEC-8943-E8FB-4A4A-ACB5D86F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007234" cy="3581401"/>
          </a:xfrm>
        </p:spPr>
        <p:txBody>
          <a:bodyPr/>
          <a:lstStyle/>
          <a:p>
            <a:r>
              <a:rPr lang="fr-FR" dirty="0"/>
              <a:t>Attribution d’une adresse </a:t>
            </a:r>
            <a:r>
              <a:rPr lang="fr-FR" dirty="0" err="1"/>
              <a:t>ElasticIP</a:t>
            </a:r>
            <a:endParaRPr lang="fr-FR" dirty="0"/>
          </a:p>
          <a:p>
            <a:r>
              <a:rPr lang="fr-FR" dirty="0"/>
              <a:t>Nécessité de définir :</a:t>
            </a:r>
          </a:p>
          <a:p>
            <a:pPr lvl="1"/>
            <a:r>
              <a:rPr lang="fr-FR" dirty="0"/>
              <a:t>une paire de clefs privée/publique (protocole SSH)</a:t>
            </a:r>
          </a:p>
          <a:p>
            <a:pPr lvl="1"/>
            <a:r>
              <a:rPr lang="fr-FR" dirty="0"/>
              <a:t>Un groupe de sécurité adapté à l’utilisation du notebook </a:t>
            </a:r>
            <a:r>
              <a:rPr lang="fr-FR" dirty="0" err="1"/>
              <a:t>jupyter</a:t>
            </a:r>
            <a:endParaRPr lang="fr-FR" dirty="0"/>
          </a:p>
          <a:p>
            <a:r>
              <a:rPr lang="fr-FR" dirty="0"/>
              <a:t>Connexion via </a:t>
            </a:r>
            <a:r>
              <a:rPr lang="fr-FR" dirty="0" err="1"/>
              <a:t>Putty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3CB203-EDDE-3A69-7796-37AF1D3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780A6A-405C-61A1-AA4B-F1595ED7F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210" r="21698"/>
          <a:stretch/>
        </p:blipFill>
        <p:spPr>
          <a:xfrm>
            <a:off x="1651518" y="4871389"/>
            <a:ext cx="1483568" cy="1600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D17F82-1494-6301-5A6F-B90B5656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5155" y="4914252"/>
            <a:ext cx="3028950" cy="15144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45D452-F202-F6F5-B330-EF8A2309F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4174" y="5482840"/>
            <a:ext cx="1827302" cy="37729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6006AEB-F469-322B-F69C-40DD44157B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1546" y="5018249"/>
            <a:ext cx="1128324" cy="13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E4C52-D080-4C04-EBF7-BFC99406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calculs :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74734F0-8EB9-A242-6841-BBEF7D8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5999"/>
            <a:ext cx="5506600" cy="4242177"/>
          </a:xfrm>
        </p:spPr>
        <p:txBody>
          <a:bodyPr>
            <a:normAutofit fontScale="92500"/>
          </a:bodyPr>
          <a:lstStyle/>
          <a:p>
            <a:r>
              <a:rPr lang="fr-FR" dirty="0"/>
              <a:t>Paramétrage spécifique à la librairie Spark :</a:t>
            </a:r>
          </a:p>
          <a:p>
            <a:pPr lvl="1"/>
            <a:r>
              <a:rPr lang="fr-FR" dirty="0"/>
              <a:t>Initialisation d’une </a:t>
            </a:r>
            <a:r>
              <a:rPr lang="fr-FR" dirty="0" err="1"/>
              <a:t>SparkSession</a:t>
            </a:r>
            <a:r>
              <a:rPr lang="fr-FR" dirty="0"/>
              <a:t> : point d’entrée des fonctionnalités Spark</a:t>
            </a:r>
          </a:p>
          <a:p>
            <a:pPr lvl="1"/>
            <a:r>
              <a:rPr lang="fr-FR" dirty="0" err="1"/>
              <a:t>SparkContext</a:t>
            </a:r>
            <a:r>
              <a:rPr lang="fr-FR" dirty="0"/>
              <a:t> : connexion à un cluster de type maitre/esclave (pour ce projet ils sont hébergés sur un même serveur EC2)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distribution des calculs se fait via :</a:t>
            </a:r>
          </a:p>
          <a:p>
            <a:pPr lvl="1"/>
            <a:r>
              <a:rPr lang="fr-FR" dirty="0"/>
              <a:t>Des méthodes propres à </a:t>
            </a:r>
            <a:r>
              <a:rPr lang="fr-FR" dirty="0" err="1"/>
              <a:t>PySpark</a:t>
            </a:r>
            <a:r>
              <a:rPr lang="fr-FR" dirty="0"/>
              <a:t> (</a:t>
            </a:r>
            <a:r>
              <a:rPr lang="fr-FR" dirty="0" err="1"/>
              <a:t>MLlib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décorateurs UDF (User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L’utilisation de RDD ou  </a:t>
            </a:r>
            <a:r>
              <a:rPr lang="fr-FR" dirty="0" err="1"/>
              <a:t>DataFrames</a:t>
            </a:r>
            <a:r>
              <a:rPr lang="fr-FR" dirty="0"/>
              <a:t> Spark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B043AD-2C9D-7D44-80C0-9CE4E70C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3320D2F-3A9B-A591-CE66-A477DBC870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6589" y="329823"/>
            <a:ext cx="2644550" cy="14859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7A8DB1-F527-26D0-6274-305296EA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6" y="2241998"/>
            <a:ext cx="4788172" cy="511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955E9-3F46-1800-15EE-C76EE1E88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167"/>
          <a:stretch/>
        </p:blipFill>
        <p:spPr>
          <a:xfrm>
            <a:off x="7182626" y="3186364"/>
            <a:ext cx="4582110" cy="711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E6460D-FA0C-17F5-551B-7806D3D0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626" y="2824284"/>
            <a:ext cx="3637774" cy="272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1B74E2-2CC8-EE5C-E624-E2A35D11E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703" y="3984913"/>
            <a:ext cx="4689871" cy="2543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38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5AA81D2-3A55-478E-8B66-AB25161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images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7525A27-9CB9-488F-AA1C-018AA0AF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04226-63E3-4451-8E52-5E50D09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F2763C6-8471-8989-88CF-FC4CF50B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images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BDC7AA-3182-D377-A453-0F254A2D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982547" cy="4002833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Chargement des images stockées sur S3 depuis l’instance EC2 dans un </a:t>
            </a:r>
            <a:r>
              <a:rPr lang="fr-FR" dirty="0" err="1"/>
              <a:t>dataframe</a:t>
            </a:r>
            <a:r>
              <a:rPr lang="fr-FR" dirty="0"/>
              <a:t> Spark</a:t>
            </a:r>
          </a:p>
          <a:p>
            <a:r>
              <a:rPr lang="fr-FR" dirty="0"/>
              <a:t>Distribution de la </a:t>
            </a:r>
            <a:r>
              <a:rPr lang="fr-FR" dirty="0" err="1"/>
              <a:t>feature</a:t>
            </a:r>
            <a:r>
              <a:rPr lang="fr-FR" dirty="0"/>
              <a:t> extraction (@pandas_udf) :</a:t>
            </a:r>
          </a:p>
          <a:p>
            <a:pPr lvl="1"/>
            <a:r>
              <a:rPr lang="fr-FR" dirty="0" err="1"/>
              <a:t>Préprocessing</a:t>
            </a:r>
            <a:r>
              <a:rPr lang="fr-FR" dirty="0"/>
              <a:t> des données (</a:t>
            </a:r>
            <a:r>
              <a:rPr lang="fr-FR" dirty="0" err="1"/>
              <a:t>TensorFlow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Feature</a:t>
            </a:r>
            <a:r>
              <a:rPr lang="fr-FR" dirty="0"/>
              <a:t> extraction des images via le CNN VGG16</a:t>
            </a:r>
          </a:p>
          <a:p>
            <a:r>
              <a:rPr lang="fr-FR" dirty="0"/>
              <a:t>Distribution de la réduction de dimension (méthode </a:t>
            </a:r>
            <a:r>
              <a:rPr lang="fr-FR" dirty="0" err="1"/>
              <a:t>ml.feature.PCA</a:t>
            </a:r>
            <a:r>
              <a:rPr lang="fr-FR" dirty="0"/>
              <a:t>)</a:t>
            </a:r>
          </a:p>
          <a:p>
            <a:r>
              <a:rPr lang="fr-FR" dirty="0"/>
              <a:t>Création d’un </a:t>
            </a:r>
            <a:r>
              <a:rPr lang="fr-FR" dirty="0" err="1"/>
              <a:t>bucket</a:t>
            </a:r>
            <a:r>
              <a:rPr lang="fr-FR" dirty="0"/>
              <a:t> de stockage des résultats</a:t>
            </a:r>
          </a:p>
          <a:p>
            <a:pPr lvl="1"/>
            <a:r>
              <a:rPr lang="fr-FR" dirty="0"/>
              <a:t>Stockage résultats </a:t>
            </a:r>
            <a:r>
              <a:rPr lang="fr-FR" dirty="0" err="1"/>
              <a:t>feature</a:t>
            </a:r>
            <a:r>
              <a:rPr lang="fr-FR" dirty="0"/>
              <a:t> extraction + ACP en csv sur S3</a:t>
            </a:r>
          </a:p>
          <a:p>
            <a:pPr lvl="1"/>
            <a:r>
              <a:rPr lang="fr-FR" dirty="0"/>
              <a:t>Déplacement des images traitées dans le nouveau </a:t>
            </a:r>
            <a:r>
              <a:rPr lang="fr-FR" dirty="0" err="1"/>
              <a:t>bucket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C1684B-9389-5D84-6ACA-72BF2C2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D54ED2E-596D-C341-7EF3-03B36FB46F2A}"/>
              </a:ext>
            </a:extLst>
          </p:cNvPr>
          <p:cNvSpPr/>
          <p:nvPr/>
        </p:nvSpPr>
        <p:spPr>
          <a:xfrm>
            <a:off x="6624735" y="3335594"/>
            <a:ext cx="5365102" cy="3233158"/>
          </a:xfrm>
          <a:prstGeom prst="roundRect">
            <a:avLst>
              <a:gd name="adj" fmla="val 1995"/>
            </a:avLst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7BA09F-5F1C-D501-BABC-1EC634A496CF}"/>
              </a:ext>
            </a:extLst>
          </p:cNvPr>
          <p:cNvSpPr/>
          <p:nvPr/>
        </p:nvSpPr>
        <p:spPr>
          <a:xfrm>
            <a:off x="7759960" y="1247369"/>
            <a:ext cx="3094652" cy="1000708"/>
          </a:xfrm>
          <a:prstGeom prst="roundRect">
            <a:avLst>
              <a:gd name="adj" fmla="val 199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1E4B0-BEC4-0050-A240-D4CBAB1EB9B5}"/>
              </a:ext>
            </a:extLst>
          </p:cNvPr>
          <p:cNvGrpSpPr/>
          <p:nvPr/>
        </p:nvGrpSpPr>
        <p:grpSpPr>
          <a:xfrm>
            <a:off x="7912360" y="1163394"/>
            <a:ext cx="2908039" cy="1076712"/>
            <a:chOff x="7912360" y="1490566"/>
            <a:chExt cx="2908039" cy="1076712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34A1B83-EF00-B00B-400D-5476370BEF39}"/>
                </a:ext>
              </a:extLst>
            </p:cNvPr>
            <p:cNvGrpSpPr/>
            <p:nvPr/>
          </p:nvGrpSpPr>
          <p:grpSpPr>
            <a:xfrm>
              <a:off x="7912360" y="1490566"/>
              <a:ext cx="914400" cy="1076712"/>
              <a:chOff x="7912360" y="1490566"/>
              <a:chExt cx="914400" cy="1076712"/>
            </a:xfrm>
          </p:grpSpPr>
          <p:pic>
            <p:nvPicPr>
              <p:cNvPr id="12" name="Graphique 11" descr="Ordinateur">
                <a:extLst>
                  <a:ext uri="{FF2B5EF4-FFF2-40B4-BE49-F238E27FC236}">
                    <a16:creationId xmlns:a16="http://schemas.microsoft.com/office/drawing/2014/main" id="{CB09B5EC-8E81-4ABA-DF22-8915C1FEB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2360" y="149056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8A8432A-85DC-8446-CCBF-EBA25B84A23D}"/>
                  </a:ext>
                </a:extLst>
              </p:cNvPr>
              <p:cNvSpPr txBox="1"/>
              <p:nvPr/>
            </p:nvSpPr>
            <p:spPr>
              <a:xfrm>
                <a:off x="7987005" y="2197946"/>
                <a:ext cx="765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Local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CE088016-6189-423B-0C7C-58154DB75E3F}"/>
                </a:ext>
              </a:extLst>
            </p:cNvPr>
            <p:cNvGrpSpPr/>
            <p:nvPr/>
          </p:nvGrpSpPr>
          <p:grpSpPr>
            <a:xfrm>
              <a:off x="9386596" y="1490566"/>
              <a:ext cx="1433803" cy="1076712"/>
              <a:chOff x="9386596" y="1490566"/>
              <a:chExt cx="1433803" cy="1076712"/>
            </a:xfrm>
          </p:grpSpPr>
          <p:pic>
            <p:nvPicPr>
              <p:cNvPr id="17" name="Graphique 16" descr="Utilisateurs">
                <a:extLst>
                  <a:ext uri="{FF2B5EF4-FFF2-40B4-BE49-F238E27FC236}">
                    <a16:creationId xmlns:a16="http://schemas.microsoft.com/office/drawing/2014/main" id="{971A6F07-8E2A-A647-B97E-1AAC96727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646297" y="149056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018322D-1D94-41C1-3AEC-8CE94A7E4DDC}"/>
                  </a:ext>
                </a:extLst>
              </p:cNvPr>
              <p:cNvSpPr txBox="1"/>
              <p:nvPr/>
            </p:nvSpPr>
            <p:spPr>
              <a:xfrm>
                <a:off x="9386596" y="2197946"/>
                <a:ext cx="1433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Utilisateurs</a:t>
                </a:r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8495493-18DC-58AD-07B7-1FB85770C75C}"/>
              </a:ext>
            </a:extLst>
          </p:cNvPr>
          <p:cNvGrpSpPr/>
          <p:nvPr/>
        </p:nvGrpSpPr>
        <p:grpSpPr>
          <a:xfrm>
            <a:off x="8977983" y="2445673"/>
            <a:ext cx="658606" cy="670538"/>
            <a:chOff x="8977983" y="2772845"/>
            <a:chExt cx="658606" cy="670538"/>
          </a:xfrm>
        </p:grpSpPr>
        <p:pic>
          <p:nvPicPr>
            <p:cNvPr id="20" name="Graphique 19" descr="Clé">
              <a:extLst>
                <a:ext uri="{FF2B5EF4-FFF2-40B4-BE49-F238E27FC236}">
                  <a16:creationId xmlns:a16="http://schemas.microsoft.com/office/drawing/2014/main" id="{85E49375-9A52-3247-DA4B-FC24C0CA7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54680" y="2772845"/>
              <a:ext cx="505212" cy="505212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81A126E-9DBD-9641-4976-4094A29D8019}"/>
                </a:ext>
              </a:extLst>
            </p:cNvPr>
            <p:cNvSpPr txBox="1"/>
            <p:nvPr/>
          </p:nvSpPr>
          <p:spPr>
            <a:xfrm>
              <a:off x="8977983" y="3074051"/>
              <a:ext cx="65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SSH</a:t>
              </a:r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D20964F-F576-EC89-1550-E44A9D7FFD97}"/>
              </a:ext>
            </a:extLst>
          </p:cNvPr>
          <p:cNvCxnSpPr/>
          <p:nvPr/>
        </p:nvCxnSpPr>
        <p:spPr>
          <a:xfrm>
            <a:off x="8307478" y="2252596"/>
            <a:ext cx="68400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6797E10-4F52-202F-372A-E6DCDB9FC4DB}"/>
              </a:ext>
            </a:extLst>
          </p:cNvPr>
          <p:cNvCxnSpPr>
            <a:cxnSpLocks/>
          </p:cNvCxnSpPr>
          <p:nvPr/>
        </p:nvCxnSpPr>
        <p:spPr>
          <a:xfrm flipH="1">
            <a:off x="9604310" y="2240821"/>
            <a:ext cx="68400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C91AABA-7052-D4F4-9EC2-E98D20408C76}"/>
              </a:ext>
            </a:extLst>
          </p:cNvPr>
          <p:cNvGrpSpPr/>
          <p:nvPr/>
        </p:nvGrpSpPr>
        <p:grpSpPr>
          <a:xfrm>
            <a:off x="6904653" y="4890306"/>
            <a:ext cx="1793029" cy="1563080"/>
            <a:chOff x="6904653" y="4890306"/>
            <a:chExt cx="1793029" cy="156308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F16FAA38-2EBD-3A8A-9946-314F37A4D2C1}"/>
                </a:ext>
              </a:extLst>
            </p:cNvPr>
            <p:cNvSpPr/>
            <p:nvPr/>
          </p:nvSpPr>
          <p:spPr>
            <a:xfrm>
              <a:off x="6904653" y="4890306"/>
              <a:ext cx="1744825" cy="1563080"/>
            </a:xfrm>
            <a:prstGeom prst="roundRect">
              <a:avLst>
                <a:gd name="adj" fmla="val 7807"/>
              </a:avLst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8E2A5DDD-B121-E43D-D93F-AD79D86C9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90880" y="4983505"/>
              <a:ext cx="372370" cy="714858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08A4A40-7C54-ADBD-A57D-844607D56756}"/>
                </a:ext>
              </a:extLst>
            </p:cNvPr>
            <p:cNvSpPr txBox="1"/>
            <p:nvPr/>
          </p:nvSpPr>
          <p:spPr>
            <a:xfrm>
              <a:off x="7041948" y="5752709"/>
              <a:ext cx="1655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IAM : accès et autorisations</a:t>
              </a:r>
            </a:p>
          </p:txBody>
        </p: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39DC1A3-BC10-95E4-C5BB-982E32941908}"/>
              </a:ext>
            </a:extLst>
          </p:cNvPr>
          <p:cNvSpPr/>
          <p:nvPr/>
        </p:nvSpPr>
        <p:spPr>
          <a:xfrm>
            <a:off x="8826760" y="4890307"/>
            <a:ext cx="3013787" cy="1563080"/>
          </a:xfrm>
          <a:prstGeom prst="roundRect">
            <a:avLst>
              <a:gd name="adj" fmla="val 4728"/>
            </a:avLst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5B54618-86FE-0545-3F24-C5FF8C2A9CD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916"/>
          <a:stretch/>
        </p:blipFill>
        <p:spPr>
          <a:xfrm>
            <a:off x="8723739" y="5008376"/>
            <a:ext cx="1167094" cy="665115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F3F16F5E-D14C-13B4-78D2-A4CB5139F3F6}"/>
              </a:ext>
            </a:extLst>
          </p:cNvPr>
          <p:cNvGrpSpPr/>
          <p:nvPr/>
        </p:nvGrpSpPr>
        <p:grpSpPr>
          <a:xfrm>
            <a:off x="7646438" y="3514093"/>
            <a:ext cx="3321697" cy="1021264"/>
            <a:chOff x="7651103" y="3514093"/>
            <a:chExt cx="3321697" cy="1021264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EA38778D-5CA3-95CB-416F-4B6BC72C96AE}"/>
                </a:ext>
              </a:extLst>
            </p:cNvPr>
            <p:cNvSpPr/>
            <p:nvPr/>
          </p:nvSpPr>
          <p:spPr>
            <a:xfrm>
              <a:off x="7660433" y="3526971"/>
              <a:ext cx="3312367" cy="1008386"/>
            </a:xfrm>
            <a:prstGeom prst="roundRect">
              <a:avLst>
                <a:gd name="adj" fmla="val 4449"/>
              </a:avLst>
            </a:prstGeom>
            <a:no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13C1F13-4971-7A97-6654-98808D471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210" r="21698" b="13965"/>
            <a:stretch/>
          </p:blipFill>
          <p:spPr>
            <a:xfrm>
              <a:off x="7651103" y="3514093"/>
              <a:ext cx="955199" cy="886409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B243A0C1-8974-C91C-7D8D-F69923F43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1980" y="3514093"/>
              <a:ext cx="1172179" cy="658616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56D973D6-4CC9-623A-2671-CF3848A2B8C7}"/>
                </a:ext>
              </a:extLst>
            </p:cNvPr>
            <p:cNvSpPr txBox="1"/>
            <p:nvPr/>
          </p:nvSpPr>
          <p:spPr>
            <a:xfrm>
              <a:off x="8558632" y="3602658"/>
              <a:ext cx="11670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EC2 : serveur de calcul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9C93F55-0865-402D-BA78-606A1840F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45953" y="3956885"/>
              <a:ext cx="1138206" cy="569103"/>
            </a:xfrm>
            <a:prstGeom prst="rect">
              <a:avLst/>
            </a:prstGeom>
          </p:spPr>
        </p:pic>
      </p:grpSp>
      <p:pic>
        <p:nvPicPr>
          <p:cNvPr id="45" name="Image 44">
            <a:extLst>
              <a:ext uri="{FF2B5EF4-FFF2-40B4-BE49-F238E27FC236}">
                <a16:creationId xmlns:a16="http://schemas.microsoft.com/office/drawing/2014/main" id="{39C0BA7B-BC31-69DA-AEC9-CB9792C2575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536" t="11198" r="23638" b="26008"/>
          <a:stretch/>
        </p:blipFill>
        <p:spPr>
          <a:xfrm>
            <a:off x="9486003" y="5652550"/>
            <a:ext cx="618262" cy="79378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5A78255-691F-8AE0-E397-D0889148622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536" t="11198" r="23638" b="26008"/>
          <a:stretch/>
        </p:blipFill>
        <p:spPr>
          <a:xfrm>
            <a:off x="10511268" y="5652550"/>
            <a:ext cx="618262" cy="793782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DD5C986-D087-C449-BA34-B6507349CAC1}"/>
              </a:ext>
            </a:extLst>
          </p:cNvPr>
          <p:cNvSpPr txBox="1"/>
          <p:nvPr/>
        </p:nvSpPr>
        <p:spPr>
          <a:xfrm>
            <a:off x="9760628" y="5103804"/>
            <a:ext cx="15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S3 : stockage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E4F3EE7F-5F15-07E2-710D-FD5B17B57FE9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>
            <a:off x="9307286" y="3116211"/>
            <a:ext cx="4666" cy="41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C280F83-9B0A-358F-D73E-A01AAE90BD0A}"/>
              </a:ext>
            </a:extLst>
          </p:cNvPr>
          <p:cNvCxnSpPr/>
          <p:nvPr/>
        </p:nvCxnSpPr>
        <p:spPr>
          <a:xfrm>
            <a:off x="7912360" y="4535357"/>
            <a:ext cx="0" cy="3549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FA29B3F-FAAB-DC8C-3808-F19EC9897189}"/>
              </a:ext>
            </a:extLst>
          </p:cNvPr>
          <p:cNvCxnSpPr/>
          <p:nvPr/>
        </p:nvCxnSpPr>
        <p:spPr>
          <a:xfrm>
            <a:off x="8080493" y="4535357"/>
            <a:ext cx="0" cy="35494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0600EF0-97E6-D1AA-96A6-4E94BCC6DB1D}"/>
              </a:ext>
            </a:extLst>
          </p:cNvPr>
          <p:cNvCxnSpPr/>
          <p:nvPr/>
        </p:nvCxnSpPr>
        <p:spPr>
          <a:xfrm>
            <a:off x="10168813" y="4539339"/>
            <a:ext cx="0" cy="3549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597FAED-2897-A6AD-9FC7-F2FBCFEC81FE}"/>
              </a:ext>
            </a:extLst>
          </p:cNvPr>
          <p:cNvCxnSpPr/>
          <p:nvPr/>
        </p:nvCxnSpPr>
        <p:spPr>
          <a:xfrm>
            <a:off x="10336946" y="4539339"/>
            <a:ext cx="0" cy="354949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069B38CE-BEBE-41A6-8BDA-690ED252A1CC}"/>
              </a:ext>
            </a:extLst>
          </p:cNvPr>
          <p:cNvSpPr/>
          <p:nvPr/>
        </p:nvSpPr>
        <p:spPr>
          <a:xfrm>
            <a:off x="7542413" y="4549814"/>
            <a:ext cx="288000" cy="28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E1243F8-E530-5142-A4D6-2995F9689118}"/>
              </a:ext>
            </a:extLst>
          </p:cNvPr>
          <p:cNvSpPr/>
          <p:nvPr/>
        </p:nvSpPr>
        <p:spPr>
          <a:xfrm>
            <a:off x="10414774" y="4562113"/>
            <a:ext cx="288000" cy="28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219F8867-5690-D377-6889-C07DB43FAC05}"/>
              </a:ext>
            </a:extLst>
          </p:cNvPr>
          <p:cNvSpPr/>
          <p:nvPr/>
        </p:nvSpPr>
        <p:spPr>
          <a:xfrm rot="16200000">
            <a:off x="7570593" y="1965805"/>
            <a:ext cx="1836000" cy="1836000"/>
          </a:xfrm>
          <a:prstGeom prst="arc">
            <a:avLst>
              <a:gd name="adj1" fmla="val 13589635"/>
              <a:gd name="adj2" fmla="val 188843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8429A9B-D45E-CFE4-4CB3-F0168914256B}"/>
              </a:ext>
            </a:extLst>
          </p:cNvPr>
          <p:cNvSpPr/>
          <p:nvPr/>
        </p:nvSpPr>
        <p:spPr>
          <a:xfrm>
            <a:off x="7209327" y="2760393"/>
            <a:ext cx="288000" cy="28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3955A9BC-CA49-249B-C147-531211816DD9}"/>
              </a:ext>
            </a:extLst>
          </p:cNvPr>
          <p:cNvSpPr/>
          <p:nvPr/>
        </p:nvSpPr>
        <p:spPr>
          <a:xfrm>
            <a:off x="9623094" y="2798473"/>
            <a:ext cx="288000" cy="288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871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E17F48B-FB0C-CF62-3120-6094A41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A654A9B-9133-EBAA-F996-EC703C69E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81F26-6495-EC49-C262-709BBFF9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8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FC486-1564-481F-BF56-07C562E2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1C62-5F74-4813-8AAE-5BF39394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9815"/>
            <a:ext cx="10324770" cy="4639281"/>
          </a:xfrm>
        </p:spPr>
        <p:txBody>
          <a:bodyPr>
            <a:normAutofit/>
          </a:bodyPr>
          <a:lstStyle/>
          <a:p>
            <a:r>
              <a:rPr lang="fr-FR" dirty="0"/>
              <a:t>Utilisation d’AWS en configuration EC2 + S3</a:t>
            </a:r>
          </a:p>
          <a:p>
            <a:r>
              <a:rPr lang="fr-FR"/>
              <a:t>Distribution </a:t>
            </a:r>
            <a:r>
              <a:rPr lang="fr-FR" dirty="0"/>
              <a:t>des calculs via </a:t>
            </a:r>
            <a:r>
              <a:rPr lang="fr-FR" dirty="0" err="1"/>
              <a:t>PySpark</a:t>
            </a:r>
            <a:endParaRPr lang="fr-FR" dirty="0"/>
          </a:p>
          <a:p>
            <a:r>
              <a:rPr lang="fr-FR" dirty="0"/>
              <a:t>Fonctionne pour quelques images sur un t2.medium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aller plus loin :</a:t>
            </a:r>
          </a:p>
          <a:p>
            <a:pPr lvl="1"/>
            <a:r>
              <a:rPr lang="fr-FR" dirty="0"/>
              <a:t>Intégrer plus de données aux tests</a:t>
            </a:r>
          </a:p>
          <a:p>
            <a:pPr lvl="1"/>
            <a:r>
              <a:rPr lang="fr-FR" dirty="0"/>
              <a:t>Trouver d’autres sources de données (uniquement 131 fruits différents actuellement)</a:t>
            </a:r>
          </a:p>
          <a:p>
            <a:pPr lvl="1"/>
            <a:r>
              <a:rPr lang="fr-FR" dirty="0"/>
              <a:t>Optimisation de la </a:t>
            </a:r>
            <a:r>
              <a:rPr lang="fr-FR" dirty="0" err="1"/>
              <a:t>feature</a:t>
            </a:r>
            <a:r>
              <a:rPr lang="fr-FR" dirty="0"/>
              <a:t> extraction (choix du CNN)</a:t>
            </a:r>
          </a:p>
          <a:p>
            <a:pPr lvl="1"/>
            <a:r>
              <a:rPr lang="fr-FR" dirty="0"/>
              <a:t>Optimisation de la réduction de dimension</a:t>
            </a:r>
          </a:p>
          <a:p>
            <a:pPr lvl="1"/>
            <a:r>
              <a:rPr lang="fr-FR" dirty="0"/>
              <a:t>Utilisation d’un cluster EMR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3A4348-C70B-4875-874A-678CE13B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429E6E-7AB2-98AB-9E48-59A0D7423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1" r="17274"/>
          <a:stretch/>
        </p:blipFill>
        <p:spPr>
          <a:xfrm>
            <a:off x="10315214" y="109247"/>
            <a:ext cx="1754628" cy="11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C49FF4-8889-4FEF-9B01-BAA9826E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6" y="2649629"/>
            <a:ext cx="8361229" cy="1558743"/>
          </a:xfrm>
        </p:spPr>
        <p:txBody>
          <a:bodyPr/>
          <a:lstStyle/>
          <a:p>
            <a:r>
              <a:rPr lang="fr-FR" sz="5400" cap="none" dirty="0"/>
              <a:t>Merci pour votre attention.</a:t>
            </a:r>
            <a:br>
              <a:rPr lang="fr-FR" sz="5400" cap="none" dirty="0"/>
            </a:br>
            <a:r>
              <a:rPr lang="fr-FR" sz="5400" cap="none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5585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1FFD3-29B0-4982-B986-7E7456B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79785-BAC4-42DF-B286-340462BD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453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b="1" dirty="0">
                <a:solidFill>
                  <a:schemeClr val="accent4"/>
                </a:solidFill>
              </a:rPr>
              <a:t>Fruits!</a:t>
            </a:r>
            <a:r>
              <a:rPr lang="fr-FR" dirty="0"/>
              <a:t> cherche à préserver la biodiversité des fruits en permettant des traitements spécifiques pour chaque espèce de fruit en développant des robots cueilleurs intelligents</a:t>
            </a:r>
          </a:p>
          <a:p>
            <a:pPr algn="just"/>
            <a:r>
              <a:rPr lang="fr-FR" b="1" dirty="0">
                <a:solidFill>
                  <a:schemeClr val="accent4"/>
                </a:solidFill>
              </a:rPr>
              <a:t>Fruits!</a:t>
            </a:r>
            <a:r>
              <a:rPr lang="fr-FR" dirty="0"/>
              <a:t> souhaite mettre à disposition du grand public une application mobile de reconnaissance des fruits afin de sensibiliser le public à la biodiversité des fruits et mettre en place un moteur de classification des images de fruits.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chemeClr val="accent5"/>
                </a:solidFill>
                <a:sym typeface="Wingdings" panose="05000000000000000000" pitchFamily="2" charset="2"/>
              </a:rPr>
              <a:t>OBJECTIFS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Etude de faisabilité de la mise en place d’une chaine de traitement des données en environnement Big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52CD9D-B248-4C5C-8044-CD0B3300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CD899F-C70F-14AC-5FA8-A0EDC3986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1" r="17274"/>
          <a:stretch/>
        </p:blipFill>
        <p:spPr>
          <a:xfrm>
            <a:off x="10315214" y="109247"/>
            <a:ext cx="1754628" cy="11531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F953765-4AA2-E587-221C-795727EB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97" y="4150581"/>
            <a:ext cx="2425744" cy="16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699F5-E692-49F3-BDAB-778099D1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236C1-8DBF-4086-AC58-648BEE8C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347" y="2281844"/>
            <a:ext cx="10390190" cy="3581400"/>
          </a:xfrm>
        </p:spPr>
        <p:txBody>
          <a:bodyPr/>
          <a:lstStyle/>
          <a:p>
            <a:r>
              <a:rPr lang="fr-FR" dirty="0"/>
              <a:t>Récupération du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Kaggle</a:t>
            </a:r>
            <a:r>
              <a:rPr lang="fr-FR" dirty="0"/>
              <a:t> « Fruit 360 »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8D9E1C7-2E20-1391-1800-7D4653E9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64485"/>
              </p:ext>
            </p:extLst>
          </p:nvPr>
        </p:nvGraphicFramePr>
        <p:xfrm>
          <a:off x="3638997" y="5872942"/>
          <a:ext cx="4223289" cy="69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68599534"/>
                    </a:ext>
                  </a:extLst>
                </a:gridCol>
                <a:gridCol w="695229">
                  <a:extLst>
                    <a:ext uri="{9D8B030D-6E8A-4147-A177-3AD203B41FA5}">
                      <a16:colId xmlns:a16="http://schemas.microsoft.com/office/drawing/2014/main" val="9543243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594583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Données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dossiers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Nb photos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04462"/>
                  </a:ext>
                </a:extLst>
              </a:tr>
              <a:tr h="540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Training </a:t>
                      </a:r>
                      <a:r>
                        <a:rPr lang="fr-FR" sz="1100" dirty="0" err="1">
                          <a:effectLst/>
                        </a:rPr>
                        <a:t>dataset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131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67 692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57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Test </a:t>
                      </a:r>
                      <a:r>
                        <a:rPr lang="fr-FR" sz="1100" dirty="0" err="1">
                          <a:effectLst/>
                        </a:rPr>
                        <a:t>dataset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131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22 688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24823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24EB67A1-B81E-EB61-1297-E45E714B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41715" y="116301"/>
            <a:ext cx="1944011" cy="746457"/>
          </a:xfrm>
          <a:prstGeom prst="rect">
            <a:avLst/>
          </a:prstGeom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E835BD9-6CAB-BDD8-5EF3-0AC52607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6028" y="2860481"/>
            <a:ext cx="914400" cy="914400"/>
          </a:xfrm>
          <a:prstGeom prst="rect">
            <a:avLst/>
          </a:prstGeom>
        </p:spPr>
      </p:pic>
      <p:pic>
        <p:nvPicPr>
          <p:cNvPr id="10" name="Graphique 9" descr="Dossier ouvert">
            <a:extLst>
              <a:ext uri="{FF2B5EF4-FFF2-40B4-BE49-F238E27FC236}">
                <a16:creationId xmlns:a16="http://schemas.microsoft.com/office/drawing/2014/main" id="{3B4C50CA-4C46-5703-F2C8-DDA6E2641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6752" y="3439118"/>
            <a:ext cx="914400" cy="914400"/>
          </a:xfrm>
          <a:prstGeom prst="rect">
            <a:avLst/>
          </a:prstGeom>
        </p:spPr>
      </p:pic>
      <p:pic>
        <p:nvPicPr>
          <p:cNvPr id="11" name="Graphique 10" descr="Dossier ouvert">
            <a:extLst>
              <a:ext uri="{FF2B5EF4-FFF2-40B4-BE49-F238E27FC236}">
                <a16:creationId xmlns:a16="http://schemas.microsoft.com/office/drawing/2014/main" id="{D60DF0FC-35FE-33F4-E2D1-A57DCA591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6752" y="4802428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330521-AB42-6CC7-B2B3-1B7405985E18}"/>
              </a:ext>
            </a:extLst>
          </p:cNvPr>
          <p:cNvSpPr txBox="1"/>
          <p:nvPr/>
        </p:nvSpPr>
        <p:spPr>
          <a:xfrm>
            <a:off x="1979875" y="4436828"/>
            <a:ext cx="60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(…)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B8B7C0-EF7C-4950-5911-D81F7FBF37B6}"/>
              </a:ext>
            </a:extLst>
          </p:cNvPr>
          <p:cNvSpPr/>
          <p:nvPr/>
        </p:nvSpPr>
        <p:spPr>
          <a:xfrm>
            <a:off x="2760428" y="2981739"/>
            <a:ext cx="380337" cy="2592125"/>
          </a:xfrm>
          <a:prstGeom prst="rightBrace">
            <a:avLst>
              <a:gd name="adj1" fmla="val 11913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F6D952-12AE-6CAB-E26A-E085356CEA3C}"/>
              </a:ext>
            </a:extLst>
          </p:cNvPr>
          <p:cNvSpPr txBox="1"/>
          <p:nvPr/>
        </p:nvSpPr>
        <p:spPr>
          <a:xfrm>
            <a:off x="3317019" y="4093135"/>
            <a:ext cx="125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131 fruits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2FBFE0F-B4FD-8A8A-ECC4-783CF59F35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699"/>
          <a:stretch/>
        </p:blipFill>
        <p:spPr>
          <a:xfrm>
            <a:off x="4853994" y="3273548"/>
            <a:ext cx="1793296" cy="2008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D6B8655-4F89-2CE8-816F-73B5B88953FD}"/>
              </a:ext>
            </a:extLst>
          </p:cNvPr>
          <p:cNvSpPr txBox="1"/>
          <p:nvPr/>
        </p:nvSpPr>
        <p:spPr>
          <a:xfrm>
            <a:off x="4494464" y="5257841"/>
            <a:ext cx="25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~ 500 images par fruit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CB8C969-DC4D-378C-A149-F248D4D8219E}"/>
              </a:ext>
            </a:extLst>
          </p:cNvPr>
          <p:cNvSpPr txBox="1"/>
          <p:nvPr/>
        </p:nvSpPr>
        <p:spPr>
          <a:xfrm>
            <a:off x="8106766" y="2904216"/>
            <a:ext cx="31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faisabilité sur 3 fruits :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D168D58-7973-E011-7F15-2F940A614A44}"/>
              </a:ext>
            </a:extLst>
          </p:cNvPr>
          <p:cNvGrpSpPr/>
          <p:nvPr/>
        </p:nvGrpSpPr>
        <p:grpSpPr>
          <a:xfrm>
            <a:off x="7913097" y="3685666"/>
            <a:ext cx="3504735" cy="955156"/>
            <a:chOff x="7913097" y="3685666"/>
            <a:chExt cx="3504735" cy="955156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1278BBC-990A-B7F8-2FA5-04EC24D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3097" y="3685666"/>
              <a:ext cx="952500" cy="952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9254967A-913D-23F4-B13F-ACD63EE0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9215" y="3688322"/>
              <a:ext cx="952500" cy="952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F335A67-065A-0626-3A34-EA759E4A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10465332" y="3685666"/>
              <a:ext cx="952500" cy="952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E3D16580-937A-D4DA-A982-B770635E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7BC11A4-84A6-8742-DD7C-24BB287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9F3C30-71A1-FC9D-D97C-4333DD874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F71CD7-0D68-7CDB-0559-095FF38C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53FC6-68F8-4877-63CD-4C6F82FB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extraction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10BA2-C73B-9C69-3CF1-8CDE498A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454348" cy="401938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Homogénéisation des images :</a:t>
            </a:r>
          </a:p>
          <a:p>
            <a:pPr lvl="1"/>
            <a:r>
              <a:rPr lang="fr-FR" dirty="0"/>
              <a:t>Redimensionnement en 224 x 224 x 3</a:t>
            </a:r>
          </a:p>
          <a:p>
            <a:pPr lvl="1"/>
            <a:r>
              <a:rPr lang="fr-FR" dirty="0"/>
              <a:t>Centrage des valeurs</a:t>
            </a:r>
          </a:p>
          <a:p>
            <a:pPr lvl="1"/>
            <a:endParaRPr lang="fr-FR" dirty="0"/>
          </a:p>
          <a:p>
            <a:r>
              <a:rPr lang="fr-FR" dirty="0" err="1"/>
              <a:t>Feature</a:t>
            </a:r>
            <a:r>
              <a:rPr lang="fr-FR" dirty="0"/>
              <a:t> extraction</a:t>
            </a:r>
          </a:p>
          <a:p>
            <a:pPr lvl="1"/>
            <a:r>
              <a:rPr lang="fr-FR" dirty="0"/>
              <a:t>Choix du CNN VGG16, pré-entrainé sur </a:t>
            </a:r>
            <a:r>
              <a:rPr lang="fr-FR" dirty="0" err="1"/>
              <a:t>ImageNet</a:t>
            </a:r>
            <a:r>
              <a:rPr lang="fr-FR" dirty="0"/>
              <a:t>, sans les couches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connected</a:t>
            </a:r>
            <a:endParaRPr lang="fr-FR" dirty="0"/>
          </a:p>
          <a:p>
            <a:pPr lvl="1"/>
            <a:r>
              <a:rPr lang="fr-FR" dirty="0"/>
              <a:t>Création d’un vecteur de dimension 512, caractéristique de l’image</a:t>
            </a:r>
          </a:p>
          <a:p>
            <a:pPr lvl="1"/>
            <a:endParaRPr lang="fr-FR" dirty="0"/>
          </a:p>
          <a:p>
            <a:r>
              <a:rPr lang="fr-FR" dirty="0"/>
              <a:t>Réduction de dimension via une ACP</a:t>
            </a:r>
          </a:p>
          <a:p>
            <a:pPr lvl="1"/>
            <a:r>
              <a:rPr lang="fr-FR" dirty="0"/>
              <a:t>Création d’un vecteur de dimension 5 (arbitraire)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FC5BFA-314B-1B15-9804-17013C68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Graphique 6" descr="Image">
            <a:extLst>
              <a:ext uri="{FF2B5EF4-FFF2-40B4-BE49-F238E27FC236}">
                <a16:creationId xmlns:a16="http://schemas.microsoft.com/office/drawing/2014/main" id="{8E3C31FD-B9B4-1C8E-DF0B-6CA5C73F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114" y="912145"/>
            <a:ext cx="1172971" cy="1172971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21BE8337-1199-7C85-57DD-F0CD459FE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60208"/>
              </p:ext>
            </p:extLst>
          </p:nvPr>
        </p:nvGraphicFramePr>
        <p:xfrm>
          <a:off x="9435105" y="3227132"/>
          <a:ext cx="21609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>
                  <a:extLst>
                    <a:ext uri="{9D8B030D-6E8A-4147-A177-3AD203B41FA5}">
                      <a16:colId xmlns:a16="http://schemas.microsoft.com/office/drawing/2014/main" val="28340674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226838829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146047152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56050463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772926868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2397311338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52324967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629585808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1551840087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3618402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6498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4906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839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496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163676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01B0CA09-0C38-3D66-8D21-89511EDD2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35733"/>
              </p:ext>
            </p:extLst>
          </p:nvPr>
        </p:nvGraphicFramePr>
        <p:xfrm>
          <a:off x="9975353" y="5283549"/>
          <a:ext cx="10804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9">
                  <a:extLst>
                    <a:ext uri="{9D8B030D-6E8A-4147-A177-3AD203B41FA5}">
                      <a16:colId xmlns:a16="http://schemas.microsoft.com/office/drawing/2014/main" val="28340674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226838829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146047152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3560504634"/>
                    </a:ext>
                  </a:extLst>
                </a:gridCol>
                <a:gridCol w="216099">
                  <a:extLst>
                    <a:ext uri="{9D8B030D-6E8A-4147-A177-3AD203B41FA5}">
                      <a16:colId xmlns:a16="http://schemas.microsoft.com/office/drawing/2014/main" val="77292686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64985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4906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839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496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163676"/>
                  </a:ext>
                </a:extLst>
              </a:tr>
            </a:tbl>
          </a:graphicData>
        </a:graphic>
      </p:graphicFrame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62BD2A7-D99B-5A07-5130-98C34BD88E37}"/>
              </a:ext>
            </a:extLst>
          </p:cNvPr>
          <p:cNvSpPr/>
          <p:nvPr/>
        </p:nvSpPr>
        <p:spPr>
          <a:xfrm>
            <a:off x="10304891" y="2184746"/>
            <a:ext cx="421419" cy="94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Engrenages">
            <a:extLst>
              <a:ext uri="{FF2B5EF4-FFF2-40B4-BE49-F238E27FC236}">
                <a16:creationId xmlns:a16="http://schemas.microsoft.com/office/drawing/2014/main" id="{514CB041-90C9-BFB0-575C-334614614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707" y="2412353"/>
            <a:ext cx="487542" cy="4875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EB5EF5C-8210-64B1-4F80-3040A8826BE3}"/>
              </a:ext>
            </a:extLst>
          </p:cNvPr>
          <p:cNvSpPr txBox="1"/>
          <p:nvPr/>
        </p:nvSpPr>
        <p:spPr>
          <a:xfrm>
            <a:off x="11083249" y="2471458"/>
            <a:ext cx="8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VGG16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4CFEF8A4-01F7-62EE-C001-6E7A604174B5}"/>
              </a:ext>
            </a:extLst>
          </p:cNvPr>
          <p:cNvSpPr/>
          <p:nvPr/>
        </p:nvSpPr>
        <p:spPr>
          <a:xfrm>
            <a:off x="10304891" y="4241162"/>
            <a:ext cx="421419" cy="94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B7EE83-7DCE-5A32-C13E-8616F8848121}"/>
              </a:ext>
            </a:extLst>
          </p:cNvPr>
          <p:cNvSpPr txBox="1"/>
          <p:nvPr/>
        </p:nvSpPr>
        <p:spPr>
          <a:xfrm>
            <a:off x="10728831" y="4527874"/>
            <a:ext cx="8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ACP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8541A3-8569-04DA-2962-DCE6F9D64A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2351" y="230934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2B5C7-C6B7-094F-4204-4040B0F4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du nombre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EA29C-E5EA-033F-62B4-4B99F594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volume des données à traiter va augmenter considérablement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 du temps de calcul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 des besoins en RAM et capacités de stockage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 des risques si une image / un batch d’image est corrompu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 Mise en place d’une architecture Big Data</a:t>
            </a:r>
            <a:r>
              <a:rPr lang="fr-FR" dirty="0">
                <a:sym typeface="Wingdings" panose="05000000000000000000" pitchFamily="2" charset="2"/>
              </a:rPr>
              <a:t> qui est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	</a:t>
            </a:r>
            <a:r>
              <a:rPr lang="fr-FR" sz="2000" dirty="0">
                <a:sym typeface="Wingdings" panose="05000000000000000000" pitchFamily="2" charset="2"/>
              </a:rPr>
              <a:t>- adaptable en taille et en puissance (</a:t>
            </a:r>
            <a:r>
              <a:rPr lang="fr-FR" sz="2000" i="1" dirty="0">
                <a:sym typeface="Wingdings" panose="05000000000000000000" pitchFamily="2" charset="2"/>
              </a:rPr>
              <a:t>scalable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	- robuste aux pannes (</a:t>
            </a:r>
            <a:r>
              <a:rPr lang="fr-FR" sz="2000" i="1" dirty="0">
                <a:sym typeface="Wingdings" panose="05000000000000000000" pitchFamily="2" charset="2"/>
              </a:rPr>
              <a:t>fiabilité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	- rapide pour le transfert des données (</a:t>
            </a:r>
            <a:r>
              <a:rPr lang="fr-FR" sz="2000" i="1" dirty="0">
                <a:sym typeface="Wingdings" panose="05000000000000000000" pitchFamily="2" charset="2"/>
              </a:rPr>
              <a:t>vélocité</a:t>
            </a:r>
            <a:r>
              <a:rPr lang="fr-FR" sz="2000" dirty="0">
                <a:sym typeface="Wingdings" panose="05000000000000000000" pitchFamily="2" charset="2"/>
              </a:rPr>
              <a:t>)</a:t>
            </a:r>
            <a:endParaRPr lang="fr-FR" sz="20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176A4-614B-18B4-E4B7-D10A61A0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phique 4" descr="Avertissement">
            <a:extLst>
              <a:ext uri="{FF2B5EF4-FFF2-40B4-BE49-F238E27FC236}">
                <a16:creationId xmlns:a16="http://schemas.microsoft.com/office/drawing/2014/main" id="{48F4DEA5-73E0-3F42-051A-07229D65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63" y="319707"/>
            <a:ext cx="1008159" cy="10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FD45-E2B8-48A2-AEF0-7052CFC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</a:t>
            </a:r>
            <a:br>
              <a:rPr lang="fr-FR" dirty="0"/>
            </a:br>
            <a:r>
              <a:rPr lang="fr-FR" dirty="0"/>
              <a:t>Big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0DCC5-22AD-4881-A571-5861840FD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23576-C6C0-45D8-9FC4-27A28041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5A70D07-5EAB-CA63-C4F0-DB5B05E5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Amazon Web Services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AB9724-5E2D-FBA3-AACE-986C71C3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 historique du cloud</a:t>
            </a:r>
          </a:p>
          <a:p>
            <a:r>
              <a:rPr lang="fr-FR" dirty="0"/>
              <a:t>Platform As A Service leader du marché</a:t>
            </a:r>
          </a:p>
          <a:p>
            <a:r>
              <a:rPr lang="fr-FR" dirty="0"/>
              <a:t>Offre extrêmement variée de services en constante évolution</a:t>
            </a:r>
          </a:p>
          <a:p>
            <a:endParaRPr lang="fr-FR" dirty="0"/>
          </a:p>
          <a:p>
            <a:r>
              <a:rPr lang="fr-FR" dirty="0"/>
              <a:t>Utilisation des services :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CC956-6BA2-3143-9BDC-6571670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4E9730-1049-EDD0-D7C7-A2E52FD6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13" y="164906"/>
            <a:ext cx="1921842" cy="11531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F3B5F9-C187-DFDB-1BB1-F5E6ED8645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4225" y="4592872"/>
            <a:ext cx="2847975" cy="1600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91A2D16-BACD-91B9-1434-7D6303F4C83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4787100"/>
            <a:ext cx="1877045" cy="1405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B4B9ADF-930E-8B7E-F290-BD03371AB98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996" y="4787100"/>
            <a:ext cx="644994" cy="123822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FAA8597-DAC5-DD50-5620-D7FC18AC69AA}"/>
              </a:ext>
            </a:extLst>
          </p:cNvPr>
          <p:cNvSpPr txBox="1"/>
          <p:nvPr/>
        </p:nvSpPr>
        <p:spPr>
          <a:xfrm>
            <a:off x="9107135" y="6025329"/>
            <a:ext cx="97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91101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EE86D-4A28-4EBB-7597-92C51856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 des données : S3</a:t>
            </a:r>
            <a:br>
              <a:rPr lang="fr-FR" dirty="0"/>
            </a:br>
            <a:r>
              <a:rPr lang="fr-FR" sz="2800" i="1" dirty="0"/>
              <a:t>Simple Storage Service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5D2EF-2C69-E5B1-C716-F2CEB72F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fr-FR" dirty="0"/>
              <a:t>Durable</a:t>
            </a:r>
          </a:p>
          <a:p>
            <a:r>
              <a:rPr lang="fr-FR" dirty="0"/>
              <a:t>Scalable</a:t>
            </a:r>
          </a:p>
          <a:p>
            <a:r>
              <a:rPr lang="fr-FR" dirty="0"/>
              <a:t>Faible coût</a:t>
            </a:r>
          </a:p>
          <a:p>
            <a:r>
              <a:rPr lang="fr-FR" dirty="0"/>
              <a:t>Adaptabilité de l’offre</a:t>
            </a:r>
          </a:p>
          <a:p>
            <a:r>
              <a:rPr lang="fr-FR" dirty="0"/>
              <a:t>Faible latence</a:t>
            </a:r>
          </a:p>
          <a:p>
            <a:r>
              <a:rPr lang="fr-FR" dirty="0"/>
              <a:t>Définition fine des droits d’accès des utilisateurs (compte IAM)</a:t>
            </a:r>
          </a:p>
          <a:p>
            <a:r>
              <a:rPr lang="fr-FR" dirty="0"/>
              <a:t>Accès via boto3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FEBFB2-D1F7-9A17-AA6B-75AD166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680914-9824-3FD4-C6E7-2EC9179B0B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4490" y="5310966"/>
            <a:ext cx="1877045" cy="14059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8E20620-D144-4AE6-DC04-9E5DA3BB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8739" y="5359174"/>
            <a:ext cx="644994" cy="12382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E801909-9212-2077-DB6B-1538AB5E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59" y="1908293"/>
            <a:ext cx="5393634" cy="14142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FFC9A-3E85-340C-B2BD-E376C3925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459" y="3979157"/>
            <a:ext cx="5393634" cy="1825297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EBE8A600-5D24-84A1-DB16-87A3C4BB657C}"/>
              </a:ext>
            </a:extLst>
          </p:cNvPr>
          <p:cNvSpPr/>
          <p:nvPr/>
        </p:nvSpPr>
        <p:spPr>
          <a:xfrm rot="15400876">
            <a:off x="5543640" y="3775468"/>
            <a:ext cx="2524847" cy="1049572"/>
          </a:xfrm>
          <a:prstGeom prst="arc">
            <a:avLst>
              <a:gd name="adj1" fmla="val 12745686"/>
              <a:gd name="adj2" fmla="val 0"/>
            </a:avLst>
          </a:prstGeom>
          <a:ln w="3175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6684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697</Words>
  <Application>Microsoft Office PowerPoint</Application>
  <PresentationFormat>Grand écran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Cadrage</vt:lpstr>
      <vt:lpstr>Déploiement d’un modèle dans le cloud</vt:lpstr>
      <vt:lpstr>Contexte et objectifs</vt:lpstr>
      <vt:lpstr>Données disponibles</vt:lpstr>
      <vt:lpstr>Méthodologie</vt:lpstr>
      <vt:lpstr>Feature extraction : </vt:lpstr>
      <vt:lpstr>Problématique du nombre de donnée</vt:lpstr>
      <vt:lpstr>Environnement  Big Data</vt:lpstr>
      <vt:lpstr>Amazon Web Services</vt:lpstr>
      <vt:lpstr>Stockage des données : S3 Simple Storage Service</vt:lpstr>
      <vt:lpstr>Environnement de calcul : EC2 Elastic Cloud Computing</vt:lpstr>
      <vt:lpstr>Distribution des calculs :</vt:lpstr>
      <vt:lpstr>Traitement des images</vt:lpstr>
      <vt:lpstr>Traitement des images</vt:lpstr>
      <vt:lpstr>Démonstration</vt:lpstr>
      <vt:lpstr>CONCLUSIONS</vt:lpstr>
      <vt:lpstr>Merci pour votre attention.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automatique de biens de consommation</dc:title>
  <dc:creator>helene de boissezon</dc:creator>
  <cp:lastModifiedBy>helene de boissezon</cp:lastModifiedBy>
  <cp:revision>25</cp:revision>
  <dcterms:created xsi:type="dcterms:W3CDTF">2022-03-29T07:41:16Z</dcterms:created>
  <dcterms:modified xsi:type="dcterms:W3CDTF">2022-07-18T08:53:21Z</dcterms:modified>
</cp:coreProperties>
</file>