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5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8D50-59E4-644A-87C7-214C144A6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1E59-0DFF-EB43-BA1F-43799908D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DEA69-1120-3344-9B69-9262F0BC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F50A-9B39-D14C-98D8-1D384C6E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3610-9629-9B46-B657-A6B8DCBA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0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90E2-748B-E240-BD54-C94B4D29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3D19D-EF8C-684F-8103-CA8D503E6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7198-C295-134E-8BA3-D3924565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AEC17-E9CE-1040-B7A3-65EDECE0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C102-38E1-E145-963B-D3FF8C22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8D820-5D57-C24F-A303-B2BFB732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4242-5FEF-4249-A769-452E1E3D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A292-663E-C74D-8034-B5618FFF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640B-98B9-D344-A5CB-21A41677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654B-893A-764E-830F-1E2B5D40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432-5A2E-C84E-91F6-7630EBC5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B65E-C4AC-F744-955A-6F46631B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8B49-ACAD-CE4A-B19D-C5A49002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C94E-D68B-744A-8C6F-16DC1C80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EBDB-1BE6-E24A-944C-4F2624A5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3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DEF6-DBEE-D94C-9C8E-CD40C334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76D97-EF07-A548-8078-44706753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031A-B026-3B45-8231-BDFD2846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1380-351E-CD4F-B63E-40459051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0E88-139E-744A-B0A0-504C983F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3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B55C-737B-BC41-9075-F948202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D852-7530-0646-BAEE-CEB76CD8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D8E98-ECB0-5B44-8472-7FA4190A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C9607-903A-5F43-A495-480B8D65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F342A-221E-9945-AEF4-2AC2A744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DBF2-6F19-194B-90AD-2E37D84B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13FC-ED2D-2549-9FB8-BC8EFD14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5A8B-1BB1-1D4A-94D1-8E71B1B1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EF303-3D26-2F4E-919F-5ABF2CD1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1EDC0-5A37-1240-8FC0-F63C1413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C206-2D1D-F440-9508-84A758EF9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38B3D-5F0A-AB41-B0B2-C3D3F85A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AD198-D396-994B-A5A9-E151EDE9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2A399-93EC-5B4A-B716-1E2CF423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849E-5A3C-3348-91D0-002AEB3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65"/>
            <a:ext cx="10515600" cy="8047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40281-78DF-D448-B4DE-EF4FE9D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C34CB-2FE1-524C-8633-4B7F9B50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0A6D6-691B-F842-A643-31A17DE0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4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15956-7120-4E4F-AEAE-D66F7DA4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8BB7-2D20-6841-B13B-A21E4758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8795-DF90-DC43-9307-95E611B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09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58D6-6435-7A43-8FDA-AA2E97B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898-48B2-CE4F-8194-21AB3FE3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EC42-5100-A149-AFD4-18984D959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AFF28-6F4A-2845-A58A-B8A775DF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3112-D8DA-C241-A9B0-9592EF48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914B-6648-5A4F-AB2C-2BD7A42A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2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217E-977B-8C42-A1A7-8F57C7C1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E0704-5CB2-7E4F-ABC7-350E34F94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7EFD-D4C0-6743-B8B8-0B8C5489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9555-861E-1E4C-8604-B381435D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8903E-7824-C842-989F-A6904678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310B-6B81-8647-ABA0-EE8B7F8C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1CC39-D28F-604E-8EA0-D2BC5E62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DFCC-EDCF-2C4C-A29A-A5B217B0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E4BA-6950-9C4D-AEB8-8332D875E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B898-3A05-4D41-AD51-DBE0E4CD7A6E}" type="datetimeFigureOut">
              <a:rPr lang="de-DE" smtClean="0"/>
              <a:t>20.08.19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ED22-D085-E44A-B87C-BF00ACC67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B3B4-836A-244E-9515-FF8F3145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0FEC-6ABF-F047-B650-BBFEDA0D48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3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Dembinski/corsika_span_demo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ikp.kit.edu/AirShowerPhysics/corsika/issues/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7717-3403-2747-8EBA-68F5C5890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N </a:t>
            </a:r>
            <a:r>
              <a:rPr lang="de-DE" dirty="0" err="1"/>
              <a:t>particles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337DF-AA75-2544-B2B3-D010D7E7C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Hans Dembinski, MPIK Heidelberg</a:t>
            </a:r>
          </a:p>
        </p:txBody>
      </p:sp>
    </p:spTree>
    <p:extLst>
      <p:ext uri="{BB962C8B-B14F-4D97-AF65-F5344CB8AC3E}">
        <p14:creationId xmlns:p14="http://schemas.microsoft.com/office/powerpoint/2010/main" val="17561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AF32-C1E8-D549-A56D-944FA2A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86179F-B9AE-CC45-AE0F-1F3C5E45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89785"/>
            <a:ext cx="6400800" cy="5486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FF7AF70-C52A-A244-B5EB-29AAB2F9A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1200" y="1189785"/>
            <a:ext cx="6400800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25461-060F-0744-8D1F-0F06BC7137C4}"/>
              </a:ext>
            </a:extLst>
          </p:cNvPr>
          <p:cNvSpPr txBox="1"/>
          <p:nvPr/>
        </p:nvSpPr>
        <p:spPr>
          <a:xfrm>
            <a:off x="3860800" y="254384"/>
            <a:ext cx="8176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variant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processes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acts</a:t>
            </a:r>
            <a:r>
              <a:rPr lang="de-DE" sz="2000" dirty="0"/>
              <a:t> on a </a:t>
            </a:r>
            <a:r>
              <a:rPr lang="de-DE" sz="2000" dirty="0" err="1"/>
              <a:t>ParticleSpan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Higher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gains</a:t>
            </a:r>
            <a:r>
              <a:rPr lang="de-DE" sz="2000" dirty="0"/>
              <a:t> </a:t>
            </a:r>
            <a:r>
              <a:rPr lang="de-DE" sz="2000" dirty="0" err="1"/>
              <a:t>seem</a:t>
            </a:r>
            <a:r>
              <a:rPr lang="de-DE" sz="2000" dirty="0"/>
              <a:t> </a:t>
            </a:r>
            <a:r>
              <a:rPr lang="de-DE" sz="2000" dirty="0" err="1"/>
              <a:t>possible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SIMD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Variant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processes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acts</a:t>
            </a:r>
            <a:r>
              <a:rPr lang="de-DE" sz="2000" dirty="0"/>
              <a:t> on </a:t>
            </a:r>
            <a:r>
              <a:rPr lang="de-DE" sz="2000" dirty="0" err="1"/>
              <a:t>Particle</a:t>
            </a:r>
            <a:r>
              <a:rPr lang="de-DE" sz="2000" dirty="0"/>
              <a:t> a time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unacceptably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7273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D4D-D89C-3C4B-9BDF-040BE72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A7C1-0855-684F-BF0F-C03853E2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2543" cy="4081689"/>
          </a:xfrm>
        </p:spPr>
        <p:txBody>
          <a:bodyPr>
            <a:normAutofit/>
          </a:bodyPr>
          <a:lstStyle/>
          <a:p>
            <a:r>
              <a:rPr lang="de-DE" sz="3200" dirty="0" err="1"/>
              <a:t>We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change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new</a:t>
            </a:r>
            <a:r>
              <a:rPr lang="de-DE" sz="3200" dirty="0"/>
              <a:t> </a:t>
            </a:r>
            <a:r>
              <a:rPr lang="de-DE" sz="3200" dirty="0" err="1"/>
              <a:t>main</a:t>
            </a:r>
            <a:r>
              <a:rPr lang="de-DE" sz="3200" dirty="0"/>
              <a:t> </a:t>
            </a:r>
            <a:r>
              <a:rPr lang="de-DE" sz="3200" dirty="0" err="1"/>
              <a:t>loop</a:t>
            </a:r>
            <a:r>
              <a:rPr lang="de-DE" sz="3200" dirty="0"/>
              <a:t> </a:t>
            </a:r>
            <a:r>
              <a:rPr lang="de-DE" sz="3200" dirty="0" err="1"/>
              <a:t>proposal</a:t>
            </a:r>
            <a:endParaRPr lang="de-DE" sz="3200" dirty="0"/>
          </a:p>
          <a:p>
            <a:r>
              <a:rPr lang="de-DE" sz="3200" dirty="0" err="1"/>
              <a:t>No</a:t>
            </a:r>
            <a:r>
              <a:rPr lang="de-DE" sz="3200" dirty="0"/>
              <a:t> </a:t>
            </a:r>
            <a:r>
              <a:rPr lang="de-DE" sz="3200" dirty="0" err="1"/>
              <a:t>show</a:t>
            </a:r>
            <a:r>
              <a:rPr lang="de-DE" sz="3200" dirty="0"/>
              <a:t> </a:t>
            </a:r>
            <a:r>
              <a:rPr lang="de-DE" sz="3200" dirty="0" err="1"/>
              <a:t>stoppers</a:t>
            </a:r>
            <a:endParaRPr lang="de-DE" sz="3200" dirty="0"/>
          </a:p>
          <a:p>
            <a:r>
              <a:rPr lang="de-DE" sz="3200" dirty="0" err="1"/>
              <a:t>ParticleSpan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Eigen </a:t>
            </a:r>
            <a:r>
              <a:rPr lang="de-DE" sz="3200" dirty="0" err="1"/>
              <a:t>make</a:t>
            </a:r>
            <a:r>
              <a:rPr lang="de-DE" sz="3200" dirty="0"/>
              <a:t> </a:t>
            </a:r>
            <a:r>
              <a:rPr lang="de-DE" sz="3200" dirty="0" err="1"/>
              <a:t>array</a:t>
            </a:r>
            <a:r>
              <a:rPr lang="de-DE" sz="3200" dirty="0"/>
              <a:t> </a:t>
            </a:r>
            <a:r>
              <a:rPr lang="de-DE" sz="3200" dirty="0" err="1"/>
              <a:t>computing</a:t>
            </a:r>
            <a:r>
              <a:rPr lang="de-DE" sz="3200" dirty="0"/>
              <a:t> easy</a:t>
            </a:r>
          </a:p>
          <a:p>
            <a:r>
              <a:rPr lang="de-DE" sz="3200" dirty="0" err="1"/>
              <a:t>Enable</a:t>
            </a:r>
            <a:r>
              <a:rPr lang="de-DE" sz="3200" dirty="0"/>
              <a:t> individual modular </a:t>
            </a:r>
            <a:r>
              <a:rPr lang="de-DE" sz="3200" dirty="0" err="1"/>
              <a:t>optimisations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process</a:t>
            </a:r>
            <a:endParaRPr lang="de-DE" sz="3200" dirty="0"/>
          </a:p>
          <a:p>
            <a:r>
              <a:rPr lang="de-DE" sz="3200" dirty="0"/>
              <a:t>Speed </a:t>
            </a:r>
            <a:r>
              <a:rPr lang="de-DE" sz="3200" dirty="0" err="1"/>
              <a:t>gains</a:t>
            </a:r>
            <a:r>
              <a:rPr lang="de-DE" sz="3200" dirty="0"/>
              <a:t> not </a:t>
            </a:r>
            <a:r>
              <a:rPr lang="de-DE" sz="3200" dirty="0" err="1"/>
              <a:t>as</a:t>
            </a:r>
            <a:r>
              <a:rPr lang="de-DE" sz="3200" dirty="0"/>
              <a:t> </a:t>
            </a:r>
            <a:r>
              <a:rPr lang="de-DE" sz="3200" dirty="0" err="1"/>
              <a:t>much</a:t>
            </a:r>
            <a:r>
              <a:rPr lang="de-DE" sz="3200" dirty="0"/>
              <a:t> </a:t>
            </a:r>
            <a:r>
              <a:rPr lang="de-DE" sz="3200" dirty="0" err="1"/>
              <a:t>as</a:t>
            </a:r>
            <a:r>
              <a:rPr lang="de-DE" sz="3200" dirty="0"/>
              <a:t> I </a:t>
            </a:r>
            <a:r>
              <a:rPr lang="de-DE" sz="3200" dirty="0" err="1"/>
              <a:t>had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, but </a:t>
            </a:r>
            <a:r>
              <a:rPr lang="de-DE" sz="3200" dirty="0" err="1"/>
              <a:t>present</a:t>
            </a:r>
            <a:endParaRPr lang="de-DE" sz="3200" dirty="0"/>
          </a:p>
          <a:p>
            <a:r>
              <a:rPr lang="de-DE" sz="3200" dirty="0"/>
              <a:t>Much simpler </a:t>
            </a:r>
            <a:r>
              <a:rPr lang="de-DE" sz="3200" dirty="0" err="1"/>
              <a:t>ProcessList</a:t>
            </a:r>
            <a:r>
              <a:rPr lang="de-DE" sz="3200" dirty="0"/>
              <a:t>, </a:t>
            </a:r>
            <a:r>
              <a:rPr lang="de-DE" sz="3200" dirty="0" err="1"/>
              <a:t>configurable</a:t>
            </a:r>
            <a:r>
              <a:rPr lang="de-DE" sz="3200" dirty="0"/>
              <a:t> at </a:t>
            </a:r>
            <a:r>
              <a:rPr lang="de-DE" sz="3200" dirty="0" err="1"/>
              <a:t>run</a:t>
            </a:r>
            <a:r>
              <a:rPr lang="de-DE" sz="3200" dirty="0"/>
              <a:t>-time </a:t>
            </a:r>
            <a:r>
              <a:rPr lang="de-DE" sz="3200" dirty="0" err="1"/>
              <a:t>from</a:t>
            </a:r>
            <a:r>
              <a:rPr lang="de-DE" sz="3200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79232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6840-F4CF-274E-A24E-CEF48947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Benchmarks 2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, also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particle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92160-255F-DC42-8800-F36EEAA3D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19" y="1690687"/>
            <a:ext cx="5602552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C2584-4663-D741-AA0F-09D4D34D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69" y="1690688"/>
            <a:ext cx="5682342" cy="48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05F8-4BFB-6D4A-B714-3D886F8A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demonstrator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453E-7A0F-2646-A79E-C2F3D55D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https://github.com/HDembinski/corsika_span_demo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12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FD6D-65FA-334D-A42E-48B7251F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1EA8-F1E5-6D41-B328-593C932A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9686" cy="4351338"/>
          </a:xfrm>
        </p:spPr>
        <p:txBody>
          <a:bodyPr>
            <a:normAutofit/>
          </a:bodyPr>
          <a:lstStyle/>
          <a:p>
            <a:r>
              <a:rPr lang="de-DE" dirty="0"/>
              <a:t>See </a:t>
            </a:r>
            <a:r>
              <a:rPr lang="de-DE" dirty="0">
                <a:hlinkClick r:id="rId2"/>
              </a:rPr>
              <a:t>https://gitlab.ikp.kit.edu/AirShowerPhysics/corsika/issues/224</a:t>
            </a:r>
            <a:endParaRPr lang="de-DE" dirty="0"/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particle</a:t>
            </a:r>
            <a:r>
              <a:rPr lang="de-DE" dirty="0"/>
              <a:t> in a Monte-Carlo </a:t>
            </a:r>
            <a:r>
              <a:rPr lang="de-DE" dirty="0" err="1"/>
              <a:t>step</a:t>
            </a:r>
            <a:r>
              <a:rPr lang="de-DE" dirty="0"/>
              <a:t>, </a:t>
            </a:r>
            <a:r>
              <a:rPr lang="de-DE" dirty="0" err="1"/>
              <a:t>process</a:t>
            </a:r>
            <a:r>
              <a:rPr lang="de-DE" dirty="0"/>
              <a:t> N </a:t>
            </a:r>
            <a:r>
              <a:rPr lang="de-DE" dirty="0" err="1"/>
              <a:t>particles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 in a Monte-Carlo </a:t>
            </a:r>
            <a:r>
              <a:rPr lang="de-DE" dirty="0" err="1"/>
              <a:t>step</a:t>
            </a:r>
            <a:endParaRPr lang="de-DE" dirty="0"/>
          </a:p>
          <a:p>
            <a:pPr lvl="1"/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Monte-Carlo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particles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endParaRPr lang="de-DE" dirty="0"/>
          </a:p>
          <a:p>
            <a:pPr lvl="1"/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ProcessA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ProcessB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, ...</a:t>
            </a:r>
          </a:p>
          <a:p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impossible</a:t>
            </a:r>
            <a:endParaRPr lang="de-DE" dirty="0"/>
          </a:p>
          <a:p>
            <a:pPr lvl="1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ProcessList</a:t>
            </a:r>
            <a:r>
              <a:rPr lang="de-DE" dirty="0"/>
              <a:t> at </a:t>
            </a:r>
            <a:r>
              <a:rPr lang="de-DE" dirty="0" err="1"/>
              <a:t>run</a:t>
            </a:r>
            <a:r>
              <a:rPr lang="de-DE" dirty="0"/>
              <a:t>-time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hit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0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FB8CF-CF02-F946-BBE3-792B5988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loop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F01DD-8235-FA44-AE79-4D54A7E4DDF3}"/>
              </a:ext>
            </a:extLst>
          </p:cNvPr>
          <p:cNvSpPr/>
          <p:nvPr/>
        </p:nvSpPr>
        <p:spPr>
          <a:xfrm>
            <a:off x="3700462" y="4610099"/>
            <a:ext cx="1500187" cy="671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6BCFB7-04E7-0944-B9CA-9ACB8ED22330}"/>
              </a:ext>
            </a:extLst>
          </p:cNvPr>
          <p:cNvCxnSpPr/>
          <p:nvPr/>
        </p:nvCxnSpPr>
        <p:spPr>
          <a:xfrm>
            <a:off x="6096000" y="1914525"/>
            <a:ext cx="0" cy="435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15A3352-B013-7A4E-9AA5-2D091AD4C949}"/>
              </a:ext>
            </a:extLst>
          </p:cNvPr>
          <p:cNvSpPr/>
          <p:nvPr/>
        </p:nvSpPr>
        <p:spPr>
          <a:xfrm>
            <a:off x="3700463" y="3836193"/>
            <a:ext cx="1500187" cy="671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D04CF-3BFC-6044-938D-F165ED942F6F}"/>
              </a:ext>
            </a:extLst>
          </p:cNvPr>
          <p:cNvSpPr/>
          <p:nvPr/>
        </p:nvSpPr>
        <p:spPr>
          <a:xfrm>
            <a:off x="3700463" y="3062287"/>
            <a:ext cx="1500187" cy="671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AE67F-23B0-2E4E-B289-A6F6D94D8B51}"/>
              </a:ext>
            </a:extLst>
          </p:cNvPr>
          <p:cNvSpPr/>
          <p:nvPr/>
        </p:nvSpPr>
        <p:spPr>
          <a:xfrm>
            <a:off x="4114801" y="2014537"/>
            <a:ext cx="671512" cy="671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endParaRPr lang="de-DE" baseline="-25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85431-02EE-FC48-84AC-D40599EDFD3C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4450557" y="2686049"/>
            <a:ext cx="0" cy="3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1164F04-82E5-1346-BF8D-326E5F053CFC}"/>
              </a:ext>
            </a:extLst>
          </p:cNvPr>
          <p:cNvSpPr/>
          <p:nvPr/>
        </p:nvSpPr>
        <p:spPr>
          <a:xfrm>
            <a:off x="471488" y="3733799"/>
            <a:ext cx="245745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Stack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3CCFE96-20A6-7F40-9914-80C2CBC8530B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rot="5400000" flipH="1" flipV="1">
            <a:off x="2215754" y="1834752"/>
            <a:ext cx="1383506" cy="2414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79A8625-1556-944F-B357-9464C8DF872B}"/>
              </a:ext>
            </a:extLst>
          </p:cNvPr>
          <p:cNvCxnSpPr>
            <a:stCxn id="5" idx="2"/>
            <a:endCxn id="17" idx="2"/>
          </p:cNvCxnSpPr>
          <p:nvPr/>
        </p:nvCxnSpPr>
        <p:spPr>
          <a:xfrm rot="5400000" flipH="1">
            <a:off x="2739629" y="3570684"/>
            <a:ext cx="671512" cy="2750343"/>
          </a:xfrm>
          <a:prstGeom prst="bentConnector3">
            <a:avLst>
              <a:gd name="adj1" fmla="val -110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3F974CD-1430-8D44-A74B-E5884C4CE0DD}"/>
              </a:ext>
            </a:extLst>
          </p:cNvPr>
          <p:cNvSpPr/>
          <p:nvPr/>
        </p:nvSpPr>
        <p:spPr>
          <a:xfrm>
            <a:off x="9741692" y="4667249"/>
            <a:ext cx="1500187" cy="671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51A85B-E232-854E-AAFB-C258797581F0}"/>
              </a:ext>
            </a:extLst>
          </p:cNvPr>
          <p:cNvSpPr/>
          <p:nvPr/>
        </p:nvSpPr>
        <p:spPr>
          <a:xfrm>
            <a:off x="9741693" y="3893343"/>
            <a:ext cx="1500187" cy="671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A69A6C-CF74-D54A-B590-150006FF5427}"/>
              </a:ext>
            </a:extLst>
          </p:cNvPr>
          <p:cNvSpPr/>
          <p:nvPr/>
        </p:nvSpPr>
        <p:spPr>
          <a:xfrm>
            <a:off x="9741693" y="3119437"/>
            <a:ext cx="1500187" cy="671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F28BB-0FBA-3849-8441-795CA6298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491785" y="2686049"/>
            <a:ext cx="2" cy="433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8ACDFB-06A9-4746-9105-8615A1F76EF6}"/>
              </a:ext>
            </a:extLst>
          </p:cNvPr>
          <p:cNvSpPr/>
          <p:nvPr/>
        </p:nvSpPr>
        <p:spPr>
          <a:xfrm>
            <a:off x="6512718" y="3790949"/>
            <a:ext cx="245745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Stack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BD73D-4298-2D43-9D2D-83B9CBDEFCCF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rot="5400000" flipH="1" flipV="1">
            <a:off x="8131078" y="2044600"/>
            <a:ext cx="1356715" cy="213598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A433060-AE16-D144-8B35-2681F9F3E984}"/>
              </a:ext>
            </a:extLst>
          </p:cNvPr>
          <p:cNvCxnSpPr/>
          <p:nvPr/>
        </p:nvCxnSpPr>
        <p:spPr>
          <a:xfrm rot="5400000" flipH="1">
            <a:off x="8780858" y="3627835"/>
            <a:ext cx="671512" cy="2750343"/>
          </a:xfrm>
          <a:prstGeom prst="bentConnector3">
            <a:avLst>
              <a:gd name="adj1" fmla="val -1106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EADB2E-366F-BF49-A218-8CB276351CA2}"/>
              </a:ext>
            </a:extLst>
          </p:cNvPr>
          <p:cNvSpPr/>
          <p:nvPr/>
        </p:nvSpPr>
        <p:spPr>
          <a:xfrm>
            <a:off x="10395340" y="2096689"/>
            <a:ext cx="671512" cy="671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endParaRPr lang="de-DE" baseline="-25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76BD5D-2621-BC46-8929-C7604F212E6A}"/>
              </a:ext>
            </a:extLst>
          </p:cNvPr>
          <p:cNvSpPr/>
          <p:nvPr/>
        </p:nvSpPr>
        <p:spPr>
          <a:xfrm>
            <a:off x="10266751" y="2106809"/>
            <a:ext cx="671512" cy="671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endParaRPr lang="de-DE" baseline="-25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E247EC-4986-9841-8AFC-0750F7ED392D}"/>
              </a:ext>
            </a:extLst>
          </p:cNvPr>
          <p:cNvSpPr/>
          <p:nvPr/>
        </p:nvSpPr>
        <p:spPr>
          <a:xfrm>
            <a:off x="10145315" y="2106811"/>
            <a:ext cx="671512" cy="671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endParaRPr lang="de-DE" baseline="-25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DD054A-37EB-E743-AD2C-CFA1C9687EE3}"/>
              </a:ext>
            </a:extLst>
          </p:cNvPr>
          <p:cNvSpPr/>
          <p:nvPr/>
        </p:nvSpPr>
        <p:spPr>
          <a:xfrm>
            <a:off x="9998868" y="2098476"/>
            <a:ext cx="671512" cy="671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endParaRPr lang="de-DE" baseline="-25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199CF3-4A3D-7642-9FAA-A3D8A4EF56EC}"/>
              </a:ext>
            </a:extLst>
          </p:cNvPr>
          <p:cNvSpPr/>
          <p:nvPr/>
        </p:nvSpPr>
        <p:spPr>
          <a:xfrm>
            <a:off x="9877427" y="2098478"/>
            <a:ext cx="671512" cy="671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endParaRPr lang="de-DE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DD8E25-78C6-D840-A435-2D559D52FB4B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10491787" y="3790949"/>
            <a:ext cx="0" cy="1023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3B1D81-3B47-864C-9F3E-82E6661EE69A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10491786" y="4564855"/>
            <a:ext cx="1" cy="1023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51DFE-A843-AE4A-8939-7116DB0DF97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4450557" y="3733799"/>
            <a:ext cx="0" cy="10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4F8907-5B15-B845-9616-D91909F1BF1D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4450556" y="4507705"/>
            <a:ext cx="1" cy="10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13AEE8-1727-F04A-830F-D050F7875CFE}"/>
              </a:ext>
            </a:extLst>
          </p:cNvPr>
          <p:cNvSpPr txBox="1"/>
          <p:nvPr/>
        </p:nvSpPr>
        <p:spPr>
          <a:xfrm>
            <a:off x="3957638" y="1471613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Particle</a:t>
            </a:r>
            <a:r>
              <a:rPr lang="de-DE" dirty="0"/>
              <a:t>&amp;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99B15-C4DA-D244-94AC-083BE7D95C3C}"/>
              </a:ext>
            </a:extLst>
          </p:cNvPr>
          <p:cNvSpPr txBox="1"/>
          <p:nvPr/>
        </p:nvSpPr>
        <p:spPr>
          <a:xfrm>
            <a:off x="9722784" y="1471613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ParticleSpan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22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F5F7-C4B2-BC42-AE35-9CEA15F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N </a:t>
            </a:r>
            <a:r>
              <a:rPr lang="de-DE" dirty="0" err="1"/>
              <a:t>particles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8866-E7D7-6749-80B8-04C8F40C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CPUs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same </a:t>
            </a:r>
            <a:r>
              <a:rPr lang="de-DE" dirty="0" err="1"/>
              <a:t>operation</a:t>
            </a:r>
            <a:r>
              <a:rPr lang="de-DE" dirty="0"/>
              <a:t> on multiple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Reduced</a:t>
            </a:r>
            <a:r>
              <a:rPr lang="de-DE" dirty="0"/>
              <a:t> CPU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use</a:t>
            </a:r>
            <a:r>
              <a:rPr lang="de-DE" dirty="0"/>
              <a:t> SIMD </a:t>
            </a:r>
            <a:r>
              <a:rPr lang="de-DE" dirty="0" err="1"/>
              <a:t>instructions</a:t>
            </a:r>
            <a:endParaRPr lang="de-DE" dirty="0"/>
          </a:p>
          <a:p>
            <a:pPr lvl="1"/>
            <a:r>
              <a:rPr lang="de-DE" dirty="0" err="1"/>
              <a:t>Pipelining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pPr lvl="1"/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-time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per </a:t>
            </a:r>
            <a:r>
              <a:rPr lang="de-DE" dirty="0" err="1"/>
              <a:t>particle</a:t>
            </a:r>
            <a:endParaRPr lang="de-DE" dirty="0"/>
          </a:p>
          <a:p>
            <a:pPr lvl="2"/>
            <a:r>
              <a:rPr lang="de-DE" dirty="0"/>
              <a:t>Run multiple </a:t>
            </a:r>
            <a:r>
              <a:rPr lang="de-DE" dirty="0" err="1"/>
              <a:t>threads</a:t>
            </a:r>
            <a:endParaRPr lang="de-DE" dirty="0"/>
          </a:p>
          <a:p>
            <a:pPr lvl="2"/>
            <a:r>
              <a:rPr lang="de-DE" dirty="0" err="1"/>
              <a:t>Compute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GPU</a:t>
            </a:r>
          </a:p>
          <a:p>
            <a:pPr lvl="2"/>
            <a:r>
              <a:rPr lang="de-DE" dirty="0" err="1"/>
              <a:t>Allocate</a:t>
            </a:r>
            <a:r>
              <a:rPr lang="de-DE" dirty="0"/>
              <a:t> </a:t>
            </a:r>
            <a:r>
              <a:rPr lang="de-DE" dirty="0" err="1"/>
              <a:t>buffers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ProcessList</a:t>
            </a:r>
            <a:r>
              <a:rPr lang="de-DE" dirty="0"/>
              <a:t> </a:t>
            </a:r>
            <a:r>
              <a:rPr lang="de-DE" dirty="0" err="1"/>
              <a:t>constructed</a:t>
            </a:r>
            <a:r>
              <a:rPr lang="de-DE" dirty="0"/>
              <a:t> at </a:t>
            </a:r>
            <a:r>
              <a:rPr lang="de-DE" dirty="0" err="1"/>
              <a:t>run</a:t>
            </a:r>
            <a:r>
              <a:rPr lang="de-DE" dirty="0"/>
              <a:t>-time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vector</a:t>
            </a:r>
            <a:r>
              <a:rPr lang="de-DE" dirty="0"/>
              <a:t>&lt;</a:t>
            </a:r>
            <a:r>
              <a:rPr lang="de-DE" dirty="0" err="1"/>
              <a:t>std</a:t>
            </a:r>
            <a:r>
              <a:rPr lang="de-DE" dirty="0"/>
              <a:t>::variant&lt;</a:t>
            </a:r>
            <a:r>
              <a:rPr lang="de-DE" dirty="0" err="1"/>
              <a:t>ProcessA</a:t>
            </a:r>
            <a:r>
              <a:rPr lang="de-DE" dirty="0"/>
              <a:t>, </a:t>
            </a:r>
            <a:r>
              <a:rPr lang="de-DE" dirty="0" err="1"/>
              <a:t>ProcessB</a:t>
            </a:r>
            <a:r>
              <a:rPr lang="de-DE" dirty="0"/>
              <a:t>, </a:t>
            </a:r>
            <a:r>
              <a:rPr lang="de-DE" dirty="0" err="1"/>
              <a:t>ProcessC</a:t>
            </a:r>
            <a:r>
              <a:rPr lang="de-DE" dirty="0"/>
              <a:t>, ...&gt;&gt; at </a:t>
            </a:r>
            <a:r>
              <a:rPr lang="de-DE" dirty="0" err="1"/>
              <a:t>run</a:t>
            </a:r>
            <a:r>
              <a:rPr lang="de-DE" dirty="0"/>
              <a:t>-time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Lookup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 </a:t>
            </a:r>
            <a:r>
              <a:rPr lang="de-DE" dirty="0" err="1"/>
              <a:t>spend</a:t>
            </a:r>
            <a:r>
              <a:rPr lang="de-DE" dirty="0"/>
              <a:t> in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body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1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30E2-EECA-494B-892A-AE135903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31AC-B125-D242-A860-1C34DD6D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Eigen::Arrays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numbers</a:t>
            </a:r>
            <a:br>
              <a:rPr lang="de-DE" dirty="0"/>
            </a:br>
            <a:r>
              <a:rPr lang="de-DE" dirty="0"/>
              <a:t>(like in Python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)</a:t>
            </a:r>
          </a:p>
          <a:p>
            <a:r>
              <a:rPr lang="de-DE" dirty="0"/>
              <a:t>Can </a:t>
            </a:r>
            <a:r>
              <a:rPr lang="de-DE" dirty="0" err="1"/>
              <a:t>always</a:t>
            </a:r>
            <a:r>
              <a:rPr lang="de-DE" dirty="0"/>
              <a:t> fall back in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particle</a:t>
            </a:r>
            <a:r>
              <a:rPr lang="de-DE" dirty="0"/>
              <a:t> a time</a:t>
            </a:r>
          </a:p>
        </p:txBody>
      </p:sp>
    </p:spTree>
    <p:extLst>
      <p:ext uri="{BB962C8B-B14F-4D97-AF65-F5344CB8AC3E}">
        <p14:creationId xmlns:p14="http://schemas.microsoft.com/office/powerpoint/2010/main" val="368586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E6D466-77FE-B041-BDA1-5C994AF4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Particle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2E156-7AB8-0549-8E1D-DFA5E1D52757}"/>
              </a:ext>
            </a:extLst>
          </p:cNvPr>
          <p:cNvSpPr/>
          <p:nvPr/>
        </p:nvSpPr>
        <p:spPr>
          <a:xfrm>
            <a:off x="838200" y="1516895"/>
            <a:ext cx="10353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BC7A00"/>
                </a:solidFill>
                <a:effectLst/>
                <a:latin typeface="Courier" pitchFamily="2" charset="0"/>
              </a:rPr>
              <a:t>#</a:t>
            </a:r>
            <a:r>
              <a:rPr lang="de-DE" dirty="0" err="1">
                <a:solidFill>
                  <a:srgbClr val="BC7A00"/>
                </a:solidFill>
                <a:effectLst/>
                <a:latin typeface="Courier" pitchFamily="2" charset="0"/>
              </a:rPr>
              <a:t>include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&lt;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type_traits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&gt;</a:t>
            </a:r>
            <a:endParaRPr lang="de-DE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struct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Particle</a:t>
            </a:r>
            <a:r>
              <a:rPr lang="de-DE" dirty="0">
                <a:effectLst/>
                <a:latin typeface="Courier" pitchFamily="2" charset="0"/>
              </a:rPr>
              <a:t> {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px</a:t>
            </a:r>
            <a:r>
              <a:rPr lang="de-DE" dirty="0">
                <a:effectLst/>
                <a:latin typeface="Courier" pitchFamily="2" charset="0"/>
              </a:rPr>
              <a:t>() {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px</a:t>
            </a:r>
            <a:r>
              <a:rPr lang="de-DE" dirty="0">
                <a:effectLst/>
                <a:latin typeface="Courier" pitchFamily="2" charset="0"/>
              </a:rPr>
              <a:t>_; }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py</a:t>
            </a:r>
            <a:r>
              <a:rPr lang="de-DE" dirty="0">
                <a:effectLst/>
                <a:latin typeface="Courier" pitchFamily="2" charset="0"/>
              </a:rPr>
              <a:t>() {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py</a:t>
            </a:r>
            <a:r>
              <a:rPr lang="de-DE" dirty="0">
                <a:effectLst/>
                <a:latin typeface="Courier" pitchFamily="2" charset="0"/>
              </a:rPr>
              <a:t>_; }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pz</a:t>
            </a:r>
            <a:r>
              <a:rPr lang="de-DE" dirty="0">
                <a:effectLst/>
                <a:latin typeface="Courier" pitchFamily="2" charset="0"/>
              </a:rPr>
              <a:t>() {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pz</a:t>
            </a:r>
            <a:r>
              <a:rPr lang="de-DE" dirty="0">
                <a:effectLst/>
                <a:latin typeface="Courier" pitchFamily="2" charset="0"/>
              </a:rPr>
              <a:t>_; }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e</a:t>
            </a:r>
            <a:r>
              <a:rPr lang="de-DE" dirty="0">
                <a:effectLst/>
                <a:latin typeface="Courier" pitchFamily="2" charset="0"/>
              </a:rPr>
              <a:t>() {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e</a:t>
            </a:r>
            <a:r>
              <a:rPr lang="de-DE" dirty="0">
                <a:effectLst/>
                <a:latin typeface="Courier" pitchFamily="2" charset="0"/>
              </a:rPr>
              <a:t>_; }</a:t>
            </a:r>
          </a:p>
          <a:p>
            <a:br>
              <a:rPr lang="de-DE" dirty="0">
                <a:effectLst/>
                <a:latin typeface="Courier" pitchFamily="2" charset="0"/>
              </a:rPr>
            </a:br>
            <a:endParaRPr lang="de-DE" dirty="0">
              <a:effectLst/>
              <a:latin typeface="Courier" pitchFamily="2" charset="0"/>
            </a:endParaRPr>
          </a:p>
          <a:p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"private" variables</a:t>
            </a:r>
            <a:endParaRPr lang="de-DE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px</a:t>
            </a:r>
            <a:r>
              <a:rPr lang="de-DE" dirty="0">
                <a:effectLst/>
                <a:latin typeface="Courier" pitchFamily="2" charset="0"/>
              </a:rPr>
              <a:t>_, </a:t>
            </a:r>
            <a:r>
              <a:rPr lang="de-DE" dirty="0" err="1">
                <a:effectLst/>
                <a:latin typeface="Courier" pitchFamily="2" charset="0"/>
              </a:rPr>
              <a:t>py</a:t>
            </a:r>
            <a:r>
              <a:rPr lang="de-DE" dirty="0">
                <a:effectLst/>
                <a:latin typeface="Courier" pitchFamily="2" charset="0"/>
              </a:rPr>
              <a:t>_, </a:t>
            </a:r>
            <a:r>
              <a:rPr lang="de-DE" dirty="0" err="1">
                <a:effectLst/>
                <a:latin typeface="Courier" pitchFamily="2" charset="0"/>
              </a:rPr>
              <a:t>pz</a:t>
            </a:r>
            <a:r>
              <a:rPr lang="de-DE" dirty="0">
                <a:effectLst/>
                <a:latin typeface="Courier" pitchFamily="2" charset="0"/>
              </a:rPr>
              <a:t>_, </a:t>
            </a:r>
            <a:r>
              <a:rPr lang="de-DE" dirty="0" err="1">
                <a:effectLst/>
                <a:latin typeface="Courier" pitchFamily="2" charset="0"/>
              </a:rPr>
              <a:t>e</a:t>
            </a:r>
            <a:r>
              <a:rPr lang="de-DE" dirty="0">
                <a:effectLst/>
                <a:latin typeface="Courier" pitchFamily="2" charset="0"/>
              </a:rPr>
              <a:t>_;    </a:t>
            </a:r>
          </a:p>
          <a:p>
            <a:r>
              <a:rPr lang="de-DE" dirty="0">
                <a:effectLst/>
                <a:latin typeface="Courier" pitchFamily="2" charset="0"/>
              </a:rPr>
              <a:t>};</a:t>
            </a: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static_assert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 err="1">
                <a:effectLst/>
                <a:latin typeface="Courier" pitchFamily="2" charset="0"/>
              </a:rPr>
              <a:t>std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dirty="0" err="1">
                <a:effectLst/>
                <a:latin typeface="Courier" pitchFamily="2" charset="0"/>
              </a:rPr>
              <a:t>is_trivial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dirty="0" err="1">
                <a:effectLst/>
                <a:latin typeface="Courier" pitchFamily="2" charset="0"/>
              </a:rPr>
              <a:t>Particle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&gt;::</a:t>
            </a:r>
            <a:r>
              <a:rPr lang="de-DE" dirty="0" err="1">
                <a:effectLst/>
                <a:latin typeface="Courier" pitchFamily="2" charset="0"/>
              </a:rPr>
              <a:t>value</a:t>
            </a:r>
            <a:r>
              <a:rPr lang="de-DE" dirty="0">
                <a:effectLst/>
                <a:latin typeface="Courier" pitchFamily="2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ADC8E-A3D2-0A40-A5B4-5EFDE61056C2}"/>
              </a:ext>
            </a:extLst>
          </p:cNvPr>
          <p:cNvSpPr txBox="1"/>
          <p:nvPr/>
        </p:nvSpPr>
        <p:spPr>
          <a:xfrm>
            <a:off x="3314698" y="350838"/>
            <a:ext cx="844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Size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Particle</a:t>
            </a:r>
            <a:r>
              <a:rPr lang="de-DE" sz="2800" dirty="0"/>
              <a:t> must </a:t>
            </a:r>
            <a:r>
              <a:rPr lang="de-DE" sz="2800" dirty="0" err="1"/>
              <a:t>be</a:t>
            </a:r>
            <a:r>
              <a:rPr lang="de-DE" sz="2800" dirty="0"/>
              <a:t> multiple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RealType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Eigen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Particle</a:t>
            </a:r>
            <a:r>
              <a:rPr lang="de-DE" sz="2800" dirty="0"/>
              <a:t> </a:t>
            </a:r>
            <a:r>
              <a:rPr lang="de-DE" sz="2800" dirty="0" err="1"/>
              <a:t>should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trivial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 </a:t>
            </a:r>
            <a:r>
              <a:rPr lang="de-DE" sz="2800" dirty="0" err="1"/>
              <a:t>copy</a:t>
            </a:r>
            <a:r>
              <a:rPr lang="de-DE" sz="2800" dirty="0"/>
              <a:t> </a:t>
            </a:r>
            <a:r>
              <a:rPr lang="de-DE" sz="2800" dirty="0" err="1"/>
              <a:t>performance</a:t>
            </a:r>
            <a:endParaRPr lang="de-D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ACA94-5150-B94D-9F75-9118FD97D6AF}"/>
              </a:ext>
            </a:extLst>
          </p:cNvPr>
          <p:cNvSpPr txBox="1"/>
          <p:nvPr/>
        </p:nvSpPr>
        <p:spPr>
          <a:xfrm>
            <a:off x="935826" y="5872163"/>
            <a:ext cx="1015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Trivial </a:t>
            </a:r>
            <a:r>
              <a:rPr lang="de-DE" sz="2400" b="1" dirty="0" err="1"/>
              <a:t>struct</a:t>
            </a:r>
            <a:r>
              <a:rPr lang="de-DE" sz="2400" b="1" dirty="0"/>
              <a:t>: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public</a:t>
            </a:r>
            <a:r>
              <a:rPr lang="de-DE" sz="2400" dirty="0"/>
              <a:t>/private </a:t>
            </a:r>
            <a:r>
              <a:rPr lang="de-DE" sz="2400" dirty="0" err="1"/>
              <a:t>sections</a:t>
            </a:r>
            <a:r>
              <a:rPr lang="de-DE" sz="2400" dirty="0"/>
              <a:t>, </a:t>
            </a:r>
            <a:r>
              <a:rPr lang="de-DE" sz="2400" dirty="0" err="1"/>
              <a:t>only</a:t>
            </a:r>
            <a:r>
              <a:rPr lang="de-DE" sz="2400" dirty="0"/>
              <a:t> POD </a:t>
            </a:r>
            <a:r>
              <a:rPr lang="de-DE" sz="2400" dirty="0" err="1"/>
              <a:t>members</a:t>
            </a:r>
            <a:r>
              <a:rPr lang="de-DE" sz="2400" dirty="0"/>
              <a:t>,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virtual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0281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A73B-3C52-224F-8940-44EC0DAA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ParticleSpan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1B00A-C8BE-6645-8DB9-B3D3228B0454}"/>
              </a:ext>
            </a:extLst>
          </p:cNvPr>
          <p:cNvSpPr/>
          <p:nvPr/>
        </p:nvSpPr>
        <p:spPr>
          <a:xfrm>
            <a:off x="4250531" y="365125"/>
            <a:ext cx="710326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BC7A00"/>
                </a:solidFill>
                <a:effectLst/>
                <a:latin typeface="Courier" pitchFamily="2" charset="0"/>
              </a:rPr>
              <a:t>#</a:t>
            </a:r>
            <a:r>
              <a:rPr lang="de-DE" sz="1400" dirty="0" err="1">
                <a:solidFill>
                  <a:srgbClr val="BC7A00"/>
                </a:solidFill>
                <a:effectLst/>
                <a:latin typeface="Courier" pitchFamily="2" charset="0"/>
              </a:rPr>
              <a:t>include</a:t>
            </a:r>
            <a:r>
              <a:rPr lang="de-DE" sz="14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400" i="1" dirty="0">
                <a:solidFill>
                  <a:srgbClr val="408080"/>
                </a:solidFill>
                <a:effectLst/>
                <a:latin typeface="Courier" pitchFamily="2" charset="0"/>
              </a:rPr>
              <a:t>&lt;Eigen/Core&gt;</a:t>
            </a:r>
            <a:endParaRPr lang="de-DE" sz="1400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r>
              <a:rPr lang="de-DE" sz="1400" dirty="0">
                <a:solidFill>
                  <a:srgbClr val="BC7A00"/>
                </a:solidFill>
                <a:effectLst/>
                <a:latin typeface="Courier" pitchFamily="2" charset="0"/>
              </a:rPr>
              <a:t>#</a:t>
            </a:r>
            <a:r>
              <a:rPr lang="de-DE" sz="1400" dirty="0" err="1">
                <a:solidFill>
                  <a:srgbClr val="BC7A00"/>
                </a:solidFill>
                <a:effectLst/>
                <a:latin typeface="Courier" pitchFamily="2" charset="0"/>
              </a:rPr>
              <a:t>include</a:t>
            </a:r>
            <a:r>
              <a:rPr lang="de-DE" sz="14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de-DE" sz="1400" i="1" dirty="0" err="1">
                <a:solidFill>
                  <a:srgbClr val="408080"/>
                </a:solidFill>
                <a:latin typeface="Courier" pitchFamily="2" charset="0"/>
              </a:rPr>
              <a:t>vector</a:t>
            </a:r>
            <a:r>
              <a:rPr lang="de-DE" sz="1400" i="1" dirty="0">
                <a:solidFill>
                  <a:srgbClr val="408080"/>
                </a:solidFill>
                <a:effectLst/>
                <a:latin typeface="Courier" pitchFamily="2" charset="0"/>
              </a:rPr>
              <a:t>&gt;</a:t>
            </a:r>
            <a:endParaRPr lang="de-DE" sz="1400" dirty="0">
              <a:solidFill>
                <a:srgbClr val="BC7A00"/>
              </a:solidFill>
              <a:effectLst/>
              <a:latin typeface="Courier" pitchFamily="2" charset="0"/>
            </a:endParaRPr>
          </a:p>
          <a:p>
            <a:endParaRPr lang="de-DE" sz="1400" b="1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effectLst/>
                <a:latin typeface="Courier" pitchFamily="2" charset="0"/>
              </a:rPr>
              <a:t>ParticleSpan</a:t>
            </a:r>
            <a:r>
              <a:rPr lang="de-DE" sz="1400" dirty="0">
                <a:solidFill>
                  <a:srgbClr val="000000"/>
                </a:solidFill>
                <a:effectLst/>
                <a:latin typeface="Courier" pitchFamily="2" charset="0"/>
              </a:rPr>
              <a:t> {</a:t>
            </a:r>
            <a:endParaRPr lang="de-DE" sz="1400" dirty="0">
              <a:solidFill>
                <a:srgbClr val="0000FF"/>
              </a:solidFill>
              <a:effectLst/>
              <a:latin typeface="Courier" pitchFamily="2" charset="0"/>
            </a:endParaRPr>
          </a:p>
          <a:p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public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</a:t>
            </a:r>
            <a:endParaRPr lang="de-DE" sz="1400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using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iterator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Particle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*</a:t>
            </a:r>
            <a:r>
              <a:rPr lang="de-DE" sz="1400" dirty="0">
                <a:effectLst/>
                <a:latin typeface="Courier" pitchFamily="2" charset="0"/>
              </a:rPr>
              <a:t>;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using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de-DE" sz="1400" dirty="0">
                <a:effectLst/>
                <a:latin typeface="Courier" pitchFamily="2" charset="0"/>
              </a:rPr>
              <a:t> Eigen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 err="1">
                <a:effectLst/>
                <a:latin typeface="Courier" pitchFamily="2" charset="0"/>
              </a:rPr>
              <a:t>Map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    Eigen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>
                <a:effectLst/>
                <a:latin typeface="Courier" pitchFamily="2" charset="0"/>
              </a:rPr>
              <a:t>Array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sz="1400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sz="1400" dirty="0">
                <a:effectLst/>
                <a:latin typeface="Courier" pitchFamily="2" charset="0"/>
              </a:rPr>
              <a:t>, Eigen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>
                <a:effectLst/>
                <a:latin typeface="Courier" pitchFamily="2" charset="0"/>
              </a:rPr>
              <a:t>Dynamic,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1&gt;</a:t>
            </a:r>
            <a:r>
              <a:rPr lang="de-DE" sz="1400" dirty="0">
                <a:effectLst/>
                <a:latin typeface="Courier" pitchFamily="2" charset="0"/>
              </a:rPr>
              <a:t>,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    Eigen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 err="1">
                <a:effectLst/>
                <a:latin typeface="Courier" pitchFamily="2" charset="0"/>
              </a:rPr>
              <a:t>Unaligned</a:t>
            </a:r>
            <a:r>
              <a:rPr lang="de-DE" sz="1400" dirty="0">
                <a:effectLst/>
                <a:latin typeface="Courier" pitchFamily="2" charset="0"/>
              </a:rPr>
              <a:t>,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    Eigen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 err="1">
                <a:effectLst/>
                <a:latin typeface="Courier" pitchFamily="2" charset="0"/>
              </a:rPr>
              <a:t>InnerStride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sizeof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 err="1">
                <a:effectLst/>
                <a:latin typeface="Courier" pitchFamily="2" charset="0"/>
              </a:rPr>
              <a:t>Particle</a:t>
            </a:r>
            <a:r>
              <a:rPr lang="de-DE" sz="1400" dirty="0">
                <a:effectLst/>
                <a:latin typeface="Courier" pitchFamily="2" charset="0"/>
              </a:rPr>
              <a:t>)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/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sizeof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 err="1">
                <a:solidFill>
                  <a:srgbClr val="B00040"/>
                </a:solidFill>
                <a:effectLst/>
                <a:latin typeface="Courier" pitchFamily="2" charset="0"/>
              </a:rPr>
              <a:t>float</a:t>
            </a:r>
            <a:r>
              <a:rPr lang="de-DE" sz="1400" dirty="0">
                <a:effectLst/>
                <a:latin typeface="Courier" pitchFamily="2" charset="0"/>
              </a:rPr>
              <a:t>))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r>
              <a:rPr lang="de-DE" sz="1400" dirty="0">
                <a:effectLst/>
                <a:latin typeface="Courier" pitchFamily="2" charset="0"/>
              </a:rPr>
              <a:t>;</a:t>
            </a:r>
            <a:br>
              <a:rPr lang="de-DE" sz="1400" dirty="0">
                <a:effectLst/>
                <a:latin typeface="Courier" pitchFamily="2" charset="0"/>
              </a:rPr>
            </a:br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ParticleSpan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 err="1">
                <a:effectLst/>
                <a:latin typeface="Courier" pitchFamily="2" charset="0"/>
              </a:rPr>
              <a:t>std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 err="1">
                <a:effectLst/>
                <a:latin typeface="Courier" pitchFamily="2" charset="0"/>
              </a:rPr>
              <a:t>vector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sz="1400" dirty="0" err="1">
                <a:effectLst/>
                <a:latin typeface="Courier" pitchFamily="2" charset="0"/>
              </a:rPr>
              <a:t>Particle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&gt;&amp;</a:t>
            </a:r>
            <a:r>
              <a:rPr lang="de-DE" sz="1400" dirty="0">
                <a:effectLst/>
                <a:latin typeface="Courier" pitchFamily="2" charset="0"/>
              </a:rPr>
              <a:t> v)</a:t>
            </a:r>
          </a:p>
          <a:p>
            <a:r>
              <a:rPr lang="de-DE" sz="1400" dirty="0">
                <a:solidFill>
                  <a:srgbClr val="666666"/>
                </a:solidFill>
                <a:latin typeface="Courier" pitchFamily="2" charset="0"/>
              </a:rPr>
              <a:t>	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 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_(</a:t>
            </a:r>
            <a:r>
              <a:rPr lang="de-DE" sz="1400" dirty="0" err="1">
                <a:effectLst/>
                <a:latin typeface="Courier" pitchFamily="2" charset="0"/>
              </a:rPr>
              <a:t>v.data</a:t>
            </a:r>
            <a:r>
              <a:rPr lang="de-DE" sz="1400" dirty="0">
                <a:effectLst/>
                <a:latin typeface="Courier" pitchFamily="2" charset="0"/>
              </a:rPr>
              <a:t>()), end_(</a:t>
            </a:r>
            <a:r>
              <a:rPr lang="de-DE" sz="1400" dirty="0" err="1">
                <a:effectLst/>
                <a:latin typeface="Courier" pitchFamily="2" charset="0"/>
              </a:rPr>
              <a:t>v.data</a:t>
            </a:r>
            <a:r>
              <a:rPr lang="de-DE" sz="1400" dirty="0">
                <a:effectLst/>
                <a:latin typeface="Courier" pitchFamily="2" charset="0"/>
              </a:rPr>
              <a:t>()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+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v.size</a:t>
            </a:r>
            <a:r>
              <a:rPr lang="de-DE" sz="1400" dirty="0">
                <a:effectLst/>
                <a:latin typeface="Courier" pitchFamily="2" charset="0"/>
              </a:rPr>
              <a:t>()) {};</a:t>
            </a:r>
            <a:br>
              <a:rPr lang="de-DE" sz="1400" dirty="0">
                <a:effectLst/>
                <a:latin typeface="Courier" pitchFamily="2" charset="0"/>
              </a:rPr>
            </a:br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iterator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_; }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iterator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effectLst/>
                <a:latin typeface="Courier" pitchFamily="2" charset="0"/>
              </a:rPr>
              <a:t>end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end_; }</a:t>
            </a:r>
          </a:p>
          <a:p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std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sz="1400" dirty="0" err="1">
                <a:solidFill>
                  <a:srgbClr val="B00040"/>
                </a:solidFill>
                <a:effectLst/>
                <a:latin typeface="Courier" pitchFamily="2" charset="0"/>
              </a:rPr>
              <a:t>size_t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size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end_ 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-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_; }</a:t>
            </a:r>
          </a:p>
          <a:p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px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-&gt;</a:t>
            </a:r>
            <a:r>
              <a:rPr lang="de-DE" sz="1400" dirty="0" err="1">
                <a:effectLst/>
                <a:latin typeface="Courier" pitchFamily="2" charset="0"/>
              </a:rPr>
              <a:t>px</a:t>
            </a:r>
            <a:r>
              <a:rPr lang="de-DE" sz="1400" dirty="0">
                <a:effectLst/>
                <a:latin typeface="Courier" pitchFamily="2" charset="0"/>
              </a:rPr>
              <a:t>_, </a:t>
            </a:r>
            <a:r>
              <a:rPr lang="de-DE" sz="1400" dirty="0" err="1">
                <a:effectLst/>
                <a:latin typeface="Courier" pitchFamily="2" charset="0"/>
              </a:rPr>
              <a:t>size</a:t>
            </a:r>
            <a:r>
              <a:rPr lang="de-DE" sz="1400" dirty="0">
                <a:effectLst/>
                <a:latin typeface="Courier" pitchFamily="2" charset="0"/>
              </a:rPr>
              <a:t>()); }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py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-&gt;</a:t>
            </a:r>
            <a:r>
              <a:rPr lang="de-DE" sz="1400" dirty="0" err="1">
                <a:effectLst/>
                <a:latin typeface="Courier" pitchFamily="2" charset="0"/>
              </a:rPr>
              <a:t>py</a:t>
            </a:r>
            <a:r>
              <a:rPr lang="de-DE" sz="1400" dirty="0">
                <a:effectLst/>
                <a:latin typeface="Courier" pitchFamily="2" charset="0"/>
              </a:rPr>
              <a:t>_, </a:t>
            </a:r>
            <a:r>
              <a:rPr lang="de-DE" sz="1400" dirty="0" err="1">
                <a:effectLst/>
                <a:latin typeface="Courier" pitchFamily="2" charset="0"/>
              </a:rPr>
              <a:t>size</a:t>
            </a:r>
            <a:r>
              <a:rPr lang="de-DE" sz="1400" dirty="0">
                <a:effectLst/>
                <a:latin typeface="Courier" pitchFamily="2" charset="0"/>
              </a:rPr>
              <a:t>()); }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pz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-&gt;</a:t>
            </a:r>
            <a:r>
              <a:rPr lang="de-DE" sz="1400" dirty="0" err="1">
                <a:effectLst/>
                <a:latin typeface="Courier" pitchFamily="2" charset="0"/>
              </a:rPr>
              <a:t>pz</a:t>
            </a:r>
            <a:r>
              <a:rPr lang="de-DE" sz="1400" dirty="0">
                <a:effectLst/>
                <a:latin typeface="Courier" pitchFamily="2" charset="0"/>
              </a:rPr>
              <a:t>_, </a:t>
            </a:r>
            <a:r>
              <a:rPr lang="de-DE" sz="1400" dirty="0" err="1">
                <a:effectLst/>
                <a:latin typeface="Courier" pitchFamily="2" charset="0"/>
              </a:rPr>
              <a:t>size</a:t>
            </a:r>
            <a:r>
              <a:rPr lang="de-DE" sz="1400" dirty="0">
                <a:effectLst/>
                <a:latin typeface="Courier" pitchFamily="2" charset="0"/>
              </a:rPr>
              <a:t>()); }</a:t>
            </a: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e</a:t>
            </a:r>
            <a:r>
              <a:rPr lang="de-DE" sz="1400" dirty="0">
                <a:effectLst/>
                <a:latin typeface="Courier" pitchFamily="2" charset="0"/>
              </a:rPr>
              <a:t>() { </a:t>
            </a:r>
            <a:r>
              <a:rPr lang="de-DE" sz="14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ArrayView</a:t>
            </a:r>
            <a:r>
              <a:rPr lang="de-DE" sz="1400" dirty="0">
                <a:effectLst/>
                <a:latin typeface="Courier" pitchFamily="2" charset="0"/>
              </a:rPr>
              <a:t>(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-&gt;</a:t>
            </a:r>
            <a:r>
              <a:rPr lang="de-DE" sz="1400" dirty="0" err="1">
                <a:effectLst/>
                <a:latin typeface="Courier" pitchFamily="2" charset="0"/>
              </a:rPr>
              <a:t>e</a:t>
            </a:r>
            <a:r>
              <a:rPr lang="de-DE" sz="1400" dirty="0">
                <a:effectLst/>
                <a:latin typeface="Courier" pitchFamily="2" charset="0"/>
              </a:rPr>
              <a:t>_, </a:t>
            </a:r>
            <a:r>
              <a:rPr lang="de-DE" sz="1400" dirty="0" err="1">
                <a:effectLst/>
                <a:latin typeface="Courier" pitchFamily="2" charset="0"/>
              </a:rPr>
              <a:t>size</a:t>
            </a:r>
            <a:r>
              <a:rPr lang="de-DE" sz="1400" dirty="0">
                <a:effectLst/>
                <a:latin typeface="Courier" pitchFamily="2" charset="0"/>
              </a:rPr>
              <a:t>()); }</a:t>
            </a:r>
            <a:br>
              <a:rPr lang="de-DE" sz="1400" dirty="0">
                <a:effectLst/>
                <a:latin typeface="Courier" pitchFamily="2" charset="0"/>
              </a:rPr>
            </a:br>
            <a:endParaRPr lang="de-DE" sz="1400" dirty="0">
              <a:effectLst/>
              <a:latin typeface="Courier" pitchFamily="2" charset="0"/>
            </a:endParaRPr>
          </a:p>
          <a:p>
            <a:r>
              <a:rPr lang="de-DE" sz="1400" b="1" dirty="0">
                <a:solidFill>
                  <a:srgbClr val="008000"/>
                </a:solidFill>
                <a:effectLst/>
                <a:latin typeface="Courier" pitchFamily="2" charset="0"/>
              </a:rPr>
              <a:t>private</a:t>
            </a:r>
            <a:r>
              <a:rPr lang="de-DE" sz="1400" dirty="0">
                <a:solidFill>
                  <a:srgbClr val="666666"/>
                </a:solidFill>
                <a:effectLst/>
                <a:latin typeface="Courier" pitchFamily="2" charset="0"/>
              </a:rPr>
              <a:t>:</a:t>
            </a:r>
            <a:endParaRPr lang="de-DE" sz="1400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sz="1400" dirty="0">
                <a:effectLst/>
                <a:latin typeface="Courier" pitchFamily="2" charset="0"/>
              </a:rPr>
              <a:t>    </a:t>
            </a:r>
            <a:r>
              <a:rPr lang="de-DE" sz="1400" dirty="0" err="1">
                <a:effectLst/>
                <a:latin typeface="Courier" pitchFamily="2" charset="0"/>
              </a:rPr>
              <a:t>iterator</a:t>
            </a:r>
            <a:r>
              <a:rPr lang="de-DE" sz="1400" dirty="0">
                <a:effectLst/>
                <a:latin typeface="Courier" pitchFamily="2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</a:rPr>
              <a:t>begin</a:t>
            </a:r>
            <a:r>
              <a:rPr lang="de-DE" sz="1400" dirty="0">
                <a:effectLst/>
                <a:latin typeface="Courier" pitchFamily="2" charset="0"/>
              </a:rPr>
              <a:t>_, end_;</a:t>
            </a:r>
          </a:p>
          <a:p>
            <a:r>
              <a:rPr lang="de-DE" sz="1400" dirty="0">
                <a:effectLst/>
                <a:latin typeface="Courier" pitchFamily="2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0BFB-DA9D-FB47-BFA7-B5D7880A259D}"/>
              </a:ext>
            </a:extLst>
          </p:cNvPr>
          <p:cNvSpPr txBox="1"/>
          <p:nvPr/>
        </p:nvSpPr>
        <p:spPr>
          <a:xfrm>
            <a:off x="378618" y="2252669"/>
            <a:ext cx="3729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ArrayView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adapt</a:t>
            </a:r>
            <a:r>
              <a:rPr lang="de-DE" dirty="0"/>
              <a:t> a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buffer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RealType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strides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 a Eigen::Array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ArrayView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light-</a:t>
            </a:r>
            <a:r>
              <a:rPr lang="de-DE" dirty="0" err="1"/>
              <a:t>weight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ok)</a:t>
            </a:r>
          </a:p>
        </p:txBody>
      </p:sp>
    </p:spTree>
    <p:extLst>
      <p:ext uri="{BB962C8B-B14F-4D97-AF65-F5344CB8AC3E}">
        <p14:creationId xmlns:p14="http://schemas.microsoft.com/office/powerpoint/2010/main" val="199513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73E2-D2FD-2340-A2F2-56179E4F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0378-27A9-E546-828E-984D20570835}"/>
              </a:ext>
            </a:extLst>
          </p:cNvPr>
          <p:cNvSpPr/>
          <p:nvPr/>
        </p:nvSpPr>
        <p:spPr>
          <a:xfrm>
            <a:off x="1282248" y="1575025"/>
            <a:ext cx="94002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template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class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b="1" dirty="0">
                <a:solidFill>
                  <a:srgbClr val="0000FF"/>
                </a:solidFill>
                <a:effectLst/>
                <a:latin typeface="Courier" pitchFamily="2" charset="0"/>
              </a:rPr>
              <a:t>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endParaRPr lang="de-DE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decltype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) </a:t>
            </a:r>
            <a:r>
              <a:rPr lang="de-DE" dirty="0" err="1">
                <a:solidFill>
                  <a:srgbClr val="000000"/>
                </a:solidFill>
                <a:effectLst/>
                <a:latin typeface="Courier" pitchFamily="2" charset="0"/>
              </a:rPr>
              <a:t>sqr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const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x) {</a:t>
            </a:r>
            <a:r>
              <a:rPr lang="de-DE" dirty="0">
                <a:solidFill>
                  <a:srgbClr val="008000"/>
                </a:solidFill>
                <a:latin typeface="Courier" pitchFamily="2" charset="0"/>
              </a:rPr>
              <a:t>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dirty="0">
                <a:effectLst/>
                <a:latin typeface="Courier" pitchFamily="2" charset="0"/>
              </a:rPr>
              <a:t> x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*</a:t>
            </a:r>
            <a:r>
              <a:rPr lang="de-DE" dirty="0">
                <a:effectLst/>
                <a:latin typeface="Courier" pitchFamily="2" charset="0"/>
              </a:rPr>
              <a:t> x; }</a:t>
            </a:r>
          </a:p>
          <a:p>
            <a:br>
              <a:rPr lang="de-DE" dirty="0">
                <a:effectLst/>
                <a:latin typeface="Courier" pitchFamily="2" charset="0"/>
              </a:rPr>
            </a:br>
            <a:endParaRPr lang="de-DE" dirty="0"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template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class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b="1" dirty="0">
                <a:solidFill>
                  <a:srgbClr val="0000FF"/>
                </a:solidFill>
                <a:effectLst/>
                <a:latin typeface="Courier" pitchFamily="2" charset="0"/>
              </a:rPr>
              <a:t>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endParaRPr lang="de-DE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decltype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effectLst/>
                <a:latin typeface="Courier" pitchFamily="2" charset="0"/>
              </a:rPr>
              <a:t>) </a:t>
            </a:r>
            <a:r>
              <a:rPr lang="de-DE" dirty="0" err="1">
                <a:effectLst/>
                <a:latin typeface="Courier" pitchFamily="2" charset="0"/>
              </a:rPr>
              <a:t>momentum_squared</a:t>
            </a:r>
            <a:r>
              <a:rPr lang="de-DE" dirty="0">
                <a:effectLst/>
                <a:latin typeface="Courier" pitchFamily="2" charset="0"/>
              </a:rPr>
              <a:t>(T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part</a:t>
            </a:r>
            <a:r>
              <a:rPr lang="de-DE" dirty="0">
                <a:effectLst/>
                <a:latin typeface="Courier" pitchFamily="2" charset="0"/>
              </a:rPr>
              <a:t>) {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return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sqr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 err="1">
                <a:effectLst/>
                <a:latin typeface="Courier" pitchFamily="2" charset="0"/>
              </a:rPr>
              <a:t>part.px</a:t>
            </a:r>
            <a:r>
              <a:rPr lang="de-DE" dirty="0">
                <a:effectLst/>
                <a:latin typeface="Courier" pitchFamily="2" charset="0"/>
              </a:rPr>
              <a:t>())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+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sqr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 err="1">
                <a:effectLst/>
                <a:latin typeface="Courier" pitchFamily="2" charset="0"/>
              </a:rPr>
              <a:t>part.py</a:t>
            </a:r>
            <a:r>
              <a:rPr lang="de-DE" dirty="0">
                <a:effectLst/>
                <a:latin typeface="Courier" pitchFamily="2" charset="0"/>
              </a:rPr>
              <a:t>())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+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sqr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 err="1">
                <a:effectLst/>
                <a:latin typeface="Courier" pitchFamily="2" charset="0"/>
              </a:rPr>
              <a:t>part.pz</a:t>
            </a:r>
            <a:r>
              <a:rPr lang="de-DE" dirty="0">
                <a:effectLst/>
                <a:latin typeface="Courier" pitchFamily="2" charset="0"/>
              </a:rPr>
              <a:t>());</a:t>
            </a:r>
          </a:p>
          <a:p>
            <a:r>
              <a:rPr lang="de-DE" dirty="0">
                <a:effectLst/>
                <a:latin typeface="Courier" pitchFamily="2" charset="0"/>
              </a:rPr>
              <a:t>}</a:t>
            </a:r>
          </a:p>
          <a:p>
            <a:br>
              <a:rPr lang="de-DE" dirty="0">
                <a:effectLst/>
                <a:latin typeface="Courier" pitchFamily="2" charset="0"/>
              </a:rPr>
            </a:b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template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class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b="1" dirty="0">
                <a:solidFill>
                  <a:srgbClr val="0000FF"/>
                </a:solidFill>
                <a:effectLst/>
                <a:latin typeface="Courier" pitchFamily="2" charset="0"/>
              </a:rPr>
              <a:t>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endParaRPr lang="de-DE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dirty="0" err="1">
                <a:solidFill>
                  <a:srgbClr val="B00040"/>
                </a:solidFill>
                <a:effectLst/>
                <a:latin typeface="Courier" pitchFamily="2" charset="0"/>
              </a:rPr>
              <a:t>void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do_energy_loss</a:t>
            </a:r>
            <a:r>
              <a:rPr lang="de-DE" dirty="0">
                <a:effectLst/>
                <a:latin typeface="Courier" pitchFamily="2" charset="0"/>
              </a:rPr>
              <a:t>(T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part</a:t>
            </a:r>
            <a:r>
              <a:rPr lang="de-DE" dirty="0">
                <a:effectLst/>
                <a:latin typeface="Courier" pitchFamily="2" charset="0"/>
              </a:rPr>
              <a:t>) {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effectLst/>
                <a:latin typeface="Courier" pitchFamily="2" charset="0"/>
              </a:rPr>
              <a:t> beta_2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momentum_squared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 err="1">
                <a:effectLst/>
                <a:latin typeface="Courier" pitchFamily="2" charset="0"/>
              </a:rPr>
              <a:t>part</a:t>
            </a:r>
            <a:r>
              <a:rPr lang="de-DE" dirty="0">
                <a:effectLst/>
                <a:latin typeface="Courier" pitchFamily="2" charset="0"/>
              </a:rPr>
              <a:t>)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/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sqr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 err="1">
                <a:effectLst/>
                <a:latin typeface="Courier" pitchFamily="2" charset="0"/>
              </a:rPr>
              <a:t>part.e</a:t>
            </a:r>
            <a:r>
              <a:rPr lang="de-DE" dirty="0">
                <a:effectLst/>
                <a:latin typeface="Courier" pitchFamily="2" charset="0"/>
              </a:rPr>
              <a:t>());</a:t>
            </a:r>
          </a:p>
          <a:p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compute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energy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loss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,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ignoring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all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constants</a:t>
            </a:r>
            <a:endParaRPr lang="de-DE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using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Courier" pitchFamily="2" charset="0"/>
              </a:rPr>
              <a:t>std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dirty="0">
                <a:solidFill>
                  <a:srgbClr val="000000"/>
                </a:solidFill>
                <a:effectLst/>
                <a:latin typeface="Courier" pitchFamily="2" charset="0"/>
              </a:rPr>
              <a:t>log; 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allow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Eigen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to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find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its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own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log via ADL</a:t>
            </a:r>
            <a:endParaRPr lang="de-DE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energy_loss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de-DE" dirty="0">
                <a:effectLst/>
                <a:latin typeface="Courier" pitchFamily="2" charset="0"/>
              </a:rPr>
              <a:t> log(beta_2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/</a:t>
            </a:r>
            <a:r>
              <a:rPr lang="de-DE" dirty="0">
                <a:effectLst/>
                <a:latin typeface="Courier" pitchFamily="2" charset="0"/>
              </a:rPr>
              <a:t> (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1.0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-</a:t>
            </a:r>
            <a:r>
              <a:rPr lang="de-DE" dirty="0">
                <a:effectLst/>
                <a:latin typeface="Courier" pitchFamily="2" charset="0"/>
              </a:rPr>
              <a:t> beta_2))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/</a:t>
            </a:r>
            <a:r>
              <a:rPr lang="de-DE" dirty="0">
                <a:effectLst/>
                <a:latin typeface="Courier" pitchFamily="2" charset="0"/>
              </a:rPr>
              <a:t> beta_2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-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1.0</a:t>
            </a:r>
            <a:r>
              <a:rPr lang="de-DE" dirty="0">
                <a:effectLst/>
                <a:latin typeface="Courier" pitchFamily="2" charset="0"/>
              </a:rPr>
              <a:t>;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effectLst/>
                <a:latin typeface="Courier" pitchFamily="2" charset="0"/>
              </a:rPr>
              <a:t>part.e</a:t>
            </a:r>
            <a:r>
              <a:rPr lang="de-DE" dirty="0">
                <a:effectLst/>
                <a:latin typeface="Courier" pitchFamily="2" charset="0"/>
              </a:rPr>
              <a:t>()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-=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energy_loss</a:t>
            </a:r>
            <a:r>
              <a:rPr lang="de-DE" dirty="0">
                <a:effectLst/>
                <a:latin typeface="Courier" pitchFamily="2" charset="0"/>
              </a:rPr>
              <a:t>;</a:t>
            </a:r>
          </a:p>
          <a:p>
            <a:r>
              <a:rPr lang="de-DE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E7E49-5257-8E4C-BE28-2C1D90271A3A}"/>
              </a:ext>
            </a:extLst>
          </p:cNvPr>
          <p:cNvSpPr txBox="1"/>
          <p:nvPr/>
        </p:nvSpPr>
        <p:spPr>
          <a:xfrm>
            <a:off x="4290118" y="207284"/>
            <a:ext cx="7233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Templated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 </a:t>
            </a:r>
            <a:r>
              <a:rPr lang="de-DE" sz="2400" dirty="0" err="1"/>
              <a:t>accept</a:t>
            </a:r>
            <a:r>
              <a:rPr lang="de-DE" sz="2400" dirty="0"/>
              <a:t> </a:t>
            </a:r>
            <a:r>
              <a:rPr lang="de-DE" sz="2400" dirty="0" err="1"/>
              <a:t>Particle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ParticleSpan</a:t>
            </a:r>
            <a:r>
              <a:rPr lang="de-DE" sz="24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Important</a:t>
            </a:r>
            <a:r>
              <a:rPr lang="de-DE" sz="2400" dirty="0"/>
              <a:t>: </a:t>
            </a:r>
            <a:r>
              <a:rPr lang="de-DE" sz="2400" dirty="0" err="1"/>
              <a:t>return</a:t>
            </a:r>
            <a:r>
              <a:rPr lang="de-DE" sz="2400" dirty="0"/>
              <a:t> </a:t>
            </a:r>
            <a:r>
              <a:rPr lang="de-DE" sz="2400" dirty="0" err="1"/>
              <a:t>decltype</a:t>
            </a:r>
            <a:r>
              <a:rPr lang="de-DE" sz="2400" dirty="0"/>
              <a:t>(</a:t>
            </a:r>
            <a:r>
              <a:rPr lang="de-DE" sz="2400" dirty="0" err="1"/>
              <a:t>auto</a:t>
            </a:r>
            <a:r>
              <a:rPr lang="de-DE" sz="2400" dirty="0"/>
              <a:t>) </a:t>
            </a:r>
            <a:r>
              <a:rPr lang="de-DE" sz="2400" dirty="0" err="1"/>
              <a:t>instead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auto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Use</a:t>
            </a:r>
            <a:r>
              <a:rPr lang="de-DE" sz="2400" dirty="0"/>
              <a:t> ADL-</a:t>
            </a:r>
            <a:r>
              <a:rPr lang="de-DE" sz="2400" dirty="0" err="1"/>
              <a:t>friendly</a:t>
            </a:r>
            <a:r>
              <a:rPr lang="de-DE" sz="2400" dirty="0"/>
              <a:t> </a:t>
            </a:r>
            <a:r>
              <a:rPr lang="de-DE" sz="2400" dirty="0" err="1"/>
              <a:t>call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log </a:t>
            </a:r>
            <a:r>
              <a:rPr lang="de-DE" sz="2400" dirty="0" err="1"/>
              <a:t>for</a:t>
            </a:r>
            <a:r>
              <a:rPr lang="de-DE" sz="2400" dirty="0"/>
              <a:t> Eigen </a:t>
            </a:r>
          </a:p>
        </p:txBody>
      </p:sp>
    </p:spTree>
    <p:extLst>
      <p:ext uri="{BB962C8B-B14F-4D97-AF65-F5344CB8AC3E}">
        <p14:creationId xmlns:p14="http://schemas.microsoft.com/office/powerpoint/2010/main" val="39975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C97D-4773-FB46-92DB-C910974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536AF-53CB-2C45-BD3D-5959669488CB}"/>
              </a:ext>
            </a:extLst>
          </p:cNvPr>
          <p:cNvSpPr/>
          <p:nvPr/>
        </p:nvSpPr>
        <p:spPr>
          <a:xfrm>
            <a:off x="3701142" y="213086"/>
            <a:ext cx="836023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BC7A00"/>
                </a:solidFill>
                <a:latin typeface="Courier" pitchFamily="2" charset="0"/>
              </a:rPr>
              <a:t>#</a:t>
            </a:r>
            <a:r>
              <a:rPr lang="de-DE" dirty="0" err="1">
                <a:solidFill>
                  <a:srgbClr val="BC7A00"/>
                </a:solidFill>
                <a:latin typeface="Courier" pitchFamily="2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de-DE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de-DE" i="1" dirty="0" err="1">
                <a:solidFill>
                  <a:srgbClr val="408080"/>
                </a:solidFill>
                <a:latin typeface="Courier" pitchFamily="2" charset="0"/>
              </a:rPr>
              <a:t>vector</a:t>
            </a:r>
            <a:r>
              <a:rPr lang="de-DE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</a:p>
          <a:p>
            <a:r>
              <a:rPr lang="de-DE" dirty="0">
                <a:solidFill>
                  <a:srgbClr val="BC7A00"/>
                </a:solidFill>
                <a:latin typeface="Courier" pitchFamily="2" charset="0"/>
              </a:rPr>
              <a:t>#</a:t>
            </a:r>
            <a:r>
              <a:rPr lang="de-DE" dirty="0" err="1">
                <a:solidFill>
                  <a:srgbClr val="BC7A00"/>
                </a:solidFill>
                <a:latin typeface="Courier" pitchFamily="2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de-DE" i="1" dirty="0">
                <a:solidFill>
                  <a:srgbClr val="408080"/>
                </a:solidFill>
                <a:latin typeface="Courier" pitchFamily="2" charset="0"/>
              </a:rPr>
              <a:t>&lt;variant&gt;</a:t>
            </a:r>
            <a:endParaRPr lang="de-DE" dirty="0">
              <a:solidFill>
                <a:srgbClr val="BC7A00"/>
              </a:solidFill>
              <a:latin typeface="Courier" pitchFamily="2" charset="0"/>
            </a:endParaRP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dirty="0" err="1">
                <a:effectLst/>
                <a:latin typeface="Courier" pitchFamily="2" charset="0"/>
              </a:rPr>
              <a:t>std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dirty="0" err="1">
                <a:effectLst/>
                <a:latin typeface="Courier" pitchFamily="2" charset="0"/>
              </a:rPr>
              <a:t>vector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dirty="0" err="1">
                <a:effectLst/>
                <a:latin typeface="Courier" pitchFamily="2" charset="0"/>
              </a:rPr>
              <a:t>Particle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stack</a:t>
            </a:r>
            <a:r>
              <a:rPr lang="de-DE" dirty="0">
                <a:effectLst/>
                <a:latin typeface="Courier" pitchFamily="2" charset="0"/>
              </a:rPr>
              <a:t>(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1000</a:t>
            </a:r>
            <a:r>
              <a:rPr lang="de-DE" dirty="0">
                <a:effectLst/>
                <a:latin typeface="Courier" pitchFamily="2" charset="0"/>
              </a:rPr>
              <a:t>);</a:t>
            </a:r>
          </a:p>
          <a:p>
            <a:r>
              <a:rPr lang="de-DE" dirty="0" err="1">
                <a:effectLst/>
                <a:latin typeface="Courier" pitchFamily="2" charset="0"/>
              </a:rPr>
              <a:t>ParticleSpan</a:t>
            </a:r>
            <a:r>
              <a:rPr lang="de-DE" dirty="0">
                <a:effectLst/>
                <a:latin typeface="Courier" pitchFamily="2" charset="0"/>
              </a:rPr>
              <a:t> span(</a:t>
            </a:r>
            <a:r>
              <a:rPr lang="de-DE" dirty="0" err="1">
                <a:effectLst/>
                <a:latin typeface="Courier" pitchFamily="2" charset="0"/>
              </a:rPr>
              <a:t>stack</a:t>
            </a:r>
            <a:r>
              <a:rPr lang="de-DE" dirty="0">
                <a:effectLst/>
                <a:latin typeface="Courier" pitchFamily="2" charset="0"/>
              </a:rPr>
              <a:t>);</a:t>
            </a: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Method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1: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process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one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particle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at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once</a:t>
            </a:r>
            <a:endParaRPr lang="de-DE" dirty="0"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for</a:t>
            </a:r>
            <a:r>
              <a:rPr lang="de-DE" dirty="0">
                <a:effectLst/>
                <a:latin typeface="Courier" pitchFamily="2" charset="0"/>
              </a:rPr>
              <a:t> 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A0A000"/>
                </a:solidFill>
                <a:effectLst/>
                <a:latin typeface="Courier" pitchFamily="2" charset="0"/>
              </a:rPr>
              <a:t>p</a:t>
            </a:r>
            <a:r>
              <a:rPr lang="de-DE" dirty="0">
                <a:effectLst/>
                <a:latin typeface="Courier" pitchFamily="2" charset="0"/>
              </a:rPr>
              <a:t> : span)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effectLst/>
                <a:latin typeface="Courier" pitchFamily="2" charset="0"/>
              </a:rPr>
              <a:t>do_energy_loss</a:t>
            </a:r>
            <a:r>
              <a:rPr lang="de-DE" dirty="0">
                <a:effectLst/>
                <a:latin typeface="Courier" pitchFamily="2" charset="0"/>
              </a:rPr>
              <a:t>(p);    </a:t>
            </a: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Method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2: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process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block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of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particles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at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once</a:t>
            </a:r>
            <a:endParaRPr lang="de-DE" i="1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de-DE" dirty="0" err="1">
                <a:effectLst/>
                <a:latin typeface="Courier" pitchFamily="2" charset="0"/>
              </a:rPr>
              <a:t>do_energy_loss</a:t>
            </a:r>
            <a:r>
              <a:rPr lang="de-DE" dirty="0">
                <a:effectLst/>
                <a:latin typeface="Courier" pitchFamily="2" charset="0"/>
              </a:rPr>
              <a:t>(span);</a:t>
            </a: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dirty="0" err="1">
                <a:effectLst/>
                <a:latin typeface="Courier" pitchFamily="2" charset="0"/>
              </a:rPr>
              <a:t>std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::</a:t>
            </a:r>
            <a:r>
              <a:rPr lang="de-DE" dirty="0">
                <a:effectLst/>
                <a:latin typeface="Courier" pitchFamily="2" charset="0"/>
              </a:rPr>
              <a:t>variant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dirty="0" err="1">
                <a:effectLst/>
                <a:latin typeface="Courier" pitchFamily="2" charset="0"/>
              </a:rPr>
              <a:t>ContinuousEnergyLoss</a:t>
            </a:r>
            <a:r>
              <a:rPr lang="de-DE" dirty="0">
                <a:effectLst/>
                <a:latin typeface="Courier" pitchFamily="2" charset="0"/>
              </a:rPr>
              <a:t>, </a:t>
            </a:r>
            <a:r>
              <a:rPr lang="de-DE" dirty="0" err="1">
                <a:effectLst/>
                <a:latin typeface="Courier" pitchFamily="2" charset="0"/>
              </a:rPr>
              <a:t>DummyProcess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process</a:t>
            </a:r>
            <a:r>
              <a:rPr lang="de-DE" dirty="0">
                <a:effectLst/>
                <a:latin typeface="Courier" pitchFamily="2" charset="0"/>
              </a:rPr>
              <a:t>;</a:t>
            </a:r>
          </a:p>
          <a:p>
            <a:r>
              <a:rPr lang="de-DE" dirty="0" err="1">
                <a:effectLst/>
                <a:latin typeface="Courier" pitchFamily="2" charset="0"/>
              </a:rPr>
              <a:t>process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ContinuousEnergyLoss</a:t>
            </a:r>
            <a:r>
              <a:rPr lang="de-DE" dirty="0">
                <a:effectLst/>
                <a:latin typeface="Courier" pitchFamily="2" charset="0"/>
              </a:rPr>
              <a:t>(); 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latin typeface="Courier" pitchFamily="2" charset="0"/>
              </a:rPr>
              <a:t>set</a:t>
            </a:r>
            <a:r>
              <a:rPr lang="de-DE" i="1" dirty="0">
                <a:solidFill>
                  <a:srgbClr val="408080"/>
                </a:solidFill>
                <a:latin typeface="Courier" pitchFamily="2" charset="0"/>
              </a:rPr>
              <a:t> at </a:t>
            </a:r>
            <a:r>
              <a:rPr lang="de-DE" i="1" dirty="0" err="1">
                <a:solidFill>
                  <a:srgbClr val="408080"/>
                </a:solidFill>
                <a:latin typeface="Courier" pitchFamily="2" charset="0"/>
              </a:rPr>
              <a:t>run</a:t>
            </a:r>
            <a:r>
              <a:rPr lang="de-DE" i="1" dirty="0">
                <a:solidFill>
                  <a:srgbClr val="408080"/>
                </a:solidFill>
                <a:latin typeface="Courier" pitchFamily="2" charset="0"/>
              </a:rPr>
              <a:t>-time</a:t>
            </a:r>
            <a:endParaRPr lang="de-DE" dirty="0">
              <a:effectLst/>
              <a:latin typeface="Courier" pitchFamily="2" charset="0"/>
            </a:endParaRP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Method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1A: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process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one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particle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using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std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::variant</a:t>
            </a:r>
            <a:endParaRPr lang="de-DE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for</a:t>
            </a:r>
            <a:r>
              <a:rPr lang="de-DE" dirty="0">
                <a:effectLst/>
                <a:latin typeface="Courier" pitchFamily="2" charset="0"/>
              </a:rPr>
              <a:t> 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A0A000"/>
                </a:solidFill>
                <a:effectLst/>
                <a:latin typeface="Courier" pitchFamily="2" charset="0"/>
              </a:rPr>
              <a:t>p</a:t>
            </a:r>
            <a:r>
              <a:rPr lang="de-DE" dirty="0">
                <a:effectLst/>
                <a:latin typeface="Courier" pitchFamily="2" charset="0"/>
              </a:rPr>
              <a:t> : span)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effectLst/>
                <a:latin typeface="Courier" pitchFamily="2" charset="0"/>
              </a:rPr>
              <a:t>visit</a:t>
            </a:r>
            <a:r>
              <a:rPr lang="de-DE" dirty="0">
                <a:effectLst/>
                <a:latin typeface="Courier" pitchFamily="2" charset="0"/>
              </a:rPr>
              <a:t>([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span](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proc</a:t>
            </a:r>
            <a:r>
              <a:rPr lang="de-DE" dirty="0">
                <a:effectLst/>
                <a:latin typeface="Courier" pitchFamily="2" charset="0"/>
              </a:rPr>
              <a:t>) { </a:t>
            </a:r>
            <a:r>
              <a:rPr lang="de-DE" dirty="0" err="1">
                <a:effectLst/>
                <a:latin typeface="Courier" pitchFamily="2" charset="0"/>
              </a:rPr>
              <a:t>proc</a:t>
            </a:r>
            <a:r>
              <a:rPr lang="de-DE" dirty="0">
                <a:effectLst/>
                <a:latin typeface="Courier" pitchFamily="2" charset="0"/>
              </a:rPr>
              <a:t>(span); }, </a:t>
            </a:r>
            <a:r>
              <a:rPr lang="de-DE" dirty="0" err="1">
                <a:effectLst/>
                <a:latin typeface="Courier" pitchFamily="2" charset="0"/>
              </a:rPr>
              <a:t>process</a:t>
            </a:r>
            <a:r>
              <a:rPr lang="de-DE" dirty="0">
                <a:effectLst/>
                <a:latin typeface="Courier" pitchFamily="2" charset="0"/>
              </a:rPr>
              <a:t>);</a:t>
            </a:r>
          </a:p>
          <a:p>
            <a:endParaRPr lang="de-DE" dirty="0">
              <a:effectLst/>
              <a:latin typeface="Courier" pitchFamily="2" charset="0"/>
            </a:endParaRPr>
          </a:p>
          <a:p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//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Method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2A: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process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block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of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particles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using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 </a:t>
            </a:r>
            <a:r>
              <a:rPr lang="de-DE" i="1" dirty="0" err="1">
                <a:solidFill>
                  <a:srgbClr val="408080"/>
                </a:solidFill>
                <a:effectLst/>
                <a:latin typeface="Courier" pitchFamily="2" charset="0"/>
              </a:rPr>
              <a:t>std</a:t>
            </a:r>
            <a:r>
              <a:rPr lang="de-DE" i="1" dirty="0">
                <a:solidFill>
                  <a:srgbClr val="408080"/>
                </a:solidFill>
                <a:effectLst/>
                <a:latin typeface="Courier" pitchFamily="2" charset="0"/>
              </a:rPr>
              <a:t>::variant</a:t>
            </a:r>
            <a:endParaRPr lang="de-DE" dirty="0">
              <a:solidFill>
                <a:srgbClr val="408080"/>
              </a:solidFill>
              <a:effectLst/>
              <a:latin typeface="Courier" pitchFamily="2" charset="0"/>
            </a:endParaRPr>
          </a:p>
          <a:p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for</a:t>
            </a:r>
            <a:r>
              <a:rPr lang="de-DE" dirty="0">
                <a:effectLst/>
                <a:latin typeface="Courier" pitchFamily="2" charset="0"/>
              </a:rPr>
              <a:t> 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>
                <a:solidFill>
                  <a:srgbClr val="A0A000"/>
                </a:solidFill>
                <a:effectLst/>
                <a:latin typeface="Courier" pitchFamily="2" charset="0"/>
              </a:rPr>
              <a:t>_</a:t>
            </a:r>
            <a:r>
              <a:rPr lang="de-DE" dirty="0">
                <a:effectLst/>
                <a:latin typeface="Courier" pitchFamily="2" charset="0"/>
              </a:rPr>
              <a:t> : </a:t>
            </a:r>
            <a:r>
              <a:rPr lang="de-DE" dirty="0" err="1">
                <a:effectLst/>
                <a:latin typeface="Courier" pitchFamily="2" charset="0"/>
              </a:rPr>
              <a:t>state</a:t>
            </a:r>
            <a:r>
              <a:rPr lang="de-DE" dirty="0">
                <a:effectLst/>
                <a:latin typeface="Courier" pitchFamily="2" charset="0"/>
              </a:rPr>
              <a:t>)</a:t>
            </a:r>
          </a:p>
          <a:p>
            <a:r>
              <a:rPr lang="de-DE" dirty="0">
                <a:effectLst/>
                <a:latin typeface="Courier" pitchFamily="2" charset="0"/>
              </a:rPr>
              <a:t>  </a:t>
            </a:r>
            <a:r>
              <a:rPr lang="de-DE" dirty="0" err="1">
                <a:effectLst/>
                <a:latin typeface="Courier" pitchFamily="2" charset="0"/>
              </a:rPr>
              <a:t>visit</a:t>
            </a:r>
            <a:r>
              <a:rPr lang="de-DE" dirty="0">
                <a:effectLst/>
                <a:latin typeface="Courier" pitchFamily="2" charset="0"/>
              </a:rPr>
              <a:t>([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span](</a:t>
            </a:r>
            <a:r>
              <a:rPr lang="de-DE" b="1" dirty="0" err="1">
                <a:solidFill>
                  <a:srgbClr val="008000"/>
                </a:solidFill>
                <a:effectLst/>
                <a:latin typeface="Courier" pitchFamily="2" charset="0"/>
              </a:rPr>
              <a:t>auto</a:t>
            </a:r>
            <a:r>
              <a:rPr lang="de-DE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dirty="0">
                <a:effectLst/>
                <a:latin typeface="Courier" pitchFamily="2" charset="0"/>
              </a:rPr>
              <a:t> </a:t>
            </a:r>
            <a:r>
              <a:rPr lang="de-DE" dirty="0" err="1">
                <a:effectLst/>
                <a:latin typeface="Courier" pitchFamily="2" charset="0"/>
              </a:rPr>
              <a:t>proc</a:t>
            </a:r>
            <a:r>
              <a:rPr lang="de-DE" dirty="0">
                <a:effectLst/>
                <a:latin typeface="Courier" pitchFamily="2" charset="0"/>
              </a:rPr>
              <a:t>) { </a:t>
            </a:r>
            <a:r>
              <a:rPr lang="de-DE" dirty="0" err="1">
                <a:effectLst/>
                <a:latin typeface="Courier" pitchFamily="2" charset="0"/>
              </a:rPr>
              <a:t>proc</a:t>
            </a:r>
            <a:r>
              <a:rPr lang="de-DE" dirty="0">
                <a:effectLst/>
                <a:latin typeface="Courier" pitchFamily="2" charset="0"/>
              </a:rPr>
              <a:t>(span); }, </a:t>
            </a:r>
            <a:r>
              <a:rPr lang="de-DE" dirty="0" err="1">
                <a:effectLst/>
                <a:latin typeface="Courier" pitchFamily="2" charset="0"/>
              </a:rPr>
              <a:t>process</a:t>
            </a:r>
            <a:r>
              <a:rPr lang="de-DE" dirty="0">
                <a:effectLst/>
                <a:latin typeface="Courier" pitchFamily="2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90A9B-1C10-3B48-88D3-E5066B969A25}"/>
              </a:ext>
            </a:extLst>
          </p:cNvPr>
          <p:cNvSpPr/>
          <p:nvPr/>
        </p:nvSpPr>
        <p:spPr>
          <a:xfrm>
            <a:off x="301172" y="2148633"/>
            <a:ext cx="3240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struct</a:t>
            </a:r>
            <a:r>
              <a:rPr lang="de-DE" sz="1200" dirty="0">
                <a:effectLst/>
                <a:latin typeface="Courier" pitchFamily="2" charset="0"/>
              </a:rPr>
              <a:t> </a:t>
            </a:r>
            <a:r>
              <a:rPr lang="de-DE" sz="1200" dirty="0" err="1">
                <a:effectLst/>
                <a:latin typeface="Courier" pitchFamily="2" charset="0"/>
              </a:rPr>
              <a:t>ContinuousEnergyLoss</a:t>
            </a:r>
            <a:r>
              <a:rPr lang="de-DE" sz="1200" dirty="0">
                <a:effectLst/>
                <a:latin typeface="Courier" pitchFamily="2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template</a:t>
            </a:r>
            <a:r>
              <a:rPr lang="de-DE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200" b="1" dirty="0">
                <a:solidFill>
                  <a:srgbClr val="0000FF"/>
                </a:solidFill>
                <a:effectLst/>
                <a:latin typeface="Courier" pitchFamily="2" charset="0"/>
              </a:rPr>
              <a:t>T</a:t>
            </a:r>
            <a:r>
              <a:rPr lang="de-DE" sz="1200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endParaRPr lang="de-DE" sz="1200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sz="1200" dirty="0">
                <a:effectLst/>
                <a:latin typeface="Courier" pitchFamily="2" charset="0"/>
              </a:rPr>
              <a:t>  </a:t>
            </a:r>
            <a:r>
              <a:rPr lang="de-DE" sz="1200" dirty="0" err="1">
                <a:solidFill>
                  <a:srgbClr val="B00040"/>
                </a:solidFill>
                <a:effectLst/>
                <a:latin typeface="Courier" pitchFamily="2" charset="0"/>
              </a:rPr>
              <a:t>void</a:t>
            </a:r>
            <a:r>
              <a:rPr lang="de-DE" sz="1200" dirty="0">
                <a:effectLst/>
                <a:latin typeface="Courier" pitchFamily="2" charset="0"/>
              </a:rPr>
              <a:t> 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operator</a:t>
            </a:r>
            <a:r>
              <a:rPr lang="de-DE" sz="1200" dirty="0">
                <a:effectLst/>
                <a:latin typeface="Courier" pitchFamily="2" charset="0"/>
              </a:rPr>
              <a:t>()(T</a:t>
            </a:r>
            <a:r>
              <a:rPr lang="de-DE" sz="1200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sz="1200" dirty="0">
                <a:effectLst/>
                <a:latin typeface="Courier" pitchFamily="2" charset="0"/>
              </a:rPr>
              <a:t> p) 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const</a:t>
            </a:r>
            <a:r>
              <a:rPr lang="de-DE" sz="1200" dirty="0">
                <a:effectLst/>
                <a:latin typeface="Courier" pitchFamily="2" charset="0"/>
              </a:rPr>
              <a:t> {</a:t>
            </a:r>
          </a:p>
          <a:p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>
                <a:effectLst/>
                <a:latin typeface="Courier" pitchFamily="2" charset="0"/>
              </a:rPr>
              <a:t>  </a:t>
            </a:r>
            <a:r>
              <a:rPr lang="de-DE" sz="1200" dirty="0" err="1">
                <a:effectLst/>
                <a:latin typeface="Courier" pitchFamily="2" charset="0"/>
              </a:rPr>
              <a:t>do_energy_loss</a:t>
            </a:r>
            <a:r>
              <a:rPr lang="de-DE" sz="1200" dirty="0">
                <a:effectLst/>
                <a:latin typeface="Courier" pitchFamily="2" charset="0"/>
              </a:rPr>
              <a:t>(p);</a:t>
            </a:r>
          </a:p>
          <a:p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>
                <a:effectLst/>
                <a:latin typeface="Courier" pitchFamily="2" charset="0"/>
              </a:rPr>
              <a:t>}</a:t>
            </a:r>
          </a:p>
          <a:p>
            <a:r>
              <a:rPr lang="de-DE" sz="1200" dirty="0">
                <a:effectLst/>
                <a:latin typeface="Courier" pitchFamily="2" charset="0"/>
              </a:rPr>
              <a:t>};</a:t>
            </a:r>
          </a:p>
          <a:p>
            <a:br>
              <a:rPr lang="de-DE" sz="1200" dirty="0">
                <a:effectLst/>
                <a:latin typeface="Courier" pitchFamily="2" charset="0"/>
              </a:rPr>
            </a:br>
            <a:endParaRPr lang="de-DE" sz="1200" dirty="0">
              <a:effectLst/>
              <a:latin typeface="Courier" pitchFamily="2" charset="0"/>
            </a:endParaRPr>
          </a:p>
          <a:p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struct</a:t>
            </a:r>
            <a:r>
              <a:rPr lang="de-DE" sz="1200" dirty="0">
                <a:effectLst/>
                <a:latin typeface="Courier" pitchFamily="2" charset="0"/>
              </a:rPr>
              <a:t> </a:t>
            </a:r>
            <a:r>
              <a:rPr lang="de-DE" sz="1200" dirty="0" err="1">
                <a:effectLst/>
                <a:latin typeface="Courier" pitchFamily="2" charset="0"/>
              </a:rPr>
              <a:t>DummyProcess</a:t>
            </a:r>
            <a:r>
              <a:rPr lang="de-DE" sz="1200" dirty="0">
                <a:effectLst/>
                <a:latin typeface="Courier" pitchFamily="2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template</a:t>
            </a:r>
            <a:r>
              <a:rPr lang="de-DE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effectLst/>
                <a:latin typeface="Courier" pitchFamily="2" charset="0"/>
              </a:rPr>
              <a:t>&lt;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de-DE" sz="1200" b="1" dirty="0">
                <a:solidFill>
                  <a:srgbClr val="0000FF"/>
                </a:solidFill>
                <a:effectLst/>
                <a:latin typeface="Courier" pitchFamily="2" charset="0"/>
              </a:rPr>
              <a:t>T</a:t>
            </a:r>
            <a:r>
              <a:rPr lang="de-DE" sz="1200" dirty="0">
                <a:solidFill>
                  <a:srgbClr val="666666"/>
                </a:solidFill>
                <a:effectLst/>
                <a:latin typeface="Courier" pitchFamily="2" charset="0"/>
              </a:rPr>
              <a:t>&gt;</a:t>
            </a:r>
            <a:endParaRPr lang="de-DE" sz="1200" dirty="0">
              <a:solidFill>
                <a:srgbClr val="008000"/>
              </a:solidFill>
              <a:effectLst/>
              <a:latin typeface="Courier" pitchFamily="2" charset="0"/>
            </a:endParaRPr>
          </a:p>
          <a:p>
            <a:r>
              <a:rPr lang="de-DE" sz="1200" dirty="0">
                <a:effectLst/>
                <a:latin typeface="Courier" pitchFamily="2" charset="0"/>
              </a:rPr>
              <a:t>  </a:t>
            </a:r>
            <a:r>
              <a:rPr lang="de-DE" sz="1200" dirty="0" err="1">
                <a:solidFill>
                  <a:srgbClr val="B00040"/>
                </a:solidFill>
                <a:effectLst/>
                <a:latin typeface="Courier" pitchFamily="2" charset="0"/>
              </a:rPr>
              <a:t>void</a:t>
            </a:r>
            <a:r>
              <a:rPr lang="de-DE" sz="1200" dirty="0">
                <a:effectLst/>
                <a:latin typeface="Courier" pitchFamily="2" charset="0"/>
              </a:rPr>
              <a:t> 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operator</a:t>
            </a:r>
            <a:r>
              <a:rPr lang="de-DE" sz="1200" dirty="0">
                <a:effectLst/>
                <a:latin typeface="Courier" pitchFamily="2" charset="0"/>
              </a:rPr>
              <a:t>()(T</a:t>
            </a:r>
            <a:r>
              <a:rPr lang="de-DE" sz="1200" dirty="0">
                <a:solidFill>
                  <a:srgbClr val="666666"/>
                </a:solidFill>
                <a:effectLst/>
                <a:latin typeface="Courier" pitchFamily="2" charset="0"/>
              </a:rPr>
              <a:t>&amp;</a:t>
            </a:r>
            <a:r>
              <a:rPr lang="de-DE" sz="1200" dirty="0">
                <a:effectLst/>
                <a:latin typeface="Courier" pitchFamily="2" charset="0"/>
              </a:rPr>
              <a:t> p) </a:t>
            </a:r>
            <a:r>
              <a:rPr lang="de-DE" sz="1200" b="1" dirty="0" err="1">
                <a:solidFill>
                  <a:srgbClr val="008000"/>
                </a:solidFill>
                <a:effectLst/>
                <a:latin typeface="Courier" pitchFamily="2" charset="0"/>
              </a:rPr>
              <a:t>const</a:t>
            </a:r>
            <a:r>
              <a:rPr lang="de-DE" sz="1200" dirty="0">
                <a:effectLst/>
                <a:latin typeface="Courier" pitchFamily="2" charset="0"/>
              </a:rPr>
              <a:t> {}</a:t>
            </a:r>
          </a:p>
          <a:p>
            <a:r>
              <a:rPr lang="de-DE" sz="1200" dirty="0">
                <a:effectLst/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898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545</Words>
  <Application>Microsoft Macintosh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Process N particles in one go</vt:lpstr>
      <vt:lpstr>Overview</vt:lpstr>
      <vt:lpstr>Current main loop vs proposed main loop</vt:lpstr>
      <vt:lpstr>Benefits of processing N particles</vt:lpstr>
      <vt:lpstr>Syntactic cost is small</vt:lpstr>
      <vt:lpstr>Particle</vt:lpstr>
      <vt:lpstr>ParticleSpan</vt:lpstr>
      <vt:lpstr>Energy loss</vt:lpstr>
      <vt:lpstr>Processing</vt:lpstr>
      <vt:lpstr>Benchmarks</vt:lpstr>
      <vt:lpstr>Summary</vt:lpstr>
      <vt:lpstr>Benchmarks 2 under load, also with 1 particle</vt:lpstr>
      <vt:lpstr>Github repo with this demonstrator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N particles</dc:title>
  <dc:creator>Hans Dembinski</dc:creator>
  <cp:lastModifiedBy>Hans Dembinski</cp:lastModifiedBy>
  <cp:revision>11</cp:revision>
  <dcterms:created xsi:type="dcterms:W3CDTF">2019-08-20T11:07:42Z</dcterms:created>
  <dcterms:modified xsi:type="dcterms:W3CDTF">2019-08-20T15:50:31Z</dcterms:modified>
</cp:coreProperties>
</file>