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1"/>
  </p:notesMasterIdLst>
  <p:sldIdLst>
    <p:sldId id="257" r:id="rId2"/>
    <p:sldId id="559" r:id="rId3"/>
    <p:sldId id="532" r:id="rId4"/>
    <p:sldId id="533" r:id="rId5"/>
    <p:sldId id="534" r:id="rId6"/>
    <p:sldId id="608" r:id="rId7"/>
    <p:sldId id="547" r:id="rId8"/>
    <p:sldId id="548" r:id="rId9"/>
    <p:sldId id="549" r:id="rId10"/>
    <p:sldId id="535" r:id="rId11"/>
    <p:sldId id="536" r:id="rId12"/>
    <p:sldId id="537" r:id="rId13"/>
    <p:sldId id="538" r:id="rId14"/>
    <p:sldId id="539" r:id="rId15"/>
    <p:sldId id="540" r:id="rId16"/>
    <p:sldId id="550" r:id="rId17"/>
    <p:sldId id="552" r:id="rId18"/>
    <p:sldId id="553" r:id="rId19"/>
    <p:sldId id="541" r:id="rId20"/>
    <p:sldId id="542" r:id="rId21"/>
    <p:sldId id="543" r:id="rId22"/>
    <p:sldId id="544" r:id="rId23"/>
    <p:sldId id="545" r:id="rId24"/>
    <p:sldId id="546" r:id="rId25"/>
    <p:sldId id="554" r:id="rId26"/>
    <p:sldId id="556" r:id="rId27"/>
    <p:sldId id="555" r:id="rId28"/>
    <p:sldId id="557" r:id="rId29"/>
    <p:sldId id="558" r:id="rId30"/>
    <p:sldId id="607" r:id="rId31"/>
    <p:sldId id="560" r:id="rId32"/>
    <p:sldId id="561" r:id="rId33"/>
    <p:sldId id="600" r:id="rId34"/>
    <p:sldId id="601" r:id="rId35"/>
    <p:sldId id="602" r:id="rId36"/>
    <p:sldId id="603" r:id="rId37"/>
    <p:sldId id="604" r:id="rId38"/>
    <p:sldId id="605" r:id="rId39"/>
    <p:sldId id="606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9" autoAdjust="0"/>
    <p:restoredTop sz="95647" autoAdjust="0"/>
  </p:normalViewPr>
  <p:slideViewPr>
    <p:cSldViewPr>
      <p:cViewPr varScale="1">
        <p:scale>
          <a:sx n="168" d="100"/>
          <a:sy n="168" d="100"/>
        </p:scale>
        <p:origin x="148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10" indent="-31581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247" indent="-252649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546" indent="-252649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3844" indent="-252649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143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443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89741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039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10" indent="-31581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247" indent="-252649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546" indent="-252649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3844" indent="-252649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143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443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89741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039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10" indent="-31581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247" indent="-252649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546" indent="-252649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3844" indent="-252649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143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443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89741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039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10" indent="-31581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247" indent="-252649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546" indent="-252649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3844" indent="-252649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143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443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89741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039" indent="-2526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227" indent="-30201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043" indent="-24161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260" indent="-24161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478" indent="-24161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695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0912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129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346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227" indent="-30201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043" indent="-24161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260" indent="-24161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478" indent="-24161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695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0912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129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346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227" indent="-30201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043" indent="-24161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260" indent="-24161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478" indent="-24161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695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0912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129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346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227" indent="-30201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043" indent="-24161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260" indent="-24161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478" indent="-24161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695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0912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129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346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227" indent="-30201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043" indent="-24161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260" indent="-24161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478" indent="-24161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695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0912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129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346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227" indent="-30201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043" indent="-24161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260" indent="-24161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478" indent="-24161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695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0912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129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346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227" indent="-30201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043" indent="-24161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260" indent="-24161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478" indent="-24161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695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0912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129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346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EF98B3-0185-49D6-A5D4-F480DF77C0CE}" type="datetime1">
              <a:rPr lang="en-US" smtClean="0"/>
              <a:t>2/7/2021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5DE46-7978-4D90-BA33-674467A8453E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10645-0A26-4D6B-9B28-2FDA65DBAC43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AC72C-6C39-4D81-BEE9-00995EBA50C7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DE9D-20FD-4908-93ED-0981BCFA6022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A3548-5047-4F2C-A006-82FAF0E39D79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0DB71-4C7E-4E1B-9CFB-F333354662A5}" type="datetime1">
              <a:rPr lang="en-US" smtClean="0"/>
              <a:t>2/7/2021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FC3EC-EC3C-4B11-8D57-58527CEADEE8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E94D-65FD-4578-B86C-8CE8FA8A0D71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6BA1B-5CC2-46A3-B2DA-A04EC405A340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2810F-AAB1-4AC0-AC7D-BFDDE3301BCA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3401F60B-0FA1-4FCB-A87F-A53432A4479E}" type="datetime1">
              <a:rPr lang="en-US" smtClean="0"/>
              <a:t>2/7/2021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Focused Python</a:t>
            </a:r>
            <a:br>
              <a:rPr lang="en-US" altLang="en-US" dirty="0"/>
            </a:br>
            <a:r>
              <a:rPr lang="en-US" altLang="en-US" dirty="0"/>
              <a:t>95888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Carnegie Mellon University</a:t>
            </a:r>
          </a:p>
          <a:p>
            <a:pPr eaLnBrk="1" hangingPunct="1"/>
            <a:r>
              <a:rPr lang="en-US" altLang="en-US" dirty="0"/>
              <a:t>Week 2: More Collections, Type</a:t>
            </a:r>
          </a:p>
          <a:p>
            <a:pPr eaLnBrk="1" hangingPunct="1"/>
            <a:r>
              <a:rPr lang="en-US" altLang="en-US" dirty="0"/>
              <a:t>Conversion, and Web Scraping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B0C76-3E30-4C4A-8B25-61C478718B63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is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...</a:t>
            </a:r>
            <a:r>
              <a:rPr lang="en-US" altLang="en-US" sz="2800" b="1" dirty="0"/>
              <a:t>} </a:t>
            </a:r>
          </a:p>
          <a:p>
            <a:pPr lvl="1" eaLnBrk="1" hangingPunct="1"/>
            <a:r>
              <a:rPr lang="en-US" altLang="en-US" sz="2400" dirty="0"/>
              <a:t>Items are </a:t>
            </a:r>
            <a:r>
              <a:rPr lang="en-US" altLang="en-US" sz="2400" i="1" dirty="0"/>
              <a:t>unsorted</a:t>
            </a:r>
            <a:r>
              <a:rPr lang="en-US" altLang="en-US" sz="2400" dirty="0"/>
              <a:t> (although may appear sorted when displayed), with </a:t>
            </a:r>
            <a:r>
              <a:rPr lang="en-US" altLang="en-US" sz="2400" i="1" dirty="0"/>
              <a:t>no duplicates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{ 1, 6, 5, 9, 2, 1, 6, 3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'set'&gt;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3, 5, 6,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Named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set</a:t>
            </a:r>
            <a:r>
              <a:rPr lang="en-US" altLang="en-US" sz="2800" dirty="0"/>
              <a:t> provides many named operations for manipulating items, including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add(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# add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set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discard(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 remove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set, if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member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remove(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# remove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a member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pop()         # remove and return an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arbitrary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clear()       # remove all items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True/False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128ED0-6F7B-461C-B240-1A10CBEEBB7C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5, 6,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    # not an error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s.discard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9DF32-3460-4BAD-AC25-B21A64FA90FA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    # maybe; maybe something else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9 in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8 in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vs. </a:t>
            </a:r>
            <a:r>
              <a:rPr lang="en-US" altLang="en-US" b="1" dirty="0"/>
              <a:t>set</a:t>
            </a:r>
            <a:r>
              <a:rPr lang="en-US" altLang="en-US" dirty="0"/>
              <a:t>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set</a:t>
            </a:r>
            <a:r>
              <a:rPr lang="en-US" altLang="en-US" sz="2800" dirty="0"/>
              <a:t> provides "the usual suspects" of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vs.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operations (methods)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.difference(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#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# 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.intersection(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.isdisjoint(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# True or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.issubset(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#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⊆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s2,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or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.issuperset(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#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⊇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s2,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or False</a:t>
            </a:r>
            <a:endParaRPr lang="en-US" altLang="en-US" sz="2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.union(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#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{3, 4, 8, 9,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s.union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 4, 5, 6, 7, 8, 9,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s.difference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 6, 7}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s.difference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(s2).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issubset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s.intersection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{9, 3}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6A3FD-35FD-4CF0-A716-F194B0923A52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Symbolic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set</a:t>
            </a:r>
            <a:r>
              <a:rPr lang="en-US" altLang="en-US" sz="2800" dirty="0"/>
              <a:t> provides some symbolic (borrowed from C/C++) operations that can be used rather than named operations</a:t>
            </a:r>
          </a:p>
          <a:p>
            <a:pPr lvl="1" eaLnBrk="1" hangingPunct="1"/>
            <a:r>
              <a:rPr lang="en-US" altLang="en-US" sz="2400" b="1" dirty="0"/>
              <a:t>-		</a:t>
            </a:r>
            <a:r>
              <a:rPr lang="en-US" altLang="en-US" sz="2400" dirty="0"/>
              <a:t>set difference</a:t>
            </a:r>
          </a:p>
          <a:p>
            <a:pPr lvl="1" eaLnBrk="1" hangingPunct="1"/>
            <a:r>
              <a:rPr lang="en-US" altLang="en-US" sz="2400" b="1" dirty="0"/>
              <a:t>&amp;	</a:t>
            </a:r>
            <a:r>
              <a:rPr lang="en-US" altLang="en-US" sz="2400" dirty="0"/>
              <a:t>"and" (intersection)</a:t>
            </a:r>
          </a:p>
          <a:p>
            <a:pPr lvl="1" eaLnBrk="1" hangingPunct="1"/>
            <a:r>
              <a:rPr lang="en-US" altLang="en-US" sz="2400" b="1" dirty="0"/>
              <a:t>^	</a:t>
            </a:r>
            <a:r>
              <a:rPr lang="en-US" altLang="en-US" sz="2400" dirty="0"/>
              <a:t>"</a:t>
            </a:r>
            <a:r>
              <a:rPr lang="en-US" altLang="en-US" sz="2400" dirty="0" err="1"/>
              <a:t>xor</a:t>
            </a:r>
            <a:r>
              <a:rPr lang="en-US" altLang="en-US" sz="2400" dirty="0"/>
              <a:t>" (symmetric difference)</a:t>
            </a:r>
          </a:p>
          <a:p>
            <a:pPr lvl="1" eaLnBrk="1" hangingPunct="1"/>
            <a:r>
              <a:rPr lang="en-US" altLang="en-US" sz="2400" b="1" dirty="0"/>
              <a:t>|</a:t>
            </a:r>
            <a:r>
              <a:rPr lang="en-US" altLang="en-US" sz="2400" b="1"/>
              <a:t>	</a:t>
            </a:r>
            <a:r>
              <a:rPr lang="en-US" altLang="en-US" sz="2400"/>
              <a:t>"</a:t>
            </a:r>
            <a:r>
              <a:rPr lang="en-US" altLang="en-US" sz="2400" dirty="0"/>
              <a:t>or" (union)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05072-B352-4406-940B-F4A04E8B792C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 4, 8, 9,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&amp;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{9, 3}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|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 4, 5, 6, 7, 8, 9,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^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{4, 5, 6, 7, 8,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| s2 == (s ^ s2) | (s &amp; s2)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FC3B9E-366D-4938-81A3-E532D759B84F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Remember: All Generic, All The Time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can contain </a:t>
            </a:r>
            <a:r>
              <a:rPr lang="en-US" altLang="en-US" sz="2800" i="1" dirty="0"/>
              <a:t>any</a:t>
            </a:r>
            <a:r>
              <a:rPr lang="en-US" altLang="en-US" sz="2800" dirty="0"/>
              <a:t> </a:t>
            </a:r>
            <a:r>
              <a:rPr lang="en-US" altLang="en-US" sz="2800" i="1" dirty="0" err="1">
                <a:solidFill>
                  <a:srgbClr val="FF0000"/>
                </a:solidFill>
              </a:rPr>
              <a:t>hashable</a:t>
            </a:r>
            <a:r>
              <a:rPr lang="en-US" altLang="en-US" sz="2800" dirty="0"/>
              <a:t> items</a:t>
            </a:r>
          </a:p>
          <a:p>
            <a:pPr lvl="1" eaLnBrk="1" hangingPunct="1"/>
            <a:r>
              <a:rPr lang="en-US" altLang="en-US" sz="2400" dirty="0"/>
              <a:t>Scalar: </a:t>
            </a:r>
            <a:r>
              <a:rPr lang="en-US" altLang="en-US" sz="2400" b="1" dirty="0"/>
              <a:t>int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, </a:t>
            </a:r>
            <a:r>
              <a:rPr lang="en-US" altLang="en-US" sz="2400" b="1" dirty="0"/>
              <a:t>bool</a:t>
            </a:r>
            <a:r>
              <a:rPr lang="en-US" altLang="en-US" sz="2400" dirty="0"/>
              <a:t>,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, </a:t>
            </a:r>
            <a:r>
              <a:rPr lang="en-US" altLang="en-US" sz="2400" b="1" dirty="0"/>
              <a:t>None</a:t>
            </a:r>
          </a:p>
          <a:p>
            <a:pPr lvl="1" eaLnBrk="1" hangingPunct="1"/>
            <a:r>
              <a:rPr lang="en-US" altLang="en-US" sz="2400" b="1" dirty="0"/>
              <a:t>tuple</a:t>
            </a:r>
            <a:r>
              <a:rPr lang="en-US" altLang="en-US" sz="2400" dirty="0"/>
              <a:t>s </a:t>
            </a:r>
            <a:r>
              <a:rPr lang="en-US" altLang="en-US" sz="2400" i="1" dirty="0"/>
              <a:t>if</a:t>
            </a:r>
            <a:r>
              <a:rPr lang="en-US" altLang="en-US" sz="2400" dirty="0"/>
              <a:t> all items are </a:t>
            </a:r>
            <a:r>
              <a:rPr lang="en-US" altLang="en-US" sz="2400" dirty="0" err="1"/>
              <a:t>hashable</a:t>
            </a:r>
            <a:endParaRPr lang="en-US" altLang="en-US" sz="2400" dirty="0"/>
          </a:p>
          <a:p>
            <a:pPr lvl="1" eaLnBrk="1" hangingPunct="1"/>
            <a:r>
              <a:rPr lang="en-US" altLang="en-US" sz="2400" i="1" dirty="0"/>
              <a:t>Not</a:t>
            </a:r>
            <a:r>
              <a:rPr lang="en-US" altLang="en-US" sz="2400" dirty="0"/>
              <a:t>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s or </a:t>
            </a:r>
            <a:r>
              <a:rPr lang="en-US" altLang="en-US" sz="2400" b="1" dirty="0"/>
              <a:t>set</a:t>
            </a:r>
            <a:r>
              <a:rPr lang="en-US" altLang="en-US" sz="2400" dirty="0"/>
              <a:t>s, since these are </a:t>
            </a:r>
            <a:r>
              <a:rPr lang="en-US" altLang="en-US" sz="2400" i="1" dirty="0"/>
              <a:t>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 = { 5, 4.7, None, 'hello', True,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(3, 9, 14)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{None, True, 5, (3, 9, 14), 4.7, 'hello'}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01E98-27BE-48C0-B602-953CA517589B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 err="1"/>
              <a:t>dict</a:t>
            </a:r>
            <a:r>
              <a:rPr lang="en-US" altLang="en-US" dirty="0"/>
              <a:t> Collection Type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Python 3.7 also provides </a:t>
            </a:r>
            <a:endParaRPr lang="en-US" altLang="en-US" sz="2800" i="1" dirty="0"/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# dictionary</a:t>
            </a:r>
          </a:p>
          <a:p>
            <a:pPr eaLnBrk="1" hangingPunct="1"/>
            <a:endParaRPr lang="en-US" altLang="en-US" sz="600" dirty="0"/>
          </a:p>
          <a:p>
            <a:pPr marL="0" indent="0" eaLnBrk="1" hangingPunct="1"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F38C4-A1A0-4786-A74D-912BB18B10E5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2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 Built-In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Python 3.7 provides</a:t>
            </a:r>
            <a:endParaRPr lang="en-US" altLang="en-US" sz="2800" i="1" dirty="0"/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      # "like" an array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tuple      # "like" a record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set        # just one of each value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 won't care)</a:t>
            </a:r>
          </a:p>
          <a:p>
            <a:pPr eaLnBrk="1" hangingPunct="1"/>
            <a:endParaRPr lang="en-US" altLang="en-US" sz="600" dirty="0"/>
          </a:p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can also be used as a collection</a:t>
            </a:r>
          </a:p>
          <a:p>
            <a:pPr marL="0" indent="0" eaLnBrk="1" hangingPunct="1"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2CEC1E-5960-4B14-A7B0-4A927873E8D6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consists of </a:t>
            </a:r>
            <a:r>
              <a:rPr lang="en-US" altLang="en-US" sz="2800" i="1" dirty="0"/>
              <a:t>key</a:t>
            </a:r>
            <a:r>
              <a:rPr lang="en-US" altLang="en-US" sz="2800" dirty="0"/>
              <a:t> 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i="1" dirty="0"/>
              <a:t>value</a:t>
            </a:r>
            <a:r>
              <a:rPr lang="en-US" altLang="en-US" sz="2800" dirty="0"/>
              <a:t> pairs,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...</a:t>
            </a:r>
            <a:r>
              <a:rPr lang="en-US" altLang="en-US" sz="2800" b="1" dirty="0"/>
              <a:t>} </a:t>
            </a:r>
          </a:p>
          <a:p>
            <a:pPr lvl="1" eaLnBrk="1" hangingPunct="1"/>
            <a:r>
              <a:rPr lang="en-US" altLang="en-US" sz="2400" i="1" dirty="0"/>
              <a:t>Keys</a:t>
            </a:r>
            <a:r>
              <a:rPr lang="en-US" altLang="en-US" sz="2400" dirty="0"/>
              <a:t> must be </a:t>
            </a:r>
            <a:r>
              <a:rPr lang="en-US" altLang="en-US" sz="2400" i="1" dirty="0" err="1"/>
              <a:t>hashable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/>
              <a:t>No restrictions on </a:t>
            </a:r>
            <a:r>
              <a:rPr lang="en-US" altLang="en-US" sz="2400" i="1" dirty="0"/>
              <a:t>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 = {'john' : 'jkostlund@gmail.com',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'al' : 'al@alcorp.net',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'bob' : 'bob@bassoc.com'}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type(n2e)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14DE8B-499C-4115-B967-C9407D35818E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 </a:t>
            </a:r>
            <a:r>
              <a:rPr lang="en-US" altLang="en-US" sz="2800" i="1" dirty="0" err="1"/>
              <a:t>dict</a:t>
            </a:r>
            <a:r>
              <a:rPr lang="en-US" altLang="en-US" sz="2800" b="1" dirty="0"/>
              <a:t>[</a:t>
            </a:r>
            <a:r>
              <a:rPr lang="en-US" altLang="en-US" sz="2800" i="1" dirty="0"/>
              <a:t>key</a:t>
            </a:r>
            <a:r>
              <a:rPr lang="en-US" altLang="en-US" sz="2800" b="1" dirty="0"/>
              <a:t>]</a:t>
            </a:r>
            <a:r>
              <a:rPr lang="en-US" altLang="en-US" sz="2800" dirty="0"/>
              <a:t> to look up the associated </a:t>
            </a:r>
            <a:r>
              <a:rPr lang="en-US" altLang="en-US" sz="2800" i="1" dirty="0"/>
              <a:t>value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		# lookup john's email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'jkostlund@gmail.com'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F736B-BCDF-4559-87C2-051B1B8BAEB9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New items are easy to add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n2e['cy'] = 'cy@nou.edu'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{'john': 'jkostlund@gmail.com', 'al':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'cy': 'cy@nou.edu'}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dirty="0"/>
              <a:t>The value for a key can be changed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 = 'jostlund@andrew.cmu.edu'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'jostlund@andrew.cmu.edu'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D998-E27C-48DF-B9CB-3F9DFDF2712E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4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provides many named operations for manipulating items, including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# return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or 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does not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exist, or None if 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not provided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 # return some (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  pair as a tuple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key[,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# return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remove (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  if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 found, 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 fail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clear()        # remove all items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E3691-1978-4008-9685-E75CAB196C50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{'john': 'jostlund@andrew.cmu.edu', 'al'...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'cy': 'cy@nou.edu'}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n2e['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n2e.get('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n2e.get('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'NONE')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'NONE'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n2e.popitem()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('cy', 'cy@nou.edu')  # or something else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BE665-B918-4D38-9D0B-454136657D9D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</a:t>
            </a:r>
            <a:r>
              <a:rPr lang="en-US" altLang="en-US" dirty="0" err="1"/>
              <a:t>Iterables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provides three </a:t>
            </a:r>
            <a:r>
              <a:rPr lang="en-US" altLang="en-US" sz="2800" dirty="0" err="1"/>
              <a:t>iterables</a:t>
            </a:r>
            <a:r>
              <a:rPr lang="en-US" altLang="en-US" sz="2800" dirty="0"/>
              <a:t> that make it easy to loop through keys, values, or items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keys()   #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 all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values() #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 all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items()  #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 all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  tuples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AA8CB-A328-4931-9A78-2E0A899B695A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 err="1"/>
              <a:t>Iterables</a:t>
            </a:r>
            <a:r>
              <a:rPr lang="en-US" altLang="en-US" dirty="0"/>
              <a:t> (cont)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{'john': 'jostlund@andrew.cmu.edu', 'al'...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'cy': 'cy@nou.edu'}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n2e.keys()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(['john', 'al', 'bob' 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n2e.values()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(['jostlund@andrew.cmu.edu',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'bob@bassoc.com'])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n2e.items()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dict_items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([('john', 'jostlund@andrew.cmu.edu'),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..., ('bob', 'bob@bassoc.com')])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360F9-35DB-41EB-AA7D-5C4F0DD2F125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</a:t>
            </a:r>
            <a:r>
              <a:rPr lang="en-US" altLang="en-US" dirty="0" err="1"/>
              <a:t>Iterables</a:t>
            </a:r>
            <a:r>
              <a:rPr lang="en-US" altLang="en-US" dirty="0"/>
              <a:t> (cont)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 err="1"/>
              <a:t>iterables</a:t>
            </a:r>
            <a:r>
              <a:rPr lang="en-US" altLang="en-US" sz="2800" dirty="0"/>
              <a:t> are updated along with the </a:t>
            </a:r>
            <a:r>
              <a:rPr lang="en-US" altLang="en-US" sz="2800" b="1" dirty="0" err="1"/>
              <a:t>dict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n2ek = n2e.keys()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n2ek: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print(k, end=' ')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al bob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n2e['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'dave@dave.org'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n2ek: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print(k, end=' ')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al bob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EFC229-3432-4715-8767-442886409BE4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6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Empty and One-Item </a:t>
            </a:r>
            <a:r>
              <a:rPr lang="en-US" altLang="en-US" b="1" dirty="0"/>
              <a:t>set</a:t>
            </a:r>
            <a:r>
              <a:rPr lang="en-US" altLang="en-US" dirty="0"/>
              <a:t>s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 err="1"/>
              <a:t>dict</a:t>
            </a:r>
            <a:r>
              <a:rPr lang="en-US" altLang="en-US" dirty="0" err="1"/>
              <a:t>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Both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have items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…</a:t>
            </a:r>
            <a:r>
              <a:rPr lang="en-US" altLang="en-US" sz="2800" b="1" dirty="0"/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 = {}        # empty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type(de)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&lt;'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 = set()     # empty set!!!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type(se)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&lt;'set'&gt;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48AF5-4E54-40B6-9FFC-065A121A36E9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6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Empty and One-Item </a:t>
            </a:r>
            <a:r>
              <a:rPr lang="en-US" altLang="en-US" b="1" dirty="0"/>
              <a:t>set</a:t>
            </a:r>
            <a:r>
              <a:rPr lang="en-US" altLang="en-US" dirty="0"/>
              <a:t>s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 err="1"/>
              <a:t>dict</a:t>
            </a:r>
            <a:r>
              <a:rPr lang="en-US" altLang="en-US" dirty="0" err="1"/>
              <a:t>s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 = {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     # one-item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 {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       # one-item set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/>
              <a:t>set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are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sequences</a:t>
            </a:r>
          </a:p>
          <a:p>
            <a:pPr lvl="1" eaLnBrk="1" hangingPunct="1"/>
            <a:r>
              <a:rPr lang="en-US" altLang="en-US" sz="2400" dirty="0"/>
              <a:t>No slicing with </a:t>
            </a:r>
            <a:r>
              <a:rPr lang="en-US" altLang="en-US" sz="2400" b="1" dirty="0"/>
              <a:t>[</a:t>
            </a:r>
            <a:r>
              <a:rPr lang="en-US" altLang="en-US" sz="2400" i="1" dirty="0" err="1"/>
              <a:t>m</a:t>
            </a:r>
            <a:r>
              <a:rPr lang="en-US" altLang="en-US" sz="2400" b="1" dirty="0" err="1"/>
              <a:t>:</a:t>
            </a:r>
            <a:r>
              <a:rPr lang="en-US" altLang="en-US" sz="2400" i="1" dirty="0" err="1"/>
              <a:t>n</a:t>
            </a:r>
            <a:r>
              <a:rPr lang="en-US" altLang="en-US" sz="2400" b="1" dirty="0"/>
              <a:t>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A88678-3DAA-4237-B6BB-AD0731F040B8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tuple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tuple </a:t>
            </a:r>
            <a:r>
              <a:rPr lang="en-US" altLang="en-US" sz="2800" dirty="0"/>
              <a:t>is enclosed in </a:t>
            </a:r>
            <a:r>
              <a:rPr lang="en-US" altLang="en-US" sz="2800" b="1" dirty="0"/>
              <a:t>(</a:t>
            </a:r>
            <a:r>
              <a:rPr lang="en-US" altLang="en-US" sz="2800" dirty="0"/>
              <a:t>...</a:t>
            </a:r>
            <a:r>
              <a:rPr lang="en-US" altLang="en-US" sz="2800" b="1" dirty="0"/>
              <a:t>) </a:t>
            </a:r>
          </a:p>
          <a:p>
            <a:pPr lvl="1" eaLnBrk="1" hangingPunct="1"/>
            <a:r>
              <a:rPr lang="en-US" altLang="en-US" sz="2400" dirty="0"/>
              <a:t>Items are indexed from 0 to </a:t>
            </a:r>
            <a:r>
              <a:rPr lang="en-US" altLang="en-US" sz="2400" i="1" dirty="0"/>
              <a:t>n-1</a:t>
            </a:r>
            <a:endParaRPr lang="en-US" altLang="en-US" sz="2400" dirty="0"/>
          </a:p>
          <a:p>
            <a:pPr lvl="2" eaLnBrk="1" hangingPunct="1"/>
            <a:r>
              <a:rPr lang="en-US" altLang="en-US" sz="2000" dirty="0"/>
              <a:t>Use </a:t>
            </a:r>
            <a:r>
              <a:rPr lang="en-US" altLang="en-US" sz="2000" b="1" dirty="0"/>
              <a:t>[</a:t>
            </a:r>
            <a:r>
              <a:rPr lang="en-US" altLang="en-US" sz="2000" i="1" dirty="0" err="1"/>
              <a:t>idx</a:t>
            </a:r>
            <a:r>
              <a:rPr lang="en-US" altLang="en-US" sz="2000" b="1" dirty="0"/>
              <a:t>]</a:t>
            </a:r>
            <a:r>
              <a:rPr lang="en-US" altLang="en-US" sz="2000" dirty="0"/>
              <a:t> to access an item</a:t>
            </a:r>
          </a:p>
          <a:p>
            <a:pPr lvl="1" eaLnBrk="1" hangingPunct="1"/>
            <a:r>
              <a:rPr lang="en-US" altLang="en-US" sz="2400" b="1" i="1" dirty="0"/>
              <a:t>Or</a:t>
            </a:r>
            <a:r>
              <a:rPr lang="en-US" altLang="en-US" sz="2400" dirty="0"/>
              <a:t> in reverse from -1 to -</a:t>
            </a:r>
            <a:r>
              <a:rPr lang="en-US" altLang="en-US" sz="2400" i="1" dirty="0"/>
              <a:t>n</a:t>
            </a:r>
            <a:endParaRPr lang="en-US" altLang="en-US" sz="24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 = ('a', 'golden',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type(n)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'golden',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n[2]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'eagle'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B9EB82-4FEC-4FF4-9EF7-3C61CF4FED4F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4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Conversions Among Low-Level Built-In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Virtually all objects can be converted to strings via </a:t>
            </a:r>
            <a:r>
              <a:rPr lang="en-US" altLang="en-US" sz="2800" b="1" dirty="0" err="1"/>
              <a:t>str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(None)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'None'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(12.354e8)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'1234500000.0'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(n2ek)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(['john', 'al', 'bob'])"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027099-A7A0-4D42-9D08-CBCCCCE2CF70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Conversions Among Low-Level Built-In Types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Conversions among </a:t>
            </a:r>
            <a:r>
              <a:rPr lang="en-US" altLang="en-US" sz="2800" b="1" dirty="0"/>
              <a:t>int</a:t>
            </a:r>
            <a:r>
              <a:rPr lang="en-US" altLang="en-US" sz="2800" dirty="0"/>
              <a:t>, </a:t>
            </a:r>
            <a:r>
              <a:rPr lang="en-US" altLang="en-US" sz="2800" b="1" dirty="0"/>
              <a:t>float</a:t>
            </a:r>
            <a:r>
              <a:rPr lang="en-US" altLang="en-US" sz="2800" dirty="0"/>
              <a:t>,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bool</a:t>
            </a:r>
            <a:r>
              <a:rPr lang="en-US" altLang="en-US" sz="2800" dirty="0"/>
              <a:t> work "within reason"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(4.567)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(-4.567)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                 # truncate, not floor!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('456')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int(True)      # int(False) is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D3336-A529-4C52-8028-6C3A09DD5727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Conversions Among Low-Level Built-In Types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float(5)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float('5.432')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5.432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bool(4321)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bool(0.0)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bool('')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              # empty str is False!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bool(' 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  # non-empty str is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03A26-4AD3-4BD5-A3CC-82B229A2EC90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0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Convenient Web Scraping Module: </a:t>
            </a:r>
            <a:r>
              <a:rPr lang="en-US" altLang="en-US" dirty="0" err="1"/>
              <a:t>BeautifulSoup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"scrape" a web site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/>
              <a:t>Open a connection to the web page</a:t>
            </a:r>
          </a:p>
          <a:p>
            <a:pPr lvl="1" eaLnBrk="1" hangingPunct="1"/>
            <a:r>
              <a:rPr lang="en-US" altLang="en-US" sz="2400" dirty="0"/>
              <a:t>Download the source (text) of the web page</a:t>
            </a:r>
          </a:p>
          <a:p>
            <a:pPr lvl="1" eaLnBrk="1" hangingPunct="1"/>
            <a:r>
              <a:rPr lang="en-US" altLang="en-US" sz="2400" dirty="0"/>
              <a:t>Convert the source to an HTML-aware </a:t>
            </a:r>
            <a:r>
              <a:rPr lang="en-US" altLang="en-US" sz="2400" b="1" dirty="0" err="1"/>
              <a:t>BeautifulSoup</a:t>
            </a:r>
            <a:r>
              <a:rPr lang="en-US" altLang="en-US" sz="2400" dirty="0"/>
              <a:t> object</a:t>
            </a:r>
          </a:p>
          <a:p>
            <a:pPr lvl="1" eaLnBrk="1" hangingPunct="1"/>
            <a:r>
              <a:rPr lang="en-US" altLang="en-US" sz="2400" dirty="0"/>
              <a:t>Write the </a:t>
            </a:r>
            <a:r>
              <a:rPr lang="en-US" altLang="en-US" sz="2400" dirty="0" err="1"/>
              <a:t>BeautifulSoup</a:t>
            </a:r>
            <a:r>
              <a:rPr lang="en-US" altLang="en-US" sz="2400" dirty="0"/>
              <a:t> to a file, and examine the contents for HTML tags:  </a:t>
            </a:r>
            <a:r>
              <a:rPr lang="en-US" altLang="en-US" sz="2400" b="1" dirty="0"/>
              <a:t>&lt;</a:t>
            </a:r>
            <a:r>
              <a:rPr lang="en-US" altLang="en-US" sz="2400" i="1" dirty="0"/>
              <a:t>tag</a:t>
            </a:r>
            <a:r>
              <a:rPr lang="en-US" altLang="en-US" sz="2400" b="1" dirty="0"/>
              <a:t> </a:t>
            </a:r>
            <a:r>
              <a:rPr lang="en-US" altLang="en-US" sz="2400" dirty="0"/>
              <a:t>...</a:t>
            </a:r>
            <a:r>
              <a:rPr lang="en-US" altLang="en-US" sz="2400" b="1" dirty="0"/>
              <a:t>&gt; </a:t>
            </a:r>
            <a:r>
              <a:rPr lang="en-US" altLang="en-US" sz="2400" dirty="0"/>
              <a:t>...</a:t>
            </a:r>
            <a:r>
              <a:rPr lang="en-US" altLang="en-US" sz="2400" b="1" dirty="0"/>
              <a:t> &lt;/</a:t>
            </a:r>
            <a:r>
              <a:rPr lang="en-US" altLang="en-US" sz="2400" i="1" dirty="0"/>
              <a:t>tag</a:t>
            </a:r>
            <a:r>
              <a:rPr lang="en-US" altLang="en-US" sz="2400" b="1" dirty="0"/>
              <a:t>&gt;</a:t>
            </a:r>
          </a:p>
          <a:p>
            <a:pPr lvl="1" eaLnBrk="1" hangingPunct="1"/>
            <a:r>
              <a:rPr lang="en-US" altLang="en-US" sz="2400" dirty="0"/>
              <a:t>Extract the tagged information you want from the </a:t>
            </a:r>
            <a:r>
              <a:rPr lang="en-US" altLang="en-US" sz="2400" dirty="0" err="1"/>
              <a:t>BeautifulSoup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164F6-28B6-451E-9820-DAE881F891A4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5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Scraping the Yield Curve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b_soup_1.py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bs4 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https://www.treasury.gov/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resource-center/data-chart-center/interest-rates/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Pages/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TextView.aspx?data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yieldYear&amp;year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=2019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bsyc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html.read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"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lxml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open('bsyc_temp.txt',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encoding='utf-8')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bsyc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4E066-C172-445E-842B-5033DF407FC2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Scraping the Yield Curve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Searching </a:t>
            </a:r>
            <a:r>
              <a:rPr lang="en-US" altLang="en-US" sz="2800" b="1" dirty="0"/>
              <a:t>bsyc_temp.txt</a:t>
            </a:r>
            <a:r>
              <a:rPr lang="en-US" altLang="en-US" sz="2800" dirty="0"/>
              <a:t> for </a:t>
            </a:r>
            <a:r>
              <a:rPr lang="en-US" altLang="en-US" sz="2800" b="1" dirty="0"/>
              <a:t>08/01/19</a:t>
            </a:r>
            <a:r>
              <a:rPr lang="en-US" altLang="en-US" sz="2800" dirty="0"/>
              <a:t>, we are lucky to only find it once</a:t>
            </a:r>
          </a:p>
          <a:p>
            <a:pPr marL="800100" lvl="2" indent="0" eaLnBrk="1" hangingPunct="1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text_view_data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scope="row"&gt;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08/01/19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eaLnBrk="1" hangingPunct="1"/>
            <a:r>
              <a:rPr lang="en-US" altLang="en-US" sz="2800" dirty="0"/>
              <a:t>The tag is </a:t>
            </a:r>
            <a:r>
              <a:rPr lang="en-US" altLang="en-US" sz="2800" b="1" dirty="0">
                <a:solidFill>
                  <a:srgbClr val="00B050"/>
                </a:solidFill>
              </a:rPr>
              <a:t>td</a:t>
            </a:r>
          </a:p>
          <a:p>
            <a:pPr lvl="1" eaLnBrk="1" hangingPunct="1"/>
            <a:r>
              <a:rPr lang="en-US" altLang="en-US" sz="2400" dirty="0"/>
              <a:t>Googling </a:t>
            </a:r>
            <a:r>
              <a:rPr lang="en-US" altLang="en-US" sz="2400" b="1" dirty="0"/>
              <a:t>HTML</a:t>
            </a:r>
            <a:r>
              <a:rPr lang="en-US" altLang="en-US" sz="2400" dirty="0"/>
              <a:t> </a:t>
            </a:r>
            <a:r>
              <a:rPr lang="en-US" altLang="en-US" sz="2400" b="1" dirty="0"/>
              <a:t>td</a:t>
            </a:r>
            <a:r>
              <a:rPr lang="en-US" altLang="en-US" sz="2400" dirty="0"/>
              <a:t> tells us this is a cell in a </a:t>
            </a:r>
            <a:r>
              <a:rPr lang="en-US" altLang="en-US" sz="2400" b="1" dirty="0"/>
              <a:t>table</a:t>
            </a:r>
          </a:p>
          <a:p>
            <a:pPr lvl="1" eaLnBrk="1" hangingPunct="1"/>
            <a:r>
              <a:rPr lang="en-US" altLang="en-US" sz="2400" dirty="0"/>
              <a:t>Searching backward for </a:t>
            </a:r>
            <a:r>
              <a:rPr lang="en-US" altLang="en-US" sz="2400" b="1" dirty="0"/>
              <a:t>&lt;table</a:t>
            </a:r>
            <a:r>
              <a:rPr lang="en-US" altLang="en-US" sz="2400" dirty="0"/>
              <a:t>, we find</a:t>
            </a:r>
          </a:p>
          <a:p>
            <a:pPr marL="857250" lvl="2" indent="0" eaLnBrk="1" hangingPunct="1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class="t-chart"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37360F-4AC2-47FA-9E8C-7C1BCDD34EC6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6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Scraping the Yield Curve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b_soup_1.py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first 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bsyc.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 not the one we want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so get a list of all table tags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bsyc.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('table')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how many are there?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print('there are',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'table tags')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68087-8FBB-4E4E-8B4A-05F125DD1FAC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9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Scraping the Yield Curve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b_soup_1.py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look at the first 50 chars of each 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t in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(t)[:50])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only one class="t-chart" table, so add that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dictionary attribute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tc_table_list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bsyc.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('table',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{ "class" : "t-chart" } 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how many are there?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tc_table_list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't-chart tables')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0366D-3A1A-4ABB-B43A-A33F6614C7B2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7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Scraping the Yield Curve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b_soup_1.py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only 1 t-chart table, so grab it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tc_table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tc_table_list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are this table's components/children?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 in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tc_table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.children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(c)[:50])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tag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table row, containing table data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are the children of those rows?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 in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tc_table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.children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r in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.children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(r)[:50])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3CFEB-F07D-4268-A999-FBD8874B43E9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91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Scraping the Yield Curve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b_soup_1.py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have found the table data!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just get the contents of each cell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c in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tc_table.children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 in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c.children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.contents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contents of each cell is a list of one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string -- we can work with those!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E3355-3C3F-48FF-8679-8E2D1C93066C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tuple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tuple</a:t>
            </a:r>
            <a:r>
              <a:rPr lang="en-US" altLang="en-US" sz="2800" dirty="0"/>
              <a:t> is </a:t>
            </a:r>
            <a:r>
              <a:rPr lang="en-US" altLang="en-US" sz="2800" i="1" dirty="0">
                <a:solidFill>
                  <a:srgbClr val="FF0000"/>
                </a:solidFill>
              </a:rPr>
              <a:t>immutable</a:t>
            </a:r>
          </a:p>
          <a:p>
            <a:pPr lvl="1" eaLnBrk="1" hangingPunct="1"/>
            <a:r>
              <a:rPr lang="en-US" altLang="en-US" sz="2400" b="1" dirty="0"/>
              <a:t>tuple </a:t>
            </a:r>
            <a:r>
              <a:rPr lang="en-US" altLang="en-US" sz="2400" dirty="0"/>
              <a:t>items </a:t>
            </a:r>
            <a:r>
              <a:rPr lang="en-US" altLang="en-US" sz="2400" b="1" i="1" dirty="0">
                <a:solidFill>
                  <a:srgbClr val="FF0000"/>
                </a:solidFill>
              </a:rPr>
              <a:t>cannot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</a:rPr>
              <a:t>be modified</a:t>
            </a:r>
          </a:p>
          <a:p>
            <a:pPr lvl="1" eaLnBrk="1" hangingPunct="1"/>
            <a:r>
              <a:rPr lang="en-US" altLang="en-US" sz="2400" i="1" dirty="0">
                <a:solidFill>
                  <a:srgbClr val="FF0000"/>
                </a:solidFill>
              </a:rPr>
              <a:t>But</a:t>
            </a:r>
            <a:r>
              <a:rPr lang="en-US" altLang="en-US" sz="2400" dirty="0"/>
              <a:t> a variable can be changed to refer to a different </a:t>
            </a:r>
            <a:r>
              <a:rPr lang="en-US" altLang="en-US" sz="2400" b="1" dirty="0"/>
              <a:t>tuple</a:t>
            </a: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'golden',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n[1] = 'bald'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 = (n[0], 'bald', n[2], n[3])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'bald',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979AB-4C09-45CE-916C-D2FB7EA68E43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tuple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assign </a:t>
            </a:r>
            <a:r>
              <a:rPr lang="en-US" altLang="en-US" sz="2800" b="1" dirty="0" err="1"/>
              <a:t>tuple</a:t>
            </a:r>
            <a:r>
              <a:rPr lang="en-US" altLang="en-US" sz="2800" dirty="0"/>
              <a:t> items to separate variables</a:t>
            </a:r>
          </a:p>
          <a:p>
            <a:pPr lvl="1" eaLnBrk="1" hangingPunct="1"/>
            <a:r>
              <a:rPr lang="en-US" altLang="en-US" sz="2400" dirty="0"/>
              <a:t>Called </a:t>
            </a:r>
            <a:r>
              <a:rPr lang="en-US" altLang="en-US" sz="2400" i="1" dirty="0"/>
              <a:t>sequence unpacking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a, b, c, d = 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'eagle'</a:t>
            </a:r>
          </a:p>
          <a:p>
            <a:pPr eaLnBrk="1" hangingPunct="1"/>
            <a:r>
              <a:rPr lang="en-US" altLang="en-US" sz="2800" dirty="0"/>
              <a:t>You can construct a </a:t>
            </a:r>
            <a:r>
              <a:rPr lang="en-US" altLang="en-US" sz="2800" b="1" dirty="0" err="1"/>
              <a:t>tuple</a:t>
            </a:r>
            <a:r>
              <a:rPr lang="en-US" altLang="en-US" sz="2800" dirty="0"/>
              <a:t> </a:t>
            </a:r>
            <a:r>
              <a:rPr lang="en-US" altLang="en-US" sz="2800" i="1" dirty="0"/>
              <a:t>without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parens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Called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</a:t>
            </a:r>
            <a:r>
              <a:rPr lang="en-US" altLang="en-US" sz="2400" i="1" dirty="0"/>
              <a:t>packing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1, 4, 'hi', 4.6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4, 'hi', 4.6)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7F12F-1F16-4352-8977-C2FE5267F888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Assignment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Multiple assignment</a:t>
            </a:r>
            <a:r>
              <a:rPr lang="en-US" altLang="en-US" sz="2800" dirty="0"/>
              <a:t> combines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packing and sequence unpacking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a, b, c, d = 'hi', 12.6, True, 9</a:t>
            </a:r>
          </a:p>
          <a:p>
            <a:pPr eaLnBrk="1" hangingPunct="1"/>
            <a:r>
              <a:rPr lang="en-US" altLang="en-US" sz="2800" dirty="0"/>
              <a:t>To swap the values of two variables: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-7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b, a = a,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print(a, b)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3 -7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7F12F-1F16-4352-8977-C2FE5267F888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Empty and One-Item </a:t>
            </a:r>
            <a:r>
              <a:rPr lang="en-US" altLang="en-US" b="1" dirty="0"/>
              <a:t>tuple</a:t>
            </a:r>
            <a:r>
              <a:rPr lang="en-US" altLang="en-US" dirty="0"/>
              <a:t>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</a:t>
            </a:r>
            <a:r>
              <a:rPr lang="en-US" altLang="en-US" sz="2800" i="1" dirty="0"/>
              <a:t>empty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tuple</a:t>
            </a:r>
            <a:r>
              <a:rPr lang="en-US" altLang="en-US" sz="2800" dirty="0"/>
              <a:t> can be represented as </a:t>
            </a:r>
            <a:r>
              <a:rPr lang="en-US" altLang="en-US" sz="2800" b="1" dirty="0"/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type(t)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8C09A-A3C9-49FD-8FCE-9E47A9020DF8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Empty and One-Item </a:t>
            </a:r>
            <a:r>
              <a:rPr lang="en-US" altLang="en-US" b="1" dirty="0"/>
              <a:t>tuple</a:t>
            </a:r>
            <a:r>
              <a:rPr lang="en-US" altLang="en-US" dirty="0"/>
              <a:t>s (cont)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But </a:t>
            </a:r>
            <a:r>
              <a:rPr lang="en-US" altLang="en-US" sz="2800" dirty="0" err="1"/>
              <a:t>parens</a:t>
            </a:r>
            <a:r>
              <a:rPr lang="en-US" altLang="en-US" sz="2800" dirty="0"/>
              <a:t> are also used for grouping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b="1" dirty="0"/>
              <a:t>(</a:t>
            </a:r>
            <a:r>
              <a:rPr lang="en-US" altLang="en-US" sz="2400" i="1" dirty="0"/>
              <a:t>value</a:t>
            </a:r>
            <a:r>
              <a:rPr lang="en-US" altLang="en-US" sz="2400" b="1" dirty="0"/>
              <a:t>)</a:t>
            </a:r>
            <a:r>
              <a:rPr lang="en-US" altLang="en-US" sz="2400" dirty="0"/>
              <a:t> is simply</a:t>
            </a:r>
            <a:r>
              <a:rPr lang="en-US" altLang="en-US" sz="2400" i="1" dirty="0"/>
              <a:t> value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The goofy </a:t>
            </a:r>
            <a:r>
              <a:rPr lang="en-US" altLang="en-US" sz="2800" b="1" dirty="0"/>
              <a:t>(</a:t>
            </a:r>
            <a:r>
              <a:rPr lang="en-US" altLang="en-US" sz="2800" i="1" dirty="0"/>
              <a:t>value</a:t>
            </a:r>
            <a:r>
              <a:rPr lang="en-US" altLang="en-US" sz="2800" b="1" dirty="0"/>
              <a:t>,)</a:t>
            </a:r>
            <a:r>
              <a:rPr lang="en-US" altLang="en-US" sz="2800" dirty="0"/>
              <a:t> creates a one-item </a:t>
            </a:r>
            <a:r>
              <a:rPr lang="en-US" altLang="en-US" sz="2800" b="1" dirty="0"/>
              <a:t>tuple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(6,)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3B74D-AB6F-4348-B897-3DB64D3B1DC2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tuple</a:t>
            </a:r>
            <a:r>
              <a:rPr lang="en-US" altLang="en-US" dirty="0"/>
              <a:t> Slices and Concatenation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Like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, a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is a </a:t>
            </a:r>
            <a:r>
              <a:rPr lang="en-US" altLang="en-US" sz="2800" i="1" dirty="0"/>
              <a:t>sequence</a:t>
            </a:r>
            <a:r>
              <a:rPr lang="en-US" altLang="en-US" sz="2800" dirty="0"/>
              <a:t>, supporting slices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Another way to construct 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from an existing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'bald',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 = n[:1] + ('harpy',) + n[2:]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'harpy', 'eagle', 'soars')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C5B84-2D14-45AE-9BAB-7B33EF6FF5DF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695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31016</TotalTime>
  <Words>4548</Words>
  <Application>Microsoft Office PowerPoint</Application>
  <PresentationFormat>On-screen Show (4:3)</PresentationFormat>
  <Paragraphs>693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MS Gothic</vt:lpstr>
      <vt:lpstr>Courier New</vt:lpstr>
      <vt:lpstr>Tahoma</vt:lpstr>
      <vt:lpstr>Times New Roman</vt:lpstr>
      <vt:lpstr>Wingdings</vt:lpstr>
      <vt:lpstr>Blends</vt:lpstr>
      <vt:lpstr>Data Focused Python 95888</vt:lpstr>
      <vt:lpstr>Collection Built-In Types</vt:lpstr>
      <vt:lpstr>tuple Examples</vt:lpstr>
      <vt:lpstr>tuple Examples (cont)</vt:lpstr>
      <vt:lpstr>tuple Examples (cont)</vt:lpstr>
      <vt:lpstr>Multiple Assignment</vt:lpstr>
      <vt:lpstr>Empty and One-Item tuples</vt:lpstr>
      <vt:lpstr>Empty and One-Item tuples (cont)</vt:lpstr>
      <vt:lpstr>tuple Slices and Concatenation</vt:lpstr>
      <vt:lpstr>set Examples</vt:lpstr>
      <vt:lpstr>set Named Operations</vt:lpstr>
      <vt:lpstr>set Examples (cont)</vt:lpstr>
      <vt:lpstr>set Examples (cont)</vt:lpstr>
      <vt:lpstr>set vs. set Operations</vt:lpstr>
      <vt:lpstr>set Examples (cont)</vt:lpstr>
      <vt:lpstr>set Symbolic Operations</vt:lpstr>
      <vt:lpstr>set Examples (cont)</vt:lpstr>
      <vt:lpstr>Remember: All Generic, All The Time</vt:lpstr>
      <vt:lpstr>The dict Collection Type</vt:lpstr>
      <vt:lpstr>dict Examples</vt:lpstr>
      <vt:lpstr>dict Examples (cont)</vt:lpstr>
      <vt:lpstr>dict Examples (cont)</vt:lpstr>
      <vt:lpstr>dict Operations</vt:lpstr>
      <vt:lpstr>dict Examples (cont)</vt:lpstr>
      <vt:lpstr>dict Iterables</vt:lpstr>
      <vt:lpstr>dict Iterables (cont)</vt:lpstr>
      <vt:lpstr>dict Iterables (cont)</vt:lpstr>
      <vt:lpstr>Empty and One-Item sets and dicts</vt:lpstr>
      <vt:lpstr>Empty and One-Item sets and dicts (cont)</vt:lpstr>
      <vt:lpstr>Conversions Among Low-Level Built-In Types</vt:lpstr>
      <vt:lpstr>Conversions Among Low-Level Built-In Types (cont)</vt:lpstr>
      <vt:lpstr>Conversions Among Low-Level Built-In Types (cont)</vt:lpstr>
      <vt:lpstr>A Convenient Web Scraping Module: BeautifulSoup</vt:lpstr>
      <vt:lpstr>Scraping the Yield Curve</vt:lpstr>
      <vt:lpstr>Scraping the Yield Curve (cont)</vt:lpstr>
      <vt:lpstr>Scraping the Yield Curve (cont)</vt:lpstr>
      <vt:lpstr>Scraping the Yield Curve (cont)</vt:lpstr>
      <vt:lpstr>Scraping the Yield Curve (cont)</vt:lpstr>
      <vt:lpstr>Scraping the Yield Curve (cont)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John</cp:lastModifiedBy>
  <cp:revision>457</cp:revision>
  <cp:lastPrinted>2021-02-07T18:13:25Z</cp:lastPrinted>
  <dcterms:created xsi:type="dcterms:W3CDTF">2003-08-31T19:53:38Z</dcterms:created>
  <dcterms:modified xsi:type="dcterms:W3CDTF">2021-02-07T20:36:40Z</dcterms:modified>
</cp:coreProperties>
</file>