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8"/>
  </p:notesMasterIdLst>
  <p:sldIdLst>
    <p:sldId id="257" r:id="rId2"/>
    <p:sldId id="565" r:id="rId3"/>
    <p:sldId id="566" r:id="rId4"/>
    <p:sldId id="567" r:id="rId5"/>
    <p:sldId id="681" r:id="rId6"/>
    <p:sldId id="682" r:id="rId7"/>
    <p:sldId id="683" r:id="rId8"/>
    <p:sldId id="684" r:id="rId9"/>
    <p:sldId id="685" r:id="rId10"/>
    <p:sldId id="686" r:id="rId11"/>
    <p:sldId id="687" r:id="rId12"/>
    <p:sldId id="688" r:id="rId13"/>
    <p:sldId id="689" r:id="rId14"/>
    <p:sldId id="568" r:id="rId15"/>
    <p:sldId id="569" r:id="rId16"/>
    <p:sldId id="573" r:id="rId17"/>
    <p:sldId id="574" r:id="rId18"/>
    <p:sldId id="766" r:id="rId19"/>
    <p:sldId id="767" r:id="rId20"/>
    <p:sldId id="608" r:id="rId21"/>
    <p:sldId id="609" r:id="rId22"/>
    <p:sldId id="612" r:id="rId23"/>
    <p:sldId id="613" r:id="rId24"/>
    <p:sldId id="614" r:id="rId25"/>
    <p:sldId id="584" r:id="rId26"/>
    <p:sldId id="586" r:id="rId27"/>
    <p:sldId id="585" r:id="rId28"/>
    <p:sldId id="587" r:id="rId29"/>
    <p:sldId id="588" r:id="rId30"/>
    <p:sldId id="591" r:id="rId31"/>
    <p:sldId id="615" r:id="rId32"/>
    <p:sldId id="592" r:id="rId33"/>
    <p:sldId id="593" r:id="rId34"/>
    <p:sldId id="594" r:id="rId35"/>
    <p:sldId id="595" r:id="rId36"/>
    <p:sldId id="642" r:id="rId37"/>
    <p:sldId id="644" r:id="rId38"/>
    <p:sldId id="643" r:id="rId39"/>
    <p:sldId id="765" r:id="rId40"/>
    <p:sldId id="661" r:id="rId41"/>
    <p:sldId id="662" r:id="rId42"/>
    <p:sldId id="663" r:id="rId43"/>
    <p:sldId id="664" r:id="rId44"/>
    <p:sldId id="645" r:id="rId45"/>
    <p:sldId id="666" r:id="rId46"/>
    <p:sldId id="653" r:id="rId47"/>
    <p:sldId id="742" r:id="rId48"/>
    <p:sldId id="739" r:id="rId49"/>
    <p:sldId id="743" r:id="rId50"/>
    <p:sldId id="744" r:id="rId51"/>
    <p:sldId id="745" r:id="rId52"/>
    <p:sldId id="746" r:id="rId53"/>
    <p:sldId id="747" r:id="rId54"/>
    <p:sldId id="748" r:id="rId55"/>
    <p:sldId id="749" r:id="rId56"/>
    <p:sldId id="750" r:id="rId57"/>
    <p:sldId id="751" r:id="rId58"/>
    <p:sldId id="752" r:id="rId59"/>
    <p:sldId id="753" r:id="rId60"/>
    <p:sldId id="754" r:id="rId61"/>
    <p:sldId id="755" r:id="rId62"/>
    <p:sldId id="756" r:id="rId63"/>
    <p:sldId id="757" r:id="rId64"/>
    <p:sldId id="758" r:id="rId65"/>
    <p:sldId id="759" r:id="rId66"/>
    <p:sldId id="764" r:id="rId67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9" autoAdjust="0"/>
    <p:restoredTop sz="95647" autoAdjust="0"/>
  </p:normalViewPr>
  <p:slideViewPr>
    <p:cSldViewPr>
      <p:cViewPr>
        <p:scale>
          <a:sx n="91" d="100"/>
          <a:sy n="91" d="100"/>
        </p:scale>
        <p:origin x="-1066" y="-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8" tIns="46219" rIns="92438" bIns="4621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8" tIns="46219" rIns="92438" bIns="462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8" tIns="46219" rIns="92438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8" tIns="46219" rIns="92438" bIns="4621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8" tIns="46219" rIns="92438" bIns="462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3966094-34ED-42CC-B0A0-81B4FC9F4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00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1052" indent="-2888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466" indent="-23109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652" indent="-23109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79838" indent="-23109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2025" indent="-2310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4212" indent="-2310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397" indent="-2310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584" indent="-2310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C77F19E-6305-42C9-846D-8F6E264C89DD}" type="slidenum">
              <a:rPr lang="en-US" altLang="en-US" smtClean="0">
                <a:latin typeface="Times New Roman" pitchFamily="18" charset="0"/>
              </a:rPr>
              <a:pPr/>
              <a:t>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341840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92520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810955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095873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821186" indent="-315841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63364" indent="-2526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768710" indent="-2526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274055" indent="-2526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779401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284747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790092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295438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821186" indent="-315841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63364" indent="-2526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768710" indent="-2526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274055" indent="-2526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779401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284747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790092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295438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19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657890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041996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0927969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6219940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00" indent="-302039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155" indent="-241632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417" indent="-241632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679" indent="-241632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941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204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465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727" indent="-2416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511847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821186" indent="-315841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63364" indent="-2526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768710" indent="-2526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274055" indent="-2526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779401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284747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790092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295438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0360429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821186" indent="-315841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63364" indent="-2526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768710" indent="-2526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274055" indent="-2526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779401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284747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790092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295438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7659385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821186" indent="-315841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63364" indent="-2526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768710" indent="-2526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274055" indent="-2526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779401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284747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790092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295438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5081023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821186" indent="-315841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63364" indent="-2526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768710" indent="-2526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274055" indent="-2526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779401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284747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790092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295438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3127735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821186" indent="-315841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63364" indent="-2526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768710" indent="-2526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274055" indent="-2526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779401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284747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790092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295438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29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698749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821186" indent="-315841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63364" indent="-2526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768710" indent="-2526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274055" indent="-2526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779401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284747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790092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295438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6194885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821186" indent="-315841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63364" indent="-2526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768710" indent="-2526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274055" indent="-2526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779401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284747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790092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295438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4754684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821186" indent="-315841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63364" indent="-2526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768710" indent="-2526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274055" indent="-2526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779401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284747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790092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295438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365156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821186" indent="-315841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63364" indent="-2526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768710" indent="-2526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274055" indent="-2526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779401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284747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790092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295438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5550429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821186" indent="-315841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63364" indent="-2526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768710" indent="-2526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274055" indent="-2526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779401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284747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790092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295438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4079727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821186" indent="-315841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63364" indent="-2526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768710" indent="-2526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274055" indent="-2526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779401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284747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790092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295438" indent="-2526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650214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39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888929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7158826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0526431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1925087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1205493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6926745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227" indent="-302011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043" indent="-24161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260" indent="-24161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478" indent="-24161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7695" indent="-2416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0912" indent="-2416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129" indent="-2416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7346" indent="-2416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0982" indent="-28884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359" indent="-2310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502" indent="-2310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79646" indent="-2310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178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3933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076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21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4984790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0982" indent="-28884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359" indent="-2310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502" indent="-2310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79646" indent="-2310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178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3933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076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21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5441524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0982" indent="-28884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359" indent="-2310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502" indent="-2310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79646" indent="-2310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178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3933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076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21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49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646206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42197037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0982" indent="-28884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359" indent="-2310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502" indent="-2310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79646" indent="-2310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178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3933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076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21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976823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0982" indent="-28884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359" indent="-2310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502" indent="-2310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79646" indent="-2310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178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3933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076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21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0982" indent="-28884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359" indent="-2310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502" indent="-2310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79646" indent="-2310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178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3933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076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21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9082899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0982" indent="-28884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359" indent="-2310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502" indent="-2310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79646" indent="-2310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178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3933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076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21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0936775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0982" indent="-28884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359" indent="-2310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502" indent="-2310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79646" indent="-2310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178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3933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076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21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0022316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0982" indent="-28884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359" indent="-2310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502" indent="-2310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79646" indent="-2310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178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3933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076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21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7181108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0982" indent="-28884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359" indent="-2310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502" indent="-2310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79646" indent="-2310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178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3933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076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21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7761686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0982" indent="-28884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359" indent="-2310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502" indent="-2310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79646" indent="-2310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178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3933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076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21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9456038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0982" indent="-28884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359" indent="-2310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502" indent="-2310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79646" indent="-2310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178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3933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076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21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4450287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0982" indent="-28884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359" indent="-2310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502" indent="-2310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79646" indent="-2310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178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3933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076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21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59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296179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56542934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0982" indent="-28884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359" indent="-2310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502" indent="-2310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79646" indent="-2310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178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3933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076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21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2787918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0982" indent="-28884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359" indent="-2310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502" indent="-2310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79646" indent="-2310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178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3933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076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21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60609830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0982" indent="-28884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359" indent="-2310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502" indent="-2310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79646" indent="-2310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178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3933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076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21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96090261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0982" indent="-28884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359" indent="-2310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502" indent="-2310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79646" indent="-2310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178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3933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076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21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4147525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0982" indent="-28884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359" indent="-2310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502" indent="-2310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79646" indent="-2310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178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3933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076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21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06621218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0982" indent="-28884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359" indent="-2310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502" indent="-2310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79646" indent="-2310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178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3933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076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21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0290455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0982" indent="-28884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55359" indent="-231073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17502" indent="-231073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79646" indent="-231073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4178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03933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66076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28219" indent="-23107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66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362281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3848900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172428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38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8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2EF98B3-0185-49D6-A5D4-F480DF77C0CE}" type="datetime1">
              <a:rPr lang="en-US" smtClean="0"/>
              <a:t>1/27/2020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239B93A-74DE-4B25-B352-2D94A7B0E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5DE46-7978-4D90-BA33-674467A8453E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F3A7A-80FC-4CCB-802A-CD06628E14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6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10645-0A26-4D6B-9B28-2FDA65DBAC43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F157A-85D2-470A-87E4-A935A04F8C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4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AC72C-6C39-4D81-BEE9-00995EBA50C7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676BE-5AF2-4172-BD19-31A2F83EF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3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9DE9D-20FD-4908-93ED-0981BCFA6022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41145-DF2F-4F5F-87FB-6F34B812B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A3548-5047-4F2C-A006-82FAF0E39D79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359A0-D876-470E-A03B-B54B4EF9A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0DB71-4C7E-4E1B-9CFB-F333354662A5}" type="datetime1">
              <a:rPr lang="en-US" smtClean="0"/>
              <a:t>1/27/2020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5BDD2-431D-4473-B6F1-AD9C47ED0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FC3EC-EC3C-4B11-8D57-58527CEADEE8}" type="datetime1">
              <a:rPr lang="en-US" smtClean="0"/>
              <a:t>1/27/2020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C0419-96C4-40C9-AA2D-27D42EB4E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8E94D-65FD-4578-B86C-8CE8FA8A0D71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62B98-9A01-4C44-BDC6-515C05E58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4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6BA1B-5CC2-46A3-B2DA-A04EC405A340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D8208-D527-49A2-9034-D654B1EF2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2810F-AAB1-4AC0-AC7D-BFDDE3301BCA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9637-7F5D-47B5-84F3-031C50CD8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0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7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3401F60B-0FA1-4FCB-A87F-A53432A4479E}" type="datetime1">
              <a:rPr lang="en-US" smtClean="0"/>
              <a:t>1/27/2020</a:t>
            </a:fld>
            <a:endParaRPr lang="en-US"/>
          </a:p>
        </p:txBody>
      </p:sp>
      <p:sp>
        <p:nvSpPr>
          <p:cNvPr id="137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137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6BFBACB-D4B5-4FCB-958C-A311D48A1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Focused Python</a:t>
            </a:r>
            <a:br>
              <a:rPr lang="en-US" altLang="en-US"/>
            </a:br>
            <a:r>
              <a:rPr lang="en-US" altLang="en-US"/>
              <a:t>95888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2209800"/>
          </a:xfrm>
        </p:spPr>
        <p:txBody>
          <a:bodyPr/>
          <a:lstStyle/>
          <a:p>
            <a:pPr eaLnBrk="1" hangingPunct="1"/>
            <a:r>
              <a:rPr lang="en-US" altLang="en-US" dirty="0"/>
              <a:t>Carnegie Mellon University</a:t>
            </a:r>
          </a:p>
          <a:p>
            <a:pPr eaLnBrk="1" hangingPunct="1"/>
            <a:r>
              <a:rPr lang="en-US" altLang="en-US" dirty="0"/>
              <a:t>Week 3: Construction and Comprehension, Exceptions, User Input, Functions, Modules, and Intro to </a:t>
            </a:r>
            <a:r>
              <a:rPr lang="en-US" altLang="en-US" dirty="0" err="1"/>
              <a:t>Numpy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B0C76-3E30-4C4A-8B25-61C478718B63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9B93A-74DE-4B25-B352-2D94A7B0ECE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list</a:t>
            </a:r>
            <a:r>
              <a:rPr lang="en-US" altLang="en-US" dirty="0"/>
              <a:t> Comprehension Examples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 as m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m24 = [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m.cos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m.pi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v/4)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for v in range(8)]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m24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[1.0, 0.7071067811865476, 6.123233995736766e-17,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-0.7071067811865475, -1.0,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-0.7071067811865477,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-1.8369701987210297e-16, 0.7071067811865474]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FAB30-A05C-46CE-9A7B-AADD55FF16AB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62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list</a:t>
            </a:r>
            <a:r>
              <a:rPr lang="en-US" altLang="en-US" dirty="0"/>
              <a:t> Comprehension Examples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m25 = [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(v**(1/3),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v**.5,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v, v**2,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v**3)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v in range(9)]  # 0 thru 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m25   # a list of 5-tuples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(0.0, 0.0, 0, 0, 0)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(1.0, 1.0, 1, 1, 1)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(1.912931182772389, 2.6457513110645907, 7, 49,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343), (2.0, 2.8284271247461903, 8, 64, 512)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FAB30-A05C-46CE-9A7B-AADD55FF16AB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17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</a:t>
            </a:r>
            <a:r>
              <a:rPr lang="en-US" altLang="en-US" dirty="0"/>
              <a:t> Comprehensions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/>
              <a:t>set</a:t>
            </a:r>
            <a:r>
              <a:rPr lang="en-US" altLang="en-US" sz="2800" dirty="0"/>
              <a:t> comprehension is like a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 comprehension</a:t>
            </a:r>
            <a:endParaRPr lang="en-US" altLang="en-US" sz="2800" b="1" dirty="0"/>
          </a:p>
          <a:p>
            <a:pPr lvl="1" eaLnBrk="1" hangingPunct="1"/>
            <a:r>
              <a:rPr lang="en-US" altLang="en-US" sz="2400" dirty="0"/>
              <a:t>Use </a:t>
            </a:r>
            <a:r>
              <a:rPr lang="en-US" altLang="en-US" sz="2400" b="1" dirty="0"/>
              <a:t>{}</a:t>
            </a:r>
            <a:r>
              <a:rPr lang="en-US" altLang="en-US" sz="2400" dirty="0"/>
              <a:t> rather than </a:t>
            </a:r>
            <a:r>
              <a:rPr lang="en-US" altLang="en-US" sz="2400" b="1" dirty="0"/>
              <a:t>[]</a:t>
            </a:r>
          </a:p>
          <a:p>
            <a:pPr marL="0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s20 = {v ... for loop ...}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dirty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FAB30-A05C-46CE-9A7B-AADD55FF16AB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01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b="1" dirty="0"/>
              <a:t> </a:t>
            </a:r>
            <a:r>
              <a:rPr lang="en-US" altLang="en-US" dirty="0"/>
              <a:t>Comprehensions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 err="1"/>
              <a:t>dict</a:t>
            </a:r>
            <a:r>
              <a:rPr lang="en-US" altLang="en-US" sz="2800" dirty="0"/>
              <a:t> comprehension can also use </a:t>
            </a:r>
            <a:r>
              <a:rPr lang="en-US" altLang="en-US" sz="2800" b="1" dirty="0"/>
              <a:t>{}</a:t>
            </a:r>
          </a:p>
          <a:p>
            <a:pPr lvl="1" eaLnBrk="1" hangingPunct="1"/>
            <a:r>
              <a:rPr lang="en-US" altLang="en-US" sz="2400" dirty="0"/>
              <a:t>Items must be specified with </a:t>
            </a:r>
            <a:r>
              <a:rPr lang="en-US" altLang="en-US" sz="2400" i="1" dirty="0"/>
              <a:t>key</a:t>
            </a:r>
            <a:r>
              <a:rPr lang="en-US" altLang="en-US" sz="2400" b="1" dirty="0"/>
              <a:t>:</a:t>
            </a:r>
            <a:r>
              <a:rPr lang="en-US" altLang="en-US" sz="2400" dirty="0"/>
              <a:t> </a:t>
            </a:r>
            <a:r>
              <a:rPr lang="en-US" altLang="en-US" sz="2400" i="1" dirty="0"/>
              <a:t>value</a:t>
            </a:r>
            <a:r>
              <a:rPr lang="en-US" altLang="en-US" sz="2400" dirty="0"/>
              <a:t> notation</a:t>
            </a:r>
          </a:p>
          <a:p>
            <a:pPr marL="0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d20 = {k: k**2 for k in range(8)}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d20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{0: 0, 1: 1, 2: 4, 3: 9, 4: 16, 5: 25,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 36, 7: 49}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dirty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FAB30-A05C-46CE-9A7B-AADD55FF16AB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68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Exceptions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Many program errors </a:t>
            </a:r>
            <a:r>
              <a:rPr lang="en-US" altLang="en-US" sz="2800" i="1" dirty="0"/>
              <a:t>raise exceptions</a:t>
            </a:r>
            <a:endParaRPr lang="en-US" altLang="en-US" sz="2800" b="1" i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7 / 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d 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float('12.34.56')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fin = open('/foo/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FileNotFoundError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57E079-5362-4E4A-93C1-CD0E1E41E4FE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8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try</a:t>
            </a:r>
            <a:r>
              <a:rPr lang="en-US" altLang="en-US" dirty="0"/>
              <a:t> ... </a:t>
            </a:r>
            <a:r>
              <a:rPr lang="en-US" altLang="en-US" b="1" dirty="0"/>
              <a:t>except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You can </a:t>
            </a:r>
            <a:r>
              <a:rPr lang="en-US" altLang="en-US" sz="2800" b="1" dirty="0"/>
              <a:t>try</a:t>
            </a:r>
            <a:r>
              <a:rPr lang="en-US" altLang="en-US" sz="2800" dirty="0"/>
              <a:t> a block of statements</a:t>
            </a:r>
          </a:p>
          <a:p>
            <a:pPr lvl="1" eaLnBrk="1" hangingPunct="1"/>
            <a:r>
              <a:rPr lang="en-US" altLang="en-US" sz="2400" dirty="0"/>
              <a:t>If an exception occurs, use </a:t>
            </a:r>
            <a:r>
              <a:rPr lang="en-US" altLang="en-US" sz="2400" b="1" dirty="0"/>
              <a:t>except</a:t>
            </a:r>
            <a:r>
              <a:rPr lang="en-US" altLang="en-US" sz="2400" dirty="0"/>
              <a:t> to capture and handle the exception</a:t>
            </a:r>
          </a:p>
          <a:p>
            <a:pPr lvl="2" eaLnBrk="1" hangingPunct="1"/>
            <a:r>
              <a:rPr lang="en-US" altLang="en-US" sz="2000" b="1" dirty="0"/>
              <a:t>except</a:t>
            </a:r>
            <a:r>
              <a:rPr lang="en-US" altLang="en-US" sz="2000" dirty="0"/>
              <a:t> in this form handles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altLang="en-US" sz="2000" dirty="0"/>
              <a:t> kind of exception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try: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 / 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except:     # handle </a:t>
            </a:r>
            <a:r>
              <a:rPr lang="en-US" altLang="en-US" sz="20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exception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-1.0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-1.0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C81946-A896-44AF-B84A-5AD12F677835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2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Handling User Input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Users make </a:t>
            </a:r>
            <a:r>
              <a:rPr lang="en-US" altLang="en-US" sz="2800" i="1" dirty="0"/>
              <a:t>all kinds</a:t>
            </a:r>
            <a:r>
              <a:rPr lang="en-US" altLang="en-US" sz="2800" dirty="0"/>
              <a:t> of errors</a:t>
            </a:r>
          </a:p>
          <a:p>
            <a:pPr lvl="1" eaLnBrk="1" hangingPunct="1"/>
            <a:r>
              <a:rPr lang="en-US" altLang="en-US" sz="2400" dirty="0"/>
              <a:t>Use </a:t>
            </a:r>
            <a:r>
              <a:rPr lang="en-US" altLang="en-US" sz="2400" b="1" dirty="0"/>
              <a:t>input(</a:t>
            </a:r>
            <a:r>
              <a:rPr lang="en-US" altLang="en-US" sz="2400" i="1" dirty="0"/>
              <a:t>prompt</a:t>
            </a:r>
            <a:r>
              <a:rPr lang="en-US" altLang="en-US" sz="2400" b="1" dirty="0"/>
              <a:t>)</a:t>
            </a:r>
            <a:r>
              <a:rPr lang="en-US" altLang="en-US" sz="2400" dirty="0"/>
              <a:t> to read user input as a string</a:t>
            </a:r>
          </a:p>
          <a:p>
            <a:pPr lvl="1" eaLnBrk="1" hangingPunct="1"/>
            <a:r>
              <a:rPr lang="en-US" altLang="en-US" sz="2400" dirty="0"/>
              <a:t>Convert to desired type: </a:t>
            </a:r>
            <a:r>
              <a:rPr lang="en-US" altLang="en-US" sz="2400" b="1" dirty="0" err="1"/>
              <a:t>int</a:t>
            </a:r>
            <a:r>
              <a:rPr lang="en-US" altLang="en-US" sz="2400" dirty="0"/>
              <a:t>, </a:t>
            </a:r>
            <a:r>
              <a:rPr lang="en-US" altLang="en-US" sz="2400" b="1" dirty="0"/>
              <a:t>float</a:t>
            </a:r>
            <a:r>
              <a:rPr lang="en-US" altLang="en-US" sz="2400" dirty="0"/>
              <a:t>, ...</a:t>
            </a:r>
          </a:p>
          <a:p>
            <a:pPr lvl="1" eaLnBrk="1" hangingPunct="1"/>
            <a:r>
              <a:rPr lang="en-US" altLang="en-US" sz="2400" dirty="0"/>
              <a:t>Use </a:t>
            </a:r>
            <a:r>
              <a:rPr lang="en-US" altLang="en-US" sz="2400" b="1" dirty="0"/>
              <a:t>try</a:t>
            </a:r>
            <a:r>
              <a:rPr lang="en-US" altLang="en-US" sz="2400" dirty="0"/>
              <a:t> ... </a:t>
            </a:r>
            <a:r>
              <a:rPr lang="en-US" altLang="en-US" sz="2400" b="1" dirty="0"/>
              <a:t>except</a:t>
            </a:r>
            <a:r>
              <a:rPr lang="en-US" altLang="en-US" sz="2400" dirty="0"/>
              <a:t> to deal with </a:t>
            </a:r>
            <a:r>
              <a:rPr lang="en-US" altLang="en-US" sz="2400" i="1" dirty="0"/>
              <a:t>formatting errors</a:t>
            </a:r>
          </a:p>
          <a:p>
            <a:pPr lvl="1" eaLnBrk="1" hangingPunct="1"/>
            <a:r>
              <a:rPr lang="en-US" altLang="en-US" sz="2400" dirty="0"/>
              <a:t>Use normal logic to deal with </a:t>
            </a:r>
            <a:r>
              <a:rPr lang="en-US" altLang="en-US" sz="2400" i="1" dirty="0"/>
              <a:t>range errors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642DA1-A198-415C-8C29-17C0FF9B06C5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44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Handling User Input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age_bad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          # user_age.py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 = 0.0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age_bad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age_str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input("Enter your age: ")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age = float(</a:t>
            </a: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age_str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except: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print("Bad age format")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age = -1.0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not 0.0 &lt; age &lt;= 125.0: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print("Enter value in (0.0,125.0]")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age_bad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print("Age is", age)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FBEAFA-C95A-4778-93AF-A637BB57377C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49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Defining and Calling Functions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function definition has this form, in which</a:t>
            </a:r>
          </a:p>
          <a:p>
            <a:pPr lvl="1" eaLnBrk="1" hangingPunct="1"/>
            <a:r>
              <a:rPr lang="en-US" altLang="en-US" sz="2400" i="1" dirty="0"/>
              <a:t>p1, p2, ...,</a:t>
            </a:r>
            <a:r>
              <a:rPr lang="en-US" altLang="en-US" sz="2400" dirty="0"/>
              <a:t> are optional </a:t>
            </a:r>
            <a:r>
              <a:rPr lang="en-US" altLang="en-US" sz="2400" i="1" dirty="0"/>
              <a:t>positional</a:t>
            </a:r>
            <a:r>
              <a:rPr lang="en-US" altLang="en-US" sz="2400" dirty="0"/>
              <a:t> parameters</a:t>
            </a:r>
          </a:p>
          <a:p>
            <a:pPr lvl="1" eaLnBrk="1" hangingPunct="1"/>
            <a:r>
              <a:rPr lang="en-US" altLang="en-US" sz="2400" i="1" dirty="0"/>
              <a:t>n1=v1, n2=v2, ...</a:t>
            </a:r>
            <a:r>
              <a:rPr lang="en-US" altLang="en-US" sz="2400" dirty="0"/>
              <a:t> are optional so-called </a:t>
            </a:r>
            <a:r>
              <a:rPr lang="en-US" altLang="en-US" sz="2400" i="1" dirty="0"/>
              <a:t>keyword</a:t>
            </a:r>
            <a:r>
              <a:rPr lang="en-US" altLang="en-US" sz="2400" dirty="0"/>
              <a:t> parameters and their corresponding default values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func_name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p2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n1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n2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alt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 eaLnBrk="1" hangingPunct="1">
              <a:lnSpc>
                <a:spcPts val="1000"/>
              </a:lnSpc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800" dirty="0"/>
              <a:t>For example: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ret_pow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y=2):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x ** y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x squared by default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E31F4D-FC15-435D-8EC9-23F2BED9C4DD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37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Defining and Calling Functions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Example calls of </a:t>
            </a:r>
            <a:r>
              <a:rPr lang="en-US" altLang="en-US" sz="2800" b="1" dirty="0" err="1"/>
              <a:t>print_pow</a:t>
            </a:r>
            <a:r>
              <a:rPr lang="en-US" altLang="en-US" sz="2800" dirty="0"/>
              <a:t>: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ret_pow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(5)   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j gets 5 ** 2 =&gt; 25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ret_pow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(x=-7)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j gets -7 ** 2 =&gt; 49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ret_pow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(5, 3)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j gets 5 ** 3 =&gt; 125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ret_pow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(y=4, 5)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error: 5 out of position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DF140A-7446-4FD0-B42F-FE24295F90F1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9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list</a:t>
            </a:r>
            <a:r>
              <a:rPr lang="en-US" altLang="en-US" dirty="0"/>
              <a:t>, </a:t>
            </a:r>
            <a:r>
              <a:rPr lang="en-US" altLang="en-US" b="1" dirty="0"/>
              <a:t>tuple</a:t>
            </a:r>
            <a:r>
              <a:rPr lang="en-US" altLang="en-US" dirty="0"/>
              <a:t>, and </a:t>
            </a:r>
            <a:r>
              <a:rPr lang="en-US" altLang="en-US" b="1" dirty="0"/>
              <a:t>set</a:t>
            </a:r>
            <a:r>
              <a:rPr lang="en-US" altLang="en-US" dirty="0"/>
              <a:t> Construction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list</a:t>
            </a:r>
            <a:r>
              <a:rPr lang="en-US" altLang="en-US" sz="2800" dirty="0"/>
              <a:t>, </a:t>
            </a:r>
            <a:r>
              <a:rPr lang="en-US" altLang="en-US" sz="2800" b="1" dirty="0"/>
              <a:t>tuple</a:t>
            </a:r>
            <a:r>
              <a:rPr lang="en-US" altLang="en-US" sz="2800" dirty="0"/>
              <a:t>, and </a:t>
            </a:r>
            <a:r>
              <a:rPr lang="en-US" altLang="en-US" sz="2800" b="1" dirty="0"/>
              <a:t>set</a:t>
            </a:r>
            <a:r>
              <a:rPr lang="en-US" altLang="en-US" sz="2800" dirty="0"/>
              <a:t> objects can be constructed from </a:t>
            </a:r>
            <a:r>
              <a:rPr lang="en-US" altLang="en-US" sz="2800" i="1" dirty="0" err="1"/>
              <a:t>iterables</a:t>
            </a:r>
            <a:endParaRPr lang="en-US" altLang="en-US" sz="2800" b="1" i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tup1 = tuple('this is a test')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tup1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('t', 'h', '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's', ' ', '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's', ' ', ... 't')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 = set(tup1)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{'a', '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'e', 's', 'h', ' ', 't'}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ls1 = list(s1)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ls1.sort()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 ', 'a', 'e', 'h', '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's', 't']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64185B-3293-4C38-9F25-6B0274E536D0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27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Variadic</a:t>
            </a:r>
            <a:r>
              <a:rPr lang="en-US" altLang="en-US" dirty="0"/>
              <a:t> Functions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i="1" dirty="0" err="1"/>
              <a:t>variadic</a:t>
            </a:r>
            <a:r>
              <a:rPr lang="en-US" altLang="en-US" sz="2800" i="1" dirty="0"/>
              <a:t> function</a:t>
            </a:r>
            <a:r>
              <a:rPr lang="en-US" altLang="en-US" sz="2800" dirty="0"/>
              <a:t> is a function that can be called with a varying number of arguments</a:t>
            </a:r>
          </a:p>
          <a:p>
            <a:pPr lvl="1" eaLnBrk="1" hangingPunct="1"/>
            <a:r>
              <a:rPr lang="en-US" altLang="en-US" sz="2400" dirty="0"/>
              <a:t>A function can be defined to receive a varying number of </a:t>
            </a:r>
            <a:r>
              <a:rPr lang="en-US" altLang="en-US" sz="2400" i="1" dirty="0"/>
              <a:t>positional</a:t>
            </a:r>
            <a:r>
              <a:rPr lang="en-US" altLang="en-US" sz="2400" dirty="0"/>
              <a:t> arguments via the notation </a:t>
            </a:r>
            <a:r>
              <a:rPr lang="en-US" altLang="en-US" sz="2400" b="1" dirty="0"/>
              <a:t>*</a:t>
            </a:r>
            <a:r>
              <a:rPr lang="en-US" altLang="en-US" sz="2400" b="1" dirty="0" err="1"/>
              <a:t>args</a:t>
            </a:r>
            <a:r>
              <a:rPr lang="en-US" altLang="en-US" sz="2400" dirty="0"/>
              <a:t> after the required positional arguments</a:t>
            </a:r>
          </a:p>
          <a:p>
            <a:pPr lvl="2" eaLnBrk="1" hangingPunct="1"/>
            <a:r>
              <a:rPr lang="en-US" altLang="en-US" sz="2000" dirty="0"/>
              <a:t>Actually, </a:t>
            </a:r>
            <a:r>
              <a:rPr lang="en-US" altLang="en-US" sz="2000" i="1" dirty="0"/>
              <a:t>any</a:t>
            </a:r>
            <a:r>
              <a:rPr lang="en-US" altLang="en-US" sz="2000" dirty="0"/>
              <a:t> identifier can be used: </a:t>
            </a:r>
            <a:r>
              <a:rPr lang="en-US" altLang="en-US" sz="2000" b="1" dirty="0" err="1"/>
              <a:t>args</a:t>
            </a:r>
            <a:r>
              <a:rPr lang="en-US" altLang="en-US" sz="2000" dirty="0"/>
              <a:t> is conventional</a:t>
            </a:r>
          </a:p>
          <a:p>
            <a:pPr lvl="1" eaLnBrk="1" hangingPunct="1"/>
            <a:endParaRPr lang="en-US" altLang="en-US" sz="800" dirty="0"/>
          </a:p>
          <a:p>
            <a:pPr lvl="1" eaLnBrk="1" hangingPunct="1"/>
            <a:endParaRPr lang="en-US" altLang="en-US" sz="800" dirty="0"/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function takes 3 or more positional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vary_fun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b, c, *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00A8AC-50C0-4825-BFAA-BD410F101657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38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Variadic</a:t>
            </a:r>
            <a:r>
              <a:rPr lang="en-US" altLang="en-US" dirty="0"/>
              <a:t> Positional Arguments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Within the body, </a:t>
            </a:r>
            <a:r>
              <a:rPr lang="en-US" altLang="en-US" sz="2800" b="1" dirty="0" err="1"/>
              <a:t>args</a:t>
            </a:r>
            <a:r>
              <a:rPr lang="en-US" altLang="en-US" sz="2800" dirty="0"/>
              <a:t> is a </a:t>
            </a:r>
            <a:r>
              <a:rPr lang="en-US" altLang="en-US" sz="2800" b="1" dirty="0"/>
              <a:t>tuple</a:t>
            </a:r>
            <a:r>
              <a:rPr lang="en-US" altLang="en-US" sz="2800" dirty="0"/>
              <a:t> of all trailing argument values</a:t>
            </a:r>
          </a:p>
          <a:p>
            <a:pPr lvl="1" eaLnBrk="1" hangingPunct="1"/>
            <a:endParaRPr lang="en-US" altLang="en-US" sz="800" dirty="0"/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vary_fun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b, c,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    print(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a,b,c,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vary_fun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(1,2,3,4,5,6)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1 2 3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(4, 5, 6)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9C4270-3472-44AB-8A05-0CB906EBA129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9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Variadic</a:t>
            </a:r>
            <a:r>
              <a:rPr lang="en-US" altLang="en-US" dirty="0"/>
              <a:t> Positional Arguments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slightly longer example:</a:t>
            </a:r>
          </a:p>
          <a:p>
            <a:pPr lvl="1" eaLnBrk="1" hangingPunct="1"/>
            <a:endParaRPr lang="en-US" altLang="en-US" sz="800" dirty="0"/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print(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 = 0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for v in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sum += v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sum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(1,2,3,4,5,6)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(1, 2, 3, 4, 5, 6)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568DB7-94EA-4845-8593-53C1E0EF65A4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5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Variadic</a:t>
            </a:r>
            <a:r>
              <a:rPr lang="en-US" altLang="en-US" dirty="0"/>
              <a:t> Keyword (Named) Arguments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function can be defined to receive a varying number of </a:t>
            </a:r>
            <a:r>
              <a:rPr lang="en-US" altLang="en-US" sz="2800" i="1" dirty="0"/>
              <a:t>keyword (named) arguments</a:t>
            </a:r>
            <a:r>
              <a:rPr lang="en-US" altLang="en-US" sz="2800" dirty="0"/>
              <a:t> via the notation </a:t>
            </a:r>
            <a:r>
              <a:rPr lang="en-US" altLang="en-US" sz="2800" b="1" dirty="0"/>
              <a:t>**</a:t>
            </a:r>
            <a:r>
              <a:rPr lang="en-US" altLang="en-US" sz="2800" b="1" dirty="0" err="1"/>
              <a:t>kwargs</a:t>
            </a:r>
            <a:endParaRPr lang="en-US" altLang="en-US" sz="2800" b="1" dirty="0"/>
          </a:p>
          <a:p>
            <a:pPr lvl="1" eaLnBrk="1" hangingPunct="1"/>
            <a:r>
              <a:rPr lang="en-US" altLang="en-US" sz="2400" dirty="0"/>
              <a:t>The name </a:t>
            </a:r>
            <a:r>
              <a:rPr lang="en-US" altLang="en-US" sz="2400" b="1" dirty="0" err="1"/>
              <a:t>kwargs</a:t>
            </a:r>
            <a:r>
              <a:rPr lang="en-US" altLang="en-US" sz="2400" dirty="0"/>
              <a:t> is conventional</a:t>
            </a:r>
          </a:p>
          <a:p>
            <a:pPr lvl="1" eaLnBrk="1" hangingPunct="1"/>
            <a:r>
              <a:rPr lang="en-US" altLang="en-US" sz="2400" b="1" dirty="0"/>
              <a:t>**</a:t>
            </a:r>
            <a:r>
              <a:rPr lang="en-US" altLang="en-US" sz="2400" b="1" dirty="0" err="1"/>
              <a:t>kwargs</a:t>
            </a:r>
            <a:r>
              <a:rPr lang="en-US" altLang="en-US" sz="2400" dirty="0"/>
              <a:t> must come </a:t>
            </a:r>
            <a:r>
              <a:rPr lang="en-US" altLang="en-US" sz="2400" i="1" dirty="0"/>
              <a:t>after</a:t>
            </a:r>
            <a:r>
              <a:rPr lang="en-US" altLang="en-US" sz="2400" dirty="0"/>
              <a:t> positional and other keyword arguments, if any</a:t>
            </a:r>
          </a:p>
          <a:p>
            <a:pPr lvl="1" eaLnBrk="1" hangingPunct="1"/>
            <a:endParaRPr lang="en-US" altLang="en-US" sz="800" dirty="0"/>
          </a:p>
          <a:p>
            <a:pPr lvl="1" eaLnBrk="1" hangingPunct="1"/>
            <a:endParaRPr lang="en-US" altLang="en-US" sz="800" dirty="0"/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function takes 1 or more positional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and 1 or more keyword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vf2(a, *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b=42, **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E117DE-9E95-4786-9484-9001A6F72A0E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75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Variadic</a:t>
            </a:r>
            <a:r>
              <a:rPr lang="en-US" altLang="en-US" dirty="0"/>
              <a:t> Keyword (Named) Arguments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Within the body, </a:t>
            </a:r>
            <a:r>
              <a:rPr lang="en-US" altLang="en-US" sz="2800" b="1" dirty="0" err="1"/>
              <a:t>kwargs</a:t>
            </a:r>
            <a:r>
              <a:rPr lang="en-US" altLang="en-US" sz="2800" b="1" dirty="0"/>
              <a:t> </a:t>
            </a:r>
            <a:r>
              <a:rPr lang="en-US" altLang="en-US" sz="2800" dirty="0"/>
              <a:t>is a </a:t>
            </a:r>
            <a:r>
              <a:rPr lang="en-US" altLang="en-US" sz="2800" b="1" dirty="0" err="1"/>
              <a:t>dict</a:t>
            </a:r>
            <a:r>
              <a:rPr lang="en-US" altLang="en-US" sz="2800" dirty="0"/>
              <a:t> of all trailing keyword arguments and values</a:t>
            </a:r>
          </a:p>
          <a:p>
            <a:pPr lvl="1" eaLnBrk="1" hangingPunct="1"/>
            <a:endParaRPr lang="en-US" altLang="en-US" sz="800" dirty="0"/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vf2(a, 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b=42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    print(a,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b,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vf2(1,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2,3,4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b=5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age=6,ht=70,nm='Joe'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(2, 3, 4)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{'age': 6, '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70, 'nm': 'Joe'}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71921F-443C-497F-906E-78B934711689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23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About Modules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i="1" dirty="0"/>
              <a:t>module</a:t>
            </a:r>
            <a:r>
              <a:rPr lang="en-US" altLang="en-US" sz="2800" dirty="0"/>
              <a:t> file contains Python code (</a:t>
            </a:r>
            <a:r>
              <a:rPr lang="en-US" altLang="en-US" sz="2800" i="1" dirty="0"/>
              <a:t>file</a:t>
            </a:r>
            <a:r>
              <a:rPr lang="en-US" altLang="en-US" sz="2800" b="1" dirty="0"/>
              <a:t>.py</a:t>
            </a:r>
            <a:r>
              <a:rPr lang="en-US" altLang="en-US" sz="2800" dirty="0"/>
              <a:t>)</a:t>
            </a:r>
          </a:p>
          <a:p>
            <a:pPr lvl="1" eaLnBrk="1" hangingPunct="1"/>
            <a:r>
              <a:rPr lang="en-US" altLang="en-US" sz="2400" dirty="0"/>
              <a:t>A </a:t>
            </a:r>
            <a:r>
              <a:rPr lang="en-US" altLang="en-US" sz="2400" i="1" dirty="0"/>
              <a:t>package</a:t>
            </a:r>
            <a:r>
              <a:rPr lang="en-US" altLang="en-US" sz="2400" dirty="0"/>
              <a:t> is a hierarchically structured collection of related modules – beyond our scope</a:t>
            </a:r>
          </a:p>
          <a:p>
            <a:pPr eaLnBrk="1" hangingPunct="1"/>
            <a:r>
              <a:rPr lang="en-US" altLang="en-US" sz="2800" dirty="0"/>
              <a:t>When you </a:t>
            </a:r>
            <a:r>
              <a:rPr lang="en-US" altLang="en-US" sz="2800" i="1" dirty="0"/>
              <a:t>run</a:t>
            </a:r>
            <a:r>
              <a:rPr lang="en-US" altLang="en-US" sz="2800" dirty="0"/>
              <a:t> a module in IDLE or some other Python IDE, that is the </a:t>
            </a:r>
            <a:r>
              <a:rPr lang="en-US" altLang="en-US" sz="2800" i="1" dirty="0"/>
              <a:t>main module</a:t>
            </a:r>
          </a:p>
          <a:p>
            <a:pPr lvl="1" eaLnBrk="1" hangingPunct="1"/>
            <a:r>
              <a:rPr lang="en-US" altLang="en-US" sz="2400" dirty="0"/>
              <a:t>It may </a:t>
            </a:r>
            <a:r>
              <a:rPr lang="en-US" altLang="en-US" sz="2400" b="1" dirty="0"/>
              <a:t>import</a:t>
            </a:r>
            <a:r>
              <a:rPr lang="en-US" altLang="en-US" sz="2400" dirty="0"/>
              <a:t> and use all or parts of other modules</a:t>
            </a:r>
          </a:p>
          <a:p>
            <a:pPr eaLnBrk="1" hangingPunct="1"/>
            <a:r>
              <a:rPr lang="en-US" altLang="en-US" sz="2800" dirty="0"/>
              <a:t>An interactive Python shell considers itself the </a:t>
            </a:r>
            <a:r>
              <a:rPr lang="en-US" altLang="en-US" sz="2800" i="1" dirty="0"/>
              <a:t>main module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5CE4E5-7733-491D-9310-1BA298C0696B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8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Module Contents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module may define</a:t>
            </a:r>
          </a:p>
          <a:p>
            <a:pPr lvl="1" eaLnBrk="1" hangingPunct="1"/>
            <a:r>
              <a:rPr lang="en-US" altLang="en-US" sz="2400" dirty="0"/>
              <a:t>Variables (like </a:t>
            </a:r>
            <a:r>
              <a:rPr lang="en-US" altLang="en-US" sz="2400" b="1" dirty="0"/>
              <a:t>pi</a:t>
            </a:r>
            <a:r>
              <a:rPr lang="en-US" altLang="en-US" sz="2400" dirty="0"/>
              <a:t> or </a:t>
            </a:r>
            <a:r>
              <a:rPr lang="en-US" altLang="en-US" sz="2400" b="1" dirty="0"/>
              <a:t>e</a:t>
            </a:r>
            <a:r>
              <a:rPr lang="en-US" altLang="en-US" sz="2400" dirty="0"/>
              <a:t>)</a:t>
            </a:r>
          </a:p>
          <a:p>
            <a:pPr lvl="1" eaLnBrk="1" hangingPunct="1"/>
            <a:r>
              <a:rPr lang="en-US" altLang="en-US" sz="2400" dirty="0"/>
              <a:t>Functions (like </a:t>
            </a:r>
            <a:r>
              <a:rPr lang="en-US" altLang="en-US" sz="2400" b="1" dirty="0"/>
              <a:t>sqrt</a:t>
            </a:r>
            <a:r>
              <a:rPr lang="en-US" altLang="en-US" sz="2400" dirty="0"/>
              <a:t> or </a:t>
            </a:r>
            <a:r>
              <a:rPr lang="en-US" altLang="en-US" sz="2400" b="1" dirty="0"/>
              <a:t>cos</a:t>
            </a:r>
            <a:r>
              <a:rPr lang="en-US" altLang="en-US" sz="2400" dirty="0"/>
              <a:t>)</a:t>
            </a:r>
          </a:p>
          <a:p>
            <a:pPr lvl="1" eaLnBrk="1" hangingPunct="1"/>
            <a:r>
              <a:rPr lang="en-US" altLang="en-US" sz="2400" dirty="0"/>
              <a:t>Classes (like </a:t>
            </a:r>
            <a:r>
              <a:rPr lang="en-US" altLang="en-US" sz="2400" b="1" dirty="0" err="1"/>
              <a:t>BinaryTree</a:t>
            </a:r>
            <a:r>
              <a:rPr lang="en-US" altLang="en-US" sz="2400" dirty="0"/>
              <a:t>)</a:t>
            </a:r>
          </a:p>
          <a:p>
            <a:pPr eaLnBrk="1" hangingPunct="1"/>
            <a:r>
              <a:rPr lang="en-US" altLang="en-US" sz="2800" dirty="0"/>
              <a:t>The name of the module is simply the name of the code file, with the </a:t>
            </a:r>
            <a:r>
              <a:rPr lang="en-US" altLang="en-US" sz="2800" b="1" dirty="0"/>
              <a:t>.</a:t>
            </a:r>
            <a:r>
              <a:rPr lang="en-US" altLang="en-US" sz="2800" b="1" dirty="0" err="1"/>
              <a:t>py</a:t>
            </a:r>
            <a:r>
              <a:rPr lang="en-US" altLang="en-US" sz="2800" dirty="0"/>
              <a:t> removed</a:t>
            </a:r>
          </a:p>
          <a:p>
            <a:pPr lvl="1" eaLnBrk="1" hangingPunct="1"/>
            <a:r>
              <a:rPr lang="en-US" altLang="en-US" sz="2400" b="1" dirty="0"/>
              <a:t>mystuff.py</a:t>
            </a:r>
            <a:r>
              <a:rPr lang="en-US" altLang="en-US" sz="2400" dirty="0"/>
              <a:t> contains the </a:t>
            </a:r>
            <a:r>
              <a:rPr lang="en-US" altLang="en-US" sz="2400" b="1" dirty="0" err="1"/>
              <a:t>mystuff</a:t>
            </a:r>
            <a:r>
              <a:rPr lang="en-US" altLang="en-US" sz="2400" dirty="0"/>
              <a:t> module</a:t>
            </a:r>
          </a:p>
          <a:p>
            <a:pPr eaLnBrk="1" hangingPunct="1"/>
            <a:endParaRPr lang="en-US" altLang="en-US" sz="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CB9C67-F4C6-449F-B785-7D4BE9386C97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17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/>
              <a:t>_</a:t>
            </a:r>
            <a:r>
              <a:rPr lang="en-US" altLang="en-US" sz="1600" b="1" dirty="0"/>
              <a:t> </a:t>
            </a:r>
            <a:r>
              <a:rPr lang="en-US" altLang="en-US" b="1" dirty="0"/>
              <a:t>_name_</a:t>
            </a:r>
            <a:r>
              <a:rPr lang="en-US" altLang="en-US" sz="1600" b="1" dirty="0"/>
              <a:t> </a:t>
            </a:r>
            <a:r>
              <a:rPr lang="en-US" altLang="en-US" b="1" dirty="0"/>
              <a:t>_</a:t>
            </a:r>
            <a:r>
              <a:rPr lang="en-US" altLang="en-US" dirty="0"/>
              <a:t> Variable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Within any module, variable </a:t>
            </a:r>
            <a:r>
              <a:rPr lang="en-US" altLang="en-US" sz="2800" b="1" dirty="0"/>
              <a:t>__name__</a:t>
            </a:r>
            <a:r>
              <a:rPr lang="en-US" altLang="en-US" sz="2800" dirty="0"/>
              <a:t> is set to the name of the module</a:t>
            </a:r>
          </a:p>
          <a:p>
            <a:pPr lvl="1" eaLnBrk="1" hangingPunct="1"/>
            <a:r>
              <a:rPr lang="en-US" altLang="en-US" sz="2400" dirty="0"/>
              <a:t>The name of the main module is </a:t>
            </a:r>
            <a:r>
              <a:rPr lang="en-US" altLang="en-US" sz="2400" b="1" dirty="0"/>
              <a:t>'__main__'</a:t>
            </a:r>
          </a:p>
          <a:p>
            <a:pPr lvl="1" eaLnBrk="1" hangingPunct="1"/>
            <a:r>
              <a:rPr lang="en-US" altLang="en-US" sz="2400" dirty="0"/>
              <a:t>In the interactive shell:</a:t>
            </a:r>
          </a:p>
          <a:p>
            <a:pPr eaLnBrk="1" hangingPunct="1"/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__name__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'__main__'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&gt;&gt;&gt;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... dictionary of all global object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names and their values ...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99D0A6-3441-4C85-B9D0-708134A92CB4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43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Module Test Code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For development and testing, code that "just runs" can be placed near the end of the module, like so: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mymodule.py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def fun1():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c_num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'95888'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__name__ == '__main__':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fun1()    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test call of fun1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print(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c_num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display 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c_num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316EB1-4801-4F2E-9359-5AE82FBB032E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23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Module Test Code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If </a:t>
            </a:r>
            <a:r>
              <a:rPr lang="en-US" altLang="en-US" sz="2800" b="1" dirty="0"/>
              <a:t>mymodule.py</a:t>
            </a:r>
            <a:r>
              <a:rPr lang="en-US" altLang="en-US" sz="2800" dirty="0"/>
              <a:t> is run from within IDLE or another IDE, the code following</a:t>
            </a:r>
          </a:p>
          <a:p>
            <a:pPr eaLnBrk="1" hangingPunct="1"/>
            <a:endParaRPr lang="en-US" altLang="en-US" sz="600" dirty="0"/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__name__ == '__main__':</a:t>
            </a:r>
          </a:p>
          <a:p>
            <a:pPr eaLnBrk="1" hangingPunct="1"/>
            <a:endParaRPr lang="en-US" altLang="en-US" sz="6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dirty="0"/>
              <a:t>   will be executed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But if some other module does</a:t>
            </a:r>
          </a:p>
          <a:p>
            <a:pPr eaLnBrk="1" hangingPunct="1"/>
            <a:endParaRPr lang="en-US" altLang="en-US" sz="600" dirty="0"/>
          </a:p>
          <a:p>
            <a:pPr marL="0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import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sz="600" dirty="0"/>
          </a:p>
          <a:p>
            <a:pPr marL="0" indent="0" eaLnBrk="1" hangingPunct="1">
              <a:buNone/>
            </a:pPr>
            <a:r>
              <a:rPr lang="en-US" altLang="en-US" sz="2800" dirty="0"/>
              <a:t>   the test code will </a:t>
            </a:r>
            <a:r>
              <a:rPr lang="en-US" altLang="en-US" sz="2800" i="1" dirty="0"/>
              <a:t>not</a:t>
            </a:r>
            <a:r>
              <a:rPr lang="en-US" altLang="en-US" sz="2800" dirty="0"/>
              <a:t> be executed, because:</a:t>
            </a:r>
          </a:p>
          <a:p>
            <a:pPr marL="457200" lvl="1" indent="0" eaLnBrk="1" hangingPunct="1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__name__ == '</a:t>
            </a:r>
            <a:r>
              <a:rPr lang="en-US" altLang="en-US" sz="24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mymodule</a:t>
            </a:r>
            <a:r>
              <a:rPr lang="en-US" altLang="en-US" sz="2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214EDE-6AAB-4E37-8ADA-E70DA595D96E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7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dict</a:t>
            </a:r>
            <a:r>
              <a:rPr lang="en-US" altLang="en-US" dirty="0"/>
              <a:t> Construction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 err="1"/>
              <a:t>dict</a:t>
            </a:r>
            <a:r>
              <a:rPr lang="en-US" altLang="en-US" sz="2800" dirty="0"/>
              <a:t> object can be constructed from an </a:t>
            </a:r>
            <a:r>
              <a:rPr lang="en-US" altLang="en-US" sz="2800" dirty="0" err="1"/>
              <a:t>iterable</a:t>
            </a:r>
            <a:r>
              <a:rPr lang="en-US" altLang="en-US" sz="2800" dirty="0"/>
              <a:t> on </a:t>
            </a:r>
            <a:r>
              <a:rPr lang="en-US" altLang="en-US" sz="2800" i="1" dirty="0"/>
              <a:t>2-tuples</a:t>
            </a:r>
            <a:endParaRPr lang="en-US" altLang="en-US" sz="2800" b="1" i="1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set_of_2tups = { ('a', 12), ('b', 22)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set_of_2tups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{('b', 22), ('a', 12)}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d1 =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(set_of_2_tups)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d1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{('b': 22, 'a': 12}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894D0A-91AA-4CDE-9664-388458A90269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49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</a:t>
            </a:r>
            <a:r>
              <a:rPr lang="en-US" altLang="en-US" b="1" dirty="0"/>
              <a:t>mymath.py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mymath.py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** .5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cube(x):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** 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0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v in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x += v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6B8EC-D946-4F35-84E1-45B1116695E0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02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</a:t>
            </a:r>
            <a:r>
              <a:rPr lang="en-US" altLang="en-US" b="1" dirty="0"/>
              <a:t>mymath.py</a:t>
            </a:r>
            <a:r>
              <a:rPr lang="en-US" altLang="en-US" dirty="0"/>
              <a:t>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mymath.py (continued)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'__main__':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print('module name is:', __name__)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print('square root of 3:',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print('12 cubed:', cube(12))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print('sum of 1, 2, 4, 8, 6, 9 is:',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2, 4, 8, 6, 9))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print('imported module name is:',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__name__)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6B8EC-D946-4F35-84E1-45B1116695E0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96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 </a:t>
            </a:r>
            <a:r>
              <a:rPr lang="en-US" altLang="en-US" b="1" dirty="0"/>
              <a:t>mymath.py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===== RESTART: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name is: __main__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 root of 3: 1.7320508075688772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cubed: 1728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of 1, 2, 4, 8, 6, 9 is: 30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AB5A59-02B4-4171-9C6C-E1DCA550933A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54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myprog.py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myprog.py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mymath</a:t>
            </a:r>
            <a:r>
              <a:rPr lang="en-US" alt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mm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123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'__main__':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print('module name is:', __name__)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print(x, 'cubed is',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mm.cube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print('square root of', x, 'is',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mm.sqrt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A5F3E4-AE38-4C7E-BA6F-8F4D9A11EA14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35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 </a:t>
            </a:r>
            <a:r>
              <a:rPr lang="en-US" altLang="en-US" b="1" dirty="0"/>
              <a:t>myprog.py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===== RESTART: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imported module name is: </a:t>
            </a:r>
            <a:r>
              <a:rPr lang="en-US" alt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mymath</a:t>
            </a:r>
            <a:endParaRPr lang="en-US" alt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name is: __main__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 cubed is 1860867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 root of 123 is 11.090536506409418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BD66B5-6530-464D-8408-EFAF8526488B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78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Good Enough For Us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You can be much more sophisticated than this in organizing your code, via:</a:t>
            </a:r>
          </a:p>
          <a:p>
            <a:pPr lvl="1" eaLnBrk="1" hangingPunct="1"/>
            <a:r>
              <a:rPr lang="en-US" altLang="en-US" sz="2400" dirty="0"/>
              <a:t>Environment variable settings</a:t>
            </a:r>
          </a:p>
          <a:p>
            <a:pPr lvl="1" eaLnBrk="1" hangingPunct="1"/>
            <a:r>
              <a:rPr lang="en-US" altLang="en-US" sz="2400" dirty="0"/>
              <a:t>Configuration files</a:t>
            </a:r>
          </a:p>
          <a:p>
            <a:pPr lvl="1" eaLnBrk="1" hangingPunct="1"/>
            <a:r>
              <a:rPr lang="en-US" altLang="en-US" sz="2400" dirty="0"/>
              <a:t>And/or IDE configuration settings</a:t>
            </a:r>
          </a:p>
          <a:p>
            <a:pPr eaLnBrk="1" hangingPunct="1"/>
            <a:r>
              <a:rPr lang="en-US" altLang="en-US" sz="2800" dirty="0"/>
              <a:t>Details are system-specific, IDE-specific</a:t>
            </a:r>
          </a:p>
          <a:p>
            <a:pPr lvl="1" eaLnBrk="1" hangingPunct="1"/>
            <a:r>
              <a:rPr lang="en-US" altLang="en-US" sz="2400" dirty="0"/>
              <a:t>What we have shown will be good enough for us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ABAC01-1A34-4120-8544-79F5DF043F99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53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NumPy</a:t>
            </a:r>
            <a:r>
              <a:rPr lang="en-US" altLang="en-US" dirty="0"/>
              <a:t>, Pandas, </a:t>
            </a:r>
            <a:r>
              <a:rPr lang="en-US" altLang="en-US" dirty="0" err="1"/>
              <a:t>SciPy</a:t>
            </a:r>
            <a:r>
              <a:rPr lang="en-US" altLang="en-US" dirty="0"/>
              <a:t>, and </a:t>
            </a:r>
            <a:r>
              <a:rPr lang="en-US" altLang="en-US" dirty="0" err="1"/>
              <a:t>Statsmodels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Powerful and popular data analysis modules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800" b="1" dirty="0" err="1"/>
              <a:t>NumPy</a:t>
            </a:r>
            <a:r>
              <a:rPr lang="en-US" altLang="en-US" sz="2800" dirty="0"/>
              <a:t>: </a:t>
            </a:r>
            <a:r>
              <a:rPr lang="en-US" altLang="en-US" sz="2800" b="1" dirty="0" err="1"/>
              <a:t>ndarray</a:t>
            </a:r>
            <a:r>
              <a:rPr lang="en-US" altLang="en-US" sz="2800" dirty="0"/>
              <a:t> n-dimensional arrays, related math functions, linear algebra,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800" b="1" dirty="0"/>
              <a:t>Pandas</a:t>
            </a:r>
            <a:r>
              <a:rPr lang="en-US" altLang="en-US" sz="2800" dirty="0"/>
              <a:t>: </a:t>
            </a:r>
            <a:r>
              <a:rPr lang="en-US" altLang="en-US" sz="2800" b="1" dirty="0"/>
              <a:t>Series</a:t>
            </a:r>
            <a:r>
              <a:rPr lang="en-US" altLang="en-US" sz="2800" dirty="0"/>
              <a:t> indexed data series and </a:t>
            </a:r>
            <a:r>
              <a:rPr lang="en-US" altLang="en-US" sz="2800" b="1" dirty="0" err="1"/>
              <a:t>DataFrame</a:t>
            </a:r>
            <a:r>
              <a:rPr lang="en-US" altLang="en-US" sz="2800" dirty="0"/>
              <a:t> "spreadsheet" like facilities</a:t>
            </a:r>
            <a:endParaRPr lang="en-US" altLang="en-US" sz="2800" b="1" dirty="0"/>
          </a:p>
          <a:p>
            <a:pPr eaLnBrk="1" hangingPunct="1">
              <a:spcBef>
                <a:spcPts val="0"/>
              </a:spcBef>
            </a:pPr>
            <a:r>
              <a:rPr lang="en-US" altLang="en-US" sz="2800" b="1" dirty="0" err="1"/>
              <a:t>SciPy</a:t>
            </a:r>
            <a:r>
              <a:rPr lang="en-US" altLang="en-US" sz="2800" dirty="0"/>
              <a:t>: efficient numerical routines: integration, cubic spline, optimization,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800" b="1" dirty="0" err="1"/>
              <a:t>Statsmodels</a:t>
            </a:r>
            <a:r>
              <a:rPr lang="en-US" altLang="en-US" sz="2800" dirty="0"/>
              <a:t>: statistical models, tests, data exploration, using </a:t>
            </a:r>
            <a:r>
              <a:rPr lang="en-US" altLang="en-US" sz="2800" dirty="0" err="1"/>
              <a:t>DataFrames</a:t>
            </a:r>
            <a:endParaRPr lang="en-US" altLang="en-US" sz="2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0A8CDB-DB53-445B-A1DF-EFEE30B84B06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67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err="1"/>
              <a:t>NumPy</a:t>
            </a:r>
            <a:r>
              <a:rPr lang="en-US" altLang="en-US" sz="4000" dirty="0"/>
              <a:t>, Pandas, </a:t>
            </a:r>
            <a:r>
              <a:rPr lang="en-US" altLang="en-US" sz="4000" dirty="0" err="1"/>
              <a:t>SciPy</a:t>
            </a:r>
            <a:r>
              <a:rPr lang="en-US" altLang="en-US" sz="4000" dirty="0"/>
              <a:t>, and </a:t>
            </a:r>
            <a:r>
              <a:rPr lang="en-US" altLang="en-US" sz="4000" dirty="0" err="1"/>
              <a:t>Statsmodels</a:t>
            </a:r>
            <a:r>
              <a:rPr lang="en-US" altLang="en-US" sz="4000" dirty="0"/>
              <a:t> Import Conventions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We will follow an import naming convention common in Python examples and documentation:</a:t>
            </a:r>
          </a:p>
          <a:p>
            <a:pPr eaLnBrk="1" hangingPunct="1">
              <a:spcBef>
                <a:spcPts val="0"/>
              </a:spcBef>
            </a:pPr>
            <a:endParaRPr lang="en-US" altLang="en-US" sz="1050" b="1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59A2B4-B805-4DF1-8098-43021E47F98C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43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NumPy </a:t>
            </a:r>
            <a:r>
              <a:rPr lang="en-US" altLang="en-US" b="1" dirty="0" err="1"/>
              <a:t>ndarray</a:t>
            </a:r>
            <a:endParaRPr lang="en-US" alt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A one-dimensional </a:t>
            </a:r>
            <a:r>
              <a:rPr lang="en-US" altLang="en-US" sz="2800" b="1" dirty="0" err="1"/>
              <a:t>ndarray</a:t>
            </a:r>
            <a:r>
              <a:rPr lang="en-US" altLang="en-US" sz="2800" dirty="0"/>
              <a:t> is "like" an optimized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 for vector operations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Data in </a:t>
            </a:r>
            <a:r>
              <a:rPr lang="en-US" altLang="en-US" sz="2400" i="1" dirty="0">
                <a:solidFill>
                  <a:srgbClr val="FF0000"/>
                </a:solidFill>
              </a:rPr>
              <a:t>contiguous memory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en-US" sz="2400" i="1" dirty="0">
                <a:solidFill>
                  <a:srgbClr val="FF0000"/>
                </a:solidFill>
              </a:rPr>
              <a:t>Vectorized</a:t>
            </a:r>
            <a:r>
              <a:rPr lang="en-US" altLang="en-US" sz="2400" dirty="0">
                <a:solidFill>
                  <a:srgbClr val="FF0000"/>
                </a:solidFill>
              </a:rPr>
              <a:t> computation algorithms in C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ls1 = list(range(5))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 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  # 'array-range'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array([0, 1, 2, 3, 4])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4EC28F-DB9D-4C0B-A121-40EA42E79EFC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18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NumPy </a:t>
            </a:r>
            <a:r>
              <a:rPr lang="en-US" altLang="en-US" b="1" dirty="0" err="1"/>
              <a:t>ndarray</a:t>
            </a:r>
            <a:r>
              <a:rPr lang="en-US" altLang="en-US" b="1" dirty="0"/>
              <a:t> </a:t>
            </a:r>
            <a:r>
              <a:rPr lang="en-US" altLang="en-US" dirty="0"/>
              <a:t>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Individual item access with </a:t>
            </a:r>
            <a:r>
              <a:rPr lang="en-US" altLang="en-US" sz="2800" b="1" dirty="0"/>
              <a:t>[]</a:t>
            </a:r>
            <a:r>
              <a:rPr lang="en-US" altLang="en-US" sz="2800" dirty="0"/>
              <a:t> is the same for </a:t>
            </a:r>
            <a:r>
              <a:rPr lang="en-US" altLang="en-US" sz="2800" b="1" dirty="0" err="1"/>
              <a:t>ndarray</a:t>
            </a:r>
            <a:r>
              <a:rPr lang="en-US" altLang="en-US" sz="2800" dirty="0"/>
              <a:t> as for </a:t>
            </a:r>
            <a:r>
              <a:rPr lang="en-US" altLang="en-US" sz="2800" b="1" dirty="0"/>
              <a:t>list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ls1[2]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array([0, 1, 2, 3, 4])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a1[2]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a1[-1]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4EC28F-DB9D-4C0B-A121-40EA42E79EFC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/>
              <a:t>zip() </a:t>
            </a:r>
            <a:r>
              <a:rPr lang="en-US" altLang="en-US" dirty="0"/>
              <a:t>Function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b="1" dirty="0"/>
              <a:t>zip() </a:t>
            </a:r>
            <a:r>
              <a:rPr lang="en-US" altLang="en-US" sz="2800" dirty="0"/>
              <a:t>function zips two (or more) </a:t>
            </a:r>
            <a:r>
              <a:rPr lang="en-US" altLang="en-US" sz="2800" dirty="0" err="1"/>
              <a:t>iterables</a:t>
            </a:r>
            <a:r>
              <a:rPr lang="en-US" altLang="en-US" sz="2800" dirty="0"/>
              <a:t> together into an </a:t>
            </a:r>
            <a:r>
              <a:rPr lang="en-US" altLang="en-US" sz="2800" dirty="0" err="1"/>
              <a:t>iterable</a:t>
            </a:r>
            <a:r>
              <a:rPr lang="en-US" altLang="en-US" sz="2800" dirty="0"/>
              <a:t> on tuples</a:t>
            </a:r>
          </a:p>
          <a:p>
            <a:pPr lvl="1" eaLnBrk="1" hangingPunct="1"/>
            <a:r>
              <a:rPr lang="en-US" altLang="en-US" sz="2400" dirty="0"/>
              <a:t>Handy for creating a </a:t>
            </a:r>
            <a:r>
              <a:rPr lang="en-US" altLang="en-US" sz="2400" b="1" dirty="0" err="1"/>
              <a:t>dict</a:t>
            </a:r>
            <a:r>
              <a:rPr lang="en-US" altLang="en-US" sz="2400" dirty="0"/>
              <a:t> from two </a:t>
            </a:r>
            <a:r>
              <a:rPr lang="en-US" altLang="en-US" sz="2400" dirty="0" err="1"/>
              <a:t>iterables</a:t>
            </a:r>
            <a:endParaRPr lang="en-US" altLang="en-US" sz="24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 ', 'a', 'e', 'h', '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's', 't']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d2 =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(zip(ls1, range(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(ls1))))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d2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 ': 0, 'a': 1, 'e': 2, ..., 't': 6}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DEDA22-D554-46E8-855A-63A3E3B93ADB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78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NumPy </a:t>
            </a:r>
            <a:r>
              <a:rPr lang="en-US" altLang="en-US" b="1" dirty="0" err="1"/>
              <a:t>ndarray</a:t>
            </a:r>
            <a:r>
              <a:rPr lang="en-US" altLang="en-US" b="1" dirty="0"/>
              <a:t> </a:t>
            </a:r>
            <a:r>
              <a:rPr lang="en-US" altLang="en-US" dirty="0"/>
              <a:t>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An </a:t>
            </a:r>
            <a:r>
              <a:rPr lang="en-US" altLang="en-US" sz="2800" b="1" dirty="0" err="1"/>
              <a:t>ndarray</a:t>
            </a:r>
            <a:r>
              <a:rPr lang="en-US" altLang="en-US" sz="2800" dirty="0"/>
              <a:t> </a:t>
            </a:r>
            <a:r>
              <a:rPr lang="en-US" altLang="en-US" sz="2800" i="1" dirty="0">
                <a:solidFill>
                  <a:srgbClr val="FF0000"/>
                </a:solidFill>
              </a:rPr>
              <a:t>does not</a:t>
            </a:r>
            <a:r>
              <a:rPr lang="en-US" altLang="en-US" sz="2800" dirty="0"/>
              <a:t> store Python </a:t>
            </a:r>
            <a:r>
              <a:rPr lang="en-US" altLang="en-US" sz="2800" b="1" dirty="0" err="1"/>
              <a:t>int</a:t>
            </a:r>
            <a:r>
              <a:rPr lang="en-US" altLang="en-US" sz="2800" dirty="0"/>
              <a:t> values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Stores efficient--but more restrictive--C/C++-style 32-bit integers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type(ls1)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'list'&gt;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type(ls1[0])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            # arbitrary precision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type(a1)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type(a1[0])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'numpy.int32'&gt;    # like C++ 32-bit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4EC28F-DB9D-4C0B-A121-40EA42E79EFC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46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NumPy </a:t>
            </a:r>
            <a:r>
              <a:rPr lang="en-US" altLang="en-US" b="1" dirty="0" err="1"/>
              <a:t>ndarray</a:t>
            </a:r>
            <a:r>
              <a:rPr lang="en-US" altLang="en-US" b="1" dirty="0"/>
              <a:t> </a:t>
            </a:r>
            <a:r>
              <a:rPr lang="en-US" altLang="en-US" dirty="0"/>
              <a:t>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An </a:t>
            </a:r>
            <a:r>
              <a:rPr lang="en-US" altLang="en-US" sz="2800" b="1" dirty="0" err="1"/>
              <a:t>ndarray</a:t>
            </a:r>
            <a:r>
              <a:rPr lang="en-US" altLang="en-US" sz="2800" b="1" dirty="0"/>
              <a:t> </a:t>
            </a:r>
            <a:r>
              <a:rPr lang="en-US" altLang="en-US" sz="2800" dirty="0"/>
              <a:t>is </a:t>
            </a:r>
            <a:r>
              <a:rPr lang="en-US" altLang="en-US" sz="2800" i="1" dirty="0" err="1"/>
              <a:t>iterable</a:t>
            </a:r>
            <a:r>
              <a:rPr lang="en-US" altLang="en-US" sz="2800" dirty="0"/>
              <a:t>, so conversion to basic collection types is easy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array([0, 1, 2, 3, 4])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list(a1)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2, 3, 4]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tuple(a1)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(0, 1, 2, 3, 4)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4EC28F-DB9D-4C0B-A121-40EA42E79EFC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01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NumPy </a:t>
            </a:r>
            <a:r>
              <a:rPr lang="en-US" altLang="en-US" b="1" dirty="0" err="1"/>
              <a:t>ndarray</a:t>
            </a:r>
            <a:r>
              <a:rPr lang="en-US" altLang="en-US" b="1" dirty="0"/>
              <a:t> </a:t>
            </a:r>
            <a:r>
              <a:rPr lang="en-US" altLang="en-US" dirty="0"/>
              <a:t>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To create an </a:t>
            </a:r>
            <a:r>
              <a:rPr lang="en-US" altLang="en-US" sz="2800" b="1" dirty="0" err="1"/>
              <a:t>ndarray</a:t>
            </a:r>
            <a:r>
              <a:rPr lang="en-US" altLang="en-US" sz="2800" b="1" dirty="0"/>
              <a:t> </a:t>
            </a:r>
            <a:r>
              <a:rPr lang="en-US" altLang="en-US" sz="2800" dirty="0"/>
              <a:t>from a numeric </a:t>
            </a:r>
            <a:r>
              <a:rPr lang="en-US" altLang="en-US" sz="2800" dirty="0" err="1"/>
              <a:t>iterable</a:t>
            </a:r>
            <a:r>
              <a:rPr lang="en-US" altLang="en-US" sz="2800" dirty="0"/>
              <a:t>, use </a:t>
            </a:r>
            <a:r>
              <a:rPr lang="en-US" altLang="en-US" sz="2800" b="1" dirty="0" err="1"/>
              <a:t>np.array</a:t>
            </a:r>
            <a:r>
              <a:rPr lang="en-US" altLang="en-US" sz="2800" b="1" dirty="0"/>
              <a:t>(</a:t>
            </a:r>
            <a:r>
              <a:rPr lang="en-US" altLang="en-US" sz="2800" i="1" dirty="0" err="1"/>
              <a:t>iterable</a:t>
            </a:r>
            <a:r>
              <a:rPr lang="en-US" altLang="en-US" sz="2800" b="1" dirty="0"/>
              <a:t>)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a2 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[3, 4, 5, 6]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array([3, 4, 5, 6])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a3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(3.14159, 2.71828)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array([3.14159, 2.71828])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type(a3[0])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'numpy.float64'&gt;   # like C++ double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4EC28F-DB9D-4C0B-A121-40EA42E79EFC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587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NumPy </a:t>
            </a:r>
            <a:r>
              <a:rPr lang="en-US" altLang="en-US" b="1" dirty="0" err="1"/>
              <a:t>ndarray</a:t>
            </a:r>
            <a:r>
              <a:rPr lang="en-US" altLang="en-US" b="1" dirty="0"/>
              <a:t> </a:t>
            </a:r>
            <a:r>
              <a:rPr lang="en-US" altLang="en-US" dirty="0"/>
              <a:t>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Unlike a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, every element of an </a:t>
            </a:r>
            <a:r>
              <a:rPr lang="en-US" altLang="en-US" sz="2800" b="1" dirty="0" err="1"/>
              <a:t>ndarray</a:t>
            </a:r>
            <a:r>
              <a:rPr lang="en-US" altLang="en-US" sz="2800" dirty="0"/>
              <a:t> will be of the </a:t>
            </a:r>
            <a:r>
              <a:rPr lang="en-US" altLang="en-US" sz="2800" i="1" dirty="0">
                <a:solidFill>
                  <a:srgbClr val="FF0000"/>
                </a:solidFill>
              </a:rPr>
              <a:t>same</a:t>
            </a:r>
            <a:r>
              <a:rPr lang="en-US" altLang="en-US" sz="2800" dirty="0"/>
              <a:t> type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i="1" dirty="0"/>
              <a:t>Upcasting</a:t>
            </a:r>
            <a:r>
              <a:rPr lang="en-US" altLang="en-US" sz="2400" dirty="0"/>
              <a:t> converts elements to the minimum type able to hold all objects</a:t>
            </a:r>
          </a:p>
          <a:p>
            <a:pPr lvl="2" eaLnBrk="1" hangingPunct="1">
              <a:spcBef>
                <a:spcPts val="0"/>
              </a:spcBef>
            </a:pPr>
            <a:r>
              <a:rPr lang="en-US" altLang="en-US" sz="2000" dirty="0"/>
              <a:t>Can cause some surprises!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a4 =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[3, 4.5, 5, 6.7]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array([3., 4.5, 5., 6.7])       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float64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4EC28F-DB9D-4C0B-A121-40EA42E79EFC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15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ndarray</a:t>
            </a:r>
            <a:r>
              <a:rPr lang="en-US" altLang="en-US" dirty="0"/>
              <a:t> Arithmetic: Vector vs. List Operations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b="1" dirty="0"/>
              <a:t>list</a:t>
            </a:r>
            <a:r>
              <a:rPr lang="en-US" altLang="en-US" sz="2800" dirty="0"/>
              <a:t> operations:</a:t>
            </a:r>
          </a:p>
          <a:p>
            <a:pPr eaLnBrk="1" hangingPunct="1">
              <a:spcBef>
                <a:spcPts val="0"/>
              </a:spcBef>
            </a:pPr>
            <a:endParaRPr lang="en-US" altLang="en-US" sz="1200" dirty="0"/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ls1 *= 2      # concatenation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ls1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2, 3, 4, 0, 1, 2, 3, 4]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ls1 += 1      # undefined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20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ls1 + ls1     # concatenation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2, 3, 4, ..., 3, 4, 0, 1, 2, 3, 4]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12B882-18BE-4115-9F97-8C7583129D99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07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ndarray</a:t>
            </a:r>
            <a:r>
              <a:rPr lang="en-US" altLang="en-US" dirty="0"/>
              <a:t> Arithmetic: Vector vs. List Operations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b="1" dirty="0" err="1"/>
              <a:t>ndarray</a:t>
            </a:r>
            <a:r>
              <a:rPr lang="en-US" altLang="en-US" sz="2800" dirty="0"/>
              <a:t> </a:t>
            </a:r>
            <a:r>
              <a:rPr lang="en-US" altLang="en-US" sz="2800" i="1" dirty="0"/>
              <a:t>vector</a:t>
            </a:r>
            <a:r>
              <a:rPr lang="en-US" altLang="en-US" sz="2800" dirty="0"/>
              <a:t> operations:</a:t>
            </a:r>
          </a:p>
          <a:p>
            <a:pPr eaLnBrk="1" hangingPunct="1">
              <a:spcBef>
                <a:spcPts val="0"/>
              </a:spcBef>
            </a:pPr>
            <a:endParaRPr lang="en-US" altLang="en-US" sz="1200" dirty="0"/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 *= 2       # scalar multiplication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array([0, 2, 4, 6, 8])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 += 1       # add 1 to each element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array([1, 3, 5, 7, 9])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 + a1       # vector sum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array([2, 6, 10, 14, 18])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12B882-18BE-4115-9F97-8C7583129D99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543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ndarray</a:t>
            </a:r>
            <a:r>
              <a:rPr lang="en-US" altLang="en-US" dirty="0"/>
              <a:t> Slices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A </a:t>
            </a:r>
            <a:r>
              <a:rPr lang="en-US" altLang="en-US" sz="2800" i="1" dirty="0"/>
              <a:t>slice</a:t>
            </a:r>
            <a:r>
              <a:rPr lang="en-US" altLang="en-US" sz="2800" dirty="0"/>
              <a:t> of an </a:t>
            </a:r>
            <a:r>
              <a:rPr lang="en-US" altLang="en-US" sz="2800" b="1" dirty="0" err="1"/>
              <a:t>ndarray</a:t>
            </a:r>
            <a:r>
              <a:rPr lang="en-US" altLang="en-US" sz="2800" dirty="0"/>
              <a:t> is a </a:t>
            </a:r>
            <a:r>
              <a:rPr lang="en-US" altLang="en-US" sz="2800" i="1" dirty="0"/>
              <a:t>view</a:t>
            </a:r>
            <a:r>
              <a:rPr lang="en-US" altLang="en-US" sz="2800" dirty="0"/>
              <a:t> on part of the </a:t>
            </a:r>
            <a:r>
              <a:rPr lang="en-US" altLang="en-US" sz="2800" b="1" dirty="0" err="1"/>
              <a:t>ndarray</a:t>
            </a:r>
            <a:endParaRPr lang="en-US" altLang="en-US" sz="2800" b="1" dirty="0"/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a2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array([0, 1, 2, 3, 4, 5, 6, 7, 8, 9])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a2[2:6]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array([2, 3, 4, 5])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a2[2:6] = 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-8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array([0, 1, 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-8, -8, -8, -8,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6, 7, 8, 9])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C26B4F-BBA9-4638-8A38-56C4B6AA55E4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2018,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41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ndarray</a:t>
            </a:r>
            <a:r>
              <a:rPr lang="en-US" altLang="en-US" dirty="0"/>
              <a:t> </a:t>
            </a:r>
            <a:r>
              <a:rPr lang="en-US" altLang="en-US" b="1" dirty="0"/>
              <a:t>copy()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Must use </a:t>
            </a:r>
            <a:r>
              <a:rPr lang="en-US" altLang="en-US" sz="2800" b="1" dirty="0"/>
              <a:t>copy()</a:t>
            </a:r>
            <a:r>
              <a:rPr lang="en-US" altLang="en-US" sz="2800" dirty="0"/>
              <a:t> to get an independent copy of an </a:t>
            </a:r>
            <a:r>
              <a:rPr lang="en-US" altLang="en-US" sz="2800" b="1" dirty="0" err="1"/>
              <a:t>ndarray</a:t>
            </a:r>
            <a:r>
              <a:rPr lang="en-US" altLang="en-US" sz="2800" dirty="0"/>
              <a:t> or </a:t>
            </a:r>
            <a:r>
              <a:rPr lang="en-US" altLang="en-US" sz="2800" b="1" dirty="0" err="1"/>
              <a:t>ndarray</a:t>
            </a:r>
            <a:r>
              <a:rPr lang="en-US" altLang="en-US" sz="2800" dirty="0"/>
              <a:t> slice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array([ 0,  3, -24, -8, -8, -8,  6,  7,  8,  9])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a4 = a2[:5].copy()   # copy a slice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a4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array([ 0,  3, -24, -8, -8])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a4 *= -1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a4                   # changing a4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array([ 0, -3,  24,  8,  8])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a2                   # ... does not change a2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array([ 0,  3, -24, -8, -8, -8,  6,  7,  8,  9])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C26B4F-BBA9-4638-8A38-56C4B6AA55E4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81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N-Dimensional </a:t>
            </a:r>
            <a:r>
              <a:rPr lang="en-US" altLang="en-US" b="1" dirty="0" err="1"/>
              <a:t>ndarray</a:t>
            </a:r>
            <a:r>
              <a:rPr lang="en-US" altLang="en-US" dirty="0" err="1"/>
              <a:t>s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One way create an N-dimensional </a:t>
            </a:r>
            <a:r>
              <a:rPr lang="en-US" altLang="en-US" sz="2800" b="1" dirty="0" err="1"/>
              <a:t>ndarray</a:t>
            </a:r>
            <a:r>
              <a:rPr lang="en-US" altLang="en-US" sz="2800" b="1" dirty="0"/>
              <a:t> </a:t>
            </a:r>
            <a:r>
              <a:rPr lang="en-US" altLang="en-US" sz="2800" dirty="0"/>
              <a:t>is from a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 of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s (of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s…), or a </a:t>
            </a:r>
            <a:r>
              <a:rPr lang="en-US" altLang="en-US" sz="2800" b="1" dirty="0"/>
              <a:t>tuple</a:t>
            </a:r>
            <a:r>
              <a:rPr lang="en-US" altLang="en-US" sz="2800" dirty="0"/>
              <a:t> of </a:t>
            </a:r>
            <a:r>
              <a:rPr lang="en-US" altLang="en-US" sz="2800" b="1" dirty="0"/>
              <a:t>tuple</a:t>
            </a:r>
            <a:r>
              <a:rPr lang="en-US" altLang="en-US" sz="2800" dirty="0"/>
              <a:t>s (of </a:t>
            </a:r>
            <a:r>
              <a:rPr lang="en-US" altLang="en-US" sz="2800" b="1" dirty="0"/>
              <a:t>tuple</a:t>
            </a:r>
            <a:r>
              <a:rPr lang="en-US" altLang="en-US" sz="2800" dirty="0"/>
              <a:t>s…), or the like: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a1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[1,2,3,4],[6,4,2,0]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array([[1, 2, 3, 4],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[6, 4, 2, 0]])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a1.ndim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         # 2-dimensional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a1.shape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4)             # tuple: 2 rows, 4 columns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C26B4F-BBA9-4638-8A38-56C4B6AA55E4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588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N-Dimensional </a:t>
            </a:r>
            <a:r>
              <a:rPr lang="en-US" altLang="en-US" b="1" dirty="0" err="1"/>
              <a:t>ndarray</a:t>
            </a:r>
            <a:r>
              <a:rPr lang="en-US" altLang="en-US" dirty="0" err="1"/>
              <a:t>s</a:t>
            </a:r>
            <a:r>
              <a:rPr lang="en-US" altLang="en-US" dirty="0"/>
              <a:t>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Or, </a:t>
            </a:r>
            <a:r>
              <a:rPr lang="en-US" altLang="en-US" sz="2800" b="1" dirty="0"/>
              <a:t>reshape()</a:t>
            </a:r>
            <a:r>
              <a:rPr lang="en-US" altLang="en-US" sz="2800" dirty="0"/>
              <a:t> an existing </a:t>
            </a:r>
            <a:r>
              <a:rPr lang="en-US" altLang="en-US" sz="2800" b="1" dirty="0" err="1"/>
              <a:t>ndarray</a:t>
            </a:r>
            <a:endParaRPr lang="en-US" altLang="en-US" sz="2800" b="1" dirty="0"/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Returns a </a:t>
            </a:r>
            <a:r>
              <a:rPr lang="en-US" altLang="en-US" sz="2400" i="1" dirty="0"/>
              <a:t>copy</a:t>
            </a:r>
            <a:r>
              <a:rPr lang="en-US" altLang="en-US" sz="2400" dirty="0"/>
              <a:t> of the reshaped array: no change to the original array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a2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(12)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array([ 0, 1, 2, 3, 4, 5, 6, 7, 8, 9, 10, 11])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print(a2.ndim, a2.shape)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(12,)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a3 = a2.reshape(3, 4)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array([[ 0,  1,  2,  3],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[ 4,  5,  6,  7],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[ 8,  9, 10, 11]])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C26B4F-BBA9-4638-8A38-56C4B6AA55E4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4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Comprehensions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i="1" dirty="0"/>
              <a:t>comprehension</a:t>
            </a:r>
            <a:r>
              <a:rPr lang="en-US" altLang="en-US" sz="2800" dirty="0"/>
              <a:t> is a concise way of building a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, </a:t>
            </a:r>
            <a:r>
              <a:rPr lang="en-US" altLang="en-US" sz="2800" b="1" dirty="0"/>
              <a:t>tuple</a:t>
            </a:r>
            <a:r>
              <a:rPr lang="en-US" altLang="en-US" sz="2800" dirty="0"/>
              <a:t>, </a:t>
            </a:r>
            <a:r>
              <a:rPr lang="en-US" altLang="en-US" sz="2800" b="1" dirty="0"/>
              <a:t>set</a:t>
            </a:r>
            <a:r>
              <a:rPr lang="en-US" altLang="en-US" sz="2800" dirty="0"/>
              <a:t>, or </a:t>
            </a:r>
            <a:r>
              <a:rPr lang="en-US" altLang="en-US" sz="2800" b="1" dirty="0" err="1"/>
              <a:t>dict</a:t>
            </a:r>
            <a:endParaRPr lang="en-US" altLang="en-US" sz="2800" b="1" dirty="0"/>
          </a:p>
          <a:p>
            <a:pPr lvl="1" eaLnBrk="1" hangingPunct="1"/>
            <a:r>
              <a:rPr lang="en-US" altLang="en-US" dirty="0"/>
              <a:t>It is "Pythonic", meaning </a:t>
            </a:r>
            <a:r>
              <a:rPr lang="en-US" altLang="en-US" i="1" dirty="0"/>
              <a:t>cool</a:t>
            </a:r>
          </a:p>
          <a:p>
            <a:pPr lvl="1" eaLnBrk="1" hangingPunct="1"/>
            <a:r>
              <a:rPr lang="en-US" altLang="en-US" dirty="0"/>
              <a:t>Comprehensions can be clear … or very obscure</a:t>
            </a:r>
          </a:p>
          <a:p>
            <a:pPr lvl="1" eaLnBrk="1" hangingPunct="1"/>
            <a:endParaRPr lang="en-US" altLang="en-US" sz="600" dirty="0"/>
          </a:p>
          <a:p>
            <a:pPr lvl="1" eaLnBrk="1" hangingPunct="1"/>
            <a:endParaRPr lang="en-US" altLang="en-US" sz="6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dirty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FAB30-A05C-46CE-9A7B-AADD55FF16AB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757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N-Dimensional </a:t>
            </a:r>
            <a:r>
              <a:rPr lang="en-US" altLang="en-US" b="1" dirty="0" err="1"/>
              <a:t>ndarray</a:t>
            </a:r>
            <a:r>
              <a:rPr lang="en-US" altLang="en-US" dirty="0" err="1"/>
              <a:t>s</a:t>
            </a:r>
            <a:r>
              <a:rPr lang="en-US" altLang="en-US" dirty="0"/>
              <a:t>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Or, call a function that creates an </a:t>
            </a:r>
            <a:r>
              <a:rPr lang="en-US" altLang="en-US" sz="2800" b="1" dirty="0" err="1"/>
              <a:t>ndarray</a:t>
            </a:r>
            <a:r>
              <a:rPr lang="en-US" altLang="en-US" sz="2800" dirty="0"/>
              <a:t> of some shape, where </a:t>
            </a:r>
            <a:r>
              <a:rPr lang="en-US" altLang="en-US" sz="28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altLang="en-US" sz="2800" dirty="0"/>
              <a:t> is a </a:t>
            </a:r>
            <a:r>
              <a:rPr lang="en-US" altLang="en-US" sz="2800" b="1" dirty="0"/>
              <a:t>tuple</a:t>
            </a:r>
            <a:r>
              <a:rPr lang="en-US" altLang="en-US" sz="2800" dirty="0"/>
              <a:t>: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of all 1.0s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of all 0.0s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of all </a:t>
            </a:r>
            <a:r>
              <a:rPr lang="en-US" altLang="en-US" sz="20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np.eye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0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0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identity matrix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np.identity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0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0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identity matrix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C26B4F-BBA9-4638-8A38-56C4B6AA55E4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319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2-Dimensional </a:t>
            </a:r>
            <a:r>
              <a:rPr lang="en-US" altLang="en-US" b="1" dirty="0" err="1"/>
              <a:t>ndarray</a:t>
            </a:r>
            <a:r>
              <a:rPr lang="en-US" altLang="en-US" dirty="0"/>
              <a:t> Slices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a1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([[0,2,4,6,8],[1,3,5,7,9],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[-5,-4,-3,-2,-1]])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a1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array([[ 0,  2,  4,  6,  8],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[ 1,  3,  5,  7,  9],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[-5, -4, -3, -2, -1]])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a1[1:, :3]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array([[ 1,  3,  5],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[-5, -4, -3]])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a1[1:, :3] *= -3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  0,   2,   4,   6,   8],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 -3,  -9, -15,   7,   9],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[ 15,  12,   9,  -2,  -1]])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DE432B-DE7D-4E6C-969C-9140ADDAE2F6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334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2-Dimensional </a:t>
            </a:r>
            <a:r>
              <a:rPr lang="en-US" altLang="en-US" b="1" dirty="0" err="1"/>
              <a:t>ndarray</a:t>
            </a:r>
            <a:r>
              <a:rPr lang="en-US" altLang="en-US" dirty="0"/>
              <a:t> Slices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a1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array([[  0,   2,   4,   6,   8],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 -3,  -9, -15,   7,   9],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[ 15,  12,   9,  -2,  -1]])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a1[2]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array([15, 12,  9, -2, -1])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a1[2].shape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(5,)                  # a 1-D array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a1[2].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ndim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a1[2][1] = 5      # same as a1[2,1] = 5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a1[2]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array([15,  5,  9, -2, -1])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DE432B-DE7D-4E6C-969C-9140ADDAE2F6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894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2-Dimensional </a:t>
            </a:r>
            <a:r>
              <a:rPr lang="en-US" altLang="en-US" b="1" dirty="0" err="1"/>
              <a:t>ndarray</a:t>
            </a:r>
            <a:r>
              <a:rPr lang="en-US" altLang="en-US" dirty="0"/>
              <a:t> Slices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a1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array([[  0,   2,   4,   6,   8],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 -3,  -9, -15,   7,   9],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[ 15,   5,   9,  -2,  -1]])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a1[2, :]          # all columns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array([15,  5,  9, -2, -1])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a1[2, :].shape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(5,)                  # still a 1-D array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a1[2, :].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ndim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DE432B-DE7D-4E6C-969C-9140ADDAE2F6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613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2-Dimensional </a:t>
            </a:r>
            <a:r>
              <a:rPr lang="en-US" altLang="en-US" b="1" dirty="0" err="1"/>
              <a:t>ndarray</a:t>
            </a:r>
            <a:r>
              <a:rPr lang="en-US" altLang="en-US" dirty="0"/>
              <a:t> Slices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a1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array([[  0,   2,   4,   6,   8],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 -3,  -9, -15,   7,   9],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[ 15,   5,   9,  -2,  -1]])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a1[2:]            # rows from 2 through end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[15,  5,  9, -2, -1]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a1[2:].shape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5)                # a 2-D array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a1[2:].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ndim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a1[2:, :]         # same as a1[2:]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[15,  5,  9, -2, -1]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DE432B-DE7D-4E6C-969C-9140ADDAE2F6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893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2-Dimensional </a:t>
            </a:r>
            <a:r>
              <a:rPr lang="en-US" altLang="en-US" b="1" dirty="0" err="1"/>
              <a:t>ndarray</a:t>
            </a:r>
            <a:r>
              <a:rPr lang="en-US" altLang="en-US" dirty="0"/>
              <a:t> Slices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a1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array([[  0,   2,   4,   6,   8],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 -3,  -9, -15,   7,   9],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[ 15,   5,   9,  -2,  -1]])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a1[:, :2]         # all rows, cols &lt; 2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array([[ 0,  2],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[-3, -9],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[15,  5]])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a1[:, :2].shape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2)                # a 2-D array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a1[:, :2].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ndim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DE432B-DE7D-4E6C-969C-9140ADDAE2F6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340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2-Dimensional </a:t>
            </a:r>
            <a:r>
              <a:rPr lang="en-US" altLang="en-US" b="1" dirty="0" err="1"/>
              <a:t>ndarray</a:t>
            </a:r>
            <a:r>
              <a:rPr lang="en-US" altLang="en-US" dirty="0"/>
              <a:t> Slices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a1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array([[  0,   2,   4,   6,   8],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 -3,  -9, -15,   7,   9],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[ 15,   5,   9,  -2,  -1]])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a1[1, 2]          # item in row 1, col 2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a1[1:2, 2]        # row 1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thur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&lt;2, col 2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array([-15])          # a 1-D array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a1[1, 2:3]        # row 1, col 2 thru &lt;3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array([-15])          # same 1-D array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a1[1:2, 2:3]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array([[-15]])        # 2-D array, 1x1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a1[1:2, 2:3].shape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DE432B-DE7D-4E6C-969C-9140ADDAE2F6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45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Boolean Indexes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You can use a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 or </a:t>
            </a:r>
            <a:r>
              <a:rPr lang="en-US" altLang="en-US" sz="2800" b="1" dirty="0" err="1"/>
              <a:t>ndarray</a:t>
            </a:r>
            <a:r>
              <a:rPr lang="en-US" altLang="en-US" sz="2800" dirty="0"/>
              <a:t> of Booleans to select a view on a subset of an </a:t>
            </a:r>
            <a:r>
              <a:rPr lang="en-US" altLang="en-US" sz="2800" b="1" dirty="0" err="1"/>
              <a:t>ndarray</a:t>
            </a:r>
            <a:endParaRPr lang="en-US" altLang="en-US" sz="2800" b="1" dirty="0"/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a1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array([[  0,   2,   4,   6,   8],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 -3,  -9, -15,   7,   9],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[ 15,   5,   9,  -2,  -1]])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brows = [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False,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a1[brows]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array([[ 0,  2,  4,  6,  8],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[15,  5,  9, -2, -1]])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C26B4F-BBA9-4638-8A38-56C4B6AA55E4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326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Boolean Indexes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a1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array([[  0,   2,   4,   6,   8],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 -3,  -9, -15,   7,   9],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[ 15,   5,   9,  -2,  -1]])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a1[brows] *= -1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  0,  -2,  -4,  -6,  -8],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 -3,  -9, -15,   7,   9],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[-15,  -5,  -9,   2,   1]])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a1[:, [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False, False,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False]]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  0,  -6],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 -3,   7],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[-15,   2]])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C26B4F-BBA9-4638-8A38-56C4B6AA55E4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342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Boolean Indexes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Applying an equality, inequality, or relational operator to an </a:t>
            </a:r>
            <a:r>
              <a:rPr lang="en-US" altLang="en-US" sz="2800" b="1" dirty="0" err="1"/>
              <a:t>ndarray</a:t>
            </a:r>
            <a:r>
              <a:rPr lang="en-US" altLang="en-US" sz="2800" dirty="0"/>
              <a:t> yields a Boolean </a:t>
            </a:r>
            <a:r>
              <a:rPr lang="en-US" altLang="en-US" sz="2800" b="1" dirty="0" err="1"/>
              <a:t>ndarray</a:t>
            </a:r>
            <a:r>
              <a:rPr lang="en-US" altLang="en-US" sz="2800" dirty="0"/>
              <a:t> of the same shape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This in turn can be used to index the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ndarray</a:t>
            </a:r>
            <a:endParaRPr lang="en-US" altLang="en-US" sz="2400" b="1" dirty="0"/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a1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array([[  0,  -2,  -4,  -6,  -8],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 -3,  -9, -15,   7,   9],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[-15,  -5,  -9,   2,   1]]) 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 &lt; -5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da-DK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array([[False, False, False,  </a:t>
            </a:r>
            <a:r>
              <a:rPr lang="da-DK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da-DK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da-DK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[False,  </a:t>
            </a:r>
            <a:r>
              <a:rPr lang="da-DK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da-DK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False, False],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da-DK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 </a:t>
            </a:r>
            <a:r>
              <a:rPr lang="da-DK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False,  </a:t>
            </a:r>
            <a:r>
              <a:rPr lang="da-DK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False, False]])</a:t>
            </a: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C26B4F-BBA9-4638-8A38-56C4B6AA55E4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6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/>
              <a:t>list</a:t>
            </a:r>
            <a:r>
              <a:rPr lang="en-US" altLang="en-US" dirty="0"/>
              <a:t> Comprehension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The brute force way to create a list of </a:t>
            </a:r>
            <a:r>
              <a:rPr lang="en-US" altLang="en-US" sz="2800" b="1" dirty="0"/>
              <a:t>int</a:t>
            </a:r>
            <a:r>
              <a:rPr lang="en-US" altLang="en-US" sz="2800" dirty="0"/>
              <a:t> values from 0 through 15:</a:t>
            </a:r>
          </a:p>
          <a:p>
            <a:pPr marL="0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m20 = [0,1,2,3,4,5,6,7,8,9,10,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11,12,13,14,15]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lvl="1" eaLnBrk="1" hangingPunct="1"/>
            <a:r>
              <a:rPr lang="en-US" altLang="en-US" dirty="0"/>
              <a:t>Not much fun to type</a:t>
            </a:r>
            <a:endParaRPr lang="en-US" altLang="en-US" i="1" dirty="0"/>
          </a:p>
          <a:p>
            <a:pPr lvl="1" eaLnBrk="1" hangingPunct="1"/>
            <a:r>
              <a:rPr lang="en-US" altLang="en-US" dirty="0"/>
              <a:t>Easy to make mistakes</a:t>
            </a:r>
          </a:p>
          <a:p>
            <a:pPr lvl="1" eaLnBrk="1" hangingPunct="1"/>
            <a:r>
              <a:rPr lang="en-US" altLang="en-US" dirty="0"/>
              <a:t>A </a:t>
            </a:r>
            <a:r>
              <a:rPr lang="en-US" altLang="en-US" b="1" dirty="0"/>
              <a:t>list</a:t>
            </a:r>
            <a:r>
              <a:rPr lang="en-US" altLang="en-US" dirty="0"/>
              <a:t> of 10,000 values?!?</a:t>
            </a:r>
          </a:p>
          <a:p>
            <a:pPr lvl="1" eaLnBrk="1" hangingPunct="1"/>
            <a:endParaRPr lang="en-US" altLang="en-US" sz="600" dirty="0"/>
          </a:p>
          <a:p>
            <a:pPr lvl="1" eaLnBrk="1" hangingPunct="1"/>
            <a:endParaRPr lang="en-US" altLang="en-US" sz="6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dirty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FAB30-A05C-46CE-9A7B-AADD55FF16AB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593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Boolean Indexes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a1[a1 &lt; -5] =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a1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array([[ 0, -2, -4, 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[-3, 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 7,  9],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-5, 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 2,  1]])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C26B4F-BBA9-4638-8A38-56C4B6AA55E4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548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Boolean Indexes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For indexing purposes Boolean values are treated as </a:t>
            </a:r>
            <a:r>
              <a:rPr lang="en-US" altLang="en-US" sz="2800" i="1" dirty="0"/>
              <a:t>binary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Use </a:t>
            </a:r>
            <a:r>
              <a:rPr lang="en-US" altLang="en-US" sz="2400" b="1" dirty="0"/>
              <a:t>&amp;</a:t>
            </a:r>
            <a:r>
              <a:rPr lang="en-US" altLang="en-US" sz="2400" dirty="0"/>
              <a:t> for </a:t>
            </a:r>
            <a:r>
              <a:rPr lang="en-US" altLang="en-US" sz="2400" i="1" dirty="0"/>
              <a:t>and</a:t>
            </a:r>
            <a:r>
              <a:rPr lang="en-US" altLang="en-US" sz="2400" dirty="0"/>
              <a:t>, </a:t>
            </a:r>
            <a:r>
              <a:rPr lang="en-US" altLang="en-US" sz="2400" b="1" dirty="0"/>
              <a:t>|</a:t>
            </a:r>
            <a:r>
              <a:rPr lang="en-US" altLang="en-US" sz="2400" dirty="0"/>
              <a:t> for </a:t>
            </a:r>
            <a:r>
              <a:rPr lang="en-US" altLang="en-US" sz="2400" i="1" dirty="0"/>
              <a:t>or</a:t>
            </a:r>
            <a:r>
              <a:rPr lang="en-US" altLang="en-US" sz="2400" dirty="0"/>
              <a:t>, </a:t>
            </a:r>
            <a:r>
              <a:rPr lang="en-US" altLang="en-US" sz="2400" b="1" dirty="0"/>
              <a:t>^</a:t>
            </a:r>
            <a:r>
              <a:rPr lang="en-US" altLang="en-US" sz="2400" dirty="0"/>
              <a:t> for </a:t>
            </a:r>
            <a:r>
              <a:rPr lang="en-US" altLang="en-US" sz="2400" i="1" dirty="0" err="1"/>
              <a:t>xor</a:t>
            </a:r>
            <a:r>
              <a:rPr lang="en-US" altLang="en-US" sz="2400" dirty="0"/>
              <a:t>, </a:t>
            </a:r>
            <a:r>
              <a:rPr lang="en-US" altLang="en-US" sz="2400" b="1" dirty="0"/>
              <a:t>~</a:t>
            </a:r>
            <a:r>
              <a:rPr lang="en-US" altLang="en-US" sz="2400" dirty="0"/>
              <a:t> for </a:t>
            </a:r>
            <a:r>
              <a:rPr lang="en-US" altLang="en-US" sz="2400" i="1" dirty="0"/>
              <a:t>invert</a:t>
            </a:r>
          </a:p>
          <a:p>
            <a:pPr lvl="2" eaLnBrk="1" hangingPunct="1">
              <a:spcBef>
                <a:spcPts val="0"/>
              </a:spcBef>
            </a:pPr>
            <a:r>
              <a:rPr lang="en-US" altLang="en-US" sz="2000" i="1" dirty="0">
                <a:solidFill>
                  <a:srgbClr val="FF0000"/>
                </a:solidFill>
              </a:rPr>
              <a:t>These operators have higher precedence than the equality and relational operators, so use </a:t>
            </a:r>
            <a:r>
              <a:rPr lang="en-US" altLang="en-US" sz="2000" b="1" dirty="0">
                <a:solidFill>
                  <a:srgbClr val="FF0000"/>
                </a:solidFill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</a:rPr>
              <a:t> … </a:t>
            </a:r>
            <a:r>
              <a:rPr lang="en-US" altLang="en-US" sz="2000" b="1" dirty="0">
                <a:solidFill>
                  <a:srgbClr val="FF0000"/>
                </a:solidFill>
              </a:rPr>
              <a:t>)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C26B4F-BBA9-4638-8A38-56C4B6AA55E4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463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Boolean Indexes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a1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array([[ 0, -2, -4,  8,  8],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[-3,  8,  8,  7,  9],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[ 8, -5,  8,  2,  1]])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 &gt; 5 &amp; a1 &lt; 9        # </a:t>
            </a:r>
            <a:r>
              <a:rPr lang="en-US" altLang="en-US" sz="20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(a1 &gt; 5) &amp; (a1 &lt; 9)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da-DK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array([[False, False, False,  </a:t>
            </a:r>
            <a:r>
              <a:rPr lang="da-DK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da-DK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da-DK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[False,  </a:t>
            </a:r>
            <a:r>
              <a:rPr lang="da-DK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da-DK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da-DK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False],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da-DK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 </a:t>
            </a:r>
            <a:r>
              <a:rPr lang="da-DK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False,  </a:t>
            </a:r>
            <a:r>
              <a:rPr lang="da-DK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False, False]])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a1[(a1 &gt; 5) &amp; (a1 &lt; 9)] -= 5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array([[ 0, -2, -4, 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[-3, 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9],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-5, 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2,  1]])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endParaRPr lang="en-US" altLang="en-US" sz="2000" i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endParaRPr lang="en-US" alt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C26B4F-BBA9-4638-8A38-56C4B6AA55E4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204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Integer (or "Fancy") Indexes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You can use a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 or </a:t>
            </a:r>
            <a:r>
              <a:rPr lang="en-US" altLang="en-US" sz="2800" b="1" dirty="0" err="1"/>
              <a:t>ndarray</a:t>
            </a:r>
            <a:r>
              <a:rPr lang="en-US" altLang="en-US" sz="2800" dirty="0"/>
              <a:t> of integers to select a view on a subset of an </a:t>
            </a:r>
            <a:r>
              <a:rPr lang="en-US" altLang="en-US" sz="2800" b="1" dirty="0" err="1"/>
              <a:t>ndarray</a:t>
            </a:r>
            <a:endParaRPr lang="en-US" altLang="en-US" sz="2800" b="1" dirty="0"/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Can change the order of rows or columns, or create duplicates</a:t>
            </a:r>
          </a:p>
          <a:p>
            <a:pPr lvl="2" eaLnBrk="1" hangingPunct="1">
              <a:spcBef>
                <a:spcPts val="0"/>
              </a:spcBef>
            </a:pPr>
            <a:r>
              <a:rPr lang="en-US" altLang="en-US" sz="2000" dirty="0"/>
              <a:t>We will reset </a:t>
            </a:r>
            <a:r>
              <a:rPr lang="en-US" altLang="en-US" sz="2000" b="1" dirty="0"/>
              <a:t>a1</a:t>
            </a:r>
            <a:r>
              <a:rPr lang="en-US" altLang="en-US" sz="2000" dirty="0"/>
              <a:t> for these examples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a1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([[0,2,4,6,8],[1,3,5,7,9],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[-5,-4,-3,-2,-1]])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a1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array([[ 0,  2,  4,  6,  8],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[ 1,  3,  5,  7,  9],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[-5, -4, -3, -2, -1]])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C26B4F-BBA9-4638-8A38-56C4B6AA55E4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487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Integer (or "Fancy") Indexes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a1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array([[ 0,  2,  4,  6,  8],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[ 1,  3,  5,  7,  9],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[-5, -4, -3, -2, -1]])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a1[[2,0]]         # row 2 followed by row 0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array([[-5, -4, -3, -2, -1],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[ 0,  2,  4,  6,  8]])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a1[:, [3,2,1,2]]  # all rows, cols 3,2,1,2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array([[ 6,  4,  2,  4],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[ 7,  5,  3,  5],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[-2, -3, -4, -3]])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C26B4F-BBA9-4638-8A38-56C4B6AA55E4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725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Integer (or "Fancy") Indexes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From a 2-D </a:t>
            </a:r>
            <a:r>
              <a:rPr lang="en-US" altLang="en-US" sz="2800" b="1" dirty="0" err="1"/>
              <a:t>ndarray</a:t>
            </a:r>
            <a:r>
              <a:rPr lang="en-US" altLang="en-US" sz="2800" dirty="0"/>
              <a:t>, you can use two integer index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s to create a 1-D </a:t>
            </a:r>
            <a:r>
              <a:rPr lang="en-US" altLang="en-US" sz="2800" b="1" dirty="0" err="1"/>
              <a:t>ndarray</a:t>
            </a:r>
            <a:r>
              <a:rPr lang="en-US" altLang="en-US" sz="2800" dirty="0"/>
              <a:t> of selected values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The two index </a:t>
            </a:r>
            <a:r>
              <a:rPr lang="en-US" altLang="en-US" sz="2400" b="1" dirty="0"/>
              <a:t>list</a:t>
            </a:r>
            <a:r>
              <a:rPr lang="en-US" altLang="en-US" sz="2400" dirty="0"/>
              <a:t>s must be the same length</a:t>
            </a:r>
          </a:p>
          <a:p>
            <a:pPr lvl="1" eaLnBrk="1" hangingPunct="1">
              <a:spcBef>
                <a:spcPts val="0"/>
              </a:spcBef>
            </a:pPr>
            <a:endParaRPr lang="en-US" altLang="en-US" sz="800" dirty="0"/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a1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array([[ 0,  2,  4,  6,  8],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[ 1,  3,  5,  7,  9],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[-5, -4, -3, -2, -1]])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a1[[0,1,0,2],[0,4,2,0]]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array([ 0,  9,  4, -5])</a:t>
            </a:r>
          </a:p>
          <a:p>
            <a:pPr marL="0" indent="0" eaLnBrk="1" hangingPunct="1">
              <a:lnSpc>
                <a:spcPts val="2200"/>
              </a:lnSpc>
              <a:spcBef>
                <a:spcPts val="0"/>
              </a:spcBef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C26B4F-BBA9-4638-8A38-56C4B6AA55E4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026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More </a:t>
            </a:r>
            <a:r>
              <a:rPr lang="en-US" altLang="en-US" dirty="0" err="1"/>
              <a:t>NumPy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 err="1"/>
              <a:t>NumPy</a:t>
            </a:r>
            <a:r>
              <a:rPr lang="en-US" altLang="en-US" sz="2800" dirty="0"/>
              <a:t> offers many other facilities/methods</a:t>
            </a:r>
            <a:endParaRPr lang="en-US" altLang="en-US" sz="2800" b="1" dirty="0"/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Vectorized array methods: </a:t>
            </a:r>
            <a:r>
              <a:rPr lang="en-US" altLang="en-US" sz="2400" b="1" dirty="0"/>
              <a:t>fabs</a:t>
            </a:r>
            <a:r>
              <a:rPr lang="en-US" altLang="en-US" sz="2400" dirty="0"/>
              <a:t>, </a:t>
            </a:r>
            <a:r>
              <a:rPr lang="en-US" altLang="en-US" sz="2400" b="1" dirty="0"/>
              <a:t>sqrt</a:t>
            </a:r>
            <a:r>
              <a:rPr lang="en-US" altLang="en-US" sz="2400" dirty="0"/>
              <a:t>, </a:t>
            </a:r>
            <a:r>
              <a:rPr lang="en-US" altLang="en-US" sz="2400" b="1" dirty="0"/>
              <a:t>exp</a:t>
            </a:r>
            <a:r>
              <a:rPr lang="en-US" altLang="en-US" sz="2400" dirty="0"/>
              <a:t>, </a:t>
            </a:r>
            <a:r>
              <a:rPr lang="en-US" altLang="en-US" sz="2400" b="1" dirty="0"/>
              <a:t>log</a:t>
            </a:r>
            <a:r>
              <a:rPr lang="en-US" altLang="en-US" sz="2400" dirty="0"/>
              <a:t>, </a:t>
            </a:r>
            <a:r>
              <a:rPr lang="en-US" altLang="en-US" sz="2400" b="1" dirty="0"/>
              <a:t>ceil</a:t>
            </a:r>
            <a:r>
              <a:rPr lang="en-US" altLang="en-US" sz="2400" dirty="0"/>
              <a:t>, </a:t>
            </a:r>
            <a:r>
              <a:rPr lang="en-US" altLang="en-US" sz="2400" b="1" dirty="0"/>
              <a:t>floor</a:t>
            </a:r>
            <a:r>
              <a:rPr lang="en-US" altLang="en-US" sz="2400" dirty="0"/>
              <a:t>, </a:t>
            </a:r>
            <a:r>
              <a:rPr lang="en-US" altLang="en-US" sz="2400" b="1" dirty="0"/>
              <a:t>sin</a:t>
            </a:r>
            <a:r>
              <a:rPr lang="en-US" altLang="en-US" sz="2400" dirty="0"/>
              <a:t>, </a:t>
            </a:r>
            <a:r>
              <a:rPr lang="en-US" altLang="en-US" sz="2400" b="1" dirty="0" err="1"/>
              <a:t>arcsin</a:t>
            </a:r>
            <a:r>
              <a:rPr lang="en-US" altLang="en-US" sz="2400" dirty="0"/>
              <a:t>, ...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Statistical methods: </a:t>
            </a:r>
            <a:r>
              <a:rPr lang="en-US" altLang="en-US" sz="2400" b="1" dirty="0"/>
              <a:t>mean</a:t>
            </a:r>
            <a:r>
              <a:rPr lang="en-US" altLang="en-US" sz="2400" dirty="0"/>
              <a:t>, </a:t>
            </a:r>
            <a:r>
              <a:rPr lang="en-US" altLang="en-US" sz="2400" b="1" dirty="0"/>
              <a:t>sum</a:t>
            </a:r>
            <a:r>
              <a:rPr lang="en-US" altLang="en-US" sz="2400" dirty="0"/>
              <a:t>, </a:t>
            </a:r>
            <a:r>
              <a:rPr lang="en-US" altLang="en-US" sz="2400" b="1" dirty="0" err="1"/>
              <a:t>cumsum</a:t>
            </a:r>
            <a:r>
              <a:rPr lang="en-US" altLang="en-US" sz="2400" dirty="0"/>
              <a:t>, </a:t>
            </a:r>
            <a:r>
              <a:rPr lang="en-US" altLang="en-US" sz="2400" b="1" dirty="0" err="1"/>
              <a:t>std</a:t>
            </a:r>
            <a:r>
              <a:rPr lang="en-US" altLang="en-US" sz="2400" dirty="0"/>
              <a:t>, </a:t>
            </a:r>
            <a:r>
              <a:rPr lang="en-US" altLang="en-US" sz="2400" b="1" dirty="0" err="1"/>
              <a:t>var</a:t>
            </a:r>
            <a:r>
              <a:rPr lang="en-US" altLang="en-US" sz="2400" dirty="0"/>
              <a:t>, </a:t>
            </a:r>
            <a:r>
              <a:rPr lang="en-US" altLang="en-US" sz="2400" b="1" dirty="0"/>
              <a:t>min</a:t>
            </a:r>
            <a:r>
              <a:rPr lang="en-US" altLang="en-US" sz="2400" dirty="0"/>
              <a:t>, </a:t>
            </a:r>
            <a:r>
              <a:rPr lang="en-US" altLang="en-US" sz="2400" b="1" dirty="0"/>
              <a:t>max</a:t>
            </a:r>
            <a:r>
              <a:rPr lang="en-US" altLang="en-US" sz="2400" dirty="0"/>
              <a:t>, ...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Random number generators for many distributions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Linear algebra calculations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Sorting and set operations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400" dirty="0"/>
              <a:t>File input and output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E0BABB-2A6D-466E-B033-78E91DD4D34D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/>
              <a:t>list</a:t>
            </a:r>
            <a:r>
              <a:rPr lang="en-US" altLang="en-US" dirty="0"/>
              <a:t> From A </a:t>
            </a:r>
            <a:r>
              <a:rPr lang="en-US" altLang="en-US" b="1" dirty="0"/>
              <a:t>for</a:t>
            </a:r>
            <a:r>
              <a:rPr lang="en-US" altLang="en-US" dirty="0"/>
              <a:t> Loop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An easier and less error-prone way</a:t>
            </a:r>
          </a:p>
          <a:p>
            <a:pPr marL="0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m20 = []    # start empty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v in range(16):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m20.append(v)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lvl="1" eaLnBrk="1" hangingPunct="1"/>
            <a:r>
              <a:rPr lang="en-US" altLang="en-US" dirty="0"/>
              <a:t>Not too hard to type</a:t>
            </a:r>
            <a:endParaRPr lang="en-US" altLang="en-US" i="1" dirty="0"/>
          </a:p>
          <a:p>
            <a:pPr lvl="1" eaLnBrk="1" hangingPunct="1"/>
            <a:r>
              <a:rPr lang="en-US" altLang="en-US" dirty="0"/>
              <a:t>Harder to make mistakes</a:t>
            </a:r>
          </a:p>
          <a:p>
            <a:pPr lvl="1" eaLnBrk="1" hangingPunct="1"/>
            <a:r>
              <a:rPr lang="en-US" altLang="en-US" b="1" dirty="0"/>
              <a:t>list</a:t>
            </a:r>
            <a:r>
              <a:rPr lang="en-US" altLang="en-US" dirty="0"/>
              <a:t>s of millions of values!!!</a:t>
            </a:r>
          </a:p>
          <a:p>
            <a:pPr lvl="1" eaLnBrk="1" hangingPunct="1"/>
            <a:endParaRPr lang="en-US" altLang="en-US" sz="600" dirty="0"/>
          </a:p>
          <a:p>
            <a:pPr lvl="1" eaLnBrk="1" hangingPunct="1"/>
            <a:endParaRPr lang="en-US" altLang="en-US" sz="600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dirty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FAB30-A05C-46CE-9A7B-AADD55FF16AB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/>
              <a:t>list</a:t>
            </a:r>
            <a:r>
              <a:rPr lang="en-US" altLang="en-US" dirty="0"/>
              <a:t> Comprehension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/>
              <a:t>list</a:t>
            </a:r>
            <a:r>
              <a:rPr lang="en-US" altLang="en-US" sz="2800" dirty="0"/>
              <a:t> comprehension puts the </a:t>
            </a:r>
            <a:r>
              <a:rPr lang="en-US" altLang="en-US" sz="2800" b="1" dirty="0"/>
              <a:t>for</a:t>
            </a:r>
            <a:r>
              <a:rPr lang="en-US" altLang="en-US" sz="2800" dirty="0"/>
              <a:t> loop </a:t>
            </a:r>
            <a:r>
              <a:rPr lang="en-US" altLang="en-US" sz="2800" i="1" dirty="0"/>
              <a:t>inside</a:t>
            </a:r>
            <a:r>
              <a:rPr lang="en-US" altLang="en-US" sz="2800" dirty="0"/>
              <a:t> the </a:t>
            </a:r>
            <a:r>
              <a:rPr lang="en-US" altLang="en-US" sz="2800" b="1" dirty="0"/>
              <a:t>list</a:t>
            </a:r>
          </a:p>
          <a:p>
            <a:pPr lvl="1" eaLnBrk="1" hangingPunct="1"/>
            <a:r>
              <a:rPr lang="en-US" altLang="en-US" sz="2400" dirty="0"/>
              <a:t>Obviously much cooler, more Pythonic</a:t>
            </a:r>
          </a:p>
          <a:p>
            <a:pPr marL="0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m20 = [</a:t>
            </a: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v in range(16)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 eaLnBrk="1" hangingPunct="1"/>
            <a:r>
              <a:rPr lang="en-US" altLang="en-US" dirty="0"/>
              <a:t>Makes more clear that the </a:t>
            </a:r>
            <a:r>
              <a:rPr lang="en-US" altLang="en-US" b="1" dirty="0"/>
              <a:t>list</a:t>
            </a:r>
            <a:r>
              <a:rPr lang="en-US" altLang="en-US" dirty="0"/>
              <a:t>, not the loop, is the actual goal</a:t>
            </a:r>
            <a:endParaRPr lang="en-US" altLang="en-US" i="1" dirty="0"/>
          </a:p>
          <a:p>
            <a:pPr eaLnBrk="1" hangingPunct="1"/>
            <a:r>
              <a:rPr lang="en-US" altLang="en-US" sz="2800" dirty="0"/>
              <a:t>In general:</a:t>
            </a:r>
          </a:p>
          <a:p>
            <a:pPr marL="0" indent="0" eaLnBrk="1" hangingPunct="1">
              <a:buNone/>
            </a:pPr>
            <a:endParaRPr lang="en-US" altLang="en-US" sz="9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var(s)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sz="2400" b="1" i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sz="24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for_or_if</a:t>
            </a: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FAB30-A05C-46CE-9A7B-AADD55FF16AB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45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list</a:t>
            </a:r>
            <a:r>
              <a:rPr lang="en-US" altLang="en-US" dirty="0"/>
              <a:t> Comprehension 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m21 = [0 for v in range(8)]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m21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0, 0, 0, 0, 0]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m22 = [v**2 for v in range(8)]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m22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4, 9, 16, 25, 36, 49]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m23 = [v/2 for v in range(10)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if v % 2 == 1]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m23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[0.5, 1.5, 2.5, 3.5, 4.5]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dirty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FAB30-A05C-46CE-9A7B-AADD55FF16AB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9400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37781</TotalTime>
  <Words>7950</Words>
  <Application>Microsoft Office PowerPoint</Application>
  <PresentationFormat>On-screen Show (4:3)</PresentationFormat>
  <Paragraphs>1147</Paragraphs>
  <Slides>66</Slides>
  <Notes>66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Blends</vt:lpstr>
      <vt:lpstr>Data Focused Python 95888</vt:lpstr>
      <vt:lpstr>list, tuple, and set Construction</vt:lpstr>
      <vt:lpstr>dict Construction</vt:lpstr>
      <vt:lpstr>The zip() Function</vt:lpstr>
      <vt:lpstr>Comprehensions</vt:lpstr>
      <vt:lpstr>A list Comprehension</vt:lpstr>
      <vt:lpstr>A list From A for Loop</vt:lpstr>
      <vt:lpstr>A list Comprehension</vt:lpstr>
      <vt:lpstr>list Comprehension Examples</vt:lpstr>
      <vt:lpstr>list Comprehension Examples (cont.)</vt:lpstr>
      <vt:lpstr>list Comprehension Examples (cont.)</vt:lpstr>
      <vt:lpstr>set Comprehensions</vt:lpstr>
      <vt:lpstr>dict Comprehensions</vt:lpstr>
      <vt:lpstr>Exceptions</vt:lpstr>
      <vt:lpstr>try ... except</vt:lpstr>
      <vt:lpstr>Handling User Input</vt:lpstr>
      <vt:lpstr>Handling User Input (cont)</vt:lpstr>
      <vt:lpstr>Defining and Calling Functions</vt:lpstr>
      <vt:lpstr>Defining and Calling Functions (cont)</vt:lpstr>
      <vt:lpstr>Variadic Functions</vt:lpstr>
      <vt:lpstr>Variadic Positional Arguments</vt:lpstr>
      <vt:lpstr>Variadic Positional Arguments (cont)</vt:lpstr>
      <vt:lpstr>Variadic Keyword (Named) Arguments</vt:lpstr>
      <vt:lpstr>Variadic Keyword (Named) Arguments (cont)</vt:lpstr>
      <vt:lpstr>About Modules</vt:lpstr>
      <vt:lpstr>Module Contents</vt:lpstr>
      <vt:lpstr>The _ _name_ _ Variable</vt:lpstr>
      <vt:lpstr>Module Test Code</vt:lpstr>
      <vt:lpstr>Module Test Code (cont)</vt:lpstr>
      <vt:lpstr>Example: mymath.py</vt:lpstr>
      <vt:lpstr>Example: mymath.py (cont.)</vt:lpstr>
      <vt:lpstr>Run mymath.py</vt:lpstr>
      <vt:lpstr>myprog.py</vt:lpstr>
      <vt:lpstr>Run myprog.py</vt:lpstr>
      <vt:lpstr>Good Enough For Us</vt:lpstr>
      <vt:lpstr>NumPy, Pandas, SciPy, and Statsmodels</vt:lpstr>
      <vt:lpstr>NumPy, Pandas, SciPy, and Statsmodels Import Conventions</vt:lpstr>
      <vt:lpstr>NumPy ndarray</vt:lpstr>
      <vt:lpstr>NumPy ndarray (cont.)</vt:lpstr>
      <vt:lpstr>NumPy ndarray (cont.)</vt:lpstr>
      <vt:lpstr>NumPy ndarray (cont.)</vt:lpstr>
      <vt:lpstr>NumPy ndarray (cont.)</vt:lpstr>
      <vt:lpstr>NumPy ndarray (cont.)</vt:lpstr>
      <vt:lpstr>ndarray Arithmetic: Vector vs. List Operations</vt:lpstr>
      <vt:lpstr>ndarray Arithmetic: Vector vs. List Operations</vt:lpstr>
      <vt:lpstr>ndarray Slices</vt:lpstr>
      <vt:lpstr>ndarray copy()</vt:lpstr>
      <vt:lpstr>N-Dimensional ndarrays</vt:lpstr>
      <vt:lpstr>N-Dimensional ndarrays (cont)</vt:lpstr>
      <vt:lpstr>N-Dimensional ndarrays (cont)</vt:lpstr>
      <vt:lpstr>2-Dimensional ndarray Slices</vt:lpstr>
      <vt:lpstr>2-Dimensional ndarray Slices (cont)</vt:lpstr>
      <vt:lpstr>2-Dimensional ndarray Slices (cont)</vt:lpstr>
      <vt:lpstr>2-Dimensional ndarray Slices (cont)</vt:lpstr>
      <vt:lpstr>2-Dimensional ndarray Slices (cont)</vt:lpstr>
      <vt:lpstr>2-Dimensional ndarray Slices (cont)</vt:lpstr>
      <vt:lpstr>Boolean Indexes</vt:lpstr>
      <vt:lpstr>Boolean Indexes (cont)</vt:lpstr>
      <vt:lpstr>Boolean Indexes (cont)</vt:lpstr>
      <vt:lpstr>Boolean Indexes (cont)</vt:lpstr>
      <vt:lpstr>Boolean Indexes (cont)</vt:lpstr>
      <vt:lpstr>Boolean Indexes (cont)</vt:lpstr>
      <vt:lpstr>Integer (or "Fancy") Indexes</vt:lpstr>
      <vt:lpstr>Integer (or "Fancy") Indexes (cont)</vt:lpstr>
      <vt:lpstr>Integer (or "Fancy") Indexes (cont)</vt:lpstr>
      <vt:lpstr>More NumPy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46-691</dc:title>
  <dc:creator>The Heinz School</dc:creator>
  <cp:lastModifiedBy>jostlund</cp:lastModifiedBy>
  <cp:revision>467</cp:revision>
  <cp:lastPrinted>2018-07-07T18:04:21Z</cp:lastPrinted>
  <dcterms:created xsi:type="dcterms:W3CDTF">2003-08-31T19:53:38Z</dcterms:created>
  <dcterms:modified xsi:type="dcterms:W3CDTF">2020-01-27T19:03:58Z</dcterms:modified>
</cp:coreProperties>
</file>