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952863-5C8D-4507-BC18-D36E6599CA4D}">
  <a:tblStyle styleId="{B2952863-5C8D-4507-BC18-D36E6599CA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9CA5356-5D72-4AF5-BAAA-F3D7F571C9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bold.fntdata"/><Relationship Id="rId12" Type="http://schemas.openxmlformats.org/officeDocument/2006/relationships/slide" Target="slides/slide6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9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1828251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1828251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1828251e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1828251e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1828251e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1828251e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1828251e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1828251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1828251e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1828251e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1828251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1828251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1828251e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1828251e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1828251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1828251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1828251e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1828251e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298edde6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298edde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1828251e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1828251e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Comparing execution times to understand performance and big O notation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Each one has a theoretical time complexity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Testing whether or not this is reflected in real results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298edde6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298edde6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298edde6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298edde6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298edde6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298edde6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2a320d4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2a320d4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1828251e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1828251e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10k items, 291 ms comparable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2a320d46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2a320d46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Similarity in recursively splitting the list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Quick sort’s swaps are more deliberate, Merge’s are more arbitrary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2a320d46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72a320d46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2a320d46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2a320d46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Insertion is easiest to implement; acceptable in basic situations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Merge and quick are efficient and dynamic; quick is even better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Counting needs more research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298edde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298edde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298edde6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298edde6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1828251e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1828251e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1828251e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1828251e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298edde6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298edde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1828251e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1828251e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298edde6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298edde6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 of Sorting Algorithms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Simmermon &amp; Harrison Downs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50,000 Data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63" y="1691945"/>
            <a:ext cx="7761075" cy="23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50,000 Graph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4277"/>
            <a:ext cx="8520600" cy="265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100,000 Data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37" y="1761750"/>
            <a:ext cx="7423125" cy="21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100,000 Graph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43775"/>
            <a:ext cx="8520600" cy="265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250,000 Data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871674"/>
            <a:ext cx="8520600" cy="2480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250,000 Graph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743075"/>
            <a:ext cx="8520600" cy="2671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500,000 Data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719749"/>
            <a:ext cx="8520600" cy="2480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500,000 Graph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38975"/>
            <a:ext cx="8520600" cy="2665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Line Graphs</a:t>
            </a:r>
            <a:endParaRPr sz="7200"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Sort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44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</a:t>
            </a:r>
            <a:r>
              <a:rPr lang="en"/>
              <a:t>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1" title="Insertion So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822" y="501563"/>
            <a:ext cx="4330025" cy="2698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89" name="Google Shape;189;p31"/>
          <p:cNvGraphicFramePr/>
          <p:nvPr/>
        </p:nvGraphicFramePr>
        <p:xfrm>
          <a:off x="4665825" y="33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{B2952863-5C8D-4507-BC18-D36E6599CA4D}</a:tableStyleId>
              </a:tblPr>
              <a:tblGrid>
                <a:gridCol w="686200"/>
                <a:gridCol w="537475"/>
                <a:gridCol w="574700"/>
                <a:gridCol w="593275"/>
                <a:gridCol w="648975"/>
                <a:gridCol w="613725"/>
                <a:gridCol w="675675"/>
              </a:tblGrid>
              <a:tr h="36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Average Time(ms)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7160.6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28536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180991.4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718597.4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5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Elements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500,000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017725"/>
            <a:ext cx="54114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Algorithms used by computers are often categorized by their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theoretical time complexities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which is represented by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big O notation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2169800"/>
            <a:ext cx="5411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How will the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 performance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be reflected in a 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real-life execution of the code?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573900" y="3431375"/>
            <a:ext cx="2344800" cy="448500"/>
          </a:xfrm>
          <a:prstGeom prst="rect">
            <a:avLst/>
          </a:prstGeom>
          <a:solidFill>
            <a:srgbClr val="34A853">
              <a:alpha val="25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4A853"/>
                </a:solidFill>
                <a:latin typeface="Proxima Nova"/>
                <a:ea typeface="Proxima Nova"/>
                <a:cs typeface="Proxima Nova"/>
                <a:sym typeface="Proxima Nova"/>
              </a:rPr>
              <a:t>Insertion Sort - O(</a:t>
            </a:r>
            <a:r>
              <a:rPr b="1" i="1" lang="en" sz="1800">
                <a:solidFill>
                  <a:srgbClr val="34A853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baseline="30000" lang="en" sz="1800">
                <a:solidFill>
                  <a:srgbClr val="34A85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lang="en" sz="1800">
                <a:solidFill>
                  <a:srgbClr val="34A85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1800">
              <a:solidFill>
                <a:srgbClr val="34A85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224875" y="4348475"/>
            <a:ext cx="2344800" cy="448500"/>
          </a:xfrm>
          <a:prstGeom prst="rect">
            <a:avLst/>
          </a:prstGeom>
          <a:solidFill>
            <a:srgbClr val="EA4335">
              <a:alpha val="25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A4335"/>
                </a:solidFill>
                <a:latin typeface="Proxima Nova"/>
                <a:ea typeface="Proxima Nova"/>
                <a:cs typeface="Proxima Nova"/>
                <a:sym typeface="Proxima Nova"/>
              </a:rPr>
              <a:t>Counting </a:t>
            </a:r>
            <a:r>
              <a:rPr b="1" lang="en" sz="1800">
                <a:solidFill>
                  <a:srgbClr val="EA4335"/>
                </a:solidFill>
                <a:latin typeface="Proxima Nova"/>
                <a:ea typeface="Proxima Nova"/>
                <a:cs typeface="Proxima Nova"/>
                <a:sym typeface="Proxima Nova"/>
              </a:rPr>
              <a:t>Sort - O(</a:t>
            </a:r>
            <a:r>
              <a:rPr b="1" i="1" lang="en" sz="1800">
                <a:solidFill>
                  <a:srgbClr val="EA4335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en" sz="1800">
                <a:solidFill>
                  <a:srgbClr val="EA4335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1800">
              <a:solidFill>
                <a:srgbClr val="EA433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A433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A433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101725" y="3431363"/>
            <a:ext cx="2591100" cy="448500"/>
          </a:xfrm>
          <a:prstGeom prst="rect">
            <a:avLst/>
          </a:prstGeom>
          <a:solidFill>
            <a:srgbClr val="FFEBA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BBC04"/>
                </a:solidFill>
                <a:latin typeface="Proxima Nova"/>
                <a:ea typeface="Proxima Nova"/>
                <a:cs typeface="Proxima Nova"/>
                <a:sym typeface="Proxima Nova"/>
              </a:rPr>
              <a:t>Merge </a:t>
            </a:r>
            <a:r>
              <a:rPr b="1" lang="en" sz="1800">
                <a:solidFill>
                  <a:srgbClr val="FBBC04"/>
                </a:solidFill>
                <a:latin typeface="Proxima Nova"/>
                <a:ea typeface="Proxima Nova"/>
                <a:cs typeface="Proxima Nova"/>
                <a:sym typeface="Proxima Nova"/>
              </a:rPr>
              <a:t>Sort - O(</a:t>
            </a:r>
            <a:r>
              <a:rPr b="1" i="1" lang="en" sz="1800">
                <a:solidFill>
                  <a:srgbClr val="FBBC04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en" sz="1800">
                <a:solidFill>
                  <a:srgbClr val="FBBC04"/>
                </a:solidFill>
                <a:latin typeface="Proxima Nova"/>
                <a:ea typeface="Proxima Nova"/>
                <a:cs typeface="Proxima Nova"/>
                <a:sym typeface="Proxima Nova"/>
              </a:rPr>
              <a:t>log(</a:t>
            </a:r>
            <a:r>
              <a:rPr b="1" i="1" lang="en" sz="1800">
                <a:solidFill>
                  <a:srgbClr val="FBBC04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en" sz="1800">
                <a:solidFill>
                  <a:srgbClr val="FBBC04"/>
                </a:solidFill>
                <a:latin typeface="Proxima Nova"/>
                <a:ea typeface="Proxima Nova"/>
                <a:cs typeface="Proxima Nova"/>
                <a:sym typeface="Proxima Nova"/>
              </a:rPr>
              <a:t>))</a:t>
            </a:r>
            <a:endParaRPr b="1" sz="1800">
              <a:solidFill>
                <a:srgbClr val="FBBC0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BBC0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BBC0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450750" y="4348475"/>
            <a:ext cx="2591100" cy="448500"/>
          </a:xfrm>
          <a:prstGeom prst="rect">
            <a:avLst/>
          </a:prstGeom>
          <a:solidFill>
            <a:srgbClr val="4285F4">
              <a:alpha val="25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Quick </a:t>
            </a:r>
            <a:r>
              <a:rPr b="1" lang="en" sz="18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Sort - O(</a:t>
            </a:r>
            <a:r>
              <a:rPr b="1" i="1" lang="en" sz="18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en" sz="18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log(</a:t>
            </a:r>
            <a:r>
              <a:rPr b="1" i="1" lang="en" sz="18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en" sz="18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))</a:t>
            </a:r>
            <a:endParaRPr b="1" sz="1800">
              <a:solidFill>
                <a:srgbClr val="4285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285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285F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r>
              <a:rPr lang="en"/>
              <a:t> Sort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44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O(nLog(n))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32"/>
          <p:cNvGraphicFramePr/>
          <p:nvPr/>
        </p:nvGraphicFramePr>
        <p:xfrm>
          <a:off x="4665825" y="33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{B2952863-5C8D-4507-BC18-D36E6599CA4D}</a:tableStyleId>
              </a:tblPr>
              <a:tblGrid>
                <a:gridCol w="686200"/>
                <a:gridCol w="537475"/>
                <a:gridCol w="556150"/>
                <a:gridCol w="537525"/>
                <a:gridCol w="649000"/>
                <a:gridCol w="650850"/>
                <a:gridCol w="623100"/>
              </a:tblGrid>
              <a:tr h="36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Average Time(ms)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33.6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163.2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347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849.4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1661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5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Elements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500,000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7" name="Google Shape;197;p32" title="Merge So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825" y="571675"/>
            <a:ext cx="4240300" cy="26421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</a:t>
            </a:r>
            <a:r>
              <a:rPr lang="en"/>
              <a:t>Sort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44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</a:t>
            </a:r>
            <a:r>
              <a:rPr lang="en"/>
              <a:t>nLog(n))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33"/>
          <p:cNvGraphicFramePr/>
          <p:nvPr/>
        </p:nvGraphicFramePr>
        <p:xfrm>
          <a:off x="4665825" y="33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{B2952863-5C8D-4507-BC18-D36E6599CA4D}</a:tableStyleId>
              </a:tblPr>
              <a:tblGrid>
                <a:gridCol w="686200"/>
                <a:gridCol w="537475"/>
                <a:gridCol w="556150"/>
                <a:gridCol w="574675"/>
                <a:gridCol w="630425"/>
                <a:gridCol w="632275"/>
                <a:gridCol w="623100"/>
              </a:tblGrid>
              <a:tr h="36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Average Time(ms)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24.6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65.6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129.8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5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Elements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500,000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5" name="Google Shape;205;p33" title="Quick So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825" y="649750"/>
            <a:ext cx="4240300" cy="26421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</a:t>
            </a:r>
            <a:r>
              <a:rPr lang="en"/>
              <a:t> Sort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44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Actual: O(1)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2" name="Google Shape;212;p34"/>
          <p:cNvGraphicFramePr/>
          <p:nvPr/>
        </p:nvGraphicFramePr>
        <p:xfrm>
          <a:off x="4665825" y="33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{B2952863-5C8D-4507-BC18-D36E6599CA4D}</a:tableStyleId>
              </a:tblPr>
              <a:tblGrid>
                <a:gridCol w="686200"/>
                <a:gridCol w="470625"/>
                <a:gridCol w="567275"/>
                <a:gridCol w="574700"/>
                <a:gridCol w="649025"/>
                <a:gridCol w="613675"/>
                <a:gridCol w="678800"/>
              </a:tblGrid>
              <a:tr h="36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Average Time(ms)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662.2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650.2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671.4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672.4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685.2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5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Elements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250,000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500,000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3" name="Google Shape;213;p34" title="Counting So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825" y="627425"/>
            <a:ext cx="4240300" cy="26421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Analysis</a:t>
            </a:r>
            <a:endParaRPr sz="578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 expected performance: O(</a:t>
            </a:r>
            <a:r>
              <a:rPr i="1" lang="en"/>
              <a:t>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Acceptable for small data sets (</a:t>
            </a:r>
            <a:r>
              <a:rPr i="1" lang="en"/>
              <a:t>n</a:t>
            </a:r>
            <a:r>
              <a:rPr lang="en"/>
              <a:t> &lt;= 10,000)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viable for any larger data sets</a:t>
            </a:r>
            <a:endParaRPr/>
          </a:p>
        </p:txBody>
      </p:sp>
      <p:graphicFrame>
        <p:nvGraphicFramePr>
          <p:cNvPr id="225" name="Google Shape;225;p36"/>
          <p:cNvGraphicFramePr/>
          <p:nvPr/>
        </p:nvGraphicFramePr>
        <p:xfrm>
          <a:off x="1138238" y="300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{69CA5356-5D72-4AF5-BAAA-F3D7F571C9D2}</a:tableStyleId>
              </a:tblPr>
              <a:tblGrid>
                <a:gridCol w="1419225"/>
                <a:gridCol w="819150"/>
                <a:gridCol w="704850"/>
                <a:gridCol w="981075"/>
                <a:gridCol w="981075"/>
                <a:gridCol w="981075"/>
                <a:gridCol w="981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Elapsed ms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Items Sorted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0" marL="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Counting Sort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662.2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650.2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671.4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672.4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685.2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700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Insertion Sort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6.8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291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7,160.6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28,536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180,991.4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718,051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Merge Sort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33.6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163.2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849.4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1,661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Quick Sort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12.8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65.6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129.75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</a:t>
            </a:r>
            <a:r>
              <a:rPr lang="en"/>
              <a:t>Sort &amp; Quick Sort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 expected performance: O(</a:t>
            </a:r>
            <a:r>
              <a:rPr i="1" lang="en"/>
              <a:t>n</a:t>
            </a:r>
            <a:r>
              <a:rPr lang="en"/>
              <a:t>log(</a:t>
            </a:r>
            <a:r>
              <a:rPr i="1" lang="en"/>
              <a:t>n</a:t>
            </a:r>
            <a:r>
              <a:rPr lang="en"/>
              <a:t>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Efficiently processes data sets of all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sort consistently outperformed merge sort</a:t>
            </a:r>
            <a:endParaRPr/>
          </a:p>
        </p:txBody>
      </p:sp>
      <p:graphicFrame>
        <p:nvGraphicFramePr>
          <p:cNvPr id="232" name="Google Shape;232;p37"/>
          <p:cNvGraphicFramePr/>
          <p:nvPr/>
        </p:nvGraphicFramePr>
        <p:xfrm>
          <a:off x="1138238" y="300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{69CA5356-5D72-4AF5-BAAA-F3D7F571C9D2}</a:tableStyleId>
              </a:tblPr>
              <a:tblGrid>
                <a:gridCol w="1419225"/>
                <a:gridCol w="819150"/>
                <a:gridCol w="704850"/>
                <a:gridCol w="981075"/>
                <a:gridCol w="981075"/>
                <a:gridCol w="981075"/>
                <a:gridCol w="981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Elapsed ms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Items Sorted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0" marL="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Counting Sort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662.2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650.2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671.4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672.4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685.2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700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Insertion Sort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6.8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291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7,160.6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28,536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180,991.4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718,051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Merge Sort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33.6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163.2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849.4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1,661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Quick Sort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12.8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65.6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129.75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NOT meet expected performance: O(</a:t>
            </a:r>
            <a:r>
              <a:rPr i="1" lang="en"/>
              <a:t>n</a:t>
            </a:r>
            <a:r>
              <a:rPr lang="en"/>
              <a:t>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Actual performance suggests O(1)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Sharply outperformed the other algorithms with large data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situation that requires large amounts of data AND the max/min values are know, the counting sort is the superior choice.</a:t>
            </a:r>
            <a:endParaRPr/>
          </a:p>
        </p:txBody>
      </p:sp>
      <p:graphicFrame>
        <p:nvGraphicFramePr>
          <p:cNvPr id="239" name="Google Shape;239;p38"/>
          <p:cNvGraphicFramePr/>
          <p:nvPr/>
        </p:nvGraphicFramePr>
        <p:xfrm>
          <a:off x="1138238" y="300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{69CA5356-5D72-4AF5-BAAA-F3D7F571C9D2}</a:tableStyleId>
              </a:tblPr>
              <a:tblGrid>
                <a:gridCol w="1419225"/>
                <a:gridCol w="819150"/>
                <a:gridCol w="704850"/>
                <a:gridCol w="981075"/>
                <a:gridCol w="981075"/>
                <a:gridCol w="981075"/>
                <a:gridCol w="981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Elapsed ms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Items Sorted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0" marL="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93B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Counting Sort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662.2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650.2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671.4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672.4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685.2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700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33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Insertion Sort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6.8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291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7,160.6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28,536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180,991.4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718,051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Merge Sort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33.6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163.2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849.4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1,661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BC0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Quick Sort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12.8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65.6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129.75</a:t>
                      </a:r>
                      <a:endParaRPr sz="12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880"/>
              <a:t>Conclusion</a:t>
            </a:r>
            <a:endParaRPr sz="67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Function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Breakpoints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Diagnostic Tools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Events</a:t>
            </a:r>
            <a:endParaRPr sz="3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225" y="2868818"/>
            <a:ext cx="3348374" cy="20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925" y="1104425"/>
            <a:ext cx="4336975" cy="14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391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</a:t>
            </a:r>
            <a:r>
              <a:rPr lang="en" sz="2000"/>
              <a:t>,000 | 10,000 | 50,000 | 100,000 | 250,000 | 500,000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Read Sample Function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 through each sample size 5 times and take the average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500" y="1375925"/>
            <a:ext cx="4680275" cy="1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00"/>
              <a:t>Data &amp; Graphs</a:t>
            </a:r>
            <a:endParaRPr sz="72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time measured in Milliseconds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1,000 Data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1343025"/>
            <a:ext cx="84201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1,000 Graph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20600" cy="266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10,000 Data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25" y="1721200"/>
            <a:ext cx="8192350" cy="24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10,000 Graph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7200"/>
            <a:ext cx="8520600" cy="264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