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7440168"/>
            <a:ext cx="18281904" cy="18227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2612135"/>
            <a:ext cx="18281904" cy="25664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" y="435863"/>
            <a:ext cx="18281904" cy="65227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01055" y="438911"/>
            <a:ext cx="7507605" cy="640080"/>
          </a:xfrm>
          <a:custGeom>
            <a:avLst/>
            <a:gdLst/>
            <a:ahLst/>
            <a:cxnLst/>
            <a:rect l="l" t="t" r="r" b="b"/>
            <a:pathLst>
              <a:path w="7507605" h="640080">
                <a:moveTo>
                  <a:pt x="7507224" y="640080"/>
                </a:moveTo>
                <a:lnTo>
                  <a:pt x="0" y="640080"/>
                </a:lnTo>
                <a:lnTo>
                  <a:pt x="0" y="0"/>
                </a:lnTo>
                <a:lnTo>
                  <a:pt x="7507224" y="0"/>
                </a:lnTo>
                <a:lnTo>
                  <a:pt x="7507224" y="640080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30396" y="123443"/>
            <a:ext cx="7627206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FFDD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DD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DD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DD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0396" y="123443"/>
            <a:ext cx="7627206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FFDD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5594" y="2988309"/>
            <a:ext cx="12320269" cy="425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566305" y="9519062"/>
            <a:ext cx="390080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image" Target="../media/image46.jpg"/><Relationship Id="rId6" Type="http://schemas.openxmlformats.org/officeDocument/2006/relationships/image" Target="../media/image4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Relationship Id="rId4" Type="http://schemas.openxmlformats.org/officeDocument/2006/relationships/image" Target="../media/image50.jpg"/><Relationship Id="rId5" Type="http://schemas.openxmlformats.org/officeDocument/2006/relationships/image" Target="../media/image51.jpg"/><Relationship Id="rId6" Type="http://schemas.openxmlformats.org/officeDocument/2006/relationships/image" Target="../media/image5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7239000"/>
            <a:ext cx="18281904" cy="31699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3816" y="4050791"/>
            <a:ext cx="1539239" cy="54559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095" y="2727960"/>
            <a:ext cx="18279110" cy="4356100"/>
            <a:chOff x="6095" y="2727960"/>
            <a:chExt cx="18279110" cy="43561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5672" y="2734056"/>
              <a:ext cx="4498847" cy="113995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95" y="2727960"/>
              <a:ext cx="18279110" cy="4356100"/>
            </a:xfrm>
            <a:custGeom>
              <a:avLst/>
              <a:gdLst/>
              <a:ahLst/>
              <a:cxnLst/>
              <a:rect l="l" t="t" r="r" b="b"/>
              <a:pathLst>
                <a:path w="18279110" h="4356100">
                  <a:moveTo>
                    <a:pt x="18278856" y="4355592"/>
                  </a:moveTo>
                  <a:lnTo>
                    <a:pt x="0" y="435559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4355592"/>
                  </a:lnTo>
                  <a:close/>
                </a:path>
              </a:pathLst>
            </a:custGeom>
            <a:solidFill>
              <a:srgbClr val="070A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17512" y="5069840"/>
            <a:ext cx="10584815" cy="9817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2540">
              <a:lnSpc>
                <a:spcPct val="100499"/>
              </a:lnSpc>
              <a:spcBef>
                <a:spcPts val="85"/>
              </a:spcBef>
            </a:pP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Saviez-vous</a:t>
            </a:r>
            <a:r>
              <a:rPr dirty="0" sz="2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21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votre</a:t>
            </a:r>
            <a:r>
              <a:rPr dirty="0" sz="21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dirty="0" sz="21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1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pourrait</a:t>
            </a:r>
            <a:r>
              <a:rPr dirty="0" sz="21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etre</a:t>
            </a:r>
            <a:r>
              <a:rPr dirty="0" sz="21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vulnérable</a:t>
            </a:r>
            <a:r>
              <a:rPr dirty="0" sz="21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dirty="0" sz="21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dirty="0" sz="21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50">
                <a:solidFill>
                  <a:srgbClr val="FFFFFF"/>
                </a:solidFill>
                <a:latin typeface="Calibri"/>
                <a:cs typeface="Calibri"/>
              </a:rPr>
              <a:t>attaque</a:t>
            </a:r>
            <a:r>
              <a:rPr dirty="0" sz="21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55">
                <a:solidFill>
                  <a:srgbClr val="FFFFFF"/>
                </a:solidFill>
                <a:latin typeface="Calibri"/>
                <a:cs typeface="Calibri"/>
              </a:rPr>
              <a:t>XSS</a:t>
            </a:r>
            <a:r>
              <a:rPr dirty="0" sz="2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dirty="0" sz="2100" spc="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FFFF"/>
                </a:solidFill>
                <a:latin typeface="Calibri"/>
                <a:cs typeface="Calibri"/>
              </a:rPr>
              <a:t>Découvrez</a:t>
            </a:r>
            <a:r>
              <a:rPr dirty="0" sz="2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dirty="0" sz="2100" spc="65">
                <a:solidFill>
                  <a:srgbClr val="FFFFFF"/>
                </a:solidFill>
                <a:latin typeface="Calibri"/>
                <a:cs typeface="Calibri"/>
              </a:rPr>
              <a:t>conséquences</a:t>
            </a:r>
            <a:r>
              <a:rPr dirty="0" sz="21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effrayantes</a:t>
            </a:r>
            <a:r>
              <a:rPr dirty="0" sz="2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1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cette</a:t>
            </a:r>
            <a:r>
              <a:rPr dirty="0" sz="21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95">
                <a:solidFill>
                  <a:srgbClr val="FFFFFF"/>
                </a:solidFill>
                <a:latin typeface="Calibri"/>
                <a:cs typeface="Calibri"/>
              </a:rPr>
              <a:t>menace</a:t>
            </a:r>
            <a:r>
              <a:rPr dirty="0" sz="2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21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65">
                <a:solidFill>
                  <a:srgbClr val="FFFFFF"/>
                </a:solidFill>
                <a:latin typeface="Calibri"/>
                <a:cs typeface="Calibri"/>
              </a:rPr>
              <a:t>apprenez</a:t>
            </a:r>
            <a:r>
              <a:rPr dirty="0" sz="21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FFFF"/>
                </a:solidFill>
                <a:latin typeface="Calibri"/>
                <a:cs typeface="Calibri"/>
              </a:rPr>
              <a:t>comment</a:t>
            </a:r>
            <a:r>
              <a:rPr dirty="0" sz="21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55">
                <a:solidFill>
                  <a:srgbClr val="FFFFFF"/>
                </a:solidFill>
                <a:latin typeface="Calibri"/>
                <a:cs typeface="Calibri"/>
              </a:rPr>
              <a:t>vous</a:t>
            </a:r>
            <a:r>
              <a:rPr dirty="0" sz="21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1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55">
                <a:solidFill>
                  <a:srgbClr val="FFFFFF"/>
                </a:solidFill>
                <a:latin typeface="Calibri"/>
                <a:cs typeface="Calibri"/>
              </a:rPr>
              <a:t>prémunir</a:t>
            </a:r>
            <a:r>
              <a:rPr dirty="0" sz="21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alibri"/>
                <a:cs typeface="Calibri"/>
              </a:rPr>
              <a:t>avant </a:t>
            </a:r>
            <a:r>
              <a:rPr dirty="0" sz="2050">
                <a:solidFill>
                  <a:srgbClr val="FFFFFF"/>
                </a:solidFill>
                <a:latin typeface="Calibri"/>
                <a:cs typeface="Calibri"/>
              </a:rPr>
              <a:t>qu'il</a:t>
            </a:r>
            <a:r>
              <a:rPr dirty="0" sz="205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8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dirty="0" sz="205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FFFFFF"/>
                </a:solidFill>
                <a:latin typeface="Calibri"/>
                <a:cs typeface="Calibri"/>
              </a:rPr>
              <a:t>soit</a:t>
            </a:r>
            <a:r>
              <a:rPr dirty="0" sz="205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55">
                <a:solidFill>
                  <a:srgbClr val="FFFFFF"/>
                </a:solidFill>
                <a:latin typeface="Calibri"/>
                <a:cs typeface="Calibri"/>
              </a:rPr>
              <a:t>trop</a:t>
            </a:r>
            <a:r>
              <a:rPr dirty="0" sz="205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FFFFFF"/>
                </a:solidFill>
                <a:latin typeface="Calibri"/>
                <a:cs typeface="Calibri"/>
              </a:rPr>
              <a:t>tard.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1618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3564158" y="9490456"/>
            <a:ext cx="388874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0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dirty="0" sz="19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05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dirty="0" sz="19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55">
                <a:solidFill>
                  <a:srgbClr val="FFFFFF"/>
                </a:solidFill>
                <a:latin typeface="Calibri"/>
                <a:cs typeface="Calibri"/>
              </a:rPr>
              <a:t>DURIZOT</a:t>
            </a:r>
            <a:r>
              <a:rPr dirty="0" sz="19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05">
                <a:solidFill>
                  <a:srgbClr val="FFFFFF"/>
                </a:solidFill>
                <a:latin typeface="Calibri"/>
                <a:cs typeface="Calibri"/>
              </a:rPr>
              <a:t>Héléna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8220456"/>
            <a:ext cx="18281904" cy="123139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6361176"/>
            <a:ext cx="18281904" cy="13106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" y="2636520"/>
            <a:ext cx="18281904" cy="268223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401055" y="438912"/>
            <a:ext cx="7507605" cy="640080"/>
          </a:xfrm>
          <a:custGeom>
            <a:avLst/>
            <a:gdLst/>
            <a:ahLst/>
            <a:cxnLst/>
            <a:rect l="l" t="t" r="r" b="b"/>
            <a:pathLst>
              <a:path w="7507605" h="640080">
                <a:moveTo>
                  <a:pt x="7507224" y="640080"/>
                </a:moveTo>
                <a:lnTo>
                  <a:pt x="0" y="640080"/>
                </a:lnTo>
                <a:lnTo>
                  <a:pt x="0" y="0"/>
                </a:lnTo>
                <a:lnTo>
                  <a:pt x="7507224" y="0"/>
                </a:lnTo>
                <a:lnTo>
                  <a:pt x="7507224" y="640080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/>
              <a:t>Comment</a:t>
            </a:r>
            <a:r>
              <a:rPr dirty="0" spc="330"/>
              <a:t> </a:t>
            </a:r>
            <a:r>
              <a:rPr dirty="0" spc="110"/>
              <a:t>ça</a:t>
            </a:r>
            <a:r>
              <a:rPr dirty="0" spc="-20"/>
              <a:t> </a:t>
            </a:r>
            <a:r>
              <a:rPr dirty="0" spc="50"/>
              <a:t>se</a:t>
            </a:r>
            <a:r>
              <a:rPr dirty="0" spc="-70"/>
              <a:t> </a:t>
            </a:r>
            <a:r>
              <a:rPr dirty="0" spc="50"/>
              <a:t>passe</a:t>
            </a:r>
            <a:r>
              <a:rPr dirty="0" spc="-225"/>
              <a:t> </a:t>
            </a:r>
            <a:r>
              <a:rPr dirty="0" spc="65"/>
              <a:t>?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6397752" y="1453896"/>
            <a:ext cx="5480685" cy="521334"/>
          </a:xfrm>
          <a:custGeom>
            <a:avLst/>
            <a:gdLst/>
            <a:ahLst/>
            <a:cxnLst/>
            <a:rect l="l" t="t" r="r" b="b"/>
            <a:pathLst>
              <a:path w="5480684" h="521335">
                <a:moveTo>
                  <a:pt x="5480304" y="521208"/>
                </a:moveTo>
                <a:lnTo>
                  <a:pt x="0" y="521208"/>
                </a:lnTo>
                <a:lnTo>
                  <a:pt x="0" y="0"/>
                </a:lnTo>
                <a:lnTo>
                  <a:pt x="5480304" y="0"/>
                </a:lnTo>
                <a:lnTo>
                  <a:pt x="5480304" y="52120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88976" y="1240535"/>
            <a:ext cx="545909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175">
                <a:solidFill>
                  <a:srgbClr val="FFFFFF"/>
                </a:solidFill>
                <a:latin typeface="Arial MT"/>
                <a:cs typeface="Arial MT"/>
              </a:rPr>
              <a:t>Après</a:t>
            </a:r>
            <a:r>
              <a:rPr dirty="0" sz="47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4700" spc="-3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00">
                <a:solidFill>
                  <a:srgbClr val="FFFFFF"/>
                </a:solidFill>
                <a:latin typeface="Arial MT"/>
                <a:cs typeface="Arial MT"/>
              </a:rPr>
              <a:t>avoir</a:t>
            </a:r>
            <a:r>
              <a:rPr dirty="0" sz="47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00" spc="-170">
                <a:solidFill>
                  <a:srgbClr val="FFFFFF"/>
                </a:solidFill>
                <a:latin typeface="Arial MT"/>
                <a:cs typeface="Arial MT"/>
              </a:rPr>
              <a:t>accéder</a:t>
            </a:r>
            <a:endParaRPr sz="47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095" y="7775447"/>
            <a:ext cx="18279110" cy="307975"/>
          </a:xfrm>
          <a:custGeom>
            <a:avLst/>
            <a:gdLst/>
            <a:ahLst/>
            <a:cxnLst/>
            <a:rect l="l" t="t" r="r" b="b"/>
            <a:pathLst>
              <a:path w="18279110" h="307975">
                <a:moveTo>
                  <a:pt x="18278856" y="307848"/>
                </a:moveTo>
                <a:lnTo>
                  <a:pt x="0" y="30784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784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129196" y="7670292"/>
            <a:ext cx="486410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90">
                <a:solidFill>
                  <a:srgbClr val="FFFFFF"/>
                </a:solidFill>
                <a:latin typeface="Arial MT"/>
                <a:cs typeface="Arial MT"/>
              </a:rPr>
              <a:t>informations</a:t>
            </a:r>
            <a:r>
              <a:rPr dirty="0" sz="260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liés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265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26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son</a:t>
            </a:r>
            <a:r>
              <a:rPr dirty="0" sz="260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Arial MT"/>
                <a:cs typeface="Arial MT"/>
              </a:rPr>
              <a:t>compte.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8427719"/>
            <a:ext cx="18281904" cy="5608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5306567"/>
            <a:ext cx="18281904" cy="192633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" y="1972055"/>
            <a:ext cx="18281904" cy="25725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" y="539495"/>
            <a:ext cx="18281904" cy="682751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6095" y="4965191"/>
            <a:ext cx="18282285" cy="268605"/>
            <a:chOff x="6095" y="4965191"/>
            <a:chExt cx="18282285" cy="268605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" y="4965191"/>
              <a:ext cx="18281904" cy="26822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095" y="4965191"/>
              <a:ext cx="18279110" cy="265430"/>
            </a:xfrm>
            <a:custGeom>
              <a:avLst/>
              <a:gdLst/>
              <a:ahLst/>
              <a:cxnLst/>
              <a:rect l="l" t="t" r="r" b="b"/>
              <a:pathLst>
                <a:path w="18279110" h="265429">
                  <a:moveTo>
                    <a:pt x="18278856" y="265176"/>
                  </a:moveTo>
                  <a:lnTo>
                    <a:pt x="0" y="265176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265176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6095" y="9122664"/>
            <a:ext cx="18279110" cy="283845"/>
          </a:xfrm>
          <a:custGeom>
            <a:avLst/>
            <a:gdLst/>
            <a:ahLst/>
            <a:cxnLst/>
            <a:rect l="l" t="t" r="r" b="b"/>
            <a:pathLst>
              <a:path w="18279110" h="283845">
                <a:moveTo>
                  <a:pt x="18278856" y="283464"/>
                </a:moveTo>
                <a:lnTo>
                  <a:pt x="0" y="28346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8346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081541" y="9011411"/>
            <a:ext cx="679069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65">
                <a:solidFill>
                  <a:srgbClr val="FFFFFF"/>
                </a:solidFill>
                <a:latin typeface="Calibri"/>
                <a:cs typeface="Calibri"/>
              </a:rPr>
              <a:t>tendances,</a:t>
            </a:r>
            <a:r>
              <a:rPr dirty="0" sz="26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Calibri"/>
                <a:cs typeface="Calibri"/>
              </a:rPr>
              <a:t>vulnérabilités,</a:t>
            </a:r>
            <a:r>
              <a:rPr dirty="0" sz="26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26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Calibri"/>
                <a:cs typeface="Calibri"/>
              </a:rPr>
              <a:t>outils</a:t>
            </a:r>
            <a:r>
              <a:rPr dirty="0" sz="26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26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095" y="9549383"/>
            <a:ext cx="18279110" cy="302260"/>
          </a:xfrm>
          <a:custGeom>
            <a:avLst/>
            <a:gdLst/>
            <a:ahLst/>
            <a:cxnLst/>
            <a:rect l="l" t="t" r="r" b="b"/>
            <a:pathLst>
              <a:path w="18279110" h="302259">
                <a:moveTo>
                  <a:pt x="18278856" y="301752"/>
                </a:moveTo>
                <a:lnTo>
                  <a:pt x="0" y="30175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175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791574" y="9460230"/>
            <a:ext cx="536067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17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dirty="0" sz="245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liées</a:t>
            </a:r>
            <a:r>
              <a:rPr dirty="0" sz="245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Arial MT"/>
                <a:cs typeface="Arial MT"/>
              </a:rPr>
              <a:t>aux</a:t>
            </a:r>
            <a:r>
              <a:rPr dirty="0" sz="245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Arial MT"/>
                <a:cs typeface="Arial MT"/>
              </a:rPr>
              <a:t>attaques</a:t>
            </a:r>
            <a:r>
              <a:rPr dirty="0" sz="2450" spc="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95">
                <a:solidFill>
                  <a:srgbClr val="FFFFFF"/>
                </a:solidFill>
                <a:latin typeface="Arial MT"/>
                <a:cs typeface="Arial MT"/>
              </a:rPr>
              <a:t>XSS.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564158" y="9490456"/>
            <a:ext cx="388874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0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dirty="0" sz="1900" spc="2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05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dirty="0" sz="19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55">
                <a:solidFill>
                  <a:srgbClr val="FFFFFF"/>
                </a:solidFill>
                <a:latin typeface="Calibri"/>
                <a:cs typeface="Calibri"/>
              </a:rPr>
              <a:t>DURIZOT</a:t>
            </a:r>
            <a:r>
              <a:rPr dirty="0" sz="19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05">
                <a:solidFill>
                  <a:srgbClr val="FFFFFF"/>
                </a:solidFill>
                <a:latin typeface="Calibri"/>
                <a:cs typeface="Calibri"/>
              </a:rPr>
              <a:t>Héléna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7848600"/>
            <a:ext cx="18281904" cy="4632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5452871"/>
            <a:ext cx="18281904" cy="457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" y="4251959"/>
            <a:ext cx="18281904" cy="457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" y="3051048"/>
            <a:ext cx="18281904" cy="457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" y="338327"/>
            <a:ext cx="18281904" cy="1170432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200"/>
              <a:t> </a:t>
            </a:r>
            <a:r>
              <a:rPr dirty="0"/>
              <a:t>Par</a:t>
            </a:r>
            <a:r>
              <a:rPr dirty="0" spc="125"/>
              <a:t> </a:t>
            </a:r>
            <a:r>
              <a:rPr dirty="0"/>
              <a:t>DURIZOT</a:t>
            </a:r>
            <a:r>
              <a:rPr dirty="0" spc="75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5495544"/>
            <a:ext cx="18281904" cy="25176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2560" y="3672840"/>
            <a:ext cx="1274064" cy="14447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7727" y="3672840"/>
            <a:ext cx="1395984" cy="14447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4671" y="3672840"/>
            <a:ext cx="286512" cy="14447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6047" y="3672840"/>
            <a:ext cx="640079" cy="144475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7088" y="3672840"/>
            <a:ext cx="603503" cy="144475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15455" y="3660647"/>
            <a:ext cx="713231" cy="146913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1504" y="3672840"/>
            <a:ext cx="2090927" cy="144475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13392" y="3672840"/>
            <a:ext cx="603503" cy="144475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96143" y="3672840"/>
            <a:ext cx="719327" cy="144475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76431" y="3672840"/>
            <a:ext cx="640079" cy="144475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71376" y="3672840"/>
            <a:ext cx="286511" cy="144475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149328" y="3660647"/>
            <a:ext cx="719327" cy="14691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966192" y="3672840"/>
            <a:ext cx="713232" cy="1444752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6095" y="3276600"/>
            <a:ext cx="18282285" cy="1841500"/>
            <a:chOff x="6095" y="3276600"/>
            <a:chExt cx="18282285" cy="1841500"/>
          </a:xfrm>
        </p:grpSpPr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42719" y="3672840"/>
              <a:ext cx="768096" cy="144475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95" y="3276600"/>
              <a:ext cx="18281904" cy="365759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95" y="1344167"/>
            <a:ext cx="18281904" cy="1463039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6095" y="819911"/>
            <a:ext cx="18279110" cy="289560"/>
          </a:xfrm>
          <a:custGeom>
            <a:avLst/>
            <a:gdLst/>
            <a:ahLst/>
            <a:cxnLst/>
            <a:rect l="l" t="t" r="r" b="b"/>
            <a:pathLst>
              <a:path w="18279110" h="289559">
                <a:moveTo>
                  <a:pt x="18278856" y="289560"/>
                </a:moveTo>
                <a:lnTo>
                  <a:pt x="0" y="289560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8956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6239121" y="712216"/>
            <a:ext cx="124269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dirty="0" sz="250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1618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200"/>
              <a:t> </a:t>
            </a:r>
            <a:r>
              <a:rPr dirty="0"/>
              <a:t>Par</a:t>
            </a:r>
            <a:r>
              <a:rPr dirty="0" spc="125"/>
              <a:t> </a:t>
            </a:r>
            <a:r>
              <a:rPr dirty="0"/>
              <a:t>DURIZOT</a:t>
            </a:r>
            <a:r>
              <a:rPr dirty="0" spc="75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1484375"/>
            <a:ext cx="18281904" cy="7071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521208"/>
            <a:ext cx="18281904" cy="70713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095" y="2977895"/>
            <a:ext cx="18279110" cy="283845"/>
          </a:xfrm>
          <a:custGeom>
            <a:avLst/>
            <a:gdLst/>
            <a:ahLst/>
            <a:cxnLst/>
            <a:rect l="l" t="t" r="r" b="b"/>
            <a:pathLst>
              <a:path w="18279110" h="283845">
                <a:moveTo>
                  <a:pt x="18278856" y="283464"/>
                </a:moveTo>
                <a:lnTo>
                  <a:pt x="0" y="28346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8346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095" y="3361944"/>
            <a:ext cx="18279110" cy="271780"/>
          </a:xfrm>
          <a:custGeom>
            <a:avLst/>
            <a:gdLst/>
            <a:ahLst/>
            <a:cxnLst/>
            <a:rect l="l" t="t" r="r" b="b"/>
            <a:pathLst>
              <a:path w="18279110" h="271779">
                <a:moveTo>
                  <a:pt x="18278856" y="271272"/>
                </a:moveTo>
                <a:lnTo>
                  <a:pt x="0" y="27127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127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095" y="3739896"/>
            <a:ext cx="18279110" cy="277495"/>
          </a:xfrm>
          <a:custGeom>
            <a:avLst/>
            <a:gdLst/>
            <a:ahLst/>
            <a:cxnLst/>
            <a:rect l="l" t="t" r="r" b="b"/>
            <a:pathLst>
              <a:path w="18279110" h="277495">
                <a:moveTo>
                  <a:pt x="18278856" y="277368"/>
                </a:moveTo>
                <a:lnTo>
                  <a:pt x="0" y="27736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736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95" y="4123944"/>
            <a:ext cx="18279110" cy="271780"/>
          </a:xfrm>
          <a:custGeom>
            <a:avLst/>
            <a:gdLst/>
            <a:ahLst/>
            <a:cxnLst/>
            <a:rect l="l" t="t" r="r" b="b"/>
            <a:pathLst>
              <a:path w="18279110" h="271779">
                <a:moveTo>
                  <a:pt x="18278856" y="271272"/>
                </a:moveTo>
                <a:lnTo>
                  <a:pt x="0" y="27127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127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95" y="4501896"/>
            <a:ext cx="18279110" cy="277495"/>
          </a:xfrm>
          <a:custGeom>
            <a:avLst/>
            <a:gdLst/>
            <a:ahLst/>
            <a:cxnLst/>
            <a:rect l="l" t="t" r="r" b="b"/>
            <a:pathLst>
              <a:path w="18279110" h="277495">
                <a:moveTo>
                  <a:pt x="18278856" y="277368"/>
                </a:moveTo>
                <a:lnTo>
                  <a:pt x="0" y="27736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736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95" y="5263896"/>
            <a:ext cx="18279110" cy="277495"/>
          </a:xfrm>
          <a:custGeom>
            <a:avLst/>
            <a:gdLst/>
            <a:ahLst/>
            <a:cxnLst/>
            <a:rect l="l" t="t" r="r" b="b"/>
            <a:pathLst>
              <a:path w="18279110" h="277495">
                <a:moveTo>
                  <a:pt x="18278856" y="277368"/>
                </a:moveTo>
                <a:lnTo>
                  <a:pt x="0" y="27736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736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95" y="5647944"/>
            <a:ext cx="18279110" cy="271780"/>
          </a:xfrm>
          <a:custGeom>
            <a:avLst/>
            <a:gdLst/>
            <a:ahLst/>
            <a:cxnLst/>
            <a:rect l="l" t="t" r="r" b="b"/>
            <a:pathLst>
              <a:path w="18279110" h="271779">
                <a:moveTo>
                  <a:pt x="18278856" y="271272"/>
                </a:moveTo>
                <a:lnTo>
                  <a:pt x="0" y="27127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127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5" y="6025896"/>
            <a:ext cx="18279110" cy="277495"/>
          </a:xfrm>
          <a:custGeom>
            <a:avLst/>
            <a:gdLst/>
            <a:ahLst/>
            <a:cxnLst/>
            <a:rect l="l" t="t" r="r" b="b"/>
            <a:pathLst>
              <a:path w="18279110" h="277495">
                <a:moveTo>
                  <a:pt x="18278856" y="277368"/>
                </a:moveTo>
                <a:lnTo>
                  <a:pt x="0" y="27736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736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31169" y="2847346"/>
            <a:ext cx="14824075" cy="34620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14935" marR="122555" indent="-1905">
              <a:lnSpc>
                <a:spcPct val="112400"/>
              </a:lnSpc>
              <a:spcBef>
                <a:spcPts val="120"/>
              </a:spcBef>
              <a:tabLst>
                <a:tab pos="10150475" algn="l"/>
              </a:tabLst>
            </a:pPr>
            <a:r>
              <a:rPr dirty="0" sz="2250" spc="95">
                <a:solidFill>
                  <a:srgbClr val="FFFFFF"/>
                </a:solidFill>
                <a:latin typeface="Arial MT"/>
                <a:cs typeface="Arial MT"/>
              </a:rPr>
              <a:t>Abréviation</a:t>
            </a:r>
            <a:r>
              <a:rPr dirty="0" sz="2250" spc="3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2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"Cross-Site</a:t>
            </a:r>
            <a:r>
              <a:rPr dirty="0" sz="225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10">
                <a:solidFill>
                  <a:srgbClr val="FFDD57"/>
                </a:solidFill>
                <a:latin typeface="Arial MT"/>
                <a:cs typeface="Arial MT"/>
              </a:rPr>
              <a:t>Scripfing</a:t>
            </a:r>
            <a:r>
              <a:rPr dirty="0" sz="2250" spc="285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DD57"/>
                </a:solidFill>
                <a:latin typeface="Arial MT"/>
                <a:cs typeface="Arial MT"/>
              </a:rPr>
              <a:t>basée</a:t>
            </a:r>
            <a:r>
              <a:rPr dirty="0" sz="2250" spc="145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DD57"/>
                </a:solidFill>
                <a:latin typeface="Arial MT"/>
                <a:cs typeface="Arial MT"/>
              </a:rPr>
              <a:t>sur</a:t>
            </a:r>
            <a:r>
              <a:rPr dirty="0" sz="2250" spc="28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DD57"/>
                </a:solidFill>
                <a:latin typeface="Arial MT"/>
                <a:cs typeface="Arial MT"/>
              </a:rPr>
              <a:t>le</a:t>
            </a:r>
            <a:r>
              <a:rPr dirty="0" sz="2250" spc="11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 spc="140">
                <a:solidFill>
                  <a:srgbClr val="FFDD57"/>
                </a:solidFill>
                <a:latin typeface="Arial MT"/>
                <a:cs typeface="Arial MT"/>
              </a:rPr>
              <a:t>modèle</a:t>
            </a:r>
            <a:r>
              <a:rPr dirty="0" sz="2250" spc="125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 spc="120">
                <a:solidFill>
                  <a:srgbClr val="FFDD57"/>
                </a:solidFill>
                <a:latin typeface="Arial MT"/>
                <a:cs typeface="Arial MT"/>
              </a:rPr>
              <a:t>de</a:t>
            </a:r>
            <a:r>
              <a:rPr dirty="0" sz="2250" spc="65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 spc="160">
                <a:solidFill>
                  <a:srgbClr val="FFFFFF"/>
                </a:solidFill>
                <a:latin typeface="Arial MT"/>
                <a:cs typeface="Arial MT"/>
              </a:rPr>
              <a:t>document"</a:t>
            </a:r>
            <a:r>
              <a:rPr dirty="0" sz="2250" spc="3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dirty="0" sz="225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français,</a:t>
            </a:r>
            <a:r>
              <a:rPr dirty="0" sz="225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55">
                <a:solidFill>
                  <a:srgbClr val="FFFFFF"/>
                </a:solidFill>
                <a:latin typeface="Arial MT"/>
                <a:cs typeface="Arial MT"/>
              </a:rPr>
              <a:t>est</a:t>
            </a:r>
            <a:r>
              <a:rPr dirty="0" sz="2250" spc="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Arial MT"/>
                <a:cs typeface="Arial MT"/>
              </a:rPr>
              <a:t>une</a:t>
            </a:r>
            <a:r>
              <a:rPr dirty="0" sz="2250" spc="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45">
                <a:solidFill>
                  <a:srgbClr val="FFFFFF"/>
                </a:solidFill>
                <a:latin typeface="Arial MT"/>
                <a:cs typeface="Arial MT"/>
              </a:rPr>
              <a:t>technique </a:t>
            </a:r>
            <a:r>
              <a:rPr dirty="0" sz="2200" spc="145">
                <a:solidFill>
                  <a:srgbClr val="FFFFFF"/>
                </a:solidFill>
                <a:latin typeface="Arial MT"/>
                <a:cs typeface="Arial MT"/>
              </a:rPr>
              <a:t>d'attaque</a:t>
            </a:r>
            <a:r>
              <a:rPr dirty="0" sz="22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55">
                <a:solidFill>
                  <a:srgbClr val="FFFFFF"/>
                </a:solidFill>
                <a:latin typeface="Arial MT"/>
                <a:cs typeface="Arial MT"/>
              </a:rPr>
              <a:t>informatique</a:t>
            </a:r>
            <a:r>
              <a:rPr dirty="0" sz="22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Arial MT"/>
                <a:cs typeface="Arial MT"/>
              </a:rPr>
              <a:t>visant</a:t>
            </a:r>
            <a:r>
              <a:rPr dirty="0" sz="2200" spc="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22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injecter</a:t>
            </a:r>
            <a:r>
              <a:rPr dirty="0" sz="220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r>
              <a:rPr dirty="0" sz="22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exécuter</a:t>
            </a:r>
            <a:r>
              <a:rPr dirty="0" sz="2200" spc="2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dirty="0" sz="220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22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dirty="0" sz="2200" spc="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malveillant</a:t>
            </a:r>
            <a:r>
              <a:rPr dirty="0" sz="2200" spc="2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Arial MT"/>
                <a:cs typeface="Arial MT"/>
              </a:rPr>
              <a:t>sur</a:t>
            </a:r>
            <a:r>
              <a:rPr dirty="0" sz="2200" spc="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Arial MT"/>
                <a:cs typeface="Arial MT"/>
              </a:rPr>
              <a:t>une</a:t>
            </a:r>
            <a:r>
              <a:rPr dirty="0" sz="2200" spc="3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dirty="0" sz="22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web,</a:t>
            </a:r>
            <a:r>
              <a:rPr dirty="0" sz="22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Arial MT"/>
                <a:cs typeface="Arial MT"/>
              </a:rPr>
              <a:t>en 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exploitant</a:t>
            </a:r>
            <a:r>
              <a:rPr dirty="0" sz="225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Arial MT"/>
                <a:cs typeface="Arial MT"/>
              </a:rPr>
              <a:t>vulnéra</a:t>
            </a:r>
            <a:r>
              <a:rPr dirty="0" sz="2250" spc="-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Arial MT"/>
                <a:cs typeface="Arial MT"/>
              </a:rPr>
              <a:t>bilités</a:t>
            </a:r>
            <a:r>
              <a:rPr dirty="0" sz="2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Arial MT"/>
                <a:cs typeface="Arial MT"/>
              </a:rPr>
              <a:t>dans</a:t>
            </a:r>
            <a:r>
              <a:rPr dirty="0" sz="2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dirty="0" sz="22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60">
                <a:solidFill>
                  <a:srgbClr val="FFDD57"/>
                </a:solidFill>
                <a:latin typeface="Arial MT"/>
                <a:cs typeface="Arial MT"/>
              </a:rPr>
              <a:t>Document</a:t>
            </a:r>
            <a:r>
              <a:rPr dirty="0" sz="2250" spc="235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 spc="114">
                <a:solidFill>
                  <a:srgbClr val="FFDD57"/>
                </a:solidFill>
                <a:latin typeface="Arial MT"/>
                <a:cs typeface="Arial MT"/>
              </a:rPr>
              <a:t>Object</a:t>
            </a:r>
            <a:r>
              <a:rPr dirty="0" sz="2250" spc="204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 spc="90">
                <a:solidFill>
                  <a:srgbClr val="FFDD57"/>
                </a:solidFill>
                <a:latin typeface="Arial MT"/>
                <a:cs typeface="Arial MT"/>
              </a:rPr>
              <a:t>Model</a:t>
            </a:r>
            <a:r>
              <a:rPr dirty="0" sz="2250" spc="229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DD57"/>
                </a:solidFill>
                <a:latin typeface="Arial MT"/>
                <a:cs typeface="Arial MT"/>
              </a:rPr>
              <a:t>(DOM)</a:t>
            </a:r>
            <a:r>
              <a:rPr dirty="0" sz="2250" spc="229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2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2250" spc="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Arial MT"/>
                <a:cs typeface="Arial MT"/>
              </a:rPr>
              <a:t>page.</a:t>
            </a:r>
            <a:r>
              <a:rPr dirty="0" sz="2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25">
                <a:solidFill>
                  <a:srgbClr val="FFFFFF"/>
                </a:solidFill>
                <a:latin typeface="Arial MT"/>
                <a:cs typeface="Arial MT"/>
              </a:rPr>
              <a:t>Contrairement</a:t>
            </a:r>
            <a:r>
              <a:rPr dirty="0" sz="2250" spc="3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-17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250" spc="-3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Arial MT"/>
                <a:cs typeface="Arial MT"/>
              </a:rPr>
              <a:t>ux </a:t>
            </a:r>
            <a:r>
              <a:rPr dirty="0" sz="2200" spc="125">
                <a:solidFill>
                  <a:srgbClr val="FFFFFF"/>
                </a:solidFill>
                <a:latin typeface="Arial MT"/>
                <a:cs typeface="Arial MT"/>
              </a:rPr>
              <a:t>attaques</a:t>
            </a:r>
            <a:r>
              <a:rPr dirty="0" sz="22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 MT"/>
                <a:cs typeface="Arial MT"/>
              </a:rPr>
              <a:t>XSS</a:t>
            </a:r>
            <a:r>
              <a:rPr dirty="0" sz="2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50">
                <a:solidFill>
                  <a:srgbClr val="FFFFFF"/>
                </a:solidFill>
                <a:latin typeface="Arial MT"/>
                <a:cs typeface="Arial MT"/>
              </a:rPr>
              <a:t>tradition</a:t>
            </a:r>
            <a:r>
              <a:rPr dirty="0" sz="2200" spc="-3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Arial MT"/>
                <a:cs typeface="Arial MT"/>
              </a:rPr>
              <a:t>nelles</a:t>
            </a:r>
            <a:r>
              <a:rPr dirty="0" sz="22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Arial MT"/>
                <a:cs typeface="Arial MT"/>
              </a:rPr>
              <a:t>qui</a:t>
            </a:r>
            <a:r>
              <a:rPr dirty="0" sz="2200" spc="2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40">
                <a:solidFill>
                  <a:srgbClr val="FFFFFF"/>
                </a:solidFill>
                <a:latin typeface="Arial MT"/>
                <a:cs typeface="Arial MT"/>
              </a:rPr>
              <a:t>ciblent</a:t>
            </a:r>
            <a:r>
              <a:rPr dirty="0" sz="220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Arial MT"/>
                <a:cs typeface="Arial MT"/>
              </a:rPr>
              <a:t>directement</a:t>
            </a:r>
            <a:r>
              <a:rPr dirty="0" sz="2200" spc="3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dirty="0" sz="2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Arial MT"/>
                <a:cs typeface="Arial MT"/>
              </a:rPr>
              <a:t>conten</a:t>
            </a:r>
            <a:r>
              <a:rPr dirty="0" sz="2200" spc="-40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22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HTM</a:t>
            </a:r>
            <a:r>
              <a:rPr dirty="0" sz="2200" spc="-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L,</a:t>
            </a:r>
            <a:r>
              <a:rPr dirty="0" sz="22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r>
              <a:rPr dirty="0" sz="22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Arial MT"/>
                <a:cs typeface="Arial MT"/>
              </a:rPr>
              <a:t>attaques</a:t>
            </a:r>
            <a:r>
              <a:rPr dirty="0" sz="220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MT"/>
                <a:cs typeface="Arial MT"/>
              </a:rPr>
              <a:t>XSS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 DOM-</a:t>
            </a:r>
            <a:r>
              <a:rPr dirty="0" sz="2200" spc="9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220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dirty="0" sz="2250" spc="130">
                <a:solidFill>
                  <a:srgbClr val="FFFFFF"/>
                </a:solidFill>
                <a:latin typeface="Arial MT"/>
                <a:cs typeface="Arial MT"/>
              </a:rPr>
              <a:t>concentrent</a:t>
            </a:r>
            <a:r>
              <a:rPr dirty="0" sz="2250" spc="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sur</a:t>
            </a:r>
            <a:r>
              <a:rPr dirty="0" sz="225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2250" spc="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40">
                <a:solidFill>
                  <a:srgbClr val="FFFFFF"/>
                </a:solidFill>
                <a:latin typeface="Arial MT"/>
                <a:cs typeface="Arial MT"/>
              </a:rPr>
              <a:t>manipulation</a:t>
            </a:r>
            <a:r>
              <a:rPr dirty="0" sz="225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50">
                <a:solidFill>
                  <a:srgbClr val="FFFFFF"/>
                </a:solidFill>
                <a:latin typeface="Arial MT"/>
                <a:cs typeface="Arial MT"/>
              </a:rPr>
              <a:t>dynamique</a:t>
            </a:r>
            <a:r>
              <a:rPr dirty="0" sz="225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6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dirty="0" sz="225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dirty="0" sz="225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2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225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Arial MT"/>
                <a:cs typeface="Arial MT"/>
              </a:rPr>
              <a:t>page,</a:t>
            </a:r>
            <a:r>
              <a:rPr dirty="0" sz="2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Arial MT"/>
                <a:cs typeface="Arial MT"/>
              </a:rPr>
              <a:t>ce</a:t>
            </a:r>
            <a:r>
              <a:rPr dirty="0" sz="2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Arial MT"/>
                <a:cs typeface="Arial MT"/>
              </a:rPr>
              <a:t>qui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	les</a:t>
            </a:r>
            <a:r>
              <a:rPr dirty="0" sz="2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rend</a:t>
            </a:r>
            <a:r>
              <a:rPr dirty="0" sz="225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00">
                <a:solidFill>
                  <a:srgbClr val="FFFFFF"/>
                </a:solidFill>
                <a:latin typeface="Arial MT"/>
                <a:cs typeface="Arial MT"/>
              </a:rPr>
              <a:t>plus</a:t>
            </a:r>
            <a:r>
              <a:rPr dirty="0" sz="2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Arial MT"/>
                <a:cs typeface="Arial MT"/>
              </a:rPr>
              <a:t>difficiles</a:t>
            </a:r>
            <a:r>
              <a:rPr dirty="0" sz="225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225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Arial MT"/>
                <a:cs typeface="Arial MT"/>
              </a:rPr>
              <a:t>détecter.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250">
              <a:latin typeface="Arial MT"/>
              <a:cs typeface="Arial MT"/>
            </a:endParaRPr>
          </a:p>
          <a:p>
            <a:pPr algn="ctr" marL="12700" marR="5080">
              <a:lnSpc>
                <a:spcPct val="112700"/>
              </a:lnSpc>
            </a:pP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L'attaquant</a:t>
            </a:r>
            <a:r>
              <a:rPr dirty="0" sz="22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dirty="0" sz="2200" spc="-3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rvient</a:t>
            </a:r>
            <a:r>
              <a:rPr dirty="0" sz="22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220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injecter</a:t>
            </a:r>
            <a:r>
              <a:rPr dirty="0" sz="2200" spc="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4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dirty="0" sz="22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22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dirty="0" sz="22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malveillant</a:t>
            </a:r>
            <a:r>
              <a:rPr dirty="0" sz="2200" spc="2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dans</a:t>
            </a:r>
            <a:r>
              <a:rPr dirty="0" sz="220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220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dirty="0" sz="2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Arial MT"/>
                <a:cs typeface="Arial MT"/>
              </a:rPr>
              <a:t>web,</a:t>
            </a:r>
            <a:r>
              <a:rPr dirty="0" sz="2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souvent</a:t>
            </a:r>
            <a:r>
              <a:rPr dirty="0" sz="22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dirty="0" sz="22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Arial MT"/>
                <a:cs typeface="Arial MT"/>
              </a:rPr>
              <a:t>exploitant</a:t>
            </a:r>
            <a:r>
              <a:rPr dirty="0" sz="220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Arial MT"/>
                <a:cs typeface="Arial MT"/>
              </a:rPr>
              <a:t>des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entrées</a:t>
            </a:r>
            <a:r>
              <a:rPr dirty="0" sz="220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utilisateur</a:t>
            </a:r>
            <a:r>
              <a:rPr dirty="0" sz="2200" spc="3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55">
                <a:solidFill>
                  <a:srgbClr val="FFFFFF"/>
                </a:solidFill>
                <a:latin typeface="Arial MT"/>
                <a:cs typeface="Arial MT"/>
              </a:rPr>
              <a:t>non</a:t>
            </a:r>
            <a:r>
              <a:rPr dirty="0" sz="22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sécurisées,</a:t>
            </a:r>
            <a:r>
              <a:rPr dirty="0" sz="2200" spc="2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puis</a:t>
            </a:r>
            <a:r>
              <a:rPr dirty="0" sz="2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Arial MT"/>
                <a:cs typeface="Arial MT"/>
              </a:rPr>
              <a:t>ce</a:t>
            </a:r>
            <a:r>
              <a:rPr dirty="0" sz="2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code </a:t>
            </a:r>
            <a:r>
              <a:rPr dirty="0" sz="2200" spc="65">
                <a:solidFill>
                  <a:srgbClr val="FFFFFF"/>
                </a:solidFill>
                <a:latin typeface="Arial MT"/>
                <a:cs typeface="Arial MT"/>
              </a:rPr>
              <a:t>est</a:t>
            </a:r>
            <a:r>
              <a:rPr dirty="0" sz="220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40">
                <a:solidFill>
                  <a:srgbClr val="FFFFFF"/>
                </a:solidFill>
                <a:latin typeface="Arial MT"/>
                <a:cs typeface="Arial MT"/>
              </a:rPr>
              <a:t>interprété</a:t>
            </a:r>
            <a:r>
              <a:rPr dirty="0" sz="220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40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r>
              <a:rPr dirty="0" sz="22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exécuté</a:t>
            </a:r>
            <a:r>
              <a:rPr dirty="0" sz="220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dirty="0" sz="2200" spc="-3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20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dirty="0" sz="220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navigateur</a:t>
            </a:r>
            <a:r>
              <a:rPr dirty="0" sz="2200" spc="3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dirty="0" sz="22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Arial MT"/>
                <a:cs typeface="Arial MT"/>
              </a:rPr>
              <a:t>visiteur, </a:t>
            </a:r>
            <a:r>
              <a:rPr dirty="0" sz="2250" spc="130">
                <a:solidFill>
                  <a:srgbClr val="FFFFFF"/>
                </a:solidFill>
                <a:latin typeface="Arial MT"/>
                <a:cs typeface="Arial MT"/>
              </a:rPr>
              <a:t>provoquant</a:t>
            </a:r>
            <a:r>
              <a:rPr dirty="0" sz="2250" spc="2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Arial MT"/>
                <a:cs typeface="Arial MT"/>
              </a:rPr>
              <a:t>des </a:t>
            </a:r>
            <a:r>
              <a:rPr dirty="0" sz="2250" spc="90">
                <a:solidFill>
                  <a:srgbClr val="FFFFFF"/>
                </a:solidFill>
                <a:latin typeface="Arial MT"/>
                <a:cs typeface="Arial MT"/>
              </a:rPr>
              <a:t>actions</a:t>
            </a:r>
            <a:r>
              <a:rPr dirty="0" sz="225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05">
                <a:solidFill>
                  <a:srgbClr val="FFFFFF"/>
                </a:solidFill>
                <a:latin typeface="Arial MT"/>
                <a:cs typeface="Arial MT"/>
              </a:rPr>
              <a:t>non</a:t>
            </a:r>
            <a:r>
              <a:rPr dirty="0" sz="2250" spc="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Arial MT"/>
                <a:cs typeface="Arial MT"/>
              </a:rPr>
              <a:t>autorisées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 ou</a:t>
            </a:r>
            <a:r>
              <a:rPr dirty="0" sz="225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Arial MT"/>
                <a:cs typeface="Arial MT"/>
              </a:rPr>
              <a:t>indésira</a:t>
            </a:r>
            <a:r>
              <a:rPr dirty="0" sz="2250" spc="-2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Arial MT"/>
                <a:cs typeface="Arial MT"/>
              </a:rPr>
              <a:t>bles.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095" y="6836664"/>
            <a:ext cx="18279110" cy="393700"/>
          </a:xfrm>
          <a:custGeom>
            <a:avLst/>
            <a:gdLst/>
            <a:ahLst/>
            <a:cxnLst/>
            <a:rect l="l" t="t" r="r" b="b"/>
            <a:pathLst>
              <a:path w="18279110" h="393700">
                <a:moveTo>
                  <a:pt x="18278856" y="393192"/>
                </a:moveTo>
                <a:lnTo>
                  <a:pt x="0" y="39319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9319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032025" y="6674611"/>
            <a:ext cx="29965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DD57"/>
                </a:solidFill>
                <a:latin typeface="Arial MT"/>
                <a:cs typeface="Arial MT"/>
              </a:rPr>
              <a:t>S'en</a:t>
            </a:r>
            <a:r>
              <a:rPr dirty="0" sz="3600" spc="-6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FFDD57"/>
                </a:solidFill>
                <a:latin typeface="Arial MT"/>
                <a:cs typeface="Arial MT"/>
              </a:rPr>
              <a:t>prévenir</a:t>
            </a:r>
            <a:r>
              <a:rPr dirty="0" sz="3600" spc="-85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3600" spc="-310">
                <a:solidFill>
                  <a:srgbClr val="FFDD57"/>
                </a:solidFill>
                <a:latin typeface="Arial MT"/>
                <a:cs typeface="Arial MT"/>
              </a:rPr>
              <a:t>?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95" y="7732776"/>
            <a:ext cx="18279110" cy="271780"/>
          </a:xfrm>
          <a:custGeom>
            <a:avLst/>
            <a:gdLst/>
            <a:ahLst/>
            <a:cxnLst/>
            <a:rect l="l" t="t" r="r" b="b"/>
            <a:pathLst>
              <a:path w="18279110" h="271779">
                <a:moveTo>
                  <a:pt x="18278856" y="271272"/>
                </a:moveTo>
                <a:lnTo>
                  <a:pt x="0" y="27127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127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85361" y="7644638"/>
            <a:ext cx="1125601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>
                <a:solidFill>
                  <a:srgbClr val="FFFFFF"/>
                </a:solidFill>
                <a:latin typeface="Arial MT"/>
                <a:cs typeface="Arial MT"/>
              </a:rPr>
              <a:t>Il</a:t>
            </a:r>
            <a:r>
              <a:rPr dirty="0" sz="2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55">
                <a:solidFill>
                  <a:srgbClr val="FFFFFF"/>
                </a:solidFill>
                <a:latin typeface="Arial MT"/>
                <a:cs typeface="Arial MT"/>
              </a:rPr>
              <a:t>est</a:t>
            </a:r>
            <a:r>
              <a:rPr dirty="0" sz="22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Arial MT"/>
                <a:cs typeface="Arial MT"/>
              </a:rPr>
              <a:t>essentiel</a:t>
            </a:r>
            <a:r>
              <a:rPr dirty="0" sz="225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75">
                <a:solidFill>
                  <a:srgbClr val="FFFFFF"/>
                </a:solidFill>
                <a:latin typeface="Arial MT"/>
                <a:cs typeface="Arial MT"/>
              </a:rPr>
              <a:t>mettre</a:t>
            </a:r>
            <a:r>
              <a:rPr dirty="0" sz="225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95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dirty="0" sz="225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Arial MT"/>
                <a:cs typeface="Arial MT"/>
              </a:rPr>
              <a:t>place</a:t>
            </a:r>
            <a:r>
              <a:rPr dirty="0" sz="22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2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10">
                <a:solidFill>
                  <a:srgbClr val="FFFFFF"/>
                </a:solidFill>
                <a:latin typeface="Arial MT"/>
                <a:cs typeface="Arial MT"/>
              </a:rPr>
              <a:t>pratiques</a:t>
            </a:r>
            <a:r>
              <a:rPr dirty="0" sz="225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12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90">
                <a:solidFill>
                  <a:srgbClr val="FFFFFF"/>
                </a:solidFill>
                <a:latin typeface="Arial MT"/>
                <a:cs typeface="Arial MT"/>
              </a:rPr>
              <a:t>sécurité</a:t>
            </a:r>
            <a:r>
              <a:rPr dirty="0" sz="225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75">
                <a:solidFill>
                  <a:srgbClr val="FFFFFF"/>
                </a:solidFill>
                <a:latin typeface="Arial MT"/>
                <a:cs typeface="Arial MT"/>
              </a:rPr>
              <a:t>appropriées,</a:t>
            </a:r>
            <a:r>
              <a:rPr dirty="0" sz="225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50" spc="204">
                <a:solidFill>
                  <a:srgbClr val="FFFFFF"/>
                </a:solidFill>
                <a:latin typeface="Arial MT"/>
                <a:cs typeface="Arial MT"/>
              </a:rPr>
              <a:t>comme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095" y="8110728"/>
            <a:ext cx="18279110" cy="277495"/>
          </a:xfrm>
          <a:custGeom>
            <a:avLst/>
            <a:gdLst/>
            <a:ahLst/>
            <a:cxnLst/>
            <a:rect l="l" t="t" r="r" b="b"/>
            <a:pathLst>
              <a:path w="18279110" h="277495">
                <a:moveTo>
                  <a:pt x="18278856" y="277368"/>
                </a:moveTo>
                <a:lnTo>
                  <a:pt x="0" y="27736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736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042508" y="8000238"/>
            <a:ext cx="30480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4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460865" y="8031988"/>
            <a:ext cx="81356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pour</a:t>
            </a:r>
            <a:r>
              <a:rPr dirty="0" sz="2200" spc="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Arial MT"/>
                <a:cs typeface="Arial MT"/>
              </a:rPr>
              <a:t>prévenir</a:t>
            </a:r>
            <a:r>
              <a:rPr dirty="0" sz="2200" spc="3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r>
              <a:rPr dirty="0" sz="22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Arial MT"/>
                <a:cs typeface="Arial MT"/>
              </a:rPr>
              <a:t>attaques</a:t>
            </a:r>
            <a:r>
              <a:rPr dirty="0" sz="22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MT"/>
                <a:cs typeface="Arial MT"/>
              </a:rPr>
              <a:t>XSS</a:t>
            </a:r>
            <a:r>
              <a:rPr dirty="0" sz="22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DOM-</a:t>
            </a:r>
            <a:r>
              <a:rPr dirty="0" sz="2200" spc="9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2200" spc="2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r>
              <a:rPr dirty="0" sz="2200" spc="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protéger</a:t>
            </a:r>
            <a:r>
              <a:rPr dirty="0" sz="2200" spc="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095" y="8494776"/>
            <a:ext cx="18279110" cy="271780"/>
          </a:xfrm>
          <a:custGeom>
            <a:avLst/>
            <a:gdLst/>
            <a:ahLst/>
            <a:cxnLst/>
            <a:rect l="l" t="t" r="r" b="b"/>
            <a:pathLst>
              <a:path w="18279110" h="271779">
                <a:moveTo>
                  <a:pt x="18278856" y="271272"/>
                </a:moveTo>
                <a:lnTo>
                  <a:pt x="0" y="27127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7127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5448672" y="8406638"/>
            <a:ext cx="617855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175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dirty="0" sz="225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4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250" spc="175">
                <a:solidFill>
                  <a:srgbClr val="FFFFFF"/>
                </a:solidFill>
                <a:latin typeface="Calibri"/>
                <a:cs typeface="Calibri"/>
              </a:rPr>
              <a:t> contre</a:t>
            </a:r>
            <a:r>
              <a:rPr dirty="0" sz="225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8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225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75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22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04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25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95">
                <a:solidFill>
                  <a:srgbClr val="FFFFFF"/>
                </a:solidFill>
                <a:latin typeface="Calibri"/>
                <a:cs typeface="Calibri"/>
              </a:rPr>
              <a:t>menace.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1856232"/>
            <a:ext cx="18281904" cy="713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868680"/>
            <a:ext cx="18281904" cy="73761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095" y="3087623"/>
            <a:ext cx="18279110" cy="302260"/>
          </a:xfrm>
          <a:custGeom>
            <a:avLst/>
            <a:gdLst/>
            <a:ahLst/>
            <a:cxnLst/>
            <a:rect l="l" t="t" r="r" b="b"/>
            <a:pathLst>
              <a:path w="18279110" h="302260">
                <a:moveTo>
                  <a:pt x="18278856" y="301752"/>
                </a:moveTo>
                <a:lnTo>
                  <a:pt x="0" y="30175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175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6276" y="2970021"/>
            <a:ext cx="12312650" cy="4292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Une</a:t>
            </a:r>
            <a:r>
              <a:rPr dirty="0" sz="26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Arial MT"/>
                <a:cs typeface="Arial MT"/>
              </a:rPr>
              <a:t>technique</a:t>
            </a:r>
            <a:r>
              <a:rPr dirty="0" sz="2650" spc="3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65">
                <a:solidFill>
                  <a:srgbClr val="FFFFFF"/>
                </a:solidFill>
                <a:latin typeface="Arial MT"/>
                <a:cs typeface="Arial MT"/>
              </a:rPr>
              <a:t>d'attaque</a:t>
            </a:r>
            <a:r>
              <a:rPr dirty="0" sz="2650" spc="2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utilisée</a:t>
            </a:r>
            <a:r>
              <a:rPr dirty="0" sz="2650" spc="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pour</a:t>
            </a:r>
            <a:r>
              <a:rPr dirty="0" sz="2650" spc="3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injecter</a:t>
            </a:r>
            <a:r>
              <a:rPr dirty="0" sz="2650" spc="3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6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scripts</a:t>
            </a:r>
            <a:r>
              <a:rPr dirty="0" sz="2650" spc="2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malveillants</a:t>
            </a:r>
            <a:r>
              <a:rPr dirty="0" sz="2650" spc="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dans</a:t>
            </a:r>
            <a:r>
              <a:rPr dirty="0" sz="265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095" y="3514344"/>
            <a:ext cx="18279110" cy="302260"/>
          </a:xfrm>
          <a:custGeom>
            <a:avLst/>
            <a:gdLst/>
            <a:ahLst/>
            <a:cxnLst/>
            <a:rect l="l" t="t" r="r" b="b"/>
            <a:pathLst>
              <a:path w="18279110" h="302260">
                <a:moveTo>
                  <a:pt x="18278856" y="301752"/>
                </a:moveTo>
                <a:lnTo>
                  <a:pt x="0" y="30175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175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95" y="3941064"/>
            <a:ext cx="18279110" cy="247015"/>
          </a:xfrm>
          <a:custGeom>
            <a:avLst/>
            <a:gdLst/>
            <a:ahLst/>
            <a:cxnLst/>
            <a:rect l="l" t="t" r="r" b="b"/>
            <a:pathLst>
              <a:path w="18279110" h="247014">
                <a:moveTo>
                  <a:pt x="18278856" y="246888"/>
                </a:moveTo>
                <a:lnTo>
                  <a:pt x="0" y="24688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4688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95" y="4800600"/>
            <a:ext cx="18279110" cy="302260"/>
          </a:xfrm>
          <a:custGeom>
            <a:avLst/>
            <a:gdLst/>
            <a:ahLst/>
            <a:cxnLst/>
            <a:rect l="l" t="t" r="r" b="b"/>
            <a:pathLst>
              <a:path w="18279110" h="302260">
                <a:moveTo>
                  <a:pt x="18278856" y="301752"/>
                </a:moveTo>
                <a:lnTo>
                  <a:pt x="0" y="30175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175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95" y="5233415"/>
            <a:ext cx="18279110" cy="302260"/>
          </a:xfrm>
          <a:custGeom>
            <a:avLst/>
            <a:gdLst/>
            <a:ahLst/>
            <a:cxnLst/>
            <a:rect l="l" t="t" r="r" b="b"/>
            <a:pathLst>
              <a:path w="18279110" h="302260">
                <a:moveTo>
                  <a:pt x="18278856" y="301752"/>
                </a:moveTo>
                <a:lnTo>
                  <a:pt x="0" y="30175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175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95" y="5654040"/>
            <a:ext cx="18279110" cy="307975"/>
          </a:xfrm>
          <a:custGeom>
            <a:avLst/>
            <a:gdLst/>
            <a:ahLst/>
            <a:cxnLst/>
            <a:rect l="l" t="t" r="r" b="b"/>
            <a:pathLst>
              <a:path w="18279110" h="307975">
                <a:moveTo>
                  <a:pt x="18278856" y="307848"/>
                </a:moveTo>
                <a:lnTo>
                  <a:pt x="0" y="30784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784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5" y="6086855"/>
            <a:ext cx="18279110" cy="241300"/>
          </a:xfrm>
          <a:custGeom>
            <a:avLst/>
            <a:gdLst/>
            <a:ahLst/>
            <a:cxnLst/>
            <a:rect l="l" t="t" r="r" b="b"/>
            <a:pathLst>
              <a:path w="18279110" h="241300">
                <a:moveTo>
                  <a:pt x="18278856" y="240792"/>
                </a:moveTo>
                <a:lnTo>
                  <a:pt x="0" y="24079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24079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095" y="6976871"/>
            <a:ext cx="18279110" cy="393700"/>
          </a:xfrm>
          <a:custGeom>
            <a:avLst/>
            <a:gdLst/>
            <a:ahLst/>
            <a:cxnLst/>
            <a:rect l="l" t="t" r="r" b="b"/>
            <a:pathLst>
              <a:path w="18279110" h="393700">
                <a:moveTo>
                  <a:pt x="18278856" y="393192"/>
                </a:moveTo>
                <a:lnTo>
                  <a:pt x="0" y="39319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9319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095" y="7933943"/>
            <a:ext cx="18282285" cy="304800"/>
            <a:chOff x="6095" y="7933943"/>
            <a:chExt cx="18282285" cy="304800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31383" y="7988807"/>
              <a:ext cx="356615" cy="24993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95" y="7933943"/>
              <a:ext cx="18279110" cy="302260"/>
            </a:xfrm>
            <a:custGeom>
              <a:avLst/>
              <a:gdLst/>
              <a:ahLst/>
              <a:cxnLst/>
              <a:rect l="l" t="t" r="r" b="b"/>
              <a:pathLst>
                <a:path w="18279110" h="302259">
                  <a:moveTo>
                    <a:pt x="18278856" y="301752"/>
                  </a:moveTo>
                  <a:lnTo>
                    <a:pt x="0" y="30175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301752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095" y="8366759"/>
            <a:ext cx="18282285" cy="304800"/>
            <a:chOff x="6095" y="8366759"/>
            <a:chExt cx="18282285" cy="30480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45456" y="8366759"/>
              <a:ext cx="542544" cy="3048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095" y="8366759"/>
              <a:ext cx="18279110" cy="302260"/>
            </a:xfrm>
            <a:custGeom>
              <a:avLst/>
              <a:gdLst/>
              <a:ahLst/>
              <a:cxnLst/>
              <a:rect l="l" t="t" r="r" b="b"/>
              <a:pathLst>
                <a:path w="18279110" h="302259">
                  <a:moveTo>
                    <a:pt x="18278856" y="301752"/>
                  </a:moveTo>
                  <a:lnTo>
                    <a:pt x="0" y="30175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301752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6095" y="8793480"/>
            <a:ext cx="18282285" cy="304800"/>
            <a:chOff x="6095" y="8793480"/>
            <a:chExt cx="18282285" cy="304800"/>
          </a:xfrm>
        </p:grpSpPr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39359" y="8793480"/>
              <a:ext cx="548640" cy="3048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095" y="8793480"/>
              <a:ext cx="18279110" cy="302260"/>
            </a:xfrm>
            <a:custGeom>
              <a:avLst/>
              <a:gdLst/>
              <a:ahLst/>
              <a:cxnLst/>
              <a:rect l="l" t="t" r="r" b="b"/>
              <a:pathLst>
                <a:path w="18279110" h="302259">
                  <a:moveTo>
                    <a:pt x="18278856" y="301752"/>
                  </a:moveTo>
                  <a:lnTo>
                    <a:pt x="0" y="30175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301752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6095" y="9220200"/>
            <a:ext cx="18282285" cy="243840"/>
            <a:chOff x="6095" y="9220200"/>
            <a:chExt cx="18282285" cy="243840"/>
          </a:xfrm>
        </p:grpSpPr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79567" y="9220200"/>
              <a:ext cx="408432" cy="24384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095" y="9220200"/>
              <a:ext cx="18279110" cy="241300"/>
            </a:xfrm>
            <a:custGeom>
              <a:avLst/>
              <a:gdLst/>
              <a:ahLst/>
              <a:cxnLst/>
              <a:rect l="l" t="t" r="r" b="b"/>
              <a:pathLst>
                <a:path w="18279110" h="241300">
                  <a:moveTo>
                    <a:pt x="18278856" y="240792"/>
                  </a:moveTo>
                  <a:lnTo>
                    <a:pt x="0" y="24079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240792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882887" y="3390804"/>
            <a:ext cx="12588875" cy="61429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320"/>
              </a:spcBef>
            </a:pP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sites</a:t>
            </a:r>
            <a:r>
              <a:rPr dirty="0" sz="25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25">
                <a:solidFill>
                  <a:srgbClr val="FFFFFF"/>
                </a:solidFill>
                <a:latin typeface="Arial MT"/>
                <a:cs typeface="Arial MT"/>
              </a:rPr>
              <a:t>web,</a:t>
            </a:r>
            <a:r>
              <a:rPr dirty="0" sz="25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Arial MT"/>
                <a:cs typeface="Arial MT"/>
              </a:rPr>
              <a:t>qui</a:t>
            </a:r>
            <a:r>
              <a:rPr dirty="0" sz="250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Arial MT"/>
                <a:cs typeface="Arial MT"/>
              </a:rPr>
              <a:t>sont</a:t>
            </a:r>
            <a:r>
              <a:rPr dirty="0" sz="250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Arial MT"/>
                <a:cs typeface="Arial MT"/>
              </a:rPr>
              <a:t>ensuite</a:t>
            </a:r>
            <a:r>
              <a:rPr dirty="0" sz="25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60">
                <a:solidFill>
                  <a:srgbClr val="FFDD57"/>
                </a:solidFill>
                <a:latin typeface="Arial MT"/>
                <a:cs typeface="Arial MT"/>
              </a:rPr>
              <a:t>renvoyés</a:t>
            </a:r>
            <a:r>
              <a:rPr dirty="0" sz="2500" spc="21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500" spc="-200">
                <a:solidFill>
                  <a:srgbClr val="FFDD57"/>
                </a:solidFill>
                <a:latin typeface="Arial MT"/>
                <a:cs typeface="Arial MT"/>
              </a:rPr>
              <a:t>a</a:t>
            </a:r>
            <a:r>
              <a:rPr dirty="0" sz="2500" spc="-42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500" spc="65">
                <a:solidFill>
                  <a:srgbClr val="FFDD57"/>
                </a:solidFill>
                <a:latin typeface="Arial MT"/>
                <a:cs typeface="Arial MT"/>
              </a:rPr>
              <a:t>ux</a:t>
            </a:r>
            <a:r>
              <a:rPr dirty="0" sz="2500" spc="12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500" spc="105">
                <a:solidFill>
                  <a:srgbClr val="FFDD57"/>
                </a:solidFill>
                <a:latin typeface="Arial MT"/>
                <a:cs typeface="Arial MT"/>
              </a:rPr>
              <a:t>utilisateurs</a:t>
            </a:r>
            <a:r>
              <a:rPr dirty="0" sz="2500" spc="10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via</a:t>
            </a:r>
            <a:r>
              <a:rPr dirty="0" sz="2500" spc="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5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Arial MT"/>
                <a:cs typeface="Arial MT"/>
              </a:rPr>
              <a:t>liens</a:t>
            </a:r>
            <a:r>
              <a:rPr dirty="0" sz="25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25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5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Arial MT"/>
                <a:cs typeface="Arial MT"/>
              </a:rPr>
              <a:t>entrées</a:t>
            </a:r>
            <a:endParaRPr sz="2500">
              <a:latin typeface="Arial MT"/>
              <a:cs typeface="Arial MT"/>
            </a:endParaRPr>
          </a:p>
          <a:p>
            <a:pPr algn="ctr" marR="53340">
              <a:lnSpc>
                <a:spcPct val="100000"/>
              </a:lnSpc>
              <a:spcBef>
                <a:spcPts val="234"/>
              </a:spcBef>
            </a:pP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6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Arial MT"/>
                <a:cs typeface="Arial MT"/>
              </a:rPr>
              <a:t>formulaire.</a:t>
            </a:r>
            <a:endParaRPr sz="2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650">
              <a:latin typeface="Arial MT"/>
              <a:cs typeface="Arial MT"/>
            </a:endParaRPr>
          </a:p>
          <a:p>
            <a:pPr algn="ctr" marL="189230" marR="165100" indent="6985">
              <a:lnSpc>
                <a:spcPct val="108200"/>
              </a:lnSpc>
              <a:tabLst>
                <a:tab pos="11388090" algn="l"/>
              </a:tabLst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Lorsqu'un</a:t>
            </a:r>
            <a:r>
              <a:rPr dirty="0" sz="260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Arial MT"/>
                <a:cs typeface="Arial MT"/>
              </a:rPr>
              <a:t>utilisateur</a:t>
            </a:r>
            <a:r>
              <a:rPr dirty="0" sz="2600" spc="3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Arial MT"/>
                <a:cs typeface="Arial MT"/>
              </a:rPr>
              <a:t>clique</a:t>
            </a:r>
            <a:r>
              <a:rPr dirty="0" sz="26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sur</a:t>
            </a:r>
            <a:r>
              <a:rPr dirty="0" sz="260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dirty="0" sz="26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lien</a:t>
            </a:r>
            <a:r>
              <a:rPr dirty="0" sz="260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26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Arial MT"/>
                <a:cs typeface="Arial MT"/>
              </a:rPr>
              <a:t>soumet</a:t>
            </a:r>
            <a:r>
              <a:rPr dirty="0" sz="260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le </a:t>
            </a:r>
            <a:r>
              <a:rPr dirty="0" sz="2600" spc="60">
                <a:solidFill>
                  <a:srgbClr val="FFFFFF"/>
                </a:solidFill>
                <a:latin typeface="Arial MT"/>
                <a:cs typeface="Arial MT"/>
              </a:rPr>
              <a:t>formulaire,</a:t>
            </a:r>
            <a:r>
              <a:rPr dirty="0" sz="260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Arial MT"/>
                <a:cs typeface="Arial MT"/>
              </a:rPr>
              <a:t>script </a:t>
            </a:r>
            <a:r>
              <a:rPr dirty="0" sz="2550" spc="90">
                <a:solidFill>
                  <a:srgbClr val="FFFFFF"/>
                </a:solidFill>
                <a:latin typeface="Arial MT"/>
                <a:cs typeface="Arial MT"/>
              </a:rPr>
              <a:t>malveillant</a:t>
            </a:r>
            <a:r>
              <a:rPr dirty="0" sz="2550" spc="3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50">
                <a:solidFill>
                  <a:srgbClr val="FFFFFF"/>
                </a:solidFill>
                <a:latin typeface="Arial MT"/>
                <a:cs typeface="Arial MT"/>
              </a:rPr>
              <a:t>s'exécute</a:t>
            </a:r>
            <a:r>
              <a:rPr dirty="0" sz="255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65">
                <a:solidFill>
                  <a:srgbClr val="FFFFFF"/>
                </a:solidFill>
                <a:latin typeface="Arial MT"/>
                <a:cs typeface="Arial MT"/>
              </a:rPr>
              <a:t>dans</a:t>
            </a:r>
            <a:r>
              <a:rPr dirty="0" sz="255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dirty="0" sz="25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95">
                <a:solidFill>
                  <a:srgbClr val="FFFFFF"/>
                </a:solidFill>
                <a:latin typeface="Arial MT"/>
                <a:cs typeface="Arial MT"/>
              </a:rPr>
              <a:t>navigateur</a:t>
            </a:r>
            <a:r>
              <a:rPr dirty="0" sz="2550" spc="3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11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5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90">
                <a:solidFill>
                  <a:srgbClr val="FFFFFF"/>
                </a:solidFill>
                <a:latin typeface="Arial MT"/>
                <a:cs typeface="Arial MT"/>
              </a:rPr>
              <a:t>l'utilisateur,</a:t>
            </a:r>
            <a:r>
              <a:rPr dirty="0" sz="255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165">
                <a:solidFill>
                  <a:srgbClr val="FFFFFF"/>
                </a:solidFill>
                <a:latin typeface="Arial MT"/>
                <a:cs typeface="Arial MT"/>
              </a:rPr>
              <a:t>compromettant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	ainsi</a:t>
            </a:r>
            <a:r>
              <a:rPr dirty="0" sz="2550" spc="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8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sécurité</a:t>
            </a:r>
            <a:r>
              <a:rPr dirty="0" sz="2650" spc="100">
                <a:solidFill>
                  <a:srgbClr val="FFFFFF"/>
                </a:solidFill>
                <a:latin typeface="Arial MT"/>
                <a:cs typeface="Arial MT"/>
              </a:rPr>
              <a:t> du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 site</a:t>
            </a:r>
            <a:r>
              <a:rPr dirty="0" sz="26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dirty="0" sz="26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volant</a:t>
            </a:r>
            <a:r>
              <a:rPr dirty="0" sz="2650" spc="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6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Arial MT"/>
                <a:cs typeface="Arial MT"/>
              </a:rPr>
              <a:t>informations</a:t>
            </a:r>
            <a:r>
              <a:rPr dirty="0" sz="265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Arial MT"/>
                <a:cs typeface="Arial MT"/>
              </a:rPr>
              <a:t>sensibles,</a:t>
            </a:r>
            <a:r>
              <a:rPr dirty="0" sz="26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telles</a:t>
            </a:r>
            <a:r>
              <a:rPr dirty="0" sz="26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dirty="0" sz="26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650" spc="-10">
                <a:solidFill>
                  <a:srgbClr val="FFFFFF"/>
                </a:solidFill>
                <a:latin typeface="Arial MT"/>
                <a:cs typeface="Arial MT"/>
              </a:rPr>
              <a:t> cookies </a:t>
            </a:r>
            <a:r>
              <a:rPr dirty="0" sz="2600" spc="90">
                <a:solidFill>
                  <a:srgbClr val="FFFFFF"/>
                </a:solidFill>
                <a:latin typeface="Arial MT"/>
                <a:cs typeface="Arial MT"/>
              </a:rPr>
              <a:t>d'authentification.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600">
              <a:latin typeface="Arial MT"/>
              <a:cs typeface="Arial MT"/>
            </a:endParaRPr>
          </a:p>
          <a:p>
            <a:pPr algn="ctr" marR="104139">
              <a:lnSpc>
                <a:spcPct val="100000"/>
              </a:lnSpc>
              <a:spcBef>
                <a:spcPts val="5"/>
              </a:spcBef>
            </a:pPr>
            <a:r>
              <a:rPr dirty="0" sz="3250" spc="70">
                <a:solidFill>
                  <a:srgbClr val="FFDD57"/>
                </a:solidFill>
                <a:latin typeface="Arial MT"/>
                <a:cs typeface="Arial MT"/>
              </a:rPr>
              <a:t>ExpiÌcatÌon</a:t>
            </a:r>
            <a:endParaRPr sz="3250">
              <a:latin typeface="Arial MT"/>
              <a:cs typeface="Arial MT"/>
            </a:endParaRPr>
          </a:p>
          <a:p>
            <a:pPr algn="ctr" marL="12700" marR="5080" indent="103505">
              <a:lnSpc>
                <a:spcPct val="108500"/>
              </a:lnSpc>
              <a:spcBef>
                <a:spcPts val="3554"/>
              </a:spcBef>
              <a:tabLst>
                <a:tab pos="8499475" algn="l"/>
                <a:tab pos="9087485" algn="l"/>
              </a:tabLst>
            </a:pPr>
            <a:r>
              <a:rPr dirty="0" sz="2500" spc="114">
                <a:solidFill>
                  <a:srgbClr val="FFFFFF"/>
                </a:solidFill>
                <a:latin typeface="Arial MT"/>
                <a:cs typeface="Arial MT"/>
              </a:rPr>
              <a:t>Cette </a:t>
            </a:r>
            <a:r>
              <a:rPr dirty="0" sz="2500" spc="150">
                <a:solidFill>
                  <a:srgbClr val="FFFFFF"/>
                </a:solidFill>
                <a:latin typeface="Arial MT"/>
                <a:cs typeface="Arial MT"/>
              </a:rPr>
              <a:t>attaque</a:t>
            </a:r>
            <a:r>
              <a:rPr dirty="0" sz="25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Arial MT"/>
                <a:cs typeface="Arial MT"/>
              </a:rPr>
              <a:t>exploite</a:t>
            </a:r>
            <a:r>
              <a:rPr dirty="0" sz="25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r>
              <a:rPr dirty="0" sz="25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Arial MT"/>
                <a:cs typeface="Arial MT"/>
              </a:rPr>
              <a:t>vulnéra</a:t>
            </a:r>
            <a:r>
              <a:rPr dirty="0" sz="2500" spc="-3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Arial MT"/>
                <a:cs typeface="Arial MT"/>
              </a:rPr>
              <a:t>bilités</a:t>
            </a:r>
            <a:r>
              <a:rPr dirty="0" sz="25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25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sites</a:t>
            </a:r>
            <a:r>
              <a:rPr dirty="0" sz="25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35">
                <a:solidFill>
                  <a:srgbClr val="FFFFFF"/>
                </a:solidFill>
                <a:latin typeface="Arial MT"/>
                <a:cs typeface="Arial MT"/>
              </a:rPr>
              <a:t>qui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145">
                <a:solidFill>
                  <a:srgbClr val="FFFFFF"/>
                </a:solidFill>
                <a:latin typeface="Arial MT"/>
                <a:cs typeface="Arial MT"/>
              </a:rPr>
              <a:t>n'ont</a:t>
            </a:r>
            <a:r>
              <a:rPr dirty="0" sz="250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Arial MT"/>
                <a:cs typeface="Arial MT"/>
              </a:rPr>
              <a:t>pas </a:t>
            </a:r>
            <a:r>
              <a:rPr dirty="0" sz="2650" spc="70">
                <a:solidFill>
                  <a:srgbClr val="FFFFFF"/>
                </a:solidFill>
                <a:latin typeface="Arial MT"/>
                <a:cs typeface="Arial MT"/>
              </a:rPr>
              <a:t>correctement</a:t>
            </a:r>
            <a:r>
              <a:rPr dirty="0" sz="265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validé</a:t>
            </a:r>
            <a:r>
              <a:rPr dirty="0" sz="26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50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r>
              <a:rPr dirty="0" sz="26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échappé</a:t>
            </a:r>
            <a:r>
              <a:rPr dirty="0" sz="265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r>
              <a:rPr dirty="0" sz="26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données</a:t>
            </a:r>
            <a:r>
              <a:rPr dirty="0" sz="265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entrées</a:t>
            </a:r>
            <a:r>
              <a:rPr dirty="0" sz="265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par</a:t>
            </a:r>
            <a:r>
              <a:rPr dirty="0" sz="265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r>
              <a:rPr dirty="0" sz="26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Arial MT"/>
                <a:cs typeface="Arial MT"/>
              </a:rPr>
              <a:t>utilisateurs, </a:t>
            </a:r>
            <a:r>
              <a:rPr dirty="0" sz="2550" spc="165">
                <a:solidFill>
                  <a:srgbClr val="FFFFFF"/>
                </a:solidFill>
                <a:latin typeface="Arial MT"/>
                <a:cs typeface="Arial MT"/>
              </a:rPr>
              <a:t>permettant</a:t>
            </a:r>
            <a:r>
              <a:rPr dirty="0" sz="2550" spc="2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ainsi</a:t>
            </a:r>
            <a:r>
              <a:rPr dirty="0" sz="255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80">
                <a:solidFill>
                  <a:srgbClr val="FFFFFF"/>
                </a:solidFill>
                <a:latin typeface="Arial MT"/>
                <a:cs typeface="Arial MT"/>
              </a:rPr>
              <a:t>l'exécution</a:t>
            </a:r>
            <a:r>
              <a:rPr dirty="0" sz="2550" spc="22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11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9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255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120">
                <a:solidFill>
                  <a:srgbClr val="FFFFFF"/>
                </a:solidFill>
                <a:latin typeface="Arial MT"/>
                <a:cs typeface="Arial MT"/>
              </a:rPr>
              <a:t>non</a:t>
            </a:r>
            <a:r>
              <a:rPr dirty="0" sz="255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70">
                <a:solidFill>
                  <a:srgbClr val="FFFFFF"/>
                </a:solidFill>
                <a:latin typeface="Arial MT"/>
                <a:cs typeface="Arial MT"/>
              </a:rPr>
              <a:t>autorisé</a:t>
            </a:r>
            <a:r>
              <a:rPr dirty="0" sz="255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65">
                <a:solidFill>
                  <a:srgbClr val="FFFFFF"/>
                </a:solidFill>
                <a:latin typeface="Arial MT"/>
                <a:cs typeface="Arial MT"/>
              </a:rPr>
              <a:t>dans</a:t>
            </a:r>
            <a:r>
              <a:rPr dirty="0" sz="255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le </a:t>
            </a:r>
            <a:r>
              <a:rPr dirty="0" sz="2550" spc="114">
                <a:solidFill>
                  <a:srgbClr val="FFFFFF"/>
                </a:solidFill>
                <a:latin typeface="Arial MT"/>
                <a:cs typeface="Arial MT"/>
              </a:rPr>
              <a:t>contexte</a:t>
            </a:r>
            <a:r>
              <a:rPr dirty="0" sz="255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135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dirty="0" sz="2550" spc="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85">
                <a:solidFill>
                  <a:srgbClr val="FFFFFF"/>
                </a:solidFill>
                <a:latin typeface="Arial MT"/>
                <a:cs typeface="Arial MT"/>
              </a:rPr>
              <a:t>navigateur </a:t>
            </a:r>
            <a:r>
              <a:rPr dirty="0" sz="2600" spc="7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Arial MT"/>
                <a:cs typeface="Arial MT"/>
              </a:rPr>
              <a:t>victime.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5678423"/>
            <a:ext cx="18281904" cy="25908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320040"/>
            <a:ext cx="18281904" cy="290169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095" y="3520440"/>
            <a:ext cx="18279110" cy="405765"/>
          </a:xfrm>
          <a:custGeom>
            <a:avLst/>
            <a:gdLst/>
            <a:ahLst/>
            <a:cxnLst/>
            <a:rect l="l" t="t" r="r" b="b"/>
            <a:pathLst>
              <a:path w="18279110" h="405764">
                <a:moveTo>
                  <a:pt x="18278856" y="405384"/>
                </a:moveTo>
                <a:lnTo>
                  <a:pt x="0" y="40538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40538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3165" y="3449573"/>
            <a:ext cx="15947390" cy="490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305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75">
                <a:solidFill>
                  <a:srgbClr val="FFFFFF"/>
                </a:solidFill>
                <a:latin typeface="Arial MT"/>
                <a:cs typeface="Arial MT"/>
              </a:rPr>
              <a:t>l'aide</a:t>
            </a:r>
            <a:r>
              <a:rPr dirty="0" sz="305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des</a:t>
            </a:r>
            <a:r>
              <a:rPr dirty="0" sz="305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cookies générés</a:t>
            </a:r>
            <a:r>
              <a:rPr dirty="0" sz="30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r>
              <a:rPr dirty="0" sz="305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60">
                <a:solidFill>
                  <a:srgbClr val="FFFFFF"/>
                </a:solidFill>
                <a:latin typeface="Arial MT"/>
                <a:cs typeface="Arial MT"/>
              </a:rPr>
              <a:t>reliés</a:t>
            </a:r>
            <a:r>
              <a:rPr dirty="0" sz="305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75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305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chaque</a:t>
            </a:r>
            <a:r>
              <a:rPr dirty="0" sz="3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95">
                <a:solidFill>
                  <a:srgbClr val="FFFFFF"/>
                </a:solidFill>
                <a:latin typeface="Arial MT"/>
                <a:cs typeface="Arial MT"/>
              </a:rPr>
              <a:t>utilisateur,</a:t>
            </a:r>
            <a:r>
              <a:rPr dirty="0" sz="30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120">
                <a:solidFill>
                  <a:srgbClr val="FFFFFF"/>
                </a:solidFill>
                <a:latin typeface="Arial MT"/>
                <a:cs typeface="Arial MT"/>
              </a:rPr>
              <a:t>l'attaquant</a:t>
            </a:r>
            <a:r>
              <a:rPr dirty="0" sz="305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55">
                <a:solidFill>
                  <a:srgbClr val="FFFFFF"/>
                </a:solidFill>
                <a:latin typeface="Arial MT"/>
                <a:cs typeface="Arial MT"/>
              </a:rPr>
              <a:t>usurpe</a:t>
            </a:r>
            <a:r>
              <a:rPr dirty="0" sz="30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140">
                <a:solidFill>
                  <a:srgbClr val="FFFFFF"/>
                </a:solidFill>
                <a:latin typeface="Arial MT"/>
                <a:cs typeface="Arial MT"/>
              </a:rPr>
              <a:t>l'identité</a:t>
            </a:r>
            <a:r>
              <a:rPr dirty="0" sz="30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7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095" y="4050791"/>
            <a:ext cx="18279110" cy="356870"/>
          </a:xfrm>
          <a:custGeom>
            <a:avLst/>
            <a:gdLst/>
            <a:ahLst/>
            <a:cxnLst/>
            <a:rect l="l" t="t" r="r" b="b"/>
            <a:pathLst>
              <a:path w="18279110" h="356870">
                <a:moveTo>
                  <a:pt x="18278856" y="356616"/>
                </a:moveTo>
                <a:lnTo>
                  <a:pt x="0" y="356616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56616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889465" y="3940555"/>
            <a:ext cx="125082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sa</a:t>
            </a:r>
            <a:r>
              <a:rPr dirty="0" sz="30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65">
                <a:solidFill>
                  <a:srgbClr val="FFFFFF"/>
                </a:solidFill>
                <a:latin typeface="Arial MT"/>
                <a:cs typeface="Arial MT"/>
              </a:rPr>
              <a:t>victime</a:t>
            </a:r>
            <a:r>
              <a:rPr dirty="0" sz="3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r>
              <a:rPr dirty="0" sz="30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30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10">
                <a:solidFill>
                  <a:srgbClr val="FFFFFF"/>
                </a:solidFill>
                <a:latin typeface="Arial MT"/>
                <a:cs typeface="Arial MT"/>
              </a:rPr>
              <a:t>donc</a:t>
            </a: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accès</a:t>
            </a:r>
            <a:r>
              <a:rPr dirty="0" sz="30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30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45">
                <a:solidFill>
                  <a:srgbClr val="FFFFFF"/>
                </a:solidFill>
                <a:latin typeface="Arial MT"/>
                <a:cs typeface="Arial MT"/>
              </a:rPr>
              <a:t>toutes</a:t>
            </a:r>
            <a:r>
              <a:rPr dirty="0" sz="30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45">
                <a:solidFill>
                  <a:srgbClr val="FFFFFF"/>
                </a:solidFill>
                <a:latin typeface="Arial MT"/>
                <a:cs typeface="Arial MT"/>
              </a:rPr>
              <a:t>informations</a:t>
            </a:r>
            <a:r>
              <a:rPr dirty="0" sz="300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possédés</a:t>
            </a:r>
            <a:r>
              <a:rPr dirty="0" sz="30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Arial MT"/>
                <a:cs typeface="Arial MT"/>
              </a:rPr>
              <a:t>par</a:t>
            </a:r>
            <a:r>
              <a:rPr dirty="0" sz="3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Arial MT"/>
                <a:cs typeface="Arial MT"/>
              </a:rPr>
              <a:t>celle-</a:t>
            </a:r>
            <a:r>
              <a:rPr dirty="0" sz="3000" spc="40">
                <a:solidFill>
                  <a:srgbClr val="FFFFFF"/>
                </a:solidFill>
                <a:latin typeface="Arial MT"/>
                <a:cs typeface="Arial MT"/>
              </a:rPr>
              <a:t>ci.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4249400" y="7979664"/>
            <a:ext cx="2280285" cy="283845"/>
          </a:xfrm>
          <a:custGeom>
            <a:avLst/>
            <a:gdLst/>
            <a:ahLst/>
            <a:cxnLst/>
            <a:rect l="l" t="t" r="r" b="b"/>
            <a:pathLst>
              <a:path w="2280284" h="283845">
                <a:moveTo>
                  <a:pt x="2279904" y="283464"/>
                </a:moveTo>
                <a:lnTo>
                  <a:pt x="0" y="283464"/>
                </a:lnTo>
                <a:lnTo>
                  <a:pt x="0" y="0"/>
                </a:lnTo>
                <a:lnTo>
                  <a:pt x="2279904" y="0"/>
                </a:lnTo>
                <a:lnTo>
                  <a:pt x="2279904" y="28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4207210" y="7856982"/>
            <a:ext cx="2343785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180">
                <a:solidFill>
                  <a:srgbClr val="FFDD57"/>
                </a:solidFill>
                <a:latin typeface="Calibri"/>
                <a:cs typeface="Calibri"/>
              </a:rPr>
              <a:t>Présentation</a:t>
            </a:r>
            <a:endParaRPr sz="305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095" y="8293607"/>
            <a:ext cx="18282285" cy="165100"/>
            <a:chOff x="6095" y="8293607"/>
            <a:chExt cx="18282285" cy="16510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" y="8293607"/>
              <a:ext cx="18281904" cy="16459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095" y="8293607"/>
              <a:ext cx="18279110" cy="161925"/>
            </a:xfrm>
            <a:custGeom>
              <a:avLst/>
              <a:gdLst/>
              <a:ahLst/>
              <a:cxnLst/>
              <a:rect l="l" t="t" r="r" b="b"/>
              <a:pathLst>
                <a:path w="18279110" h="161925">
                  <a:moveTo>
                    <a:pt x="18278856" y="161544"/>
                  </a:moveTo>
                  <a:lnTo>
                    <a:pt x="0" y="161544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161544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6095" y="8543543"/>
            <a:ext cx="18282285" cy="128270"/>
            <a:chOff x="6095" y="8543543"/>
            <a:chExt cx="18282285" cy="12827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" y="8543543"/>
              <a:ext cx="18281904" cy="12801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95" y="8543543"/>
              <a:ext cx="18279110" cy="125095"/>
            </a:xfrm>
            <a:custGeom>
              <a:avLst/>
              <a:gdLst/>
              <a:ahLst/>
              <a:cxnLst/>
              <a:rect l="l" t="t" r="r" b="b"/>
              <a:pathLst>
                <a:path w="18279110" h="125095">
                  <a:moveTo>
                    <a:pt x="18278856" y="124968"/>
                  </a:moveTo>
                  <a:lnTo>
                    <a:pt x="0" y="124968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124968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" y="868680"/>
            <a:ext cx="18282285" cy="737870"/>
            <a:chOff x="6095" y="868680"/>
            <a:chExt cx="18282285" cy="7378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" y="868680"/>
              <a:ext cx="18281904" cy="73761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050024" y="1008888"/>
              <a:ext cx="3538854" cy="588645"/>
            </a:xfrm>
            <a:custGeom>
              <a:avLst/>
              <a:gdLst/>
              <a:ahLst/>
              <a:cxnLst/>
              <a:rect l="l" t="t" r="r" b="b"/>
              <a:pathLst>
                <a:path w="3538854" h="588644">
                  <a:moveTo>
                    <a:pt x="3538728" y="588264"/>
                  </a:moveTo>
                  <a:lnTo>
                    <a:pt x="0" y="588264"/>
                  </a:lnTo>
                  <a:lnTo>
                    <a:pt x="0" y="0"/>
                  </a:lnTo>
                  <a:lnTo>
                    <a:pt x="3538728" y="0"/>
                  </a:lnTo>
                  <a:lnTo>
                    <a:pt x="3538728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1312" y="606806"/>
            <a:ext cx="3600450" cy="11912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650" spc="-10"/>
              <a:t>Contexte</a:t>
            </a:r>
            <a:endParaRPr sz="7650"/>
          </a:p>
        </p:txBody>
      </p:sp>
      <p:sp>
        <p:nvSpPr>
          <p:cNvPr id="6" name="object 6" descr=""/>
          <p:cNvSpPr/>
          <p:nvPr/>
        </p:nvSpPr>
        <p:spPr>
          <a:xfrm>
            <a:off x="6095" y="3154679"/>
            <a:ext cx="18279110" cy="424180"/>
          </a:xfrm>
          <a:custGeom>
            <a:avLst/>
            <a:gdLst/>
            <a:ahLst/>
            <a:cxnLst/>
            <a:rect l="l" t="t" r="r" b="b"/>
            <a:pathLst>
              <a:path w="18279110" h="424179">
                <a:moveTo>
                  <a:pt x="18278856" y="423672"/>
                </a:moveTo>
                <a:lnTo>
                  <a:pt x="0" y="42367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42367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95" y="4678679"/>
            <a:ext cx="18279110" cy="393700"/>
          </a:xfrm>
          <a:custGeom>
            <a:avLst/>
            <a:gdLst/>
            <a:ahLst/>
            <a:cxnLst/>
            <a:rect l="l" t="t" r="r" b="b"/>
            <a:pathLst>
              <a:path w="18279110" h="393700">
                <a:moveTo>
                  <a:pt x="18278856" y="393192"/>
                </a:moveTo>
                <a:lnTo>
                  <a:pt x="0" y="39319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9319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95" y="5215128"/>
            <a:ext cx="18279110" cy="393700"/>
          </a:xfrm>
          <a:custGeom>
            <a:avLst/>
            <a:gdLst/>
            <a:ahLst/>
            <a:cxnLst/>
            <a:rect l="l" t="t" r="r" b="b"/>
            <a:pathLst>
              <a:path w="18279110" h="393700">
                <a:moveTo>
                  <a:pt x="18278856" y="393192"/>
                </a:moveTo>
                <a:lnTo>
                  <a:pt x="0" y="39319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9319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95" y="5745479"/>
            <a:ext cx="18279110" cy="393700"/>
          </a:xfrm>
          <a:custGeom>
            <a:avLst/>
            <a:gdLst/>
            <a:ahLst/>
            <a:cxnLst/>
            <a:rect l="l" t="t" r="r" b="b"/>
            <a:pathLst>
              <a:path w="18279110" h="393700">
                <a:moveTo>
                  <a:pt x="18278856" y="393192"/>
                </a:moveTo>
                <a:lnTo>
                  <a:pt x="0" y="39319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9319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95" y="6281928"/>
            <a:ext cx="18279110" cy="393700"/>
          </a:xfrm>
          <a:custGeom>
            <a:avLst/>
            <a:gdLst/>
            <a:ahLst/>
            <a:cxnLst/>
            <a:rect l="l" t="t" r="r" b="b"/>
            <a:pathLst>
              <a:path w="18279110" h="393700">
                <a:moveTo>
                  <a:pt x="18278856" y="393192"/>
                </a:moveTo>
                <a:lnTo>
                  <a:pt x="0" y="39319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9319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5" y="6836664"/>
            <a:ext cx="18279110" cy="302260"/>
          </a:xfrm>
          <a:custGeom>
            <a:avLst/>
            <a:gdLst/>
            <a:ahLst/>
            <a:cxnLst/>
            <a:rect l="l" t="t" r="r" b="b"/>
            <a:pathLst>
              <a:path w="18279110" h="302259">
                <a:moveTo>
                  <a:pt x="18278856" y="301752"/>
                </a:moveTo>
                <a:lnTo>
                  <a:pt x="0" y="30175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0175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54737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Nous</a:t>
            </a:r>
            <a:r>
              <a:rPr dirty="0" spc="-85"/>
              <a:t> </a:t>
            </a:r>
            <a:r>
              <a:rPr dirty="0" spc="135"/>
              <a:t>voici</a:t>
            </a:r>
            <a:r>
              <a:rPr dirty="0" spc="-100"/>
              <a:t> </a:t>
            </a:r>
            <a:r>
              <a:rPr dirty="0" spc="155"/>
              <a:t>sur</a:t>
            </a:r>
            <a:r>
              <a:rPr dirty="0" spc="-75"/>
              <a:t> </a:t>
            </a:r>
            <a:r>
              <a:rPr dirty="0" spc="120"/>
              <a:t>le</a:t>
            </a:r>
            <a:r>
              <a:rPr dirty="0" spc="-175"/>
              <a:t> </a:t>
            </a:r>
            <a:r>
              <a:rPr dirty="0" spc="175"/>
              <a:t>site</a:t>
            </a:r>
            <a:r>
              <a:rPr dirty="0" spc="-254"/>
              <a:t> </a:t>
            </a:r>
            <a:r>
              <a:rPr dirty="0" spc="125">
                <a:solidFill>
                  <a:srgbClr val="FFDD57"/>
                </a:solidFill>
              </a:rPr>
              <a:t>ordi-</a:t>
            </a:r>
            <a:r>
              <a:rPr dirty="0" spc="140">
                <a:solidFill>
                  <a:srgbClr val="FFDD57"/>
                </a:solidFill>
              </a:rPr>
              <a:t>pas-</a:t>
            </a:r>
            <a:r>
              <a:rPr dirty="0" spc="145">
                <a:solidFill>
                  <a:srgbClr val="FFDD57"/>
                </a:solidFill>
              </a:rPr>
              <a:t>cher.com</a:t>
            </a:r>
          </a:p>
          <a:p>
            <a:pPr>
              <a:lnSpc>
                <a:spcPct val="100000"/>
              </a:lnSpc>
              <a:spcBef>
                <a:spcPts val="2685"/>
              </a:spcBef>
            </a:pPr>
          </a:p>
          <a:p>
            <a:pPr marL="895350">
              <a:lnSpc>
                <a:spcPts val="4250"/>
              </a:lnSpc>
            </a:pPr>
            <a:r>
              <a:rPr dirty="0" sz="3650" spc="-330">
                <a:latin typeface="Arial MT"/>
                <a:cs typeface="Arial MT"/>
              </a:rPr>
              <a:t>Ce</a:t>
            </a:r>
            <a:r>
              <a:rPr dirty="0" sz="3650" spc="-295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site</a:t>
            </a:r>
            <a:r>
              <a:rPr dirty="0" sz="3650" spc="-300">
                <a:latin typeface="Arial MT"/>
                <a:cs typeface="Arial MT"/>
              </a:rPr>
              <a:t> </a:t>
            </a:r>
            <a:r>
              <a:rPr dirty="0" sz="3650" spc="-70">
                <a:latin typeface="Arial MT"/>
                <a:cs typeface="Arial MT"/>
              </a:rPr>
              <a:t>est</a:t>
            </a:r>
            <a:r>
              <a:rPr dirty="0" sz="3650" spc="-215">
                <a:latin typeface="Arial MT"/>
                <a:cs typeface="Arial MT"/>
              </a:rPr>
              <a:t> </a:t>
            </a:r>
            <a:r>
              <a:rPr dirty="0" sz="3650" spc="-50">
                <a:latin typeface="Arial MT"/>
                <a:cs typeface="Arial MT"/>
              </a:rPr>
              <a:t>de</a:t>
            </a:r>
            <a:r>
              <a:rPr dirty="0" sz="3650" spc="-315">
                <a:latin typeface="Arial MT"/>
                <a:cs typeface="Arial MT"/>
              </a:rPr>
              <a:t> </a:t>
            </a:r>
            <a:r>
              <a:rPr dirty="0" sz="3650" spc="-20">
                <a:latin typeface="Arial MT"/>
                <a:cs typeface="Arial MT"/>
              </a:rPr>
              <a:t>type</a:t>
            </a:r>
            <a:endParaRPr sz="3650">
              <a:latin typeface="Arial MT"/>
              <a:cs typeface="Arial MT"/>
            </a:endParaRPr>
          </a:p>
          <a:p>
            <a:pPr marL="12700" marR="5080" indent="5080">
              <a:lnSpc>
                <a:spcPct val="95300"/>
              </a:lnSpc>
              <a:spcBef>
                <a:spcPts val="85"/>
              </a:spcBef>
              <a:tabLst>
                <a:tab pos="6024880" algn="l"/>
              </a:tabLst>
            </a:pPr>
            <a:r>
              <a:rPr dirty="0" sz="3750" spc="-120">
                <a:latin typeface="Arial MT"/>
                <a:cs typeface="Arial MT"/>
              </a:rPr>
              <a:t>L'entreprise</a:t>
            </a:r>
            <a:r>
              <a:rPr dirty="0" sz="3750" spc="-55">
                <a:latin typeface="Arial MT"/>
                <a:cs typeface="Arial MT"/>
              </a:rPr>
              <a:t> </a:t>
            </a:r>
            <a:r>
              <a:rPr dirty="0" sz="3750" spc="-120">
                <a:latin typeface="Arial MT"/>
                <a:cs typeface="Arial MT"/>
              </a:rPr>
              <a:t>est</a:t>
            </a:r>
            <a:r>
              <a:rPr dirty="0" sz="3750" spc="-200">
                <a:latin typeface="Arial MT"/>
                <a:cs typeface="Arial MT"/>
              </a:rPr>
              <a:t> </a:t>
            </a:r>
            <a:r>
              <a:rPr dirty="0" sz="3750" spc="-110">
                <a:latin typeface="Arial MT"/>
                <a:cs typeface="Arial MT"/>
              </a:rPr>
              <a:t>nouvelle</a:t>
            </a:r>
            <a:r>
              <a:rPr dirty="0" sz="3750" spc="-175">
                <a:latin typeface="Arial MT"/>
                <a:cs typeface="Arial MT"/>
              </a:rPr>
              <a:t> </a:t>
            </a:r>
            <a:r>
              <a:rPr dirty="0" sz="3750" spc="-180">
                <a:latin typeface="Arial MT"/>
                <a:cs typeface="Arial MT"/>
              </a:rPr>
              <a:t>sur</a:t>
            </a:r>
            <a:r>
              <a:rPr dirty="0" sz="3750" spc="-140">
                <a:latin typeface="Arial MT"/>
                <a:cs typeface="Arial MT"/>
              </a:rPr>
              <a:t> </a:t>
            </a:r>
            <a:r>
              <a:rPr dirty="0" sz="3750" spc="-40">
                <a:latin typeface="Arial MT"/>
                <a:cs typeface="Arial MT"/>
              </a:rPr>
              <a:t>le</a:t>
            </a:r>
            <a:r>
              <a:rPr dirty="0" sz="3750" spc="-405">
                <a:latin typeface="Arial MT"/>
                <a:cs typeface="Arial MT"/>
              </a:rPr>
              <a:t> </a:t>
            </a:r>
            <a:r>
              <a:rPr dirty="0" sz="3750" spc="-160">
                <a:latin typeface="Arial MT"/>
                <a:cs typeface="Arial MT"/>
              </a:rPr>
              <a:t>marché</a:t>
            </a:r>
            <a:r>
              <a:rPr dirty="0" sz="3750" spc="-165">
                <a:latin typeface="Arial MT"/>
                <a:cs typeface="Arial MT"/>
              </a:rPr>
              <a:t> </a:t>
            </a:r>
            <a:r>
              <a:rPr dirty="0" sz="3750" spc="-30">
                <a:latin typeface="Arial MT"/>
                <a:cs typeface="Arial MT"/>
              </a:rPr>
              <a:t>du</a:t>
            </a:r>
            <a:r>
              <a:rPr dirty="0" sz="3750" spc="-385">
                <a:latin typeface="Arial MT"/>
                <a:cs typeface="Arial MT"/>
              </a:rPr>
              <a:t> </a:t>
            </a:r>
            <a:r>
              <a:rPr dirty="0" sz="3750" spc="-130">
                <a:solidFill>
                  <a:srgbClr val="FFDD57"/>
                </a:solidFill>
                <a:latin typeface="Arial MT"/>
                <a:cs typeface="Arial MT"/>
              </a:rPr>
              <a:t>Marketplace</a:t>
            </a:r>
            <a:r>
              <a:rPr dirty="0" sz="3750" spc="-20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3750" spc="-25">
                <a:solidFill>
                  <a:srgbClr val="FFDD57"/>
                </a:solidFill>
                <a:latin typeface="Arial MT"/>
                <a:cs typeface="Arial MT"/>
              </a:rPr>
              <a:t>en </a:t>
            </a:r>
            <a:r>
              <a:rPr dirty="0" sz="3650" spc="-25">
                <a:solidFill>
                  <a:srgbClr val="FFDD57"/>
                </a:solidFill>
                <a:latin typeface="Arial MT"/>
                <a:cs typeface="Arial MT"/>
              </a:rPr>
              <a:t>Iigne</a:t>
            </a:r>
            <a:r>
              <a:rPr dirty="0" sz="3650" spc="-254">
                <a:solidFill>
                  <a:srgbClr val="FFDD57"/>
                </a:solidFill>
                <a:latin typeface="Arial MT"/>
                <a:cs typeface="Arial MT"/>
              </a:rPr>
              <a:t> </a:t>
            </a:r>
            <a:r>
              <a:rPr dirty="0" sz="3650" spc="-85">
                <a:latin typeface="Arial MT"/>
                <a:cs typeface="Arial MT"/>
              </a:rPr>
              <a:t>spécialisé</a:t>
            </a:r>
            <a:r>
              <a:rPr dirty="0" sz="3650" spc="-190">
                <a:latin typeface="Arial MT"/>
                <a:cs typeface="Arial MT"/>
              </a:rPr>
              <a:t> </a:t>
            </a:r>
            <a:r>
              <a:rPr dirty="0" sz="3650" spc="-50">
                <a:latin typeface="Arial MT"/>
                <a:cs typeface="Arial MT"/>
              </a:rPr>
              <a:t>en</a:t>
            </a:r>
            <a:r>
              <a:rPr dirty="0" sz="3650" spc="-365">
                <a:latin typeface="Arial MT"/>
                <a:cs typeface="Arial MT"/>
              </a:rPr>
              <a:t> </a:t>
            </a:r>
            <a:r>
              <a:rPr dirty="0" sz="3650" spc="-10">
                <a:solidFill>
                  <a:srgbClr val="FFDD57"/>
                </a:solidFill>
                <a:latin typeface="Arial MT"/>
                <a:cs typeface="Arial MT"/>
              </a:rPr>
              <a:t>ordinateur</a:t>
            </a:r>
            <a:r>
              <a:rPr dirty="0" sz="3650">
                <a:solidFill>
                  <a:srgbClr val="FFDD57"/>
                </a:solidFill>
                <a:latin typeface="Arial MT"/>
                <a:cs typeface="Arial MT"/>
              </a:rPr>
              <a:t>	</a:t>
            </a:r>
            <a:r>
              <a:rPr dirty="0" sz="3650" spc="55">
                <a:latin typeface="Arial MT"/>
                <a:cs typeface="Arial MT"/>
              </a:rPr>
              <a:t>et</a:t>
            </a:r>
            <a:r>
              <a:rPr dirty="0" sz="3650" spc="-235">
                <a:latin typeface="Arial MT"/>
                <a:cs typeface="Arial MT"/>
              </a:rPr>
              <a:t> </a:t>
            </a:r>
            <a:r>
              <a:rPr dirty="0" sz="3650" spc="-70">
                <a:latin typeface="Arial MT"/>
                <a:cs typeface="Arial MT"/>
              </a:rPr>
              <a:t>ne</a:t>
            </a:r>
            <a:r>
              <a:rPr dirty="0" sz="3650" spc="-325">
                <a:latin typeface="Arial MT"/>
                <a:cs typeface="Arial MT"/>
              </a:rPr>
              <a:t> </a:t>
            </a:r>
            <a:r>
              <a:rPr dirty="0" sz="3650" spc="-150">
                <a:latin typeface="Arial MT"/>
                <a:cs typeface="Arial MT"/>
              </a:rPr>
              <a:t>possède</a:t>
            </a:r>
            <a:r>
              <a:rPr dirty="0" sz="3650" spc="-160">
                <a:latin typeface="Arial MT"/>
                <a:cs typeface="Arial MT"/>
              </a:rPr>
              <a:t> </a:t>
            </a:r>
            <a:r>
              <a:rPr dirty="0" sz="3650" spc="-145">
                <a:latin typeface="Arial MT"/>
                <a:cs typeface="Arial MT"/>
              </a:rPr>
              <a:t>pas</a:t>
            </a:r>
            <a:r>
              <a:rPr dirty="0" sz="3650" spc="-280">
                <a:latin typeface="Arial MT"/>
                <a:cs typeface="Arial MT"/>
              </a:rPr>
              <a:t> </a:t>
            </a:r>
            <a:r>
              <a:rPr dirty="0" sz="3650" spc="-50">
                <a:latin typeface="Arial MT"/>
                <a:cs typeface="Arial MT"/>
              </a:rPr>
              <a:t>de</a:t>
            </a:r>
            <a:r>
              <a:rPr dirty="0" sz="3650" spc="-310">
                <a:latin typeface="Arial MT"/>
                <a:cs typeface="Arial MT"/>
              </a:rPr>
              <a:t> </a:t>
            </a:r>
            <a:r>
              <a:rPr dirty="0" sz="3650" spc="-140">
                <a:latin typeface="Arial MT"/>
                <a:cs typeface="Arial MT"/>
              </a:rPr>
              <a:t>ressources </a:t>
            </a:r>
            <a:r>
              <a:rPr dirty="0" sz="3700" spc="-200">
                <a:latin typeface="Arial MT"/>
                <a:cs typeface="Arial MT"/>
              </a:rPr>
              <a:t>nécessaires</a:t>
            </a:r>
            <a:r>
              <a:rPr dirty="0" sz="3700" spc="-3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qui</a:t>
            </a:r>
            <a:r>
              <a:rPr dirty="0" sz="3700" spc="-295">
                <a:latin typeface="Arial MT"/>
                <a:cs typeface="Arial MT"/>
              </a:rPr>
              <a:t> </a:t>
            </a:r>
            <a:r>
              <a:rPr dirty="0" sz="3700" spc="80">
                <a:latin typeface="Arial MT"/>
                <a:cs typeface="Arial MT"/>
              </a:rPr>
              <a:t>lui</a:t>
            </a:r>
            <a:r>
              <a:rPr dirty="0" sz="3700" spc="-380">
                <a:latin typeface="Arial MT"/>
                <a:cs typeface="Arial MT"/>
              </a:rPr>
              <a:t> </a:t>
            </a:r>
            <a:r>
              <a:rPr dirty="0" sz="3700" spc="-25">
                <a:latin typeface="Arial MT"/>
                <a:cs typeface="Arial MT"/>
              </a:rPr>
              <a:t>permettrais</a:t>
            </a:r>
            <a:r>
              <a:rPr dirty="0" sz="3700" spc="-80">
                <a:latin typeface="Arial MT"/>
                <a:cs typeface="Arial MT"/>
              </a:rPr>
              <a:t> </a:t>
            </a:r>
            <a:r>
              <a:rPr dirty="0" sz="3700" spc="-65">
                <a:latin typeface="Arial MT"/>
                <a:cs typeface="Arial MT"/>
              </a:rPr>
              <a:t>d'avoir</a:t>
            </a:r>
            <a:r>
              <a:rPr dirty="0" sz="3700" spc="-60">
                <a:latin typeface="Arial MT"/>
                <a:cs typeface="Arial MT"/>
              </a:rPr>
              <a:t> </a:t>
            </a:r>
            <a:r>
              <a:rPr dirty="0" sz="3700" spc="-185">
                <a:latin typeface="Arial MT"/>
                <a:cs typeface="Arial MT"/>
              </a:rPr>
              <a:t>des</a:t>
            </a:r>
            <a:r>
              <a:rPr dirty="0" sz="3700" spc="-300">
                <a:latin typeface="Arial MT"/>
                <a:cs typeface="Arial MT"/>
              </a:rPr>
              <a:t> </a:t>
            </a:r>
            <a:r>
              <a:rPr dirty="0" sz="3700" spc="-185">
                <a:latin typeface="Arial MT"/>
                <a:cs typeface="Arial MT"/>
              </a:rPr>
              <a:t>mesures</a:t>
            </a:r>
            <a:r>
              <a:rPr dirty="0" sz="3700" spc="-70">
                <a:latin typeface="Arial MT"/>
                <a:cs typeface="Arial MT"/>
              </a:rPr>
              <a:t> </a:t>
            </a:r>
            <a:r>
              <a:rPr dirty="0" sz="3700" spc="-25">
                <a:latin typeface="Arial MT"/>
                <a:cs typeface="Arial MT"/>
              </a:rPr>
              <a:t>de </a:t>
            </a:r>
            <a:r>
              <a:rPr dirty="0" sz="3700" spc="-10">
                <a:latin typeface="Arial MT"/>
                <a:cs typeface="Arial MT"/>
              </a:rPr>
              <a:t>robustes.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5251703"/>
            <a:ext cx="18281904" cy="36149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850391"/>
            <a:ext cx="18281904" cy="88391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095" y="3459479"/>
            <a:ext cx="18279110" cy="344805"/>
          </a:xfrm>
          <a:custGeom>
            <a:avLst/>
            <a:gdLst/>
            <a:ahLst/>
            <a:cxnLst/>
            <a:rect l="l" t="t" r="r" b="b"/>
            <a:pathLst>
              <a:path w="18279110" h="344804">
                <a:moveTo>
                  <a:pt x="18278856" y="344424"/>
                </a:moveTo>
                <a:lnTo>
                  <a:pt x="0" y="34442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4442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230" y="3353054"/>
            <a:ext cx="17519015" cy="459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70">
                <a:solidFill>
                  <a:srgbClr val="FFFFFF"/>
                </a:solidFill>
                <a:latin typeface="Arial MT"/>
                <a:cs typeface="Arial MT"/>
              </a:rPr>
              <a:t>Ici</a:t>
            </a:r>
            <a:r>
              <a:rPr dirty="0" sz="2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Arial MT"/>
                <a:cs typeface="Arial MT"/>
              </a:rPr>
              <a:t>il</a:t>
            </a:r>
            <a:r>
              <a:rPr dirty="0" sz="2850" spc="60">
                <a:solidFill>
                  <a:srgbClr val="FFFFFF"/>
                </a:solidFill>
                <a:latin typeface="Arial MT"/>
                <a:cs typeface="Arial MT"/>
              </a:rPr>
              <a:t> inca</a:t>
            </a:r>
            <a:r>
              <a:rPr dirty="0" sz="2850" spc="-4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Arial MT"/>
                <a:cs typeface="Arial MT"/>
              </a:rPr>
              <a:t>rne</a:t>
            </a:r>
            <a:r>
              <a:rPr dirty="0" sz="28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4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dirty="0" sz="285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80">
                <a:solidFill>
                  <a:srgbClr val="FFFFFF"/>
                </a:solidFill>
                <a:latin typeface="Arial MT"/>
                <a:cs typeface="Arial MT"/>
              </a:rPr>
              <a:t>cyberattaquant</a:t>
            </a:r>
            <a:r>
              <a:rPr dirty="0" sz="2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Arial MT"/>
                <a:cs typeface="Arial MT"/>
              </a:rPr>
              <a:t>ayant</a:t>
            </a:r>
            <a:r>
              <a:rPr dirty="0" sz="285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30">
                <a:solidFill>
                  <a:srgbClr val="FFFFFF"/>
                </a:solidFill>
                <a:latin typeface="Arial MT"/>
                <a:cs typeface="Arial MT"/>
              </a:rPr>
              <a:t>découvert</a:t>
            </a:r>
            <a:r>
              <a:rPr dirty="0" sz="2850" spc="3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55">
                <a:solidFill>
                  <a:srgbClr val="FFFFFF"/>
                </a:solidFill>
                <a:latin typeface="Arial MT"/>
                <a:cs typeface="Arial MT"/>
              </a:rPr>
              <a:t>une</a:t>
            </a:r>
            <a:r>
              <a:rPr dirty="0" sz="2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Arial MT"/>
                <a:cs typeface="Arial MT"/>
              </a:rPr>
              <a:t>vulnéra</a:t>
            </a:r>
            <a:r>
              <a:rPr dirty="0" sz="2850" spc="-4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40">
                <a:solidFill>
                  <a:srgbClr val="FFFFFF"/>
                </a:solidFill>
                <a:latin typeface="Arial MT"/>
                <a:cs typeface="Arial MT"/>
              </a:rPr>
              <a:t>bilité</a:t>
            </a:r>
            <a:r>
              <a:rPr dirty="0" sz="28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285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Arial MT"/>
                <a:cs typeface="Arial MT"/>
              </a:rPr>
              <a:t>exploiter</a:t>
            </a:r>
            <a:r>
              <a:rPr dirty="0" sz="2850" spc="3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sur</a:t>
            </a:r>
            <a:r>
              <a:rPr dirty="0" sz="285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10">
                <a:latin typeface="Arial MT"/>
                <a:cs typeface="Arial MT"/>
              </a:rPr>
              <a:t>ordi-</a:t>
            </a:r>
            <a:r>
              <a:rPr dirty="0" sz="2850" spc="135">
                <a:latin typeface="Arial MT"/>
                <a:cs typeface="Arial MT"/>
              </a:rPr>
              <a:t>pas-cher.com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095" y="3947159"/>
            <a:ext cx="18279110" cy="344805"/>
          </a:xfrm>
          <a:custGeom>
            <a:avLst/>
            <a:gdLst/>
            <a:ahLst/>
            <a:cxnLst/>
            <a:rect l="l" t="t" r="r" b="b"/>
            <a:pathLst>
              <a:path w="18279110" h="344804">
                <a:moveTo>
                  <a:pt x="18278856" y="344424"/>
                </a:moveTo>
                <a:lnTo>
                  <a:pt x="0" y="34442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4442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95" y="4434840"/>
            <a:ext cx="18279110" cy="338455"/>
          </a:xfrm>
          <a:custGeom>
            <a:avLst/>
            <a:gdLst/>
            <a:ahLst/>
            <a:cxnLst/>
            <a:rect l="l" t="t" r="r" b="b"/>
            <a:pathLst>
              <a:path w="18279110" h="338454">
                <a:moveTo>
                  <a:pt x="18278856" y="338328"/>
                </a:moveTo>
                <a:lnTo>
                  <a:pt x="0" y="33832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3832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87604" y="3798423"/>
            <a:ext cx="16905605" cy="9893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28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Arial MT"/>
                <a:cs typeface="Arial MT"/>
              </a:rPr>
              <a:t>il</a:t>
            </a:r>
            <a:r>
              <a:rPr dirty="0" sz="2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Arial MT"/>
                <a:cs typeface="Arial MT"/>
              </a:rPr>
              <a:t>exploiterais</a:t>
            </a:r>
            <a:r>
              <a:rPr dirty="0" sz="285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Arial MT"/>
                <a:cs typeface="Arial MT"/>
              </a:rPr>
              <a:t>celle-</a:t>
            </a:r>
            <a:r>
              <a:rPr dirty="0" sz="2850" spc="65">
                <a:solidFill>
                  <a:srgbClr val="FFFFFF"/>
                </a:solidFill>
                <a:latin typeface="Arial MT"/>
                <a:cs typeface="Arial MT"/>
              </a:rPr>
              <a:t>ci</a:t>
            </a:r>
            <a:r>
              <a:rPr dirty="0" sz="285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dirty="0" sz="28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Arial MT"/>
                <a:cs typeface="Arial MT"/>
              </a:rPr>
              <a:t>créant</a:t>
            </a:r>
            <a:r>
              <a:rPr dirty="0" sz="2850" spc="2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55">
                <a:solidFill>
                  <a:srgbClr val="FFFFFF"/>
                </a:solidFill>
                <a:latin typeface="Arial MT"/>
                <a:cs typeface="Arial MT"/>
              </a:rPr>
              <a:t>une</a:t>
            </a:r>
            <a:r>
              <a:rPr dirty="0" sz="28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fausse</a:t>
            </a:r>
            <a:r>
              <a:rPr dirty="0" sz="285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50">
                <a:solidFill>
                  <a:srgbClr val="FFFFFF"/>
                </a:solidFill>
                <a:latin typeface="Arial MT"/>
                <a:cs typeface="Arial MT"/>
              </a:rPr>
              <a:t>annonce</a:t>
            </a:r>
            <a:r>
              <a:rPr dirty="0" sz="28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25">
                <a:solidFill>
                  <a:srgbClr val="F48269"/>
                </a:solidFill>
                <a:latin typeface="Arial MT"/>
                <a:cs typeface="Arial MT"/>
              </a:rPr>
              <a:t>juteuse</a:t>
            </a:r>
            <a:r>
              <a:rPr dirty="0" sz="2850" spc="295">
                <a:solidFill>
                  <a:srgbClr val="F48269"/>
                </a:solidFill>
                <a:latin typeface="Arial MT"/>
                <a:cs typeface="Arial MT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Arial MT"/>
                <a:cs typeface="Arial MT"/>
              </a:rPr>
              <a:t>pour</a:t>
            </a:r>
            <a:r>
              <a:rPr dirty="0" sz="2850" spc="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Arial MT"/>
                <a:cs typeface="Arial MT"/>
              </a:rPr>
              <a:t>attirer</a:t>
            </a:r>
            <a:r>
              <a:rPr dirty="0" sz="2850" spc="2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ses</a:t>
            </a:r>
            <a:r>
              <a:rPr dirty="0" sz="2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60">
                <a:solidFill>
                  <a:srgbClr val="FFFFFF"/>
                </a:solidFill>
                <a:latin typeface="Arial MT"/>
                <a:cs typeface="Arial MT"/>
              </a:rPr>
              <a:t>futures</a:t>
            </a:r>
            <a:r>
              <a:rPr dirty="0" sz="2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140">
                <a:solidFill>
                  <a:srgbClr val="FFFFFF"/>
                </a:solidFill>
                <a:latin typeface="Arial MT"/>
                <a:cs typeface="Arial MT"/>
              </a:rPr>
              <a:t>victimes</a:t>
            </a:r>
            <a:r>
              <a:rPr dirty="0" sz="285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endParaRPr sz="28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320"/>
              </a:spcBef>
              <a:tabLst>
                <a:tab pos="2221865" algn="l"/>
              </a:tabLst>
            </a:pP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remplissant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	le</a:t>
            </a:r>
            <a:r>
              <a:rPr dirty="0" sz="29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Arial MT"/>
                <a:cs typeface="Arial MT"/>
              </a:rPr>
              <a:t>formulaire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00">
                <a:solidFill>
                  <a:srgbClr val="FFFFFF"/>
                </a:solidFill>
                <a:latin typeface="Arial MT"/>
                <a:cs typeface="Arial MT"/>
              </a:rPr>
              <a:t>d'annonce</a:t>
            </a:r>
            <a:r>
              <a:rPr dirty="0" sz="295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85">
                <a:solidFill>
                  <a:srgbClr val="FFFFFF"/>
                </a:solidFill>
                <a:latin typeface="Arial MT"/>
                <a:cs typeface="Arial MT"/>
              </a:rPr>
              <a:t>comme</a:t>
            </a:r>
            <a:r>
              <a:rPr dirty="0" sz="29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Arial MT"/>
                <a:cs typeface="Arial MT"/>
              </a:rPr>
              <a:t>ceci.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95" y="9140952"/>
            <a:ext cx="18282285" cy="67310"/>
            <a:chOff x="6095" y="9140952"/>
            <a:chExt cx="18282285" cy="6731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" y="9140952"/>
              <a:ext cx="18281904" cy="6705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095" y="9140952"/>
              <a:ext cx="18279110" cy="64135"/>
            </a:xfrm>
            <a:custGeom>
              <a:avLst/>
              <a:gdLst/>
              <a:ahLst/>
              <a:cxnLst/>
              <a:rect l="l" t="t" r="r" b="b"/>
              <a:pathLst>
                <a:path w="18279110" h="64134">
                  <a:moveTo>
                    <a:pt x="18278856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64008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856488"/>
            <a:ext cx="18281904" cy="87782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095" y="2471927"/>
            <a:ext cx="18279110" cy="344805"/>
          </a:xfrm>
          <a:custGeom>
            <a:avLst/>
            <a:gdLst/>
            <a:ahLst/>
            <a:cxnLst/>
            <a:rect l="l" t="t" r="r" b="b"/>
            <a:pathLst>
              <a:path w="18279110" h="344805">
                <a:moveTo>
                  <a:pt x="18278856" y="344424"/>
                </a:moveTo>
                <a:lnTo>
                  <a:pt x="0" y="34442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4442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3453" y="2346452"/>
            <a:ext cx="125202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Ici</a:t>
            </a:r>
            <a:r>
              <a:rPr dirty="0" sz="3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elle</a:t>
            </a:r>
            <a:r>
              <a:rPr dirty="0" sz="30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Arial MT"/>
                <a:cs typeface="Arial MT"/>
              </a:rPr>
              <a:t>incarne</a:t>
            </a:r>
            <a:r>
              <a:rPr dirty="0" sz="300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90">
                <a:solidFill>
                  <a:srgbClr val="FFFFFF"/>
                </a:solidFill>
                <a:latin typeface="Arial MT"/>
                <a:cs typeface="Arial MT"/>
              </a:rPr>
              <a:t>notre</a:t>
            </a:r>
            <a:r>
              <a:rPr dirty="0" sz="3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14">
                <a:solidFill>
                  <a:srgbClr val="FFFFFF"/>
                </a:solidFill>
                <a:latin typeface="Arial MT"/>
                <a:cs typeface="Arial MT"/>
              </a:rPr>
              <a:t>victime</a:t>
            </a:r>
            <a:r>
              <a:rPr dirty="0" sz="30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Arial MT"/>
                <a:cs typeface="Arial MT"/>
              </a:rPr>
              <a:t>qui</a:t>
            </a:r>
            <a:r>
              <a:rPr dirty="0" sz="3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est</a:t>
            </a:r>
            <a:r>
              <a:rPr dirty="0" sz="30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intéressé</a:t>
            </a:r>
            <a:r>
              <a:rPr dirty="0" sz="300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par</a:t>
            </a:r>
            <a:r>
              <a:rPr dirty="0" sz="3000" spc="2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Arial MT"/>
                <a:cs typeface="Arial MT"/>
              </a:rPr>
              <a:t>l'annonce</a:t>
            </a:r>
            <a:r>
              <a:rPr dirty="0" sz="30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95">
                <a:solidFill>
                  <a:srgbClr val="FFFFFF"/>
                </a:solidFill>
                <a:latin typeface="Arial MT"/>
                <a:cs typeface="Arial MT"/>
              </a:rPr>
              <a:t>trafiqué</a:t>
            </a:r>
            <a:r>
              <a:rPr dirty="0" sz="300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095" y="2959607"/>
            <a:ext cx="18279110" cy="338455"/>
          </a:xfrm>
          <a:custGeom>
            <a:avLst/>
            <a:gdLst/>
            <a:ahLst/>
            <a:cxnLst/>
            <a:rect l="l" t="t" r="r" b="b"/>
            <a:pathLst>
              <a:path w="18279110" h="338454">
                <a:moveTo>
                  <a:pt x="18278856" y="338328"/>
                </a:moveTo>
                <a:lnTo>
                  <a:pt x="0" y="338328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38328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11181" y="2837433"/>
            <a:ext cx="16146780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0740" algn="l"/>
              </a:tabLst>
            </a:pPr>
            <a:r>
              <a:rPr dirty="0" sz="2950" spc="90">
                <a:solidFill>
                  <a:srgbClr val="FFFFFF"/>
                </a:solidFill>
                <a:latin typeface="Arial MT"/>
                <a:cs typeface="Arial MT"/>
              </a:rPr>
              <a:t>Malheureusement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950" spc="85">
                <a:solidFill>
                  <a:srgbClr val="FFFFFF"/>
                </a:solidFill>
                <a:latin typeface="Arial MT"/>
                <a:cs typeface="Arial MT"/>
              </a:rPr>
              <a:t>pour</a:t>
            </a:r>
            <a:r>
              <a:rPr dirty="0" sz="295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elle</a:t>
            </a:r>
            <a:r>
              <a:rPr dirty="0" sz="29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lors</a:t>
            </a:r>
            <a:r>
              <a:rPr dirty="0" sz="29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9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20">
                <a:solidFill>
                  <a:srgbClr val="FFFFFF"/>
                </a:solidFill>
                <a:latin typeface="Arial MT"/>
                <a:cs typeface="Arial MT"/>
              </a:rPr>
              <a:t>sa</a:t>
            </a:r>
            <a:r>
              <a:rPr dirty="0" sz="295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session</a:t>
            </a:r>
            <a:r>
              <a:rPr dirty="0" sz="295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9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29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recherche</a:t>
            </a:r>
            <a:r>
              <a:rPr dirty="0" sz="295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elle</a:t>
            </a:r>
            <a:r>
              <a:rPr dirty="0" sz="29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90">
                <a:solidFill>
                  <a:srgbClr val="FFFFFF"/>
                </a:solidFill>
                <a:latin typeface="Arial MT"/>
                <a:cs typeface="Arial MT"/>
              </a:rPr>
              <a:t>tombe</a:t>
            </a:r>
            <a:r>
              <a:rPr dirty="0" sz="29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sur</a:t>
            </a:r>
            <a:r>
              <a:rPr dirty="0" sz="295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20">
                <a:solidFill>
                  <a:srgbClr val="FFFFFF"/>
                </a:solidFill>
                <a:latin typeface="Arial MT"/>
                <a:cs typeface="Arial MT"/>
              </a:rPr>
              <a:t>cette</a:t>
            </a:r>
            <a:r>
              <a:rPr dirty="0" sz="29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90">
                <a:solidFill>
                  <a:srgbClr val="FFFFFF"/>
                </a:solidFill>
                <a:latin typeface="Arial MT"/>
                <a:cs typeface="Arial MT"/>
              </a:rPr>
              <a:t>dernière</a:t>
            </a:r>
            <a:r>
              <a:rPr dirty="0" sz="295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095" y="3441191"/>
            <a:ext cx="18279110" cy="344805"/>
          </a:xfrm>
          <a:custGeom>
            <a:avLst/>
            <a:gdLst/>
            <a:ahLst/>
            <a:cxnLst/>
            <a:rect l="l" t="t" r="r" b="b"/>
            <a:pathLst>
              <a:path w="18279110" h="344804">
                <a:moveTo>
                  <a:pt x="18278856" y="344424"/>
                </a:moveTo>
                <a:lnTo>
                  <a:pt x="0" y="34442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4442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12380" y="3328416"/>
            <a:ext cx="82518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65">
                <a:solidFill>
                  <a:srgbClr val="FFFFFF"/>
                </a:solidFill>
                <a:latin typeface="Arial MT"/>
                <a:cs typeface="Arial MT"/>
              </a:rPr>
              <a:t>lorsqu'elle</a:t>
            </a:r>
            <a:r>
              <a:rPr dirty="0" sz="29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05">
                <a:solidFill>
                  <a:srgbClr val="FFFFFF"/>
                </a:solidFill>
                <a:latin typeface="Arial MT"/>
                <a:cs typeface="Arial MT"/>
              </a:rPr>
              <a:t>clique</a:t>
            </a:r>
            <a:r>
              <a:rPr dirty="0" sz="29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sur</a:t>
            </a:r>
            <a:r>
              <a:rPr dirty="0" sz="2900" spc="2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dirty="0" sz="29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Arial MT"/>
                <a:cs typeface="Arial MT"/>
              </a:rPr>
              <a:t>lien</a:t>
            </a:r>
            <a:r>
              <a:rPr dirty="0" sz="29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14">
                <a:solidFill>
                  <a:srgbClr val="FFFFFF"/>
                </a:solidFill>
                <a:latin typeface="Arial MT"/>
                <a:cs typeface="Arial MT"/>
              </a:rPr>
              <a:t>pour</a:t>
            </a:r>
            <a:r>
              <a:rPr dirty="0" sz="29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voir</a:t>
            </a:r>
            <a:r>
              <a:rPr dirty="0" sz="2900" spc="3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r>
              <a:rPr dirty="0" sz="2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70">
                <a:solidFill>
                  <a:srgbClr val="FFFFFF"/>
                </a:solidFill>
                <a:latin typeface="Arial MT"/>
                <a:cs typeface="Arial MT"/>
              </a:rPr>
              <a:t>détails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14723" y="3315716"/>
            <a:ext cx="67379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0">
                <a:solidFill>
                  <a:srgbClr val="FFFFFF"/>
                </a:solidFill>
                <a:latin typeface="Arial MT"/>
                <a:cs typeface="Arial MT"/>
              </a:rPr>
              <a:t>ses</a:t>
            </a:r>
            <a:r>
              <a:rPr dirty="0" sz="3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95">
                <a:solidFill>
                  <a:srgbClr val="FFFFFF"/>
                </a:solidFill>
                <a:latin typeface="Arial MT"/>
                <a:cs typeface="Arial MT"/>
              </a:rPr>
              <a:t>identifiants</a:t>
            </a:r>
            <a:r>
              <a:rPr dirty="0" sz="3000" spc="135">
                <a:solidFill>
                  <a:srgbClr val="FFFFFF"/>
                </a:solidFill>
                <a:latin typeface="Arial MT"/>
                <a:cs typeface="Arial MT"/>
              </a:rPr>
              <a:t> ont</a:t>
            </a:r>
            <a:r>
              <a:rPr dirty="0" sz="30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Arial MT"/>
                <a:cs typeface="Arial MT"/>
              </a:rPr>
              <a:t>été</a:t>
            </a:r>
            <a:r>
              <a:rPr dirty="0" sz="3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envoyé</a:t>
            </a:r>
            <a:r>
              <a:rPr dirty="0" sz="30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285">
                <a:solidFill>
                  <a:srgbClr val="FFFFFF"/>
                </a:solidFill>
                <a:latin typeface="Arial MT"/>
                <a:cs typeface="Arial MT"/>
              </a:rPr>
              <a:t>à</a:t>
            </a:r>
            <a:r>
              <a:rPr dirty="0" sz="300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80">
                <a:solidFill>
                  <a:srgbClr val="FFFFFF"/>
                </a:solidFill>
                <a:latin typeface="Arial MT"/>
                <a:cs typeface="Arial MT"/>
              </a:rPr>
              <a:t>notre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95" y="3928871"/>
            <a:ext cx="18279110" cy="344805"/>
          </a:xfrm>
          <a:custGeom>
            <a:avLst/>
            <a:gdLst/>
            <a:ahLst/>
            <a:cxnLst/>
            <a:rect l="l" t="t" r="r" b="b"/>
            <a:pathLst>
              <a:path w="18279110" h="344804">
                <a:moveTo>
                  <a:pt x="18278856" y="344424"/>
                </a:moveTo>
                <a:lnTo>
                  <a:pt x="0" y="34442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34442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99721" y="3803396"/>
            <a:ext cx="155949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67330" algn="l"/>
              </a:tabLst>
            </a:pPr>
            <a:r>
              <a:rPr dirty="0" sz="3000" spc="105">
                <a:solidFill>
                  <a:srgbClr val="FFFFFF"/>
                </a:solidFill>
                <a:latin typeface="Arial MT"/>
                <a:cs typeface="Arial MT"/>
              </a:rPr>
              <a:t>cyberattaquant,</a:t>
            </a:r>
            <a:r>
              <a:rPr dirty="0" sz="30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Arial MT"/>
                <a:cs typeface="Arial MT"/>
              </a:rPr>
              <a:t>qui</a:t>
            </a:r>
            <a:r>
              <a:rPr dirty="0" sz="3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20">
                <a:solidFill>
                  <a:srgbClr val="FFFFFF"/>
                </a:solidFill>
                <a:latin typeface="Arial MT"/>
                <a:cs typeface="Arial MT"/>
              </a:rPr>
              <a:t>détient</a:t>
            </a:r>
            <a:r>
              <a:rPr dirty="0" sz="3000" spc="22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Arial MT"/>
                <a:cs typeface="Arial MT"/>
              </a:rPr>
              <a:t>maintenant</a:t>
            </a:r>
            <a:r>
              <a:rPr dirty="0" sz="3000" spc="22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05">
                <a:solidFill>
                  <a:srgbClr val="FFFFFF"/>
                </a:solidFill>
                <a:latin typeface="Arial MT"/>
                <a:cs typeface="Arial MT"/>
              </a:rPr>
              <a:t>toutes</a:t>
            </a:r>
            <a:r>
              <a:rPr dirty="0" sz="30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Arial MT"/>
                <a:cs typeface="Arial MT"/>
              </a:rPr>
              <a:t>les</a:t>
            </a:r>
            <a:r>
              <a:rPr dirty="0" sz="3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clés</a:t>
            </a:r>
            <a:r>
              <a:rPr dirty="0" sz="30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Arial MT"/>
                <a:cs typeface="Arial MT"/>
              </a:rPr>
              <a:t>pour</a:t>
            </a:r>
            <a:r>
              <a:rPr dirty="0" sz="30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usurper</a:t>
            </a:r>
            <a:r>
              <a:rPr dirty="0" sz="3000" spc="3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95">
                <a:solidFill>
                  <a:srgbClr val="FFFFFF"/>
                </a:solidFill>
                <a:latin typeface="Arial MT"/>
                <a:cs typeface="Arial MT"/>
              </a:rPr>
              <a:t>parfaitement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000" spc="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95" y="6007608"/>
            <a:ext cx="18282285" cy="896619"/>
            <a:chOff x="6095" y="6007608"/>
            <a:chExt cx="18282285" cy="896619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" y="6007608"/>
              <a:ext cx="18281904" cy="89611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095" y="6007608"/>
              <a:ext cx="18279110" cy="893444"/>
            </a:xfrm>
            <a:custGeom>
              <a:avLst/>
              <a:gdLst/>
              <a:ahLst/>
              <a:cxnLst/>
              <a:rect l="l" t="t" r="r" b="b"/>
              <a:pathLst>
                <a:path w="18279110" h="893445">
                  <a:moveTo>
                    <a:pt x="18278856" y="893063"/>
                  </a:moveTo>
                  <a:lnTo>
                    <a:pt x="0" y="893063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893063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/>
              <a:t>Comment</a:t>
            </a:r>
            <a:r>
              <a:rPr dirty="0" spc="330"/>
              <a:t> </a:t>
            </a:r>
            <a:r>
              <a:rPr dirty="0" spc="110"/>
              <a:t>ça</a:t>
            </a:r>
            <a:r>
              <a:rPr dirty="0" spc="-20"/>
              <a:t> </a:t>
            </a:r>
            <a:r>
              <a:rPr dirty="0" spc="50"/>
              <a:t>se</a:t>
            </a:r>
            <a:r>
              <a:rPr dirty="0" spc="-70"/>
              <a:t> </a:t>
            </a:r>
            <a:r>
              <a:rPr dirty="0" spc="50"/>
              <a:t>passe</a:t>
            </a:r>
            <a:r>
              <a:rPr dirty="0" spc="-225"/>
              <a:t> </a:t>
            </a:r>
            <a:r>
              <a:rPr dirty="0" spc="65"/>
              <a:t>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" y="1752600"/>
            <a:ext cx="18279110" cy="436245"/>
          </a:xfrm>
          <a:custGeom>
            <a:avLst/>
            <a:gdLst/>
            <a:ahLst/>
            <a:cxnLst/>
            <a:rect l="l" t="t" r="r" b="b"/>
            <a:pathLst>
              <a:path w="18279110" h="436244">
                <a:moveTo>
                  <a:pt x="18278856" y="435864"/>
                </a:moveTo>
                <a:lnTo>
                  <a:pt x="0" y="435864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435864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71136" y="1564385"/>
            <a:ext cx="1538605" cy="62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50" spc="12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39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-2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95" y="5117591"/>
            <a:ext cx="18279110" cy="1740535"/>
            <a:chOff x="6095" y="5117591"/>
            <a:chExt cx="18279110" cy="17405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2367" y="5129783"/>
              <a:ext cx="1633728" cy="1950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8576" y="5190743"/>
              <a:ext cx="1633727" cy="13411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095" y="5117591"/>
              <a:ext cx="18279110" cy="204470"/>
            </a:xfrm>
            <a:custGeom>
              <a:avLst/>
              <a:gdLst/>
              <a:ahLst/>
              <a:cxnLst/>
              <a:rect l="l" t="t" r="r" b="b"/>
              <a:pathLst>
                <a:path w="18279110" h="204470">
                  <a:moveTo>
                    <a:pt x="18278856" y="204215"/>
                  </a:moveTo>
                  <a:lnTo>
                    <a:pt x="0" y="204215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204215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4559" y="5337047"/>
              <a:ext cx="1633728" cy="6705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8576" y="5343143"/>
              <a:ext cx="1633727" cy="609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095" y="5337047"/>
              <a:ext cx="18279110" cy="64135"/>
            </a:xfrm>
            <a:custGeom>
              <a:avLst/>
              <a:gdLst/>
              <a:ahLst/>
              <a:cxnLst/>
              <a:rect l="l" t="t" r="r" b="b"/>
              <a:pathLst>
                <a:path w="18279110" h="64135">
                  <a:moveTo>
                    <a:pt x="18278856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64008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13791" y="5553455"/>
              <a:ext cx="545592" cy="129844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095" y="5416295"/>
              <a:ext cx="18279110" cy="1442085"/>
            </a:xfrm>
            <a:custGeom>
              <a:avLst/>
              <a:gdLst/>
              <a:ahLst/>
              <a:cxnLst/>
              <a:rect l="l" t="t" r="r" b="b"/>
              <a:pathLst>
                <a:path w="18279110" h="1442084">
                  <a:moveTo>
                    <a:pt x="18278856" y="1441704"/>
                  </a:moveTo>
                  <a:lnTo>
                    <a:pt x="0" y="1441704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1441704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881055" y="5506403"/>
            <a:ext cx="387350" cy="1223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920"/>
              </a:lnSpc>
            </a:pPr>
            <a:r>
              <a:rPr dirty="0" sz="2550" spc="40">
                <a:solidFill>
                  <a:srgbClr val="FFFFFF"/>
                </a:solidFill>
                <a:latin typeface="Arial MT"/>
                <a:cs typeface="Arial MT"/>
              </a:rPr>
              <a:t>accéder</a:t>
            </a:r>
            <a:endParaRPr sz="255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095" y="6873240"/>
            <a:ext cx="18282285" cy="353695"/>
            <a:chOff x="6095" y="6873240"/>
            <a:chExt cx="18282285" cy="353695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73456" y="6873240"/>
              <a:ext cx="1633728" cy="6096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8576" y="6873240"/>
              <a:ext cx="1633727" cy="6096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095" y="6873240"/>
              <a:ext cx="18279110" cy="58419"/>
            </a:xfrm>
            <a:custGeom>
              <a:avLst/>
              <a:gdLst/>
              <a:ahLst/>
              <a:cxnLst/>
              <a:rect l="l" t="t" r="r" b="b"/>
              <a:pathLst>
                <a:path w="18279110" h="58420">
                  <a:moveTo>
                    <a:pt x="18278856" y="57912"/>
                  </a:moveTo>
                  <a:lnTo>
                    <a:pt x="0" y="5791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57912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49072" y="6946392"/>
              <a:ext cx="1633728" cy="6096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8576" y="6946392"/>
              <a:ext cx="1633727" cy="6096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095" y="6946392"/>
              <a:ext cx="18279110" cy="58419"/>
            </a:xfrm>
            <a:custGeom>
              <a:avLst/>
              <a:gdLst/>
              <a:ahLst/>
              <a:cxnLst/>
              <a:rect l="l" t="t" r="r" b="b"/>
              <a:pathLst>
                <a:path w="18279110" h="58420">
                  <a:moveTo>
                    <a:pt x="18278856" y="57912"/>
                  </a:moveTo>
                  <a:lnTo>
                    <a:pt x="0" y="5791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57912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24687" y="7025640"/>
              <a:ext cx="1633727" cy="5486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8576" y="7025640"/>
              <a:ext cx="1633727" cy="5486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095" y="7025640"/>
              <a:ext cx="18279110" cy="52069"/>
            </a:xfrm>
            <a:custGeom>
              <a:avLst/>
              <a:gdLst/>
              <a:ahLst/>
              <a:cxnLst/>
              <a:rect l="l" t="t" r="r" b="b"/>
              <a:pathLst>
                <a:path w="18279110" h="52070">
                  <a:moveTo>
                    <a:pt x="18278856" y="51816"/>
                  </a:moveTo>
                  <a:lnTo>
                    <a:pt x="0" y="51816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51816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12495" y="7092696"/>
              <a:ext cx="1633727" cy="6096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18576" y="7092696"/>
              <a:ext cx="1633727" cy="60960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095" y="7092696"/>
              <a:ext cx="18279110" cy="58419"/>
            </a:xfrm>
            <a:custGeom>
              <a:avLst/>
              <a:gdLst/>
              <a:ahLst/>
              <a:cxnLst/>
              <a:rect l="l" t="t" r="r" b="b"/>
              <a:pathLst>
                <a:path w="18279110" h="58420">
                  <a:moveTo>
                    <a:pt x="18278856" y="57912"/>
                  </a:moveTo>
                  <a:lnTo>
                    <a:pt x="0" y="57912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57912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5" y="7171944"/>
              <a:ext cx="18281904" cy="5486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095" y="7171944"/>
              <a:ext cx="18279110" cy="52069"/>
            </a:xfrm>
            <a:custGeom>
              <a:avLst/>
              <a:gdLst/>
              <a:ahLst/>
              <a:cxnLst/>
              <a:rect l="l" t="t" r="r" b="b"/>
              <a:pathLst>
                <a:path w="18279110" h="52070">
                  <a:moveTo>
                    <a:pt x="18278856" y="51816"/>
                  </a:moveTo>
                  <a:lnTo>
                    <a:pt x="0" y="51816"/>
                  </a:lnTo>
                  <a:lnTo>
                    <a:pt x="0" y="0"/>
                  </a:lnTo>
                  <a:lnTo>
                    <a:pt x="18278856" y="0"/>
                  </a:lnTo>
                  <a:lnTo>
                    <a:pt x="18278856" y="51816"/>
                  </a:lnTo>
                  <a:close/>
                </a:path>
              </a:pathLst>
            </a:custGeom>
            <a:solidFill>
              <a:srgbClr val="0111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/>
          <p:nvPr/>
        </p:nvSpPr>
        <p:spPr>
          <a:xfrm>
            <a:off x="6095" y="9573768"/>
            <a:ext cx="18279110" cy="180340"/>
          </a:xfrm>
          <a:custGeom>
            <a:avLst/>
            <a:gdLst/>
            <a:ahLst/>
            <a:cxnLst/>
            <a:rect l="l" t="t" r="r" b="b"/>
            <a:pathLst>
              <a:path w="18279110" h="180340">
                <a:moveTo>
                  <a:pt x="18278856" y="179832"/>
                </a:moveTo>
                <a:lnTo>
                  <a:pt x="0" y="179832"/>
                </a:lnTo>
                <a:lnTo>
                  <a:pt x="0" y="0"/>
                </a:lnTo>
                <a:lnTo>
                  <a:pt x="18278856" y="0"/>
                </a:lnTo>
                <a:lnTo>
                  <a:pt x="18278856" y="179832"/>
                </a:lnTo>
                <a:close/>
              </a:path>
            </a:pathLst>
          </a:custGeom>
          <a:solidFill>
            <a:srgbClr val="011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145"/>
              </a:lnSpc>
            </a:pPr>
            <a:r>
              <a:rPr dirty="0" spc="60"/>
              <a:t>Presentation</a:t>
            </a:r>
            <a:r>
              <a:rPr dirty="0" spc="175"/>
              <a:t> </a:t>
            </a:r>
            <a:r>
              <a:rPr dirty="0"/>
              <a:t>Par</a:t>
            </a:r>
            <a:r>
              <a:rPr dirty="0" spc="130"/>
              <a:t> </a:t>
            </a:r>
            <a:r>
              <a:rPr dirty="0"/>
              <a:t>DURIZOT</a:t>
            </a:r>
            <a:r>
              <a:rPr dirty="0" spc="90"/>
              <a:t> </a:t>
            </a:r>
            <a:r>
              <a:rPr dirty="0" spc="-10"/>
              <a:t>Héléna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Nathanaël Durizot</dc:creator>
  <cp:keywords>DAFw3I2_3cw,BAFM9q0PcIg</cp:keywords>
  <dc:title>XSS</dc:title>
  <dcterms:created xsi:type="dcterms:W3CDTF">2024-02-27T12:11:13Z</dcterms:created>
  <dcterms:modified xsi:type="dcterms:W3CDTF">2024-02-27T12:11:13Z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2023-11-06T00:00:00Z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2023-11-06T00:00:00Z</vt:filetime>
  </property>
</Properties>
</file>