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86435" autoAdjust="0"/>
  </p:normalViewPr>
  <p:slideViewPr>
    <p:cSldViewPr snapToGrid="0" snapToObjects="1">
      <p:cViewPr varScale="1">
        <p:scale>
          <a:sx n="87" d="100"/>
          <a:sy n="87" d="100"/>
        </p:scale>
        <p:origin x="-12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27.01.15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27.01.15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Ennemi se déplace, le pingouin doit éviter leur champ</a:t>
            </a:r>
            <a:r>
              <a:rPr lang="fr-FR" b="1" baseline="0" dirty="0" smtClean="0"/>
              <a:t> de vision.</a:t>
            </a:r>
            <a:endParaRPr lang="fr-FR" b="1" dirty="0" smtClean="0"/>
          </a:p>
          <a:p>
            <a:endParaRPr lang="fr-FR" dirty="0" smtClean="0"/>
          </a:p>
          <a:p>
            <a:r>
              <a:rPr lang="fr-FR" b="1" dirty="0" smtClean="0"/>
              <a:t>Classes</a:t>
            </a:r>
            <a:r>
              <a:rPr lang="fr-FR" b="1" baseline="0" dirty="0" smtClean="0"/>
              <a:t> Ennemi </a:t>
            </a:r>
            <a:r>
              <a:rPr lang="fr-FR" b="1" baseline="0" dirty="0" smtClean="0"/>
              <a:t>(MEME CLASSE POUR TOUS)</a:t>
            </a:r>
            <a:endParaRPr lang="fr-FR" b="1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E_Renard</a:t>
            </a:r>
            <a:r>
              <a:rPr lang="fr-FR" baseline="0" dirty="0" smtClean="0"/>
              <a:t> 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err="1" smtClean="0"/>
              <a:t>E_Loup</a:t>
            </a:r>
            <a:endParaRPr lang="fr-FR" baseline="0" dirty="0" smtClean="0"/>
          </a:p>
          <a:p>
            <a:pPr marL="0" indent="0">
              <a:buFont typeface="Arial"/>
              <a:buNone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Les classes hésitantes sont lég</a:t>
            </a:r>
            <a:r>
              <a:rPr lang="fr-FR" b="1" baseline="0" dirty="0" smtClean="0"/>
              <a:t>ères,</a:t>
            </a:r>
          </a:p>
          <a:p>
            <a:pPr marL="0" indent="0">
              <a:buFont typeface="Arial"/>
              <a:buNone/>
            </a:pPr>
            <a:r>
              <a:rPr lang="fr-FR" baseline="0" dirty="0" smtClean="0"/>
              <a:t>Elles définissent uniquement 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Forme du champ</a:t>
            </a:r>
            <a:r>
              <a:rPr lang="fr-FR" baseline="0" dirty="0" smtClean="0"/>
              <a:t> de vision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apparence du méchant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Vitesse de déplacement</a:t>
            </a:r>
            <a:endParaRPr lang="fr-FR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Champ de vision, création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blocs assignés à une lignes et colonne, tout dans une liste </a:t>
            </a:r>
            <a:r>
              <a:rPr lang="fr-FR" baseline="0" dirty="0" smtClean="0"/>
              <a:t>dans chaque </a:t>
            </a:r>
            <a:r>
              <a:rPr lang="fr-FR" baseline="0" dirty="0" smtClean="0"/>
              <a:t>Ennemi.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forme du champ de vision définissable avec des blocs assignés à certaines lignes et colonnes.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Dessin créer dans les classes </a:t>
            </a:r>
            <a:r>
              <a:rPr lang="fr-FR" baseline="0" dirty="0" err="1" smtClean="0"/>
              <a:t>héritantes</a:t>
            </a: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des lignes et colonnes de chaque bloc pour leur position suivant l’orientation du méchant.</a:t>
            </a:r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Mise à jour du champ de vision 10fois par seconde 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Utilisation d’un seul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connecté sur la scène pour tout les ennemis mais déplacements non-simultanés.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Détection du pingouin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Zones du champ de vision désactivées en vertes :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des lignes et colonnes. Si tout le blocs après la lignes sont désactivés.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Pour champs de vision extra large : implémentation pensée mais pas mise en place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fr-F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B(colonne, ligne) obstrué : 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B(&gt;colonne, ligne) seront désactivés.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le bloc de direction est obstrué, tous les autres blocs sont désactivés ! (implémenté)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&gt; 0 : 	B(&gt;colonne, &gt;=ligne ) seront désactivés. (non implémenté)</a:t>
            </a:r>
          </a:p>
          <a:p>
            <a:pPr marL="1085850" lvl="2" indent="-171450">
              <a:buFont typeface="Arial"/>
              <a:buChar char="•"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ligne &lt; 0 : 	B(&gt;colonne, &lt;=ligne ) seront désactivés. (non implémenté)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171450" indent="-171450">
              <a:buFont typeface="Arial"/>
              <a:buChar char="•"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b="1" dirty="0" smtClean="0"/>
              <a:t>Chemin constitué de points</a:t>
            </a:r>
            <a:r>
              <a:rPr lang="fr-FR" b="1" baseline="0" dirty="0" smtClean="0"/>
              <a:t> enregistrés dans une liste</a:t>
            </a:r>
            <a:endParaRPr lang="fr-FR" b="1" dirty="0" smtClean="0"/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Chemin réglé automatiquement avec la population de la scène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Retour de l’ennemis en arrière si obstacle sur son chemin. Il n’essaye pas de le </a:t>
            </a:r>
            <a:r>
              <a:rPr lang="fr-FR" b="1" baseline="0" dirty="0" smtClean="0"/>
              <a:t>contourner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0" baseline="0" dirty="0" smtClean="0"/>
              <a:t>Fonctionnement voulu, défini pour les puzzles.</a:t>
            </a:r>
            <a:endParaRPr lang="fr-FR" b="0" baseline="0" dirty="0" smtClean="0"/>
          </a:p>
          <a:p>
            <a:endParaRPr lang="fr-FR" dirty="0" smtClean="0"/>
          </a:p>
          <a:p>
            <a:pPr marL="0" indent="0">
              <a:buFont typeface="Arial"/>
              <a:buNone/>
            </a:pPr>
            <a:r>
              <a:rPr lang="fr-FR" b="1" dirty="0" smtClean="0"/>
              <a:t>Vitesse</a:t>
            </a:r>
            <a:r>
              <a:rPr lang="fr-FR" b="1" baseline="0" dirty="0" smtClean="0"/>
              <a:t> de déplacement différent suivant le type du méchant</a:t>
            </a:r>
          </a:p>
          <a:p>
            <a:pPr marL="171450" indent="-171450">
              <a:buFont typeface="Arial"/>
              <a:buChar char="•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Ennemis</a:t>
            </a:r>
          </a:p>
          <a:p>
            <a:pPr marL="0" indent="0">
              <a:buFont typeface="Arial"/>
              <a:buNone/>
            </a:pPr>
            <a:endParaRPr lang="fr-FR" b="1" dirty="0" smtClean="0"/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Détection par un ennemi</a:t>
            </a:r>
          </a:p>
          <a:p>
            <a:pPr marL="171450" indent="-171450">
              <a:buFont typeface="Arial"/>
              <a:buChar char="•"/>
            </a:pPr>
            <a:r>
              <a:rPr lang="fr-FR" b="0" dirty="0" smtClean="0"/>
              <a:t>Obstruction</a:t>
            </a:r>
            <a:r>
              <a:rPr lang="fr-FR" b="0" baseline="0" dirty="0" smtClean="0"/>
              <a:t> du champ de vue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Bloquer le chemin d’un ennemi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Adaptation du champ de vue (observation)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Fin, la loutre mange ses poissons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Accès au niveau suivant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Présentation de la carte de l’ile</a:t>
            </a:r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0" dirty="0" smtClean="0"/>
          </a:p>
          <a:p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Le jeu a été développé</a:t>
            </a:r>
            <a:r>
              <a:rPr lang="fr-FR" baseline="0" dirty="0" smtClean="0"/>
              <a:t> su</a:t>
            </a:r>
            <a:r>
              <a:rPr lang="fr-FR" dirty="0" smtClean="0"/>
              <a:t>r 2 plateformes en simultané Mac et Windows</a:t>
            </a:r>
          </a:p>
          <a:p>
            <a:r>
              <a:rPr lang="fr-FR" dirty="0" smtClean="0"/>
              <a:t>	Grace à la diversité des OS,</a:t>
            </a:r>
            <a:r>
              <a:rPr lang="fr-FR" baseline="0" dirty="0" smtClean="0"/>
              <a:t> nous avons du plus réfléchir trouver des solutions cross compatible (gestion de la mémoire par exemple)</a:t>
            </a:r>
          </a:p>
          <a:p>
            <a:r>
              <a:rPr lang="fr-FR" baseline="0" dirty="0" smtClean="0"/>
              <a:t>	La possibilité de pouvoir ajouter des niveau facilement grâce à la population automatique</a:t>
            </a:r>
          </a:p>
          <a:p>
            <a:r>
              <a:rPr lang="fr-FR" baseline="0" dirty="0" smtClean="0"/>
              <a:t>	Les solutions sont cherchées et résolu en équipe et pas individuellement</a:t>
            </a:r>
          </a:p>
          <a:p>
            <a:r>
              <a:rPr lang="fr-FR" baseline="0" dirty="0" smtClean="0"/>
              <a:t>	</a:t>
            </a:r>
          </a:p>
          <a:p>
            <a:r>
              <a:rPr lang="fr-FR" baseline="0" dirty="0" smtClean="0"/>
              <a:t>	Une solution moins gourmande en CPU des </a:t>
            </a:r>
            <a:r>
              <a:rPr lang="fr-FR" baseline="0" dirty="0" err="1" smtClean="0"/>
              <a:t>AIs</a:t>
            </a:r>
            <a:r>
              <a:rPr lang="fr-FR" baseline="0" dirty="0" smtClean="0"/>
              <a:t> est </a:t>
            </a:r>
            <a:r>
              <a:rPr lang="fr-FR" baseline="0" dirty="0" err="1" smtClean="0"/>
              <a:t>envisagable</a:t>
            </a:r>
            <a:endParaRPr lang="fr-FR" baseline="0" dirty="0" smtClean="0"/>
          </a:p>
          <a:p>
            <a:r>
              <a:rPr lang="fr-FR" baseline="0" dirty="0" smtClean="0"/>
              <a:t>	Nous avons le niveau Tutoriel, Ile Principal (sélection des niveaux) et le premier niveau qui est terminé.</a:t>
            </a:r>
          </a:p>
          <a:p>
            <a:r>
              <a:rPr lang="fr-FR" baseline="0" dirty="0" smtClean="0"/>
              <a:t>	Aucun boss n’a été </a:t>
            </a:r>
            <a:r>
              <a:rPr lang="fr-FR" baseline="0" dirty="0" err="1" smtClean="0"/>
              <a:t>implementé</a:t>
            </a:r>
            <a:endParaRPr lang="fr-FR" baseline="0" dirty="0" smtClean="0"/>
          </a:p>
          <a:p>
            <a:r>
              <a:rPr lang="fr-FR" baseline="0" dirty="0" smtClean="0"/>
              <a:t>	Les pouvoirs spéciaux comme par exemple se cacher sous la neige pour échapper à un ennemi ou glisser sur le ventre pour aller plus vitre sur la neige</a:t>
            </a:r>
          </a:p>
          <a:p>
            <a:r>
              <a:rPr lang="fr-FR" baseline="0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On</a:t>
            </a:r>
            <a:r>
              <a:rPr lang="fr-FR" baseline="0" dirty="0" smtClean="0"/>
              <a:t> a commencé par la méthodologie Cascade</a:t>
            </a:r>
          </a:p>
          <a:p>
            <a:endParaRPr lang="fr-FR" dirty="0" smtClean="0"/>
          </a:p>
          <a:p>
            <a:r>
              <a:rPr lang="fr-FR" dirty="0" smtClean="0"/>
              <a:t>	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Cahier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charge et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tous lundi pendant les heures du projet</a:t>
            </a:r>
            <a:r>
              <a:rPr lang="fr-CH" dirty="0" smtClean="0">
                <a:effectLst/>
              </a:rPr>
              <a:t> </a:t>
            </a:r>
          </a:p>
          <a:p>
            <a:r>
              <a:rPr lang="fr-CH" dirty="0" smtClean="0">
                <a:effectLst/>
              </a:rPr>
              <a:t>	</a:t>
            </a:r>
          </a:p>
          <a:p>
            <a:r>
              <a:rPr lang="fr-C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Sprint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Durée de 1 semaine de lundi à lundi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Resultat : Iteration avec nouvelles fonctionnalités</a:t>
            </a:r>
          </a:p>
          <a:p>
            <a:endParaRPr lang="fr-CH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On arrivait bien à suivre le projet car on voyait la progression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(avec les problemes et les solutions de chacun)</a:t>
            </a:r>
          </a:p>
          <a:p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lang="fr-FR" dirty="0" smtClean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	Répartition global des tâches lors de la première planification</a:t>
            </a:r>
          </a:p>
          <a:p>
            <a:r>
              <a:rPr lang="fr-FR" dirty="0" smtClean="0"/>
              <a:t>	Répartition des sprints </a:t>
            </a:r>
            <a:r>
              <a:rPr lang="fr-FR" dirty="0" err="1" smtClean="0"/>
              <a:t>backlog</a:t>
            </a:r>
            <a:r>
              <a:rPr lang="fr-FR" baseline="0" dirty="0" smtClean="0"/>
              <a:t> chaque semaine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	</a:t>
            </a:r>
            <a:r>
              <a:rPr lang="fr-CH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 à une bonne comunication et un suivit accru du projet par toute l’equipe nous pouvions rapidement adapter la repartition des tâches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?</a:t>
            </a:r>
          </a:p>
          <a:p>
            <a:r>
              <a:rPr lang="fr-FR" baseline="0" dirty="0" smtClean="0"/>
              <a:t>Présentation du </a:t>
            </a:r>
            <a:r>
              <a:rPr lang="fr-FR" baseline="0" dirty="0" err="1" smtClean="0"/>
              <a:t>game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play</a:t>
            </a:r>
            <a:r>
              <a:rPr lang="fr-FR" baseline="0" dirty="0" smtClean="0"/>
              <a:t> et du concept du jeu.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Eléments principaux du jeux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vies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Système de sauvegarde ! Avancement du joueur enregistré ! (on sauvegarde où ?)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CheckPoints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Bottes </a:t>
            </a:r>
            <a:r>
              <a:rPr lang="fr-FR" b="0" baseline="0" dirty="0" err="1" smtClean="0"/>
              <a:t>anti-glisse</a:t>
            </a:r>
            <a:r>
              <a:rPr lang="fr-FR" b="0" baseline="0" dirty="0" smtClean="0"/>
              <a:t> car il y a des surfaces glissantes (voire </a:t>
            </a:r>
            <a:r>
              <a:rPr lang="fr-FR" b="0" baseline="0" dirty="0" err="1" smtClean="0"/>
              <a:t>slide</a:t>
            </a:r>
            <a:r>
              <a:rPr lang="fr-FR" b="0" baseline="0" dirty="0" smtClean="0"/>
              <a:t> suivante)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Poisson indispensable pour le niveau </a:t>
            </a:r>
            <a:r>
              <a:rPr lang="fr-FR" b="0" baseline="0" dirty="0" err="1" smtClean="0"/>
              <a:t>tuto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Utilisation d’une « Sacoche d’objets »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Ennemi, sentinelles à éviter (coté infiltration)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Le pingouin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Pousser</a:t>
            </a:r>
            <a:r>
              <a:rPr lang="fr-FR" baseline="0" dirty="0" smtClean="0"/>
              <a:t> un bloc déplaçable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Glisser</a:t>
            </a:r>
            <a:r>
              <a:rPr lang="fr-FR" baseline="0" dirty="0" smtClean="0"/>
              <a:t> sur de la glace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 (Slot qui déplace le pingouin à chaque fin du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="1" baseline="0" dirty="0" smtClean="0"/>
              <a:t>Couler</a:t>
            </a:r>
            <a:r>
              <a:rPr lang="fr-FR" baseline="0" dirty="0" smtClean="0"/>
              <a:t> dans l’eau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Se payer un mur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Le bloc déplaçable peut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Glisser seul sur de la glace (plusieurs blocs peuvent glisser ensemble)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Utilisation d’un </a:t>
            </a:r>
            <a:r>
              <a:rPr lang="fr-FR" baseline="0" dirty="0" err="1" smtClean="0"/>
              <a:t>timer</a:t>
            </a:r>
            <a:r>
              <a:rPr lang="fr-FR" baseline="0" dirty="0" smtClean="0"/>
              <a:t> pour tous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Tomber dans l’eau et se transformer en neige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Deux blocs déplaçables en collision ne bougent plus !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Être bloqué contre un mur (IMPOSSIBLE de tirer un bloc déplaçable)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Bloquer la sortie.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b="1" baseline="0" dirty="0" smtClean="0"/>
              <a:t>Pourquoi une grande image de Background ? Pourquoi pas que des petits blocs de 32px (voire rapport….)</a:t>
            </a:r>
          </a:p>
          <a:p>
            <a:endParaRPr lang="fr-FR" b="1" baseline="0" dirty="0" smtClean="0"/>
          </a:p>
          <a:p>
            <a:r>
              <a:rPr lang="fr-FR" b="1" baseline="0" dirty="0" smtClean="0"/>
              <a:t>Une population automatique c’est cool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Associé à « </a:t>
            </a:r>
            <a:r>
              <a:rPr lang="fr-FR" b="0" baseline="0" dirty="0" err="1" smtClean="0"/>
              <a:t>Tiled</a:t>
            </a:r>
            <a:r>
              <a:rPr lang="fr-FR" b="0" baseline="0" dirty="0" smtClean="0"/>
              <a:t> » c’est un outil du tonner !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err="1" smtClean="0"/>
              <a:t>Lvl</a:t>
            </a:r>
            <a:r>
              <a:rPr lang="fr-FR" b="0" baseline="0" dirty="0" smtClean="0"/>
              <a:t> </a:t>
            </a:r>
            <a:r>
              <a:rPr lang="fr-FR" b="0" baseline="0" dirty="0" err="1" smtClean="0"/>
              <a:t>vitent</a:t>
            </a:r>
            <a:r>
              <a:rPr lang="fr-FR" b="0" baseline="0" dirty="0" smtClean="0"/>
              <a:t> générés</a:t>
            </a:r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b="1" dirty="0" smtClean="0"/>
              <a:t>Comment</a:t>
            </a:r>
            <a:r>
              <a:rPr lang="fr-FR" b="1" baseline="0" dirty="0" smtClean="0"/>
              <a:t> anticiper les zones interdites pour interdire le déplacement. Choix possibles :</a:t>
            </a:r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Détection des collisions par « frôlage » et calcul de la </a:t>
            </a:r>
            <a:r>
              <a:rPr lang="fr-FR" b="0" baseline="0" dirty="0" smtClean="0"/>
              <a:t>position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Compliqué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Faire bouger et revenir en arrière si </a:t>
            </a:r>
            <a:r>
              <a:rPr lang="fr-FR" b="0" baseline="0" dirty="0" smtClean="0"/>
              <a:t>KO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Pas fluide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r>
              <a:rPr lang="fr-FR" b="0" baseline="0" dirty="0" smtClean="0"/>
              <a:t>Implémentation en </a:t>
            </a:r>
            <a:r>
              <a:rPr lang="fr-FR" b="0" baseline="0" dirty="0" smtClean="0"/>
              <a:t>croix</a:t>
            </a:r>
          </a:p>
          <a:p>
            <a:pPr marL="628650" lvl="1" indent="-171450">
              <a:buFont typeface="Arial"/>
              <a:buChar char="•"/>
            </a:pPr>
            <a:r>
              <a:rPr lang="fr-FR" b="0" baseline="0" dirty="0" smtClean="0"/>
              <a:t>OK mais nécessite 30px au lieux de 32px</a:t>
            </a:r>
            <a:endParaRPr lang="fr-FR" b="0" baseline="0" dirty="0" smtClean="0"/>
          </a:p>
          <a:p>
            <a:pPr marL="171450" indent="-171450">
              <a:buFont typeface="Arial"/>
              <a:buChar char="•"/>
            </a:pPr>
            <a:endParaRPr lang="fr-FR" b="0" baseline="0" dirty="0" smtClean="0"/>
          </a:p>
          <a:p>
            <a:pPr marL="0" indent="0">
              <a:buFont typeface="Arial"/>
              <a:buNone/>
            </a:pPr>
            <a:r>
              <a:rPr lang="fr-FR" b="1" baseline="0" dirty="0" smtClean="0"/>
              <a:t>Quelles surface en collisions ?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Type ID, utilisation de la hiérarchie de classe</a:t>
            </a:r>
          </a:p>
          <a:p>
            <a:endParaRPr lang="fr-FR" baseline="0" dirty="0" smtClean="0"/>
          </a:p>
          <a:p>
            <a:r>
              <a:rPr lang="fr-FR" b="1" baseline="0" dirty="0" smtClean="0"/>
              <a:t>Pourquoi 30px et pas 32px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baseline="0" dirty="0" smtClean="0"/>
              <a:t>Même </a:t>
            </a:r>
            <a:r>
              <a:rPr lang="fr-FR" b="1" baseline="0" dirty="0" smtClean="0"/>
              <a:t>principe appliqué </a:t>
            </a:r>
            <a:r>
              <a:rPr lang="fr-FR" b="1" baseline="0" dirty="0" smtClean="0"/>
              <a:t>pour les blocs déplaçables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</a:t>
            </a:r>
            <a:endParaRPr lang="fr-FR" dirty="0" smtClean="0"/>
          </a:p>
          <a:p>
            <a:pPr marL="628650" lvl="1" indent="-171450">
              <a:buFont typeface="Arial"/>
              <a:buChar char="•"/>
            </a:pPr>
            <a:r>
              <a:rPr lang="fr-FR" dirty="0" smtClean="0"/>
              <a:t>Création</a:t>
            </a:r>
            <a:r>
              <a:rPr lang="fr-FR" baseline="0" dirty="0" smtClean="0"/>
              <a:t> de partie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fr-FR" baseline="0" dirty="0" smtClean="0"/>
              <a:t>Menu pause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Sauvegarde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smtClean="0"/>
              <a:t>Redémarrage de la partie</a:t>
            </a:r>
          </a:p>
          <a:p>
            <a:pPr marL="171450" lvl="0" indent="-171450">
              <a:buFont typeface="Arial"/>
              <a:buChar char="•"/>
            </a:pPr>
            <a:r>
              <a:rPr lang="fr-FR" b="1" baseline="0" dirty="0" smtClean="0"/>
              <a:t>Mécaniques du jeux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Perdre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Gagner une vie</a:t>
            </a:r>
          </a:p>
          <a:p>
            <a:pPr marL="628650" lvl="1" indent="-171450">
              <a:buFont typeface="Arial"/>
              <a:buChar char="•"/>
            </a:pPr>
            <a:r>
              <a:rPr lang="fr-FR" b="1" baseline="0" dirty="0" smtClean="0"/>
              <a:t>Etc…</a:t>
            </a:r>
          </a:p>
          <a:p>
            <a:pPr marL="0" indent="0">
              <a:buFont typeface="Arial"/>
              <a:buNone/>
            </a:pPr>
            <a:endParaRPr lang="fr-FR" b="1" u="sng" dirty="0" smtClean="0"/>
          </a:p>
          <a:p>
            <a:pPr marL="0" indent="0">
              <a:buFont typeface="Arial"/>
              <a:buNone/>
            </a:pPr>
            <a:r>
              <a:rPr lang="fr-FR" b="1" u="sng" dirty="0" smtClean="0"/>
              <a:t>/!\ Jusqu’avant</a:t>
            </a:r>
            <a:r>
              <a:rPr lang="fr-FR" b="1" u="sng" baseline="0" dirty="0" smtClean="0"/>
              <a:t> le </a:t>
            </a:r>
            <a:r>
              <a:rPr lang="fr-FR" b="1" u="sng" baseline="0" dirty="0" err="1" smtClean="0"/>
              <a:t>lvl</a:t>
            </a:r>
            <a:r>
              <a:rPr lang="fr-FR" b="1" u="sng" baseline="0" dirty="0" smtClean="0"/>
              <a:t> avec méchants /!\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27.01.15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27.01.15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27.01.15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27.01.15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27.01.15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27.01.15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Champs </a:t>
            </a:r>
            <a:r>
              <a:rPr lang="fr-FR" dirty="0" smtClean="0"/>
              <a:t>de vision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028506" y="5631053"/>
            <a:ext cx="373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E_Renard</a:t>
            </a:r>
            <a:r>
              <a:rPr lang="fr-FR" dirty="0" smtClean="0"/>
              <a:t>		</a:t>
            </a:r>
            <a:r>
              <a:rPr lang="fr-FR" dirty="0" err="1" smtClean="0"/>
              <a:t>E_Loup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Déplacements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 (Mac et Windows)</a:t>
            </a:r>
          </a:p>
          <a:p>
            <a:r>
              <a:rPr lang="fr-FR" dirty="0" smtClean="0"/>
              <a:t>Population automatique</a:t>
            </a:r>
          </a:p>
          <a:p>
            <a:r>
              <a:rPr lang="fr-FR" dirty="0" smtClean="0"/>
              <a:t>Banana Rocket: une équipe soudée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/>
              <a:t>Boss de </a:t>
            </a:r>
            <a:r>
              <a:rPr lang="fr-FR" dirty="0" smtClean="0"/>
              <a:t>fin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15729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3910167"/>
            <a:ext cx="30915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</a:t>
            </a:r>
            <a:r>
              <a:rPr lang="fr-FR" dirty="0" smtClean="0">
                <a:solidFill>
                  <a:srgbClr val="C50000"/>
                </a:solidFill>
              </a:rPr>
              <a:t>Visinand</a:t>
            </a:r>
            <a:endParaRPr lang="fr-FR" sz="1200" dirty="0">
              <a:solidFill>
                <a:srgbClr val="C50000"/>
              </a:solidFill>
            </a:endParaRPr>
          </a:p>
          <a:p>
            <a:pPr algn="ctr"/>
            <a:endParaRPr lang="fr-FR" sz="1200" dirty="0" smtClean="0">
              <a:solidFill>
                <a:srgbClr val="C50000"/>
              </a:solidFill>
            </a:endParaRPr>
          </a:p>
          <a:p>
            <a:pPr algn="ctr"/>
            <a:endParaRPr lang="fr-FR" sz="500" dirty="0">
              <a:solidFill>
                <a:srgbClr val="C50000"/>
              </a:solidFill>
            </a:endParaRPr>
          </a:p>
          <a:p>
            <a:pPr algn="ctr"/>
            <a:r>
              <a:rPr lang="fr-CH" dirty="0" smtClean="0">
                <a:solidFill>
                  <a:srgbClr val="C50000"/>
                </a:solidFill>
              </a:rPr>
              <a:t>27.01.15</a:t>
            </a:r>
            <a:endParaRPr lang="fr-FR" dirty="0" smtClean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719375" y="873255"/>
            <a:ext cx="158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ECF1A"/>
                </a:solidFill>
              </a:rPr>
              <a:t>Présenté par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028" y="5535422"/>
            <a:ext cx="3091599" cy="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tâches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IA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63" y="3161871"/>
            <a:ext cx="750375" cy="750375"/>
          </a:xfrm>
          <a:prstGeom prst="rect">
            <a:avLst/>
          </a:prstGeom>
        </p:spPr>
      </p:pic>
      <p:pic>
        <p:nvPicPr>
          <p:cNvPr id="8" name="Image 7" descr="Pingouin_Fac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99" y="3040368"/>
            <a:ext cx="739201" cy="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Méthodologie </a:t>
            </a:r>
            <a:r>
              <a:rPr lang="fr-FR" dirty="0" err="1" smtClean="0"/>
              <a:t>Scrum</a:t>
            </a:r>
            <a:r>
              <a:rPr lang="fr-FR" dirty="0" smtClean="0"/>
              <a:t> (agile)</a:t>
            </a:r>
          </a:p>
          <a:p>
            <a:endParaRPr lang="fr-FR" dirty="0" smtClean="0"/>
          </a:p>
          <a:p>
            <a:r>
              <a:rPr lang="fr-FR" dirty="0" smtClean="0"/>
              <a:t>Discussion de l’avancement à chaque rencontre</a:t>
            </a:r>
          </a:p>
          <a:p>
            <a:endParaRPr lang="fr-FR" dirty="0"/>
          </a:p>
          <a:p>
            <a:r>
              <a:rPr lang="fr-FR" dirty="0" smtClean="0"/>
              <a:t>Durée du sprint : Une semaine</a:t>
            </a:r>
          </a:p>
          <a:p>
            <a:endParaRPr lang="fr-FR" dirty="0" smtClean="0"/>
          </a:p>
          <a:p>
            <a:r>
              <a:rPr lang="fr-FR" dirty="0" smtClean="0"/>
              <a:t>Nouvelles fonctionnalités implémentées par itération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Répartition initiale des tâches par fonctionnalité</a:t>
            </a:r>
          </a:p>
          <a:p>
            <a:endParaRPr lang="fr-FR" dirty="0" smtClean="0"/>
          </a:p>
          <a:p>
            <a:r>
              <a:rPr lang="fr-FR" dirty="0" smtClean="0"/>
              <a:t>Répartition à chaque sprint des tâches pour le nouveau Sprint </a:t>
            </a:r>
            <a:r>
              <a:rPr lang="fr-FR" dirty="0" err="1" smtClean="0"/>
              <a:t>Backlog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Adaptation de la répartition des tâches en fonction de l’avancement de chacun</a:t>
            </a:r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profils sauvegardées</a:t>
            </a: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661866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205270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661866"/>
            <a:ext cx="179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Bottes </a:t>
            </a:r>
          </a:p>
          <a:p>
            <a:endParaRPr lang="fr-FR" dirty="0" smtClean="0"/>
          </a:p>
          <a:p>
            <a:r>
              <a:rPr lang="fr-FR" dirty="0" smtClean="0"/>
              <a:t>Poisson</a:t>
            </a:r>
            <a:endParaRPr lang="fr-FR" dirty="0" smtClean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732794"/>
            <a:ext cx="406400" cy="406400"/>
          </a:xfrm>
          <a:prstGeom prst="rect">
            <a:avLst/>
          </a:prstGeom>
        </p:spPr>
      </p:pic>
      <p:pic>
        <p:nvPicPr>
          <p:cNvPr id="11" name="Image 10" descr="renard_righ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537471"/>
            <a:ext cx="406400" cy="4064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261323" y="5600858"/>
            <a:ext cx="179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Ennemi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 avec déplacement de la vue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automatisée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688047"/>
            <a:ext cx="424744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		  </a:t>
            </a:r>
            <a:r>
              <a:rPr lang="fr-FR" b="1" dirty="0" smtClean="0"/>
              <a:t>« Surfaces »</a:t>
            </a:r>
          </a:p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dans chaque direction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751</Words>
  <Application>Microsoft Macintosh PowerPoint</Application>
  <PresentationFormat>Présentation à l'écran (4:3)</PresentationFormat>
  <Paragraphs>263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Steve Visinand</cp:lastModifiedBy>
  <cp:revision>125</cp:revision>
  <dcterms:created xsi:type="dcterms:W3CDTF">2015-01-26T10:02:35Z</dcterms:created>
  <dcterms:modified xsi:type="dcterms:W3CDTF">2015-01-27T10:10:06Z</dcterms:modified>
</cp:coreProperties>
</file>