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7" r:id="rId2"/>
    <p:sldId id="258" r:id="rId3"/>
    <p:sldId id="259" r:id="rId4"/>
    <p:sldId id="260" r:id="rId5"/>
    <p:sldId id="261" r:id="rId6"/>
    <p:sldId id="262" r:id="rId7"/>
    <p:sldId id="264" r:id="rId8"/>
    <p:sldId id="266" r:id="rId9"/>
    <p:sldId id="26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65A8AEDB-5770-4731-90C5-10D52FAFE25A}" type="datetimeFigureOut">
              <a:rPr lang="en-IN" smtClean="0"/>
              <a:t>27-04-2025</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633F9262-69C0-44B1-A9BC-C68F57AFAECC}" type="slidenum">
              <a:rPr lang="en-IN" smtClean="0"/>
              <a:t>‹#›</a:t>
            </a:fld>
            <a:endParaRPr lang="en-IN"/>
          </a:p>
        </p:txBody>
      </p:sp>
    </p:spTree>
    <p:extLst>
      <p:ext uri="{BB962C8B-B14F-4D97-AF65-F5344CB8AC3E}">
        <p14:creationId xmlns:p14="http://schemas.microsoft.com/office/powerpoint/2010/main" val="60308218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8AEDB-5770-4731-90C5-10D52FAFE25A}"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F9262-69C0-44B1-A9BC-C68F57AFAECC}" type="slidenum">
              <a:rPr lang="en-IN" smtClean="0"/>
              <a:t>‹#›</a:t>
            </a:fld>
            <a:endParaRPr lang="en-IN"/>
          </a:p>
        </p:txBody>
      </p:sp>
    </p:spTree>
    <p:extLst>
      <p:ext uri="{BB962C8B-B14F-4D97-AF65-F5344CB8AC3E}">
        <p14:creationId xmlns:p14="http://schemas.microsoft.com/office/powerpoint/2010/main" val="126895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8AEDB-5770-4731-90C5-10D52FAFE25A}"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3F9262-69C0-44B1-A9BC-C68F57AFAECC}" type="slidenum">
              <a:rPr lang="en-IN" smtClean="0"/>
              <a:t>‹#›</a:t>
            </a:fld>
            <a:endParaRPr lang="en-IN"/>
          </a:p>
        </p:txBody>
      </p:sp>
    </p:spTree>
    <p:extLst>
      <p:ext uri="{BB962C8B-B14F-4D97-AF65-F5344CB8AC3E}">
        <p14:creationId xmlns:p14="http://schemas.microsoft.com/office/powerpoint/2010/main" val="3656388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A8AEDB-5770-4731-90C5-10D52FAFE25A}" type="datetimeFigureOut">
              <a:rPr lang="en-IN" smtClean="0"/>
              <a:t>27-04-2025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3F9262-69C0-44B1-A9BC-C68F57AFAECC}" type="slidenum">
              <a:rPr lang="en-IN" smtClean="0"/>
              <a:t>‹#›</a:t>
            </a:fld>
            <a:endParaRPr lang="en-IN"/>
          </a:p>
        </p:txBody>
      </p:sp>
    </p:spTree>
    <p:extLst>
      <p:ext uri="{BB962C8B-B14F-4D97-AF65-F5344CB8AC3E}">
        <p14:creationId xmlns:p14="http://schemas.microsoft.com/office/powerpoint/2010/main" val="190558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65A8AEDB-5770-4731-90C5-10D52FAFE25A}" type="datetimeFigureOut">
              <a:rPr lang="en-IN" smtClean="0"/>
              <a:t>27-04-2025</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633F9262-69C0-44B1-A9BC-C68F57AFAECC}" type="slidenum">
              <a:rPr lang="en-IN" smtClean="0"/>
              <a:t>‹#›</a:t>
            </a:fld>
            <a:endParaRPr lang="en-IN"/>
          </a:p>
        </p:txBody>
      </p:sp>
    </p:spTree>
    <p:extLst>
      <p:ext uri="{BB962C8B-B14F-4D97-AF65-F5344CB8AC3E}">
        <p14:creationId xmlns:p14="http://schemas.microsoft.com/office/powerpoint/2010/main" val="167246280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A8AEDB-5770-4731-90C5-10D52FAFE25A}"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3F9262-69C0-44B1-A9BC-C68F57AFAECC}" type="slidenum">
              <a:rPr lang="en-IN" smtClean="0"/>
              <a:t>‹#›</a:t>
            </a:fld>
            <a:endParaRPr lang="en-IN"/>
          </a:p>
        </p:txBody>
      </p:sp>
    </p:spTree>
    <p:extLst>
      <p:ext uri="{BB962C8B-B14F-4D97-AF65-F5344CB8AC3E}">
        <p14:creationId xmlns:p14="http://schemas.microsoft.com/office/powerpoint/2010/main" val="323286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A8AEDB-5770-4731-90C5-10D52FAFE25A}" type="datetimeFigureOut">
              <a:rPr lang="en-IN" smtClean="0"/>
              <a:t>27-04-2025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3F9262-69C0-44B1-A9BC-C68F57AFAECC}" type="slidenum">
              <a:rPr lang="en-IN" smtClean="0"/>
              <a:t>‹#›</a:t>
            </a:fld>
            <a:endParaRPr lang="en-IN"/>
          </a:p>
        </p:txBody>
      </p:sp>
    </p:spTree>
    <p:extLst>
      <p:ext uri="{BB962C8B-B14F-4D97-AF65-F5344CB8AC3E}">
        <p14:creationId xmlns:p14="http://schemas.microsoft.com/office/powerpoint/2010/main" val="79381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A8AEDB-5770-4731-90C5-10D52FAFE25A}" type="datetimeFigureOut">
              <a:rPr lang="en-IN" smtClean="0"/>
              <a:t>27-04-2025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3F9262-69C0-44B1-A9BC-C68F57AFAECC}" type="slidenum">
              <a:rPr lang="en-IN" smtClean="0"/>
              <a:t>‹#›</a:t>
            </a:fld>
            <a:endParaRPr lang="en-IN"/>
          </a:p>
        </p:txBody>
      </p:sp>
    </p:spTree>
    <p:extLst>
      <p:ext uri="{BB962C8B-B14F-4D97-AF65-F5344CB8AC3E}">
        <p14:creationId xmlns:p14="http://schemas.microsoft.com/office/powerpoint/2010/main" val="584609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8AEDB-5770-4731-90C5-10D52FAFE25A}" type="datetimeFigureOut">
              <a:rPr lang="en-IN" smtClean="0"/>
              <a:t>27-04-2025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3F9262-69C0-44B1-A9BC-C68F57AFAECC}" type="slidenum">
              <a:rPr lang="en-IN" smtClean="0"/>
              <a:t>‹#›</a:t>
            </a:fld>
            <a:endParaRPr lang="en-IN"/>
          </a:p>
        </p:txBody>
      </p:sp>
    </p:spTree>
    <p:extLst>
      <p:ext uri="{BB962C8B-B14F-4D97-AF65-F5344CB8AC3E}">
        <p14:creationId xmlns:p14="http://schemas.microsoft.com/office/powerpoint/2010/main" val="62426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5A8AEDB-5770-4731-90C5-10D52FAFE25A}" type="datetimeFigureOut">
              <a:rPr lang="en-IN" smtClean="0"/>
              <a:t>27-04-2025</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633F9262-69C0-44B1-A9BC-C68F57AFAECC}"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5426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65A8AEDB-5770-4731-90C5-10D52FAFE25A}" type="datetimeFigureOut">
              <a:rPr lang="en-IN" smtClean="0"/>
              <a:t>27-04-2025</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633F9262-69C0-44B1-A9BC-C68F57AFAECC}"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7301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65A8AEDB-5770-4731-90C5-10D52FAFE25A}" type="datetimeFigureOut">
              <a:rPr lang="en-IN" smtClean="0"/>
              <a:t>27-04-2025</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633F9262-69C0-44B1-A9BC-C68F57AFAECC}" type="slidenum">
              <a:rPr lang="en-IN" smtClean="0"/>
              <a:t>‹#›</a:t>
            </a:fld>
            <a:endParaRPr lang="en-IN"/>
          </a:p>
        </p:txBody>
      </p:sp>
    </p:spTree>
    <p:extLst>
      <p:ext uri="{BB962C8B-B14F-4D97-AF65-F5344CB8AC3E}">
        <p14:creationId xmlns:p14="http://schemas.microsoft.com/office/powerpoint/2010/main" val="291291935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6AAD9B-F3EE-AEC3-0C74-D45430B8FCE3}"/>
              </a:ext>
            </a:extLst>
          </p:cNvPr>
          <p:cNvSpPr txBox="1"/>
          <p:nvPr/>
        </p:nvSpPr>
        <p:spPr>
          <a:xfrm>
            <a:off x="1465006" y="1821339"/>
            <a:ext cx="9419303" cy="830997"/>
          </a:xfrm>
          <a:prstGeom prst="rect">
            <a:avLst/>
          </a:prstGeom>
          <a:noFill/>
        </p:spPr>
        <p:txBody>
          <a:bodyPr wrap="square" rtlCol="0">
            <a:spAutoFit/>
          </a:bodyPr>
          <a:lstStyle/>
          <a:p>
            <a:r>
              <a:rPr lang="en-US" sz="4800" dirty="0">
                <a:latin typeface="Algerian" panose="04020705040A02060702" pitchFamily="82" charset="0"/>
              </a:rPr>
              <a:t>PERSONAL TASK MANAGEMENT</a:t>
            </a:r>
            <a:endParaRPr lang="en-IN" sz="4800" dirty="0">
              <a:latin typeface="Algerian" panose="04020705040A02060702" pitchFamily="82" charset="0"/>
            </a:endParaRPr>
          </a:p>
        </p:txBody>
      </p:sp>
      <p:cxnSp>
        <p:nvCxnSpPr>
          <p:cNvPr id="4" name="Straight Connector 3">
            <a:extLst>
              <a:ext uri="{FF2B5EF4-FFF2-40B4-BE49-F238E27FC236}">
                <a16:creationId xmlns:a16="http://schemas.microsoft.com/office/drawing/2014/main" id="{06F815D5-7D0D-0154-DA60-6E6C6F87F629}"/>
              </a:ext>
            </a:extLst>
          </p:cNvPr>
          <p:cNvCxnSpPr>
            <a:cxnSpLocks/>
          </p:cNvCxnSpPr>
          <p:nvPr/>
        </p:nvCxnSpPr>
        <p:spPr>
          <a:xfrm>
            <a:off x="231058" y="4621162"/>
            <a:ext cx="1172988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5A14DE5-4E6B-2889-3C53-BCCA805238A8}"/>
              </a:ext>
            </a:extLst>
          </p:cNvPr>
          <p:cNvSpPr txBox="1"/>
          <p:nvPr/>
        </p:nvSpPr>
        <p:spPr>
          <a:xfrm>
            <a:off x="7980218" y="5112774"/>
            <a:ext cx="3666097" cy="923330"/>
          </a:xfrm>
          <a:prstGeom prst="rect">
            <a:avLst/>
          </a:prstGeom>
          <a:noFill/>
        </p:spPr>
        <p:txBody>
          <a:bodyPr wrap="square" rtlCol="0">
            <a:spAutoFit/>
          </a:bodyPr>
          <a:lstStyle/>
          <a:p>
            <a:r>
              <a:rPr lang="en-US" dirty="0"/>
              <a:t>BY:</a:t>
            </a:r>
          </a:p>
          <a:p>
            <a:r>
              <a:rPr lang="en-US" dirty="0"/>
              <a:t>DIVYA DHARSHINI S – 23CDR044</a:t>
            </a:r>
          </a:p>
          <a:p>
            <a:r>
              <a:rPr lang="en-US" dirty="0"/>
              <a:t>HEMAPRIYA V S  - 23CDR058</a:t>
            </a:r>
            <a:endParaRPr lang="en-IN" dirty="0"/>
          </a:p>
        </p:txBody>
      </p:sp>
    </p:spTree>
    <p:extLst>
      <p:ext uri="{BB962C8B-B14F-4D97-AF65-F5344CB8AC3E}">
        <p14:creationId xmlns:p14="http://schemas.microsoft.com/office/powerpoint/2010/main" val="57024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64CCD5-DE38-C055-76F7-637A91C67635}"/>
              </a:ext>
            </a:extLst>
          </p:cNvPr>
          <p:cNvSpPr txBox="1"/>
          <p:nvPr/>
        </p:nvSpPr>
        <p:spPr>
          <a:xfrm>
            <a:off x="3726426" y="2644877"/>
            <a:ext cx="4280339" cy="1107996"/>
          </a:xfrm>
          <a:prstGeom prst="rect">
            <a:avLst/>
          </a:prstGeom>
          <a:noFill/>
        </p:spPr>
        <p:txBody>
          <a:bodyPr wrap="none" rtlCol="0">
            <a:spAutoFit/>
          </a:bodyPr>
          <a:lstStyle/>
          <a:p>
            <a:r>
              <a:rPr lang="en-US" sz="6600" dirty="0"/>
              <a:t>THANK YOU</a:t>
            </a:r>
            <a:endParaRPr lang="en-IN" sz="6600" dirty="0"/>
          </a:p>
        </p:txBody>
      </p:sp>
    </p:spTree>
    <p:extLst>
      <p:ext uri="{BB962C8B-B14F-4D97-AF65-F5344CB8AC3E}">
        <p14:creationId xmlns:p14="http://schemas.microsoft.com/office/powerpoint/2010/main" val="2657259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9884C-DD03-504A-C3D0-0858C308F972}"/>
              </a:ext>
            </a:extLst>
          </p:cNvPr>
          <p:cNvSpPr txBox="1"/>
          <p:nvPr/>
        </p:nvSpPr>
        <p:spPr>
          <a:xfrm>
            <a:off x="550606" y="629264"/>
            <a:ext cx="4507965" cy="584775"/>
          </a:xfrm>
          <a:prstGeom prst="rect">
            <a:avLst/>
          </a:prstGeom>
          <a:noFill/>
        </p:spPr>
        <p:txBody>
          <a:bodyPr wrap="none" rtlCol="0">
            <a:spAutoFit/>
          </a:bodyPr>
          <a:lstStyle/>
          <a:p>
            <a:r>
              <a:rPr lang="en-US" sz="3200" dirty="0">
                <a:latin typeface="Algerian" panose="04020705040A02060702" pitchFamily="82" charset="0"/>
              </a:rPr>
              <a:t>PROBLEM STATEMENT:</a:t>
            </a:r>
            <a:endParaRPr lang="en-IN" sz="3200" dirty="0">
              <a:latin typeface="Algerian" panose="04020705040A02060702" pitchFamily="82" charset="0"/>
            </a:endParaRPr>
          </a:p>
        </p:txBody>
      </p:sp>
      <p:sp>
        <p:nvSpPr>
          <p:cNvPr id="4" name="TextBox 3">
            <a:extLst>
              <a:ext uri="{FF2B5EF4-FFF2-40B4-BE49-F238E27FC236}">
                <a16:creationId xmlns:a16="http://schemas.microsoft.com/office/drawing/2014/main" id="{E7F7678B-9AA1-FD8D-F3B3-C74AA0DC4E00}"/>
              </a:ext>
            </a:extLst>
          </p:cNvPr>
          <p:cNvSpPr txBox="1"/>
          <p:nvPr/>
        </p:nvSpPr>
        <p:spPr>
          <a:xfrm>
            <a:off x="697876" y="1828800"/>
            <a:ext cx="11103426" cy="3046988"/>
          </a:xfrm>
          <a:prstGeom prst="rect">
            <a:avLst/>
          </a:prstGeom>
          <a:noFill/>
        </p:spPr>
        <p:txBody>
          <a:bodyPr wrap="square" rtlCol="0">
            <a:spAutoFit/>
          </a:bodyPr>
          <a:lstStyle/>
          <a:p>
            <a:r>
              <a:rPr lang="en-US" sz="2400" b="0" i="0" dirty="0">
                <a:effectLst/>
                <a:latin typeface="Arial" panose="020B0604020202020204" pitchFamily="34" charset="0"/>
              </a:rPr>
              <a:t>In today’s fast-paced world, individuals often struggle to stay organized and manage their personal tasks effectively. Without a structured system to categorize tasks and track due dates, people tend to forget important responsibilities or feel overwhelmed by their daily workload. A lack of organization leads to decreased productivity and increased stress. There is a need for a simple yet efficient solution that allows users to manage, prioritize, and track tasks by categorizing them and setting due dates, helping them stay organized and on top of their personal and professional responsibilities.</a:t>
            </a:r>
            <a:endParaRPr lang="en-IN" sz="2400" dirty="0"/>
          </a:p>
        </p:txBody>
      </p:sp>
    </p:spTree>
    <p:extLst>
      <p:ext uri="{BB962C8B-B14F-4D97-AF65-F5344CB8AC3E}">
        <p14:creationId xmlns:p14="http://schemas.microsoft.com/office/powerpoint/2010/main" val="67336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CBA43F-048C-D738-F086-05F87C0A8C71}"/>
              </a:ext>
            </a:extLst>
          </p:cNvPr>
          <p:cNvSpPr txBox="1"/>
          <p:nvPr/>
        </p:nvSpPr>
        <p:spPr>
          <a:xfrm>
            <a:off x="619431" y="560439"/>
            <a:ext cx="2008883" cy="584775"/>
          </a:xfrm>
          <a:prstGeom prst="rect">
            <a:avLst/>
          </a:prstGeom>
          <a:noFill/>
        </p:spPr>
        <p:txBody>
          <a:bodyPr wrap="none" rtlCol="0">
            <a:spAutoFit/>
          </a:bodyPr>
          <a:lstStyle/>
          <a:p>
            <a:r>
              <a:rPr lang="en-US" sz="3200" dirty="0">
                <a:latin typeface="Algerian" panose="04020705040A02060702" pitchFamily="82" charset="0"/>
              </a:rPr>
              <a:t>SOLUTION</a:t>
            </a:r>
            <a:endParaRPr lang="en-IN" sz="3200" dirty="0">
              <a:latin typeface="Algerian" panose="04020705040A02060702" pitchFamily="82" charset="0"/>
            </a:endParaRPr>
          </a:p>
        </p:txBody>
      </p:sp>
      <p:sp>
        <p:nvSpPr>
          <p:cNvPr id="3" name="TextBox 2">
            <a:extLst>
              <a:ext uri="{FF2B5EF4-FFF2-40B4-BE49-F238E27FC236}">
                <a16:creationId xmlns:a16="http://schemas.microsoft.com/office/drawing/2014/main" id="{B913B4C5-C5C8-9FBD-C95D-87F2997E51B3}"/>
              </a:ext>
            </a:extLst>
          </p:cNvPr>
          <p:cNvSpPr txBox="1"/>
          <p:nvPr/>
        </p:nvSpPr>
        <p:spPr>
          <a:xfrm>
            <a:off x="1064910" y="1759975"/>
            <a:ext cx="10339753" cy="2677656"/>
          </a:xfrm>
          <a:prstGeom prst="rect">
            <a:avLst/>
          </a:prstGeom>
          <a:noFill/>
        </p:spPr>
        <p:txBody>
          <a:bodyPr wrap="square" rtlCol="0">
            <a:spAutoFit/>
          </a:bodyPr>
          <a:lstStyle/>
          <a:p>
            <a:r>
              <a:rPr lang="en-US" sz="2400" b="0" i="0" dirty="0">
                <a:effectLst/>
                <a:latin typeface="Arial" panose="020B0604020202020204" pitchFamily="34" charset="0"/>
              </a:rPr>
              <a:t>The solution includes a built-in notification system that delivers timely reminders on the day a task is due, such as "You have this work to complete today: [Task Name]." These notifications help users stay organized, prioritize effectively, and ensure timely completion of tasks. By providing real-time alerts, the system supports better time management and reduces the risk of missed deadlines, ultimately enhancing personal and professional productivity.</a:t>
            </a:r>
            <a:endParaRPr lang="en-IN" sz="2400" dirty="0"/>
          </a:p>
        </p:txBody>
      </p:sp>
    </p:spTree>
    <p:extLst>
      <p:ext uri="{BB962C8B-B14F-4D97-AF65-F5344CB8AC3E}">
        <p14:creationId xmlns:p14="http://schemas.microsoft.com/office/powerpoint/2010/main" val="4415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113AA5-B578-9139-6477-E3BD5A0972F7}"/>
              </a:ext>
            </a:extLst>
          </p:cNvPr>
          <p:cNvSpPr txBox="1"/>
          <p:nvPr/>
        </p:nvSpPr>
        <p:spPr>
          <a:xfrm>
            <a:off x="570270" y="668593"/>
            <a:ext cx="6601487" cy="646331"/>
          </a:xfrm>
          <a:prstGeom prst="rect">
            <a:avLst/>
          </a:prstGeom>
          <a:noFill/>
        </p:spPr>
        <p:txBody>
          <a:bodyPr wrap="none" rtlCol="0">
            <a:spAutoFit/>
          </a:bodyPr>
          <a:lstStyle/>
          <a:p>
            <a:r>
              <a:rPr lang="en-US" sz="3600" dirty="0">
                <a:latin typeface="Algerian" panose="04020705040A02060702" pitchFamily="82" charset="0"/>
              </a:rPr>
              <a:t>APPLICATION ARCHITECTURE:</a:t>
            </a:r>
          </a:p>
        </p:txBody>
      </p:sp>
      <p:sp>
        <p:nvSpPr>
          <p:cNvPr id="4" name="TextBox 3">
            <a:extLst>
              <a:ext uri="{FF2B5EF4-FFF2-40B4-BE49-F238E27FC236}">
                <a16:creationId xmlns:a16="http://schemas.microsoft.com/office/drawing/2014/main" id="{B439030B-3079-C8C1-69E3-F24AB8F647AE}"/>
              </a:ext>
            </a:extLst>
          </p:cNvPr>
          <p:cNvSpPr txBox="1"/>
          <p:nvPr/>
        </p:nvSpPr>
        <p:spPr>
          <a:xfrm>
            <a:off x="371515" y="1750778"/>
            <a:ext cx="11763157" cy="3785652"/>
          </a:xfrm>
          <a:prstGeom prst="rect">
            <a:avLst/>
          </a:prstGeom>
          <a:noFill/>
        </p:spPr>
        <p:txBody>
          <a:bodyPr wrap="none" rtlCol="0">
            <a:spAutoFit/>
          </a:bodyPr>
          <a:lstStyle/>
          <a:p>
            <a:pPr marL="342900" indent="-342900">
              <a:buFont typeface="Arial" panose="020B0604020202020204" pitchFamily="34" charset="0"/>
              <a:buChar char="•"/>
            </a:pPr>
            <a:r>
              <a:rPr lang="en-IN" sz="2400" b="0" i="0" dirty="0">
                <a:effectLst/>
                <a:latin typeface="+mj-lt"/>
              </a:rPr>
              <a:t>Frontend: HTML5, CSS3, JavaScript , </a:t>
            </a:r>
            <a:r>
              <a:rPr lang="en-IN" sz="2400" dirty="0">
                <a:latin typeface="+mj-lt"/>
              </a:rPr>
              <a:t>UI</a:t>
            </a:r>
            <a:r>
              <a:rPr lang="en-IN" sz="2400" b="0" i="0" dirty="0">
                <a:effectLst/>
                <a:latin typeface="+mj-lt"/>
              </a:rPr>
              <a:t>, React.js</a:t>
            </a:r>
            <a:br>
              <a:rPr lang="en-IN" sz="2400" dirty="0">
                <a:latin typeface="+mj-lt"/>
              </a:rPr>
            </a:br>
            <a:br>
              <a:rPr lang="en-IN" sz="2400" dirty="0">
                <a:latin typeface="+mj-lt"/>
              </a:rPr>
            </a:br>
            <a:endParaRPr lang="en-IN" sz="2400" dirty="0">
              <a:latin typeface="+mj-lt"/>
            </a:endParaRPr>
          </a:p>
          <a:p>
            <a:pPr marL="342900" indent="-342900">
              <a:buFont typeface="Arial" panose="020B0604020202020204" pitchFamily="34" charset="0"/>
              <a:buChar char="•"/>
            </a:pPr>
            <a:r>
              <a:rPr lang="en-IN" sz="2400" b="0" i="0" dirty="0">
                <a:effectLst/>
                <a:latin typeface="+mj-lt"/>
              </a:rPr>
              <a:t>Backend:  </a:t>
            </a:r>
            <a:r>
              <a:rPr lang="en-IN" sz="2400" dirty="0">
                <a:latin typeface="+mj-lt"/>
              </a:rPr>
              <a:t>Python with Flask </a:t>
            </a:r>
            <a:r>
              <a:rPr lang="en-IN" sz="2400" b="0" i="0" dirty="0">
                <a:effectLst/>
                <a:latin typeface="+mj-lt"/>
              </a:rPr>
              <a:t> framework.</a:t>
            </a:r>
            <a:br>
              <a:rPr lang="en-IN" sz="2400" dirty="0">
                <a:latin typeface="+mj-lt"/>
              </a:rPr>
            </a:br>
            <a:br>
              <a:rPr lang="en-IN" sz="2400" dirty="0">
                <a:latin typeface="+mj-lt"/>
              </a:rPr>
            </a:br>
            <a:endParaRPr lang="en-IN" sz="2400" dirty="0">
              <a:latin typeface="+mj-lt"/>
            </a:endParaRPr>
          </a:p>
          <a:p>
            <a:pPr marL="342900" indent="-342900">
              <a:buFont typeface="Arial" panose="020B0604020202020204" pitchFamily="34" charset="0"/>
              <a:buChar char="•"/>
            </a:pPr>
            <a:r>
              <a:rPr lang="en-IN" sz="2400" b="0" i="0" dirty="0">
                <a:effectLst/>
                <a:latin typeface="+mj-lt"/>
              </a:rPr>
              <a:t>Database: MYSQL</a:t>
            </a:r>
            <a:br>
              <a:rPr lang="en-IN" sz="2400" dirty="0">
                <a:latin typeface="+mj-lt"/>
              </a:rPr>
            </a:br>
            <a:br>
              <a:rPr lang="en-IN" sz="2400" dirty="0">
                <a:latin typeface="+mj-lt"/>
              </a:rPr>
            </a:br>
            <a:endParaRPr lang="en-IN" sz="2400" dirty="0">
              <a:latin typeface="+mj-lt"/>
            </a:endParaRPr>
          </a:p>
          <a:p>
            <a:pPr marL="342900" indent="-342900">
              <a:buFont typeface="Arial" panose="020B0604020202020204" pitchFamily="34" charset="0"/>
              <a:buChar char="•"/>
            </a:pPr>
            <a:r>
              <a:rPr lang="en-IN" sz="2400" b="0" i="0" dirty="0">
                <a:effectLst/>
                <a:latin typeface="+mj-lt"/>
              </a:rPr>
              <a:t>Dev Tools: Git (version control), Postman (API testing), MySQL Workbench </a:t>
            </a:r>
            <a:endParaRPr lang="en-IN" sz="2400" dirty="0">
              <a:latin typeface="+mj-lt"/>
            </a:endParaRPr>
          </a:p>
        </p:txBody>
      </p:sp>
    </p:spTree>
    <p:extLst>
      <p:ext uri="{BB962C8B-B14F-4D97-AF65-F5344CB8AC3E}">
        <p14:creationId xmlns:p14="http://schemas.microsoft.com/office/powerpoint/2010/main" val="377186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2F6E9C-62D5-06AB-04F9-F72EF2FF0582}"/>
              </a:ext>
            </a:extLst>
          </p:cNvPr>
          <p:cNvSpPr txBox="1"/>
          <p:nvPr/>
        </p:nvSpPr>
        <p:spPr>
          <a:xfrm>
            <a:off x="741680" y="579120"/>
            <a:ext cx="3626314" cy="584775"/>
          </a:xfrm>
          <a:prstGeom prst="rect">
            <a:avLst/>
          </a:prstGeom>
          <a:noFill/>
        </p:spPr>
        <p:txBody>
          <a:bodyPr wrap="none" rtlCol="0">
            <a:spAutoFit/>
          </a:bodyPr>
          <a:lstStyle/>
          <a:p>
            <a:r>
              <a:rPr lang="en-US" sz="3200" dirty="0">
                <a:latin typeface="Algerian" panose="04020705040A02060702" pitchFamily="82" charset="0"/>
              </a:rPr>
              <a:t>FUNCTIONALITIES:</a:t>
            </a:r>
            <a:endParaRPr lang="en-IN" sz="3200" dirty="0">
              <a:latin typeface="Algerian" panose="04020705040A02060702" pitchFamily="82" charset="0"/>
            </a:endParaRPr>
          </a:p>
        </p:txBody>
      </p:sp>
      <p:sp>
        <p:nvSpPr>
          <p:cNvPr id="3" name="TextBox 2">
            <a:extLst>
              <a:ext uri="{FF2B5EF4-FFF2-40B4-BE49-F238E27FC236}">
                <a16:creationId xmlns:a16="http://schemas.microsoft.com/office/drawing/2014/main" id="{BCA19DE5-8796-937A-7495-5186CC3D2895}"/>
              </a:ext>
            </a:extLst>
          </p:cNvPr>
          <p:cNvSpPr txBox="1"/>
          <p:nvPr/>
        </p:nvSpPr>
        <p:spPr>
          <a:xfrm>
            <a:off x="902694" y="2469397"/>
            <a:ext cx="8196667" cy="3170099"/>
          </a:xfrm>
          <a:prstGeom prst="rect">
            <a:avLst/>
          </a:prstGeom>
          <a:noFill/>
        </p:spPr>
        <p:txBody>
          <a:bodyPr wrap="none" rtlCol="0">
            <a:spAutoFit/>
          </a:bodyPr>
          <a:lstStyle/>
          <a:p>
            <a:pPr algn="l">
              <a:buFont typeface="Arial" panose="020B0604020202020204" pitchFamily="34" charset="0"/>
              <a:buChar char="•"/>
            </a:pPr>
            <a:r>
              <a:rPr lang="en-US" sz="2000" b="0" i="0" dirty="0">
                <a:effectLst/>
                <a:latin typeface="Arial" panose="020B0604020202020204" pitchFamily="34" charset="0"/>
              </a:rPr>
              <a:t>Create, edit, and delete personal tasks easily.</a:t>
            </a:r>
          </a:p>
          <a:p>
            <a:pPr algn="l"/>
            <a:endParaRPr lang="en-US" sz="2000" b="0" i="0" dirty="0">
              <a:effectLst/>
              <a:latin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rPr>
              <a:t>Categorize tasks (e.g., Work, Personal, Home) for better organization.</a:t>
            </a:r>
          </a:p>
          <a:p>
            <a:pPr algn="l"/>
            <a:endParaRPr lang="en-US" sz="2000" b="0" i="0" dirty="0">
              <a:effectLst/>
              <a:latin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rPr>
              <a:t>Set and update due dates for each task.</a:t>
            </a:r>
          </a:p>
          <a:p>
            <a:pPr algn="l"/>
            <a:endParaRPr lang="en-US" sz="2000" b="0" i="0" dirty="0">
              <a:effectLst/>
              <a:latin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rPr>
              <a:t>Mark tasks as completed or pending.</a:t>
            </a:r>
          </a:p>
          <a:p>
            <a:pPr algn="l"/>
            <a:endParaRPr lang="en-US" sz="2000" b="0" i="0" dirty="0">
              <a:effectLst/>
              <a:latin typeface="Arial" panose="020B0604020202020204" pitchFamily="34" charset="0"/>
            </a:endParaRPr>
          </a:p>
          <a:p>
            <a:pPr algn="l">
              <a:buFont typeface="Arial" panose="020B0604020202020204" pitchFamily="34" charset="0"/>
              <a:buChar char="•"/>
            </a:pPr>
            <a:r>
              <a:rPr lang="en-US" sz="2000" b="0" i="0" dirty="0">
                <a:effectLst/>
                <a:latin typeface="Arial" panose="020B0604020202020204" pitchFamily="34" charset="0"/>
              </a:rPr>
              <a:t>Search and filter tasks by category, status, or due date.</a:t>
            </a:r>
          </a:p>
          <a:p>
            <a:endParaRPr lang="en-IN" sz="2000" dirty="0"/>
          </a:p>
        </p:txBody>
      </p:sp>
      <p:sp>
        <p:nvSpPr>
          <p:cNvPr id="6" name="TextBox 5">
            <a:extLst>
              <a:ext uri="{FF2B5EF4-FFF2-40B4-BE49-F238E27FC236}">
                <a16:creationId xmlns:a16="http://schemas.microsoft.com/office/drawing/2014/main" id="{EFA6CC82-A730-A65A-0EE1-7C714BBBC081}"/>
              </a:ext>
            </a:extLst>
          </p:cNvPr>
          <p:cNvSpPr txBox="1"/>
          <p:nvPr/>
        </p:nvSpPr>
        <p:spPr>
          <a:xfrm>
            <a:off x="2932176" y="1499406"/>
            <a:ext cx="6096000" cy="461665"/>
          </a:xfrm>
          <a:prstGeom prst="rect">
            <a:avLst/>
          </a:prstGeom>
          <a:noFill/>
        </p:spPr>
        <p:txBody>
          <a:bodyPr wrap="square">
            <a:spAutoFit/>
          </a:bodyPr>
          <a:lstStyle/>
          <a:p>
            <a:r>
              <a:rPr lang="en-US" sz="2400" dirty="0">
                <a:latin typeface="Algerian" panose="04020705040A02060702" pitchFamily="82" charset="0"/>
              </a:rPr>
              <a:t>Task Management and categorize</a:t>
            </a:r>
            <a:endParaRPr lang="en-IN" sz="2400" dirty="0">
              <a:latin typeface="Algerian" panose="04020705040A02060702" pitchFamily="82" charset="0"/>
            </a:endParaRPr>
          </a:p>
        </p:txBody>
      </p:sp>
    </p:spTree>
    <p:extLst>
      <p:ext uri="{BB962C8B-B14F-4D97-AF65-F5344CB8AC3E}">
        <p14:creationId xmlns:p14="http://schemas.microsoft.com/office/powerpoint/2010/main" val="1608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A63C7B-B69E-0588-D958-55CD7D9E6FA8}"/>
              </a:ext>
            </a:extLst>
          </p:cNvPr>
          <p:cNvSpPr txBox="1"/>
          <p:nvPr/>
        </p:nvSpPr>
        <p:spPr>
          <a:xfrm>
            <a:off x="422983" y="1079107"/>
            <a:ext cx="9139040" cy="5016758"/>
          </a:xfrm>
          <a:prstGeom prst="rect">
            <a:avLst/>
          </a:prstGeom>
          <a:noFill/>
        </p:spPr>
        <p:txBody>
          <a:bodyPr wrap="none" rtlCol="0">
            <a:spAutoFit/>
          </a:bodyPr>
          <a:lstStyle/>
          <a:p>
            <a:pPr algn="l">
              <a:buNone/>
            </a:pPr>
            <a:r>
              <a:rPr lang="en-US" sz="2800" b="1" i="0" dirty="0">
                <a:effectLst/>
                <a:latin typeface="Arial" panose="020B0604020202020204" pitchFamily="34" charset="0"/>
              </a:rPr>
              <a:t>                          </a:t>
            </a:r>
            <a:r>
              <a:rPr lang="en-US" sz="2800" b="1" i="0" dirty="0">
                <a:effectLst/>
                <a:latin typeface="Algerian" panose="04020705040A02060702" pitchFamily="82" charset="0"/>
              </a:rPr>
              <a:t>Smart Notifications &amp; Reminders</a:t>
            </a:r>
          </a:p>
          <a:p>
            <a:pPr algn="l">
              <a:buNone/>
            </a:pPr>
            <a:endParaRPr lang="en-US" sz="2800" b="1" i="0" dirty="0">
              <a:effectLst/>
              <a:latin typeface="Algerian" panose="04020705040A02060702" pitchFamily="82" charset="0"/>
            </a:endParaRPr>
          </a:p>
          <a:p>
            <a:pPr algn="l">
              <a:buNone/>
            </a:pPr>
            <a:endParaRPr lang="en-US" sz="2800" b="1"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Receive daily notifications for tasks due on the same day.</a:t>
            </a:r>
          </a:p>
          <a:p>
            <a:pPr algn="l"/>
            <a:endParaRPr lang="en-US" sz="2400" b="0"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Custom reminders to help you stay on track.</a:t>
            </a:r>
          </a:p>
          <a:p>
            <a:pPr algn="l"/>
            <a:endParaRPr lang="en-US" sz="2400" b="0"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Notifications include task name and category for quick reference</a:t>
            </a:r>
            <a:r>
              <a:rPr lang="en-US" sz="2800" b="0" i="0" dirty="0">
                <a:effectLst/>
                <a:latin typeface="Arial" panose="020B0604020202020204" pitchFamily="34" charset="0"/>
              </a:rPr>
              <a:t>.</a:t>
            </a:r>
          </a:p>
          <a:p>
            <a:pPr algn="l">
              <a:buFont typeface="Arial" panose="020B0604020202020204" pitchFamily="34" charset="0"/>
              <a:buChar char="•"/>
            </a:pPr>
            <a:endParaRPr lang="en-US" sz="2800" dirty="0">
              <a:latin typeface="Algerian" panose="04020705040A02060702" pitchFamily="82" charset="0"/>
            </a:endParaRPr>
          </a:p>
          <a:p>
            <a:pPr algn="l">
              <a:buNone/>
            </a:pPr>
            <a:r>
              <a:rPr lang="en-US" sz="2800" b="1" i="0" dirty="0">
                <a:effectLst/>
                <a:latin typeface="Algerian" panose="04020705040A02060702" pitchFamily="82" charset="0"/>
              </a:rPr>
              <a:t> </a:t>
            </a:r>
            <a:br>
              <a:rPr lang="en-US" sz="2800" dirty="0"/>
            </a:br>
            <a:endParaRPr lang="en-US" sz="2800" b="0" i="0" dirty="0">
              <a:effectLst/>
              <a:latin typeface="Arial" panose="020B0604020202020204" pitchFamily="34" charset="0"/>
            </a:endParaRPr>
          </a:p>
          <a:p>
            <a:endParaRPr lang="en-IN" sz="2800" dirty="0"/>
          </a:p>
        </p:txBody>
      </p:sp>
    </p:spTree>
    <p:extLst>
      <p:ext uri="{BB962C8B-B14F-4D97-AF65-F5344CB8AC3E}">
        <p14:creationId xmlns:p14="http://schemas.microsoft.com/office/powerpoint/2010/main" val="259067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BD2B78-0B92-C426-BE63-32B199DD38DE}"/>
              </a:ext>
            </a:extLst>
          </p:cNvPr>
          <p:cNvSpPr txBox="1"/>
          <p:nvPr/>
        </p:nvSpPr>
        <p:spPr>
          <a:xfrm>
            <a:off x="186812" y="943897"/>
            <a:ext cx="9820317" cy="5139869"/>
          </a:xfrm>
          <a:prstGeom prst="rect">
            <a:avLst/>
          </a:prstGeom>
          <a:noFill/>
        </p:spPr>
        <p:txBody>
          <a:bodyPr wrap="none" rtlCol="0">
            <a:spAutoFit/>
          </a:bodyPr>
          <a:lstStyle/>
          <a:p>
            <a:pPr algn="l">
              <a:buNone/>
            </a:pPr>
            <a:r>
              <a:rPr lang="en-US" sz="2800" b="1" i="0" dirty="0">
                <a:effectLst/>
                <a:latin typeface="Algerian" panose="04020705040A02060702" pitchFamily="82" charset="0"/>
              </a:rPr>
              <a:t>                                 User Access &amp; Authentication</a:t>
            </a:r>
          </a:p>
          <a:p>
            <a:pPr algn="l">
              <a:buNone/>
            </a:pPr>
            <a:endParaRPr lang="en-US" sz="2800" b="1" i="0" dirty="0">
              <a:effectLst/>
              <a:latin typeface="Arial" panose="020B0604020202020204" pitchFamily="34" charset="0"/>
            </a:endParaRPr>
          </a:p>
          <a:p>
            <a:pPr algn="l">
              <a:buNone/>
            </a:pPr>
            <a:endParaRPr lang="en-US" sz="2800" b="1"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Secure user registration, login, and logout.</a:t>
            </a:r>
          </a:p>
          <a:p>
            <a:pPr algn="l"/>
            <a:endParaRPr lang="en-US" sz="2400" b="0"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Access control: Basic use for guests, full features for registered users.</a:t>
            </a:r>
          </a:p>
          <a:p>
            <a:pPr algn="l"/>
            <a:endParaRPr lang="en-US" sz="2400" b="0"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Registered users get a personal dashboard to manage all their tasks.</a:t>
            </a:r>
          </a:p>
          <a:p>
            <a:pPr algn="l"/>
            <a:endParaRPr lang="en-US" sz="2400" b="0" i="0" dirty="0">
              <a:effectLst/>
              <a:latin typeface="Arial" panose="020B0604020202020204" pitchFamily="34" charset="0"/>
            </a:endParaRPr>
          </a:p>
          <a:p>
            <a:pPr algn="l">
              <a:buFont typeface="Arial" panose="020B0604020202020204" pitchFamily="34" charset="0"/>
              <a:buChar char="•"/>
            </a:pPr>
            <a:r>
              <a:rPr lang="en-US" sz="2400" b="0" i="0" dirty="0">
                <a:effectLst/>
                <a:latin typeface="Arial" panose="020B0604020202020204" pitchFamily="34" charset="0"/>
              </a:rPr>
              <a:t>Password reset and profile update options for account management.</a:t>
            </a:r>
          </a:p>
          <a:p>
            <a:pPr>
              <a:buNone/>
            </a:pPr>
            <a:br>
              <a:rPr lang="en-US" sz="2400" dirty="0"/>
            </a:br>
            <a:endParaRPr lang="en-US" sz="2400" b="0" i="0" dirty="0">
              <a:effectLst/>
              <a:latin typeface="Arial" panose="020B0604020202020204" pitchFamily="34" charset="0"/>
            </a:endParaRPr>
          </a:p>
          <a:p>
            <a:endParaRPr lang="en-IN" sz="2800" dirty="0"/>
          </a:p>
        </p:txBody>
      </p:sp>
    </p:spTree>
    <p:extLst>
      <p:ext uri="{BB962C8B-B14F-4D97-AF65-F5344CB8AC3E}">
        <p14:creationId xmlns:p14="http://schemas.microsoft.com/office/powerpoint/2010/main" val="790761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3F43E1-74E3-24F7-3399-3AA3D23CDB90}"/>
              </a:ext>
            </a:extLst>
          </p:cNvPr>
          <p:cNvSpPr txBox="1"/>
          <p:nvPr/>
        </p:nvSpPr>
        <p:spPr>
          <a:xfrm>
            <a:off x="623454" y="654627"/>
            <a:ext cx="2872902" cy="523220"/>
          </a:xfrm>
          <a:prstGeom prst="rect">
            <a:avLst/>
          </a:prstGeom>
          <a:noFill/>
        </p:spPr>
        <p:txBody>
          <a:bodyPr wrap="none" rtlCol="0">
            <a:spAutoFit/>
          </a:bodyPr>
          <a:lstStyle/>
          <a:p>
            <a:r>
              <a:rPr lang="en-US" sz="2800" b="1" dirty="0"/>
              <a:t>Table Structure:</a:t>
            </a:r>
            <a:endParaRPr lang="en-IN" sz="2800" b="1" dirty="0"/>
          </a:p>
        </p:txBody>
      </p:sp>
      <p:sp>
        <p:nvSpPr>
          <p:cNvPr id="3" name="TextBox 2">
            <a:extLst>
              <a:ext uri="{FF2B5EF4-FFF2-40B4-BE49-F238E27FC236}">
                <a16:creationId xmlns:a16="http://schemas.microsoft.com/office/drawing/2014/main" id="{013672E9-9AA4-1766-B374-81391577724D}"/>
              </a:ext>
            </a:extLst>
          </p:cNvPr>
          <p:cNvSpPr txBox="1"/>
          <p:nvPr/>
        </p:nvSpPr>
        <p:spPr>
          <a:xfrm>
            <a:off x="1177589" y="1617148"/>
            <a:ext cx="9894055" cy="4401205"/>
          </a:xfrm>
          <a:prstGeom prst="rect">
            <a:avLst/>
          </a:prstGeom>
          <a:noFill/>
        </p:spPr>
        <p:txBody>
          <a:bodyPr wrap="none" rtlCol="0">
            <a:spAutoFit/>
          </a:bodyPr>
          <a:lstStyle/>
          <a:p>
            <a:r>
              <a:rPr lang="en-US" sz="2000" dirty="0"/>
              <a:t>Task Table – Stores the information and status of the task provided.</a:t>
            </a:r>
          </a:p>
          <a:p>
            <a:r>
              <a:rPr lang="en-US" sz="2000" dirty="0"/>
              <a:t>	</a:t>
            </a:r>
          </a:p>
          <a:p>
            <a:r>
              <a:rPr lang="en-US" sz="2000" dirty="0"/>
              <a:t>	-&gt; PRIMARY KEY –  task _</a:t>
            </a:r>
            <a:r>
              <a:rPr lang="en-US" sz="2000" dirty="0" err="1"/>
              <a:t>i</a:t>
            </a:r>
            <a:r>
              <a:rPr lang="en-US" sz="2000" dirty="0"/>
              <a:t> d.</a:t>
            </a:r>
          </a:p>
          <a:p>
            <a:endParaRPr lang="en-US" sz="2000" dirty="0"/>
          </a:p>
          <a:p>
            <a:r>
              <a:rPr lang="en-US" sz="2000" dirty="0"/>
              <a:t>Category Table – Categories the provided task into high , medium , low.</a:t>
            </a:r>
          </a:p>
          <a:p>
            <a:endParaRPr lang="en-US" sz="2000" dirty="0"/>
          </a:p>
          <a:p>
            <a:r>
              <a:rPr lang="en-US" sz="2000" dirty="0"/>
              <a:t>	-&gt;PRIMARY KEY –  category _ id.</a:t>
            </a:r>
          </a:p>
          <a:p>
            <a:r>
              <a:rPr lang="en-US" sz="2000" dirty="0"/>
              <a:t>	-&gt;FOREIGN KEY –  task _ id.	</a:t>
            </a:r>
          </a:p>
          <a:p>
            <a:endParaRPr lang="en-US" sz="2000" dirty="0"/>
          </a:p>
          <a:p>
            <a:r>
              <a:rPr lang="en-US" sz="2000" dirty="0"/>
              <a:t>Task Remainder Table – Many to many relationships. Used to connect task and </a:t>
            </a:r>
          </a:p>
          <a:p>
            <a:r>
              <a:rPr lang="en-US" sz="2000" dirty="0"/>
              <a:t>				remainder table.</a:t>
            </a:r>
          </a:p>
          <a:p>
            <a:endParaRPr lang="en-US" sz="2000" dirty="0"/>
          </a:p>
          <a:p>
            <a:r>
              <a:rPr lang="en-US" sz="2000" dirty="0"/>
              <a:t>	-&gt;FOREIGN KEY – task _ id.</a:t>
            </a:r>
          </a:p>
          <a:p>
            <a:r>
              <a:rPr lang="en-US" sz="2000" dirty="0"/>
              <a:t>	-&gt;FOREIGN KEY -  category _ id.</a:t>
            </a:r>
            <a:endParaRPr lang="en-IN" sz="2000" dirty="0"/>
          </a:p>
        </p:txBody>
      </p:sp>
    </p:spTree>
    <p:extLst>
      <p:ext uri="{BB962C8B-B14F-4D97-AF65-F5344CB8AC3E}">
        <p14:creationId xmlns:p14="http://schemas.microsoft.com/office/powerpoint/2010/main" val="126704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2C0F3C-558D-C453-522C-8C78CCD32660}"/>
              </a:ext>
            </a:extLst>
          </p:cNvPr>
          <p:cNvSpPr txBox="1"/>
          <p:nvPr/>
        </p:nvSpPr>
        <p:spPr>
          <a:xfrm>
            <a:off x="3999927" y="1735960"/>
            <a:ext cx="2271776" cy="3046988"/>
          </a:xfrm>
          <a:prstGeom prst="rect">
            <a:avLst/>
          </a:prstGeom>
          <a:noFill/>
        </p:spPr>
        <p:txBody>
          <a:bodyPr wrap="none" rtlCol="0">
            <a:spAutoFit/>
          </a:bodyPr>
          <a:lstStyle/>
          <a:p>
            <a:r>
              <a:rPr lang="en-US" sz="2400" dirty="0"/>
              <a:t>TASK TABLE:</a:t>
            </a:r>
          </a:p>
          <a:p>
            <a:endParaRPr lang="en-US" sz="2400" dirty="0"/>
          </a:p>
          <a:p>
            <a:r>
              <a:rPr lang="en-US" sz="2400" dirty="0"/>
              <a:t>-&gt;task _ id</a:t>
            </a:r>
          </a:p>
          <a:p>
            <a:r>
              <a:rPr lang="en-US" sz="2400" dirty="0"/>
              <a:t>-&gt;user _ id</a:t>
            </a:r>
          </a:p>
          <a:p>
            <a:r>
              <a:rPr lang="en-US" sz="2400" dirty="0"/>
              <a:t>-&gt;task _ name</a:t>
            </a:r>
          </a:p>
          <a:p>
            <a:r>
              <a:rPr lang="en-US" sz="2400" dirty="0"/>
              <a:t>-&gt;priority</a:t>
            </a:r>
          </a:p>
          <a:p>
            <a:r>
              <a:rPr lang="en-US" sz="2400" dirty="0"/>
              <a:t>-&gt;status</a:t>
            </a:r>
          </a:p>
          <a:p>
            <a:r>
              <a:rPr lang="en-US" sz="2400" dirty="0"/>
              <a:t>-&gt;due _ date</a:t>
            </a:r>
            <a:endParaRPr lang="en-IN" sz="2400" dirty="0"/>
          </a:p>
        </p:txBody>
      </p:sp>
      <p:sp>
        <p:nvSpPr>
          <p:cNvPr id="3" name="TextBox 2">
            <a:extLst>
              <a:ext uri="{FF2B5EF4-FFF2-40B4-BE49-F238E27FC236}">
                <a16:creationId xmlns:a16="http://schemas.microsoft.com/office/drawing/2014/main" id="{1BC3C996-CC86-56F5-ACD4-90010D6A5C32}"/>
              </a:ext>
            </a:extLst>
          </p:cNvPr>
          <p:cNvSpPr txBox="1"/>
          <p:nvPr/>
        </p:nvSpPr>
        <p:spPr>
          <a:xfrm>
            <a:off x="6914147" y="920890"/>
            <a:ext cx="3063659" cy="1938992"/>
          </a:xfrm>
          <a:prstGeom prst="rect">
            <a:avLst/>
          </a:prstGeom>
          <a:noFill/>
        </p:spPr>
        <p:txBody>
          <a:bodyPr wrap="none" rtlCol="0">
            <a:spAutoFit/>
          </a:bodyPr>
          <a:lstStyle/>
          <a:p>
            <a:r>
              <a:rPr lang="en-US" sz="2400" dirty="0"/>
              <a:t>CATEGORY TABLE:</a:t>
            </a:r>
          </a:p>
          <a:p>
            <a:endParaRPr lang="en-US" sz="2400" dirty="0"/>
          </a:p>
          <a:p>
            <a:r>
              <a:rPr lang="en-US" sz="2400" dirty="0"/>
              <a:t>-&gt;category _ id</a:t>
            </a:r>
          </a:p>
          <a:p>
            <a:r>
              <a:rPr lang="en-US" sz="2400" dirty="0"/>
              <a:t>-&gt;category _ name</a:t>
            </a:r>
          </a:p>
          <a:p>
            <a:r>
              <a:rPr lang="en-US" sz="2400" dirty="0"/>
              <a:t>-&gt;description</a:t>
            </a:r>
            <a:endParaRPr lang="en-IN" sz="2400" dirty="0"/>
          </a:p>
        </p:txBody>
      </p:sp>
      <p:sp>
        <p:nvSpPr>
          <p:cNvPr id="4" name="TextBox 3">
            <a:extLst>
              <a:ext uri="{FF2B5EF4-FFF2-40B4-BE49-F238E27FC236}">
                <a16:creationId xmlns:a16="http://schemas.microsoft.com/office/drawing/2014/main" id="{BD770F08-6C07-27AE-3CCE-B66CDEEC1D28}"/>
              </a:ext>
            </a:extLst>
          </p:cNvPr>
          <p:cNvSpPr txBox="1"/>
          <p:nvPr/>
        </p:nvSpPr>
        <p:spPr>
          <a:xfrm>
            <a:off x="6914147" y="3998118"/>
            <a:ext cx="3717684" cy="1938992"/>
          </a:xfrm>
          <a:prstGeom prst="rect">
            <a:avLst/>
          </a:prstGeom>
          <a:noFill/>
        </p:spPr>
        <p:txBody>
          <a:bodyPr wrap="none" rtlCol="0">
            <a:spAutoFit/>
          </a:bodyPr>
          <a:lstStyle/>
          <a:p>
            <a:r>
              <a:rPr lang="en-US" sz="2400" dirty="0"/>
              <a:t>TASK REMAINDER TABLE:</a:t>
            </a:r>
          </a:p>
          <a:p>
            <a:endParaRPr lang="en-US" sz="2400" dirty="0"/>
          </a:p>
          <a:p>
            <a:r>
              <a:rPr lang="en-US" sz="2400" dirty="0"/>
              <a:t>-&gt;task _ id</a:t>
            </a:r>
          </a:p>
          <a:p>
            <a:r>
              <a:rPr lang="en-US" sz="2400" dirty="0"/>
              <a:t>-&gt;remainder _ id</a:t>
            </a:r>
          </a:p>
          <a:p>
            <a:r>
              <a:rPr lang="en-US" sz="2400" dirty="0"/>
              <a:t>-&gt;remainder _ time</a:t>
            </a:r>
            <a:endParaRPr lang="en-IN" sz="2400" dirty="0"/>
          </a:p>
        </p:txBody>
      </p:sp>
      <p:sp>
        <p:nvSpPr>
          <p:cNvPr id="5" name="TextBox 4">
            <a:extLst>
              <a:ext uri="{FF2B5EF4-FFF2-40B4-BE49-F238E27FC236}">
                <a16:creationId xmlns:a16="http://schemas.microsoft.com/office/drawing/2014/main" id="{3EFEB269-7189-CBE6-0572-EFF8E85A777E}"/>
              </a:ext>
            </a:extLst>
          </p:cNvPr>
          <p:cNvSpPr txBox="1"/>
          <p:nvPr/>
        </p:nvSpPr>
        <p:spPr>
          <a:xfrm>
            <a:off x="1396690" y="1736790"/>
            <a:ext cx="1960793" cy="2308324"/>
          </a:xfrm>
          <a:prstGeom prst="rect">
            <a:avLst/>
          </a:prstGeom>
          <a:noFill/>
        </p:spPr>
        <p:txBody>
          <a:bodyPr wrap="none" rtlCol="0">
            <a:spAutoFit/>
          </a:bodyPr>
          <a:lstStyle/>
          <a:p>
            <a:r>
              <a:rPr lang="en-US" sz="2400" dirty="0"/>
              <a:t>USER TABLE:</a:t>
            </a:r>
          </a:p>
          <a:p>
            <a:endParaRPr lang="en-US" sz="2400" dirty="0"/>
          </a:p>
          <a:p>
            <a:r>
              <a:rPr lang="en-US" sz="2400" dirty="0"/>
              <a:t>-&gt;user _ id</a:t>
            </a:r>
          </a:p>
          <a:p>
            <a:r>
              <a:rPr lang="en-US" sz="2400" dirty="0"/>
              <a:t>-&gt;username</a:t>
            </a:r>
          </a:p>
          <a:p>
            <a:r>
              <a:rPr lang="en-US" sz="2400" dirty="0"/>
              <a:t>-&gt;password</a:t>
            </a:r>
          </a:p>
          <a:p>
            <a:r>
              <a:rPr lang="en-US" sz="2400" dirty="0"/>
              <a:t>-&gt;email</a:t>
            </a:r>
          </a:p>
        </p:txBody>
      </p:sp>
    </p:spTree>
    <p:extLst>
      <p:ext uri="{BB962C8B-B14F-4D97-AF65-F5344CB8AC3E}">
        <p14:creationId xmlns:p14="http://schemas.microsoft.com/office/powerpoint/2010/main" val="3230201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125</TotalTime>
  <Words>558</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Algerian</vt:lpstr>
      <vt:lpstr>Arial</vt:lpstr>
      <vt:lpstr>Century Gothic</vt:lpstr>
      <vt:lpstr>Garamond</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divyadharshini3282@outlook.com</dc:creator>
  <cp:lastModifiedBy>divyadharshini3282@outlook.com</cp:lastModifiedBy>
  <cp:revision>3</cp:revision>
  <dcterms:created xsi:type="dcterms:W3CDTF">2025-04-24T16:00:24Z</dcterms:created>
  <dcterms:modified xsi:type="dcterms:W3CDTF">2025-04-27T13:38:34Z</dcterms:modified>
</cp:coreProperties>
</file>