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hyung Kim" initials="DK" lastIdx="1" clrIdx="0">
    <p:extLst>
      <p:ext uri="{19B8F6BF-5375-455C-9EA6-DF929625EA0E}">
        <p15:presenceInfo xmlns:p15="http://schemas.microsoft.com/office/powerpoint/2012/main" userId="2cc31e357a4f0f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10" d="100"/>
          <a:sy n="10" d="100"/>
        </p:scale>
        <p:origin x="3302" y="586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CBAED-6384-46E0-A8B9-49DA33AD57A4}"/>
              </a:ext>
            </a:extLst>
          </p:cNvPr>
          <p:cNvSpPr/>
          <p:nvPr/>
        </p:nvSpPr>
        <p:spPr>
          <a:xfrm>
            <a:off x="840758" y="36941919"/>
            <a:ext cx="28583640" cy="5891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84190"/>
            <a:ext cx="21117102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비디오 감시 카메라 내 사물 추적을 통한</a:t>
            </a:r>
            <a:endParaRPr lang="en-US" altLang="ko-KR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ko-KR" alt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골목길 교차로 사고 예방 시스템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714427" y="6439285"/>
            <a:ext cx="12874325" cy="55219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길이 좁고 차도와 인도의 구분이 없는 골목길의 특성상 사각지대가 많고 보행자의 동선을 예측하기 힘들어 교통사고가 많이 발생하고 있다</a:t>
            </a:r>
            <a:r>
              <a:rPr lang="en-US" altLang="ko-KR" sz="2800" dirty="0">
                <a:latin typeface="Calibri" pitchFamily="34" charset="0"/>
              </a:rPr>
              <a:t>. 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본 논문에서는 </a:t>
            </a:r>
            <a:r>
              <a:rPr lang="en-US" altLang="ko-KR" sz="2800" dirty="0">
                <a:latin typeface="Calibri" pitchFamily="34" charset="0"/>
              </a:rPr>
              <a:t>AI</a:t>
            </a:r>
            <a:r>
              <a:rPr lang="ko-KR" altLang="en-US" sz="2800" dirty="0">
                <a:latin typeface="Calibri" pitchFamily="34" charset="0"/>
              </a:rPr>
              <a:t>를 활용</a:t>
            </a:r>
            <a:r>
              <a:rPr lang="en-US" altLang="ko-KR" sz="2800" dirty="0">
                <a:latin typeface="Calibri" pitchFamily="34" charset="0"/>
              </a:rPr>
              <a:t>, </a:t>
            </a:r>
            <a:r>
              <a:rPr lang="ko-KR" altLang="en-US" sz="2800" dirty="0">
                <a:latin typeface="Calibri" pitchFamily="34" charset="0"/>
              </a:rPr>
              <a:t>영상 내 사물을 추적하여 골목길에서의 사고를 예방하는 시스템을 제안한다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해당 시스템은 </a:t>
            </a:r>
            <a:r>
              <a:rPr lang="en-US" altLang="ko-KR" sz="2800" dirty="0">
                <a:latin typeface="Calibri" pitchFamily="34" charset="0"/>
              </a:rPr>
              <a:t>Object - Detection &amp; Tracking</a:t>
            </a:r>
            <a:r>
              <a:rPr lang="ko-KR" altLang="en-US" sz="2800" dirty="0">
                <a:latin typeface="Calibri" pitchFamily="34" charset="0"/>
              </a:rPr>
              <a:t>을 사용하여 보행자 및 차량을 </a:t>
            </a:r>
            <a:r>
              <a:rPr lang="ko-KR" altLang="en-US" sz="2800" dirty="0" err="1">
                <a:latin typeface="Calibri" pitchFamily="34" charset="0"/>
              </a:rPr>
              <a:t>식별ㆍ추적하여</a:t>
            </a:r>
            <a:r>
              <a:rPr lang="ko-KR" altLang="en-US" sz="2800" dirty="0">
                <a:latin typeface="Calibri" pitchFamily="34" charset="0"/>
              </a:rPr>
              <a:t> 두 개 이상의 사물이 동시에 교차로에 접근 시 사고 예방 알람을 발생시킨다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이 시스템을 전국에 설치되어 있는 </a:t>
            </a:r>
            <a:r>
              <a:rPr lang="en-US" altLang="ko-KR" sz="2800" dirty="0">
                <a:latin typeface="Calibri" pitchFamily="34" charset="0"/>
              </a:rPr>
              <a:t>CCTV</a:t>
            </a:r>
            <a:r>
              <a:rPr lang="ko-KR" altLang="en-US" sz="2800" dirty="0">
                <a:latin typeface="Calibri" pitchFamily="34" charset="0"/>
              </a:rPr>
              <a:t>에 활용하면 추가적인 비용과 설치 시간에 제한 받지 않고 전국적으로 응용할 수 있을 것으로 기대된다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14427" y="5699728"/>
            <a:ext cx="12874325" cy="7660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711437" y="13643350"/>
            <a:ext cx="12706576" cy="720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400" dirty="0">
              <a:latin typeface="+mn-ea"/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721859" y="27564618"/>
            <a:ext cx="12874324" cy="89690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개발 시스템은 연산을 담당하고 데이터베이스를 관리하는 서버와 </a:t>
            </a:r>
            <a:r>
              <a:rPr lang="en-US" altLang="ko-KR" sz="2800" dirty="0">
                <a:latin typeface="+mn-ea"/>
              </a:rPr>
              <a:t>Fingerprinting data</a:t>
            </a:r>
            <a:r>
              <a:rPr lang="ko-KR" altLang="en-US" sz="2800" dirty="0">
                <a:latin typeface="+mn-ea"/>
              </a:rPr>
              <a:t>를 담고 있는 데이터베이스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WiFi</a:t>
            </a:r>
            <a:r>
              <a:rPr lang="en-US" altLang="ko-KR" sz="2800" dirty="0">
                <a:latin typeface="+mn-ea"/>
              </a:rPr>
              <a:t> AP </a:t>
            </a:r>
            <a:r>
              <a:rPr lang="ko-KR" altLang="en-US" sz="2800" dirty="0">
                <a:latin typeface="+mn-ea"/>
              </a:rPr>
              <a:t>정보를 전송하는 클라이언트 어플리케이션으로 구성된다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 </a:t>
            </a: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서버는 위치 </a:t>
            </a:r>
            <a:r>
              <a:rPr lang="ko-KR" altLang="en-US" sz="2800" dirty="0" err="1">
                <a:latin typeface="+mn-ea"/>
              </a:rPr>
              <a:t>측위를</a:t>
            </a:r>
            <a:r>
              <a:rPr lang="ko-KR" altLang="en-US" sz="2800" dirty="0">
                <a:latin typeface="+mn-ea"/>
              </a:rPr>
              <a:t> 위한 연산 및 데이터베이스의 제어를 하며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클라이언트와의 </a:t>
            </a:r>
            <a:r>
              <a:rPr lang="en-US" altLang="ko-KR" sz="2800" dirty="0">
                <a:latin typeface="+mn-ea"/>
              </a:rPr>
              <a:t>TCP </a:t>
            </a:r>
            <a:r>
              <a:rPr lang="ko-KR" altLang="en-US" sz="2800" dirty="0">
                <a:latin typeface="+mn-ea"/>
              </a:rPr>
              <a:t>통신을 통해 </a:t>
            </a:r>
            <a:r>
              <a:rPr lang="en-US" altLang="ko-KR" sz="2800" dirty="0" err="1">
                <a:latin typeface="+mn-ea"/>
              </a:rPr>
              <a:t>WiFi</a:t>
            </a:r>
            <a:r>
              <a:rPr lang="en-US" altLang="ko-KR" sz="2800" dirty="0">
                <a:latin typeface="+mn-ea"/>
              </a:rPr>
              <a:t> AP</a:t>
            </a:r>
            <a:r>
              <a:rPr lang="ko-KR" altLang="en-US" sz="2800" dirty="0">
                <a:latin typeface="+mn-ea"/>
              </a:rPr>
              <a:t> 리스트 및 세기 정보</a:t>
            </a:r>
            <a:r>
              <a:rPr lang="en-US" altLang="ko-KR" sz="2800" dirty="0">
                <a:latin typeface="+mn-ea"/>
              </a:rPr>
              <a:t>(dBm)</a:t>
            </a:r>
            <a:r>
              <a:rPr lang="ko-KR" altLang="en-US" sz="2800" dirty="0">
                <a:latin typeface="+mn-ea"/>
              </a:rPr>
              <a:t>를 수신한다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서버의 </a:t>
            </a:r>
            <a:r>
              <a:rPr lang="en-US" altLang="ko-KR" sz="2800" dirty="0" err="1">
                <a:latin typeface="+mn-ea"/>
              </a:rPr>
              <a:t>Client_handle</a:t>
            </a:r>
            <a:r>
              <a:rPr lang="en-US" altLang="ko-KR" sz="2800" dirty="0">
                <a:latin typeface="+mn-ea"/>
              </a:rPr>
              <a:t> thread</a:t>
            </a:r>
            <a:r>
              <a:rPr lang="ko-KR" altLang="en-US" sz="2800" dirty="0">
                <a:latin typeface="+mn-ea"/>
              </a:rPr>
              <a:t>는 통신 및 위치 계산을 담당하며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DB_handle</a:t>
            </a:r>
            <a:r>
              <a:rPr lang="en-US" altLang="ko-KR" sz="2800" dirty="0">
                <a:latin typeface="+mn-ea"/>
              </a:rPr>
              <a:t> thread</a:t>
            </a:r>
            <a:r>
              <a:rPr lang="ko-KR" altLang="en-US" sz="2800" dirty="0">
                <a:latin typeface="+mn-ea"/>
              </a:rPr>
              <a:t>는 데이터베이스 제어 및 사용자 위치를 </a:t>
            </a:r>
            <a:r>
              <a:rPr lang="en-US" altLang="ko-KR" sz="2800" dirty="0">
                <a:latin typeface="+mn-ea"/>
              </a:rPr>
              <a:t>UI</a:t>
            </a:r>
            <a:r>
              <a:rPr lang="ko-KR" altLang="en-US" sz="2800" dirty="0">
                <a:latin typeface="+mn-ea"/>
              </a:rPr>
              <a:t>에 업데이트하는 역할을 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데이터베이스는 사용자 정보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WiFi</a:t>
            </a:r>
            <a:r>
              <a:rPr lang="en-US" altLang="ko-KR" sz="2800" dirty="0">
                <a:latin typeface="+mn-ea"/>
              </a:rPr>
              <a:t> AP</a:t>
            </a:r>
            <a:r>
              <a:rPr lang="ko-KR" altLang="en-US" sz="2800" dirty="0">
                <a:latin typeface="+mn-ea"/>
              </a:rPr>
              <a:t>의 리스트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건물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각 사무실</a:t>
            </a:r>
            <a:r>
              <a:rPr lang="en-US" altLang="ko-KR" sz="2800" dirty="0">
                <a:latin typeface="+mn-ea"/>
              </a:rPr>
              <a:t>, Fingerprinting point</a:t>
            </a:r>
            <a:r>
              <a:rPr lang="ko-KR" altLang="en-US" sz="2800" dirty="0">
                <a:latin typeface="+mn-ea"/>
              </a:rPr>
              <a:t>의 위치 및 해당 위치에서의 </a:t>
            </a:r>
            <a:r>
              <a:rPr lang="en-US" altLang="ko-KR" sz="2800" dirty="0">
                <a:latin typeface="+mn-ea"/>
              </a:rPr>
              <a:t>AP </a:t>
            </a:r>
            <a:r>
              <a:rPr lang="ko-KR" altLang="en-US" sz="2800" dirty="0">
                <a:latin typeface="+mn-ea"/>
              </a:rPr>
              <a:t>세기에 대한 데이터를 저장한다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어플리케이션은 배터리 효율성 및 개인정보에 대한 보안성을 고려하여 단순한 측정 및 전송 기능만을 수행한다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배터리 효율을 위해 작업은 </a:t>
            </a:r>
            <a:r>
              <a:rPr lang="en-US" altLang="ko-KR" sz="2800" dirty="0">
                <a:latin typeface="+mn-ea"/>
              </a:rPr>
              <a:t>Background Service</a:t>
            </a:r>
            <a:r>
              <a:rPr lang="ko-KR" altLang="en-US" sz="2800" dirty="0">
                <a:latin typeface="+mn-ea"/>
              </a:rPr>
              <a:t>로 수행된다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어플리케이션은 설정된 시간 주기로 서버와 </a:t>
            </a:r>
            <a:r>
              <a:rPr lang="en-US" altLang="ko-KR" sz="2800" dirty="0">
                <a:latin typeface="+mn-ea"/>
              </a:rPr>
              <a:t>TCP </a:t>
            </a:r>
            <a:r>
              <a:rPr lang="ko-KR" altLang="en-US" sz="2800" dirty="0">
                <a:latin typeface="+mn-ea"/>
              </a:rPr>
              <a:t>통신을 통해 통신하는데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해당 주기의 전송이 끝나면 다음 전송까지 소켓 통신을 종료한 후 다음 전송까지 대기한다</a:t>
            </a:r>
            <a:r>
              <a:rPr lang="en-US" altLang="ko-KR" sz="2800" dirty="0"/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</p:txBody>
      </p:sp>
      <p:sp>
        <p:nvSpPr>
          <p:cNvPr id="72" name="Rectangle 44">
            <a:extLst>
              <a:ext uri="{FF2B5EF4-FFF2-40B4-BE49-F238E27FC236}">
                <a16:creationId xmlns:a16="http://schemas.microsoft.com/office/drawing/2014/main" id="{25F105DF-1D0B-43D6-85A7-257BEC719D92}"/>
              </a:ext>
            </a:extLst>
          </p:cNvPr>
          <p:cNvSpPr/>
          <p:nvPr/>
        </p:nvSpPr>
        <p:spPr>
          <a:xfrm>
            <a:off x="1721859" y="18199329"/>
            <a:ext cx="12866893" cy="9965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 design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651676" y="5612446"/>
            <a:ext cx="12801742" cy="808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 and Materials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864CFB-D452-4B1F-A21C-B5CC6A4EEEDA}"/>
              </a:ext>
            </a:extLst>
          </p:cNvPr>
          <p:cNvGrpSpPr/>
          <p:nvPr/>
        </p:nvGrpSpPr>
        <p:grpSpPr>
          <a:xfrm>
            <a:off x="1646110" y="37322919"/>
            <a:ext cx="13985215" cy="4346360"/>
            <a:chOff x="15681838" y="6433983"/>
            <a:chExt cx="13985215" cy="434636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937A271-3FBD-45F3-9852-4D47F3B56002}"/>
                </a:ext>
              </a:extLst>
            </p:cNvPr>
            <p:cNvGrpSpPr/>
            <p:nvPr/>
          </p:nvGrpSpPr>
          <p:grpSpPr>
            <a:xfrm>
              <a:off x="15681838" y="6433983"/>
              <a:ext cx="12736175" cy="4346360"/>
              <a:chOff x="15681838" y="15094586"/>
              <a:chExt cx="12736175" cy="434636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9F039DC-7E3C-4E5A-86A4-6DA1B9ECC3E4}"/>
                  </a:ext>
                </a:extLst>
              </p:cNvPr>
              <p:cNvGrpSpPr/>
              <p:nvPr/>
            </p:nvGrpSpPr>
            <p:grpSpPr>
              <a:xfrm>
                <a:off x="15681838" y="15094586"/>
                <a:ext cx="12736175" cy="3820026"/>
                <a:chOff x="15681838" y="14843919"/>
                <a:chExt cx="12736175" cy="382002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E22901-B034-42D6-846D-54293FF1BF70}"/>
                    </a:ext>
                  </a:extLst>
                </p:cNvPr>
                <p:cNvSpPr txBox="1"/>
                <p:nvPr/>
              </p:nvSpPr>
              <p:spPr>
                <a:xfrm>
                  <a:off x="15819438" y="16356448"/>
                  <a:ext cx="6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endParaRPr lang="ko-KR" altLang="en-US" sz="40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428921-A884-4DDC-AE92-A24BEF5DE94A}"/>
                    </a:ext>
                  </a:extLst>
                </p:cNvPr>
                <p:cNvSpPr txBox="1"/>
                <p:nvPr/>
              </p:nvSpPr>
              <p:spPr>
                <a:xfrm>
                  <a:off x="15894992" y="15233924"/>
                  <a:ext cx="6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endParaRPr lang="ko-KR" altLang="en-US" sz="40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85E62A-169C-457D-8B8F-D3DBBA2DE67F}"/>
                    </a:ext>
                  </a:extLst>
                </p:cNvPr>
                <p:cNvSpPr txBox="1"/>
                <p:nvPr/>
              </p:nvSpPr>
              <p:spPr>
                <a:xfrm>
                  <a:off x="15834239" y="17118447"/>
                  <a:ext cx="6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endParaRPr lang="ko-KR" altLang="en-US" sz="4000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C9451A3-090C-4737-B37F-968AD06AB0B4}"/>
                    </a:ext>
                  </a:extLst>
                </p:cNvPr>
                <p:cNvSpPr/>
                <p:nvPr/>
              </p:nvSpPr>
              <p:spPr>
                <a:xfrm>
                  <a:off x="15681838" y="14843919"/>
                  <a:ext cx="12736175" cy="3820026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 Box 180">
                <a:extLst>
                  <a:ext uri="{FF2B5EF4-FFF2-40B4-BE49-F238E27FC236}">
                    <a16:creationId xmlns:a16="http://schemas.microsoft.com/office/drawing/2014/main" id="{DF23DA32-B99D-4F00-B3A0-865A6509B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3080" y="18983795"/>
                <a:ext cx="1243239" cy="457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 b="1" dirty="0">
                    <a:latin typeface="Calibri" pitchFamily="34" charset="0"/>
                  </a:rPr>
                  <a:t>그림 </a:t>
                </a:r>
                <a:r>
                  <a:rPr lang="en-US" altLang="ko-KR" sz="2400" b="1" dirty="0">
                    <a:latin typeface="Calibri" pitchFamily="34" charset="0"/>
                  </a:rPr>
                  <a:t>2</a:t>
                </a:r>
                <a:r>
                  <a:rPr lang="en-US" sz="2400" b="1" dirty="0">
                    <a:latin typeface="Calibri" pitchFamily="34" charset="0"/>
                  </a:rPr>
                  <a:t>. </a:t>
                </a:r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3FE8A5-F001-4909-AF04-54FF2E60DD6F}"/>
                </a:ext>
              </a:extLst>
            </p:cNvPr>
            <p:cNvSpPr txBox="1"/>
            <p:nvPr/>
          </p:nvSpPr>
          <p:spPr>
            <a:xfrm>
              <a:off x="25687903" y="6808598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(1)</a:t>
              </a:r>
              <a:endParaRPr lang="ko-KR" altLang="en-US" sz="3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CC509E-1148-4016-8052-B3D20C918AEC}"/>
                </a:ext>
              </a:extLst>
            </p:cNvPr>
            <p:cNvSpPr txBox="1"/>
            <p:nvPr/>
          </p:nvSpPr>
          <p:spPr>
            <a:xfrm>
              <a:off x="27123395" y="7939350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(2)</a:t>
              </a:r>
              <a:endParaRPr lang="ko-KR" altLang="en-US" sz="3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5C2387-CB08-42BE-98F5-5189A98E2709}"/>
                </a:ext>
              </a:extLst>
            </p:cNvPr>
            <p:cNvSpPr txBox="1"/>
            <p:nvPr/>
          </p:nvSpPr>
          <p:spPr>
            <a:xfrm>
              <a:off x="26210925" y="9053646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(3)</a:t>
              </a:r>
              <a:endParaRPr lang="ko-KR" altLang="en-US" sz="3600" dirty="0"/>
            </a:p>
          </p:txBody>
        </p:sp>
      </p:grpSp>
      <p:sp>
        <p:nvSpPr>
          <p:cNvPr id="36" name="Text Box 180">
            <a:extLst>
              <a:ext uri="{FF2B5EF4-FFF2-40B4-BE49-F238E27FC236}">
                <a16:creationId xmlns:a16="http://schemas.microsoft.com/office/drawing/2014/main" id="{853C4F85-5E06-455E-89B8-3238120C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187" y="26793306"/>
            <a:ext cx="3158828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그림 </a:t>
            </a:r>
            <a:r>
              <a:rPr lang="en-US" altLang="ko-KR" sz="2400" b="1" dirty="0">
                <a:latin typeface="Calibri" pitchFamily="34" charset="0"/>
              </a:rPr>
              <a:t>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시스템 구성도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sp>
        <p:nvSpPr>
          <p:cNvPr id="37" name="Text Box 123">
            <a:extLst>
              <a:ext uri="{FF2B5EF4-FFF2-40B4-BE49-F238E27FC236}">
                <a16:creationId xmlns:a16="http://schemas.microsoft.com/office/drawing/2014/main" id="{3B44C8CF-A9EB-4798-A66F-43FDFAAF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201" y="297706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김 형진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김 준영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박 주홍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심 재욱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김 정석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2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*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고 석주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sz="4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경북대학교</a:t>
            </a:r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SK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텔레콤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CBAC2898-B387-45F3-8E05-1CC7BCBA9E32}"/>
              </a:ext>
            </a:extLst>
          </p:cNvPr>
          <p:cNvSpPr/>
          <p:nvPr/>
        </p:nvSpPr>
        <p:spPr>
          <a:xfrm>
            <a:off x="1714428" y="12736180"/>
            <a:ext cx="12874324" cy="918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Objective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 Box 190">
            <a:extLst>
              <a:ext uri="{FF2B5EF4-FFF2-40B4-BE49-F238E27FC236}">
                <a16:creationId xmlns:a16="http://schemas.microsoft.com/office/drawing/2014/main" id="{05F39E30-417F-4D82-AAE4-309BFAA3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60" y="13636344"/>
            <a:ext cx="12874324" cy="3798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기존 </a:t>
            </a:r>
            <a:r>
              <a:rPr lang="en-US" altLang="ko-KR" sz="2800" dirty="0">
                <a:latin typeface="+mn-lt"/>
              </a:rPr>
              <a:t>AP</a:t>
            </a:r>
            <a:r>
              <a:rPr lang="ko-KR" altLang="en-US" sz="2800" dirty="0">
                <a:latin typeface="+mn-lt"/>
              </a:rPr>
              <a:t>기기와 스마트폰 어플리케이션을 활용하여 담당자의 재부재를 확인하고</a:t>
            </a:r>
            <a:r>
              <a:rPr lang="en-US" altLang="ko-KR" sz="2800" dirty="0">
                <a:latin typeface="+mn-lt"/>
              </a:rPr>
              <a:t>, </a:t>
            </a:r>
            <a:r>
              <a:rPr lang="ko-KR" altLang="en-US" sz="2800" dirty="0">
                <a:latin typeface="+mn-lt"/>
              </a:rPr>
              <a:t>이를 통해 방문자에게 편리함을 제공함을 목적으로 함</a:t>
            </a:r>
            <a:r>
              <a:rPr lang="en-US" altLang="ko-KR" sz="2800" dirty="0">
                <a:latin typeface="+mn-lt"/>
              </a:rPr>
              <a:t> </a:t>
            </a:r>
            <a:r>
              <a:rPr lang="ko-KR" altLang="en-US" sz="2800" dirty="0">
                <a:latin typeface="+mn-lt"/>
              </a:rPr>
              <a:t> </a:t>
            </a: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위치 </a:t>
            </a:r>
            <a:r>
              <a:rPr lang="ko-KR" altLang="en-US" sz="2800" dirty="0" err="1">
                <a:latin typeface="+mn-lt"/>
              </a:rPr>
              <a:t>측위의</a:t>
            </a:r>
            <a:r>
              <a:rPr lang="ko-KR" altLang="en-US" sz="2800" dirty="0">
                <a:latin typeface="+mn-lt"/>
              </a:rPr>
              <a:t> 정확도와 더불어 기존에 존재하는 시설을 활용하여 효율적으로 </a:t>
            </a:r>
            <a:r>
              <a:rPr lang="ko-KR" altLang="en-US" sz="2800" dirty="0" err="1">
                <a:latin typeface="+mn-lt"/>
              </a:rPr>
              <a:t>측위를</a:t>
            </a:r>
            <a:r>
              <a:rPr lang="ko-KR" altLang="en-US" sz="2800" dirty="0">
                <a:latin typeface="+mn-lt"/>
              </a:rPr>
              <a:t> 하는 것이 중요</a:t>
            </a:r>
            <a:r>
              <a:rPr lang="en-US" altLang="ko-KR" sz="2800" dirty="0">
                <a:latin typeface="+mn-lt"/>
              </a:rPr>
              <a:t>. 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배터리 소모량을 고려한 어플리케이션의 개발을 통해 실사용이 가능하도록 한다</a:t>
            </a:r>
            <a:r>
              <a:rPr lang="en-US" altLang="ko-KR" sz="2800" dirty="0">
                <a:latin typeface="+mn-lt"/>
              </a:rPr>
              <a:t>. </a:t>
            </a:r>
          </a:p>
        </p:txBody>
      </p:sp>
      <p:sp>
        <p:nvSpPr>
          <p:cNvPr id="40" name="Text Box 189">
            <a:extLst>
              <a:ext uri="{FF2B5EF4-FFF2-40B4-BE49-F238E27FC236}">
                <a16:creationId xmlns:a16="http://schemas.microsoft.com/office/drawing/2014/main" id="{1D744B54-3D61-4A2E-AB76-17DA651BE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1676" y="23646665"/>
            <a:ext cx="12874325" cy="124040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9C7BBADA-A133-4B98-8A58-230B2552C2E9}"/>
              </a:ext>
            </a:extLst>
          </p:cNvPr>
          <p:cNvSpPr/>
          <p:nvPr/>
        </p:nvSpPr>
        <p:spPr>
          <a:xfrm>
            <a:off x="15651676" y="22693398"/>
            <a:ext cx="12874325" cy="9932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Testing</a:t>
            </a:r>
          </a:p>
        </p:txBody>
      </p:sp>
      <p:pic>
        <p:nvPicPr>
          <p:cNvPr id="44" name="_x229746984" descr="DRW00000c706368">
            <a:extLst>
              <a:ext uri="{FF2B5EF4-FFF2-40B4-BE49-F238E27FC236}">
                <a16:creationId xmlns:a16="http://schemas.microsoft.com/office/drawing/2014/main" id="{939A67DD-BC42-4398-857E-069DFD79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083" y="32113995"/>
            <a:ext cx="85725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32">
            <a:extLst>
              <a:ext uri="{FF2B5EF4-FFF2-40B4-BE49-F238E27FC236}">
                <a16:creationId xmlns:a16="http://schemas.microsoft.com/office/drawing/2014/main" id="{D8487CFE-AB8B-49E2-8DB5-31771C59C4A9}"/>
              </a:ext>
            </a:extLst>
          </p:cNvPr>
          <p:cNvSpPr/>
          <p:nvPr/>
        </p:nvSpPr>
        <p:spPr>
          <a:xfrm>
            <a:off x="15659614" y="36459052"/>
            <a:ext cx="12874324" cy="918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48" name="Text Box 190">
            <a:extLst>
              <a:ext uri="{FF2B5EF4-FFF2-40B4-BE49-F238E27FC236}">
                <a16:creationId xmlns:a16="http://schemas.microsoft.com/office/drawing/2014/main" id="{B80F7C73-729F-4563-8921-0C232C1F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9614" y="37339421"/>
            <a:ext cx="12874324" cy="782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5D1DCC7A-20AE-4159-B0D6-D2591C7F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5" y="415042"/>
            <a:ext cx="3026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" name="_x157305080" descr="EMB000031e03e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70" y="567209"/>
            <a:ext cx="4332261" cy="43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1.png">
            <a:extLst>
              <a:ext uri="{FF2B5EF4-FFF2-40B4-BE49-F238E27FC236}">
                <a16:creationId xmlns:a16="http://schemas.microsoft.com/office/drawing/2014/main" id="{7AC2C96B-7AB8-41D3-B74D-F281E446EAD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41274" y="19204573"/>
            <a:ext cx="12847479" cy="7588733"/>
          </a:xfrm>
          <a:prstGeom prst="rect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347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Wingdings</vt:lpstr>
      <vt:lpstr>Office Theme</vt:lpstr>
      <vt:lpstr>PowerPoint 프레젠테이션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박주홍</cp:lastModifiedBy>
  <cp:revision>103</cp:revision>
  <cp:lastPrinted>2013-02-12T02:21:55Z</cp:lastPrinted>
  <dcterms:created xsi:type="dcterms:W3CDTF">2013-02-10T21:14:48Z</dcterms:created>
  <dcterms:modified xsi:type="dcterms:W3CDTF">2020-05-20T07:59:19Z</dcterms:modified>
</cp:coreProperties>
</file>