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7004050" cy="9290050"/>
  <p:defaultTextStyle>
    <a:defPPr>
      <a:defRPr lang="en-US"/>
    </a:defPPr>
    <a:lvl1pPr marL="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7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55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83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113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39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66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94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22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hyung Kim" initials="DK" lastIdx="1" clrIdx="0">
    <p:extLst>
      <p:ext uri="{19B8F6BF-5375-455C-9EA6-DF929625EA0E}">
        <p15:presenceInfo xmlns="" xmlns:p15="http://schemas.microsoft.com/office/powerpoint/2012/main" userId="2cc31e357a4f0f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361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>
        <p:scale>
          <a:sx n="33" d="100"/>
          <a:sy n="33" d="100"/>
        </p:scale>
        <p:origin x="-414" y="1302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426517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7444959"/>
            <a:ext cx="30267275" cy="5349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9" name="Instructions"/>
          <p:cNvSpPr/>
          <p:nvPr userDrawn="1"/>
        </p:nvSpPr>
        <p:spPr>
          <a:xfrm>
            <a:off x="-12611365" y="0"/>
            <a:ext cx="11770607" cy="42794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425" tIns="217425" rIns="217425" bIns="21742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set up for A0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international paper size of 1189 mm x 841 mm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(46.8” high by 33.1” wide). It can be printed at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70.6% for an A1 poster of 841 mm x 594 mm.</a:t>
            </a:r>
            <a:endParaRPr lang="en-US" sz="60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282"/>
              </a:spcAft>
            </a:pPr>
            <a: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1108033" y="0"/>
            <a:ext cx="11770607" cy="42794238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International: +(1) 913-441-1410</a:t>
              </a:r>
              <a:b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37" y="4250451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56" tIns="208727" rIns="417456" bIns="208727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8" cy="28242219"/>
          </a:xfrm>
          <a:prstGeom prst="rect">
            <a:avLst/>
          </a:prstGeom>
        </p:spPr>
        <p:txBody>
          <a:bodyPr vert="horz" lIns="417456" tIns="208727" rIns="417456" bIns="20872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174556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850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9699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549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739398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248" indent="-434850" algn="l" defTabSz="4174556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029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7307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4585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1863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7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55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83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113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639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366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94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822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FACBAED-6384-46E0-A8B9-49DA33AD57A4}"/>
              </a:ext>
            </a:extLst>
          </p:cNvPr>
          <p:cNvSpPr/>
          <p:nvPr/>
        </p:nvSpPr>
        <p:spPr>
          <a:xfrm>
            <a:off x="840758" y="36941919"/>
            <a:ext cx="28583640" cy="5891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570801" y="84190"/>
            <a:ext cx="21117102" cy="321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7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비디오 감시 카메라 내 사물 추적을 통한</a:t>
            </a:r>
            <a:endParaRPr lang="en-US" altLang="ko-KR" sz="76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ko-KR" altLang="en-US" sz="7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골목길 교차로 사고 예방 시스템</a:t>
            </a:r>
            <a:endParaRPr lang="en-US" sz="76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714427" y="6439285"/>
            <a:ext cx="12874325" cy="55219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Calibri" pitchFamily="34" charset="0"/>
              </a:rPr>
              <a:t>길이 좁고 차도와 인도의 구분이 없는 골목길의 특성상 사각지대가 많고 보행자의 동선을 예측하기 힘들어 교통사고가 많이 발생하고 있다</a:t>
            </a:r>
            <a:r>
              <a:rPr lang="en-US" altLang="ko-KR" sz="2800" dirty="0">
                <a:latin typeface="Calibri" pitchFamily="34" charset="0"/>
              </a:rPr>
              <a:t>. </a:t>
            </a:r>
          </a:p>
          <a:p>
            <a:pPr eaLnBrk="1" hangingPunct="1"/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Calibri" pitchFamily="34" charset="0"/>
              </a:rPr>
              <a:t>본 논문에서는 </a:t>
            </a:r>
            <a:r>
              <a:rPr lang="en-US" altLang="ko-KR" sz="2800" dirty="0">
                <a:latin typeface="Calibri" pitchFamily="34" charset="0"/>
              </a:rPr>
              <a:t>AI</a:t>
            </a:r>
            <a:r>
              <a:rPr lang="ko-KR" altLang="en-US" sz="2800" dirty="0">
                <a:latin typeface="Calibri" pitchFamily="34" charset="0"/>
              </a:rPr>
              <a:t>를 활용</a:t>
            </a:r>
            <a:r>
              <a:rPr lang="en-US" altLang="ko-KR" sz="2800" dirty="0">
                <a:latin typeface="Calibri" pitchFamily="34" charset="0"/>
              </a:rPr>
              <a:t>, </a:t>
            </a:r>
            <a:r>
              <a:rPr lang="ko-KR" altLang="en-US" sz="2800" dirty="0">
                <a:latin typeface="Calibri" pitchFamily="34" charset="0"/>
              </a:rPr>
              <a:t>영상 내 사물을 추적하여 골목길에서의 사고를 예방하는 시스템을 제안한다</a:t>
            </a:r>
            <a:r>
              <a:rPr lang="en-US" altLang="ko-KR" sz="2800" dirty="0">
                <a:latin typeface="Calibri" pitchFamily="34" charset="0"/>
              </a:rPr>
              <a:t>.</a:t>
            </a:r>
          </a:p>
          <a:p>
            <a:pPr eaLnBrk="1" hangingPunct="1"/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Calibri" pitchFamily="34" charset="0"/>
              </a:rPr>
              <a:t>해당 시스템은 </a:t>
            </a:r>
            <a:r>
              <a:rPr lang="en-US" altLang="ko-KR" sz="2800" dirty="0">
                <a:latin typeface="Calibri" pitchFamily="34" charset="0"/>
              </a:rPr>
              <a:t>Object - Detection &amp; Tracking</a:t>
            </a:r>
            <a:r>
              <a:rPr lang="ko-KR" altLang="en-US" sz="2800" dirty="0">
                <a:latin typeface="Calibri" pitchFamily="34" charset="0"/>
              </a:rPr>
              <a:t>을 사용하여 보행자 및 차량을 </a:t>
            </a:r>
            <a:r>
              <a:rPr lang="ko-KR" altLang="en-US" sz="2800" dirty="0" err="1">
                <a:latin typeface="Calibri" pitchFamily="34" charset="0"/>
              </a:rPr>
              <a:t>식별ㆍ추적하여</a:t>
            </a:r>
            <a:r>
              <a:rPr lang="ko-KR" altLang="en-US" sz="2800" dirty="0">
                <a:latin typeface="Calibri" pitchFamily="34" charset="0"/>
              </a:rPr>
              <a:t> 두 개 이상의 사물이 동시에 교차로에 접근 시 사고 예방 알람을 발생시킨다</a:t>
            </a:r>
            <a:r>
              <a:rPr lang="en-US" altLang="ko-KR" sz="2800" dirty="0">
                <a:latin typeface="Calibri" pitchFamily="34" charset="0"/>
              </a:rPr>
              <a:t>.</a:t>
            </a:r>
          </a:p>
          <a:p>
            <a:pPr eaLnBrk="1" hangingPunct="1"/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Calibri" pitchFamily="34" charset="0"/>
              </a:rPr>
              <a:t>이 시스템을 전국에 설치되어 있는 </a:t>
            </a:r>
            <a:r>
              <a:rPr lang="en-US" altLang="ko-KR" sz="2800" dirty="0">
                <a:latin typeface="Calibri" pitchFamily="34" charset="0"/>
              </a:rPr>
              <a:t>CCTV</a:t>
            </a:r>
            <a:r>
              <a:rPr lang="ko-KR" altLang="en-US" sz="2800" dirty="0">
                <a:latin typeface="Calibri" pitchFamily="34" charset="0"/>
              </a:rPr>
              <a:t>에 활용하면 추가적인 비용과 설치 시간에 제한 받지 않고 전국적으로 응용할 수 있을 것으로 기대된다</a:t>
            </a:r>
            <a:r>
              <a:rPr lang="en-US" altLang="ko-KR" sz="2800" dirty="0">
                <a:latin typeface="Calibri" pitchFamily="34" charset="0"/>
              </a:rPr>
              <a:t>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14427" y="5699728"/>
            <a:ext cx="12874325" cy="7660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Abstract</a:t>
            </a: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721859" y="27564618"/>
            <a:ext cx="12874324" cy="853813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위험 상황을 감지하는 서버와 각 카메라와 구역의 정보를 저장하고 관리하는 데이터베이스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카메라 영상을 처리하고 서버와 통신하는 임베디드 보드</a:t>
            </a:r>
            <a:r>
              <a:rPr lang="en-US" altLang="ko-KR" sz="2800" dirty="0">
                <a:latin typeface="+mn-ea"/>
              </a:rPr>
              <a:t>, LED </a:t>
            </a:r>
            <a:r>
              <a:rPr lang="ko-KR" altLang="en-US" sz="2800" dirty="0">
                <a:latin typeface="+mn-ea"/>
              </a:rPr>
              <a:t>알람으로 구성되어 있다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서버는 각 클라이언트와의 연결과 데이터베이스의 제어를 담당한다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클라이언트로부터 물체 접근 결과를 수신하며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이를 데이터베이스와 대조하여 위험상황 시 해당 구역에 지정된 </a:t>
            </a:r>
            <a:r>
              <a:rPr lang="en-US" altLang="ko-KR" sz="2800" dirty="0">
                <a:latin typeface="+mn-ea"/>
              </a:rPr>
              <a:t>LED</a:t>
            </a:r>
            <a:r>
              <a:rPr lang="ko-KR" altLang="en-US" sz="2800" dirty="0">
                <a:latin typeface="+mn-ea"/>
              </a:rPr>
              <a:t>에 알람을 전송한다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eaLnBrk="1" hangingPunct="1"/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데이터베이스는 구역 정보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구역별 카메라 정보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구역별 </a:t>
            </a:r>
            <a:r>
              <a:rPr lang="en-US" altLang="ko-KR" sz="2800" dirty="0">
                <a:latin typeface="+mn-ea"/>
              </a:rPr>
              <a:t>LED </a:t>
            </a:r>
            <a:r>
              <a:rPr lang="ko-KR" altLang="en-US" sz="2800" dirty="0">
                <a:latin typeface="+mn-ea"/>
              </a:rPr>
              <a:t>정보를 저장하며 관리한다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각 임베디드 보드는 서버의 클라이언트에 해당하며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내장된 카메라를 통하여 실시간으로 영상 스트림을 받아들인다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입력된 스트림에서 물체를 인식하여 접근 여부를 판별하고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일정 거리 이하로 접근 시 서버로 접근 정보를 전달한다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+mn-ea"/>
              </a:rPr>
              <a:t>LED </a:t>
            </a:r>
            <a:r>
              <a:rPr lang="ko-KR" altLang="en-US" sz="2800" dirty="0">
                <a:latin typeface="+mn-ea"/>
              </a:rPr>
              <a:t>알람은 서버로부터 위험 상황 신호를 전달받으면 점멸하여 실제 해당 지점의 보행자 혹은 차량에게 모퉁이에서 다른 차량이 접근 중이라는 정보를 전달한다</a:t>
            </a:r>
            <a:r>
              <a:rPr lang="en-US" altLang="ko-KR" sz="2800" dirty="0">
                <a:latin typeface="+mn-ea"/>
              </a:rPr>
              <a:t>.</a:t>
            </a:r>
            <a:endParaRPr lang="en-US" altLang="ko-KR" sz="2800" dirty="0"/>
          </a:p>
        </p:txBody>
      </p:sp>
      <p:sp>
        <p:nvSpPr>
          <p:cNvPr id="72" name="Rectangle 44">
            <a:extLst>
              <a:ext uri="{FF2B5EF4-FFF2-40B4-BE49-F238E27FC236}">
                <a16:creationId xmlns="" xmlns:a16="http://schemas.microsoft.com/office/drawing/2014/main" id="{25F105DF-1D0B-43D6-85A7-257BEC719D92}"/>
              </a:ext>
            </a:extLst>
          </p:cNvPr>
          <p:cNvSpPr/>
          <p:nvPr/>
        </p:nvSpPr>
        <p:spPr>
          <a:xfrm>
            <a:off x="1721859" y="17832391"/>
            <a:ext cx="12866893" cy="9965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altLang="ko-KR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System design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0C864CFB-D452-4B1F-A21C-B5CC6A4EEEDA}"/>
              </a:ext>
            </a:extLst>
          </p:cNvPr>
          <p:cNvGrpSpPr/>
          <p:nvPr/>
        </p:nvGrpSpPr>
        <p:grpSpPr>
          <a:xfrm>
            <a:off x="1703316" y="36830147"/>
            <a:ext cx="14338362" cy="4226572"/>
            <a:chOff x="15652071" y="6433983"/>
            <a:chExt cx="14216327" cy="4427908"/>
          </a:xfrm>
        </p:grpSpPr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6937A271-3FBD-45F3-9852-4D47F3B56002}"/>
                </a:ext>
              </a:extLst>
            </p:cNvPr>
            <p:cNvGrpSpPr/>
            <p:nvPr/>
          </p:nvGrpSpPr>
          <p:grpSpPr>
            <a:xfrm>
              <a:off x="15652071" y="6433983"/>
              <a:ext cx="12765942" cy="4427908"/>
              <a:chOff x="15652071" y="15094586"/>
              <a:chExt cx="12765942" cy="442790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="" xmlns:a16="http://schemas.microsoft.com/office/drawing/2014/main" id="{CC9451A3-090C-4737-B37F-968AD06AB0B4}"/>
                  </a:ext>
                </a:extLst>
              </p:cNvPr>
              <p:cNvSpPr/>
              <p:nvPr/>
            </p:nvSpPr>
            <p:spPr>
              <a:xfrm>
                <a:off x="15681838" y="15094586"/>
                <a:ext cx="12736175" cy="3820026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 Box 180">
                <a:extLst>
                  <a:ext uri="{FF2B5EF4-FFF2-40B4-BE49-F238E27FC236}">
                    <a16:creationId xmlns="" xmlns:a16="http://schemas.microsoft.com/office/drawing/2014/main" id="{DF23DA32-B99D-4F00-B3A0-865A6509BD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2071" y="18992170"/>
                <a:ext cx="2818840" cy="530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6970" tIns="43485" rIns="86970" bIns="43485">
                <a:spAutoFit/>
              </a:bodyPr>
              <a:lstStyle>
                <a:lvl1pPr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ko-KR" altLang="en-US" sz="2400" b="1" dirty="0" smtClean="0">
                    <a:latin typeface="Calibri" pitchFamily="34" charset="0"/>
                  </a:rPr>
                  <a:t>그림 </a:t>
                </a:r>
                <a:r>
                  <a:rPr lang="en-US" altLang="ko-KR" sz="2400" b="1" dirty="0" smtClean="0">
                    <a:latin typeface="Calibri" pitchFamily="34" charset="0"/>
                  </a:rPr>
                  <a:t>2</a:t>
                </a:r>
                <a:r>
                  <a:rPr lang="en-US" sz="2400" b="1" dirty="0" smtClean="0">
                    <a:latin typeface="Calibri" pitchFamily="34" charset="0"/>
                  </a:rPr>
                  <a:t>.</a:t>
                </a:r>
                <a:r>
                  <a:rPr lang="en-US" sz="2400" dirty="0" smtClean="0">
                    <a:latin typeface="Calibri" pitchFamily="34" charset="0"/>
                  </a:rPr>
                  <a:t> </a:t>
                </a:r>
                <a:r>
                  <a:rPr lang="ko-KR" altLang="en-US" sz="2400" dirty="0">
                    <a:latin typeface="Calibri" pitchFamily="34" charset="0"/>
                  </a:rPr>
                  <a:t>거리 계산 식</a:t>
                </a:r>
                <a:endParaRPr lang="en-US" sz="2400" dirty="0">
                  <a:latin typeface="Calibri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F93FE8A5-F001-4909-AF04-54FF2E60DD6F}"/>
                </a:ext>
              </a:extLst>
            </p:cNvPr>
            <p:cNvSpPr txBox="1"/>
            <p:nvPr/>
          </p:nvSpPr>
          <p:spPr>
            <a:xfrm>
              <a:off x="27324740" y="7061671"/>
              <a:ext cx="2543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- (1)</a:t>
              </a:r>
              <a:endParaRPr lang="ko-KR" altLang="en-US" sz="36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80CC509E-1148-4016-8052-B3D20C918AEC}"/>
                </a:ext>
              </a:extLst>
            </p:cNvPr>
            <p:cNvSpPr txBox="1"/>
            <p:nvPr/>
          </p:nvSpPr>
          <p:spPr>
            <a:xfrm>
              <a:off x="27324740" y="8504259"/>
              <a:ext cx="2543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- (2)</a:t>
              </a:r>
              <a:endParaRPr lang="ko-KR" altLang="en-US" sz="3600" dirty="0"/>
            </a:p>
          </p:txBody>
        </p:sp>
      </p:grpSp>
      <p:sp>
        <p:nvSpPr>
          <p:cNvPr id="36" name="Text Box 180">
            <a:extLst>
              <a:ext uri="{FF2B5EF4-FFF2-40B4-BE49-F238E27FC236}">
                <a16:creationId xmlns="" xmlns:a16="http://schemas.microsoft.com/office/drawing/2014/main" id="{853C4F85-5E06-455E-89B8-3238120CB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009" y="26502568"/>
            <a:ext cx="3158828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2400" b="1" dirty="0">
                <a:latin typeface="Calibri" pitchFamily="34" charset="0"/>
              </a:rPr>
              <a:t>그림 </a:t>
            </a:r>
            <a:r>
              <a:rPr lang="en-US" altLang="ko-KR" sz="2400" b="1" dirty="0">
                <a:latin typeface="Calibri" pitchFamily="34" charset="0"/>
              </a:rPr>
              <a:t>1</a:t>
            </a:r>
            <a:r>
              <a:rPr lang="en-US" sz="2400" b="1" dirty="0">
                <a:latin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ko-KR" altLang="en-US" sz="2400" dirty="0">
                <a:latin typeface="Calibri" pitchFamily="34" charset="0"/>
              </a:rPr>
              <a:t>시스템 구성도</a:t>
            </a:r>
            <a:r>
              <a:rPr lang="en-US" sz="2400" dirty="0">
                <a:latin typeface="Calibri" pitchFamily="34" charset="0"/>
              </a:rPr>
              <a:t>.</a:t>
            </a:r>
          </a:p>
        </p:txBody>
      </p:sp>
      <p:sp>
        <p:nvSpPr>
          <p:cNvPr id="37" name="Text Box 123">
            <a:extLst>
              <a:ext uri="{FF2B5EF4-FFF2-40B4-BE49-F238E27FC236}">
                <a16:creationId xmlns="" xmlns:a16="http://schemas.microsoft.com/office/drawing/2014/main" id="{3B44C8CF-A9EB-4798-A66F-43FDFAAFE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3201" y="2977069"/>
            <a:ext cx="21117102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김 형진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</a:t>
            </a:r>
            <a:r>
              <a:rPr 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김 준영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r>
              <a:rPr lang="en-US" altLang="ko-KR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박 주홍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r>
              <a:rPr lang="en-US" altLang="ko-KR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심 재욱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r>
              <a:rPr lang="en-US" altLang="ko-KR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김 정석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2</a:t>
            </a:r>
            <a:r>
              <a:rPr lang="en-US" altLang="ko-KR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*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고 석주</a:t>
            </a:r>
            <a:r>
              <a:rPr lang="en-US" altLang="ko-KR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  <a:endParaRPr lang="en-US" sz="4600" baseline="30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en-US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경북대학교</a:t>
            </a:r>
            <a:r>
              <a:rPr 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</a:t>
            </a:r>
            <a:r>
              <a:rPr lang="en-US" sz="46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2</a:t>
            </a:r>
            <a:r>
              <a:rPr lang="en-US" altLang="ko-KR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SK </a:t>
            </a:r>
            <a:r>
              <a:rPr lang="ko-KR" altLang="en-US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텔레콤</a:t>
            </a:r>
            <a:endParaRPr lang="en-US" sz="46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8" name="Rectangle 32">
            <a:extLst>
              <a:ext uri="{FF2B5EF4-FFF2-40B4-BE49-F238E27FC236}">
                <a16:creationId xmlns="" xmlns:a16="http://schemas.microsoft.com/office/drawing/2014/main" id="{CBAC2898-B387-45F3-8E05-1CC7BCBA9E32}"/>
              </a:ext>
            </a:extLst>
          </p:cNvPr>
          <p:cNvSpPr/>
          <p:nvPr/>
        </p:nvSpPr>
        <p:spPr>
          <a:xfrm>
            <a:off x="1714428" y="12736180"/>
            <a:ext cx="12874324" cy="9185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altLang="ko-KR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Objective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Text Box 190">
            <a:extLst>
              <a:ext uri="{FF2B5EF4-FFF2-40B4-BE49-F238E27FC236}">
                <a16:creationId xmlns="" xmlns:a16="http://schemas.microsoft.com/office/drawing/2014/main" id="{05F39E30-417F-4D82-AAE4-309BFAA36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860" y="13636344"/>
            <a:ext cx="12874324" cy="3367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lt"/>
              </a:rPr>
              <a:t>교차로에서의 사고 방지를 위한 알람 시스템을 제안한다</a:t>
            </a:r>
            <a:r>
              <a:rPr lang="en-US" altLang="ko-KR" sz="2800" dirty="0">
                <a:latin typeface="+mn-lt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/>
              <a:t>교차로 모퉁이에서 각각 사람과 차량 혹은 차량과 차량이 동시에 접근 시 이를 탐지하여 위험 알람을 표시하도록 한다</a:t>
            </a:r>
            <a:r>
              <a:rPr lang="en-US" altLang="ko-KR" sz="2800" dirty="0"/>
              <a:t>.</a:t>
            </a:r>
            <a:endParaRPr lang="en-US" altLang="ko-KR" sz="2800" dirty="0">
              <a:latin typeface="+mn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lt"/>
              </a:rPr>
              <a:t>실제 현재의 교통 </a:t>
            </a:r>
            <a:r>
              <a:rPr lang="en-US" altLang="ko-KR" sz="2800" dirty="0">
                <a:latin typeface="+mn-lt"/>
              </a:rPr>
              <a:t>CCTV</a:t>
            </a:r>
            <a:r>
              <a:rPr lang="ko-KR" altLang="en-US" sz="2800" dirty="0">
                <a:latin typeface="+mn-lt"/>
              </a:rPr>
              <a:t> 시스템에도 확장할 수 있도록 유연한 시스템 개발을 중점으로 둔다</a:t>
            </a:r>
            <a:r>
              <a:rPr lang="en-US" altLang="ko-KR" sz="2800" dirty="0">
                <a:latin typeface="+mn-lt"/>
              </a:rPr>
              <a:t>.</a:t>
            </a:r>
          </a:p>
        </p:txBody>
      </p:sp>
      <p:sp>
        <p:nvSpPr>
          <p:cNvPr id="47" name="Rectangle 32">
            <a:extLst>
              <a:ext uri="{FF2B5EF4-FFF2-40B4-BE49-F238E27FC236}">
                <a16:creationId xmlns="" xmlns:a16="http://schemas.microsoft.com/office/drawing/2014/main" id="{D8487CFE-AB8B-49E2-8DB5-31771C59C4A9}"/>
              </a:ext>
            </a:extLst>
          </p:cNvPr>
          <p:cNvSpPr/>
          <p:nvPr/>
        </p:nvSpPr>
        <p:spPr>
          <a:xfrm>
            <a:off x="15659614" y="36459052"/>
            <a:ext cx="12793661" cy="9185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</a:t>
            </a:r>
          </a:p>
        </p:txBody>
      </p:sp>
      <p:sp>
        <p:nvSpPr>
          <p:cNvPr id="48" name="Text Box 190">
            <a:extLst>
              <a:ext uri="{FF2B5EF4-FFF2-40B4-BE49-F238E27FC236}">
                <a16:creationId xmlns="" xmlns:a16="http://schemas.microsoft.com/office/drawing/2014/main" id="{B80F7C73-729F-4563-8921-0C232C1F4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9614" y="37339421"/>
            <a:ext cx="12793661" cy="4660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j-ea"/>
                <a:ea typeface="+mj-ea"/>
              </a:rPr>
              <a:t>사각지대라는 보이지 않는 영역에서 발생할 수 있는 사고를 예방하는 시스템을 구축하여 예상치 못한 골목길 교통사고를 줄일 수 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ko-KR" altLang="en-US" sz="2800" dirty="0">
              <a:latin typeface="+mj-ea"/>
              <a:ea typeface="+mj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j-ea"/>
                <a:ea typeface="+mj-ea"/>
              </a:rPr>
              <a:t>기존에 설치된 </a:t>
            </a:r>
            <a:r>
              <a:rPr lang="en-US" altLang="ko-KR" sz="2800" dirty="0">
                <a:latin typeface="+mj-ea"/>
                <a:ea typeface="+mj-ea"/>
              </a:rPr>
              <a:t>CCTV</a:t>
            </a:r>
            <a:r>
              <a:rPr lang="ko-KR" altLang="en-US" sz="2800" dirty="0">
                <a:latin typeface="+mj-ea"/>
                <a:ea typeface="+mj-ea"/>
              </a:rPr>
              <a:t>를 활용하여 골목길의 영상을 확보하고</a:t>
            </a:r>
            <a:r>
              <a:rPr lang="en-US" altLang="ko-KR" sz="2800" dirty="0">
                <a:latin typeface="+mj-ea"/>
                <a:ea typeface="+mj-ea"/>
              </a:rPr>
              <a:t>, </a:t>
            </a:r>
            <a:r>
              <a:rPr lang="ko-KR" altLang="en-US" sz="2800" dirty="0">
                <a:latin typeface="+mj-ea"/>
                <a:ea typeface="+mj-ea"/>
              </a:rPr>
              <a:t>구현된 시스템으로 영상 정보를 처리할 수 있는 통합적인 환경을 제시함으로써 시장환경에 보다 효율적인 시스템서비스가 제공될 여지를 줄 수 있다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j-ea"/>
              <a:ea typeface="+mj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j-ea"/>
                <a:ea typeface="+mj-ea"/>
              </a:rPr>
              <a:t>해당 시스템 구현을 통해 단기간 내에 골목길 안전 시스템 체계 구축을 가능하게 함으로써 전체적인 교통사고율 감소를 달성할 수 있음을 기대한다</a:t>
            </a:r>
            <a:r>
              <a:rPr lang="en-US" altLang="ko-KR" sz="2800" dirty="0">
                <a:latin typeface="+mj-ea"/>
                <a:ea typeface="+mj-ea"/>
              </a:rPr>
              <a:t>.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="" xmlns:a16="http://schemas.microsoft.com/office/drawing/2014/main" id="{5D1DCC7A-20AE-4159-B0D6-D2591C7F2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95" y="415042"/>
            <a:ext cx="3026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9" name="_x157305080" descr="EMB000031e03e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70" y="567209"/>
            <a:ext cx="4332261" cy="433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1.png">
            <a:extLst>
              <a:ext uri="{FF2B5EF4-FFF2-40B4-BE49-F238E27FC236}">
                <a16:creationId xmlns="" xmlns:a16="http://schemas.microsoft.com/office/drawing/2014/main" id="{7AC2C96B-7AB8-41D3-B74D-F281E446EA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41274" y="18837635"/>
            <a:ext cx="12847479" cy="7588733"/>
          </a:xfrm>
          <a:prstGeom prst="rect">
            <a:avLst/>
          </a:prstGeom>
          <a:ln w="19050">
            <a:solidFill>
              <a:srgbClr val="9E361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5D4B123E-38B5-424C-82D8-2F26CDE051A4}"/>
                  </a:ext>
                </a:extLst>
              </p:cNvPr>
              <p:cNvSpPr/>
              <p:nvPr/>
            </p:nvSpPr>
            <p:spPr>
              <a:xfrm>
                <a:off x="1955277" y="37460766"/>
                <a:ext cx="10980519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"/>
                          <m:ctrlPr>
                            <a:rPr lang="ko-KR" alt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2 − 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1) ∗ 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 + (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2) ∗ 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 + (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2 ∗ 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1 ∗ </m:t>
                          </m:r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2) = 0</m:t>
                          </m:r>
                        </m:e>
                      </m:d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D4B123E-38B5-424C-82D8-2F26CDE05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277" y="37460766"/>
                <a:ext cx="10980519" cy="5539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="" xmlns:a16="http://schemas.microsoft.com/office/drawing/2014/main" id="{AC39CB89-47CD-4EBA-91B4-DC1E2662B794}"/>
                  </a:ext>
                </a:extLst>
              </p:cNvPr>
              <p:cNvSpPr/>
              <p:nvPr/>
            </p:nvSpPr>
            <p:spPr>
              <a:xfrm>
                <a:off x="1884515" y="38523700"/>
                <a:ext cx="11383213" cy="1182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0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ko-KR" altLang="en-US" sz="3000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ko-KR" altLang="en-US" sz="30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ko-KR" altLang="en-US" sz="30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en-US" sz="3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2 − 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1) ∗ 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 + (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2) ∗ 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 + (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2 ∗ 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1 ∗ 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sz="3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endChr m:val=""/>
                                  <m:ctrlPr>
                                    <a:rPr lang="ko-KR" altLang="en-US" sz="3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2 − 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sSup>
                                    <m:sSupPr>
                                      <m:ctrlPr>
                                        <a:rPr lang="ko-KR" altLang="en-US" sz="3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3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ko-KR" altLang="en-US" sz="3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 + (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rad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ko-KR" altLang="en-US" sz="3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ko-KR" altLang="en-US" sz="3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C39CB89-47CD-4EBA-91B4-DC1E2662B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15" y="38523700"/>
                <a:ext cx="11383213" cy="11821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 Box 192">
            <a:extLst>
              <a:ext uri="{FF2B5EF4-FFF2-40B4-BE49-F238E27FC236}">
                <a16:creationId xmlns="" xmlns:a16="http://schemas.microsoft.com/office/drawing/2014/main" id="{7A354DCB-8348-42E8-98FC-77D8E16C1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2033" y="8518324"/>
            <a:ext cx="12801742" cy="983079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altLang="ko-KR" sz="2800" dirty="0" err="1">
                <a:latin typeface="+mn-ea"/>
              </a:rPr>
              <a:t>openCV</a:t>
            </a:r>
            <a:r>
              <a:rPr lang="ko-KR" altLang="en-US" sz="2800" dirty="0">
                <a:latin typeface="+mn-ea"/>
              </a:rPr>
              <a:t>를 활용하여 스트리밍 데이터를 프레임 단위로 처리한다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프레임 별로 </a:t>
            </a:r>
            <a:r>
              <a:rPr lang="en-US" altLang="ko-KR" sz="2800" dirty="0" err="1">
                <a:latin typeface="+mn-ea"/>
              </a:rPr>
              <a:t>Tensorflow</a:t>
            </a:r>
            <a:r>
              <a:rPr lang="ko-KR" altLang="en-US" sz="2800" dirty="0">
                <a:latin typeface="+mn-ea"/>
              </a:rPr>
              <a:t>의 </a:t>
            </a:r>
            <a:r>
              <a:rPr lang="en-US" altLang="ko-KR" sz="2800" dirty="0">
                <a:latin typeface="+mn-ea"/>
              </a:rPr>
              <a:t>Object-Detection </a:t>
            </a:r>
            <a:r>
              <a:rPr lang="ko-KR" altLang="en-US" sz="2800" dirty="0">
                <a:latin typeface="+mn-ea"/>
              </a:rPr>
              <a:t>기능을 활용하여 프레임 내에서 인식되는 객체 중 사람과 차량만을 추출한다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객체가 사고 발생 가능 범위 내로 진입함을 인식하기 위해서</a:t>
            </a:r>
            <a:r>
              <a:rPr lang="en-US" altLang="ko-KR" sz="2800" dirty="0">
                <a:latin typeface="+mn-ea"/>
              </a:rPr>
              <a:t> </a:t>
            </a:r>
            <a:r>
              <a:rPr lang="ko-KR" altLang="en-US" sz="2800" dirty="0">
                <a:latin typeface="+mn-ea"/>
              </a:rPr>
              <a:t>사용자가 설정한 기준선에서부터 인식된 객체의 </a:t>
            </a:r>
            <a:r>
              <a:rPr lang="ko-KR" altLang="en-US" sz="2800" dirty="0" smtClean="0">
                <a:latin typeface="+mn-ea"/>
              </a:rPr>
              <a:t>중심점 </a:t>
            </a:r>
            <a:r>
              <a:rPr lang="en-US" altLang="ko-KR" sz="2800" dirty="0" smtClean="0">
                <a:latin typeface="+mn-ea"/>
              </a:rPr>
              <a:t>(A, B)</a:t>
            </a:r>
            <a:r>
              <a:rPr lang="ko-KR" altLang="en-US" sz="2800" dirty="0" smtClean="0">
                <a:latin typeface="+mn-ea"/>
              </a:rPr>
              <a:t>까지의 </a:t>
            </a:r>
            <a:r>
              <a:rPr lang="ko-KR" altLang="en-US" sz="2800" dirty="0">
                <a:latin typeface="+mn-ea"/>
              </a:rPr>
              <a:t>이차원 평면에서의 </a:t>
            </a:r>
            <a:r>
              <a:rPr lang="ko-KR" altLang="en-US" sz="2800" dirty="0" err="1">
                <a:latin typeface="+mn-ea"/>
              </a:rPr>
              <a:t>유클리디안</a:t>
            </a:r>
            <a:r>
              <a:rPr lang="ko-KR" altLang="en-US" sz="2800" dirty="0">
                <a:latin typeface="+mn-ea"/>
              </a:rPr>
              <a:t> 거리 </a:t>
            </a:r>
            <a:r>
              <a:rPr lang="en-US" altLang="ko-KR" sz="2800" dirty="0">
                <a:latin typeface="+mn-ea"/>
              </a:rPr>
              <a:t>&lt;</a:t>
            </a:r>
            <a:r>
              <a:rPr lang="ko-KR" altLang="en-US" sz="2800" dirty="0" smtClean="0">
                <a:latin typeface="+mn-ea"/>
              </a:rPr>
              <a:t>그림 </a:t>
            </a:r>
            <a:r>
              <a:rPr lang="en-US" altLang="ko-KR" sz="2800" dirty="0" smtClean="0">
                <a:latin typeface="+mn-ea"/>
              </a:rPr>
              <a:t>2-2&gt;</a:t>
            </a:r>
            <a:r>
              <a:rPr lang="ko-KR" altLang="en-US" sz="2800" dirty="0" smtClean="0">
                <a:latin typeface="+mn-ea"/>
              </a:rPr>
              <a:t>를 </a:t>
            </a:r>
            <a:r>
              <a:rPr lang="ko-KR" altLang="en-US" sz="2800" dirty="0">
                <a:latin typeface="+mn-ea"/>
              </a:rPr>
              <a:t>계산하여 차이를 측정하여 </a:t>
            </a:r>
            <a:r>
              <a:rPr lang="en-US" altLang="ko-KR" sz="2800" dirty="0">
                <a:latin typeface="+mn-ea"/>
              </a:rPr>
              <a:t>Object–Tracking </a:t>
            </a:r>
            <a:r>
              <a:rPr lang="ko-KR" altLang="en-US" sz="2800" dirty="0">
                <a:latin typeface="+mn-ea"/>
              </a:rPr>
              <a:t>기능을 구현한다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영상 내에서 인식된 객체별로 </a:t>
            </a:r>
            <a:r>
              <a:rPr lang="en-US" altLang="ko-KR" sz="2800" dirty="0">
                <a:latin typeface="+mn-ea"/>
              </a:rPr>
              <a:t>&lt;</a:t>
            </a:r>
            <a:r>
              <a:rPr lang="ko-KR" altLang="en-US" sz="2800" dirty="0" smtClean="0">
                <a:latin typeface="+mn-ea"/>
              </a:rPr>
              <a:t>표 </a:t>
            </a:r>
            <a:r>
              <a:rPr lang="en-US" altLang="ko-KR" sz="2800" dirty="0" smtClean="0">
                <a:latin typeface="+mn-ea"/>
              </a:rPr>
              <a:t>1</a:t>
            </a:r>
            <a:r>
              <a:rPr lang="en-US" altLang="ko-KR" sz="2800" dirty="0">
                <a:latin typeface="+mn-ea"/>
              </a:rPr>
              <a:t>&gt; </a:t>
            </a:r>
            <a:r>
              <a:rPr lang="ko-KR" altLang="en-US" sz="2800" dirty="0">
                <a:latin typeface="+mn-ea"/>
              </a:rPr>
              <a:t>에 해당되는 </a:t>
            </a:r>
            <a:r>
              <a:rPr lang="en-US" altLang="ko-KR" sz="2800" dirty="0">
                <a:latin typeface="+mn-ea"/>
              </a:rPr>
              <a:t>Value </a:t>
            </a:r>
            <a:r>
              <a:rPr lang="ko-KR" altLang="en-US" sz="2800" dirty="0">
                <a:latin typeface="+mn-ea"/>
              </a:rPr>
              <a:t>값을 설정한다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해당 </a:t>
            </a:r>
            <a:r>
              <a:rPr lang="en-US" altLang="ko-KR" sz="2800" dirty="0">
                <a:latin typeface="+mn-ea"/>
              </a:rPr>
              <a:t>Value </a:t>
            </a:r>
            <a:r>
              <a:rPr lang="ko-KR" altLang="en-US" sz="2800" dirty="0">
                <a:latin typeface="+mn-ea"/>
              </a:rPr>
              <a:t>값과 함께 영상을 촬영한 카메라 고유의 </a:t>
            </a:r>
            <a:r>
              <a:rPr lang="en-US" altLang="ko-KR" sz="2800" dirty="0">
                <a:latin typeface="+mn-ea"/>
              </a:rPr>
              <a:t>ID </a:t>
            </a:r>
            <a:r>
              <a:rPr lang="ko-KR" altLang="en-US" sz="2800" dirty="0">
                <a:latin typeface="+mn-ea"/>
              </a:rPr>
              <a:t>값을 </a:t>
            </a:r>
            <a:r>
              <a:rPr lang="en-US" altLang="ko-KR" sz="2800" dirty="0">
                <a:latin typeface="+mn-ea"/>
              </a:rPr>
              <a:t>JSON </a:t>
            </a:r>
            <a:r>
              <a:rPr lang="ko-KR" altLang="en-US" sz="2800" dirty="0">
                <a:latin typeface="+mn-ea"/>
              </a:rPr>
              <a:t>형식으로 데이터를 정제하여 서버로 전송한다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eaLnBrk="1" hangingPunct="1"/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altLang="ko-KR" sz="2800" dirty="0" err="1">
                <a:latin typeface="+mn-ea"/>
              </a:rPr>
              <a:t>Tensorflow</a:t>
            </a:r>
            <a:r>
              <a:rPr lang="ko-KR" altLang="en-US" sz="2800" dirty="0">
                <a:latin typeface="+mn-ea"/>
              </a:rPr>
              <a:t>의 </a:t>
            </a:r>
            <a:r>
              <a:rPr lang="en-US" altLang="ko-KR" sz="2800" dirty="0">
                <a:latin typeface="+mn-ea"/>
              </a:rPr>
              <a:t>Object-Detection </a:t>
            </a:r>
            <a:r>
              <a:rPr lang="ko-KR" altLang="en-US" sz="2800" dirty="0">
                <a:latin typeface="+mn-ea"/>
              </a:rPr>
              <a:t>기능은 모델의 성능과 환경에 따라서 인식률의 차이가 존재하기 때문에 객체를 지속적으로 인식하지 못하는 한계점이 존재한다</a:t>
            </a:r>
            <a:r>
              <a:rPr lang="en-US" altLang="ko-KR" sz="2800" dirty="0">
                <a:latin typeface="+mn-ea"/>
              </a:rPr>
              <a:t>. </a:t>
            </a:r>
            <a:r>
              <a:rPr lang="en-US" altLang="ko-KR" sz="2800" dirty="0" smtClean="0">
                <a:latin typeface="+mn-ea"/>
              </a:rPr>
              <a:t>(&lt;</a:t>
            </a:r>
            <a:r>
              <a:rPr lang="ko-KR" altLang="en-US" sz="2800" dirty="0" smtClean="0">
                <a:latin typeface="+mn-ea"/>
              </a:rPr>
              <a:t>그림 </a:t>
            </a:r>
            <a:r>
              <a:rPr lang="en-US" altLang="ko-KR" sz="2800" dirty="0" smtClean="0">
                <a:latin typeface="+mn-ea"/>
              </a:rPr>
              <a:t>3&gt;</a:t>
            </a:r>
            <a:r>
              <a:rPr lang="ko-KR" altLang="en-US" sz="2800" dirty="0" smtClean="0">
                <a:latin typeface="+mn-ea"/>
              </a:rPr>
              <a:t>의 </a:t>
            </a:r>
            <a:r>
              <a:rPr lang="ko-KR" altLang="en-US" sz="2800" dirty="0">
                <a:latin typeface="+mn-ea"/>
              </a:rPr>
              <a:t>왼쪽 그림 참고</a:t>
            </a:r>
            <a:r>
              <a:rPr lang="en-US" altLang="ko-KR" sz="2800" dirty="0">
                <a:latin typeface="+mn-ea"/>
              </a:rPr>
              <a:t>) 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따라서 클라이언트는 </a:t>
            </a:r>
            <a:r>
              <a:rPr lang="en-US" altLang="ko-KR" sz="2800" dirty="0">
                <a:latin typeface="+mn-ea"/>
              </a:rPr>
              <a:t>Value </a:t>
            </a:r>
            <a:r>
              <a:rPr lang="ko-KR" altLang="en-US" sz="2800" dirty="0">
                <a:latin typeface="+mn-ea"/>
              </a:rPr>
              <a:t>값의 크기에 따라 우선순위를 설정하여 일정시간 내에 감지되는 우선순위가 제일 높은 </a:t>
            </a:r>
            <a:r>
              <a:rPr lang="en-US" altLang="ko-KR" sz="2800" dirty="0">
                <a:latin typeface="+mn-ea"/>
              </a:rPr>
              <a:t>Value </a:t>
            </a:r>
            <a:r>
              <a:rPr lang="ko-KR" altLang="en-US" sz="2800" dirty="0">
                <a:latin typeface="+mn-ea"/>
              </a:rPr>
              <a:t>값을 서버로 전송한다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클라이언트는 서버로 데이터를 전송하는 중에 지속적으로 영상 내의 객체를 인식하여 우선순위가 더 높은 객체가 인식될 경우 </a:t>
            </a:r>
            <a:r>
              <a:rPr lang="en-US" altLang="ko-KR" sz="2800" dirty="0">
                <a:latin typeface="+mn-ea"/>
              </a:rPr>
              <a:t>Value </a:t>
            </a:r>
            <a:r>
              <a:rPr lang="ko-KR" altLang="en-US" sz="2800" dirty="0">
                <a:latin typeface="+mn-ea"/>
              </a:rPr>
              <a:t>값을 변경하고 전송시간을 다시 초기화한다</a:t>
            </a:r>
            <a:r>
              <a:rPr lang="en-US" altLang="ko-KR" sz="2800" dirty="0">
                <a:latin typeface="+mn-ea"/>
              </a:rPr>
              <a:t>. </a:t>
            </a:r>
            <a:r>
              <a:rPr lang="en-US" altLang="ko-KR" sz="2800" dirty="0" smtClean="0">
                <a:latin typeface="+mn-ea"/>
              </a:rPr>
              <a:t>(&lt;</a:t>
            </a:r>
            <a:r>
              <a:rPr lang="ko-KR" altLang="en-US" sz="2800" dirty="0" smtClean="0">
                <a:latin typeface="+mn-ea"/>
              </a:rPr>
              <a:t>그림 </a:t>
            </a:r>
            <a:r>
              <a:rPr lang="en-US" altLang="ko-KR" sz="2800" dirty="0" smtClean="0">
                <a:latin typeface="+mn-ea"/>
              </a:rPr>
              <a:t>3&gt;</a:t>
            </a:r>
            <a:r>
              <a:rPr lang="ko-KR" altLang="en-US" sz="2800" dirty="0" smtClean="0">
                <a:latin typeface="+mn-ea"/>
              </a:rPr>
              <a:t>의 </a:t>
            </a:r>
            <a:r>
              <a:rPr lang="ko-KR" altLang="en-US" sz="2800" dirty="0">
                <a:latin typeface="+mn-ea"/>
              </a:rPr>
              <a:t>오른쪽 그림 참고</a:t>
            </a:r>
            <a:r>
              <a:rPr lang="en-US" altLang="ko-KR" sz="2800" dirty="0">
                <a:latin typeface="+mn-ea"/>
              </a:rPr>
              <a:t>)</a:t>
            </a:r>
          </a:p>
        </p:txBody>
      </p:sp>
      <p:sp>
        <p:nvSpPr>
          <p:cNvPr id="52" name="Rectangle 33">
            <a:extLst>
              <a:ext uri="{FF2B5EF4-FFF2-40B4-BE49-F238E27FC236}">
                <a16:creationId xmlns="" xmlns:a16="http://schemas.microsoft.com/office/drawing/2014/main" id="{6AED1CF4-6091-43D6-8DD9-9787721B0E73}"/>
              </a:ext>
            </a:extLst>
          </p:cNvPr>
          <p:cNvSpPr/>
          <p:nvPr/>
        </p:nvSpPr>
        <p:spPr>
          <a:xfrm>
            <a:off x="15702033" y="5699569"/>
            <a:ext cx="12801742" cy="7667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altLang="ko-KR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Client Process</a:t>
            </a:r>
          </a:p>
        </p:txBody>
      </p:sp>
      <p:sp>
        <p:nvSpPr>
          <p:cNvPr id="53" name="Text Box 180">
            <a:extLst>
              <a:ext uri="{FF2B5EF4-FFF2-40B4-BE49-F238E27FC236}">
                <a16:creationId xmlns="" xmlns:a16="http://schemas.microsoft.com/office/drawing/2014/main" id="{81104DDB-2C3B-4B4E-8C27-B9219D57F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1325" y="7829775"/>
            <a:ext cx="2291715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2400" b="1" dirty="0">
                <a:latin typeface="Calibri" pitchFamily="34" charset="0"/>
              </a:rPr>
              <a:t>표 </a:t>
            </a:r>
            <a:r>
              <a:rPr lang="en-US" altLang="ko-KR" sz="2400" b="1" dirty="0">
                <a:latin typeface="Calibri" pitchFamily="34" charset="0"/>
              </a:rPr>
              <a:t>1</a:t>
            </a:r>
            <a:r>
              <a:rPr lang="en-US" sz="2400" b="1" dirty="0">
                <a:latin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ko-KR" altLang="en-US" sz="2400" dirty="0">
                <a:latin typeface="Calibri" pitchFamily="34" charset="0"/>
              </a:rPr>
              <a:t>감지신호</a:t>
            </a:r>
            <a:r>
              <a:rPr lang="en-US" sz="2400" dirty="0">
                <a:latin typeface="Calibri" pitchFamily="34" charset="0"/>
              </a:rPr>
              <a:t>.</a:t>
            </a:r>
          </a:p>
        </p:txBody>
      </p:sp>
      <p:graphicFrame>
        <p:nvGraphicFramePr>
          <p:cNvPr id="54" name="표 17">
            <a:extLst>
              <a:ext uri="{FF2B5EF4-FFF2-40B4-BE49-F238E27FC236}">
                <a16:creationId xmlns="" xmlns:a16="http://schemas.microsoft.com/office/drawing/2014/main" id="{48534518-4DB8-4580-A492-AD2C4B93D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59879"/>
              </p:ext>
            </p:extLst>
          </p:nvPr>
        </p:nvGraphicFramePr>
        <p:xfrm>
          <a:off x="15702175" y="6670606"/>
          <a:ext cx="12801600" cy="11726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67200">
                  <a:extLst>
                    <a:ext uri="{9D8B030D-6E8A-4147-A177-3AD203B41FA5}">
                      <a16:colId xmlns="" xmlns:a16="http://schemas.microsoft.com/office/drawing/2014/main" val="2111459064"/>
                    </a:ext>
                  </a:extLst>
                </a:gridCol>
                <a:gridCol w="4267200">
                  <a:extLst>
                    <a:ext uri="{9D8B030D-6E8A-4147-A177-3AD203B41FA5}">
                      <a16:colId xmlns="" xmlns:a16="http://schemas.microsoft.com/office/drawing/2014/main" val="3767747850"/>
                    </a:ext>
                  </a:extLst>
                </a:gridCol>
                <a:gridCol w="4267200">
                  <a:extLst>
                    <a:ext uri="{9D8B030D-6E8A-4147-A177-3AD203B41FA5}">
                      <a16:colId xmlns="" xmlns:a16="http://schemas.microsoft.com/office/drawing/2014/main" val="2131450329"/>
                    </a:ext>
                  </a:extLst>
                </a:gridCol>
              </a:tblGrid>
              <a:tr h="654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미검출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6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보행자 접근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6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차량 접근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61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0918076"/>
                  </a:ext>
                </a:extLst>
              </a:tr>
              <a:tr h="33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7371450"/>
                  </a:ext>
                </a:extLst>
              </a:tr>
            </a:tbl>
          </a:graphicData>
        </a:graphic>
      </p:graphicFrame>
      <p:sp>
        <p:nvSpPr>
          <p:cNvPr id="55" name="Text Box 189">
            <a:extLst>
              <a:ext uri="{FF2B5EF4-FFF2-40B4-BE49-F238E27FC236}">
                <a16:creationId xmlns="" xmlns:a16="http://schemas.microsoft.com/office/drawing/2014/main" id="{60298FBA-3536-4343-BF76-043E7B86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1676" y="29121314"/>
            <a:ext cx="12801600" cy="687104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Calibri" pitchFamily="34" charset="0"/>
              </a:rPr>
              <a:t>서버는 </a:t>
            </a:r>
            <a:r>
              <a:rPr lang="en-US" altLang="ko-KR" sz="2800" dirty="0">
                <a:latin typeface="Calibri" pitchFamily="34" charset="0"/>
              </a:rPr>
              <a:t>&lt;</a:t>
            </a:r>
            <a:r>
              <a:rPr lang="ko-KR" altLang="en-US" sz="2800" dirty="0">
                <a:latin typeface="Calibri" pitchFamily="34" charset="0"/>
              </a:rPr>
              <a:t>표 </a:t>
            </a:r>
            <a:r>
              <a:rPr lang="en-US" altLang="ko-KR" sz="2800" dirty="0">
                <a:latin typeface="Calibri" pitchFamily="34" charset="0"/>
              </a:rPr>
              <a:t>1&gt;</a:t>
            </a:r>
            <a:r>
              <a:rPr lang="ko-KR" altLang="en-US" sz="2800" dirty="0">
                <a:latin typeface="Calibri" pitchFamily="34" charset="0"/>
              </a:rPr>
              <a:t>의 정보를 카메라 고유 </a:t>
            </a:r>
            <a:r>
              <a:rPr lang="en-US" altLang="ko-KR" sz="2800" dirty="0">
                <a:latin typeface="Calibri" pitchFamily="34" charset="0"/>
              </a:rPr>
              <a:t>ID</a:t>
            </a:r>
            <a:r>
              <a:rPr lang="ko-KR" altLang="en-US" sz="2800" dirty="0">
                <a:latin typeface="Calibri" pitchFamily="34" charset="0"/>
              </a:rPr>
              <a:t>와 함께 전달받으며 검출 데이터가 발생했을 시 이를 데이터베이스에서 대조하여 같은 구역인지 판단한다</a:t>
            </a:r>
            <a:r>
              <a:rPr lang="en-US" altLang="ko-KR" sz="2800" dirty="0">
                <a:latin typeface="Calibri" pitchFamily="34" charset="0"/>
              </a:rPr>
              <a:t>. </a:t>
            </a:r>
            <a:r>
              <a:rPr lang="ko-KR" altLang="en-US" sz="2800" dirty="0">
                <a:latin typeface="Calibri" pitchFamily="34" charset="0"/>
              </a:rPr>
              <a:t>같은 구역에서의 데이터를 </a:t>
            </a:r>
            <a:r>
              <a:rPr lang="en-US" altLang="ko-KR" sz="2800" dirty="0">
                <a:latin typeface="Calibri" pitchFamily="34" charset="0"/>
              </a:rPr>
              <a:t>2</a:t>
            </a:r>
            <a:r>
              <a:rPr lang="ko-KR" altLang="en-US" sz="2800" dirty="0">
                <a:latin typeface="Calibri" pitchFamily="34" charset="0"/>
              </a:rPr>
              <a:t>개 이상 수신하고 검출 데이터의 합이 </a:t>
            </a:r>
            <a:r>
              <a:rPr lang="en-US" altLang="ko-KR" sz="2800" dirty="0">
                <a:latin typeface="Calibri" pitchFamily="34" charset="0"/>
              </a:rPr>
              <a:t>1</a:t>
            </a:r>
            <a:r>
              <a:rPr lang="ko-KR" altLang="en-US" sz="2800" dirty="0">
                <a:latin typeface="Calibri" pitchFamily="34" charset="0"/>
              </a:rPr>
              <a:t>을 넘기게 되면 </a:t>
            </a:r>
            <a:r>
              <a:rPr lang="en-US" altLang="ko-KR" sz="2800" dirty="0">
                <a:latin typeface="Calibri" pitchFamily="34" charset="0"/>
              </a:rPr>
              <a:t>&lt;</a:t>
            </a:r>
            <a:r>
              <a:rPr lang="ko-KR" altLang="en-US" sz="2800" dirty="0">
                <a:latin typeface="Calibri" pitchFamily="34" charset="0"/>
              </a:rPr>
              <a:t>표 </a:t>
            </a:r>
            <a:r>
              <a:rPr lang="en-US" altLang="ko-KR" sz="2800" dirty="0">
                <a:latin typeface="Calibri" pitchFamily="34" charset="0"/>
              </a:rPr>
              <a:t>2&gt; </a:t>
            </a:r>
            <a:r>
              <a:rPr lang="ko-KR" altLang="en-US" sz="2800" dirty="0">
                <a:latin typeface="Calibri" pitchFamily="34" charset="0"/>
              </a:rPr>
              <a:t>와 같이 위험 상황으로 판단</a:t>
            </a:r>
            <a:r>
              <a:rPr lang="en-US" altLang="ko-KR" sz="2800" dirty="0">
                <a:latin typeface="Calibri" pitchFamily="34" charset="0"/>
              </a:rPr>
              <a:t>, </a:t>
            </a:r>
            <a:r>
              <a:rPr lang="ko-KR" altLang="en-US" sz="2800" dirty="0">
                <a:latin typeface="Calibri" pitchFamily="34" charset="0"/>
              </a:rPr>
              <a:t>해당 구역 알람에 신호를 전송한다</a:t>
            </a:r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Calibri" pitchFamily="34" charset="0"/>
              </a:rPr>
              <a:t>서버와 연동된 데이터베이스는 각 카메라별 고유 </a:t>
            </a:r>
            <a:r>
              <a:rPr lang="en-US" altLang="ko-KR" sz="2800" dirty="0">
                <a:latin typeface="Calibri" pitchFamily="34" charset="0"/>
              </a:rPr>
              <a:t>ID </a:t>
            </a:r>
            <a:r>
              <a:rPr lang="ko-KR" altLang="en-US" sz="2800" dirty="0">
                <a:latin typeface="Calibri" pitchFamily="34" charset="0"/>
              </a:rPr>
              <a:t>와 구역별 </a:t>
            </a:r>
            <a:r>
              <a:rPr lang="en-US" altLang="ko-KR" sz="2800" dirty="0">
                <a:latin typeface="Calibri" pitchFamily="34" charset="0"/>
              </a:rPr>
              <a:t>ID, </a:t>
            </a:r>
            <a:r>
              <a:rPr lang="ko-KR" altLang="en-US" sz="2800" dirty="0">
                <a:latin typeface="Calibri" pitchFamily="34" charset="0"/>
              </a:rPr>
              <a:t>알람 </a:t>
            </a:r>
            <a:r>
              <a:rPr lang="en-US" altLang="ko-KR" sz="2800" dirty="0">
                <a:latin typeface="Calibri" pitchFamily="34" charset="0"/>
              </a:rPr>
              <a:t>LED ID </a:t>
            </a:r>
            <a:r>
              <a:rPr lang="ko-KR" altLang="en-US" sz="2800" dirty="0">
                <a:latin typeface="Calibri" pitchFamily="34" charset="0"/>
              </a:rPr>
              <a:t>를 </a:t>
            </a:r>
            <a:r>
              <a:rPr lang="ko-KR" altLang="en-US" sz="2800" dirty="0" smtClean="0">
                <a:latin typeface="Calibri" pitchFamily="34" charset="0"/>
              </a:rPr>
              <a:t>관리한다</a:t>
            </a:r>
            <a:r>
              <a:rPr lang="en-US" altLang="ko-KR" sz="2800" dirty="0" smtClean="0">
                <a:latin typeface="Calibri" pitchFamily="34" charset="0"/>
              </a:rPr>
              <a:t>. </a:t>
            </a:r>
            <a:r>
              <a:rPr lang="ko-KR" altLang="en-US" sz="2800" dirty="0" smtClean="0">
                <a:latin typeface="Calibri" pitchFamily="34" charset="0"/>
              </a:rPr>
              <a:t>해당 </a:t>
            </a:r>
            <a:r>
              <a:rPr lang="ko-KR" altLang="en-US" sz="2800" dirty="0">
                <a:latin typeface="Calibri" pitchFamily="34" charset="0"/>
              </a:rPr>
              <a:t>데이터베이스는 </a:t>
            </a:r>
            <a:r>
              <a:rPr lang="en-US" altLang="ko-KR" sz="2800" dirty="0">
                <a:latin typeface="Calibri" pitchFamily="34" charset="0"/>
              </a:rPr>
              <a:t>Camera </a:t>
            </a:r>
            <a:r>
              <a:rPr lang="ko-KR" altLang="en-US" sz="2800" dirty="0">
                <a:latin typeface="Calibri" pitchFamily="34" charset="0"/>
              </a:rPr>
              <a:t>테이블과 </a:t>
            </a:r>
            <a:r>
              <a:rPr lang="en-US" altLang="ko-KR" sz="2800" dirty="0">
                <a:latin typeface="Calibri" pitchFamily="34" charset="0"/>
              </a:rPr>
              <a:t>Alarm </a:t>
            </a:r>
            <a:r>
              <a:rPr lang="ko-KR" altLang="en-US" sz="2800" dirty="0">
                <a:latin typeface="Calibri" pitchFamily="34" charset="0"/>
              </a:rPr>
              <a:t>테이블로 구성된다</a:t>
            </a:r>
            <a:r>
              <a:rPr lang="en-US" altLang="ko-KR" sz="2800" dirty="0">
                <a:latin typeface="Calibri" pitchFamily="34" charset="0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Calibri" pitchFamily="34" charset="0"/>
              </a:rPr>
              <a:t>Camera </a:t>
            </a:r>
            <a:r>
              <a:rPr lang="ko-KR" altLang="en-US" sz="2800" dirty="0">
                <a:latin typeface="Calibri" pitchFamily="34" charset="0"/>
              </a:rPr>
              <a:t>테이블은 각 카메라 </a:t>
            </a:r>
            <a:r>
              <a:rPr lang="en-US" altLang="ko-KR" sz="2800" dirty="0">
                <a:latin typeface="Calibri" pitchFamily="34" charset="0"/>
              </a:rPr>
              <a:t>ID</a:t>
            </a:r>
            <a:r>
              <a:rPr lang="ko-KR" altLang="en-US" sz="2800" dirty="0">
                <a:latin typeface="Calibri" pitchFamily="34" charset="0"/>
              </a:rPr>
              <a:t>와 구역 </a:t>
            </a:r>
            <a:r>
              <a:rPr lang="en-US" altLang="ko-KR" sz="2800" dirty="0">
                <a:latin typeface="Calibri" pitchFamily="34" charset="0"/>
              </a:rPr>
              <a:t>ID</a:t>
            </a:r>
            <a:r>
              <a:rPr lang="ko-KR" altLang="en-US" sz="2800" dirty="0">
                <a:latin typeface="Calibri" pitchFamily="34" charset="0"/>
              </a:rPr>
              <a:t> 에 관련된 정보를 포함하고 있다</a:t>
            </a:r>
            <a:r>
              <a:rPr lang="en-US" altLang="ko-KR" sz="2800" dirty="0">
                <a:latin typeface="Calibri" pitchFamily="34" charset="0"/>
              </a:rPr>
              <a:t>. 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Calibri" pitchFamily="34" charset="0"/>
              </a:rPr>
              <a:t>Alarm </a:t>
            </a:r>
            <a:r>
              <a:rPr lang="ko-KR" altLang="en-US" sz="2800" dirty="0">
                <a:latin typeface="Calibri" pitchFamily="34" charset="0"/>
              </a:rPr>
              <a:t>테이블은 구역 </a:t>
            </a:r>
            <a:r>
              <a:rPr lang="en-US" altLang="ko-KR" sz="2800" dirty="0">
                <a:latin typeface="Calibri" pitchFamily="34" charset="0"/>
              </a:rPr>
              <a:t>ID</a:t>
            </a:r>
            <a:r>
              <a:rPr lang="ko-KR" altLang="en-US" sz="2800" dirty="0">
                <a:latin typeface="Calibri" pitchFamily="34" charset="0"/>
              </a:rPr>
              <a:t>와 알람 </a:t>
            </a:r>
            <a:r>
              <a:rPr lang="en-US" altLang="ko-KR" sz="2800" dirty="0">
                <a:latin typeface="Calibri" pitchFamily="34" charset="0"/>
              </a:rPr>
              <a:t>LED ID </a:t>
            </a:r>
            <a:r>
              <a:rPr lang="ko-KR" altLang="en-US" sz="2800" dirty="0">
                <a:latin typeface="Calibri" pitchFamily="34" charset="0"/>
              </a:rPr>
              <a:t>에 관련된</a:t>
            </a:r>
            <a:r>
              <a:rPr lang="en-US" altLang="ko-KR" sz="2800" dirty="0">
                <a:latin typeface="Calibri" pitchFamily="34" charset="0"/>
              </a:rPr>
              <a:t> </a:t>
            </a:r>
            <a:r>
              <a:rPr lang="ko-KR" altLang="en-US" sz="2800" dirty="0">
                <a:latin typeface="Calibri" pitchFamily="34" charset="0"/>
              </a:rPr>
              <a:t>정보를 포함하고 있다</a:t>
            </a:r>
            <a:r>
              <a:rPr lang="en-US" altLang="ko-KR" sz="2800" dirty="0">
                <a:latin typeface="Calibri" pitchFamily="34" charset="0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Calibri" pitchFamily="34" charset="0"/>
              </a:rPr>
              <a:t>서버는 데이터베이스 내의 </a:t>
            </a:r>
            <a:r>
              <a:rPr lang="en-US" altLang="ko-KR" sz="2800" dirty="0">
                <a:latin typeface="Calibri" pitchFamily="34" charset="0"/>
              </a:rPr>
              <a:t>Camera </a:t>
            </a:r>
            <a:r>
              <a:rPr lang="ko-KR" altLang="en-US" sz="2800" dirty="0">
                <a:latin typeface="Calibri" pitchFamily="34" charset="0"/>
              </a:rPr>
              <a:t>테이블로부터 정보를 받아와서  카메라의 구역을 판단하고</a:t>
            </a:r>
            <a:r>
              <a:rPr lang="en-US" altLang="ko-KR" sz="2800" dirty="0">
                <a:latin typeface="Calibri" pitchFamily="34" charset="0"/>
              </a:rPr>
              <a:t>, Alarm </a:t>
            </a:r>
            <a:r>
              <a:rPr lang="ko-KR" altLang="en-US" sz="2800" dirty="0">
                <a:latin typeface="Calibri" pitchFamily="34" charset="0"/>
              </a:rPr>
              <a:t>테이블로부터 정보를 받아 해당 구역의 위험 알림을 전달한다</a:t>
            </a:r>
            <a:r>
              <a:rPr lang="en-US" altLang="ko-KR" sz="2800" dirty="0">
                <a:latin typeface="Calibri" pitchFamily="34" charset="0"/>
              </a:rPr>
              <a:t>.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Calibri" pitchFamily="34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endParaRPr lang="en-US" altLang="ko-KR" sz="2800" dirty="0">
              <a:latin typeface="Calibri" pitchFamily="34" charset="0"/>
            </a:endParaRPr>
          </a:p>
        </p:txBody>
      </p:sp>
      <p:sp>
        <p:nvSpPr>
          <p:cNvPr id="56" name="Rectangle 31">
            <a:extLst>
              <a:ext uri="{FF2B5EF4-FFF2-40B4-BE49-F238E27FC236}">
                <a16:creationId xmlns="" xmlns:a16="http://schemas.microsoft.com/office/drawing/2014/main" id="{A6595C4E-D66B-4453-85FE-FBCD6016E044}"/>
              </a:ext>
            </a:extLst>
          </p:cNvPr>
          <p:cNvSpPr/>
          <p:nvPr/>
        </p:nvSpPr>
        <p:spPr>
          <a:xfrm>
            <a:off x="15631324" y="24599259"/>
            <a:ext cx="12821951" cy="81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Server Process</a:t>
            </a:r>
          </a:p>
        </p:txBody>
      </p:sp>
      <p:pic>
        <p:nvPicPr>
          <p:cNvPr id="57" name="_x229746984" descr="DRW00000c706368">
            <a:extLst>
              <a:ext uri="{FF2B5EF4-FFF2-40B4-BE49-F238E27FC236}">
                <a16:creationId xmlns="" xmlns:a16="http://schemas.microsoft.com/office/drawing/2014/main" id="{8A934C47-F321-41D7-A5BD-0F7239A04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083" y="32113995"/>
            <a:ext cx="85725" cy="12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0" name="표 17">
            <a:extLst>
              <a:ext uri="{FF2B5EF4-FFF2-40B4-BE49-F238E27FC236}">
                <a16:creationId xmlns="" xmlns:a16="http://schemas.microsoft.com/office/drawing/2014/main" id="{3E559C87-4459-45CB-8E1F-3C2310B6F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64361"/>
              </p:ext>
            </p:extLst>
          </p:nvPr>
        </p:nvGraphicFramePr>
        <p:xfrm>
          <a:off x="15649934" y="25579761"/>
          <a:ext cx="12821949" cy="27271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73983">
                  <a:extLst>
                    <a:ext uri="{9D8B030D-6E8A-4147-A177-3AD203B41FA5}">
                      <a16:colId xmlns="" xmlns:a16="http://schemas.microsoft.com/office/drawing/2014/main" val="2111459064"/>
                    </a:ext>
                  </a:extLst>
                </a:gridCol>
                <a:gridCol w="4273983">
                  <a:extLst>
                    <a:ext uri="{9D8B030D-6E8A-4147-A177-3AD203B41FA5}">
                      <a16:colId xmlns="" xmlns:a16="http://schemas.microsoft.com/office/drawing/2014/main" val="3767747850"/>
                    </a:ext>
                  </a:extLst>
                </a:gridCol>
                <a:gridCol w="4273983">
                  <a:extLst>
                    <a:ext uri="{9D8B030D-6E8A-4147-A177-3AD203B41FA5}">
                      <a16:colId xmlns="" xmlns:a16="http://schemas.microsoft.com/office/drawing/2014/main" val="2131450329"/>
                    </a:ext>
                  </a:extLst>
                </a:gridCol>
              </a:tblGrid>
              <a:tr h="654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6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2</a:t>
                      </a:r>
                      <a:endParaRPr lang="ko-KR" altLang="en-US" sz="2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6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61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0918076"/>
                  </a:ext>
                </a:extLst>
              </a:tr>
              <a:tr h="33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7371450"/>
                  </a:ext>
                </a:extLst>
              </a:tr>
              <a:tr h="33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 (Danger)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6616379"/>
                  </a:ext>
                </a:extLst>
              </a:tr>
              <a:tr h="33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 (Danger)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12519404"/>
                  </a:ext>
                </a:extLst>
              </a:tr>
              <a:tr h="33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 (Danger)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5355188"/>
                  </a:ext>
                </a:extLst>
              </a:tr>
            </a:tbl>
          </a:graphicData>
        </a:graphic>
      </p:graphicFrame>
      <p:sp>
        <p:nvSpPr>
          <p:cNvPr id="61" name="Text Box 180">
            <a:extLst>
              <a:ext uri="{FF2B5EF4-FFF2-40B4-BE49-F238E27FC236}">
                <a16:creationId xmlns="" xmlns:a16="http://schemas.microsoft.com/office/drawing/2014/main" id="{9F7356EA-46DB-4935-B4D1-7EA9A01EB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1093" y="28306863"/>
            <a:ext cx="3577344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2400" b="1" dirty="0">
                <a:latin typeface="Calibri" pitchFamily="34" charset="0"/>
              </a:rPr>
              <a:t>표 </a:t>
            </a:r>
            <a:r>
              <a:rPr lang="en-US" altLang="ko-KR" sz="2400" b="1" dirty="0">
                <a:latin typeface="Calibri" pitchFamily="34" charset="0"/>
              </a:rPr>
              <a:t>2</a:t>
            </a:r>
            <a:r>
              <a:rPr lang="en-US" sz="2400" b="1" dirty="0">
                <a:latin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ko-KR" altLang="en-US" sz="2400" dirty="0">
                <a:latin typeface="Calibri" pitchFamily="34" charset="0"/>
              </a:rPr>
              <a:t>위험 상황 감지 방식</a:t>
            </a:r>
            <a:r>
              <a:rPr lang="en-US" sz="2400" dirty="0">
                <a:latin typeface="Calibri" pitchFamily="34" charset="0"/>
              </a:rPr>
              <a:t>.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A1C6EE59-BBCB-47A9-811B-50F385E0D67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8080" y="18752915"/>
            <a:ext cx="12755196" cy="48538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3" name="Text Box 180">
            <a:extLst>
              <a:ext uri="{FF2B5EF4-FFF2-40B4-BE49-F238E27FC236}">
                <a16:creationId xmlns="" xmlns:a16="http://schemas.microsoft.com/office/drawing/2014/main" id="{4E513592-842F-4287-8F24-4B78BACAA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7896" y="23606968"/>
            <a:ext cx="3845712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2400" b="1" dirty="0">
                <a:latin typeface="Calibri" pitchFamily="34" charset="0"/>
              </a:rPr>
              <a:t>그림 </a:t>
            </a:r>
            <a:r>
              <a:rPr lang="en-US" altLang="ko-KR" sz="2400" b="1" dirty="0">
                <a:latin typeface="Calibri" pitchFamily="34" charset="0"/>
              </a:rPr>
              <a:t>3</a:t>
            </a:r>
            <a:r>
              <a:rPr lang="en-US" sz="2400" b="1" dirty="0">
                <a:latin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ko-KR" altLang="en-US" sz="2400" dirty="0">
                <a:latin typeface="Calibri" pitchFamily="34" charset="0"/>
              </a:rPr>
              <a:t>신호 지속 알고리즘</a:t>
            </a:r>
            <a:r>
              <a:rPr lang="en-US" sz="2400" dirty="0"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829</Words>
  <Application>Microsoft Office PowerPoint</Application>
  <PresentationFormat>사용자 지정</PresentationFormat>
  <Paragraphs>84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Theme</vt:lpstr>
      <vt:lpstr>PowerPoint 프레젠테이션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A0/A1</dc:title>
  <dc:creator>Jay Larson</dc:creator>
  <dc:description>Quality poster printing
www.genigraphics.com
1-800-790-4001</dc:description>
  <cp:lastModifiedBy>Windows 사용자</cp:lastModifiedBy>
  <cp:revision>113</cp:revision>
  <cp:lastPrinted>2013-02-12T02:21:55Z</cp:lastPrinted>
  <dcterms:created xsi:type="dcterms:W3CDTF">2013-02-10T21:14:48Z</dcterms:created>
  <dcterms:modified xsi:type="dcterms:W3CDTF">2020-05-20T16:34:58Z</dcterms:modified>
</cp:coreProperties>
</file>