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Cormorant Garamond Bold Italics" charset="1" panose="00000800000000000000"/>
      <p:regular r:id="rId24"/>
    </p:embeddedFont>
    <p:embeddedFont>
      <p:font typeface="Quicksand" charset="1" panose="00000000000000000000"/>
      <p:regular r:id="rId25"/>
    </p:embeddedFont>
    <p:embeddedFont>
      <p:font typeface="Quicksand Bold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6617" y="2547769"/>
            <a:ext cx="17244236" cy="2595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276"/>
              </a:lnSpc>
              <a:spcBef>
                <a:spcPct val="0"/>
              </a:spcBef>
            </a:pPr>
            <a:r>
              <a:rPr lang="en-US" b="true" sz="1519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analysis Project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5649812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Sales Data Analysis – Amazon.com Products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22179" y="1967581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Mohamed Wahban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2846631"/>
            <a:ext cx="11938319" cy="7448847"/>
            <a:chOff x="0" y="0"/>
            <a:chExt cx="1849558" cy="11540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49558" cy="1154021"/>
            </a:xfrm>
            <a:custGeom>
              <a:avLst/>
              <a:gdLst/>
              <a:ahLst/>
              <a:cxnLst/>
              <a:rect r="r" b="b" t="t" l="l"/>
              <a:pathLst>
                <a:path h="1154021" w="1849558">
                  <a:moveTo>
                    <a:pt x="14915" y="0"/>
                  </a:moveTo>
                  <a:lnTo>
                    <a:pt x="1834643" y="0"/>
                  </a:lnTo>
                  <a:cubicBezTo>
                    <a:pt x="1838598" y="0"/>
                    <a:pt x="1842392" y="1571"/>
                    <a:pt x="1845190" y="4369"/>
                  </a:cubicBezTo>
                  <a:cubicBezTo>
                    <a:pt x="1847987" y="7166"/>
                    <a:pt x="1849558" y="10960"/>
                    <a:pt x="1849558" y="14915"/>
                  </a:cubicBezTo>
                  <a:lnTo>
                    <a:pt x="1849558" y="1139106"/>
                  </a:lnTo>
                  <a:cubicBezTo>
                    <a:pt x="1849558" y="1143062"/>
                    <a:pt x="1847987" y="1146855"/>
                    <a:pt x="1845190" y="1149653"/>
                  </a:cubicBezTo>
                  <a:cubicBezTo>
                    <a:pt x="1842392" y="1152450"/>
                    <a:pt x="1838598" y="1154021"/>
                    <a:pt x="1834643" y="1154021"/>
                  </a:cubicBezTo>
                  <a:lnTo>
                    <a:pt x="14915" y="1154021"/>
                  </a:lnTo>
                  <a:cubicBezTo>
                    <a:pt x="10960" y="1154021"/>
                    <a:pt x="7166" y="1152450"/>
                    <a:pt x="4369" y="1149653"/>
                  </a:cubicBezTo>
                  <a:cubicBezTo>
                    <a:pt x="1571" y="1146855"/>
                    <a:pt x="0" y="1143062"/>
                    <a:pt x="0" y="1139106"/>
                  </a:cubicBezTo>
                  <a:lnTo>
                    <a:pt x="0" y="14915"/>
                  </a:lnTo>
                  <a:cubicBezTo>
                    <a:pt x="0" y="10960"/>
                    <a:pt x="1571" y="7166"/>
                    <a:pt x="4369" y="4369"/>
                  </a:cubicBezTo>
                  <a:cubicBezTo>
                    <a:pt x="7166" y="1571"/>
                    <a:pt x="10960" y="0"/>
                    <a:pt x="14915" y="0"/>
                  </a:cubicBezTo>
                  <a:close/>
                </a:path>
              </a:pathLst>
            </a:custGeom>
            <a:blipFill>
              <a:blip r:embed="rId2"/>
              <a:stretch>
                <a:fillRect l="-239" t="0" r="-239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9866799" y="1237567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84148" y="599709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Profit per Region per Quarter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97277" y="2525591"/>
            <a:ext cx="4146381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identify seasonal performance patterns at the regional level.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16802" y="2328376"/>
            <a:ext cx="1877557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Purpose: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97277" y="5019675"/>
            <a:ext cx="2496328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it shows: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97277" y="5694496"/>
            <a:ext cx="4842498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By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breaking 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own profit by 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ar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er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w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 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obs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er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ome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reg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ion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h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ave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eason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al 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gth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s.</a:t>
            </a:r>
          </a:p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61206" y="2456695"/>
            <a:ext cx="5385764" cy="6426664"/>
            <a:chOff x="0" y="0"/>
            <a:chExt cx="1418473" cy="1692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579643" y="2794611"/>
            <a:ext cx="2348889" cy="2348889"/>
          </a:xfrm>
          <a:custGeom>
            <a:avLst/>
            <a:gdLst/>
            <a:ahLst/>
            <a:cxnLst/>
            <a:rect r="r" b="b" t="t" l="l"/>
            <a:pathLst>
              <a:path h="2348889" w="2348889">
                <a:moveTo>
                  <a:pt x="0" y="0"/>
                </a:moveTo>
                <a:lnTo>
                  <a:pt x="2348889" y="0"/>
                </a:lnTo>
                <a:lnTo>
                  <a:pt x="2348889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447342" y="2221747"/>
            <a:ext cx="5385764" cy="6426664"/>
            <a:chOff x="0" y="0"/>
            <a:chExt cx="1418473" cy="16926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026897" y="2855728"/>
            <a:ext cx="2226655" cy="2226655"/>
          </a:xfrm>
          <a:custGeom>
            <a:avLst/>
            <a:gdLst/>
            <a:ahLst/>
            <a:cxnLst/>
            <a:rect r="r" b="b" t="t" l="l"/>
            <a:pathLst>
              <a:path h="2226655" w="2226655">
                <a:moveTo>
                  <a:pt x="0" y="0"/>
                </a:moveTo>
                <a:lnTo>
                  <a:pt x="2226655" y="0"/>
                </a:lnTo>
                <a:lnTo>
                  <a:pt x="2226655" y="2226655"/>
                </a:lnTo>
                <a:lnTo>
                  <a:pt x="0" y="22266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599709"/>
            <a:ext cx="1291076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Sales Performance Analysis for Customer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03144" y="6035150"/>
            <a:ext cx="5101887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evaluate the value each customer brings yearly.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03144" y="5368404"/>
            <a:ext cx="566909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Profit per Customer per Year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92050" y="6565667"/>
            <a:ext cx="4496348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evaluate customer value from 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regional perspective.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53358" y="5360437"/>
            <a:ext cx="4173731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Profit per Customer per Region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478611" y="2558073"/>
            <a:ext cx="12563213" cy="7573376"/>
            <a:chOff x="0" y="0"/>
            <a:chExt cx="1946370" cy="11733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6370" cy="1173314"/>
            </a:xfrm>
            <a:custGeom>
              <a:avLst/>
              <a:gdLst/>
              <a:ahLst/>
              <a:cxnLst/>
              <a:rect r="r" b="b" t="t" l="l"/>
              <a:pathLst>
                <a:path h="1173314" w="1946370">
                  <a:moveTo>
                    <a:pt x="14173" y="0"/>
                  </a:moveTo>
                  <a:lnTo>
                    <a:pt x="1932197" y="0"/>
                  </a:lnTo>
                  <a:cubicBezTo>
                    <a:pt x="1940025" y="0"/>
                    <a:pt x="1946370" y="6346"/>
                    <a:pt x="1946370" y="14173"/>
                  </a:cubicBezTo>
                  <a:lnTo>
                    <a:pt x="1946370" y="1159141"/>
                  </a:lnTo>
                  <a:cubicBezTo>
                    <a:pt x="1946370" y="1162900"/>
                    <a:pt x="1944877" y="1166505"/>
                    <a:pt x="1942219" y="1169163"/>
                  </a:cubicBezTo>
                  <a:cubicBezTo>
                    <a:pt x="1939561" y="1171821"/>
                    <a:pt x="1935956" y="1173314"/>
                    <a:pt x="1932197" y="1173314"/>
                  </a:cubicBezTo>
                  <a:lnTo>
                    <a:pt x="14173" y="1173314"/>
                  </a:lnTo>
                  <a:cubicBezTo>
                    <a:pt x="10414" y="1173314"/>
                    <a:pt x="6809" y="1171821"/>
                    <a:pt x="4151" y="1169163"/>
                  </a:cubicBezTo>
                  <a:cubicBezTo>
                    <a:pt x="1493" y="1166505"/>
                    <a:pt x="0" y="1162900"/>
                    <a:pt x="0" y="1159141"/>
                  </a:cubicBezTo>
                  <a:lnTo>
                    <a:pt x="0" y="14173"/>
                  </a:lnTo>
                  <a:cubicBezTo>
                    <a:pt x="0" y="10414"/>
                    <a:pt x="1493" y="6809"/>
                    <a:pt x="4151" y="4151"/>
                  </a:cubicBezTo>
                  <a:cubicBezTo>
                    <a:pt x="6809" y="1493"/>
                    <a:pt x="10414" y="0"/>
                    <a:pt x="14173" y="0"/>
                  </a:cubicBezTo>
                  <a:close/>
                </a:path>
              </a:pathLst>
            </a:custGeom>
            <a:blipFill>
              <a:blip r:embed="rId2"/>
              <a:stretch>
                <a:fillRect l="-1007" t="0" r="-1007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599709"/>
            <a:ext cx="8899822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Profit per Customer per Year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6661" y="4988581"/>
            <a:ext cx="4330270" cy="129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7"/>
              </a:lnSpc>
            </a:pPr>
          </a:p>
          <a:p>
            <a:pPr algn="l" marL="0" indent="0" lvl="0">
              <a:lnSpc>
                <a:spcPts val="5317"/>
              </a:lnSpc>
            </a:pPr>
            <a:r>
              <a:rPr lang="en-US" b="true" sz="312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</a:t>
            </a:r>
            <a:r>
              <a:rPr lang="en-US" b="true" sz="312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at it shows: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6661" y="2963793"/>
            <a:ext cx="2655883" cy="729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44"/>
              </a:lnSpc>
            </a:pPr>
            <a:r>
              <a:rPr lang="en-US" b="true" sz="373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Purpose: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1459" y="3303766"/>
            <a:ext cx="4146381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e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valua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v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al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eac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om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rin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y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y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1459" y="5799316"/>
            <a:ext cx="4146381" cy="408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This report helps u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understand which customer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consistently contrib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ute to p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rofit and which may be declining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or peaking in certain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year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331344" y="1684924"/>
            <a:ext cx="9956656" cy="8602076"/>
            <a:chOff x="0" y="0"/>
            <a:chExt cx="1946370" cy="16815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6370" cy="1681571"/>
            </a:xfrm>
            <a:custGeom>
              <a:avLst/>
              <a:gdLst/>
              <a:ahLst/>
              <a:cxnLst/>
              <a:rect r="r" b="b" t="t" l="l"/>
              <a:pathLst>
                <a:path h="1681571" w="1946370">
                  <a:moveTo>
                    <a:pt x="17884" y="0"/>
                  </a:moveTo>
                  <a:lnTo>
                    <a:pt x="1928486" y="0"/>
                  </a:lnTo>
                  <a:cubicBezTo>
                    <a:pt x="1938363" y="0"/>
                    <a:pt x="1946370" y="8007"/>
                    <a:pt x="1946370" y="17884"/>
                  </a:cubicBezTo>
                  <a:lnTo>
                    <a:pt x="1946370" y="1663687"/>
                  </a:lnTo>
                  <a:cubicBezTo>
                    <a:pt x="1946370" y="1668430"/>
                    <a:pt x="1944486" y="1672979"/>
                    <a:pt x="1941132" y="1676333"/>
                  </a:cubicBezTo>
                  <a:cubicBezTo>
                    <a:pt x="1937778" y="1679687"/>
                    <a:pt x="1933229" y="1681571"/>
                    <a:pt x="1928486" y="1681571"/>
                  </a:cubicBezTo>
                  <a:lnTo>
                    <a:pt x="17884" y="1681571"/>
                  </a:lnTo>
                  <a:cubicBezTo>
                    <a:pt x="8007" y="1681571"/>
                    <a:pt x="0" y="1673564"/>
                    <a:pt x="0" y="1663687"/>
                  </a:cubicBezTo>
                  <a:lnTo>
                    <a:pt x="0" y="17884"/>
                  </a:lnTo>
                  <a:cubicBezTo>
                    <a:pt x="0" y="13141"/>
                    <a:pt x="1884" y="8592"/>
                    <a:pt x="5238" y="5238"/>
                  </a:cubicBezTo>
                  <a:cubicBezTo>
                    <a:pt x="8592" y="1884"/>
                    <a:pt x="13141" y="0"/>
                    <a:pt x="17884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562" r="0" b="-3562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796661" y="428942"/>
            <a:ext cx="9879542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Profit per Customer per region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6661" y="4988581"/>
            <a:ext cx="4330270" cy="129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7"/>
              </a:lnSpc>
            </a:pPr>
          </a:p>
          <a:p>
            <a:pPr algn="l" marL="0" indent="0" lvl="0">
              <a:lnSpc>
                <a:spcPts val="5317"/>
              </a:lnSpc>
            </a:pPr>
            <a:r>
              <a:rPr lang="en-US" b="true" sz="312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</a:t>
            </a:r>
            <a:r>
              <a:rPr lang="en-US" b="true" sz="312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at it shows: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6661" y="2963793"/>
            <a:ext cx="2655883" cy="729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44"/>
              </a:lnSpc>
            </a:pPr>
            <a:r>
              <a:rPr lang="en-US" b="true" sz="373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Purpose: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1459" y="3569356"/>
            <a:ext cx="4146381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evaluate cust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om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er value from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regional per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spective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1459" y="5799316"/>
            <a:ext cx="4146381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seful for identifying where each customer is most valu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abl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and whether they perform better in certain regi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 others.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669551"/>
            <a:ext cx="6488485" cy="4614305"/>
            <a:chOff x="0" y="0"/>
            <a:chExt cx="1708901" cy="1215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08901" cy="1215290"/>
            </a:xfrm>
            <a:custGeom>
              <a:avLst/>
              <a:gdLst/>
              <a:ahLst/>
              <a:cxnLst/>
              <a:rect r="r" b="b" t="t" l="l"/>
              <a:pathLst>
                <a:path h="1215290" w="1708901">
                  <a:moveTo>
                    <a:pt x="60852" y="0"/>
                  </a:moveTo>
                  <a:lnTo>
                    <a:pt x="1648049" y="0"/>
                  </a:lnTo>
                  <a:cubicBezTo>
                    <a:pt x="1664188" y="0"/>
                    <a:pt x="1679666" y="6411"/>
                    <a:pt x="1691078" y="17823"/>
                  </a:cubicBezTo>
                  <a:cubicBezTo>
                    <a:pt x="1702490" y="29235"/>
                    <a:pt x="1708901" y="44713"/>
                    <a:pt x="1708901" y="60852"/>
                  </a:cubicBezTo>
                  <a:lnTo>
                    <a:pt x="1708901" y="1154438"/>
                  </a:lnTo>
                  <a:cubicBezTo>
                    <a:pt x="1708901" y="1188046"/>
                    <a:pt x="1681657" y="1215290"/>
                    <a:pt x="1648049" y="1215290"/>
                  </a:cubicBezTo>
                  <a:lnTo>
                    <a:pt x="60852" y="1215290"/>
                  </a:lnTo>
                  <a:cubicBezTo>
                    <a:pt x="44713" y="1215290"/>
                    <a:pt x="29235" y="1208879"/>
                    <a:pt x="17823" y="1197467"/>
                  </a:cubicBezTo>
                  <a:cubicBezTo>
                    <a:pt x="6411" y="1186055"/>
                    <a:pt x="0" y="1170577"/>
                    <a:pt x="0" y="1154438"/>
                  </a:cubicBezTo>
                  <a:lnTo>
                    <a:pt x="0" y="60852"/>
                  </a:lnTo>
                  <a:cubicBezTo>
                    <a:pt x="0" y="27244"/>
                    <a:pt x="27244" y="0"/>
                    <a:pt x="6085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708901" cy="13391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745167" y="3669551"/>
            <a:ext cx="5570199" cy="4614305"/>
            <a:chOff x="0" y="0"/>
            <a:chExt cx="1467048" cy="1215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67048" cy="1215290"/>
            </a:xfrm>
            <a:custGeom>
              <a:avLst/>
              <a:gdLst/>
              <a:ahLst/>
              <a:cxnLst/>
              <a:rect r="r" b="b" t="t" l="l"/>
              <a:pathLst>
                <a:path h="1215290" w="1467048">
                  <a:moveTo>
                    <a:pt x="70884" y="0"/>
                  </a:moveTo>
                  <a:lnTo>
                    <a:pt x="1396164" y="0"/>
                  </a:lnTo>
                  <a:cubicBezTo>
                    <a:pt x="1435312" y="0"/>
                    <a:pt x="1467048" y="31736"/>
                    <a:pt x="1467048" y="70884"/>
                  </a:cubicBezTo>
                  <a:lnTo>
                    <a:pt x="1467048" y="1144406"/>
                  </a:lnTo>
                  <a:cubicBezTo>
                    <a:pt x="1467048" y="1183554"/>
                    <a:pt x="1435312" y="1215290"/>
                    <a:pt x="1396164" y="1215290"/>
                  </a:cubicBezTo>
                  <a:lnTo>
                    <a:pt x="70884" y="1215290"/>
                  </a:lnTo>
                  <a:cubicBezTo>
                    <a:pt x="31736" y="1215290"/>
                    <a:pt x="0" y="1183554"/>
                    <a:pt x="0" y="1144406"/>
                  </a:cubicBezTo>
                  <a:lnTo>
                    <a:pt x="0" y="70884"/>
                  </a:lnTo>
                  <a:cubicBezTo>
                    <a:pt x="0" y="31736"/>
                    <a:pt x="31736" y="0"/>
                    <a:pt x="708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467048" cy="13391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94467" y="5019675"/>
            <a:ext cx="4241928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</a:p>
          <a:p>
            <a:pPr algn="l" marL="0" indent="0" lvl="0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 assess the regional performance of each sales representative.</a:t>
            </a:r>
          </a:p>
          <a:p>
            <a:pPr algn="l" marL="0" indent="0" lvl="0">
              <a:lnSpc>
                <a:spcPts val="40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91464" y="599709"/>
            <a:ext cx="1291076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Sales Performance Analysis for sales rep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1524" y="4415166"/>
            <a:ext cx="5462836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Profit per Sales Rep per Region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58786" y="4415166"/>
            <a:ext cx="5462836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Profit vs COGS per Sales Rep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09302" y="4782196"/>
            <a:ext cx="4241928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</a:p>
          <a:p>
            <a:pPr algn="l" marL="0" indent="0" lvl="0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 compare profits with the cost of goods sold for each sales rep.</a:t>
            </a:r>
          </a:p>
          <a:p>
            <a:pPr algn="l" marL="0" indent="0" lvl="0">
              <a:lnSpc>
                <a:spcPts val="407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48496" y="1684924"/>
            <a:ext cx="11039504" cy="8602076"/>
            <a:chOff x="0" y="0"/>
            <a:chExt cx="2158050" cy="16815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58050" cy="1681571"/>
            </a:xfrm>
            <a:custGeom>
              <a:avLst/>
              <a:gdLst/>
              <a:ahLst/>
              <a:cxnLst/>
              <a:rect r="r" b="b" t="t" l="l"/>
              <a:pathLst>
                <a:path h="1681571" w="2158050">
                  <a:moveTo>
                    <a:pt x="16130" y="0"/>
                  </a:moveTo>
                  <a:lnTo>
                    <a:pt x="2141921" y="0"/>
                  </a:lnTo>
                  <a:cubicBezTo>
                    <a:pt x="2150829" y="0"/>
                    <a:pt x="2158050" y="7222"/>
                    <a:pt x="2158050" y="16130"/>
                  </a:cubicBezTo>
                  <a:lnTo>
                    <a:pt x="2158050" y="1665442"/>
                  </a:lnTo>
                  <a:cubicBezTo>
                    <a:pt x="2158050" y="1674350"/>
                    <a:pt x="2150829" y="1681571"/>
                    <a:pt x="2141921" y="1681571"/>
                  </a:cubicBezTo>
                  <a:lnTo>
                    <a:pt x="16130" y="1681571"/>
                  </a:lnTo>
                  <a:cubicBezTo>
                    <a:pt x="7222" y="1681571"/>
                    <a:pt x="0" y="1674350"/>
                    <a:pt x="0" y="1665442"/>
                  </a:cubicBezTo>
                  <a:lnTo>
                    <a:pt x="0" y="16130"/>
                  </a:lnTo>
                  <a:cubicBezTo>
                    <a:pt x="0" y="7222"/>
                    <a:pt x="7222" y="0"/>
                    <a:pt x="1613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51" r="0" b="-351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796661" y="428942"/>
            <a:ext cx="9879542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Profit per Sales Rep per Region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6661" y="4988581"/>
            <a:ext cx="4330270" cy="129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7"/>
              </a:lnSpc>
            </a:pPr>
          </a:p>
          <a:p>
            <a:pPr algn="l" marL="0" indent="0" lvl="0">
              <a:lnSpc>
                <a:spcPts val="5317"/>
              </a:lnSpc>
            </a:pPr>
            <a:r>
              <a:rPr lang="en-US" b="true" sz="312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</a:t>
            </a:r>
            <a:r>
              <a:rPr lang="en-US" b="true" sz="312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at it shows: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6661" y="2963793"/>
            <a:ext cx="2655883" cy="729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44"/>
              </a:lnSpc>
            </a:pPr>
            <a:r>
              <a:rPr lang="en-US" b="true" sz="373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Purpose: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1459" y="3569356"/>
            <a:ext cx="4146381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assess the regional perform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ance of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each sales repre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sentative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61459" y="5988706"/>
            <a:ext cx="4146381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elps compare how individual sales reps perform across different regions — valu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abl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 for managing teams and setting targets.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801147" y="2039247"/>
            <a:ext cx="9486853" cy="8247753"/>
            <a:chOff x="0" y="0"/>
            <a:chExt cx="1946370" cy="16921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6370" cy="1692150"/>
            </a:xfrm>
            <a:custGeom>
              <a:avLst/>
              <a:gdLst/>
              <a:ahLst/>
              <a:cxnLst/>
              <a:rect r="r" b="b" t="t" l="l"/>
              <a:pathLst>
                <a:path h="1692150" w="1946370">
                  <a:moveTo>
                    <a:pt x="18770" y="0"/>
                  </a:moveTo>
                  <a:lnTo>
                    <a:pt x="1927601" y="0"/>
                  </a:lnTo>
                  <a:cubicBezTo>
                    <a:pt x="1937967" y="0"/>
                    <a:pt x="1946370" y="8403"/>
                    <a:pt x="1946370" y="18770"/>
                  </a:cubicBezTo>
                  <a:lnTo>
                    <a:pt x="1946370" y="1673381"/>
                  </a:lnTo>
                  <a:cubicBezTo>
                    <a:pt x="1946370" y="1678359"/>
                    <a:pt x="1944393" y="1683133"/>
                    <a:pt x="1940873" y="1686653"/>
                  </a:cubicBezTo>
                  <a:cubicBezTo>
                    <a:pt x="1937353" y="1690173"/>
                    <a:pt x="1932579" y="1692150"/>
                    <a:pt x="1927601" y="1692150"/>
                  </a:cubicBezTo>
                  <a:lnTo>
                    <a:pt x="18770" y="1692150"/>
                  </a:lnTo>
                  <a:cubicBezTo>
                    <a:pt x="13792" y="1692150"/>
                    <a:pt x="9017" y="1690173"/>
                    <a:pt x="5497" y="1686653"/>
                  </a:cubicBezTo>
                  <a:cubicBezTo>
                    <a:pt x="1978" y="1683133"/>
                    <a:pt x="0" y="1678359"/>
                    <a:pt x="0" y="1673381"/>
                  </a:cubicBezTo>
                  <a:lnTo>
                    <a:pt x="0" y="18770"/>
                  </a:lnTo>
                  <a:cubicBezTo>
                    <a:pt x="0" y="13792"/>
                    <a:pt x="1978" y="9017"/>
                    <a:pt x="5497" y="5497"/>
                  </a:cubicBezTo>
                  <a:cubicBezTo>
                    <a:pt x="9017" y="1978"/>
                    <a:pt x="13792" y="0"/>
                    <a:pt x="1877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96" r="0" b="-296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796661" y="428942"/>
            <a:ext cx="9879542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Profit vs COGS per Sales Rep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6661" y="4988581"/>
            <a:ext cx="4330270" cy="129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7"/>
              </a:lnSpc>
            </a:pPr>
          </a:p>
          <a:p>
            <a:pPr algn="l" marL="0" indent="0" lvl="0">
              <a:lnSpc>
                <a:spcPts val="5317"/>
              </a:lnSpc>
            </a:pPr>
            <a:r>
              <a:rPr lang="en-US" b="true" sz="312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</a:t>
            </a:r>
            <a:r>
              <a:rPr lang="en-US" b="true" sz="312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at it shows: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6661" y="2963793"/>
            <a:ext cx="2655883" cy="729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44"/>
              </a:lnSpc>
            </a:pPr>
            <a:r>
              <a:rPr lang="en-US" b="true" sz="373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Purpose: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1459" y="3569356"/>
            <a:ext cx="4146381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compare profits with the cost 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of goods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sold for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each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sale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 rep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61459" y="6159333"/>
            <a:ext cx="4146381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 analysis helps evaluate the efficiency of each s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al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es rep – are they generating profit relative to their costs?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15348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16256" y="2104480"/>
            <a:ext cx="10655487" cy="511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</a:p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These 10 pivot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views provide a multi-dimensional understanding of business performance:</a:t>
            </a:r>
          </a:p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Region-level trends over time</a:t>
            </a:r>
          </a:p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Seasonal shifts</a:t>
            </a:r>
          </a:p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High-value customers</a:t>
            </a:r>
          </a:p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Sales rep efficiency and cost impact</a:t>
            </a:r>
          </a:p>
          <a:p>
            <a:pPr algn="ctr" marL="0" indent="0" lvl="0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Together, they can support smarter strategic decisions in sales, customer targeting, and operations.</a:t>
            </a:r>
          </a:p>
          <a:p>
            <a:pPr algn="ctr" marL="0" indent="0" lvl="0">
              <a:lnSpc>
                <a:spcPts val="4079"/>
              </a:lnSpc>
            </a:pPr>
          </a:p>
        </p:txBody>
      </p:sp>
      <p:sp>
        <p:nvSpPr>
          <p:cNvPr name="AutoShape 4" id="4"/>
          <p:cNvSpPr/>
          <p:nvPr/>
        </p:nvSpPr>
        <p:spPr>
          <a:xfrm>
            <a:off x="5897880" y="222830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5897880" y="8253857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1684924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04001" y="853516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04440" y="991022"/>
            <a:ext cx="10623960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 OBJECTIVE &amp; DATASET DESCRIPTION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4440" y="4924212"/>
            <a:ext cx="17479119" cy="2846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2"/>
              </a:lnSpc>
            </a:pPr>
          </a:p>
          <a:p>
            <a:pPr algn="ctr">
              <a:lnSpc>
                <a:spcPts val="3782"/>
              </a:lnSpc>
            </a:pPr>
            <a:r>
              <a:rPr lang="en-US" sz="270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 this analysis, w</a:t>
            </a:r>
            <a:r>
              <a:rPr lang="en-US" sz="270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 explored a dataset of over 2,000 sales transactions from Amazon.com, including detailed fields such as Region, Product, Sales Representative, COGS, Sales, Profit, and Date.</a:t>
            </a:r>
          </a:p>
          <a:p>
            <a:pPr algn="ctr">
              <a:lnSpc>
                <a:spcPts val="3782"/>
              </a:lnSpc>
            </a:pPr>
            <a:r>
              <a:rPr lang="en-US" sz="270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Using Pivot Tables and Excel Charts, we aimed to answer key business questions and extract valuable insights about performance across time, regions, and products.</a:t>
            </a:r>
          </a:p>
          <a:p>
            <a:pPr algn="ctr" marL="0" indent="0" lvl="0">
              <a:lnSpc>
                <a:spcPts val="3782"/>
              </a:lnSpc>
              <a:spcBef>
                <a:spcPct val="0"/>
              </a:spcBef>
            </a:pPr>
          </a:p>
        </p:txBody>
      </p:sp>
      <p:sp>
        <p:nvSpPr>
          <p:cNvPr name="AutoShape 7" id="7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41404" y="3454674"/>
            <a:ext cx="10405193" cy="5822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2"/>
              </a:lnSpc>
            </a:pPr>
          </a:p>
          <a:p>
            <a:pPr algn="ctr">
              <a:lnSpc>
                <a:spcPts val="4262"/>
              </a:lnSpc>
            </a:pPr>
            <a:r>
              <a:rPr lang="en-US" sz="2507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Q1:</a:t>
            </a:r>
            <a:r>
              <a:rPr lang="en-US" sz="2507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What is the total sales amount per year?</a:t>
            </a:r>
          </a:p>
          <a:p>
            <a:pPr algn="ctr">
              <a:lnSpc>
                <a:spcPts val="4262"/>
              </a:lnSpc>
            </a:pPr>
          </a:p>
          <a:p>
            <a:pPr algn="ctr">
              <a:lnSpc>
                <a:spcPts val="4262"/>
              </a:lnSpc>
            </a:pPr>
            <a:r>
              <a:rPr lang="en-US" sz="2507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Q2: What is the total profit per year?</a:t>
            </a:r>
          </a:p>
          <a:p>
            <a:pPr algn="ctr">
              <a:lnSpc>
                <a:spcPts val="4262"/>
              </a:lnSpc>
            </a:pPr>
          </a:p>
          <a:p>
            <a:pPr algn="ctr">
              <a:lnSpc>
                <a:spcPts val="4262"/>
              </a:lnSpc>
            </a:pPr>
            <a:r>
              <a:rPr lang="en-US" sz="2507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Q3: What is the average monthly profit?</a:t>
            </a:r>
          </a:p>
          <a:p>
            <a:pPr algn="ctr">
              <a:lnSpc>
                <a:spcPts val="4262"/>
              </a:lnSpc>
            </a:pPr>
          </a:p>
          <a:p>
            <a:pPr algn="ctr">
              <a:lnSpc>
                <a:spcPts val="4262"/>
              </a:lnSpc>
            </a:pPr>
            <a:r>
              <a:rPr lang="en-US" sz="2507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Q4: What is the total sales amount per region?</a:t>
            </a:r>
          </a:p>
          <a:p>
            <a:pPr algn="ctr" marL="0" indent="0" lvl="0">
              <a:lnSpc>
                <a:spcPts val="4262"/>
              </a:lnSpc>
            </a:pPr>
          </a:p>
          <a:p>
            <a:pPr algn="ctr" marL="0" indent="0" lvl="0">
              <a:lnSpc>
                <a:spcPts val="4262"/>
              </a:lnSpc>
            </a:pPr>
          </a:p>
          <a:p>
            <a:pPr algn="ctr" marL="0" indent="0" lvl="0">
              <a:lnSpc>
                <a:spcPts val="4262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7981427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9646652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Section 1 – Overall Performance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04001" y="830313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459570" y="4337541"/>
            <a:ext cx="11918747" cy="5183906"/>
            <a:chOff x="0" y="0"/>
            <a:chExt cx="15891662" cy="691187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163" r="0" b="163"/>
            <a:stretch>
              <a:fillRect/>
            </a:stretch>
          </p:blipFill>
          <p:spPr>
            <a:xfrm flipH="false" flipV="false">
              <a:off x="0" y="0"/>
              <a:ext cx="15891662" cy="6911874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Total sales amount per year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0124" y="1989311"/>
            <a:ext cx="11836664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Using the "Date" field, we extracted the year and s</a:t>
            </a:r>
            <a:r>
              <a:rPr lang="en-US" sz="27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ummarized total sales annually. This helps understand business growth over time.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21274" y="4337541"/>
            <a:ext cx="12434388" cy="5054995"/>
            <a:chOff x="0" y="0"/>
            <a:chExt cx="16579185" cy="673999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90" r="0" b="90"/>
            <a:stretch>
              <a:fillRect/>
            </a:stretch>
          </p:blipFill>
          <p:spPr>
            <a:xfrm flipH="false" flipV="false">
              <a:off x="0" y="0"/>
              <a:ext cx="16579185" cy="6739994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Total profits amount per year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808836"/>
            <a:ext cx="11836664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Track</a:t>
            </a:r>
            <a:r>
              <a:rPr lang="en-US" sz="27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ing annual profits helps eval</a:t>
            </a:r>
            <a:r>
              <a:rPr lang="en-US" sz="27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uate financial success and operational efficiency year by year.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21274" y="4337541"/>
            <a:ext cx="12434388" cy="5054995"/>
            <a:chOff x="0" y="0"/>
            <a:chExt cx="16579185" cy="6739994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532" r="0" b="532"/>
            <a:stretch>
              <a:fillRect/>
            </a:stretch>
          </p:blipFill>
          <p:spPr>
            <a:xfrm flipH="false" flipV="false">
              <a:off x="0" y="0"/>
              <a:ext cx="16579185" cy="6739994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10679348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Average profits amount per month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808836"/>
            <a:ext cx="11836664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We aggregated</a:t>
            </a: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total profits by mon</a:t>
            </a: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 and averaged them to identify seasonal profitability patterns.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21274" y="4260195"/>
            <a:ext cx="12821120" cy="5415944"/>
            <a:chOff x="0" y="0"/>
            <a:chExt cx="17094826" cy="7221259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4084" r="0" b="4084"/>
            <a:stretch>
              <a:fillRect/>
            </a:stretch>
          </p:blipFill>
          <p:spPr>
            <a:xfrm flipH="false" flipV="false">
              <a:off x="0" y="0"/>
              <a:ext cx="17094826" cy="7221259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10679348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Sales amount per region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808836"/>
            <a:ext cx="11836664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We aggregated</a:t>
            </a: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total sales in each region</a:t>
            </a: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to identify seasonal profitability patterns.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05180" y="4106602"/>
            <a:ext cx="4210757" cy="3273864"/>
          </a:xfrm>
          <a:custGeom>
            <a:avLst/>
            <a:gdLst/>
            <a:ahLst/>
            <a:cxnLst/>
            <a:rect r="r" b="b" t="t" l="l"/>
            <a:pathLst>
              <a:path h="3273864" w="4210757">
                <a:moveTo>
                  <a:pt x="0" y="0"/>
                </a:moveTo>
                <a:lnTo>
                  <a:pt x="4210757" y="0"/>
                </a:lnTo>
                <a:lnTo>
                  <a:pt x="4210757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2973137" y="5172075"/>
            <a:ext cx="4344915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2973137" y="8481408"/>
            <a:ext cx="4716390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Sales Performance Analysis for region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27699" y="3046003"/>
            <a:ext cx="6235790" cy="55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70"/>
              </a:lnSpc>
              <a:spcBef>
                <a:spcPct val="0"/>
              </a:spcBef>
            </a:pPr>
            <a:r>
              <a:rPr lang="en-US" b="true" sz="326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Profit per Region per Year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64383" y="6038864"/>
            <a:ext cx="5959642" cy="52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364"/>
              </a:lnSpc>
              <a:spcBef>
                <a:spcPct val="0"/>
              </a:spcBef>
            </a:pPr>
            <a:r>
              <a:rPr lang="en-US" b="true" sz="311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Profit per Region per Quarter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71479" y="3896269"/>
            <a:ext cx="5348229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track the profitability trends of each region year by year.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75795" y="6856443"/>
            <a:ext cx="5348229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identify seasonal performance patterns at the regional level.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2846631"/>
            <a:ext cx="11938319" cy="7448847"/>
            <a:chOff x="0" y="0"/>
            <a:chExt cx="1849558" cy="11540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49558" cy="1154021"/>
            </a:xfrm>
            <a:custGeom>
              <a:avLst/>
              <a:gdLst/>
              <a:ahLst/>
              <a:cxnLst/>
              <a:rect r="r" b="b" t="t" l="l"/>
              <a:pathLst>
                <a:path h="1154021" w="1849558">
                  <a:moveTo>
                    <a:pt x="14915" y="0"/>
                  </a:moveTo>
                  <a:lnTo>
                    <a:pt x="1834643" y="0"/>
                  </a:lnTo>
                  <a:cubicBezTo>
                    <a:pt x="1838598" y="0"/>
                    <a:pt x="1842392" y="1571"/>
                    <a:pt x="1845190" y="4369"/>
                  </a:cubicBezTo>
                  <a:cubicBezTo>
                    <a:pt x="1847987" y="7166"/>
                    <a:pt x="1849558" y="10960"/>
                    <a:pt x="1849558" y="14915"/>
                  </a:cubicBezTo>
                  <a:lnTo>
                    <a:pt x="1849558" y="1139106"/>
                  </a:lnTo>
                  <a:cubicBezTo>
                    <a:pt x="1849558" y="1143062"/>
                    <a:pt x="1847987" y="1146855"/>
                    <a:pt x="1845190" y="1149653"/>
                  </a:cubicBezTo>
                  <a:cubicBezTo>
                    <a:pt x="1842392" y="1152450"/>
                    <a:pt x="1838598" y="1154021"/>
                    <a:pt x="1834643" y="1154021"/>
                  </a:cubicBezTo>
                  <a:lnTo>
                    <a:pt x="14915" y="1154021"/>
                  </a:lnTo>
                  <a:cubicBezTo>
                    <a:pt x="10960" y="1154021"/>
                    <a:pt x="7166" y="1152450"/>
                    <a:pt x="4369" y="1149653"/>
                  </a:cubicBezTo>
                  <a:cubicBezTo>
                    <a:pt x="1571" y="1146855"/>
                    <a:pt x="0" y="1143062"/>
                    <a:pt x="0" y="1139106"/>
                  </a:cubicBezTo>
                  <a:lnTo>
                    <a:pt x="0" y="14915"/>
                  </a:lnTo>
                  <a:cubicBezTo>
                    <a:pt x="0" y="10960"/>
                    <a:pt x="1571" y="7166"/>
                    <a:pt x="4369" y="4369"/>
                  </a:cubicBezTo>
                  <a:cubicBezTo>
                    <a:pt x="7166" y="1571"/>
                    <a:pt x="10960" y="0"/>
                    <a:pt x="14915" y="0"/>
                  </a:cubicBezTo>
                  <a:close/>
                </a:path>
              </a:pathLst>
            </a:custGeom>
            <a:blipFill>
              <a:blip r:embed="rId2"/>
              <a:stretch>
                <a:fillRect l="-239" t="0" r="-239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9866799" y="1237567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84148" y="599709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Profit per Region per Year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97277" y="2525591"/>
            <a:ext cx="4146381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track the profitability trends of each region year by year.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16802" y="2328376"/>
            <a:ext cx="1877557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Purpose: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97277" y="5019675"/>
            <a:ext cx="2496328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it shows: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97277" y="5694496"/>
            <a:ext cx="4842498" cy="408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his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able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eve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ls how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eac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gion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p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rmed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fi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nancially across differen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ye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rs. It he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ps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if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y 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growth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trends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wnturns,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regiona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consist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ncy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algn="l">
              <a:lnSpc>
                <a:spcPts val="407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DAGsal3FJjU</dc:identifier>
  <dcterms:modified xsi:type="dcterms:W3CDTF">2011-08-01T06:04:30Z</dcterms:modified>
  <cp:revision>1</cp:revision>
  <dc:title>White Blue Simple Modern Enhancing Sales Strategy Presentation</dc:title>
</cp:coreProperties>
</file>