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3" r:id="rId4"/>
    <p:sldId id="259" r:id="rId5"/>
    <p:sldId id="260" r:id="rId6"/>
    <p:sldId id="261" r:id="rId7"/>
    <p:sldId id="272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8" r:id="rId17"/>
    <p:sldId id="274" r:id="rId18"/>
    <p:sldId id="275" r:id="rId19"/>
    <p:sldId id="276" r:id="rId20"/>
    <p:sldId id="277" r:id="rId21"/>
    <p:sldId id="271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4"/>
  </p:normalViewPr>
  <p:slideViewPr>
    <p:cSldViewPr snapToGrid="0" snapToObjects="1">
      <p:cViewPr>
        <p:scale>
          <a:sx n="119" d="100"/>
          <a:sy n="119" d="100"/>
        </p:scale>
        <p:origin x="55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FF99-8E33-210A-3CE3-8F95626E3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7BCB9-CDA2-219D-A972-7CCEA5696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BD4E-6195-9FEE-A72D-A61EBC24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CEA8-3C77-1024-F90D-02869809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CA62-8F2A-3DB6-F665-1686C462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6E15-A30F-BBC4-D8B1-5961E3D3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2BBA9-755A-4491-2126-0998ED437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B56C-AD98-20EA-E3BA-13830F46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C107-0F41-334F-FDD4-B5F79389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A1093-45F2-4407-F103-8D197E83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E59BA-EB0F-8DBA-D51D-0B45E9B39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7B5C2-A607-F67A-B4CE-53CED4BAF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D4154-34BD-F02B-130A-4F89A29F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3D57-36F6-E0C3-E883-9C2A5482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879D-3E58-1F73-094F-A66DB5DF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4B8D-FFF1-5D11-CAC7-F0E1FE43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665A-805C-BB4F-928F-A6B051B5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1E62B-2A15-E318-B464-2DB829AF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7FBF-D274-146A-E894-D961028A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E75C7-C270-450A-8398-4674EC50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BC82-CE23-FC6F-7EA1-5BFF3D90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F14AD-B148-FE5B-A56F-7DB7BC14B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7A96-E9C8-9F8B-17C3-C1FDE6C8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A04A-4569-AE8A-D07F-532005DB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5AACC-A917-23AA-9CE6-C1DA5A32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0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ACC8-FC65-1457-9BFD-233923B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79A7-DE78-8776-8583-3740AC9F9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D5483-EEDA-BC8D-227E-4BAB365DD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46CC7-A2E1-623F-4E50-33650BF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A933-FC17-6B6C-7DEB-8D69D4A3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5A126-5C43-87F0-9B2D-90BDF8A5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84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B0B0-EBF3-081E-CAD3-5C431DEE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80D7-9F65-AC13-E5D0-E2645C1CA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CBDA0-421F-FDD0-094E-B1F6CFB9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A3FFB-63DD-4F9E-B3A1-32E1A9D11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652036-1EB8-92A5-D073-7F3711EFC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A2CB7-027D-8D7A-31ED-CE5A9BA5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E5438-E460-AB67-A221-9C04027C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F5D7D-CC29-DE72-E73D-0D376157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2A73-5F3E-1EAC-4AEB-E34BFB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582C5-C60E-CFCF-0292-E17A7D25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2EF52-E564-06E2-0D36-BBE3EF7D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7649-CE0C-86E1-9A6F-EB870078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C75E5-0E5C-E359-1F1E-0450CF0D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B1758-3C1A-F16C-DAFB-291DA9AA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F496A-A275-84CD-0D3B-E17B26FE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FE6C-4196-B2B2-30B9-D77675D3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5CE9-2660-6328-CF12-16BB426E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35DB2-1870-07E1-D239-36C47619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330D1-48C4-4741-CE19-6A415D70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59B1C-391A-9D65-0DE2-4666B1A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E5D3E-B896-B5DC-4705-DA6E67A4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9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013C-CA85-210B-550D-51596999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CF79D-50E4-CA16-D2FC-47544DE35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8D732-3173-411D-53E9-4832658E9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E29C-6F7B-9E53-4A95-21983BDE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E515-9D47-48FF-B39E-49279265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8B43-868A-E784-C67E-EE2A4196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A532F-2004-1783-BD58-837677AC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1EB4-3F75-D8C0-4453-44DCE7E4C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18146-08CA-B1F0-C389-5EEB9C2F7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1CF8A-211B-2646-924F-31347991C0E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190F-53AE-12FE-EFEA-A21532377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60AD-9187-C4EB-65E7-BEC2814F6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2DDA-A1AD-1F4A-9474-FBCE4A2E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CTA-UoM/PLABA-MU" TargetMode="External"/><Relationship Id="rId2" Type="http://schemas.openxmlformats.org/officeDocument/2006/relationships/hyperlink" Target="https://arxiv.org/pdf/2309.13202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F718-0EFF-E44E-779F-7862AFF33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b="1" dirty="0"/>
              <a:t>Large Language Models and Control Mechanisms Improve Text Readability of Biomedical Abstracts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0C975-BA34-952C-7A8E-11AE2F281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GB" dirty="0" err="1"/>
              <a:t>Zihao</a:t>
            </a:r>
            <a:r>
              <a:rPr lang="en-GB" dirty="0"/>
              <a:t> Li*, Samuel </a:t>
            </a:r>
            <a:r>
              <a:rPr lang="en-GB" dirty="0" err="1"/>
              <a:t>Belkadi</a:t>
            </a:r>
            <a:r>
              <a:rPr lang="en-GB" dirty="0"/>
              <a:t>*, Nicolo </a:t>
            </a:r>
            <a:r>
              <a:rPr lang="en-GB" dirty="0" err="1"/>
              <a:t>Micheletti</a:t>
            </a:r>
            <a:r>
              <a:rPr lang="en-GB" dirty="0"/>
              <a:t>*, </a:t>
            </a:r>
          </a:p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Lifeng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Han, Matthew Shardlow, Goran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Nenadic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47F25-2A89-3F12-5002-616B375F0E1C}"/>
              </a:ext>
            </a:extLst>
          </p:cNvPr>
          <p:cNvSpPr txBox="1"/>
          <p:nvPr/>
        </p:nvSpPr>
        <p:spPr>
          <a:xfrm>
            <a:off x="0" y="5892582"/>
            <a:ext cx="407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Paper: </a:t>
            </a:r>
            <a:r>
              <a:rPr lang="en-GB" sz="14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https://arxiv.org/pdf/2309.13202.pdf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400" b="0" dirty="0">
                <a:effectLst/>
              </a:rPr>
            </a:b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Code/Model (2be uploaded): </a:t>
            </a:r>
            <a:r>
              <a:rPr lang="en-GB" sz="14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https://github.com/HECTA-UoM/PLABA-MU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sz="1400" b="0" dirty="0">
              <a:effectLst/>
            </a:endParaRPr>
          </a:p>
          <a:p>
            <a:br>
              <a:rPr lang="en-GB" sz="1400" dirty="0"/>
            </a:br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C0182F-920E-D70C-4010-77E63C80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614" y="5466437"/>
            <a:ext cx="1408386" cy="13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37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191E-09D5-E675-AB39-19FCB76C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GPTs (</a:t>
            </a:r>
            <a:r>
              <a:rPr lang="en-US" dirty="0" err="1"/>
              <a:t>ChatGPT</a:t>
            </a:r>
            <a:r>
              <a:rPr lang="en-US" dirty="0"/>
              <a:t> prompting)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F6C193-B187-0C9C-48F2-ED06D36E12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227" y="1690688"/>
            <a:ext cx="8681545" cy="45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7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94C2-0E31-5F0B-9C07-6932322F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T5 and </a:t>
            </a:r>
            <a:r>
              <a:rPr lang="en-US" dirty="0" err="1"/>
              <a:t>SciFive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443C-AC22-153C-1D28-50507EA9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T5 uses the Transformer Architecture proposed in Attention-is-all-you-need (2017)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both are designed for sequence-to-sequence tasks (inc. summarization, QA, Classification and Translation)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use the prompt “Summarize:”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use the same vocabulary, sentence piece tokenizer, and loss function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T5 vs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SciFive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1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T5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pre-trained on the Common Crawl Corpus (750GB of clean English data) </a:t>
            </a:r>
          </a:p>
          <a:p>
            <a:pPr lvl="1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SciFive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pre-trained on the Common Crawl Corpus +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Biomedical domain</a:t>
            </a:r>
          </a:p>
        </p:txBody>
      </p:sp>
    </p:spTree>
    <p:extLst>
      <p:ext uri="{BB962C8B-B14F-4D97-AF65-F5344CB8AC3E}">
        <p14:creationId xmlns:p14="http://schemas.microsoft.com/office/powerpoint/2010/main" val="72116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C2FE-03A8-B399-6298-D5B715F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BART (w. </a:t>
            </a:r>
            <a:r>
              <a:rPr lang="en-US" dirty="0" err="1"/>
              <a:t>Wikilarge</a:t>
            </a:r>
            <a:r>
              <a:rPr lang="en-US" dirty="0"/>
              <a:t>, w. Control Mechanism)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FA4D-93BA-9563-2FEB-D15690924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83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addition to the single token masking strategy applied in BERT, BART provides various masking strategies, including deletion, span masking, permutation, and rotation of sentences.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BART provides both leftward and rightward context in the encoders.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continuously train BART 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Wikilarge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training set (Zhang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Lapata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 2017.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apply transfer learning on the PLABA dataset.</a:t>
            </a:r>
          </a:p>
        </p:txBody>
      </p:sp>
    </p:spTree>
    <p:extLst>
      <p:ext uri="{BB962C8B-B14F-4D97-AF65-F5344CB8AC3E}">
        <p14:creationId xmlns:p14="http://schemas.microsoft.com/office/powerpoint/2010/main" val="95102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2387-94F8-00BD-8730-6F1F512D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247D9D2-0F76-7188-213A-D8AB49A49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16206"/>
            <a:ext cx="5846379" cy="3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AA091-B073-A017-CEFD-D490F412FD67}"/>
              </a:ext>
            </a:extLst>
          </p:cNvPr>
          <p:cNvSpPr txBox="1"/>
          <p:nvPr/>
        </p:nvSpPr>
        <p:spPr>
          <a:xfrm>
            <a:off x="7819696" y="1867881"/>
            <a:ext cx="37837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represent: 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syntactic complexity, 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lexical complexity, 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inverse similarity of input and output at the letter level, and 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length ratio of input and output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17696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01B0-D353-976D-1D6B-346C5D22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8A82-D97E-A24A-9EE3-05B064FB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fine-tuning, we find the optimal value of CTs.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Following a similar process in MUSS, we applied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Nevergrad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the validation set to find the static optimal discrete value for DTD, WR, and LV.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for the LR, we applied the control token predictor to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maximise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performance with the flexible value.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predictor is also trained on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Wikilarge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predict the potential optimal value for LR.</a:t>
            </a:r>
          </a:p>
        </p:txBody>
      </p:sp>
    </p:spTree>
    <p:extLst>
      <p:ext uri="{BB962C8B-B14F-4D97-AF65-F5344CB8AC3E}">
        <p14:creationId xmlns:p14="http://schemas.microsoft.com/office/powerpoint/2010/main" val="265589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BB35-8DC0-52DE-D7D0-338CB367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PLABA Data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2240D-88E4-879D-A563-80E6249C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data set is extracted from PubMed search results 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75 healthcare-related questions that MedlinePlus users asked. 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includes 750 biomedical article Abstracts manually simplified into 921 adaptations with 7,643 sentence pairs in total.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divided the PLABA data into Train, Validation, and Test sets, aiming for an 8:1:1 ratio. 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are only a few 1-to-0 sentence pairs, which might cause a negative effect in training the simplification models. Thus we eliminated them. 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addition, to better leverage the SARI score, we picked sentences with multi-references for validation and testing purposes. </a:t>
            </a:r>
          </a:p>
          <a:p>
            <a:pPr lvl="1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Ended up with the following sentence pair numbers according to the source sentences (5757, 814, 814)</a:t>
            </a:r>
          </a:p>
        </p:txBody>
      </p:sp>
    </p:spTree>
    <p:extLst>
      <p:ext uri="{BB962C8B-B14F-4D97-AF65-F5344CB8AC3E}">
        <p14:creationId xmlns:p14="http://schemas.microsoft.com/office/powerpoint/2010/main" val="17764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FEBF-BEE9-A1D8-564D-100E96AE5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2532"/>
            <a:ext cx="9144000" cy="2387600"/>
          </a:xfrm>
        </p:spPr>
        <p:txBody>
          <a:bodyPr/>
          <a:lstStyle/>
          <a:p>
            <a:r>
              <a:rPr lang="en-US" dirty="0"/>
              <a:t>Automatic Evaluation</a:t>
            </a:r>
          </a:p>
        </p:txBody>
      </p:sp>
      <p:pic>
        <p:nvPicPr>
          <p:cNvPr id="12292" name="Picture 4" descr="Download Dial Icon Speedometer Metric Royalty-Free Vector Graphic - Pixabay">
            <a:extLst>
              <a:ext uri="{FF2B5EF4-FFF2-40B4-BE49-F238E27FC236}">
                <a16:creationId xmlns:a16="http://schemas.microsoft.com/office/drawing/2014/main" id="{189BAA9C-8A95-22F4-338B-6A0B1288E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62" y="1621905"/>
            <a:ext cx="1169276" cy="116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97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E665-A57C-669E-BE9E-1D4F3044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FAC2-728E-366D-418B-E32AF279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N-gram overlap metrics (evaluate simplification quality to reference):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BLEU: precision-focused (n-gram overlap with reference)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ROUGE: recall-focused (n-gram overlap with reference)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SARI: considers both precision and recall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output-to-reference length ratio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Trained metric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(evaluate meaning preservation after simplification)</a:t>
            </a:r>
            <a:endParaRPr lang="en-US" sz="24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BERTScore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the semantic similarity between generated and reference texts using BERT embeddings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13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E3EA-E939-41BE-90D0-7D84FFD1B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D6D992B-B2A6-55CE-BE54-44D717283E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7" y="1690688"/>
            <a:ext cx="7896226" cy="44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0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E37B-1A6F-F26F-2CE8-F0670592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 and </a:t>
            </a:r>
            <a:r>
              <a:rPr lang="en-US" dirty="0" err="1"/>
              <a:t>BERTScores</a:t>
            </a:r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9FF42CF-AEE8-324F-541D-7A81F5A4F1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530" y="2108638"/>
            <a:ext cx="5833241" cy="364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6EE256C-AC26-1E0B-7EE0-3F73F594E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6" y="2108638"/>
            <a:ext cx="5833242" cy="364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86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8630-FCCF-AC53-3D58-4AC41ECB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16B6-29BF-A447-DAA9-4C0F3AA8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Task Introduction with Examples and Figures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Methodologies and Workflow Pipeline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applied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 Evaluation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Evaluation 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inc. Interesting findings and Resources to share</a:t>
            </a:r>
          </a:p>
        </p:txBody>
      </p:sp>
    </p:spTree>
    <p:extLst>
      <p:ext uri="{BB962C8B-B14F-4D97-AF65-F5344CB8AC3E}">
        <p14:creationId xmlns:p14="http://schemas.microsoft.com/office/powerpoint/2010/main" val="65491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C2A5-B3A0-8ACE-454A-47187D27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and ROUGE scores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5DF5194-2FA6-31DD-A8D5-DB280AFF27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93" y="2130422"/>
            <a:ext cx="5845898" cy="365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C7B3DE6-1006-0825-E8E4-6BBFA4A4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" y="2130423"/>
            <a:ext cx="5845898" cy="365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36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8792-8AAD-C705-667E-F53C6633A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A1226-AFBB-601A-DB73-55DCBC986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6" name="Picture 4" descr="Robot PNG Designs for T Shirt &amp; Merch">
            <a:extLst>
              <a:ext uri="{FF2B5EF4-FFF2-40B4-BE49-F238E27FC236}">
                <a16:creationId xmlns:a16="http://schemas.microsoft.com/office/drawing/2014/main" id="{7F18A2F8-DE7B-AB49-CFAC-CD2658A5C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925" y="3782849"/>
            <a:ext cx="6502400" cy="65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6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E24A-7800-24AE-8E80-0D789092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Selected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ECD9-F659-845A-D2E5-A6CB769A2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T5-Base model has the highest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BERTScore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(72.62) and also a relatively higher SARI score (44.10), we chose it as one of the candidates for human evaluation.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other candidate is fine-tuned BART Large with CT Mechanisms, which has the highest SARI score (46.54) among all evaluated models.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 that, </a:t>
            </a:r>
            <a:r>
              <a:rPr lang="en-US" sz="2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SciFive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Large has results close to the ones of T5 Base. In this case, we selected the smaller model for human evaluation.</a:t>
            </a:r>
          </a:p>
        </p:txBody>
      </p:sp>
    </p:spTree>
    <p:extLst>
      <p:ext uri="{BB962C8B-B14F-4D97-AF65-F5344CB8AC3E}">
        <p14:creationId xmlns:p14="http://schemas.microsoft.com/office/powerpoint/2010/main" val="2163828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2570-37C6-E894-E71E-1BA29ADD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696B-8775-941E-9192-021D062E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randomly sampled 80 sentences from the test set split and evaluated the corresponding outputs of BART-large with CTs and T5-base anonymously.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Evaluation Form, we randomly assigned the order of the two systems' outputs and put them beside the input sentence.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comparison of input and output sentences, the annotators need to answer two questions.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annotator evaluated 40 sentence pairs with 50% overlaps to make sure every sentence was evaluated twice by different annotators.</a:t>
            </a:r>
          </a:p>
        </p:txBody>
      </p:sp>
    </p:spTree>
    <p:extLst>
      <p:ext uri="{BB962C8B-B14F-4D97-AF65-F5344CB8AC3E}">
        <p14:creationId xmlns:p14="http://schemas.microsoft.com/office/powerpoint/2010/main" val="121235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540D-0DD5-CD3F-D480-AB08CDC8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EFAA7808-952C-8C4F-E33E-832D6E889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96" y="1880644"/>
            <a:ext cx="9049407" cy="359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10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A363-FD76-C14A-59CA-C40A2811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vs. PLABA2023 Official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7D31301-5315-A548-F609-3133A46B94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814" y="2312276"/>
            <a:ext cx="10006372" cy="239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611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9D83-2405-EC9F-62EE-FA6812FE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Human Evaluation Scores &amp; </a:t>
            </a:r>
            <a:r>
              <a:rPr lang="en-US" sz="4000" dirty="0" err="1"/>
              <a:t>Krippendorff’s</a:t>
            </a:r>
            <a:r>
              <a:rPr lang="en-US" sz="4000" dirty="0"/>
              <a:t> Alpha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BB1392E-ECED-F234-5782-5946EC31EB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042" y="2053157"/>
            <a:ext cx="3429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CAB6EEE1-80F5-FF9E-474B-0F92D5738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744" y="2053157"/>
            <a:ext cx="3730214" cy="332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276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C1E8-0893-2F79-5441-F8D2C32B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findings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86898-201C-C1E1-F480-F4012771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Agreement Metrics do not always agree with each other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EC69612A-74DD-C70B-9934-53D6E467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12" y="2899103"/>
            <a:ext cx="51689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07AB225-F467-B577-CE1D-E66D694E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65" y="2445405"/>
            <a:ext cx="4046085" cy="378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3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A239-0F73-66B4-841D-BE5A55C9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findings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6A6B-3774-7805-98A2-82FA7E47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deal with the judgement on two models when one almost copied the full text from the source while the other did simplification but with introduced errors?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39AC1-4873-D529-AB3F-9E03D5C1B02B}"/>
              </a:ext>
            </a:extLst>
          </p:cNvPr>
          <p:cNvSpPr txBox="1"/>
          <p:nvPr/>
        </p:nvSpPr>
        <p:spPr>
          <a:xfrm>
            <a:off x="1245476" y="2742982"/>
            <a:ext cx="97010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national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neonatal screening for CAH would be justified, with reassessment after an agreed period”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BART-w-CTs model: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national program of checking newborns for COVID-19 would be a good idea.”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``CAH'' means ``Congenital adrenal hyperplasia'' instead of ``COVID-19’’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T5-base model: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national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programme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newborn screening for CAH would be justified, with reassessment after an agreed period of time.”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Almost copied the same source text</a:t>
            </a:r>
          </a:p>
        </p:txBody>
      </p:sp>
    </p:spTree>
    <p:extLst>
      <p:ext uri="{BB962C8B-B14F-4D97-AF65-F5344CB8AC3E}">
        <p14:creationId xmlns:p14="http://schemas.microsoft.com/office/powerpoint/2010/main" val="1708655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015B-2153-ACB7-D7B8-D19AE501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findings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A4B2-561C-9088-460D-F87C5CD4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Abbreviation caused interpretation inaccuracy. This can be a common issue in the PLABA task.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71E20-9A8B-2F3A-2D41-E2E0413806AC}"/>
              </a:ext>
            </a:extLst>
          </p:cNvPr>
          <p:cNvSpPr txBox="1"/>
          <p:nvPr/>
        </p:nvSpPr>
        <p:spPr>
          <a:xfrm>
            <a:off x="1652752" y="2955313"/>
            <a:ext cx="97010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157 consecutive patients underwent TKA (n = 18) or UKA (n = 139)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BART-w-CTs model: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157 consecutive patients underwent knee replacement or knee replacement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T5-base model: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total of 157 patients had either knee replacement or knee replacement surgery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E3DBA-8AA1-D238-B655-8FE72B3EDCC3}"/>
              </a:ext>
            </a:extLst>
          </p:cNvPr>
          <p:cNvSpPr txBox="1"/>
          <p:nvPr/>
        </p:nvSpPr>
        <p:spPr>
          <a:xfrm>
            <a:off x="838200" y="572712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Both these two models produced repeated phrases “knee replacement or knee replacement'' due to a lack of meaningful understanding of "TKA:  total knee arthroplasty'' and “UKA: </a:t>
            </a:r>
            <a:r>
              <a:rPr lang="en-GB" sz="1600" b="0" i="0" u="none" strike="noStrike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Unicompartmental</a:t>
            </a:r>
            <a:r>
              <a:rPr lang="en-GB" sz="1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knee arthroplasty’’.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8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2BEF-A8DC-2B2E-6E7F-365FFB38D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A1101-1D54-E1C3-BE14-CE9E81771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Methodology</a:t>
            </a:r>
          </a:p>
        </p:txBody>
      </p:sp>
    </p:spTree>
    <p:extLst>
      <p:ext uri="{BB962C8B-B14F-4D97-AF65-F5344CB8AC3E}">
        <p14:creationId xmlns:p14="http://schemas.microsoft.com/office/powerpoint/2010/main" val="867087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5DFB-A4CC-5A60-A510-F50B74A8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findings (4)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2B596455-BD14-BD7A-880E-04EEC1B2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653" y="2279670"/>
            <a:ext cx="2861535" cy="403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BA0240E0-3638-6B46-F70A-D349C81E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27" y="2279671"/>
            <a:ext cx="2861534" cy="403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B06CA-8FE0-4228-9032-D6358F430579}"/>
              </a:ext>
            </a:extLst>
          </p:cNvPr>
          <p:cNvSpPr txBox="1"/>
          <p:nvPr/>
        </p:nvSpPr>
        <p:spPr>
          <a:xfrm>
            <a:off x="838200" y="1459855"/>
            <a:ext cx="9025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list a few more interesting generations made by both models.</a:t>
            </a:r>
          </a:p>
        </p:txBody>
      </p:sp>
    </p:spTree>
    <p:extLst>
      <p:ext uri="{BB962C8B-B14F-4D97-AF65-F5344CB8AC3E}">
        <p14:creationId xmlns:p14="http://schemas.microsoft.com/office/powerpoint/2010/main" val="2912977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>
            <a:extLst>
              <a:ext uri="{FF2B5EF4-FFF2-40B4-BE49-F238E27FC236}">
                <a16:creationId xmlns:a16="http://schemas.microsoft.com/office/drawing/2014/main" id="{94F23F4E-9168-0DFD-30AD-CA399D97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47" y="1097280"/>
            <a:ext cx="6567506" cy="49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642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6820-42A5-44F3-8D30-5EF3CCD1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1E25-019D-4405-B742-782B01B1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T5 prioritises meaning preservation, while BART tends to favour more substantial simplifications.</a:t>
            </a:r>
          </a:p>
          <a:p>
            <a:pPr marL="0" indent="0">
              <a:buNone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Automatic Evaluations: BART achieves the highest SARI score quantifying generation quality to reference, but lags behind T5 in </a:t>
            </a:r>
            <a:r>
              <a:rPr lang="en-GB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BERTScore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measures meaning preservation.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Evaluations: 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BART achieves higher Simplicity, T5 higher Meaning Preservation.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02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38DC-A90D-CF0A-9BE3-A2D3EA08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E9E1-A2A4-F8B8-F7E6-CE18CB79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efficient training methods to be explored: prefix, adapter, + … (in paper)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 eval: how to address the current low IAA Alternative biomedical text simplification datasets.</a:t>
            </a:r>
          </a:p>
        </p:txBody>
      </p:sp>
    </p:spTree>
    <p:extLst>
      <p:ext uri="{BB962C8B-B14F-4D97-AF65-F5344CB8AC3E}">
        <p14:creationId xmlns:p14="http://schemas.microsoft.com/office/powerpoint/2010/main" val="212654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14BA-232D-726E-29A6-91619D16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Plain Language Adaptation of Biomedical Abstracts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6641E7-18ED-36D1-2719-29EDA4C30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60" y="2263677"/>
            <a:ext cx="9542079" cy="21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8FDB8-8595-9625-CF28-E31053828BD2}"/>
              </a:ext>
            </a:extLst>
          </p:cNvPr>
          <p:cNvSpPr txBox="1"/>
          <p:nvPr/>
        </p:nvSpPr>
        <p:spPr>
          <a:xfrm>
            <a:off x="1324959" y="4834759"/>
            <a:ext cx="954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Aim: </a:t>
            </a:r>
            <a:r>
              <a:rPr lang="en-US" dirty="0"/>
              <a:t>To improve public health literacy, better healthcare outcomes, better usage of health system Read our related work on surveys of ‘low health literacy’ related to ‘poor health outcomes’</a:t>
            </a:r>
          </a:p>
        </p:txBody>
      </p:sp>
    </p:spTree>
    <p:extLst>
      <p:ext uri="{BB962C8B-B14F-4D97-AF65-F5344CB8AC3E}">
        <p14:creationId xmlns:p14="http://schemas.microsoft.com/office/powerpoint/2010/main" val="115829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B00-776F-1B4E-43E5-380278AB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Originated from PLABA2023 at TAC2023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C7C35B-EC7B-4147-1597-4FE1708752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1" y="2145369"/>
            <a:ext cx="10853178" cy="21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9AA9C-9924-6D3A-2C8E-22AC7B77B546}"/>
              </a:ext>
            </a:extLst>
          </p:cNvPr>
          <p:cNvSpPr txBox="1"/>
          <p:nvPr/>
        </p:nvSpPr>
        <p:spPr>
          <a:xfrm>
            <a:off x="73572" y="645314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bionlp.nlm.nih.gov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/plaba2023/</a:t>
            </a:r>
          </a:p>
        </p:txBody>
      </p:sp>
    </p:spTree>
    <p:extLst>
      <p:ext uri="{BB962C8B-B14F-4D97-AF65-F5344CB8AC3E}">
        <p14:creationId xmlns:p14="http://schemas.microsoft.com/office/powerpoint/2010/main" val="269604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503A-196C-DFA2-AC84-1A13599F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EF2B6F-5B2B-FEA6-97D1-24ABF00214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8" y="1690688"/>
            <a:ext cx="91120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98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0A4D-EFA9-1431-7C35-2D75F2ACD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applied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9995-767E-3F36-9B54-7730CE99F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Cute Robot on Transparent Background. AI 24516692 PNG">
            <a:extLst>
              <a:ext uri="{FF2B5EF4-FFF2-40B4-BE49-F238E27FC236}">
                <a16:creationId xmlns:a16="http://schemas.microsoft.com/office/drawing/2014/main" id="{0BB0815B-35EC-4215-72F2-98235FFC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710151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3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21A2-51B6-B978-2FCC-36921823A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Investigations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E329-A47C-6E5D-E450-96F5A9EBF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8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apply domain fine-tuning and prompt-based learning (PBL) on: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Encoder-decoder models (T5,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SciFive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Decoder-only GPT models (GPT-3.5 and GPT-4) from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OpenAI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BioGPT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Control-token Mechanisms on BART-based models</a:t>
            </a:r>
          </a:p>
        </p:txBody>
      </p:sp>
    </p:spTree>
    <p:extLst>
      <p:ext uri="{BB962C8B-B14F-4D97-AF65-F5344CB8AC3E}">
        <p14:creationId xmlns:p14="http://schemas.microsoft.com/office/powerpoint/2010/main" val="79222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2AE3-6E38-D76B-615C-B83FB9FC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GPTs (</a:t>
            </a:r>
            <a:r>
              <a:rPr lang="en-US" dirty="0" err="1"/>
              <a:t>BioGPT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6773-867F-A2F8-AC05-50A8FD5C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LLM specifically designed for medical text generation.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upon GPT-3 but specifically trained to understand medical language, terminology, and concepts.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Follows the Transformer model backbone and is pre-trained on 15 million PubMed abstracts.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 demonstrated a high level of accuracy and has great potential for applications in medicine. 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One-Shot prompt-based learning is applied to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ChatGPT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GPT-4 without additional training using the PLABA dataset,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BioGPT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fine-tuned on the training and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126353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1308</Words>
  <Application>Microsoft Macintosh PowerPoint</Application>
  <PresentationFormat>Widescreen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Large Language Models and Control Mechanisms Improve Text Readability of Biomedical Abstracts</vt:lpstr>
      <vt:lpstr>Table of Content</vt:lpstr>
      <vt:lpstr>Introduction</vt:lpstr>
      <vt:lpstr>Task: Plain Language Adaptation of Biomedical Abstracts</vt:lpstr>
      <vt:lpstr>Originated from PLABA2023 at TAC2023</vt:lpstr>
      <vt:lpstr>Methodology</vt:lpstr>
      <vt:lpstr>Models applied</vt:lpstr>
      <vt:lpstr>Model Investigations</vt:lpstr>
      <vt:lpstr>GPTs (BioGPT)</vt:lpstr>
      <vt:lpstr>GPTs (ChatGPT prompting)</vt:lpstr>
      <vt:lpstr>T5 and SciFive</vt:lpstr>
      <vt:lpstr>BART (w. Wikilarge, w. Control Mechanism)</vt:lpstr>
      <vt:lpstr>PowerPoint Presentation</vt:lpstr>
      <vt:lpstr>PowerPoint Presentation</vt:lpstr>
      <vt:lpstr>PLABA Data Setup</vt:lpstr>
      <vt:lpstr>Automatic Evaluation</vt:lpstr>
      <vt:lpstr>Metrics</vt:lpstr>
      <vt:lpstr>Results</vt:lpstr>
      <vt:lpstr>SARI and BERTScores</vt:lpstr>
      <vt:lpstr>BLEU and ROUGE scores</vt:lpstr>
      <vt:lpstr>Human Evaluation</vt:lpstr>
      <vt:lpstr>Models Selected</vt:lpstr>
      <vt:lpstr>Human Evaluation Setup</vt:lpstr>
      <vt:lpstr>PowerPoint Presentation</vt:lpstr>
      <vt:lpstr>vs. PLABA2023 Official</vt:lpstr>
      <vt:lpstr>Human Evaluation Scores &amp; Krippendorff’s Alpha</vt:lpstr>
      <vt:lpstr>Discussion on findings (1)</vt:lpstr>
      <vt:lpstr>Discussion on findings (2)</vt:lpstr>
      <vt:lpstr>Discussion on findings (3)</vt:lpstr>
      <vt:lpstr>Discussion on findings (4)</vt:lpstr>
      <vt:lpstr>PowerPoint Presentation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and Control Mechanisms Improve Text Readability of Biomedical Abstracts</dc:title>
  <dc:creator>Samy .</dc:creator>
  <cp:lastModifiedBy>Samy .</cp:lastModifiedBy>
  <cp:revision>1</cp:revision>
  <dcterms:created xsi:type="dcterms:W3CDTF">2023-09-27T11:15:53Z</dcterms:created>
  <dcterms:modified xsi:type="dcterms:W3CDTF">2023-09-27T12:31:17Z</dcterms:modified>
</cp:coreProperties>
</file>