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07EF3-54D1-4490-BCDF-99F19C593C44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228DE-EB8E-433A-8141-3557BFC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0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ACAC95-674C-424D-A31E-2E4D0E242C26}" type="slidenum">
              <a:rPr kumimoji="0" lang="en-US" altLang="ja-JP"/>
              <a:pPr>
                <a:spcBef>
                  <a:spcPct val="0"/>
                </a:spcBef>
              </a:pPr>
              <a:t>2</a:t>
            </a:fld>
            <a:endParaRPr kumimoji="0" lang="en-US" altLang="ja-JP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9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FBBEF7-503D-4339-9F6E-B1E06404F555}" type="slidenum">
              <a:rPr kumimoji="0" lang="en-US" altLang="ja-JP"/>
              <a:pPr>
                <a:spcBef>
                  <a:spcPct val="0"/>
                </a:spcBef>
              </a:pPr>
              <a:t>3</a:t>
            </a:fld>
            <a:endParaRPr kumimoji="0" lang="en-US" altLang="ja-JP"/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0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D06696-409D-4466-AF71-25EEA45B434F}" type="slidenum">
              <a:rPr kumimoji="0" lang="en-US" altLang="ja-JP"/>
              <a:pPr>
                <a:spcBef>
                  <a:spcPct val="0"/>
                </a:spcBef>
              </a:pPr>
              <a:t>4</a:t>
            </a:fld>
            <a:endParaRPr kumimoji="0" lang="en-US" altLang="ja-JP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5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0E310D-4489-4992-911F-B6D5CECD11EF}" type="slidenum">
              <a:rPr kumimoji="0" lang="en-US" altLang="ja-JP"/>
              <a:pPr>
                <a:spcBef>
                  <a:spcPct val="0"/>
                </a:spcBef>
              </a:pPr>
              <a:t>5</a:t>
            </a:fld>
            <a:endParaRPr kumimoji="0" lang="en-US" altLang="ja-JP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0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8D6B-49BC-42FA-BACD-09350DD983F7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BAB-0219-4EA1-A3A6-18F004E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8D6B-49BC-42FA-BACD-09350DD983F7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BAB-0219-4EA1-A3A6-18F004E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4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8D6B-49BC-42FA-BACD-09350DD983F7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BAB-0219-4EA1-A3A6-18F004E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8D6B-49BC-42FA-BACD-09350DD983F7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BAB-0219-4EA1-A3A6-18F004E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8D6B-49BC-42FA-BACD-09350DD983F7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BAB-0219-4EA1-A3A6-18F004E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1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8D6B-49BC-42FA-BACD-09350DD983F7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BAB-0219-4EA1-A3A6-18F004E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8D6B-49BC-42FA-BACD-09350DD983F7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BAB-0219-4EA1-A3A6-18F004E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5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8D6B-49BC-42FA-BACD-09350DD983F7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BAB-0219-4EA1-A3A6-18F004E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8D6B-49BC-42FA-BACD-09350DD983F7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BAB-0219-4EA1-A3A6-18F004E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8D6B-49BC-42FA-BACD-09350DD983F7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BAB-0219-4EA1-A3A6-18F004E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7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8D6B-49BC-42FA-BACD-09350DD983F7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BAB-0219-4EA1-A3A6-18F004E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5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8D6B-49BC-42FA-BACD-09350DD983F7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DBAB-0219-4EA1-A3A6-18F004E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about 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763000" cy="914400"/>
          </a:xfrm>
        </p:spPr>
        <p:txBody>
          <a:bodyPr/>
          <a:lstStyle/>
          <a:p>
            <a:pPr algn="l" eaLnBrk="1" hangingPunct="1"/>
            <a:r>
              <a:rPr lang="en-US" altLang="ja-JP" sz="4000" i="1" u="sng">
                <a:latin typeface="Helvetica" panose="020B0604020202020204" pitchFamily="34" charset="0"/>
                <a:cs typeface="Times New Roman" panose="02020603050405020304" pitchFamily="18" charset="0"/>
              </a:rPr>
              <a:t>Circular </a:t>
            </a:r>
            <a:r>
              <a:rPr lang="en-US" altLang="ja-JP" sz="4000" u="sng">
                <a:latin typeface="Helvetica" panose="020B0604020202020204" pitchFamily="34" charset="0"/>
              </a:rPr>
              <a:t>Queue using Array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990600"/>
            <a:ext cx="8763000" cy="121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Basic idea is to picture the array as a </a:t>
            </a:r>
            <a:r>
              <a:rPr lang="en-US" altLang="ja-JP" i="1">
                <a:latin typeface="Helvetica" panose="020B0604020202020204" pitchFamily="34" charset="0"/>
                <a:cs typeface="Times New Roman" panose="02020603050405020304" pitchFamily="18" charset="0"/>
              </a:rPr>
              <a:t>circular array</a:t>
            </a:r>
            <a:r>
              <a:rPr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14600" y="426720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084513" y="48450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730501" y="4845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5029200" y="47244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330700" y="42672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878138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4606925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Text Box 20"/>
          <p:cNvSpPr txBox="1">
            <a:spLocks noChangeArrowheads="1"/>
          </p:cNvSpPr>
          <p:nvPr/>
        </p:nvSpPr>
        <p:spPr bwMode="auto">
          <a:xfrm>
            <a:off x="8689976" y="4464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7660" name="Text Box 26"/>
          <p:cNvSpPr txBox="1">
            <a:spLocks noChangeArrowheads="1"/>
          </p:cNvSpPr>
          <p:nvPr/>
        </p:nvSpPr>
        <p:spPr bwMode="auto">
          <a:xfrm>
            <a:off x="8534400" y="415925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7661" name="Text Box 31"/>
          <p:cNvSpPr txBox="1">
            <a:spLocks noChangeArrowheads="1"/>
          </p:cNvSpPr>
          <p:nvPr/>
        </p:nvSpPr>
        <p:spPr bwMode="auto">
          <a:xfrm>
            <a:off x="8694738" y="54864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7662" name="Text Box 32"/>
          <p:cNvSpPr txBox="1">
            <a:spLocks noChangeArrowheads="1"/>
          </p:cNvSpPr>
          <p:nvPr/>
        </p:nvSpPr>
        <p:spPr bwMode="auto">
          <a:xfrm>
            <a:off x="8501064" y="5181600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7663" name="Line 33"/>
          <p:cNvSpPr>
            <a:spLocks noChangeShapeType="1"/>
          </p:cNvSpPr>
          <p:nvPr/>
        </p:nvSpPr>
        <p:spPr bwMode="auto">
          <a:xfrm>
            <a:off x="8605838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34"/>
          <p:cNvSpPr>
            <a:spLocks noChangeShapeType="1"/>
          </p:cNvSpPr>
          <p:nvPr/>
        </p:nvSpPr>
        <p:spPr bwMode="auto">
          <a:xfrm>
            <a:off x="8610600" y="551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Text Box 35"/>
          <p:cNvSpPr txBox="1">
            <a:spLocks noChangeArrowheads="1"/>
          </p:cNvSpPr>
          <p:nvPr/>
        </p:nvSpPr>
        <p:spPr bwMode="auto">
          <a:xfrm>
            <a:off x="3438526" y="4845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7666" name="Text Box 37"/>
          <p:cNvSpPr txBox="1">
            <a:spLocks noChangeArrowheads="1"/>
          </p:cNvSpPr>
          <p:nvPr/>
        </p:nvSpPr>
        <p:spPr bwMode="auto">
          <a:xfrm>
            <a:off x="3792538" y="48450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7667" name="Text Box 39"/>
          <p:cNvSpPr txBox="1">
            <a:spLocks noChangeArrowheads="1"/>
          </p:cNvSpPr>
          <p:nvPr/>
        </p:nvSpPr>
        <p:spPr bwMode="auto">
          <a:xfrm>
            <a:off x="4122738" y="48450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27668" name="Text Box 41"/>
          <p:cNvSpPr txBox="1">
            <a:spLocks noChangeArrowheads="1"/>
          </p:cNvSpPr>
          <p:nvPr/>
        </p:nvSpPr>
        <p:spPr bwMode="auto">
          <a:xfrm>
            <a:off x="4391026" y="48450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grpSp>
        <p:nvGrpSpPr>
          <p:cNvPr id="27669" name="Group 54"/>
          <p:cNvGrpSpPr>
            <a:grpSpLocks/>
          </p:cNvGrpSpPr>
          <p:nvPr/>
        </p:nvGrpSpPr>
        <p:grpSpPr bwMode="auto">
          <a:xfrm>
            <a:off x="5951538" y="3962400"/>
            <a:ext cx="2125662" cy="1981200"/>
            <a:chOff x="3984" y="3072"/>
            <a:chExt cx="1339" cy="1248"/>
          </a:xfrm>
        </p:grpSpPr>
        <p:sp>
          <p:nvSpPr>
            <p:cNvPr id="27710" name="Text Box 17"/>
            <p:cNvSpPr txBox="1">
              <a:spLocks noChangeArrowheads="1"/>
            </p:cNvSpPr>
            <p:nvPr/>
          </p:nvSpPr>
          <p:spPr bwMode="auto">
            <a:xfrm>
              <a:off x="3984" y="379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7711" name="Text Box 18"/>
            <p:cNvSpPr txBox="1">
              <a:spLocks noChangeArrowheads="1"/>
            </p:cNvSpPr>
            <p:nvPr/>
          </p:nvSpPr>
          <p:spPr bwMode="auto">
            <a:xfrm>
              <a:off x="4320" y="41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27712" name="Text Box 19"/>
            <p:cNvSpPr txBox="1">
              <a:spLocks noChangeArrowheads="1"/>
            </p:cNvSpPr>
            <p:nvPr/>
          </p:nvSpPr>
          <p:spPr bwMode="auto">
            <a:xfrm>
              <a:off x="3984" y="33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7713" name="Text Box 21"/>
            <p:cNvSpPr txBox="1">
              <a:spLocks noChangeArrowheads="1"/>
            </p:cNvSpPr>
            <p:nvPr/>
          </p:nvSpPr>
          <p:spPr bwMode="auto">
            <a:xfrm>
              <a:off x="4325" y="30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7714" name="Text Box 22"/>
            <p:cNvSpPr txBox="1">
              <a:spLocks noChangeArrowheads="1"/>
            </p:cNvSpPr>
            <p:nvPr/>
          </p:nvSpPr>
          <p:spPr bwMode="auto">
            <a:xfrm>
              <a:off x="4757" y="30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7715" name="Text Box 23"/>
            <p:cNvSpPr txBox="1">
              <a:spLocks noChangeArrowheads="1"/>
            </p:cNvSpPr>
            <p:nvPr/>
          </p:nvSpPr>
          <p:spPr bwMode="auto">
            <a:xfrm>
              <a:off x="5136" y="384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7716" name="Text Box 24"/>
            <p:cNvSpPr txBox="1">
              <a:spLocks noChangeArrowheads="1"/>
            </p:cNvSpPr>
            <p:nvPr/>
          </p:nvSpPr>
          <p:spPr bwMode="auto">
            <a:xfrm>
              <a:off x="5136" y="33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7717" name="Text Box 25"/>
            <p:cNvSpPr txBox="1">
              <a:spLocks noChangeArrowheads="1"/>
            </p:cNvSpPr>
            <p:nvPr/>
          </p:nvSpPr>
          <p:spPr bwMode="auto">
            <a:xfrm>
              <a:off x="4800" y="41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7718" name="Oval 45"/>
            <p:cNvSpPr>
              <a:spLocks noChangeArrowheads="1"/>
            </p:cNvSpPr>
            <p:nvPr/>
          </p:nvSpPr>
          <p:spPr bwMode="auto">
            <a:xfrm>
              <a:off x="4176" y="3216"/>
              <a:ext cx="960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719" name="Oval 44"/>
            <p:cNvSpPr>
              <a:spLocks noChangeArrowheads="1"/>
            </p:cNvSpPr>
            <p:nvPr/>
          </p:nvSpPr>
          <p:spPr bwMode="auto">
            <a:xfrm>
              <a:off x="4464" y="350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720" name="Line 46"/>
            <p:cNvSpPr>
              <a:spLocks noChangeShapeType="1"/>
            </p:cNvSpPr>
            <p:nvPr/>
          </p:nvSpPr>
          <p:spPr bwMode="auto">
            <a:xfrm>
              <a:off x="4848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1" name="Line 47"/>
            <p:cNvSpPr>
              <a:spLocks noChangeShapeType="1"/>
            </p:cNvSpPr>
            <p:nvPr/>
          </p:nvSpPr>
          <p:spPr bwMode="auto">
            <a:xfrm>
              <a:off x="417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2" name="Line 48"/>
            <p:cNvSpPr>
              <a:spLocks noChangeShapeType="1"/>
            </p:cNvSpPr>
            <p:nvPr/>
          </p:nvSpPr>
          <p:spPr bwMode="auto">
            <a:xfrm>
              <a:off x="4656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49"/>
            <p:cNvSpPr>
              <a:spLocks noChangeShapeType="1"/>
            </p:cNvSpPr>
            <p:nvPr/>
          </p:nvSpPr>
          <p:spPr bwMode="auto">
            <a:xfrm>
              <a:off x="465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Line 50"/>
            <p:cNvSpPr>
              <a:spLocks noChangeShapeType="1"/>
            </p:cNvSpPr>
            <p:nvPr/>
          </p:nvSpPr>
          <p:spPr bwMode="auto">
            <a:xfrm flipV="1">
              <a:off x="4800" y="336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51"/>
            <p:cNvSpPr>
              <a:spLocks noChangeShapeType="1"/>
            </p:cNvSpPr>
            <p:nvPr/>
          </p:nvSpPr>
          <p:spPr bwMode="auto">
            <a:xfrm flipH="1" flipV="1">
              <a:off x="4320" y="336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52"/>
            <p:cNvSpPr>
              <a:spLocks noChangeShapeType="1"/>
            </p:cNvSpPr>
            <p:nvPr/>
          </p:nvSpPr>
          <p:spPr bwMode="auto">
            <a:xfrm flipH="1" flipV="1">
              <a:off x="4800" y="38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53"/>
            <p:cNvSpPr>
              <a:spLocks noChangeShapeType="1"/>
            </p:cNvSpPr>
            <p:nvPr/>
          </p:nvSpPr>
          <p:spPr bwMode="auto">
            <a:xfrm flipV="1">
              <a:off x="4320" y="38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Text Box 29"/>
            <p:cNvSpPr txBox="1">
              <a:spLocks noChangeArrowheads="1"/>
            </p:cNvSpPr>
            <p:nvPr/>
          </p:nvSpPr>
          <p:spPr bwMode="auto">
            <a:xfrm>
              <a:off x="4896" y="3456"/>
              <a:ext cx="1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27729" name="Text Box 30"/>
            <p:cNvSpPr txBox="1">
              <a:spLocks noChangeArrowheads="1"/>
            </p:cNvSpPr>
            <p:nvPr/>
          </p:nvSpPr>
          <p:spPr bwMode="auto">
            <a:xfrm>
              <a:off x="4896" y="374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7730" name="Text Box 36"/>
            <p:cNvSpPr txBox="1">
              <a:spLocks noChangeArrowheads="1"/>
            </p:cNvSpPr>
            <p:nvPr/>
          </p:nvSpPr>
          <p:spPr bwMode="auto">
            <a:xfrm>
              <a:off x="4656" y="388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7731" name="Text Box 38"/>
            <p:cNvSpPr txBox="1">
              <a:spLocks noChangeArrowheads="1"/>
            </p:cNvSpPr>
            <p:nvPr/>
          </p:nvSpPr>
          <p:spPr bwMode="auto">
            <a:xfrm>
              <a:off x="4416" y="388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27732" name="Text Box 40"/>
            <p:cNvSpPr txBox="1">
              <a:spLocks noChangeArrowheads="1"/>
            </p:cNvSpPr>
            <p:nvPr/>
          </p:nvSpPr>
          <p:spPr bwMode="auto">
            <a:xfrm>
              <a:off x="4224" y="374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9</a:t>
              </a:r>
            </a:p>
          </p:txBody>
        </p:sp>
        <p:sp>
          <p:nvSpPr>
            <p:cNvPr id="27733" name="Text Box 42"/>
            <p:cNvSpPr txBox="1">
              <a:spLocks noChangeArrowheads="1"/>
            </p:cNvSpPr>
            <p:nvPr/>
          </p:nvSpPr>
          <p:spPr bwMode="auto">
            <a:xfrm>
              <a:off x="4176" y="345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12</a:t>
              </a:r>
            </a:p>
          </p:txBody>
        </p:sp>
      </p:grpSp>
      <p:sp>
        <p:nvSpPr>
          <p:cNvPr id="27670" name="Text Box 4"/>
          <p:cNvSpPr txBox="1">
            <a:spLocks noChangeArrowheads="1"/>
          </p:cNvSpPr>
          <p:nvPr/>
        </p:nvSpPr>
        <p:spPr bwMode="auto">
          <a:xfrm>
            <a:off x="2286000" y="175260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7671" name="Text Box 5"/>
          <p:cNvSpPr txBox="1">
            <a:spLocks noChangeArrowheads="1"/>
          </p:cNvSpPr>
          <p:nvPr/>
        </p:nvSpPr>
        <p:spPr bwMode="auto">
          <a:xfrm>
            <a:off x="2855913" y="2330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7672" name="Text Box 6"/>
          <p:cNvSpPr txBox="1">
            <a:spLocks noChangeArrowheads="1"/>
          </p:cNvSpPr>
          <p:nvPr/>
        </p:nvSpPr>
        <p:spPr bwMode="auto">
          <a:xfrm>
            <a:off x="2501901" y="2330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7673" name="AutoShape 7"/>
          <p:cNvSpPr>
            <a:spLocks noChangeArrowheads="1"/>
          </p:cNvSpPr>
          <p:nvPr/>
        </p:nvSpPr>
        <p:spPr bwMode="auto">
          <a:xfrm>
            <a:off x="4800600" y="2209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7674" name="Text Box 8"/>
          <p:cNvSpPr txBox="1">
            <a:spLocks noChangeArrowheads="1"/>
          </p:cNvSpPr>
          <p:nvPr/>
        </p:nvSpPr>
        <p:spPr bwMode="auto">
          <a:xfrm>
            <a:off x="4102100" y="17526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7675" name="Line 9"/>
          <p:cNvSpPr>
            <a:spLocks noChangeShapeType="1"/>
          </p:cNvSpPr>
          <p:nvPr/>
        </p:nvSpPr>
        <p:spPr bwMode="auto">
          <a:xfrm>
            <a:off x="2649538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Line 10"/>
          <p:cNvSpPr>
            <a:spLocks noChangeShapeType="1"/>
          </p:cNvSpPr>
          <p:nvPr/>
        </p:nvSpPr>
        <p:spPr bwMode="auto">
          <a:xfrm>
            <a:off x="4378325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Rectangle 11"/>
          <p:cNvSpPr>
            <a:spLocks noChangeArrowheads="1"/>
          </p:cNvSpPr>
          <p:nvPr/>
        </p:nvSpPr>
        <p:spPr bwMode="auto">
          <a:xfrm>
            <a:off x="5867400" y="2057400"/>
            <a:ext cx="3657600" cy="5334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7678" name="Line 12"/>
          <p:cNvSpPr>
            <a:spLocks noChangeShapeType="1"/>
          </p:cNvSpPr>
          <p:nvPr/>
        </p:nvSpPr>
        <p:spPr bwMode="auto">
          <a:xfrm>
            <a:off x="63246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Line 13"/>
          <p:cNvSpPr>
            <a:spLocks noChangeShapeType="1"/>
          </p:cNvSpPr>
          <p:nvPr/>
        </p:nvSpPr>
        <p:spPr bwMode="auto">
          <a:xfrm>
            <a:off x="67818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Line 14"/>
          <p:cNvSpPr>
            <a:spLocks noChangeShapeType="1"/>
          </p:cNvSpPr>
          <p:nvPr/>
        </p:nvSpPr>
        <p:spPr bwMode="auto">
          <a:xfrm>
            <a:off x="7239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Line 15"/>
          <p:cNvSpPr>
            <a:spLocks noChangeShapeType="1"/>
          </p:cNvSpPr>
          <p:nvPr/>
        </p:nvSpPr>
        <p:spPr bwMode="auto">
          <a:xfrm>
            <a:off x="76962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Line 16"/>
          <p:cNvSpPr>
            <a:spLocks noChangeShapeType="1"/>
          </p:cNvSpPr>
          <p:nvPr/>
        </p:nvSpPr>
        <p:spPr bwMode="auto">
          <a:xfrm>
            <a:off x="81534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Text Box 17"/>
          <p:cNvSpPr txBox="1">
            <a:spLocks noChangeArrowheads="1"/>
          </p:cNvSpPr>
          <p:nvPr/>
        </p:nvSpPr>
        <p:spPr bwMode="auto">
          <a:xfrm>
            <a:off x="8686801" y="2559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7684" name="Text Box 18"/>
          <p:cNvSpPr txBox="1">
            <a:spLocks noChangeArrowheads="1"/>
          </p:cNvSpPr>
          <p:nvPr/>
        </p:nvSpPr>
        <p:spPr bwMode="auto">
          <a:xfrm>
            <a:off x="8229601" y="2559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7685" name="Text Box 19"/>
          <p:cNvSpPr txBox="1">
            <a:spLocks noChangeArrowheads="1"/>
          </p:cNvSpPr>
          <p:nvPr/>
        </p:nvSpPr>
        <p:spPr bwMode="auto">
          <a:xfrm>
            <a:off x="9144001" y="2559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27686" name="Text Box 20"/>
          <p:cNvSpPr txBox="1">
            <a:spLocks noChangeArrowheads="1"/>
          </p:cNvSpPr>
          <p:nvPr/>
        </p:nvSpPr>
        <p:spPr bwMode="auto">
          <a:xfrm>
            <a:off x="6484938" y="3244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7687" name="Text Box 21"/>
          <p:cNvSpPr txBox="1">
            <a:spLocks noChangeArrowheads="1"/>
          </p:cNvSpPr>
          <p:nvPr/>
        </p:nvSpPr>
        <p:spPr bwMode="auto">
          <a:xfrm>
            <a:off x="5951538" y="25590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7688" name="Text Box 22"/>
          <p:cNvSpPr txBox="1">
            <a:spLocks noChangeArrowheads="1"/>
          </p:cNvSpPr>
          <p:nvPr/>
        </p:nvSpPr>
        <p:spPr bwMode="auto">
          <a:xfrm>
            <a:off x="6400801" y="2559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27689" name="Text Box 23"/>
          <p:cNvSpPr txBox="1">
            <a:spLocks noChangeArrowheads="1"/>
          </p:cNvSpPr>
          <p:nvPr/>
        </p:nvSpPr>
        <p:spPr bwMode="auto">
          <a:xfrm>
            <a:off x="7315201" y="2559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27690" name="Text Box 24"/>
          <p:cNvSpPr txBox="1">
            <a:spLocks noChangeArrowheads="1"/>
          </p:cNvSpPr>
          <p:nvPr/>
        </p:nvSpPr>
        <p:spPr bwMode="auto">
          <a:xfrm>
            <a:off x="6865938" y="25590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7691" name="Text Box 25"/>
          <p:cNvSpPr txBox="1">
            <a:spLocks noChangeArrowheads="1"/>
          </p:cNvSpPr>
          <p:nvPr/>
        </p:nvSpPr>
        <p:spPr bwMode="auto">
          <a:xfrm>
            <a:off x="7772401" y="2559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27692" name="Text Box 26"/>
          <p:cNvSpPr txBox="1">
            <a:spLocks noChangeArrowheads="1"/>
          </p:cNvSpPr>
          <p:nvPr/>
        </p:nvSpPr>
        <p:spPr bwMode="auto">
          <a:xfrm>
            <a:off x="6329364" y="2940050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7693" name="Line 27"/>
          <p:cNvSpPr>
            <a:spLocks noChangeShapeType="1"/>
          </p:cNvSpPr>
          <p:nvPr/>
        </p:nvSpPr>
        <p:spPr bwMode="auto">
          <a:xfrm>
            <a:off x="90678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4" name="Line 28"/>
          <p:cNvSpPr>
            <a:spLocks noChangeShapeType="1"/>
          </p:cNvSpPr>
          <p:nvPr/>
        </p:nvSpPr>
        <p:spPr bwMode="auto">
          <a:xfrm>
            <a:off x="86106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5" name="Text Box 29"/>
          <p:cNvSpPr txBox="1">
            <a:spLocks noChangeArrowheads="1"/>
          </p:cNvSpPr>
          <p:nvPr/>
        </p:nvSpPr>
        <p:spPr bwMode="auto">
          <a:xfrm>
            <a:off x="6858000" y="213360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7696" name="Text Box 30"/>
          <p:cNvSpPr txBox="1">
            <a:spLocks noChangeArrowheads="1"/>
          </p:cNvSpPr>
          <p:nvPr/>
        </p:nvSpPr>
        <p:spPr bwMode="auto">
          <a:xfrm>
            <a:off x="7315200" y="2133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7697" name="Text Box 31"/>
          <p:cNvSpPr txBox="1">
            <a:spLocks noChangeArrowheads="1"/>
          </p:cNvSpPr>
          <p:nvPr/>
        </p:nvSpPr>
        <p:spPr bwMode="auto">
          <a:xfrm>
            <a:off x="7869238" y="32448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7698" name="Text Box 32"/>
          <p:cNvSpPr txBox="1">
            <a:spLocks noChangeArrowheads="1"/>
          </p:cNvSpPr>
          <p:nvPr/>
        </p:nvSpPr>
        <p:spPr bwMode="auto">
          <a:xfrm>
            <a:off x="7739064" y="2940050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7699" name="Line 33"/>
          <p:cNvSpPr>
            <a:spLocks noChangeShapeType="1"/>
          </p:cNvSpPr>
          <p:nvPr/>
        </p:nvSpPr>
        <p:spPr bwMode="auto">
          <a:xfrm>
            <a:off x="6400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0" name="Line 34"/>
          <p:cNvSpPr>
            <a:spLocks noChangeShapeType="1"/>
          </p:cNvSpPr>
          <p:nvPr/>
        </p:nvSpPr>
        <p:spPr bwMode="auto">
          <a:xfrm>
            <a:off x="7848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1" name="Text Box 36"/>
          <p:cNvSpPr txBox="1">
            <a:spLocks noChangeArrowheads="1"/>
          </p:cNvSpPr>
          <p:nvPr/>
        </p:nvSpPr>
        <p:spPr bwMode="auto">
          <a:xfrm>
            <a:off x="3209926" y="2330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7702" name="Text Box 37"/>
          <p:cNvSpPr txBox="1">
            <a:spLocks noChangeArrowheads="1"/>
          </p:cNvSpPr>
          <p:nvPr/>
        </p:nvSpPr>
        <p:spPr bwMode="auto">
          <a:xfrm>
            <a:off x="7780338" y="21336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7703" name="Text Box 38"/>
          <p:cNvSpPr txBox="1">
            <a:spLocks noChangeArrowheads="1"/>
          </p:cNvSpPr>
          <p:nvPr/>
        </p:nvSpPr>
        <p:spPr bwMode="auto">
          <a:xfrm>
            <a:off x="3563938" y="2330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7704" name="Text Box 39"/>
          <p:cNvSpPr txBox="1">
            <a:spLocks noChangeArrowheads="1"/>
          </p:cNvSpPr>
          <p:nvPr/>
        </p:nvSpPr>
        <p:spPr bwMode="auto">
          <a:xfrm>
            <a:off x="8229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7705" name="Text Box 40"/>
          <p:cNvSpPr txBox="1">
            <a:spLocks noChangeArrowheads="1"/>
          </p:cNvSpPr>
          <p:nvPr/>
        </p:nvSpPr>
        <p:spPr bwMode="auto">
          <a:xfrm>
            <a:off x="3894138" y="2330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8694738" y="2133600"/>
            <a:ext cx="29686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rPr>
              <a:t>9</a:t>
            </a:r>
          </a:p>
        </p:txBody>
      </p:sp>
      <p:sp>
        <p:nvSpPr>
          <p:cNvPr id="27707" name="Text Box 42"/>
          <p:cNvSpPr txBox="1">
            <a:spLocks noChangeArrowheads="1"/>
          </p:cNvSpPr>
          <p:nvPr/>
        </p:nvSpPr>
        <p:spPr bwMode="auto">
          <a:xfrm>
            <a:off x="4162426" y="23304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9067801" y="2133600"/>
            <a:ext cx="40957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rPr>
              <a:t>12</a:t>
            </a:r>
          </a:p>
        </p:txBody>
      </p:sp>
      <p:sp>
        <p:nvSpPr>
          <p:cNvPr id="27709" name="テキスト ボックス 1"/>
          <p:cNvSpPr txBox="1">
            <a:spLocks noChangeArrowheads="1"/>
          </p:cNvSpPr>
          <p:nvPr/>
        </p:nvSpPr>
        <p:spPr bwMode="auto">
          <a:xfrm>
            <a:off x="1752600" y="2971801"/>
            <a:ext cx="2617788" cy="830263"/>
          </a:xfrm>
          <a:prstGeom prst="rect">
            <a:avLst/>
          </a:prstGeom>
          <a:solidFill>
            <a:srgbClr val="F2F2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Initially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      rear = front = 0;</a:t>
            </a:r>
            <a:endParaRPr lang="ja-JP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9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365125"/>
            <a:ext cx="8226425" cy="914400"/>
          </a:xfrm>
        </p:spPr>
        <p:txBody>
          <a:bodyPr/>
          <a:lstStyle/>
          <a:p>
            <a:pPr eaLnBrk="1" hangingPunct="1"/>
            <a:r>
              <a:rPr kumimoji="0" lang="en-US" altLang="ja-JP" u="sng" smtClean="0">
                <a:latin typeface="Helvetica" panose="020B0604020202020204" pitchFamily="34" charset="0"/>
              </a:rPr>
              <a:t>Circular Queue using Array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4038600"/>
            <a:ext cx="5486400" cy="198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void enqueue(int x)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		 array[rear] = x;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	 rear = (rear+1)%size;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noElements++;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86000" y="228600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855913" y="2863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501901" y="2863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5105400" y="2743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419600" y="22860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649538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4695825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7" name="Group 55"/>
          <p:cNvGrpSpPr>
            <a:grpSpLocks/>
          </p:cNvGrpSpPr>
          <p:nvPr/>
        </p:nvGrpSpPr>
        <p:grpSpPr bwMode="auto">
          <a:xfrm>
            <a:off x="8186739" y="2209800"/>
            <a:ext cx="592137" cy="641350"/>
            <a:chOff x="4197" y="1948"/>
            <a:chExt cx="373" cy="404"/>
          </a:xfrm>
        </p:grpSpPr>
        <p:sp>
          <p:nvSpPr>
            <p:cNvPr id="29752" name="Text Box 11"/>
            <p:cNvSpPr txBox="1">
              <a:spLocks noChangeArrowheads="1"/>
            </p:cNvSpPr>
            <p:nvPr/>
          </p:nvSpPr>
          <p:spPr bwMode="auto">
            <a:xfrm>
              <a:off x="4295" y="214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9753" name="Text Box 12"/>
            <p:cNvSpPr txBox="1">
              <a:spLocks noChangeArrowheads="1"/>
            </p:cNvSpPr>
            <p:nvPr/>
          </p:nvSpPr>
          <p:spPr bwMode="auto">
            <a:xfrm>
              <a:off x="4197" y="1948"/>
              <a:ext cx="3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front</a:t>
              </a:r>
            </a:p>
          </p:txBody>
        </p:sp>
        <p:sp>
          <p:nvSpPr>
            <p:cNvPr id="29754" name="Line 15"/>
            <p:cNvSpPr>
              <a:spLocks noChangeShapeType="1"/>
            </p:cNvSpPr>
            <p:nvPr/>
          </p:nvSpPr>
          <p:spPr bwMode="auto">
            <a:xfrm>
              <a:off x="4242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8" name="Group 59"/>
          <p:cNvGrpSpPr>
            <a:grpSpLocks/>
          </p:cNvGrpSpPr>
          <p:nvPr/>
        </p:nvGrpSpPr>
        <p:grpSpPr bwMode="auto">
          <a:xfrm>
            <a:off x="8153400" y="3200400"/>
            <a:ext cx="642938" cy="642938"/>
            <a:chOff x="4176" y="2592"/>
            <a:chExt cx="405" cy="405"/>
          </a:xfrm>
        </p:grpSpPr>
        <p:sp>
          <p:nvSpPr>
            <p:cNvPr id="29749" name="Text Box 13"/>
            <p:cNvSpPr txBox="1">
              <a:spLocks noChangeArrowheads="1"/>
            </p:cNvSpPr>
            <p:nvPr/>
          </p:nvSpPr>
          <p:spPr bwMode="auto">
            <a:xfrm>
              <a:off x="4298" y="2784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9750" name="Text Box 14"/>
            <p:cNvSpPr txBox="1">
              <a:spLocks noChangeArrowheads="1"/>
            </p:cNvSpPr>
            <p:nvPr/>
          </p:nvSpPr>
          <p:spPr bwMode="auto">
            <a:xfrm>
              <a:off x="4176" y="2592"/>
              <a:ext cx="4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rear</a:t>
              </a:r>
            </a:p>
          </p:txBody>
        </p:sp>
        <p:sp>
          <p:nvSpPr>
            <p:cNvPr id="29751" name="Line 16"/>
            <p:cNvSpPr>
              <a:spLocks noChangeShapeType="1"/>
            </p:cNvSpPr>
            <p:nvPr/>
          </p:nvSpPr>
          <p:spPr bwMode="auto">
            <a:xfrm>
              <a:off x="4245" y="28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9" name="Text Box 17"/>
          <p:cNvSpPr txBox="1">
            <a:spLocks noChangeArrowheads="1"/>
          </p:cNvSpPr>
          <p:nvPr/>
        </p:nvSpPr>
        <p:spPr bwMode="auto">
          <a:xfrm>
            <a:off x="3209926" y="2863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9710" name="Text Box 18"/>
          <p:cNvSpPr txBox="1">
            <a:spLocks noChangeArrowheads="1"/>
          </p:cNvSpPr>
          <p:nvPr/>
        </p:nvSpPr>
        <p:spPr bwMode="auto">
          <a:xfrm>
            <a:off x="3563938" y="2863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9711" name="Text Box 19"/>
          <p:cNvSpPr txBox="1">
            <a:spLocks noChangeArrowheads="1"/>
          </p:cNvSpPr>
          <p:nvPr/>
        </p:nvSpPr>
        <p:spPr bwMode="auto">
          <a:xfrm>
            <a:off x="3894138" y="2863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29712" name="Text Box 20"/>
          <p:cNvSpPr txBox="1">
            <a:spLocks noChangeArrowheads="1"/>
          </p:cNvSpPr>
          <p:nvPr/>
        </p:nvSpPr>
        <p:spPr bwMode="auto">
          <a:xfrm>
            <a:off x="4162426" y="28638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29713" name="Text Box 22"/>
          <p:cNvSpPr txBox="1">
            <a:spLocks noChangeArrowheads="1"/>
          </p:cNvSpPr>
          <p:nvPr/>
        </p:nvSpPr>
        <p:spPr bwMode="auto">
          <a:xfrm>
            <a:off x="57912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9714" name="Text Box 23"/>
          <p:cNvSpPr txBox="1">
            <a:spLocks noChangeArrowheads="1"/>
          </p:cNvSpPr>
          <p:nvPr/>
        </p:nvSpPr>
        <p:spPr bwMode="auto">
          <a:xfrm>
            <a:off x="6324601" y="3625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9715" name="Text Box 24"/>
          <p:cNvSpPr txBox="1">
            <a:spLocks noChangeArrowheads="1"/>
          </p:cNvSpPr>
          <p:nvPr/>
        </p:nvSpPr>
        <p:spPr bwMode="auto">
          <a:xfrm>
            <a:off x="5791201" y="2438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29716" name="Text Box 25"/>
          <p:cNvSpPr txBox="1">
            <a:spLocks noChangeArrowheads="1"/>
          </p:cNvSpPr>
          <p:nvPr/>
        </p:nvSpPr>
        <p:spPr bwMode="auto">
          <a:xfrm>
            <a:off x="6332538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7018338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76200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7620001" y="2438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9720" name="Text Box 29"/>
          <p:cNvSpPr txBox="1">
            <a:spLocks noChangeArrowheads="1"/>
          </p:cNvSpPr>
          <p:nvPr/>
        </p:nvSpPr>
        <p:spPr bwMode="auto">
          <a:xfrm>
            <a:off x="7086601" y="3625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29721" name="Oval 30"/>
          <p:cNvSpPr>
            <a:spLocks noChangeArrowheads="1"/>
          </p:cNvSpPr>
          <p:nvPr/>
        </p:nvSpPr>
        <p:spPr bwMode="auto">
          <a:xfrm>
            <a:off x="6096000" y="22098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9722" name="Oval 31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9723" name="Line 32"/>
          <p:cNvSpPr>
            <a:spLocks noChangeShapeType="1"/>
          </p:cNvSpPr>
          <p:nvPr/>
        </p:nvSpPr>
        <p:spPr bwMode="auto">
          <a:xfrm>
            <a:off x="71628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33"/>
          <p:cNvSpPr>
            <a:spLocks noChangeShapeType="1"/>
          </p:cNvSpPr>
          <p:nvPr/>
        </p:nvSpPr>
        <p:spPr bwMode="auto">
          <a:xfrm>
            <a:off x="6096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Line 34"/>
          <p:cNvSpPr>
            <a:spLocks noChangeShapeType="1"/>
          </p:cNvSpPr>
          <p:nvPr/>
        </p:nvSpPr>
        <p:spPr bwMode="auto">
          <a:xfrm>
            <a:off x="6858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6" name="Line 35"/>
          <p:cNvSpPr>
            <a:spLocks noChangeShapeType="1"/>
          </p:cNvSpPr>
          <p:nvPr/>
        </p:nvSpPr>
        <p:spPr bwMode="auto">
          <a:xfrm>
            <a:off x="68580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Line 36"/>
          <p:cNvSpPr>
            <a:spLocks noChangeShapeType="1"/>
          </p:cNvSpPr>
          <p:nvPr/>
        </p:nvSpPr>
        <p:spPr bwMode="auto">
          <a:xfrm flipV="1">
            <a:off x="7086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8" name="Line 37"/>
          <p:cNvSpPr>
            <a:spLocks noChangeShapeType="1"/>
          </p:cNvSpPr>
          <p:nvPr/>
        </p:nvSpPr>
        <p:spPr bwMode="auto">
          <a:xfrm flipH="1" flipV="1">
            <a:off x="6324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9" name="Line 38"/>
          <p:cNvSpPr>
            <a:spLocks noChangeShapeType="1"/>
          </p:cNvSpPr>
          <p:nvPr/>
        </p:nvSpPr>
        <p:spPr bwMode="auto">
          <a:xfrm flipH="1" flipV="1">
            <a:off x="70866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Line 39"/>
          <p:cNvSpPr>
            <a:spLocks noChangeShapeType="1"/>
          </p:cNvSpPr>
          <p:nvPr/>
        </p:nvSpPr>
        <p:spPr bwMode="auto">
          <a:xfrm flipV="1">
            <a:off x="63246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Text Box 40"/>
          <p:cNvSpPr txBox="1">
            <a:spLocks noChangeArrowheads="1"/>
          </p:cNvSpPr>
          <p:nvPr/>
        </p:nvSpPr>
        <p:spPr bwMode="auto">
          <a:xfrm>
            <a:off x="7239000" y="259080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9732" name="Text Box 41"/>
          <p:cNvSpPr txBox="1">
            <a:spLocks noChangeArrowheads="1"/>
          </p:cNvSpPr>
          <p:nvPr/>
        </p:nvSpPr>
        <p:spPr bwMode="auto">
          <a:xfrm>
            <a:off x="7239000" y="3048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9733" name="Text Box 42"/>
          <p:cNvSpPr txBox="1">
            <a:spLocks noChangeArrowheads="1"/>
          </p:cNvSpPr>
          <p:nvPr/>
        </p:nvSpPr>
        <p:spPr bwMode="auto">
          <a:xfrm>
            <a:off x="68580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9734" name="Text Box 43"/>
          <p:cNvSpPr txBox="1">
            <a:spLocks noChangeArrowheads="1"/>
          </p:cNvSpPr>
          <p:nvPr/>
        </p:nvSpPr>
        <p:spPr bwMode="auto">
          <a:xfrm>
            <a:off x="64770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9735" name="Text Box 44"/>
          <p:cNvSpPr txBox="1">
            <a:spLocks noChangeArrowheads="1"/>
          </p:cNvSpPr>
          <p:nvPr/>
        </p:nvSpPr>
        <p:spPr bwMode="auto">
          <a:xfrm>
            <a:off x="6172201" y="3048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29736" name="Text Box 45"/>
          <p:cNvSpPr txBox="1">
            <a:spLocks noChangeArrowheads="1"/>
          </p:cNvSpPr>
          <p:nvPr/>
        </p:nvSpPr>
        <p:spPr bwMode="auto">
          <a:xfrm>
            <a:off x="6096001" y="2590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29737" name="Text Box 46"/>
          <p:cNvSpPr txBox="1">
            <a:spLocks noChangeArrowheads="1"/>
          </p:cNvSpPr>
          <p:nvPr/>
        </p:nvSpPr>
        <p:spPr bwMode="auto">
          <a:xfrm>
            <a:off x="2286001" y="1600200"/>
            <a:ext cx="191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enqueue(21)</a:t>
            </a:r>
          </a:p>
        </p:txBody>
      </p:sp>
      <p:sp>
        <p:nvSpPr>
          <p:cNvPr id="29738" name="Text Box 47"/>
          <p:cNvSpPr txBox="1">
            <a:spLocks noChangeArrowheads="1"/>
          </p:cNvSpPr>
          <p:nvPr/>
        </p:nvSpPr>
        <p:spPr bwMode="auto">
          <a:xfrm>
            <a:off x="4543426" y="28638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21</a:t>
            </a:r>
          </a:p>
        </p:txBody>
      </p:sp>
      <p:sp>
        <p:nvSpPr>
          <p:cNvPr id="29739" name="Text Box 48"/>
          <p:cNvSpPr txBox="1">
            <a:spLocks noChangeArrowheads="1"/>
          </p:cNvSpPr>
          <p:nvPr/>
        </p:nvSpPr>
        <p:spPr bwMode="auto">
          <a:xfrm>
            <a:off x="6440489" y="22860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21</a:t>
            </a:r>
          </a:p>
        </p:txBody>
      </p:sp>
      <p:grpSp>
        <p:nvGrpSpPr>
          <p:cNvPr id="29740" name="Group 57"/>
          <p:cNvGrpSpPr>
            <a:grpSpLocks/>
          </p:cNvGrpSpPr>
          <p:nvPr/>
        </p:nvGrpSpPr>
        <p:grpSpPr bwMode="auto">
          <a:xfrm>
            <a:off x="9056688" y="2209800"/>
            <a:ext cx="544512" cy="641350"/>
            <a:chOff x="4745" y="1968"/>
            <a:chExt cx="343" cy="404"/>
          </a:xfrm>
        </p:grpSpPr>
        <p:sp>
          <p:nvSpPr>
            <p:cNvPr id="29746" name="Text Box 49"/>
            <p:cNvSpPr txBox="1">
              <a:spLocks noChangeArrowheads="1"/>
            </p:cNvSpPr>
            <p:nvPr/>
          </p:nvSpPr>
          <p:spPr bwMode="auto">
            <a:xfrm>
              <a:off x="4828" y="21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29747" name="Text Box 50"/>
            <p:cNvSpPr txBox="1">
              <a:spLocks noChangeArrowheads="1"/>
            </p:cNvSpPr>
            <p:nvPr/>
          </p:nvSpPr>
          <p:spPr bwMode="auto">
            <a:xfrm>
              <a:off x="4745" y="1968"/>
              <a:ext cx="3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size</a:t>
              </a:r>
            </a:p>
          </p:txBody>
        </p:sp>
        <p:sp>
          <p:nvSpPr>
            <p:cNvPr id="29748" name="Line 53"/>
            <p:cNvSpPr>
              <a:spLocks noChangeShapeType="1"/>
            </p:cNvSpPr>
            <p:nvPr/>
          </p:nvSpPr>
          <p:spPr bwMode="auto">
            <a:xfrm>
              <a:off x="4775" y="21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41" name="Text Box 51"/>
          <p:cNvSpPr txBox="1">
            <a:spLocks noChangeArrowheads="1"/>
          </p:cNvSpPr>
          <p:nvPr/>
        </p:nvSpPr>
        <p:spPr bwMode="auto">
          <a:xfrm>
            <a:off x="9144001" y="34925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29742" name="Text Box 52"/>
          <p:cNvSpPr txBox="1">
            <a:spLocks noChangeArrowheads="1"/>
          </p:cNvSpPr>
          <p:nvPr/>
        </p:nvSpPr>
        <p:spPr bwMode="auto">
          <a:xfrm>
            <a:off x="8999538" y="3200400"/>
            <a:ext cx="1287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noElements</a:t>
            </a:r>
          </a:p>
        </p:txBody>
      </p:sp>
      <p:sp>
        <p:nvSpPr>
          <p:cNvPr id="29743" name="Line 56"/>
          <p:cNvSpPr>
            <a:spLocks noChangeShapeType="1"/>
          </p:cNvSpPr>
          <p:nvPr/>
        </p:nvSpPr>
        <p:spPr bwMode="auto">
          <a:xfrm>
            <a:off x="9144000" y="35369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4" name="テキスト ボックス 1"/>
          <p:cNvSpPr txBox="1">
            <a:spLocks noChangeArrowheads="1"/>
          </p:cNvSpPr>
          <p:nvPr/>
        </p:nvSpPr>
        <p:spPr bwMode="auto">
          <a:xfrm>
            <a:off x="7848601" y="4191001"/>
            <a:ext cx="2276585" cy="1200329"/>
          </a:xfrm>
          <a:prstGeom prst="rect">
            <a:avLst/>
          </a:prstGeom>
          <a:solidFill>
            <a:srgbClr val="F2F2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mod function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used for circular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queue</a:t>
            </a:r>
            <a:endParaRPr lang="ja-JP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29745" name="直線矢印コネクタ 6"/>
          <p:cNvCxnSpPr>
            <a:cxnSpLocks noChangeShapeType="1"/>
          </p:cNvCxnSpPr>
          <p:nvPr/>
        </p:nvCxnSpPr>
        <p:spPr bwMode="auto">
          <a:xfrm rot="10800000" flipV="1">
            <a:off x="6324600" y="4343400"/>
            <a:ext cx="1524000" cy="533400"/>
          </a:xfrm>
          <a:prstGeom prst="straightConnector1">
            <a:avLst/>
          </a:prstGeom>
          <a:noFill/>
          <a:ln w="3175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0258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76200"/>
            <a:ext cx="8226425" cy="914400"/>
          </a:xfrm>
        </p:spPr>
        <p:txBody>
          <a:bodyPr/>
          <a:lstStyle/>
          <a:p>
            <a:pPr eaLnBrk="1" hangingPunct="1"/>
            <a:r>
              <a:rPr kumimoji="0" lang="en-US" altLang="ja-JP" u="sng" smtClean="0">
                <a:latin typeface="Helvetica" panose="020B0604020202020204" pitchFamily="34" charset="0"/>
              </a:rPr>
              <a:t>Circular Queue using Array</a:t>
            </a:r>
            <a:endParaRPr kumimoji="0" lang="en-US" altLang="ja-JP" smtClean="0">
              <a:latin typeface="Helvetica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3886200"/>
            <a:ext cx="8153400" cy="2590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ja-JP" sz="2000" b="1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ja-JP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ja-JP" sz="2000" b="1" dirty="0" err="1">
                <a:latin typeface="Courier New" pitchFamily="49" charset="0"/>
                <a:cs typeface="Times New Roman" pitchFamily="18" charset="0"/>
              </a:rPr>
              <a:t>isFull</a:t>
            </a:r>
            <a:r>
              <a:rPr lang="en-US" altLang="ja-JP" sz="2000" b="1" dirty="0">
                <a:latin typeface="Courier New" pitchFamily="49" charset="0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ja-JP" sz="2000" b="1" dirty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ja-JP" sz="2000" b="1" dirty="0">
                <a:latin typeface="Courier New" pitchFamily="49" charset="0"/>
                <a:cs typeface="Times New Roman" pitchFamily="18" charset="0"/>
              </a:rPr>
              <a:t>    return </a:t>
            </a:r>
            <a:r>
              <a:rPr lang="en-US" altLang="ja-JP" sz="2000" b="1" dirty="0" err="1">
                <a:latin typeface="Courier New" pitchFamily="49" charset="0"/>
                <a:cs typeface="Times New Roman" pitchFamily="18" charset="0"/>
              </a:rPr>
              <a:t>noElements</a:t>
            </a:r>
            <a:r>
              <a:rPr lang="en-US" altLang="ja-JP" sz="2000" b="1" dirty="0">
                <a:latin typeface="Courier New" pitchFamily="49" charset="0"/>
                <a:cs typeface="Times New Roman" pitchFamily="18" charset="0"/>
              </a:rPr>
              <a:t> == size;</a:t>
            </a:r>
            <a:endParaRPr lang="en-US" altLang="ja-JP" sz="20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ja-JP" sz="20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ja-JP" sz="2000" b="1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ja-JP" sz="2000" b="1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ja-JP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ja-JP" sz="2000" b="1" dirty="0" err="1">
                <a:latin typeface="Courier New" pitchFamily="49" charset="0"/>
                <a:cs typeface="Times New Roman" pitchFamily="18" charset="0"/>
              </a:rPr>
              <a:t>isEmpty</a:t>
            </a:r>
            <a:r>
              <a:rPr lang="en-US" altLang="ja-JP" sz="2000" b="1" dirty="0">
                <a:latin typeface="Courier New" pitchFamily="49" charset="0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ja-JP" sz="2000" b="1" dirty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ja-JP" sz="2000" b="1" dirty="0">
                <a:latin typeface="Courier New" pitchFamily="49" charset="0"/>
                <a:cs typeface="Times New Roman" pitchFamily="18" charset="0"/>
              </a:rPr>
              <a:t>	  return </a:t>
            </a:r>
            <a:r>
              <a:rPr lang="en-US" altLang="ja-JP" sz="2000" b="1" dirty="0" err="1">
                <a:latin typeface="Courier New" pitchFamily="49" charset="0"/>
                <a:cs typeface="Times New Roman" pitchFamily="18" charset="0"/>
              </a:rPr>
              <a:t>noElements</a:t>
            </a:r>
            <a:r>
              <a:rPr lang="en-US" altLang="ja-JP" sz="2000" b="1" dirty="0">
                <a:latin typeface="Courier New" pitchFamily="49" charset="0"/>
                <a:cs typeface="Times New Roman" pitchFamily="18" charset="0"/>
              </a:rPr>
              <a:t> == 0;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ja-JP" sz="2000" b="1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81200" y="228600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551113" y="2863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197101" y="2863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5105400" y="2743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406900" y="22860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344738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4683125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8186739" y="2209800"/>
            <a:ext cx="592137" cy="641350"/>
            <a:chOff x="4197" y="1948"/>
            <a:chExt cx="373" cy="404"/>
          </a:xfrm>
        </p:grpSpPr>
        <p:sp>
          <p:nvSpPr>
            <p:cNvPr id="31800" name="Text Box 12"/>
            <p:cNvSpPr txBox="1">
              <a:spLocks noChangeArrowheads="1"/>
            </p:cNvSpPr>
            <p:nvPr/>
          </p:nvSpPr>
          <p:spPr bwMode="auto">
            <a:xfrm>
              <a:off x="4295" y="214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1801" name="Text Box 13"/>
            <p:cNvSpPr txBox="1">
              <a:spLocks noChangeArrowheads="1"/>
            </p:cNvSpPr>
            <p:nvPr/>
          </p:nvSpPr>
          <p:spPr bwMode="auto">
            <a:xfrm>
              <a:off x="4197" y="1948"/>
              <a:ext cx="3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front</a:t>
              </a:r>
            </a:p>
          </p:txBody>
        </p:sp>
        <p:sp>
          <p:nvSpPr>
            <p:cNvPr id="31802" name="Line 14"/>
            <p:cNvSpPr>
              <a:spLocks noChangeShapeType="1"/>
            </p:cNvSpPr>
            <p:nvPr/>
          </p:nvSpPr>
          <p:spPr bwMode="auto">
            <a:xfrm>
              <a:off x="4242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6" name="Group 15"/>
          <p:cNvGrpSpPr>
            <a:grpSpLocks/>
          </p:cNvGrpSpPr>
          <p:nvPr/>
        </p:nvGrpSpPr>
        <p:grpSpPr bwMode="auto">
          <a:xfrm>
            <a:off x="8153400" y="3200400"/>
            <a:ext cx="642938" cy="642938"/>
            <a:chOff x="4176" y="2592"/>
            <a:chExt cx="405" cy="405"/>
          </a:xfrm>
        </p:grpSpPr>
        <p:sp>
          <p:nvSpPr>
            <p:cNvPr id="31797" name="Text Box 16"/>
            <p:cNvSpPr txBox="1">
              <a:spLocks noChangeArrowheads="1"/>
            </p:cNvSpPr>
            <p:nvPr/>
          </p:nvSpPr>
          <p:spPr bwMode="auto">
            <a:xfrm>
              <a:off x="4298" y="2784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1798" name="Text Box 17"/>
            <p:cNvSpPr txBox="1">
              <a:spLocks noChangeArrowheads="1"/>
            </p:cNvSpPr>
            <p:nvPr/>
          </p:nvSpPr>
          <p:spPr bwMode="auto">
            <a:xfrm>
              <a:off x="4176" y="2592"/>
              <a:ext cx="4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rear</a:t>
              </a:r>
            </a:p>
          </p:txBody>
        </p:sp>
        <p:sp>
          <p:nvSpPr>
            <p:cNvPr id="31799" name="Line 18"/>
            <p:cNvSpPr>
              <a:spLocks noChangeShapeType="1"/>
            </p:cNvSpPr>
            <p:nvPr/>
          </p:nvSpPr>
          <p:spPr bwMode="auto">
            <a:xfrm>
              <a:off x="4245" y="28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7" name="Text Box 19"/>
          <p:cNvSpPr txBox="1">
            <a:spLocks noChangeArrowheads="1"/>
          </p:cNvSpPr>
          <p:nvPr/>
        </p:nvSpPr>
        <p:spPr bwMode="auto">
          <a:xfrm>
            <a:off x="2905126" y="2863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1758" name="Text Box 20"/>
          <p:cNvSpPr txBox="1">
            <a:spLocks noChangeArrowheads="1"/>
          </p:cNvSpPr>
          <p:nvPr/>
        </p:nvSpPr>
        <p:spPr bwMode="auto">
          <a:xfrm>
            <a:off x="3259138" y="2863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31759" name="Text Box 21"/>
          <p:cNvSpPr txBox="1">
            <a:spLocks noChangeArrowheads="1"/>
          </p:cNvSpPr>
          <p:nvPr/>
        </p:nvSpPr>
        <p:spPr bwMode="auto">
          <a:xfrm>
            <a:off x="3589338" y="2863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31760" name="Text Box 22"/>
          <p:cNvSpPr txBox="1">
            <a:spLocks noChangeArrowheads="1"/>
          </p:cNvSpPr>
          <p:nvPr/>
        </p:nvSpPr>
        <p:spPr bwMode="auto">
          <a:xfrm>
            <a:off x="3857626" y="28638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31761" name="Text Box 23"/>
          <p:cNvSpPr txBox="1">
            <a:spLocks noChangeArrowheads="1"/>
          </p:cNvSpPr>
          <p:nvPr/>
        </p:nvSpPr>
        <p:spPr bwMode="auto">
          <a:xfrm>
            <a:off x="57912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1762" name="Text Box 24"/>
          <p:cNvSpPr txBox="1">
            <a:spLocks noChangeArrowheads="1"/>
          </p:cNvSpPr>
          <p:nvPr/>
        </p:nvSpPr>
        <p:spPr bwMode="auto">
          <a:xfrm>
            <a:off x="6324601" y="3625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31763" name="Text Box 25"/>
          <p:cNvSpPr txBox="1">
            <a:spLocks noChangeArrowheads="1"/>
          </p:cNvSpPr>
          <p:nvPr/>
        </p:nvSpPr>
        <p:spPr bwMode="auto">
          <a:xfrm>
            <a:off x="5791201" y="2438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31764" name="Text Box 26"/>
          <p:cNvSpPr txBox="1">
            <a:spLocks noChangeArrowheads="1"/>
          </p:cNvSpPr>
          <p:nvPr/>
        </p:nvSpPr>
        <p:spPr bwMode="auto">
          <a:xfrm>
            <a:off x="6332538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31765" name="Text Box 27"/>
          <p:cNvSpPr txBox="1">
            <a:spLocks noChangeArrowheads="1"/>
          </p:cNvSpPr>
          <p:nvPr/>
        </p:nvSpPr>
        <p:spPr bwMode="auto">
          <a:xfrm>
            <a:off x="7018338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31766" name="Text Box 28"/>
          <p:cNvSpPr txBox="1">
            <a:spLocks noChangeArrowheads="1"/>
          </p:cNvSpPr>
          <p:nvPr/>
        </p:nvSpPr>
        <p:spPr bwMode="auto">
          <a:xfrm>
            <a:off x="76200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31767" name="Text Box 29"/>
          <p:cNvSpPr txBox="1">
            <a:spLocks noChangeArrowheads="1"/>
          </p:cNvSpPr>
          <p:nvPr/>
        </p:nvSpPr>
        <p:spPr bwMode="auto">
          <a:xfrm>
            <a:off x="7620001" y="2438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1768" name="Text Box 30"/>
          <p:cNvSpPr txBox="1">
            <a:spLocks noChangeArrowheads="1"/>
          </p:cNvSpPr>
          <p:nvPr/>
        </p:nvSpPr>
        <p:spPr bwMode="auto">
          <a:xfrm>
            <a:off x="7086601" y="3625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31769" name="Oval 31"/>
          <p:cNvSpPr>
            <a:spLocks noChangeArrowheads="1"/>
          </p:cNvSpPr>
          <p:nvPr/>
        </p:nvSpPr>
        <p:spPr bwMode="auto">
          <a:xfrm>
            <a:off x="6096000" y="22098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1771" name="Line 33"/>
          <p:cNvSpPr>
            <a:spLocks noChangeShapeType="1"/>
          </p:cNvSpPr>
          <p:nvPr/>
        </p:nvSpPr>
        <p:spPr bwMode="auto">
          <a:xfrm>
            <a:off x="71628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34"/>
          <p:cNvSpPr>
            <a:spLocks noChangeShapeType="1"/>
          </p:cNvSpPr>
          <p:nvPr/>
        </p:nvSpPr>
        <p:spPr bwMode="auto">
          <a:xfrm>
            <a:off x="6096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Line 35"/>
          <p:cNvSpPr>
            <a:spLocks noChangeShapeType="1"/>
          </p:cNvSpPr>
          <p:nvPr/>
        </p:nvSpPr>
        <p:spPr bwMode="auto">
          <a:xfrm>
            <a:off x="6858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Line 36"/>
          <p:cNvSpPr>
            <a:spLocks noChangeShapeType="1"/>
          </p:cNvSpPr>
          <p:nvPr/>
        </p:nvSpPr>
        <p:spPr bwMode="auto">
          <a:xfrm>
            <a:off x="68580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Line 37"/>
          <p:cNvSpPr>
            <a:spLocks noChangeShapeType="1"/>
          </p:cNvSpPr>
          <p:nvPr/>
        </p:nvSpPr>
        <p:spPr bwMode="auto">
          <a:xfrm flipV="1">
            <a:off x="7086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Line 38"/>
          <p:cNvSpPr>
            <a:spLocks noChangeShapeType="1"/>
          </p:cNvSpPr>
          <p:nvPr/>
        </p:nvSpPr>
        <p:spPr bwMode="auto">
          <a:xfrm flipH="1" flipV="1">
            <a:off x="6324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Line 39"/>
          <p:cNvSpPr>
            <a:spLocks noChangeShapeType="1"/>
          </p:cNvSpPr>
          <p:nvPr/>
        </p:nvSpPr>
        <p:spPr bwMode="auto">
          <a:xfrm flipH="1" flipV="1">
            <a:off x="70866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Line 40"/>
          <p:cNvSpPr>
            <a:spLocks noChangeShapeType="1"/>
          </p:cNvSpPr>
          <p:nvPr/>
        </p:nvSpPr>
        <p:spPr bwMode="auto">
          <a:xfrm flipV="1">
            <a:off x="63246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9" name="Text Box 41"/>
          <p:cNvSpPr txBox="1">
            <a:spLocks noChangeArrowheads="1"/>
          </p:cNvSpPr>
          <p:nvPr/>
        </p:nvSpPr>
        <p:spPr bwMode="auto">
          <a:xfrm>
            <a:off x="7239000" y="259080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31780" name="Text Box 42"/>
          <p:cNvSpPr txBox="1">
            <a:spLocks noChangeArrowheads="1"/>
          </p:cNvSpPr>
          <p:nvPr/>
        </p:nvSpPr>
        <p:spPr bwMode="auto">
          <a:xfrm>
            <a:off x="7239000" y="3048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1781" name="Text Box 43"/>
          <p:cNvSpPr txBox="1">
            <a:spLocks noChangeArrowheads="1"/>
          </p:cNvSpPr>
          <p:nvPr/>
        </p:nvSpPr>
        <p:spPr bwMode="auto">
          <a:xfrm>
            <a:off x="68580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1782" name="Text Box 44"/>
          <p:cNvSpPr txBox="1">
            <a:spLocks noChangeArrowheads="1"/>
          </p:cNvSpPr>
          <p:nvPr/>
        </p:nvSpPr>
        <p:spPr bwMode="auto">
          <a:xfrm>
            <a:off x="64770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31783" name="Text Box 45"/>
          <p:cNvSpPr txBox="1">
            <a:spLocks noChangeArrowheads="1"/>
          </p:cNvSpPr>
          <p:nvPr/>
        </p:nvSpPr>
        <p:spPr bwMode="auto">
          <a:xfrm>
            <a:off x="6172201" y="3048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31784" name="Text Box 46"/>
          <p:cNvSpPr txBox="1">
            <a:spLocks noChangeArrowheads="1"/>
          </p:cNvSpPr>
          <p:nvPr/>
        </p:nvSpPr>
        <p:spPr bwMode="auto">
          <a:xfrm>
            <a:off x="6096001" y="2590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31785" name="Text Box 47"/>
          <p:cNvSpPr txBox="1">
            <a:spLocks noChangeArrowheads="1"/>
          </p:cNvSpPr>
          <p:nvPr/>
        </p:nvSpPr>
        <p:spPr bwMode="auto">
          <a:xfrm>
            <a:off x="2286000" y="1600200"/>
            <a:ext cx="174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enqueue(7)</a:t>
            </a:r>
          </a:p>
        </p:txBody>
      </p:sp>
      <p:sp>
        <p:nvSpPr>
          <p:cNvPr id="31786" name="Text Box 48"/>
          <p:cNvSpPr txBox="1">
            <a:spLocks noChangeArrowheads="1"/>
          </p:cNvSpPr>
          <p:nvPr/>
        </p:nvSpPr>
        <p:spPr bwMode="auto">
          <a:xfrm>
            <a:off x="4238626" y="28638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21</a:t>
            </a:r>
          </a:p>
        </p:txBody>
      </p:sp>
      <p:sp>
        <p:nvSpPr>
          <p:cNvPr id="31787" name="Text Box 49"/>
          <p:cNvSpPr txBox="1">
            <a:spLocks noChangeArrowheads="1"/>
          </p:cNvSpPr>
          <p:nvPr/>
        </p:nvSpPr>
        <p:spPr bwMode="auto">
          <a:xfrm>
            <a:off x="6440489" y="22860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21</a:t>
            </a:r>
          </a:p>
        </p:txBody>
      </p:sp>
      <p:grpSp>
        <p:nvGrpSpPr>
          <p:cNvPr id="31788" name="Group 50"/>
          <p:cNvGrpSpPr>
            <a:grpSpLocks/>
          </p:cNvGrpSpPr>
          <p:nvPr/>
        </p:nvGrpSpPr>
        <p:grpSpPr bwMode="auto">
          <a:xfrm>
            <a:off x="9056688" y="2209800"/>
            <a:ext cx="544512" cy="641350"/>
            <a:chOff x="4745" y="1968"/>
            <a:chExt cx="343" cy="404"/>
          </a:xfrm>
        </p:grpSpPr>
        <p:sp>
          <p:nvSpPr>
            <p:cNvPr id="31794" name="Text Box 51"/>
            <p:cNvSpPr txBox="1">
              <a:spLocks noChangeArrowheads="1"/>
            </p:cNvSpPr>
            <p:nvPr/>
          </p:nvSpPr>
          <p:spPr bwMode="auto">
            <a:xfrm>
              <a:off x="4828" y="21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31795" name="Text Box 52"/>
            <p:cNvSpPr txBox="1">
              <a:spLocks noChangeArrowheads="1"/>
            </p:cNvSpPr>
            <p:nvPr/>
          </p:nvSpPr>
          <p:spPr bwMode="auto">
            <a:xfrm>
              <a:off x="4745" y="1968"/>
              <a:ext cx="3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size</a:t>
              </a:r>
            </a:p>
          </p:txBody>
        </p:sp>
        <p:sp>
          <p:nvSpPr>
            <p:cNvPr id="31796" name="Line 53"/>
            <p:cNvSpPr>
              <a:spLocks noChangeShapeType="1"/>
            </p:cNvSpPr>
            <p:nvPr/>
          </p:nvSpPr>
          <p:spPr bwMode="auto">
            <a:xfrm>
              <a:off x="4775" y="21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89" name="Text Box 54"/>
          <p:cNvSpPr txBox="1">
            <a:spLocks noChangeArrowheads="1"/>
          </p:cNvSpPr>
          <p:nvPr/>
        </p:nvSpPr>
        <p:spPr bwMode="auto">
          <a:xfrm>
            <a:off x="9144001" y="34925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31790" name="Text Box 55"/>
          <p:cNvSpPr txBox="1">
            <a:spLocks noChangeArrowheads="1"/>
          </p:cNvSpPr>
          <p:nvPr/>
        </p:nvSpPr>
        <p:spPr bwMode="auto">
          <a:xfrm>
            <a:off x="8999538" y="3200400"/>
            <a:ext cx="1287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noElements</a:t>
            </a:r>
          </a:p>
        </p:txBody>
      </p:sp>
      <p:sp>
        <p:nvSpPr>
          <p:cNvPr id="31791" name="Line 56"/>
          <p:cNvSpPr>
            <a:spLocks noChangeShapeType="1"/>
          </p:cNvSpPr>
          <p:nvPr/>
        </p:nvSpPr>
        <p:spPr bwMode="auto">
          <a:xfrm>
            <a:off x="9144000" y="35369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Text Box 57"/>
          <p:cNvSpPr txBox="1">
            <a:spLocks noChangeArrowheads="1"/>
          </p:cNvSpPr>
          <p:nvPr/>
        </p:nvSpPr>
        <p:spPr bwMode="auto">
          <a:xfrm>
            <a:off x="4572001" y="2863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31793" name="Text Box 58"/>
          <p:cNvSpPr txBox="1">
            <a:spLocks noChangeArrowheads="1"/>
          </p:cNvSpPr>
          <p:nvPr/>
        </p:nvSpPr>
        <p:spPr bwMode="auto">
          <a:xfrm>
            <a:off x="6942138" y="2286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7176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52400"/>
            <a:ext cx="8226425" cy="914400"/>
          </a:xfrm>
        </p:spPr>
        <p:txBody>
          <a:bodyPr/>
          <a:lstStyle/>
          <a:p>
            <a:pPr eaLnBrk="1" hangingPunct="1"/>
            <a:r>
              <a:rPr kumimoji="0" lang="en-US" altLang="ja-JP" u="sng" smtClean="0">
                <a:latin typeface="Helvetica" panose="020B0604020202020204" pitchFamily="34" charset="0"/>
              </a:rPr>
              <a:t>Circular Queue using Array</a:t>
            </a:r>
            <a:endParaRPr kumimoji="0" lang="en-US" altLang="ja-JP" smtClean="0">
              <a:latin typeface="Helvetica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4038600"/>
            <a:ext cx="5486400" cy="23622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int dequeue()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int x = array[front];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  front = (front+1)%size;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  noElements--;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  return x;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84464" y="2514600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33797" name="AutoShape 7"/>
          <p:cNvSpPr>
            <a:spLocks noChangeArrowheads="1"/>
          </p:cNvSpPr>
          <p:nvPr/>
        </p:nvSpPr>
        <p:spPr bwMode="auto">
          <a:xfrm>
            <a:off x="5105400" y="2971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4406900" y="25146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33799" name="Line 9"/>
          <p:cNvSpPr>
            <a:spLocks noChangeShapeType="1"/>
          </p:cNvSpPr>
          <p:nvPr/>
        </p:nvSpPr>
        <p:spPr bwMode="auto">
          <a:xfrm>
            <a:off x="30480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>
            <a:off x="4683125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1" name="Group 11"/>
          <p:cNvGrpSpPr>
            <a:grpSpLocks/>
          </p:cNvGrpSpPr>
          <p:nvPr/>
        </p:nvGrpSpPr>
        <p:grpSpPr bwMode="auto">
          <a:xfrm>
            <a:off x="8186739" y="2438400"/>
            <a:ext cx="592137" cy="641350"/>
            <a:chOff x="4197" y="1948"/>
            <a:chExt cx="373" cy="404"/>
          </a:xfrm>
        </p:grpSpPr>
        <p:sp>
          <p:nvSpPr>
            <p:cNvPr id="33844" name="Text Box 12"/>
            <p:cNvSpPr txBox="1">
              <a:spLocks noChangeArrowheads="1"/>
            </p:cNvSpPr>
            <p:nvPr/>
          </p:nvSpPr>
          <p:spPr bwMode="auto">
            <a:xfrm>
              <a:off x="4295" y="214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3845" name="Text Box 13"/>
            <p:cNvSpPr txBox="1">
              <a:spLocks noChangeArrowheads="1"/>
            </p:cNvSpPr>
            <p:nvPr/>
          </p:nvSpPr>
          <p:spPr bwMode="auto">
            <a:xfrm>
              <a:off x="4197" y="1948"/>
              <a:ext cx="3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front</a:t>
              </a:r>
            </a:p>
          </p:txBody>
        </p:sp>
        <p:sp>
          <p:nvSpPr>
            <p:cNvPr id="33846" name="Line 14"/>
            <p:cNvSpPr>
              <a:spLocks noChangeShapeType="1"/>
            </p:cNvSpPr>
            <p:nvPr/>
          </p:nvSpPr>
          <p:spPr bwMode="auto">
            <a:xfrm>
              <a:off x="4242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2" name="Group 15"/>
          <p:cNvGrpSpPr>
            <a:grpSpLocks/>
          </p:cNvGrpSpPr>
          <p:nvPr/>
        </p:nvGrpSpPr>
        <p:grpSpPr bwMode="auto">
          <a:xfrm>
            <a:off x="8153400" y="3429000"/>
            <a:ext cx="642938" cy="641350"/>
            <a:chOff x="4176" y="2592"/>
            <a:chExt cx="405" cy="404"/>
          </a:xfrm>
        </p:grpSpPr>
        <p:sp>
          <p:nvSpPr>
            <p:cNvPr id="33841" name="Text Box 16"/>
            <p:cNvSpPr txBox="1">
              <a:spLocks noChangeArrowheads="1"/>
            </p:cNvSpPr>
            <p:nvPr/>
          </p:nvSpPr>
          <p:spPr bwMode="auto">
            <a:xfrm>
              <a:off x="4298" y="278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3842" name="Text Box 17"/>
            <p:cNvSpPr txBox="1">
              <a:spLocks noChangeArrowheads="1"/>
            </p:cNvSpPr>
            <p:nvPr/>
          </p:nvSpPr>
          <p:spPr bwMode="auto">
            <a:xfrm>
              <a:off x="4176" y="2592"/>
              <a:ext cx="4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rear</a:t>
              </a:r>
            </a:p>
          </p:txBody>
        </p:sp>
        <p:sp>
          <p:nvSpPr>
            <p:cNvPr id="33843" name="Line 18"/>
            <p:cNvSpPr>
              <a:spLocks noChangeShapeType="1"/>
            </p:cNvSpPr>
            <p:nvPr/>
          </p:nvSpPr>
          <p:spPr bwMode="auto">
            <a:xfrm>
              <a:off x="4245" y="28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3" name="Text Box 19"/>
          <p:cNvSpPr txBox="1">
            <a:spLocks noChangeArrowheads="1"/>
          </p:cNvSpPr>
          <p:nvPr/>
        </p:nvSpPr>
        <p:spPr bwMode="auto">
          <a:xfrm>
            <a:off x="2905126" y="3092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3804" name="Text Box 20"/>
          <p:cNvSpPr txBox="1">
            <a:spLocks noChangeArrowheads="1"/>
          </p:cNvSpPr>
          <p:nvPr/>
        </p:nvSpPr>
        <p:spPr bwMode="auto">
          <a:xfrm>
            <a:off x="3259138" y="3092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33805" name="Text Box 21"/>
          <p:cNvSpPr txBox="1">
            <a:spLocks noChangeArrowheads="1"/>
          </p:cNvSpPr>
          <p:nvPr/>
        </p:nvSpPr>
        <p:spPr bwMode="auto">
          <a:xfrm>
            <a:off x="3589338" y="3092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33806" name="Text Box 22"/>
          <p:cNvSpPr txBox="1">
            <a:spLocks noChangeArrowheads="1"/>
          </p:cNvSpPr>
          <p:nvPr/>
        </p:nvSpPr>
        <p:spPr bwMode="auto">
          <a:xfrm>
            <a:off x="3857626" y="30924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33807" name="Text Box 23"/>
          <p:cNvSpPr txBox="1">
            <a:spLocks noChangeArrowheads="1"/>
          </p:cNvSpPr>
          <p:nvPr/>
        </p:nvSpPr>
        <p:spPr bwMode="auto">
          <a:xfrm>
            <a:off x="5791201" y="3352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3808" name="Text Box 24"/>
          <p:cNvSpPr txBox="1">
            <a:spLocks noChangeArrowheads="1"/>
          </p:cNvSpPr>
          <p:nvPr/>
        </p:nvSpPr>
        <p:spPr bwMode="auto">
          <a:xfrm>
            <a:off x="6324601" y="3854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33809" name="Text Box 25"/>
          <p:cNvSpPr txBox="1">
            <a:spLocks noChangeArrowheads="1"/>
          </p:cNvSpPr>
          <p:nvPr/>
        </p:nvSpPr>
        <p:spPr bwMode="auto">
          <a:xfrm>
            <a:off x="5791201" y="2667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33810" name="Text Box 26"/>
          <p:cNvSpPr txBox="1">
            <a:spLocks noChangeArrowheads="1"/>
          </p:cNvSpPr>
          <p:nvPr/>
        </p:nvSpPr>
        <p:spPr bwMode="auto">
          <a:xfrm>
            <a:off x="6332538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33811" name="Text Box 27"/>
          <p:cNvSpPr txBox="1">
            <a:spLocks noChangeArrowheads="1"/>
          </p:cNvSpPr>
          <p:nvPr/>
        </p:nvSpPr>
        <p:spPr bwMode="auto">
          <a:xfrm>
            <a:off x="7018338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33812" name="Text Box 28"/>
          <p:cNvSpPr txBox="1">
            <a:spLocks noChangeArrowheads="1"/>
          </p:cNvSpPr>
          <p:nvPr/>
        </p:nvSpPr>
        <p:spPr bwMode="auto">
          <a:xfrm>
            <a:off x="7620001" y="3429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33813" name="Text Box 29"/>
          <p:cNvSpPr txBox="1">
            <a:spLocks noChangeArrowheads="1"/>
          </p:cNvSpPr>
          <p:nvPr/>
        </p:nvSpPr>
        <p:spPr bwMode="auto">
          <a:xfrm>
            <a:off x="7620001" y="2667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3814" name="Text Box 30"/>
          <p:cNvSpPr txBox="1">
            <a:spLocks noChangeArrowheads="1"/>
          </p:cNvSpPr>
          <p:nvPr/>
        </p:nvSpPr>
        <p:spPr bwMode="auto">
          <a:xfrm>
            <a:off x="7086601" y="3854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33815" name="Oval 31"/>
          <p:cNvSpPr>
            <a:spLocks noChangeArrowheads="1"/>
          </p:cNvSpPr>
          <p:nvPr/>
        </p:nvSpPr>
        <p:spPr bwMode="auto">
          <a:xfrm>
            <a:off x="6096000" y="24384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3816" name="Oval 32"/>
          <p:cNvSpPr>
            <a:spLocks noChangeArrowheads="1"/>
          </p:cNvSpPr>
          <p:nvPr/>
        </p:nvSpPr>
        <p:spPr bwMode="auto">
          <a:xfrm>
            <a:off x="6553200" y="2895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3817" name="Line 33"/>
          <p:cNvSpPr>
            <a:spLocks noChangeShapeType="1"/>
          </p:cNvSpPr>
          <p:nvPr/>
        </p:nvSpPr>
        <p:spPr bwMode="auto">
          <a:xfrm>
            <a:off x="71628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34"/>
          <p:cNvSpPr>
            <a:spLocks noChangeShapeType="1"/>
          </p:cNvSpPr>
          <p:nvPr/>
        </p:nvSpPr>
        <p:spPr bwMode="auto">
          <a:xfrm>
            <a:off x="60960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Line 35"/>
          <p:cNvSpPr>
            <a:spLocks noChangeShapeType="1"/>
          </p:cNvSpPr>
          <p:nvPr/>
        </p:nvSpPr>
        <p:spPr bwMode="auto">
          <a:xfrm>
            <a:off x="68580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36"/>
          <p:cNvSpPr>
            <a:spLocks noChangeShapeType="1"/>
          </p:cNvSpPr>
          <p:nvPr/>
        </p:nvSpPr>
        <p:spPr bwMode="auto">
          <a:xfrm>
            <a:off x="6858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Line 37"/>
          <p:cNvSpPr>
            <a:spLocks noChangeShapeType="1"/>
          </p:cNvSpPr>
          <p:nvPr/>
        </p:nvSpPr>
        <p:spPr bwMode="auto">
          <a:xfrm flipV="1">
            <a:off x="70866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8"/>
          <p:cNvSpPr>
            <a:spLocks noChangeShapeType="1"/>
          </p:cNvSpPr>
          <p:nvPr/>
        </p:nvSpPr>
        <p:spPr bwMode="auto">
          <a:xfrm flipH="1" flipV="1">
            <a:off x="63246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Line 39"/>
          <p:cNvSpPr>
            <a:spLocks noChangeShapeType="1"/>
          </p:cNvSpPr>
          <p:nvPr/>
        </p:nvSpPr>
        <p:spPr bwMode="auto">
          <a:xfrm flipH="1" flipV="1">
            <a:off x="70866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40"/>
          <p:cNvSpPr>
            <a:spLocks noChangeShapeType="1"/>
          </p:cNvSpPr>
          <p:nvPr/>
        </p:nvSpPr>
        <p:spPr bwMode="auto">
          <a:xfrm flipV="1">
            <a:off x="63246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Text Box 43"/>
          <p:cNvSpPr txBox="1">
            <a:spLocks noChangeArrowheads="1"/>
          </p:cNvSpPr>
          <p:nvPr/>
        </p:nvSpPr>
        <p:spPr bwMode="auto">
          <a:xfrm>
            <a:off x="6858001" y="3505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3826" name="Text Box 44"/>
          <p:cNvSpPr txBox="1">
            <a:spLocks noChangeArrowheads="1"/>
          </p:cNvSpPr>
          <p:nvPr/>
        </p:nvSpPr>
        <p:spPr bwMode="auto">
          <a:xfrm>
            <a:off x="6477001" y="3505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33827" name="Text Box 45"/>
          <p:cNvSpPr txBox="1">
            <a:spLocks noChangeArrowheads="1"/>
          </p:cNvSpPr>
          <p:nvPr/>
        </p:nvSpPr>
        <p:spPr bwMode="auto">
          <a:xfrm>
            <a:off x="61722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33828" name="Text Box 46"/>
          <p:cNvSpPr txBox="1">
            <a:spLocks noChangeArrowheads="1"/>
          </p:cNvSpPr>
          <p:nvPr/>
        </p:nvSpPr>
        <p:spPr bwMode="auto">
          <a:xfrm>
            <a:off x="6096001" y="28194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33829" name="Text Box 47"/>
          <p:cNvSpPr txBox="1">
            <a:spLocks noChangeArrowheads="1"/>
          </p:cNvSpPr>
          <p:nvPr/>
        </p:nvSpPr>
        <p:spPr bwMode="auto">
          <a:xfrm>
            <a:off x="2286001" y="1600201"/>
            <a:ext cx="1673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dequeue();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dequeue();</a:t>
            </a:r>
          </a:p>
        </p:txBody>
      </p:sp>
      <p:sp>
        <p:nvSpPr>
          <p:cNvPr id="33830" name="Text Box 48"/>
          <p:cNvSpPr txBox="1">
            <a:spLocks noChangeArrowheads="1"/>
          </p:cNvSpPr>
          <p:nvPr/>
        </p:nvSpPr>
        <p:spPr bwMode="auto">
          <a:xfrm>
            <a:off x="4238626" y="30924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21</a:t>
            </a:r>
          </a:p>
        </p:txBody>
      </p:sp>
      <p:sp>
        <p:nvSpPr>
          <p:cNvPr id="33831" name="Text Box 49"/>
          <p:cNvSpPr txBox="1">
            <a:spLocks noChangeArrowheads="1"/>
          </p:cNvSpPr>
          <p:nvPr/>
        </p:nvSpPr>
        <p:spPr bwMode="auto">
          <a:xfrm>
            <a:off x="6440489" y="2514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21</a:t>
            </a:r>
          </a:p>
        </p:txBody>
      </p:sp>
      <p:grpSp>
        <p:nvGrpSpPr>
          <p:cNvPr id="33832" name="Group 50"/>
          <p:cNvGrpSpPr>
            <a:grpSpLocks/>
          </p:cNvGrpSpPr>
          <p:nvPr/>
        </p:nvGrpSpPr>
        <p:grpSpPr bwMode="auto">
          <a:xfrm>
            <a:off x="9056688" y="2438400"/>
            <a:ext cx="544512" cy="641350"/>
            <a:chOff x="4745" y="1968"/>
            <a:chExt cx="343" cy="404"/>
          </a:xfrm>
        </p:grpSpPr>
        <p:sp>
          <p:nvSpPr>
            <p:cNvPr id="33838" name="Text Box 51"/>
            <p:cNvSpPr txBox="1">
              <a:spLocks noChangeArrowheads="1"/>
            </p:cNvSpPr>
            <p:nvPr/>
          </p:nvSpPr>
          <p:spPr bwMode="auto">
            <a:xfrm>
              <a:off x="4828" y="21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33839" name="Text Box 52"/>
            <p:cNvSpPr txBox="1">
              <a:spLocks noChangeArrowheads="1"/>
            </p:cNvSpPr>
            <p:nvPr/>
          </p:nvSpPr>
          <p:spPr bwMode="auto">
            <a:xfrm>
              <a:off x="4745" y="1968"/>
              <a:ext cx="3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size</a:t>
              </a:r>
            </a:p>
          </p:txBody>
        </p:sp>
        <p:sp>
          <p:nvSpPr>
            <p:cNvPr id="33840" name="Line 53"/>
            <p:cNvSpPr>
              <a:spLocks noChangeShapeType="1"/>
            </p:cNvSpPr>
            <p:nvPr/>
          </p:nvSpPr>
          <p:spPr bwMode="auto">
            <a:xfrm>
              <a:off x="4775" y="21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33" name="Text Box 54"/>
          <p:cNvSpPr txBox="1">
            <a:spLocks noChangeArrowheads="1"/>
          </p:cNvSpPr>
          <p:nvPr/>
        </p:nvSpPr>
        <p:spPr bwMode="auto">
          <a:xfrm>
            <a:off x="9144001" y="37211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3834" name="Text Box 55"/>
          <p:cNvSpPr txBox="1">
            <a:spLocks noChangeArrowheads="1"/>
          </p:cNvSpPr>
          <p:nvPr/>
        </p:nvSpPr>
        <p:spPr bwMode="auto">
          <a:xfrm>
            <a:off x="8999538" y="3429000"/>
            <a:ext cx="1287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noElements</a:t>
            </a:r>
          </a:p>
        </p:txBody>
      </p:sp>
      <p:sp>
        <p:nvSpPr>
          <p:cNvPr id="33835" name="Line 56"/>
          <p:cNvSpPr>
            <a:spLocks noChangeShapeType="1"/>
          </p:cNvSpPr>
          <p:nvPr/>
        </p:nvSpPr>
        <p:spPr bwMode="auto">
          <a:xfrm>
            <a:off x="9144000" y="37655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Text Box 57"/>
          <p:cNvSpPr txBox="1">
            <a:spLocks noChangeArrowheads="1"/>
          </p:cNvSpPr>
          <p:nvPr/>
        </p:nvSpPr>
        <p:spPr bwMode="auto">
          <a:xfrm>
            <a:off x="4572001" y="3092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33837" name="Text Box 58"/>
          <p:cNvSpPr txBox="1">
            <a:spLocks noChangeArrowheads="1"/>
          </p:cNvSpPr>
          <p:nvPr/>
        </p:nvSpPr>
        <p:spPr bwMode="auto">
          <a:xfrm>
            <a:off x="6942138" y="25146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028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240</Words>
  <Application>Microsoft Office PowerPoint</Application>
  <PresentationFormat>Widescreen</PresentationFormat>
  <Paragraphs>190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MS PGothic</vt:lpstr>
      <vt:lpstr>MS PGothic</vt:lpstr>
      <vt:lpstr>Yu Gothic</vt:lpstr>
      <vt:lpstr>Yu Gothic Light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This is about circular queue</vt:lpstr>
      <vt:lpstr>Circular Queue using Array</vt:lpstr>
      <vt:lpstr>Circular Queue using Array</vt:lpstr>
      <vt:lpstr>Circular Queue using Array</vt:lpstr>
      <vt:lpstr>Circular Queue using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about circular queue</dc:title>
  <dc:creator>Hedaetul Islam</dc:creator>
  <cp:lastModifiedBy>Hedaetul Islam</cp:lastModifiedBy>
  <cp:revision>1</cp:revision>
  <dcterms:created xsi:type="dcterms:W3CDTF">2017-10-28T15:00:16Z</dcterms:created>
  <dcterms:modified xsi:type="dcterms:W3CDTF">2017-10-28T15:01:22Z</dcterms:modified>
</cp:coreProperties>
</file>