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84F5-48EF-46CE-AF44-F4D0A7DAB904}"/>
              </a:ext>
            </a:extLst>
          </p:cNvPr>
          <p:cNvSpPr>
            <a:spLocks noGrp="1"/>
          </p:cNvSpPr>
          <p:nvPr>
            <p:ph type="ctrTitle"/>
          </p:nvPr>
        </p:nvSpPr>
        <p:spPr/>
        <p:txBody>
          <a:bodyPr/>
          <a:lstStyle/>
          <a:p>
            <a:pPr algn="l"/>
            <a:r>
              <a:rPr lang="en-US" sz="6000" b="1" cap="none" dirty="0">
                <a:ln>
                  <a:noFill/>
                </a:ln>
                <a:latin typeface="Dubai Medium" panose="020B0603030403030204" pitchFamily="34" charset="-78"/>
                <a:cs typeface="Dubai Medium" panose="020B0603030403030204" pitchFamily="34" charset="-78"/>
              </a:rPr>
              <a:t>Recursion</a:t>
            </a:r>
            <a:endParaRPr lang="en-US" dirty="0"/>
          </a:p>
        </p:txBody>
      </p:sp>
      <p:sp>
        <p:nvSpPr>
          <p:cNvPr id="3" name="Subtitle 2">
            <a:extLst>
              <a:ext uri="{FF2B5EF4-FFF2-40B4-BE49-F238E27FC236}">
                <a16:creationId xmlns:a16="http://schemas.microsoft.com/office/drawing/2014/main" id="{4177448A-9090-4859-A240-95446C95CB17}"/>
              </a:ext>
            </a:extLst>
          </p:cNvPr>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学校名称：暨南大学</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任课老师：全渝娟</a:t>
            </a:r>
            <a:endParaRPr 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6582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altLang="zh-CN" cap="none" dirty="0">
                <a:latin typeface="Dubai Medium" panose="020B0603030403030204" pitchFamily="34" charset="-78"/>
                <a:cs typeface="Dubai Medium" panose="020B0603030403030204" pitchFamily="34" charset="-78"/>
              </a:rPr>
              <a:t>Demo</a:t>
            </a:r>
            <a:endParaRPr lang="en-US" cap="none" dirty="0">
              <a:latin typeface="Dubai Medium" panose="020B0603030403030204" pitchFamily="34" charset="-78"/>
              <a:cs typeface="Dubai Medium" panose="020B0603030403030204" pitchFamily="34" charset="-78"/>
            </a:endParaRPr>
          </a:p>
        </p:txBody>
      </p:sp>
      <p:pic>
        <p:nvPicPr>
          <p:cNvPr id="4" name="Picture 3">
            <a:extLst>
              <a:ext uri="{FF2B5EF4-FFF2-40B4-BE49-F238E27FC236}">
                <a16:creationId xmlns:a16="http://schemas.microsoft.com/office/drawing/2014/main" id="{33A9630E-67EE-4C18-934C-BCD476BC3572}"/>
              </a:ext>
            </a:extLst>
          </p:cNvPr>
          <p:cNvPicPr>
            <a:picLocks noChangeAspect="1"/>
          </p:cNvPicPr>
          <p:nvPr/>
        </p:nvPicPr>
        <p:blipFill>
          <a:blip r:embed="rId2"/>
          <a:stretch>
            <a:fillRect/>
          </a:stretch>
        </p:blipFill>
        <p:spPr>
          <a:xfrm>
            <a:off x="896401" y="2065867"/>
            <a:ext cx="9710224" cy="2487644"/>
          </a:xfrm>
          <a:prstGeom prst="rect">
            <a:avLst/>
          </a:prstGeom>
        </p:spPr>
      </p:pic>
      <p:sp>
        <p:nvSpPr>
          <p:cNvPr id="6" name="Rectangle 5">
            <a:extLst>
              <a:ext uri="{FF2B5EF4-FFF2-40B4-BE49-F238E27FC236}">
                <a16:creationId xmlns:a16="http://schemas.microsoft.com/office/drawing/2014/main" id="{93E9926E-0882-4A16-ABA3-89823774C997}"/>
              </a:ext>
            </a:extLst>
          </p:cNvPr>
          <p:cNvSpPr/>
          <p:nvPr/>
        </p:nvSpPr>
        <p:spPr>
          <a:xfrm>
            <a:off x="896401" y="5250959"/>
            <a:ext cx="2438553" cy="584775"/>
          </a:xfrm>
          <a:prstGeom prst="rect">
            <a:avLst/>
          </a:prstGeom>
        </p:spPr>
        <p:txBody>
          <a:bodyPr wrap="none">
            <a:spAutoFit/>
          </a:bodyPr>
          <a:lstStyle/>
          <a:p>
            <a:r>
              <a:rPr lang="en-US" sz="3200" dirty="0" err="1">
                <a:latin typeface="Dubai Medium" panose="020B0603030403030204" pitchFamily="34" charset="-78"/>
                <a:cs typeface="Dubai Medium" panose="020B0603030403030204" pitchFamily="34" charset="-78"/>
              </a:rPr>
              <a:t>Recursion.rar</a:t>
            </a:r>
            <a:endParaRPr lang="en-US" sz="32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46238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altLang="zh-CN" cap="none" dirty="0">
                <a:latin typeface="Dubai Medium" panose="020B0603030403030204" pitchFamily="34" charset="-78"/>
                <a:cs typeface="Dubai Medium" panose="020B0603030403030204" pitchFamily="34" charset="-78"/>
              </a:rPr>
              <a:t>Assignment</a:t>
            </a:r>
            <a:endParaRPr lang="en-US" cap="none" dirty="0">
              <a:latin typeface="Dubai Medium" panose="020B0603030403030204" pitchFamily="34" charset="-78"/>
              <a:cs typeface="Dubai Medium" panose="020B0603030403030204" pitchFamily="34" charset="-78"/>
            </a:endParaRPr>
          </a:p>
        </p:txBody>
      </p:sp>
      <p:sp>
        <p:nvSpPr>
          <p:cNvPr id="3" name="Rectangle 2">
            <a:extLst>
              <a:ext uri="{FF2B5EF4-FFF2-40B4-BE49-F238E27FC236}">
                <a16:creationId xmlns:a16="http://schemas.microsoft.com/office/drawing/2014/main" id="{03ADF263-8B72-4A6A-B3E1-88412E5AD831}"/>
              </a:ext>
            </a:extLst>
          </p:cNvPr>
          <p:cNvSpPr/>
          <p:nvPr/>
        </p:nvSpPr>
        <p:spPr>
          <a:xfrm>
            <a:off x="526774" y="2065867"/>
            <a:ext cx="11015869" cy="2862322"/>
          </a:xfrm>
          <a:prstGeom prst="rect">
            <a:avLst/>
          </a:prstGeom>
        </p:spPr>
        <p:txBody>
          <a:bodyPr wrap="square">
            <a:spAutoFit/>
          </a:bodyPr>
          <a:lstStyle/>
          <a:p>
            <a:r>
              <a:rPr lang="zh-CN" altLang="en-US" sz="3600" dirty="0"/>
              <a:t>输出斐波那契数列：</a:t>
            </a:r>
            <a:endParaRPr lang="en-US" altLang="zh-CN" sz="3600" dirty="0"/>
          </a:p>
          <a:p>
            <a:r>
              <a:rPr lang="en-US" sz="3600" dirty="0"/>
              <a:t>F(0)=0，F(1)=1, F(n)=F(n-1)+F(n-2)（n&gt;=2，n∈N*）</a:t>
            </a:r>
          </a:p>
          <a:p>
            <a:endParaRPr lang="en-US" sz="3600" dirty="0"/>
          </a:p>
          <a:p>
            <a:r>
              <a:rPr lang="en-US" sz="3600" dirty="0"/>
              <a:t>1 1 2 3 5 8 13...</a:t>
            </a:r>
            <a:r>
              <a:rPr lang="en-US" sz="3600" dirty="0">
                <a:solidFill>
                  <a:srgbClr val="FFFF00"/>
                </a:solidFill>
              </a:rPr>
              <a:t>(</a:t>
            </a:r>
            <a:r>
              <a:rPr lang="zh-CN" altLang="en-US" sz="3600" dirty="0">
                <a:solidFill>
                  <a:srgbClr val="FFFF00"/>
                </a:solidFill>
              </a:rPr>
              <a:t>从第三个数开始，它的值等于前两个数相加</a:t>
            </a:r>
            <a:r>
              <a:rPr lang="en-US" altLang="zh-CN" sz="3600" dirty="0">
                <a:solidFill>
                  <a:srgbClr val="FFFF00"/>
                </a:solidFill>
              </a:rPr>
              <a:t>)</a:t>
            </a:r>
            <a:endParaRPr lang="en-US" sz="3600" dirty="0">
              <a:solidFill>
                <a:srgbClr val="FFFF00"/>
              </a:solidFill>
            </a:endParaRPr>
          </a:p>
        </p:txBody>
      </p:sp>
    </p:spTree>
    <p:extLst>
      <p:ext uri="{BB962C8B-B14F-4D97-AF65-F5344CB8AC3E}">
        <p14:creationId xmlns:p14="http://schemas.microsoft.com/office/powerpoint/2010/main" val="192153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0ACF-16EA-4152-8E2D-63AAEA81E036}"/>
              </a:ext>
            </a:extLst>
          </p:cNvPr>
          <p:cNvSpPr>
            <a:spLocks noGrp="1"/>
          </p:cNvSpPr>
          <p:nvPr>
            <p:ph type="title"/>
          </p:nvPr>
        </p:nvSpPr>
        <p:spPr/>
        <p:txBody>
          <a:bodyPr/>
          <a:lstStyle/>
          <a:p>
            <a:r>
              <a:rPr lang="en-US" cap="none" dirty="0">
                <a:latin typeface="Dubai Medium" panose="020B0603030403030204" pitchFamily="34" charset="-78"/>
                <a:cs typeface="Dubai Medium" panose="020B0603030403030204" pitchFamily="34" charset="-78"/>
              </a:rPr>
              <a:t>Quiz</a:t>
            </a:r>
          </a:p>
        </p:txBody>
      </p:sp>
      <p:sp>
        <p:nvSpPr>
          <p:cNvPr id="3" name="Content Placeholder 2">
            <a:extLst>
              <a:ext uri="{FF2B5EF4-FFF2-40B4-BE49-F238E27FC236}">
                <a16:creationId xmlns:a16="http://schemas.microsoft.com/office/drawing/2014/main" id="{C2C7FD01-919C-47C0-8591-60F2C7F58413}"/>
              </a:ext>
            </a:extLst>
          </p:cNvPr>
          <p:cNvSpPr>
            <a:spLocks noGrp="1"/>
          </p:cNvSpPr>
          <p:nvPr>
            <p:ph idx="1"/>
          </p:nvPr>
        </p:nvSpPr>
        <p:spPr>
          <a:xfrm>
            <a:off x="685800" y="1824015"/>
            <a:ext cx="10131425" cy="3649133"/>
          </a:xfrm>
        </p:spPr>
        <p:txBody>
          <a:bodyPr/>
          <a:lstStyle/>
          <a:p>
            <a:pPr marL="0" lvl="0" indent="0" defTabSz="914400">
              <a:lnSpc>
                <a:spcPct val="90000"/>
              </a:lnSpc>
              <a:spcBef>
                <a:spcPts val="1000"/>
              </a:spcBef>
              <a:spcAft>
                <a:spcPts val="0"/>
              </a:spcAft>
              <a:buClrTx/>
              <a:buSzTx/>
              <a:buNone/>
            </a:pPr>
            <a:r>
              <a:rPr lang="zh-CN" altLang="en-US" sz="2800" dirty="0">
                <a:latin typeface="楷体" panose="02010609060101010101" pitchFamily="49" charset="-122"/>
                <a:ea typeface="楷体" panose="02010609060101010101" pitchFamily="49" charset="-122"/>
              </a:rPr>
              <a:t>编写一个函数：计算</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（正整数）的阶乘</a:t>
            </a:r>
            <a:endParaRPr lang="en-US" altLang="zh-CN" sz="2800" dirty="0">
              <a:latin typeface="楷体" panose="02010609060101010101" pitchFamily="49" charset="-122"/>
              <a:ea typeface="楷体" panose="02010609060101010101" pitchFamily="49" charset="-122"/>
            </a:endParaRPr>
          </a:p>
          <a:p>
            <a:pPr marL="0" lvl="0" indent="0" defTabSz="914400">
              <a:lnSpc>
                <a:spcPct val="90000"/>
              </a:lnSpc>
              <a:spcBef>
                <a:spcPts val="1000"/>
              </a:spcBef>
              <a:spcAft>
                <a:spcPts val="0"/>
              </a:spcAft>
              <a:buClrTx/>
              <a:buSzTx/>
              <a:buNone/>
            </a:pPr>
            <a:r>
              <a:rPr lang="zh-CN" altLang="en-US" sz="2400" dirty="0">
                <a:solidFill>
                  <a:srgbClr val="FFFF00"/>
                </a:solidFill>
                <a:latin typeface="楷体" panose="02010609060101010101" pitchFamily="49" charset="-122"/>
                <a:ea typeface="楷体" panose="02010609060101010101" pitchFamily="49" charset="-122"/>
              </a:rPr>
              <a:t>（一个正整数的阶乘（</a:t>
            </a:r>
            <a:r>
              <a:rPr lang="en-US" altLang="zh-CN" sz="2400" dirty="0">
                <a:solidFill>
                  <a:srgbClr val="FFFF00"/>
                </a:solidFill>
                <a:latin typeface="楷体" panose="02010609060101010101" pitchFamily="49" charset="-122"/>
                <a:ea typeface="楷体" panose="02010609060101010101" pitchFamily="49" charset="-122"/>
              </a:rPr>
              <a:t>factorial</a:t>
            </a:r>
            <a:r>
              <a:rPr lang="zh-CN" altLang="en-US" sz="2400" dirty="0">
                <a:solidFill>
                  <a:srgbClr val="FFFF00"/>
                </a:solidFill>
                <a:latin typeface="楷体" panose="02010609060101010101" pitchFamily="49" charset="-122"/>
                <a:ea typeface="楷体" panose="02010609060101010101" pitchFamily="49" charset="-122"/>
              </a:rPr>
              <a:t>）是所有小于及等于该数的正整数的积）</a:t>
            </a:r>
            <a:endParaRPr lang="en-US" altLang="zh-CN" sz="2400" dirty="0">
              <a:solidFill>
                <a:srgbClr val="FFFF00"/>
              </a:solidFill>
              <a:latin typeface="楷体" panose="02010609060101010101" pitchFamily="49" charset="-122"/>
              <a:ea typeface="楷体" panose="02010609060101010101" pitchFamily="49" charset="-122"/>
            </a:endParaRPr>
          </a:p>
          <a:p>
            <a:pPr marL="0" lvl="0" indent="0" defTabSz="914400">
              <a:lnSpc>
                <a:spcPct val="90000"/>
              </a:lnSpc>
              <a:spcBef>
                <a:spcPts val="1000"/>
              </a:spcBef>
              <a:spcAft>
                <a:spcPts val="0"/>
              </a:spcAft>
              <a:buClrTx/>
              <a:buSzTx/>
              <a:buNone/>
            </a:pPr>
            <a:endParaRPr lang="en-US" sz="2400" dirty="0">
              <a:solidFill>
                <a:srgbClr val="FFFF00"/>
              </a:solidFill>
              <a:latin typeface="楷体" panose="02010609060101010101" pitchFamily="49" charset="-122"/>
              <a:ea typeface="楷体" panose="02010609060101010101" pitchFamily="49" charset="-122"/>
            </a:endParaRPr>
          </a:p>
          <a:p>
            <a:pPr marL="0" lvl="0" indent="0" defTabSz="914400">
              <a:lnSpc>
                <a:spcPct val="90000"/>
              </a:lnSpc>
              <a:spcBef>
                <a:spcPts val="1000"/>
              </a:spcBef>
              <a:spcAft>
                <a:spcPts val="0"/>
              </a:spcAft>
              <a:buClrTx/>
              <a:buSzTx/>
              <a:buNone/>
            </a:pPr>
            <a:r>
              <a:rPr lang="zh-CN" altLang="en-US" sz="2400" dirty="0">
                <a:solidFill>
                  <a:srgbClr val="FFFF00"/>
                </a:solidFill>
                <a:latin typeface="楷体" panose="02010609060101010101" pitchFamily="49" charset="-122"/>
                <a:ea typeface="楷体" panose="02010609060101010101" pitchFamily="49" charset="-122"/>
              </a:rPr>
              <a:t>函数输入输出如下：</a:t>
            </a:r>
            <a:endParaRPr lang="en-US" altLang="zh-CN" sz="2400" dirty="0">
              <a:solidFill>
                <a:srgbClr val="FFFF00"/>
              </a:solidFill>
              <a:latin typeface="楷体" panose="02010609060101010101" pitchFamily="49" charset="-122"/>
              <a:ea typeface="楷体" panose="02010609060101010101" pitchFamily="49" charset="-122"/>
            </a:endParaRPr>
          </a:p>
          <a:p>
            <a:pPr marL="0" lvl="0" indent="0" defTabSz="914400">
              <a:lnSpc>
                <a:spcPct val="90000"/>
              </a:lnSpc>
              <a:spcBef>
                <a:spcPts val="1000"/>
              </a:spcBef>
              <a:spcAft>
                <a:spcPts val="0"/>
              </a:spcAft>
              <a:buClrTx/>
              <a:buSzTx/>
              <a:buNone/>
            </a:pPr>
            <a:r>
              <a:rPr lang="zh-CN" altLang="en-US" sz="2400" dirty="0">
                <a:solidFill>
                  <a:srgbClr val="FFFF00"/>
                </a:solidFill>
                <a:latin typeface="楷体" panose="02010609060101010101" pitchFamily="49" charset="-122"/>
                <a:ea typeface="楷体" panose="02010609060101010101" pitchFamily="49" charset="-122"/>
              </a:rPr>
              <a:t>输入：</a:t>
            </a:r>
            <a:r>
              <a:rPr lang="en-US" altLang="zh-CN" sz="2400" dirty="0">
                <a:solidFill>
                  <a:srgbClr val="FFFF00"/>
                </a:solidFill>
                <a:latin typeface="楷体" panose="02010609060101010101" pitchFamily="49" charset="-122"/>
                <a:ea typeface="楷体" panose="02010609060101010101" pitchFamily="49" charset="-122"/>
              </a:rPr>
              <a:t>5</a:t>
            </a:r>
          </a:p>
          <a:p>
            <a:pPr marL="0" lvl="0" indent="0" defTabSz="914400">
              <a:lnSpc>
                <a:spcPct val="90000"/>
              </a:lnSpc>
              <a:spcBef>
                <a:spcPts val="1000"/>
              </a:spcBef>
              <a:spcAft>
                <a:spcPts val="0"/>
              </a:spcAft>
              <a:buClrTx/>
              <a:buSzTx/>
              <a:buNone/>
            </a:pPr>
            <a:r>
              <a:rPr lang="zh-CN" altLang="en-US" sz="2400" dirty="0">
                <a:solidFill>
                  <a:srgbClr val="FFFF00"/>
                </a:solidFill>
                <a:latin typeface="楷体" panose="02010609060101010101" pitchFamily="49" charset="-122"/>
                <a:ea typeface="楷体" panose="02010609060101010101" pitchFamily="49" charset="-122"/>
              </a:rPr>
              <a:t>输出：</a:t>
            </a:r>
            <a:r>
              <a:rPr lang="en-US" altLang="zh-CN" sz="2400" dirty="0">
                <a:solidFill>
                  <a:srgbClr val="FFFF00"/>
                </a:solidFill>
                <a:latin typeface="楷体" panose="02010609060101010101" pitchFamily="49" charset="-122"/>
                <a:ea typeface="楷体" panose="02010609060101010101" pitchFamily="49" charset="-122"/>
              </a:rPr>
              <a:t>120</a:t>
            </a:r>
          </a:p>
        </p:txBody>
      </p:sp>
    </p:spTree>
    <p:extLst>
      <p:ext uri="{BB962C8B-B14F-4D97-AF65-F5344CB8AC3E}">
        <p14:creationId xmlns:p14="http://schemas.microsoft.com/office/powerpoint/2010/main" val="371911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1C01-465D-45A9-9660-589F5078B060}"/>
              </a:ext>
            </a:extLst>
          </p:cNvPr>
          <p:cNvSpPr>
            <a:spLocks noGrp="1"/>
          </p:cNvSpPr>
          <p:nvPr>
            <p:ph type="title"/>
          </p:nvPr>
        </p:nvSpPr>
        <p:spPr/>
        <p:txBody>
          <a:bodyPr/>
          <a:lstStyle/>
          <a:p>
            <a:r>
              <a:rPr lang="en-US" cap="none" dirty="0">
                <a:latin typeface="Dubai Medium" panose="020B0603030403030204" pitchFamily="34" charset="-78"/>
                <a:cs typeface="Dubai Medium" panose="020B0603030403030204" pitchFamily="34" charset="-78"/>
              </a:rPr>
              <a:t>Quiz</a:t>
            </a:r>
            <a:endParaRPr lang="en-US" cap="none" dirty="0"/>
          </a:p>
        </p:txBody>
      </p:sp>
      <p:sp>
        <p:nvSpPr>
          <p:cNvPr id="3" name="Content Placeholder 2">
            <a:extLst>
              <a:ext uri="{FF2B5EF4-FFF2-40B4-BE49-F238E27FC236}">
                <a16:creationId xmlns:a16="http://schemas.microsoft.com/office/drawing/2014/main" id="{4AD3298F-3884-48C7-984C-7422D0E22FBE}"/>
              </a:ext>
            </a:extLst>
          </p:cNvPr>
          <p:cNvSpPr>
            <a:spLocks noGrp="1"/>
          </p:cNvSpPr>
          <p:nvPr>
            <p:ph idx="1"/>
          </p:nvPr>
        </p:nvSpPr>
        <p:spPr/>
        <p:txBody>
          <a:bodyPr>
            <a:normAutofit fontScale="92500" lnSpcReduction="20000"/>
          </a:bodyPr>
          <a:lstStyle/>
          <a:p>
            <a:pPr marL="0" indent="0">
              <a:buNone/>
            </a:pPr>
            <a:r>
              <a:rPr lang="zh-CN" altLang="en-US" sz="4000" dirty="0">
                <a:latin typeface="楷体" panose="02010609060101010101" pitchFamily="49" charset="-122"/>
                <a:ea typeface="楷体" panose="02010609060101010101" pitchFamily="49" charset="-122"/>
                <a:cs typeface="Dubai Medium" panose="020B0603030403030204" pitchFamily="34" charset="-78"/>
              </a:rPr>
              <a:t>递归的思路：</a:t>
            </a:r>
            <a:endParaRPr lang="en-US" sz="4000" dirty="0">
              <a:latin typeface="楷体" panose="02010609060101010101" pitchFamily="49" charset="-122"/>
              <a:ea typeface="楷体" panose="02010609060101010101" pitchFamily="49" charset="-122"/>
              <a:cs typeface="Dubai Medium" panose="020B0603030403030204" pitchFamily="34" charset="-78"/>
            </a:endParaRPr>
          </a:p>
          <a:p>
            <a:r>
              <a:rPr lang="en-US" sz="4000" dirty="0">
                <a:latin typeface="楷体" panose="02010609060101010101" pitchFamily="49" charset="-122"/>
                <a:ea typeface="楷体" panose="02010609060101010101" pitchFamily="49" charset="-122"/>
                <a:cs typeface="Dubai Medium" panose="020B0603030403030204" pitchFamily="34" charset="-78"/>
              </a:rPr>
              <a:t>5!=5*4*3*2*1=5*4!</a:t>
            </a:r>
          </a:p>
          <a:p>
            <a:r>
              <a:rPr lang="en-US" sz="4000" dirty="0">
                <a:latin typeface="楷体" panose="02010609060101010101" pitchFamily="49" charset="-122"/>
                <a:ea typeface="楷体" panose="02010609060101010101" pitchFamily="49" charset="-122"/>
                <a:cs typeface="Dubai Medium" panose="020B0603030403030204" pitchFamily="34" charset="-78"/>
              </a:rPr>
              <a:t>4!=4*3*2*1=4*3</a:t>
            </a:r>
            <a:r>
              <a:rPr lang="en-US" altLang="zh-CN" sz="4000" dirty="0">
                <a:latin typeface="楷体" panose="02010609060101010101" pitchFamily="49" charset="-122"/>
                <a:ea typeface="楷体" panose="02010609060101010101" pitchFamily="49" charset="-122"/>
                <a:cs typeface="Dubai Medium" panose="020B0603030403030204" pitchFamily="34" charset="-78"/>
              </a:rPr>
              <a:t>!</a:t>
            </a:r>
          </a:p>
          <a:p>
            <a:r>
              <a:rPr lang="en-US" sz="4000" dirty="0">
                <a:latin typeface="楷体" panose="02010609060101010101" pitchFamily="49" charset="-122"/>
                <a:ea typeface="楷体" panose="02010609060101010101" pitchFamily="49" charset="-122"/>
                <a:cs typeface="Dubai Medium" panose="020B0603030403030204" pitchFamily="34" charset="-78"/>
              </a:rPr>
              <a:t>3!=3*2*1=3*2!</a:t>
            </a:r>
          </a:p>
          <a:p>
            <a:r>
              <a:rPr lang="en-US" sz="4000" dirty="0">
                <a:latin typeface="楷体" panose="02010609060101010101" pitchFamily="49" charset="-122"/>
                <a:ea typeface="楷体" panose="02010609060101010101" pitchFamily="49" charset="-122"/>
                <a:cs typeface="Dubai Medium" panose="020B0603030403030204" pitchFamily="34" charset="-78"/>
              </a:rPr>
              <a:t>2!=2*1=2*1!</a:t>
            </a:r>
          </a:p>
          <a:p>
            <a:r>
              <a:rPr lang="en-US" sz="4000" dirty="0">
                <a:latin typeface="楷体" panose="02010609060101010101" pitchFamily="49" charset="-122"/>
                <a:ea typeface="楷体" panose="02010609060101010101" pitchFamily="49" charset="-122"/>
                <a:cs typeface="Dubai Medium" panose="020B0603030403030204" pitchFamily="34" charset="-78"/>
              </a:rPr>
              <a:t>1!=1</a:t>
            </a:r>
          </a:p>
          <a:p>
            <a:endParaRPr lang="en-US" sz="4000" dirty="0">
              <a:latin typeface="楷体" panose="02010609060101010101" pitchFamily="49" charset="-122"/>
              <a:ea typeface="楷体" panose="02010609060101010101" pitchFamily="49" charset="-122"/>
              <a:cs typeface="Dubai Medium" panose="020B0603030403030204" pitchFamily="34" charset="-78"/>
            </a:endParaRPr>
          </a:p>
        </p:txBody>
      </p:sp>
    </p:spTree>
    <p:extLst>
      <p:ext uri="{BB962C8B-B14F-4D97-AF65-F5344CB8AC3E}">
        <p14:creationId xmlns:p14="http://schemas.microsoft.com/office/powerpoint/2010/main" val="115014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cap="none" dirty="0">
                <a:latin typeface="Dubai Medium" panose="020B0603030403030204" pitchFamily="34" charset="-78"/>
                <a:cs typeface="Dubai Medium" panose="020B0603030403030204" pitchFamily="34" charset="-78"/>
              </a:rPr>
              <a:t>Mathematical Induction</a:t>
            </a:r>
          </a:p>
        </p:txBody>
      </p:sp>
      <p:sp>
        <p:nvSpPr>
          <p:cNvPr id="3" name="Content Placeholder 2">
            <a:extLst>
              <a:ext uri="{FF2B5EF4-FFF2-40B4-BE49-F238E27FC236}">
                <a16:creationId xmlns:a16="http://schemas.microsoft.com/office/drawing/2014/main" id="{E2D25745-4B8D-4759-A7BA-475CAD219B1D}"/>
              </a:ext>
            </a:extLst>
          </p:cNvPr>
          <p:cNvSpPr>
            <a:spLocks noGrp="1"/>
          </p:cNvSpPr>
          <p:nvPr>
            <p:ph idx="1"/>
          </p:nvPr>
        </p:nvSpPr>
        <p:spPr>
          <a:xfrm>
            <a:off x="685801" y="1762239"/>
            <a:ext cx="10131425" cy="2148579"/>
          </a:xfrm>
        </p:spPr>
        <p:txBody>
          <a:bodyPr>
            <a:normAutofit/>
          </a:bodyPr>
          <a:lstStyle/>
          <a:p>
            <a:pPr marL="0" indent="0">
              <a:buNone/>
            </a:pPr>
            <a:r>
              <a:rPr lang="zh-CN" altLang="en-US" sz="2800" dirty="0">
                <a:latin typeface="楷体" panose="02010609060101010101" pitchFamily="49" charset="-122"/>
                <a:ea typeface="楷体" panose="02010609060101010101" pitchFamily="49" charset="-122"/>
              </a:rPr>
              <a:t>证明当</a:t>
            </a:r>
            <a:r>
              <a:rPr lang="en-US" altLang="zh-CN" sz="2800" dirty="0">
                <a:latin typeface="楷体" panose="02010609060101010101" pitchFamily="49" charset="-122"/>
                <a:ea typeface="楷体" panose="02010609060101010101" pitchFamily="49" charset="-122"/>
              </a:rPr>
              <a:t>n=1</a:t>
            </a:r>
            <a:r>
              <a:rPr lang="zh-CN" altLang="en-US" sz="2800" dirty="0">
                <a:latin typeface="楷体" panose="02010609060101010101" pitchFamily="49" charset="-122"/>
                <a:ea typeface="楷体" panose="02010609060101010101" pitchFamily="49" charset="-122"/>
              </a:rPr>
              <a:t>时命题成立。</a:t>
            </a:r>
          </a:p>
          <a:p>
            <a:pPr marL="0" indent="0">
              <a:buNone/>
            </a:pPr>
            <a:r>
              <a:rPr lang="zh-CN" altLang="en-US" sz="2800" dirty="0">
                <a:latin typeface="楷体" panose="02010609060101010101" pitchFamily="49" charset="-122"/>
                <a:ea typeface="楷体" panose="02010609060101010101" pitchFamily="49" charset="-122"/>
              </a:rPr>
              <a:t>假设</a:t>
            </a:r>
            <a:r>
              <a:rPr lang="en-US" altLang="zh-CN" sz="2800" dirty="0">
                <a:latin typeface="楷体" panose="02010609060101010101" pitchFamily="49" charset="-122"/>
                <a:ea typeface="楷体" panose="02010609060101010101" pitchFamily="49" charset="-122"/>
              </a:rPr>
              <a:t>n=m</a:t>
            </a:r>
            <a:r>
              <a:rPr lang="zh-CN" altLang="en-US" sz="2800" dirty="0">
                <a:latin typeface="楷体" panose="02010609060101010101" pitchFamily="49" charset="-122"/>
                <a:ea typeface="楷体" panose="02010609060101010101" pitchFamily="49" charset="-122"/>
              </a:rPr>
              <a:t>时命题成立，那么可以推导出在</a:t>
            </a:r>
            <a:r>
              <a:rPr lang="en-US" altLang="zh-CN" sz="2800" dirty="0">
                <a:latin typeface="楷体" panose="02010609060101010101" pitchFamily="49" charset="-122"/>
                <a:ea typeface="楷体" panose="02010609060101010101" pitchFamily="49" charset="-122"/>
              </a:rPr>
              <a:t>n=m+1</a:t>
            </a:r>
            <a:r>
              <a:rPr lang="zh-CN" altLang="en-US" sz="2800" dirty="0">
                <a:latin typeface="楷体" panose="02010609060101010101" pitchFamily="49" charset="-122"/>
                <a:ea typeface="楷体" panose="02010609060101010101" pitchFamily="49" charset="-122"/>
              </a:rPr>
              <a:t>时命题也成立。（</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代表任意自然数）</a:t>
            </a:r>
            <a:endParaRPr lang="en-US" altLang="zh-CN" sz="2800" dirty="0">
              <a:latin typeface="楷体" panose="02010609060101010101" pitchFamily="49" charset="-122"/>
              <a:ea typeface="楷体" panose="02010609060101010101" pitchFamily="49" charset="-122"/>
            </a:endParaRPr>
          </a:p>
          <a:p>
            <a:pPr marL="0" indent="0">
              <a:buNone/>
            </a:pPr>
            <a:endParaRPr lang="en-US" altLang="zh-CN" sz="2800" dirty="0">
              <a:latin typeface="楷体" panose="02010609060101010101" pitchFamily="49" charset="-122"/>
              <a:ea typeface="楷体" panose="02010609060101010101" pitchFamily="49" charset="-122"/>
            </a:endParaRPr>
          </a:p>
        </p:txBody>
      </p:sp>
      <p:pic>
        <p:nvPicPr>
          <p:cNvPr id="5" name="Picture 4">
            <a:extLst>
              <a:ext uri="{FF2B5EF4-FFF2-40B4-BE49-F238E27FC236}">
                <a16:creationId xmlns:a16="http://schemas.microsoft.com/office/drawing/2014/main" id="{E25476D0-2C2F-4F63-8FFF-16288CB2A91E}"/>
              </a:ext>
            </a:extLst>
          </p:cNvPr>
          <p:cNvPicPr>
            <a:picLocks noChangeAspect="1"/>
          </p:cNvPicPr>
          <p:nvPr/>
        </p:nvPicPr>
        <p:blipFill>
          <a:blip r:embed="rId2"/>
          <a:stretch>
            <a:fillRect/>
          </a:stretch>
        </p:blipFill>
        <p:spPr>
          <a:xfrm>
            <a:off x="5751513" y="3491554"/>
            <a:ext cx="4556238" cy="2761080"/>
          </a:xfrm>
          <a:prstGeom prst="rect">
            <a:avLst/>
          </a:prstGeom>
        </p:spPr>
      </p:pic>
      <p:sp>
        <p:nvSpPr>
          <p:cNvPr id="6" name="Rectangle 5">
            <a:extLst>
              <a:ext uri="{FF2B5EF4-FFF2-40B4-BE49-F238E27FC236}">
                <a16:creationId xmlns:a16="http://schemas.microsoft.com/office/drawing/2014/main" id="{1E546318-1F11-40F9-A657-5FCC20B4CC06}"/>
              </a:ext>
            </a:extLst>
          </p:cNvPr>
          <p:cNvSpPr/>
          <p:nvPr/>
        </p:nvSpPr>
        <p:spPr>
          <a:xfrm>
            <a:off x="3701642" y="5790969"/>
            <a:ext cx="1723549" cy="461665"/>
          </a:xfrm>
          <a:prstGeom prst="rect">
            <a:avLst/>
          </a:prstGeom>
        </p:spPr>
        <p:txBody>
          <a:bodyPr wrap="none">
            <a:spAutoFit/>
          </a:bodyPr>
          <a:lstStyle/>
          <a:p>
            <a:r>
              <a:rPr lang="zh-CN" altLang="en-US" sz="2400" dirty="0">
                <a:latin typeface="楷体" panose="02010609060101010101" pitchFamily="49" charset="-122"/>
                <a:ea typeface="楷体" panose="02010609060101010101" pitchFamily="49" charset="-122"/>
              </a:rPr>
              <a:t>多米诺骨牌</a:t>
            </a:r>
            <a:endParaRPr 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019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altLang="zh-CN" cap="none" dirty="0">
                <a:latin typeface="Dubai Medium" panose="020B0603030403030204" pitchFamily="34" charset="-78"/>
                <a:cs typeface="Dubai Medium" panose="020B0603030403030204" pitchFamily="34" charset="-78"/>
              </a:rPr>
              <a:t>Recursion</a:t>
            </a:r>
            <a:endParaRPr lang="en-US" cap="none" dirty="0">
              <a:latin typeface="Dubai Medium" panose="020B0603030403030204" pitchFamily="34" charset="-78"/>
              <a:cs typeface="Dubai Medium" panose="020B0603030403030204" pitchFamily="34" charset="-78"/>
            </a:endParaRPr>
          </a:p>
        </p:txBody>
      </p:sp>
      <p:pic>
        <p:nvPicPr>
          <p:cNvPr id="7" name="Picture 6">
            <a:extLst>
              <a:ext uri="{FF2B5EF4-FFF2-40B4-BE49-F238E27FC236}">
                <a16:creationId xmlns:a16="http://schemas.microsoft.com/office/drawing/2014/main" id="{36FF793A-EA8A-49CD-95A8-7D8096C66B6F}"/>
              </a:ext>
            </a:extLst>
          </p:cNvPr>
          <p:cNvPicPr>
            <a:picLocks noChangeAspect="1"/>
          </p:cNvPicPr>
          <p:nvPr/>
        </p:nvPicPr>
        <p:blipFill>
          <a:blip r:embed="rId2"/>
          <a:stretch>
            <a:fillRect/>
          </a:stretch>
        </p:blipFill>
        <p:spPr>
          <a:xfrm>
            <a:off x="1618238" y="1812751"/>
            <a:ext cx="8519676" cy="3999514"/>
          </a:xfrm>
          <a:prstGeom prst="rect">
            <a:avLst/>
          </a:prstGeom>
        </p:spPr>
      </p:pic>
    </p:spTree>
    <p:extLst>
      <p:ext uri="{BB962C8B-B14F-4D97-AF65-F5344CB8AC3E}">
        <p14:creationId xmlns:p14="http://schemas.microsoft.com/office/powerpoint/2010/main" val="205830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altLang="zh-CN" cap="none" dirty="0">
                <a:latin typeface="Dubai Medium" panose="020B0603030403030204" pitchFamily="34" charset="-78"/>
                <a:cs typeface="Dubai Medium" panose="020B0603030403030204" pitchFamily="34" charset="-78"/>
              </a:rPr>
              <a:t>Code</a:t>
            </a:r>
            <a:endParaRPr lang="en-US" cap="none" dirty="0">
              <a:latin typeface="Dubai Medium" panose="020B0603030403030204" pitchFamily="34" charset="-78"/>
              <a:cs typeface="Dubai Medium" panose="020B0603030403030204" pitchFamily="34" charset="-78"/>
            </a:endParaRPr>
          </a:p>
        </p:txBody>
      </p:sp>
      <p:pic>
        <p:nvPicPr>
          <p:cNvPr id="4" name="Picture 3">
            <a:extLst>
              <a:ext uri="{FF2B5EF4-FFF2-40B4-BE49-F238E27FC236}">
                <a16:creationId xmlns:a16="http://schemas.microsoft.com/office/drawing/2014/main" id="{4C6DAB84-3056-497C-A4A0-1BE09EBAC8EC}"/>
              </a:ext>
            </a:extLst>
          </p:cNvPr>
          <p:cNvPicPr>
            <a:picLocks noChangeAspect="1"/>
          </p:cNvPicPr>
          <p:nvPr/>
        </p:nvPicPr>
        <p:blipFill>
          <a:blip r:embed="rId2"/>
          <a:stretch>
            <a:fillRect/>
          </a:stretch>
        </p:blipFill>
        <p:spPr>
          <a:xfrm>
            <a:off x="2486050" y="1868920"/>
            <a:ext cx="6530925" cy="3907270"/>
          </a:xfrm>
          <a:prstGeom prst="rect">
            <a:avLst/>
          </a:prstGeom>
        </p:spPr>
      </p:pic>
    </p:spTree>
    <p:extLst>
      <p:ext uri="{BB962C8B-B14F-4D97-AF65-F5344CB8AC3E}">
        <p14:creationId xmlns:p14="http://schemas.microsoft.com/office/powerpoint/2010/main" val="187674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altLang="zh-CN" cap="none" dirty="0">
                <a:latin typeface="Dubai Medium" panose="020B0603030403030204" pitchFamily="34" charset="-78"/>
                <a:cs typeface="Dubai Medium" panose="020B0603030403030204" pitchFamily="34" charset="-78"/>
              </a:rPr>
              <a:t>Tower of Hanoi</a:t>
            </a:r>
            <a:endParaRPr lang="en-US" cap="none" dirty="0">
              <a:latin typeface="Dubai Medium" panose="020B0603030403030204" pitchFamily="34" charset="-78"/>
              <a:cs typeface="Dubai Medium" panose="020B0603030403030204" pitchFamily="34" charset="-78"/>
            </a:endParaRPr>
          </a:p>
        </p:txBody>
      </p:sp>
      <p:pic>
        <p:nvPicPr>
          <p:cNvPr id="5" name="Picture 4">
            <a:extLst>
              <a:ext uri="{FF2B5EF4-FFF2-40B4-BE49-F238E27FC236}">
                <a16:creationId xmlns:a16="http://schemas.microsoft.com/office/drawing/2014/main" id="{AD756297-72BE-40DD-A13C-CCB922E3A302}"/>
              </a:ext>
            </a:extLst>
          </p:cNvPr>
          <p:cNvPicPr>
            <a:picLocks noChangeAspect="1"/>
          </p:cNvPicPr>
          <p:nvPr/>
        </p:nvPicPr>
        <p:blipFill>
          <a:blip r:embed="rId2"/>
          <a:stretch>
            <a:fillRect/>
          </a:stretch>
        </p:blipFill>
        <p:spPr>
          <a:xfrm>
            <a:off x="5032718" y="1109209"/>
            <a:ext cx="6217544" cy="5207186"/>
          </a:xfrm>
          <a:prstGeom prst="rect">
            <a:avLst/>
          </a:prstGeom>
        </p:spPr>
      </p:pic>
      <p:sp>
        <p:nvSpPr>
          <p:cNvPr id="8" name="Rectangle 7">
            <a:extLst>
              <a:ext uri="{FF2B5EF4-FFF2-40B4-BE49-F238E27FC236}">
                <a16:creationId xmlns:a16="http://schemas.microsoft.com/office/drawing/2014/main" id="{68239145-7421-4D3D-9021-17E8BC678DF0}"/>
              </a:ext>
            </a:extLst>
          </p:cNvPr>
          <p:cNvSpPr/>
          <p:nvPr/>
        </p:nvSpPr>
        <p:spPr>
          <a:xfrm>
            <a:off x="516834" y="1953030"/>
            <a:ext cx="4267201" cy="3816429"/>
          </a:xfrm>
          <a:prstGeom prst="rect">
            <a:avLst/>
          </a:prstGeom>
        </p:spPr>
        <p:txBody>
          <a:bodyPr wrap="square">
            <a:spAutoFit/>
          </a:bodyPr>
          <a:lstStyle/>
          <a:p>
            <a:r>
              <a:rPr lang="zh-CN" altLang="en-US" sz="2200" dirty="0">
                <a:latin typeface="楷体" panose="02010609060101010101" pitchFamily="49" charset="-122"/>
                <a:ea typeface="楷体" panose="02010609060101010101" pitchFamily="49" charset="-122"/>
              </a:rPr>
              <a:t>汉诺塔：汉诺塔（又称河内塔）问题是源于印度一个古老传说的益智玩具。大梵天创造世界的时候做了三根金刚石柱子，在一根柱子上从下往上按照大小顺序摞着</a:t>
            </a:r>
            <a:r>
              <a:rPr lang="en-US" altLang="zh-CN" sz="2200" dirty="0">
                <a:latin typeface="楷体" panose="02010609060101010101" pitchFamily="49" charset="-122"/>
                <a:ea typeface="楷体" panose="02010609060101010101" pitchFamily="49" charset="-122"/>
              </a:rPr>
              <a:t>64</a:t>
            </a:r>
            <a:r>
              <a:rPr lang="zh-CN" altLang="en-US" sz="2200" dirty="0">
                <a:latin typeface="楷体" panose="02010609060101010101" pitchFamily="49" charset="-122"/>
                <a:ea typeface="楷体" panose="02010609060101010101" pitchFamily="49" charset="-122"/>
              </a:rPr>
              <a:t>片黄金圆盘。大梵天命令婆罗门把圆盘从下面开始按大小顺序重新摆放在另一根柱子上。并且规定，在小圆盘上不能放大圆盘，在三根柱子之间一次只能移动一个圆盘。</a:t>
            </a:r>
          </a:p>
        </p:txBody>
      </p:sp>
    </p:spTree>
    <p:extLst>
      <p:ext uri="{BB962C8B-B14F-4D97-AF65-F5344CB8AC3E}">
        <p14:creationId xmlns:p14="http://schemas.microsoft.com/office/powerpoint/2010/main" val="171443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altLang="zh-CN" cap="none" dirty="0">
                <a:latin typeface="Dubai Medium" panose="020B0603030403030204" pitchFamily="34" charset="-78"/>
                <a:cs typeface="Dubai Medium" panose="020B0603030403030204" pitchFamily="34" charset="-78"/>
              </a:rPr>
              <a:t>Tower of Hanoi</a:t>
            </a:r>
            <a:endParaRPr lang="en-US" cap="none" dirty="0">
              <a:latin typeface="Dubai Medium" panose="020B0603030403030204" pitchFamily="34" charset="-78"/>
              <a:cs typeface="Dubai Medium" panose="020B0603030403030204" pitchFamily="34" charset="-78"/>
            </a:endParaRPr>
          </a:p>
        </p:txBody>
      </p:sp>
      <p:pic>
        <p:nvPicPr>
          <p:cNvPr id="5" name="Picture 4">
            <a:extLst>
              <a:ext uri="{FF2B5EF4-FFF2-40B4-BE49-F238E27FC236}">
                <a16:creationId xmlns:a16="http://schemas.microsoft.com/office/drawing/2014/main" id="{AD756297-72BE-40DD-A13C-CCB922E3A302}"/>
              </a:ext>
            </a:extLst>
          </p:cNvPr>
          <p:cNvPicPr>
            <a:picLocks noChangeAspect="1"/>
          </p:cNvPicPr>
          <p:nvPr/>
        </p:nvPicPr>
        <p:blipFill>
          <a:blip r:embed="rId2"/>
          <a:stretch>
            <a:fillRect/>
          </a:stretch>
        </p:blipFill>
        <p:spPr>
          <a:xfrm>
            <a:off x="7133274" y="2422606"/>
            <a:ext cx="4541057" cy="3803130"/>
          </a:xfrm>
          <a:prstGeom prst="rect">
            <a:avLst/>
          </a:prstGeom>
        </p:spPr>
      </p:pic>
      <p:sp>
        <p:nvSpPr>
          <p:cNvPr id="8" name="Rectangle 7">
            <a:extLst>
              <a:ext uri="{FF2B5EF4-FFF2-40B4-BE49-F238E27FC236}">
                <a16:creationId xmlns:a16="http://schemas.microsoft.com/office/drawing/2014/main" id="{68239145-7421-4D3D-9021-17E8BC678DF0}"/>
              </a:ext>
            </a:extLst>
          </p:cNvPr>
          <p:cNvSpPr/>
          <p:nvPr/>
        </p:nvSpPr>
        <p:spPr>
          <a:xfrm>
            <a:off x="344554" y="1736280"/>
            <a:ext cx="6612837" cy="4893647"/>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如果只有 </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个盘子，则不需要利用</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塔，直接将盘子从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a:t>
            </a:r>
          </a:p>
          <a:p>
            <a:r>
              <a:rPr lang="zh-CN" altLang="en-US" sz="2400" dirty="0">
                <a:latin typeface="楷体" panose="02010609060101010101" pitchFamily="49" charset="-122"/>
                <a:ea typeface="楷体" panose="02010609060101010101" pitchFamily="49" charset="-122"/>
              </a:rPr>
              <a:t>如果有 </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个盘子，可以先将盘子</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上的盘子</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；将盘子</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；将盘子</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。这说明了：可以借助</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将</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个盘子从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，当然，也可以借助</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将</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个盘子从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a:t>
            </a:r>
          </a:p>
          <a:p>
            <a:r>
              <a:rPr lang="zh-CN" altLang="en-US" sz="2400" dirty="0">
                <a:latin typeface="楷体" panose="02010609060101010101" pitchFamily="49" charset="-122"/>
                <a:ea typeface="楷体" panose="02010609060101010101" pitchFamily="49" charset="-122"/>
              </a:rPr>
              <a:t>如果有</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个盘子，那么根据</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个盘子的结论，可以借助</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将盘子</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上的两个盘子从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；将盘子</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移动到</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变成空座；借助</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座，将</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上的两个盘子移动到</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a:t>
            </a:r>
          </a:p>
          <a:p>
            <a:r>
              <a:rPr lang="zh-CN" altLang="en-US" sz="2400" dirty="0">
                <a:latin typeface="楷体" panose="02010609060101010101" pitchFamily="49" charset="-122"/>
                <a:ea typeface="楷体" panose="02010609060101010101" pitchFamily="49" charset="-122"/>
              </a:rPr>
              <a:t>　　以此类推，上述的思路可以一直扩展到 </a:t>
            </a:r>
            <a:r>
              <a:rPr lang="en-US" altLang="zh-CN" sz="2400" dirty="0">
                <a:latin typeface="楷体" panose="02010609060101010101" pitchFamily="49" charset="-122"/>
                <a:ea typeface="楷体" panose="02010609060101010101" pitchFamily="49" charset="-122"/>
              </a:rPr>
              <a:t>n </a:t>
            </a:r>
            <a:r>
              <a:rPr lang="zh-CN" altLang="en-US" sz="2400" dirty="0">
                <a:latin typeface="楷体" panose="02010609060101010101" pitchFamily="49" charset="-122"/>
                <a:ea typeface="楷体" panose="02010609060101010101" pitchFamily="49" charset="-122"/>
              </a:rPr>
              <a:t>个盘子的情况，将将较小的 </a:t>
            </a:r>
            <a:r>
              <a:rPr lang="en-US" altLang="zh-CN" sz="2400" dirty="0">
                <a:latin typeface="楷体" panose="02010609060101010101" pitchFamily="49" charset="-122"/>
                <a:ea typeface="楷体" panose="02010609060101010101" pitchFamily="49" charset="-122"/>
              </a:rPr>
              <a:t>n-1</a:t>
            </a:r>
            <a:r>
              <a:rPr lang="zh-CN" altLang="en-US" sz="2400" dirty="0">
                <a:latin typeface="楷体" panose="02010609060101010101" pitchFamily="49" charset="-122"/>
                <a:ea typeface="楷体" panose="02010609060101010101" pitchFamily="49" charset="-122"/>
              </a:rPr>
              <a:t>个盘子看做一个整体，也就是我们要求的子问题。</a:t>
            </a:r>
          </a:p>
        </p:txBody>
      </p:sp>
    </p:spTree>
    <p:extLst>
      <p:ext uri="{BB962C8B-B14F-4D97-AF65-F5344CB8AC3E}">
        <p14:creationId xmlns:p14="http://schemas.microsoft.com/office/powerpoint/2010/main" val="1970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4B6-BF88-46F6-A125-EF8EC3F835AD}"/>
              </a:ext>
            </a:extLst>
          </p:cNvPr>
          <p:cNvSpPr>
            <a:spLocks noGrp="1"/>
          </p:cNvSpPr>
          <p:nvPr>
            <p:ph type="title"/>
          </p:nvPr>
        </p:nvSpPr>
        <p:spPr/>
        <p:txBody>
          <a:bodyPr/>
          <a:lstStyle/>
          <a:p>
            <a:r>
              <a:rPr lang="en-US" altLang="zh-CN" cap="none" dirty="0">
                <a:latin typeface="Dubai Medium" panose="020B0603030403030204" pitchFamily="34" charset="-78"/>
                <a:cs typeface="Dubai Medium" panose="020B0603030403030204" pitchFamily="34" charset="-78"/>
              </a:rPr>
              <a:t>Code</a:t>
            </a:r>
            <a:endParaRPr lang="en-US" cap="none" dirty="0">
              <a:latin typeface="Dubai Medium" panose="020B0603030403030204" pitchFamily="34" charset="-78"/>
              <a:cs typeface="Dubai Medium" panose="020B0603030403030204" pitchFamily="34" charset="-78"/>
            </a:endParaRPr>
          </a:p>
        </p:txBody>
      </p:sp>
      <p:pic>
        <p:nvPicPr>
          <p:cNvPr id="5" name="Picture 4">
            <a:extLst>
              <a:ext uri="{FF2B5EF4-FFF2-40B4-BE49-F238E27FC236}">
                <a16:creationId xmlns:a16="http://schemas.microsoft.com/office/drawing/2014/main" id="{97996B5D-9444-4CC0-AFA4-E19BAACC6EEE}"/>
              </a:ext>
            </a:extLst>
          </p:cNvPr>
          <p:cNvPicPr>
            <a:picLocks noChangeAspect="1"/>
          </p:cNvPicPr>
          <p:nvPr/>
        </p:nvPicPr>
        <p:blipFill>
          <a:blip r:embed="rId2"/>
          <a:stretch>
            <a:fillRect/>
          </a:stretch>
        </p:blipFill>
        <p:spPr>
          <a:xfrm>
            <a:off x="1906635" y="1754459"/>
            <a:ext cx="8643911" cy="4587623"/>
          </a:xfrm>
          <a:prstGeom prst="rect">
            <a:avLst/>
          </a:prstGeom>
        </p:spPr>
      </p:pic>
    </p:spTree>
    <p:extLst>
      <p:ext uri="{BB962C8B-B14F-4D97-AF65-F5344CB8AC3E}">
        <p14:creationId xmlns:p14="http://schemas.microsoft.com/office/powerpoint/2010/main" val="125766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42</TotalTime>
  <Words>591</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宋体</vt:lpstr>
      <vt:lpstr>楷体</vt:lpstr>
      <vt:lpstr>Arial</vt:lpstr>
      <vt:lpstr>Calibri</vt:lpstr>
      <vt:lpstr>Calibri Light</vt:lpstr>
      <vt:lpstr>Dubai Medium</vt:lpstr>
      <vt:lpstr>Celestial</vt:lpstr>
      <vt:lpstr>Recursion</vt:lpstr>
      <vt:lpstr>Quiz</vt:lpstr>
      <vt:lpstr>Quiz</vt:lpstr>
      <vt:lpstr>Mathematical Induction</vt:lpstr>
      <vt:lpstr>Recursion</vt:lpstr>
      <vt:lpstr>Code</vt:lpstr>
      <vt:lpstr>Tower of Hanoi</vt:lpstr>
      <vt:lpstr>Tower of Hanoi</vt:lpstr>
      <vt:lpstr>Code</vt:lpstr>
      <vt:lpstr>Demo</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CONAN HEDAS</dc:creator>
  <cp:lastModifiedBy>CONAN HEDAS</cp:lastModifiedBy>
  <cp:revision>5</cp:revision>
  <dcterms:created xsi:type="dcterms:W3CDTF">2017-11-01T02:11:58Z</dcterms:created>
  <dcterms:modified xsi:type="dcterms:W3CDTF">2017-11-01T02:54:44Z</dcterms:modified>
</cp:coreProperties>
</file>