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7E68F0-F124-45CE-A48F-25CAACAAC39E}">
  <a:tblStyle styleId="{F27E68F0-F124-45CE-A48F-25CAACAAC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79702e88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79702e88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79702e88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79702e88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c79702e88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c79702e88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79702e88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79702e88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c79702e88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c79702e88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c79702e88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c79702e88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c79702e88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c79702e88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79702e88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79702e88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79702e88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79702e88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c79702e88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c79702e88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79702e8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79702e8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c79702e88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c79702e88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c79702e88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c79702e88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c79702e88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c79702e88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c79702e88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c79702e88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c79702e88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c79702e88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c79702e88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c79702e88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c79702e88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c79702e88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c79702e88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c79702e88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c79702e88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c79702e88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c79702e88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c79702e8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79702e88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79702e88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79702e88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79702e88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79702e8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79702e8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79702e8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79702e8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c79702e88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c79702e88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79702e88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c79702e88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Depth Session #1</a:t>
            </a:r>
            <a:r>
              <a:rPr lang="en-GB" sz="5200">
                <a:solidFill>
                  <a:srgbClr val="000000"/>
                </a:solidFill>
              </a:rPr>
              <a:t>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2250" y="2797175"/>
            <a:ext cx="87924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             </a:t>
            </a:r>
            <a:r>
              <a:rPr lang="en-GB" sz="2800">
                <a:solidFill>
                  <a:srgbClr val="595959"/>
                </a:solidFill>
              </a:rPr>
              <a:t> Topics: Dynamic Programming - I</a:t>
            </a:r>
            <a:br>
              <a:rPr lang="en-GB" sz="2800">
                <a:solidFill>
                  <a:srgbClr val="595959"/>
                </a:solidFill>
              </a:rPr>
            </a:br>
            <a:r>
              <a:rPr lang="en-GB" sz="2800">
                <a:solidFill>
                  <a:srgbClr val="595959"/>
                </a:solidFill>
              </a:rPr>
              <a:t>                             </a:t>
            </a:r>
            <a:r>
              <a:rPr b="1" lang="en-GB" sz="2800">
                <a:solidFill>
                  <a:srgbClr val="595959"/>
                </a:solidFill>
              </a:rPr>
              <a:t>Kadane Variants</a:t>
            </a:r>
            <a:endParaRPr b="1"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175" y="98025"/>
            <a:ext cx="1096375" cy="10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7967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 sz="1900"/>
            </a:br>
            <a:br>
              <a:rPr b="1" lang="en-GB" sz="1900"/>
            </a:br>
            <a:br>
              <a:rPr lang="en-GB" sz="1900"/>
            </a:br>
            <a:br>
              <a:rPr lang="en-GB" sz="1900"/>
            </a:br>
            <a:r>
              <a:rPr lang="en-GB" sz="1900"/>
              <a:t>    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        </a:t>
            </a:r>
            <a:r>
              <a:rPr lang="en-GB" sz="1500">
                <a:solidFill>
                  <a:srgbClr val="A61C00"/>
                </a:solidFill>
              </a:rPr>
              <a:t>0</a:t>
            </a:r>
            <a:r>
              <a:rPr lang="en-GB">
                <a:solidFill>
                  <a:srgbClr val="A61C00"/>
                </a:solidFill>
              </a:rPr>
              <a:t>              </a:t>
            </a:r>
            <a:r>
              <a:rPr lang="en-GB" sz="1800">
                <a:solidFill>
                  <a:srgbClr val="A61C00"/>
                </a:solidFill>
              </a:rPr>
              <a:t>               </a:t>
            </a:r>
            <a:r>
              <a:rPr lang="en-GB" sz="1500">
                <a:solidFill>
                  <a:srgbClr val="A61C00"/>
                </a:solidFill>
              </a:rPr>
              <a:t>1                              2                              3                              4                             5</a:t>
            </a:r>
            <a:endParaRPr sz="1500">
              <a:solidFill>
                <a:srgbClr val="A61C00"/>
              </a:solidFill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Twist - Circular Kadane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796698" y="1853850"/>
            <a:ext cx="7335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Solution #2: Invert Sum Trick</a:t>
            </a:r>
            <a:b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1620775" y="28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855250" y="2911832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 sz="1900"/>
            </a:br>
            <a:br>
              <a:rPr b="1" lang="en-GB" sz="1900"/>
            </a:br>
            <a:br>
              <a:rPr lang="en-GB" sz="1900"/>
            </a:br>
            <a:br>
              <a:rPr lang="en-GB" sz="1900"/>
            </a:br>
            <a:r>
              <a:rPr lang="en-GB" sz="1900"/>
              <a:t>    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        </a:t>
            </a:r>
            <a:r>
              <a:rPr lang="en-GB" sz="1500">
                <a:solidFill>
                  <a:srgbClr val="A61C00"/>
                </a:solidFill>
              </a:rPr>
              <a:t>0</a:t>
            </a:r>
            <a:r>
              <a:rPr lang="en-GB">
                <a:solidFill>
                  <a:srgbClr val="A61C00"/>
                </a:solidFill>
              </a:rPr>
              <a:t>              </a:t>
            </a:r>
            <a:r>
              <a:rPr lang="en-GB" sz="1800">
                <a:solidFill>
                  <a:srgbClr val="A61C00"/>
                </a:solidFill>
              </a:rPr>
              <a:t>               </a:t>
            </a:r>
            <a:r>
              <a:rPr lang="en-GB" sz="1500">
                <a:solidFill>
                  <a:srgbClr val="A61C00"/>
                </a:solidFill>
              </a:rPr>
              <a:t>1                              2                              3                              4                             5</a:t>
            </a:r>
            <a:endParaRPr sz="1500">
              <a:solidFill>
                <a:srgbClr val="A61C00"/>
              </a:solidFill>
            </a:endParaRPr>
          </a:p>
        </p:txBody>
      </p:sp>
      <p:graphicFrame>
        <p:nvGraphicFramePr>
          <p:cNvPr id="177" name="Google Shape;177;p22"/>
          <p:cNvGraphicFramePr/>
          <p:nvPr/>
        </p:nvGraphicFramePr>
        <p:xfrm>
          <a:off x="1679325" y="4276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2"/>
          <p:cNvSpPr txBox="1"/>
          <p:nvPr/>
        </p:nvSpPr>
        <p:spPr>
          <a:xfrm>
            <a:off x="7073550" y="2371650"/>
            <a:ext cx="19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Maximizing Selected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898250" y="3789275"/>
            <a:ext cx="33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Is same as Minimizing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Invert Selection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0" name="Google Shape;180;p22"/>
          <p:cNvGraphicFramePr/>
          <p:nvPr/>
        </p:nvGraphicFramePr>
        <p:xfrm>
          <a:off x="6303461" y="7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960575"/>
                <a:gridCol w="624100"/>
              </a:tblGrid>
              <a:tr h="3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Double Slice Kadane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22"/>
              <a:t>Given an Array A[] of N integers. You need to find maximum F(x, y, z) for any x,y,z in range 0 ≤ x &lt; y &lt; z &lt; N. F(x, y, z) is defined as :-</a:t>
            </a:r>
            <a:endParaRPr sz="1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922"/>
            </a:br>
            <a:r>
              <a:rPr lang="en-GB" sz="1922"/>
              <a:t>		F(x, y, z) = A[x+1]+A[x+2]+A[x+3]+...+A[y-1]</a:t>
            </a:r>
            <a:br>
              <a:rPr lang="en-GB" sz="1922"/>
            </a:br>
            <a:r>
              <a:rPr lang="en-GB" sz="1922"/>
              <a:t>				</a:t>
            </a:r>
            <a:r>
              <a:rPr lang="en-GB" sz="1922"/>
              <a:t>+ </a:t>
            </a:r>
            <a:r>
              <a:rPr lang="en-GB" sz="1922"/>
              <a:t>A[y+1]+A[y+2]+A[y+3]+...+A[z-1]</a:t>
            </a:r>
            <a:endParaRPr sz="1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22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Double Slice Kadane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22"/>
              <a:t>If problem looks difficult, either it is.. Or its simple ( :</a:t>
            </a:r>
            <a:br>
              <a:rPr lang="en-GB" sz="1922"/>
            </a:br>
            <a:r>
              <a:rPr lang="en-GB" sz="1922"/>
              <a:t>  &gt;&gt;  </a:t>
            </a:r>
            <a:r>
              <a:rPr lang="en-GB" sz="1922" u="sng"/>
              <a:t>Observation #1</a:t>
            </a:r>
            <a:r>
              <a:rPr lang="en-GB" sz="1922"/>
              <a:t>: F(x, y, z) is same as </a:t>
            </a:r>
            <a:r>
              <a:rPr b="1" lang="en-GB" sz="1922">
                <a:solidFill>
                  <a:srgbClr val="980000"/>
                </a:solidFill>
              </a:rPr>
              <a:t>sum of range [x, z] - A[y]</a:t>
            </a:r>
            <a:endParaRPr b="1" sz="1922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22"/>
              <a:t>   &gt;&gt; Smells Original Kadane with 1 deletion allowed!</a:t>
            </a:r>
            <a:br>
              <a:rPr lang="en-GB" sz="1922"/>
            </a:br>
            <a:r>
              <a:rPr lang="en-GB" sz="1922"/>
              <a:t>	Lets call it </a:t>
            </a:r>
            <a:r>
              <a:rPr b="1" lang="en-GB" sz="1922"/>
              <a:t>1-hole Kadane</a:t>
            </a:r>
            <a:r>
              <a:rPr lang="en-GB" sz="1922"/>
              <a:t>.</a:t>
            </a:r>
            <a:br>
              <a:rPr lang="en-GB" sz="1922"/>
            </a:br>
            <a:br>
              <a:rPr lang="en-GB" sz="1922"/>
            </a:br>
            <a:r>
              <a:rPr lang="en-GB" sz="1922"/>
              <a:t>   &gt;&gt; </a:t>
            </a:r>
            <a:r>
              <a:rPr lang="en-GB" sz="1922" u="sng"/>
              <a:t>Observation #2</a:t>
            </a:r>
            <a:r>
              <a:rPr lang="en-GB" sz="1922"/>
              <a:t>: For every selection of position y, we    correspondingly get a fixed position x and z! </a:t>
            </a:r>
            <a:br>
              <a:rPr lang="en-GB" sz="1922"/>
            </a:br>
            <a:r>
              <a:rPr lang="en-GB" sz="1922"/>
              <a:t>This hints us scope of improvement and that we can probably think only in terms of choosing valid positions for y.</a:t>
            </a:r>
            <a:br>
              <a:rPr lang="en-GB" sz="1922"/>
            </a:br>
            <a:r>
              <a:rPr lang="en-GB" sz="1922"/>
              <a:t>          </a:t>
            </a:r>
            <a:endParaRPr b="1" sz="1922">
              <a:solidFill>
                <a:srgbClr val="980000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1-Hole Kadane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729450" y="2078875"/>
            <a:ext cx="7688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00"/>
              <a:t>Given an Array A[] of N integers. Select all possible subarrays, you are allowed to drop one integer from that subarray. Find maximum sum of all such subarray and drop selections.</a:t>
            </a:r>
            <a:br>
              <a:rPr lang="en-GB" sz="1600"/>
            </a:br>
            <a:br>
              <a:rPr lang="en-GB" sz="1600"/>
            </a:br>
            <a:r>
              <a:rPr b="1" lang="en-GB" sz="1600" u="sng"/>
              <a:t>Solution 1</a:t>
            </a:r>
            <a:r>
              <a:rPr lang="en-GB" sz="1600"/>
              <a:t> :</a:t>
            </a:r>
            <a:r>
              <a:rPr b="1" lang="en-GB" sz="1600"/>
              <a:t> Left-Right / Right-Left precompute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00"/>
              <a:t>Building from Observation #2.. Lets define</a:t>
            </a:r>
            <a:br>
              <a:rPr lang="en-GB" sz="1600"/>
            </a:br>
            <a:r>
              <a:rPr lang="en-GB" sz="1600"/>
              <a:t>,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600"/>
              <a:t>Now for every fixed position of y, we need to see maximum value for </a:t>
            </a:r>
            <a:r>
              <a:rPr b="1" lang="en-GB" sz="1600"/>
              <a:t>DP_LeftToRight[y-1]+DP_RightToLeft[y+1]</a:t>
            </a:r>
            <a:r>
              <a:rPr lang="en-GB" sz="1600"/>
              <a:t> and we are done!</a:t>
            </a:r>
            <a:endParaRPr sz="1600"/>
          </a:p>
        </p:txBody>
      </p:sp>
      <p:sp>
        <p:nvSpPr>
          <p:cNvPr id="202" name="Google Shape;202;p25"/>
          <p:cNvSpPr txBox="1"/>
          <p:nvPr/>
        </p:nvSpPr>
        <p:spPr>
          <a:xfrm>
            <a:off x="1649275" y="3801725"/>
            <a:ext cx="5898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DP_LeftToRight[i] = Max sum subarray that ends at position i.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DP_RightToLeft[i] = Max sum subarray that starts at position i.</a:t>
            </a:r>
            <a:endParaRPr sz="1600"/>
          </a:p>
        </p:txBody>
      </p:sp>
      <p:graphicFrame>
        <p:nvGraphicFramePr>
          <p:cNvPr id="203" name="Google Shape;203;p25"/>
          <p:cNvGraphicFramePr/>
          <p:nvPr/>
        </p:nvGraphicFramePr>
        <p:xfrm>
          <a:off x="6429261" y="29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960575"/>
                <a:gridCol w="624100"/>
              </a:tblGrid>
              <a:tr h="3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1-Hole Kadane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Is that best we can do for the problem?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1" name="Google Shape;211;p26"/>
          <p:cNvSpPr txBox="1"/>
          <p:nvPr/>
        </p:nvSpPr>
        <p:spPr>
          <a:xfrm>
            <a:off x="729450" y="2487900"/>
            <a:ext cx="5758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●"/>
            </a:pPr>
            <a:r>
              <a:rPr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we extend previous solution to O(1) space? Why or why not? Reason out loud.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1-Hole Kadane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729450" y="2078875"/>
            <a:ext cx="799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45" u="sng"/>
              <a:t>Solution #2</a:t>
            </a:r>
            <a:r>
              <a:rPr b="1" lang="en-GB" sz="1645"/>
              <a:t>: State Change Kadane</a:t>
            </a:r>
            <a:endParaRPr b="1" sz="16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645"/>
              <a:t>We can’t extend Solution #1 to O(1) space because of direction.</a:t>
            </a:r>
            <a:br>
              <a:rPr lang="en-GB" sz="1645"/>
            </a:br>
            <a:r>
              <a:rPr lang="en-GB" sz="1645"/>
              <a:t>That insight, strongly hints us to </a:t>
            </a:r>
            <a:r>
              <a:rPr b="1" lang="en-GB" sz="1645"/>
              <a:t>Redefine DP State</a:t>
            </a:r>
            <a:r>
              <a:rPr lang="en-GB" sz="1645"/>
              <a:t>. A general takeaway.</a:t>
            </a:r>
            <a:br>
              <a:rPr lang="en-GB" sz="1645"/>
            </a:br>
            <a:br>
              <a:rPr lang="en-GB" sz="1645"/>
            </a:br>
            <a:r>
              <a:rPr lang="en-GB" sz="1645"/>
              <a:t>Lets redefine our DP.</a:t>
            </a:r>
            <a:endParaRPr sz="1645"/>
          </a:p>
          <a:p>
            <a:pPr indent="-33305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45"/>
              <a:buChar char="●"/>
            </a:pPr>
            <a:r>
              <a:rPr lang="en-GB" sz="1645"/>
              <a:t>Let DP[i][0] = Max subarray ending at ith position and has not dropped any integer so far.</a:t>
            </a:r>
            <a:endParaRPr sz="1645"/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●"/>
            </a:pPr>
            <a:r>
              <a:rPr lang="en-GB" sz="1645"/>
              <a:t>Let DP[i][1] = Max subarray ending at ith position after dropping atmost 1 integer</a:t>
            </a:r>
            <a:endParaRPr sz="16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645"/>
              <a:t>Final answer will be DP[N][1] (Why?).</a:t>
            </a:r>
            <a:endParaRPr sz="16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45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1-Hole Kadane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29450" y="2078875"/>
            <a:ext cx="76887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Recurrence relations formed :-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DP[i][0] = max(DP[i-1][0] + A[i], A[i])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DP[i][1] = max(DP[i-1][0] + 0, DP[i-1][1] + A[i])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Homework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Work your reasons why it works?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Re-read thought process how we build Solution #2 from Solution #1. </a:t>
            </a:r>
            <a:r>
              <a:rPr b="1" lang="en-GB" sz="1600"/>
              <a:t>[Very Imp]</a:t>
            </a:r>
            <a:endParaRPr b="1" sz="16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K-Hole Kadane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Extending previous problem, find maximum sum subarray given you are allowed to drop atmost K contagious integers.</a:t>
            </a:r>
            <a:endParaRPr sz="1600"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729450" y="2155075"/>
            <a:ext cx="76887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900"/>
            </a:br>
            <a:br>
              <a:rPr b="1" lang="en-GB" sz="1900"/>
            </a:br>
            <a:r>
              <a:rPr lang="en-GB" sz="1900" u="sng"/>
              <a:t>Example</a:t>
            </a:r>
            <a:br>
              <a:rPr lang="en-GB" sz="1900"/>
            </a:br>
            <a:br>
              <a:rPr lang="en-GB" sz="1900"/>
            </a:br>
            <a:r>
              <a:rPr lang="en-GB" sz="1900"/>
              <a:t>    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        </a:t>
            </a:r>
            <a:r>
              <a:rPr lang="en-GB" sz="1500">
                <a:solidFill>
                  <a:srgbClr val="A61C00"/>
                </a:solidFill>
              </a:rPr>
              <a:t>0</a:t>
            </a:r>
            <a:r>
              <a:rPr lang="en-GB">
                <a:solidFill>
                  <a:srgbClr val="A61C00"/>
                </a:solidFill>
              </a:rPr>
              <a:t>              </a:t>
            </a:r>
            <a:r>
              <a:rPr lang="en-GB" sz="1800">
                <a:solidFill>
                  <a:srgbClr val="A61C00"/>
                </a:solidFill>
              </a:rPr>
              <a:t>               </a:t>
            </a:r>
            <a:r>
              <a:rPr lang="en-GB" sz="1500">
                <a:solidFill>
                  <a:srgbClr val="A61C00"/>
                </a:solidFill>
              </a:rPr>
              <a:t>1                              2                              3                              4                             5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Optimal answer is to select range [0, 5] and drop range [1,4] which gives us sum of </a:t>
            </a:r>
            <a:r>
              <a:rPr b="1" lang="en-GB" sz="1500" u="sng">
                <a:solidFill>
                  <a:srgbClr val="000000"/>
                </a:solidFill>
              </a:rPr>
              <a:t>7</a:t>
            </a:r>
            <a:r>
              <a:rPr lang="en-GB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1553525" y="351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K-Hole Kadane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729450" y="2078875"/>
            <a:ext cx="7688700" cy="26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Lets simplify problem again and change </a:t>
            </a:r>
            <a:r>
              <a:rPr b="1" lang="en-GB" sz="1600"/>
              <a:t>Problem perspective</a:t>
            </a:r>
            <a:r>
              <a:rPr lang="en-GB" sz="1600"/>
              <a:t>.</a:t>
            </a:r>
            <a:br>
              <a:rPr lang="en-GB" sz="1600"/>
            </a:br>
            <a:br>
              <a:rPr lang="en-GB" sz="1600"/>
            </a:br>
            <a:r>
              <a:rPr lang="en-GB" sz="1600"/>
              <a:t>We can see problem as,</a:t>
            </a:r>
            <a:br>
              <a:rPr lang="en-GB" sz="1600"/>
            </a:br>
            <a:r>
              <a:rPr lang="en-GB" sz="1600"/>
              <a:t>	</a:t>
            </a:r>
            <a:br>
              <a:rPr lang="en-GB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This clearly points us to direct solution - Re utilize 1-Hole Kadane Solution.</a:t>
            </a:r>
            <a:endParaRPr sz="1600"/>
          </a:p>
        </p:txBody>
      </p:sp>
      <p:sp>
        <p:nvSpPr>
          <p:cNvPr id="242" name="Google Shape;242;p30"/>
          <p:cNvSpPr txBox="1"/>
          <p:nvPr/>
        </p:nvSpPr>
        <p:spPr>
          <a:xfrm>
            <a:off x="2012700" y="3144800"/>
            <a:ext cx="4808100" cy="43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Find two disjoint subarray whose sum is maximum.</a:t>
            </a:r>
            <a:endParaRPr sz="1600"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K-Hole Kadane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729450" y="1853850"/>
            <a:ext cx="76887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Solution #1</a:t>
            </a:r>
            <a:r>
              <a:rPr b="1" lang="en-GB" sz="1600"/>
              <a:t> - Leveraging 1-Hole Kadane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Precompute LeftToRight Kadane and RightToLeft Kadane.</a:t>
            </a:r>
            <a:br>
              <a:rPr lang="en-GB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Formally,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DP_LeftToRight[i] = Max sum subarray starting at position 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DP_RightToLeft[i] = Max sum subarray ending at position 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600"/>
            </a:br>
            <a:r>
              <a:rPr lang="en-GB" sz="1600"/>
              <a:t>Now choose all possible pairs (i,j) such that i ≤ j and take maximum of DP_LeftToRight[i]+DP_RightToLeft[j]. Thats your answer!</a:t>
            </a:r>
            <a:endParaRPr sz="1600"/>
          </a:p>
        </p:txBody>
      </p:sp>
      <p:graphicFrame>
        <p:nvGraphicFramePr>
          <p:cNvPr id="250" name="Google Shape;250;p31"/>
          <p:cNvGraphicFramePr/>
          <p:nvPr/>
        </p:nvGraphicFramePr>
        <p:xfrm>
          <a:off x="6471211" y="19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699850"/>
                <a:gridCol w="835900"/>
              </a:tblGrid>
              <a:tr h="4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O(N^2)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Kadane 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 sz="1900"/>
            </a:br>
            <a:br>
              <a:rPr b="1" lang="en-GB" sz="1900"/>
            </a:br>
            <a:r>
              <a:rPr lang="en-GB" sz="1900"/>
              <a:t>Example</a:t>
            </a:r>
            <a:br>
              <a:rPr lang="en-GB" sz="1900"/>
            </a:br>
            <a:br>
              <a:rPr lang="en-GB" sz="1900"/>
            </a:br>
            <a:r>
              <a:rPr lang="en-GB" sz="1900"/>
              <a:t>    </a:t>
            </a:r>
            <a:r>
              <a:rPr lang="en-GB" sz="1900"/>
              <a:t>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        </a:t>
            </a:r>
            <a:r>
              <a:rPr lang="en-GB" sz="1500">
                <a:solidFill>
                  <a:srgbClr val="A61C00"/>
                </a:solidFill>
              </a:rPr>
              <a:t>0</a:t>
            </a:r>
            <a:r>
              <a:rPr lang="en-GB">
                <a:solidFill>
                  <a:srgbClr val="A61C00"/>
                </a:solidFill>
              </a:rPr>
              <a:t>              </a:t>
            </a:r>
            <a:r>
              <a:rPr lang="en-GB" sz="1800">
                <a:solidFill>
                  <a:srgbClr val="A61C00"/>
                </a:solidFill>
              </a:rPr>
              <a:t>               </a:t>
            </a:r>
            <a:r>
              <a:rPr lang="en-GB" sz="1500">
                <a:solidFill>
                  <a:srgbClr val="A61C00"/>
                </a:solidFill>
              </a:rPr>
              <a:t>1                              2                              3                              4                             5</a:t>
            </a:r>
            <a:endParaRPr sz="1500">
              <a:solidFill>
                <a:srgbClr val="A61C00"/>
              </a:solidFill>
            </a:endParaRPr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1553525" y="34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6" name="Google Shape;96;p14"/>
          <p:cNvCxnSpPr/>
          <p:nvPr/>
        </p:nvCxnSpPr>
        <p:spPr>
          <a:xfrm>
            <a:off x="4570439" y="4193075"/>
            <a:ext cx="0" cy="251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8203076" y="4193083"/>
            <a:ext cx="0" cy="251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 flipH="1" rot="10800000">
            <a:off x="4570450" y="4430550"/>
            <a:ext cx="3634200" cy="14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6387453" y="4430675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5698650" y="4696175"/>
            <a:ext cx="36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4 + 2 -1 + 4 = </a:t>
            </a:r>
            <a:r>
              <a:rPr b="1" lang="en-GB" u="sng">
                <a:latin typeface="Lato"/>
                <a:ea typeface="Lato"/>
                <a:cs typeface="Lato"/>
                <a:sym typeface="Lato"/>
              </a:rPr>
              <a:t>9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96698" y="1853850"/>
            <a:ext cx="733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Given an array A[] of N numbers, find maximum sum subarray?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729450" y="1211925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K-Hole Kadane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729450" y="1649275"/>
            <a:ext cx="76887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Solution #2 </a:t>
            </a:r>
            <a:r>
              <a:rPr b="1" lang="en-GB" sz="1600"/>
              <a:t>- Redefining 1-Hole Kadane DP state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All we need to improve from O(N^2) solution to O(N) solution </a:t>
            </a:r>
            <a:br>
              <a:rPr lang="en-GB" sz="1600"/>
            </a:br>
            <a:r>
              <a:rPr lang="en-GB" sz="1600"/>
              <a:t>is to redefine our DP!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Lets Redefine,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DP_LeftToRight[i] = Max sum subarray that lies in range [0, i]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DP_RightToLeft[i] = Max sum subarray that lies in range [i+1, N]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/>
            </a:br>
            <a:r>
              <a:rPr lang="en-GB" sz="1600"/>
              <a:t>Now notice, because of how we defined our DP, we don't need to have two loops for every possible pair of (i,j) like in previous problem.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Answer is simply, max amongst DP_LeftToRight[i]+DP_RightToLeft[i] for all valid i.</a:t>
            </a:r>
            <a:endParaRPr sz="1600"/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6471211" y="16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699850"/>
                <a:gridCol w="835900"/>
              </a:tblGrid>
              <a:tr h="4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729450" y="1211925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Sum Subset with no two adjacent selection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729450" y="1649275"/>
            <a:ext cx="76887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Solution #2 </a:t>
            </a:r>
            <a:r>
              <a:rPr b="1" lang="en-GB" sz="1600"/>
              <a:t>- Redefining 1-Hole Kadane DP state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All we need to improve from O(N^2) solution to O(N) solution </a:t>
            </a:r>
            <a:br>
              <a:rPr lang="en-GB" sz="1600"/>
            </a:br>
            <a:r>
              <a:rPr lang="en-GB" sz="1600"/>
              <a:t>is to redefine our DP!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Lets Redefine,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DP_LeftToRight[i] = Max sum subarray that lies in range [0, i]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DP_RightToLeft[i] = Max sum subarray that lies in range [i+1, N]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/>
            </a:br>
            <a:r>
              <a:rPr lang="en-GB" sz="1600"/>
              <a:t>Now notice, because of how we defined our DP, we don't need to have two loops for every possible pair of (i,j) like in previous problem.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Answer is simply, max amongst DP_LeftToRight[i]+DP_RightToLeft[i] for all valid i.</a:t>
            </a:r>
            <a:endParaRPr sz="1600"/>
          </a:p>
        </p:txBody>
      </p:sp>
      <p:graphicFrame>
        <p:nvGraphicFramePr>
          <p:cNvPr id="266" name="Google Shape;266;p33"/>
          <p:cNvGraphicFramePr/>
          <p:nvPr/>
        </p:nvGraphicFramePr>
        <p:xfrm>
          <a:off x="6471211" y="16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699850"/>
                <a:gridCol w="835900"/>
              </a:tblGrid>
              <a:tr h="4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96700" y="1853850"/>
            <a:ext cx="7335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Given an array of integers, find a subset with maximum possible sum, such that no two selected integers in subset are adjacent.</a:t>
            </a: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Non-contagious Kadane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 sz="1900"/>
            </a:br>
            <a:br>
              <a:rPr b="1" lang="en-GB" sz="1900"/>
            </a:br>
            <a:r>
              <a:rPr lang="en-GB" sz="1900"/>
              <a:t>Example</a:t>
            </a:r>
            <a:br>
              <a:rPr lang="en-GB" sz="1900"/>
            </a:br>
            <a:br>
              <a:rPr lang="en-GB" sz="1900"/>
            </a:br>
            <a:r>
              <a:rPr lang="en-GB" sz="1900"/>
              <a:t>    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        </a:t>
            </a:r>
            <a:r>
              <a:rPr lang="en-GB" sz="1500">
                <a:solidFill>
                  <a:srgbClr val="A61C00"/>
                </a:solidFill>
              </a:rPr>
              <a:t>0</a:t>
            </a:r>
            <a:r>
              <a:rPr lang="en-GB">
                <a:solidFill>
                  <a:srgbClr val="A61C00"/>
                </a:solidFill>
              </a:rPr>
              <a:t>              </a:t>
            </a:r>
            <a:r>
              <a:rPr lang="en-GB" sz="1800">
                <a:solidFill>
                  <a:srgbClr val="A61C00"/>
                </a:solidFill>
              </a:rPr>
              <a:t>               </a:t>
            </a:r>
            <a:r>
              <a:rPr lang="en-GB" sz="1500">
                <a:solidFill>
                  <a:srgbClr val="A61C00"/>
                </a:solidFill>
              </a:rPr>
              <a:t>1                              2                              3                              4                             5</a:t>
            </a:r>
            <a:endParaRPr sz="1500">
              <a:solidFill>
                <a:srgbClr val="A61C00"/>
              </a:solidFill>
            </a:endParaRPr>
          </a:p>
        </p:txBody>
      </p:sp>
      <p:graphicFrame>
        <p:nvGraphicFramePr>
          <p:cNvPr id="275" name="Google Shape;275;p34"/>
          <p:cNvGraphicFramePr/>
          <p:nvPr/>
        </p:nvGraphicFramePr>
        <p:xfrm>
          <a:off x="1553525" y="34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96700" y="1853850"/>
            <a:ext cx="7335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Given an array of integers, find a subset with maximum possible sum, such that no two selected integers in subset are adjacent.</a:t>
            </a: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Non-contagious Kadane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 sz="1900"/>
            </a:br>
            <a:br>
              <a:rPr b="1" lang="en-GB" sz="1900"/>
            </a:br>
            <a:r>
              <a:rPr lang="en-GB" sz="1900"/>
              <a:t>Example</a:t>
            </a:r>
            <a:br>
              <a:rPr lang="en-GB" sz="1900"/>
            </a:br>
            <a:br>
              <a:rPr lang="en-GB" sz="1900"/>
            </a:br>
            <a:r>
              <a:rPr lang="en-GB" sz="1900"/>
              <a:t>    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        </a:t>
            </a:r>
            <a:r>
              <a:rPr lang="en-GB" sz="1500">
                <a:solidFill>
                  <a:srgbClr val="A61C00"/>
                </a:solidFill>
              </a:rPr>
              <a:t>0</a:t>
            </a:r>
            <a:r>
              <a:rPr lang="en-GB">
                <a:solidFill>
                  <a:srgbClr val="A61C00"/>
                </a:solidFill>
              </a:rPr>
              <a:t>              </a:t>
            </a:r>
            <a:r>
              <a:rPr lang="en-GB" sz="1800">
                <a:solidFill>
                  <a:srgbClr val="A61C00"/>
                </a:solidFill>
              </a:rPr>
              <a:t>               </a:t>
            </a:r>
            <a:r>
              <a:rPr lang="en-GB" sz="1500">
                <a:solidFill>
                  <a:srgbClr val="A61C00"/>
                </a:solidFill>
              </a:rPr>
              <a:t>1                              2                              3                              4                             5</a:t>
            </a:r>
            <a:br>
              <a:rPr lang="en-GB" sz="1500">
                <a:solidFill>
                  <a:srgbClr val="A61C00"/>
                </a:solidFill>
              </a:rPr>
            </a:br>
            <a:br>
              <a:rPr lang="en-GB" sz="1500">
                <a:solidFill>
                  <a:srgbClr val="A61C00"/>
                </a:solidFill>
              </a:rPr>
            </a:br>
            <a:r>
              <a:rPr lang="en-GB" sz="1500">
                <a:solidFill>
                  <a:srgbClr val="A61C00"/>
                </a:solidFill>
              </a:rPr>
              <a:t>			</a:t>
            </a:r>
            <a:r>
              <a:rPr lang="en-GB" sz="1500">
                <a:solidFill>
                  <a:srgbClr val="000000"/>
                </a:solidFill>
              </a:rPr>
              <a:t>Its optimal to choose 10 and 4, which gives a sum of </a:t>
            </a:r>
            <a:r>
              <a:rPr b="1" lang="en-GB" sz="1500" u="sng">
                <a:solidFill>
                  <a:srgbClr val="000000"/>
                </a:solidFill>
              </a:rPr>
              <a:t>14</a:t>
            </a:r>
            <a:r>
              <a:rPr lang="en-GB" sz="1500">
                <a:solidFill>
                  <a:srgbClr val="A61C00"/>
                </a:solidFill>
              </a:rPr>
              <a:t>.</a:t>
            </a:r>
            <a:endParaRPr sz="1500">
              <a:solidFill>
                <a:srgbClr val="A61C00"/>
              </a:solidFill>
            </a:endParaRPr>
          </a:p>
        </p:txBody>
      </p:sp>
      <p:graphicFrame>
        <p:nvGraphicFramePr>
          <p:cNvPr id="284" name="Google Shape;284;p35"/>
          <p:cNvGraphicFramePr/>
          <p:nvPr/>
        </p:nvGraphicFramePr>
        <p:xfrm>
          <a:off x="1553525" y="34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Non-contagious Kadane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729450" y="1789050"/>
            <a:ext cx="757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Even though, we aren't talking about 'Contagious' arrays here, we are still talking about essence of Kadane :)</a:t>
            </a:r>
            <a:endParaRPr sz="1700"/>
          </a:p>
        </p:txBody>
      </p:sp>
      <p:sp>
        <p:nvSpPr>
          <p:cNvPr id="292" name="Google Shape;292;p36"/>
          <p:cNvSpPr txBox="1"/>
          <p:nvPr/>
        </p:nvSpPr>
        <p:spPr>
          <a:xfrm>
            <a:off x="810675" y="2571750"/>
            <a:ext cx="7226100" cy="149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Lets define,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DP[i] = Max sum subset in between [0,i]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Recurrence relation for DP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DP[i] = max(DP[i-2] + A[i], DP[i-1])</a:t>
            </a:r>
            <a:endParaRPr b="1" sz="1700"/>
          </a:p>
        </p:txBody>
      </p:sp>
      <p:sp>
        <p:nvSpPr>
          <p:cNvPr id="293" name="Google Shape;293;p36"/>
          <p:cNvSpPr txBox="1"/>
          <p:nvPr/>
        </p:nvSpPr>
        <p:spPr>
          <a:xfrm>
            <a:off x="845625" y="4279325"/>
            <a:ext cx="7156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Logic behind the DP is, either you select ith element and hence cannot pick previous element, or simply continue after selecting (i-1)th element.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Non-contagious Kadane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50" y="1853850"/>
            <a:ext cx="66008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851250" y="4377975"/>
            <a:ext cx="793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This question, Kadane and number of binary string.. All have essentially same idea!</a:t>
            </a:r>
            <a:endParaRPr sz="1700"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861"/>
            <a:ext cx="9143999" cy="48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Learnings?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729450" y="2078875"/>
            <a:ext cx="76887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Always </a:t>
            </a:r>
            <a:r>
              <a:rPr b="1" lang="en-GB" sz="1600"/>
              <a:t>Define DP formally</a:t>
            </a:r>
            <a:r>
              <a:rPr lang="en-GB" sz="1600"/>
              <a:t>! Its helpful to build solutions.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Start thinking about </a:t>
            </a:r>
            <a:r>
              <a:rPr b="1" lang="en-GB" sz="1600"/>
              <a:t>Space complexity</a:t>
            </a:r>
            <a:r>
              <a:rPr lang="en-GB" sz="1600"/>
              <a:t> for everything you solve. </a:t>
            </a:r>
            <a:br>
              <a:rPr lang="en-GB" sz="1600"/>
            </a:br>
            <a:r>
              <a:rPr lang="en-GB" sz="1600"/>
              <a:t>Easiest brownie points you can score.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Super powerful trick - </a:t>
            </a:r>
            <a:r>
              <a:rPr b="1" lang="en-GB" sz="1600"/>
              <a:t>Changing DP state</a:t>
            </a:r>
            <a:r>
              <a:rPr lang="en-GB" sz="1600"/>
              <a:t> </a:t>
            </a:r>
            <a:br>
              <a:rPr lang="en-GB" sz="1600"/>
            </a:br>
            <a:r>
              <a:rPr lang="en-GB" sz="1600"/>
              <a:t>  (1) to optimize space </a:t>
            </a:r>
            <a:br>
              <a:rPr lang="en-GB" sz="1600"/>
            </a:br>
            <a:r>
              <a:rPr lang="en-GB" sz="1600"/>
              <a:t>  (2) to come up with working 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Problem Simplification and </a:t>
            </a:r>
            <a:r>
              <a:rPr b="1" lang="en-GB" sz="1600"/>
              <a:t>Changing perspective</a:t>
            </a:r>
            <a:r>
              <a:rPr lang="en-GB" sz="1600"/>
              <a:t> to problem is underrated!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Keep connecting whatever you study! Improves your pattern </a:t>
            </a:r>
            <a:r>
              <a:rPr lang="en-GB" sz="1600"/>
              <a:t>recognition</a:t>
            </a:r>
            <a:r>
              <a:rPr lang="en-GB" sz="1600"/>
              <a:t> 2x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Learnings?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729450" y="1998700"/>
            <a:ext cx="7688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 from identifying where exactly are you stuck.. Reason or stem your next step from there.. Its your signboard!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975" y="2782875"/>
            <a:ext cx="2834267" cy="2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Kadane Problem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922"/>
              <a:t>As with all DPs lets start by defining DP formally (</a:t>
            </a:r>
            <a:r>
              <a:rPr b="1" lang="en-GB" sz="1922"/>
              <a:t>A must do</a:t>
            </a:r>
            <a:r>
              <a:rPr lang="en-GB" sz="1922"/>
              <a:t>!)</a:t>
            </a:r>
            <a:endParaRPr sz="1922"/>
          </a:p>
          <a:p>
            <a:pPr indent="-3506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23"/>
              <a:buChar char="●"/>
            </a:pPr>
            <a:r>
              <a:rPr lang="en-GB" sz="1922"/>
              <a:t>Let DP[i] = Maximum Sum subarray ending at i position amongst all subarrays that can be formed in range [1, i] ending at position i</a:t>
            </a:r>
            <a:br>
              <a:rPr lang="en-GB" sz="1922"/>
            </a:br>
            <a:endParaRPr sz="1922"/>
          </a:p>
          <a:p>
            <a:pPr indent="-3506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23"/>
              <a:buChar char="●"/>
            </a:pPr>
            <a:r>
              <a:rPr lang="en-GB" sz="1922"/>
              <a:t>Now lets assume we have computed answer for all j such that j &lt; i.</a:t>
            </a:r>
            <a:br>
              <a:rPr lang="en-GB" sz="1922"/>
            </a:br>
            <a:endParaRPr sz="1922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Kadane Problem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9450" y="1911150"/>
            <a:ext cx="814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922"/>
              <a:t>Clearly, the maximum sum subarray ending at ith position can be found be either</a:t>
            </a:r>
            <a:endParaRPr sz="1922"/>
          </a:p>
          <a:p>
            <a:pPr indent="-3506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23"/>
              <a:buAutoNum type="arabicPeriod"/>
            </a:pPr>
            <a:r>
              <a:rPr lang="en-GB" sz="1922"/>
              <a:t>Extending Maximum sum subarray ending at position at ith = DP[i-1]                               (Recall how we defined DP)    OR</a:t>
            </a:r>
            <a:endParaRPr sz="1922"/>
          </a:p>
          <a:p>
            <a:pPr indent="-3506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23"/>
              <a:buAutoNum type="arabicPeriod"/>
            </a:pPr>
            <a:r>
              <a:rPr lang="en-GB" sz="1922"/>
              <a:t>Start a new window at ith position, since previous best was negative, it will only lower value we can obtain = A[i]</a:t>
            </a:r>
            <a:endParaRPr sz="1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922"/>
              <a:t>Since there is no other case than either of these two, we get recurrence</a:t>
            </a:r>
            <a:endParaRPr sz="1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922"/>
              <a:t>                                            </a:t>
            </a:r>
            <a:endParaRPr sz="1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922"/>
          </a:p>
        </p:txBody>
      </p:sp>
      <p:sp>
        <p:nvSpPr>
          <p:cNvPr id="116" name="Google Shape;116;p16"/>
          <p:cNvSpPr txBox="1"/>
          <p:nvPr/>
        </p:nvSpPr>
        <p:spPr>
          <a:xfrm>
            <a:off x="3228675" y="4514550"/>
            <a:ext cx="3857700" cy="48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22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DP[i] = max{DP[i-1] + A[i], A[i]}</a:t>
            </a:r>
            <a:endParaRPr b="1" sz="1922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Kadane Problem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964400" y="4625625"/>
            <a:ext cx="7627200" cy="210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                                 </a:t>
            </a:r>
            <a:r>
              <a:rPr lang="en-GB" sz="1800"/>
              <a:t>Question….. Is this good for Interview?</a:t>
            </a:r>
            <a:endParaRPr sz="18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5" y="1853850"/>
            <a:ext cx="83153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944675" y="4248700"/>
            <a:ext cx="7627200" cy="157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Time to start giving </a:t>
            </a:r>
            <a:r>
              <a:rPr b="1" lang="en-GB" sz="1800"/>
              <a:t>Space Complexity</a:t>
            </a:r>
            <a:r>
              <a:rPr lang="en-GB" sz="1800"/>
              <a:t>, </a:t>
            </a:r>
            <a:br>
              <a:rPr lang="en-GB" sz="1800"/>
            </a:br>
            <a:r>
              <a:rPr lang="en-GB" sz="1800"/>
              <a:t>active focus for interviews</a:t>
            </a:r>
            <a:br>
              <a:rPr lang="en-GB" sz="1800"/>
            </a:br>
            <a:r>
              <a:rPr lang="en-GB" sz="1800"/>
              <a:t> </a:t>
            </a:r>
            <a:endParaRPr sz="1800"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Kadane Problem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88" y="1853850"/>
            <a:ext cx="6391275" cy="2247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8"/>
          <p:cNvGraphicFramePr/>
          <p:nvPr/>
        </p:nvGraphicFramePr>
        <p:xfrm>
          <a:off x="5145549" y="42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960575"/>
                <a:gridCol w="624100"/>
              </a:tblGrid>
              <a:tr h="3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Twist - Circular Kadane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796698" y="1853850"/>
            <a:ext cx="7335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Assume N nodes placed in a circular fashion. ith node has an integer A[i] on it. Find a Contiguous selection of nodes with maximum sum.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75" y="2877975"/>
            <a:ext cx="2125825" cy="21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3014998" y="3170238"/>
            <a:ext cx="733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Twist - Circular Kadane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796698" y="1853850"/>
            <a:ext cx="7335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Assume N nodes placed in a circular fashion. ith node has an integer A[i] on it. Find a Contiguous selection of nodes with maximum sum.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75" y="2877975"/>
            <a:ext cx="2125825" cy="21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3014998" y="3170238"/>
            <a:ext cx="73350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br>
              <a:rPr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 Sum</a:t>
            </a:r>
            <a:b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= 12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475" y="2877985"/>
            <a:ext cx="2125825" cy="21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Twist - Circular Kadane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96698" y="1853850"/>
            <a:ext cx="7335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Solution #1: Doubling Array Trick</a:t>
            </a:r>
            <a:b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96700" y="1547750"/>
            <a:ext cx="76887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 sz="1900"/>
            </a:br>
            <a:br>
              <a:rPr b="1" lang="en-GB" sz="1900"/>
            </a:br>
            <a:r>
              <a:rPr lang="en-GB" sz="1900"/>
              <a:t>Example</a:t>
            </a:r>
            <a:br>
              <a:rPr lang="en-GB" sz="1900"/>
            </a:br>
            <a:br>
              <a:rPr lang="en-GB" sz="1900"/>
            </a:br>
            <a:r>
              <a:rPr lang="en-GB" sz="1900"/>
              <a:t>    A[] =</a:t>
            </a:r>
            <a:br>
              <a:rPr lang="en-GB" sz="1900"/>
            </a:br>
            <a:r>
              <a:rPr lang="en-GB" sz="1800">
                <a:solidFill>
                  <a:srgbClr val="A61C00"/>
                </a:solidFill>
              </a:rPr>
              <a:t>		</a:t>
            </a:r>
            <a:r>
              <a:rPr lang="en-GB" sz="1500">
                <a:solidFill>
                  <a:srgbClr val="A61C00"/>
                </a:solidFill>
              </a:rPr>
              <a:t>0     </a:t>
            </a:r>
            <a:r>
              <a:rPr lang="en-GB">
                <a:solidFill>
                  <a:srgbClr val="A61C00"/>
                </a:solidFill>
              </a:rPr>
              <a:t> </a:t>
            </a:r>
            <a:r>
              <a:rPr lang="en-GB" sz="1500">
                <a:solidFill>
                  <a:srgbClr val="A61C00"/>
                </a:solidFill>
              </a:rPr>
              <a:t>1       2        3       4        5       6        7       8       9       10     11</a:t>
            </a:r>
            <a:br>
              <a:rPr lang="en-GB" sz="1500">
                <a:solidFill>
                  <a:srgbClr val="A61C00"/>
                </a:solidFill>
              </a:rPr>
            </a:br>
            <a:br>
              <a:rPr lang="en-GB" sz="1500">
                <a:solidFill>
                  <a:srgbClr val="A61C00"/>
                </a:solidFill>
              </a:rPr>
            </a:br>
            <a:br>
              <a:rPr lang="en-GB" sz="1500">
                <a:solidFill>
                  <a:srgbClr val="A61C00"/>
                </a:solidFill>
              </a:rPr>
            </a:br>
            <a:br>
              <a:rPr lang="en-GB" sz="1500">
                <a:solidFill>
                  <a:srgbClr val="A61C00"/>
                </a:solidFill>
              </a:rPr>
            </a:br>
            <a:r>
              <a:rPr lang="en-GB" sz="1500">
                <a:solidFill>
                  <a:srgbClr val="A61C00"/>
                </a:solidFill>
              </a:rPr>
              <a:t>                        </a:t>
            </a:r>
            <a:r>
              <a:rPr lang="en-GB" sz="1500">
                <a:solidFill>
                  <a:srgbClr val="000000"/>
                </a:solidFill>
              </a:rPr>
              <a:t>Constraint - maximum length considered is N.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161" name="Google Shape;161;p21"/>
          <p:cNvGraphicFramePr/>
          <p:nvPr/>
        </p:nvGraphicFramePr>
        <p:xfrm>
          <a:off x="1620775" y="29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21"/>
          <p:cNvGraphicFramePr/>
          <p:nvPr/>
        </p:nvGraphicFramePr>
        <p:xfrm>
          <a:off x="3917875" y="29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3" name="Google Shape;163;p21"/>
          <p:cNvCxnSpPr/>
          <p:nvPr/>
        </p:nvCxnSpPr>
        <p:spPr>
          <a:xfrm>
            <a:off x="1761100" y="3787750"/>
            <a:ext cx="2026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2165100" y="3940150"/>
            <a:ext cx="2026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2545200" y="4120500"/>
            <a:ext cx="2026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6" name="Google Shape;166;p21"/>
          <p:cNvGraphicFramePr/>
          <p:nvPr/>
        </p:nvGraphicFramePr>
        <p:xfrm>
          <a:off x="6214972" y="682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{F27E68F0-F124-45CE-A48F-25CAACAAC39E}</a:tableStyleId>
              </a:tblPr>
              <a:tblGrid>
                <a:gridCol w="1960575"/>
                <a:gridCol w="624100"/>
              </a:tblGrid>
              <a:tr h="3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Space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200" y="98025"/>
            <a:ext cx="650350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