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4">
          <p15:clr>
            <a:srgbClr val="A4A3A4"/>
          </p15:clr>
        </p15:guide>
        <p15:guide id="2" pos="10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43"/>
    <p:restoredTop sz="94660"/>
  </p:normalViewPr>
  <p:slideViewPr>
    <p:cSldViewPr snapToGrid="0">
      <p:cViewPr>
        <p:scale>
          <a:sx n="50" d="100"/>
          <a:sy n="50" d="100"/>
        </p:scale>
        <p:origin x="1516" y="-5293"/>
      </p:cViewPr>
      <p:guideLst>
        <p:guide orient="horz" pos="13604"/>
        <p:guide pos="10203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" y="0"/>
            <a:ext cx="32394129" cy="43200638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32399288" cy="15759953"/>
          </a:xfrm>
          <a:prstGeom prst="rect">
            <a:avLst/>
          </a:prstGeom>
          <a:gradFill>
            <a:gsLst>
              <a:gs pos="0">
                <a:srgbClr val="002060">
                  <a:alpha val="45000"/>
                </a:srgbClr>
              </a:gs>
              <a:gs pos="100000">
                <a:srgbClr val="00206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53035" y="5109882"/>
            <a:ext cx="30928236" cy="37230753"/>
            <a:chOff x="753035" y="5109882"/>
            <a:chExt cx="30928236" cy="4039273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753035" y="1532741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753035" y="5109882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753035" y="25544953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753035" y="3576248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689" y="1583708"/>
            <a:ext cx="20635912" cy="30861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53035" y="5432613"/>
            <a:ext cx="15383436" cy="29368073"/>
            <a:chOff x="753035" y="5432613"/>
            <a:chExt cx="15383436" cy="29368073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753035" y="5432613"/>
              <a:ext cx="15383436" cy="10757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753035" y="14899039"/>
              <a:ext cx="15383436" cy="10757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753035" y="24258496"/>
              <a:ext cx="15383436" cy="10757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753035" y="33724922"/>
              <a:ext cx="15383436" cy="10757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035" y="42544074"/>
            <a:ext cx="2462997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" y="0"/>
            <a:ext cx="32394129" cy="43200638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32399288" cy="15759953"/>
          </a:xfrm>
          <a:prstGeom prst="rect">
            <a:avLst/>
          </a:prstGeom>
          <a:gradFill>
            <a:gsLst>
              <a:gs pos="0">
                <a:srgbClr val="002060">
                  <a:alpha val="45000"/>
                </a:srgbClr>
              </a:gs>
              <a:gs pos="100000">
                <a:srgbClr val="00206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53035" y="5109882"/>
            <a:ext cx="30928236" cy="37230753"/>
            <a:chOff x="753035" y="5109882"/>
            <a:chExt cx="30928236" cy="4039273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753035" y="1532741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753035" y="5109882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753035" y="25544953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753035" y="3576248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689" y="1583708"/>
            <a:ext cx="20635912" cy="30861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53035" y="5432613"/>
            <a:ext cx="15383436" cy="29368073"/>
            <a:chOff x="753035" y="5432613"/>
            <a:chExt cx="15383436" cy="29368073"/>
          </a:xfrm>
          <a:solidFill>
            <a:srgbClr val="3B2743"/>
          </a:solidFill>
        </p:grpSpPr>
        <p:sp>
          <p:nvSpPr>
            <p:cNvPr id="15" name="직사각형 14"/>
            <p:cNvSpPr/>
            <p:nvPr userDrawn="1"/>
          </p:nvSpPr>
          <p:spPr>
            <a:xfrm>
              <a:off x="753035" y="5432613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753035" y="14899039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753035" y="24258496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753035" y="33724922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035" y="42544074"/>
            <a:ext cx="2462997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" y="0"/>
            <a:ext cx="32394129" cy="43200638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32399288" cy="15759953"/>
          </a:xfrm>
          <a:prstGeom prst="rect">
            <a:avLst/>
          </a:prstGeom>
          <a:gradFill>
            <a:gsLst>
              <a:gs pos="0">
                <a:srgbClr val="002060">
                  <a:alpha val="45000"/>
                </a:srgbClr>
              </a:gs>
              <a:gs pos="100000">
                <a:srgbClr val="00206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53035" y="5109882"/>
            <a:ext cx="30928236" cy="37230753"/>
            <a:chOff x="753035" y="5109882"/>
            <a:chExt cx="30928236" cy="4039273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753035" y="1532741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753035" y="5109882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753035" y="25544953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753035" y="3576248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689" y="1583708"/>
            <a:ext cx="20635912" cy="30861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53035" y="5432613"/>
            <a:ext cx="15383436" cy="29368073"/>
            <a:chOff x="753035" y="5432613"/>
            <a:chExt cx="15383436" cy="29368073"/>
          </a:xfrm>
          <a:solidFill>
            <a:srgbClr val="2D4A50"/>
          </a:solidFill>
        </p:grpSpPr>
        <p:sp>
          <p:nvSpPr>
            <p:cNvPr id="15" name="직사각형 14"/>
            <p:cNvSpPr/>
            <p:nvPr userDrawn="1"/>
          </p:nvSpPr>
          <p:spPr>
            <a:xfrm>
              <a:off x="753035" y="5432613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753035" y="14899039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753035" y="24258496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753035" y="33724922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035" y="42544074"/>
            <a:ext cx="2462997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" y="0"/>
            <a:ext cx="32394129" cy="43200638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32399288" cy="15759953"/>
          </a:xfrm>
          <a:prstGeom prst="rect">
            <a:avLst/>
          </a:prstGeom>
          <a:gradFill>
            <a:gsLst>
              <a:gs pos="0">
                <a:srgbClr val="002060">
                  <a:alpha val="45000"/>
                </a:srgbClr>
              </a:gs>
              <a:gs pos="100000">
                <a:srgbClr val="00206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53035" y="5109882"/>
            <a:ext cx="30928236" cy="37230753"/>
            <a:chOff x="753035" y="5109882"/>
            <a:chExt cx="30928236" cy="4039273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753035" y="1532741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753035" y="5109882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753035" y="25544953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753035" y="3576248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689" y="1583708"/>
            <a:ext cx="20635912" cy="30861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53035" y="5432613"/>
            <a:ext cx="15383436" cy="29368073"/>
            <a:chOff x="753035" y="5432613"/>
            <a:chExt cx="15383436" cy="29368073"/>
          </a:xfrm>
          <a:solidFill>
            <a:srgbClr val="4F5C75"/>
          </a:solidFill>
        </p:grpSpPr>
        <p:sp>
          <p:nvSpPr>
            <p:cNvPr id="15" name="직사각형 14"/>
            <p:cNvSpPr/>
            <p:nvPr userDrawn="1"/>
          </p:nvSpPr>
          <p:spPr>
            <a:xfrm>
              <a:off x="753035" y="5432613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753035" y="14899039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753035" y="24258496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753035" y="33724922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035" y="42544074"/>
            <a:ext cx="2462997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" y="0"/>
            <a:ext cx="32394129" cy="43200638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32399288" cy="15759953"/>
          </a:xfrm>
          <a:prstGeom prst="rect">
            <a:avLst/>
          </a:prstGeom>
          <a:gradFill>
            <a:gsLst>
              <a:gs pos="0">
                <a:srgbClr val="002060">
                  <a:alpha val="45000"/>
                </a:srgbClr>
              </a:gs>
              <a:gs pos="100000">
                <a:srgbClr val="00206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53035" y="5109882"/>
            <a:ext cx="30928236" cy="37230753"/>
            <a:chOff x="753035" y="5109882"/>
            <a:chExt cx="30928236" cy="4039273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753035" y="1532741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753035" y="5109882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753035" y="25544953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753035" y="35762488"/>
              <a:ext cx="30928236" cy="9740129"/>
            </a:xfrm>
            <a:prstGeom prst="roundRect">
              <a:avLst>
                <a:gd name="adj" fmla="val 2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1689" y="1583708"/>
            <a:ext cx="20635912" cy="30861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53035" y="5432613"/>
            <a:ext cx="15383436" cy="29368073"/>
            <a:chOff x="753035" y="5432613"/>
            <a:chExt cx="15383436" cy="29368073"/>
          </a:xfrm>
          <a:solidFill>
            <a:srgbClr val="3E4176"/>
          </a:solidFill>
        </p:grpSpPr>
        <p:sp>
          <p:nvSpPr>
            <p:cNvPr id="15" name="직사각형 14"/>
            <p:cNvSpPr/>
            <p:nvPr userDrawn="1"/>
          </p:nvSpPr>
          <p:spPr>
            <a:xfrm>
              <a:off x="753035" y="5432613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753035" y="14899039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753035" y="24258496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753035" y="33724922"/>
              <a:ext cx="15383436" cy="10757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035" y="42544074"/>
            <a:ext cx="2462997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2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Box 56"/>
          <p:cNvSpPr txBox="1"/>
          <p:nvPr/>
        </p:nvSpPr>
        <p:spPr>
          <a:xfrm>
            <a:off x="1066080" y="25728000"/>
            <a:ext cx="15133564" cy="6285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b="0" spc="-100" dirty="0"/>
              <a:t>     </a:t>
            </a:r>
            <a:r>
              <a:rPr lang="ko-KR" altLang="en-US" sz="3000" b="1" spc="-100" dirty="0"/>
              <a:t>시스템 작동 순서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spc="-100" dirty="0"/>
              <a:t>	</a:t>
            </a:r>
            <a:r>
              <a:rPr lang="en-US" altLang="ko-KR" sz="3000" b="1" spc="-100" dirty="0"/>
              <a:t>Cam Capture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1" spc="-100" dirty="0"/>
              <a:t>	</a:t>
            </a:r>
            <a:r>
              <a:rPr lang="ko-KR" altLang="en-US" sz="2500" dirty="0">
                <a:latin typeface="맑은 고딕"/>
              </a:rPr>
              <a:t>·</a:t>
            </a:r>
            <a:r>
              <a:rPr lang="en-US" altLang="ko-KR" sz="2500" dirty="0">
                <a:latin typeface="맑은 고딕"/>
              </a:rPr>
              <a:t> </a:t>
            </a:r>
            <a:r>
              <a:rPr lang="en-US" altLang="ko-KR" sz="3000" dirty="0">
                <a:latin typeface="맑은 고딕"/>
                <a:cs typeface="맑은 고딕"/>
              </a:rPr>
              <a:t>Cap Capture </a:t>
            </a:r>
            <a:r>
              <a:rPr lang="ko-KR" altLang="en-US" sz="3000" dirty="0">
                <a:latin typeface="맑은 고딕"/>
              </a:rPr>
              <a:t>버튼을 누르면 </a:t>
            </a:r>
            <a:r>
              <a:rPr lang="en-US" altLang="ko-KR" sz="3000" dirty="0" err="1">
                <a:latin typeface="맑은 고딕"/>
                <a:cs typeface="맑은 고딕"/>
              </a:rPr>
              <a:t>WebCam</a:t>
            </a:r>
            <a:r>
              <a:rPr lang="ko-KR" altLang="en-US" sz="3000" dirty="0">
                <a:latin typeface="맑은 고딕"/>
              </a:rPr>
              <a:t>이</a:t>
            </a:r>
            <a:r>
              <a:rPr lang="en-US" altLang="ko-KR" sz="3000" dirty="0">
                <a:latin typeface="맑은 고딕"/>
                <a:cs typeface="맑은 고딕"/>
              </a:rPr>
              <a:t> </a:t>
            </a:r>
            <a:r>
              <a:rPr lang="ko-KR" altLang="en-US" sz="3000" dirty="0">
                <a:latin typeface="맑은 고딕"/>
              </a:rPr>
              <a:t>작동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1" spc="-100" dirty="0">
                <a:latin typeface="맑은 고딕"/>
                <a:cs typeface="맑은 고딕"/>
              </a:rPr>
              <a:t>	</a:t>
            </a:r>
            <a:r>
              <a:rPr lang="ko-KR" altLang="en-US" sz="2500" dirty="0">
                <a:latin typeface="맑은 고딕"/>
              </a:rPr>
              <a:t>·</a:t>
            </a:r>
            <a:r>
              <a:rPr lang="en-US" altLang="ko-KR" sz="2500" dirty="0">
                <a:latin typeface="맑은 고딕"/>
              </a:rPr>
              <a:t> </a:t>
            </a:r>
            <a:r>
              <a:rPr lang="en-US" altLang="ko-KR" sz="3000" dirty="0">
                <a:latin typeface="맑은 고딕"/>
                <a:cs typeface="맑은 고딕"/>
              </a:rPr>
              <a:t>Q</a:t>
            </a:r>
            <a:r>
              <a:rPr lang="ko-KR" altLang="en-US" sz="3000" dirty="0">
                <a:latin typeface="맑은 고딕"/>
              </a:rPr>
              <a:t>버튼을 눌러 </a:t>
            </a:r>
            <a:r>
              <a:rPr lang="en-US" altLang="ko-KR" sz="3000" dirty="0">
                <a:latin typeface="맑은 고딕"/>
                <a:cs typeface="맑은 고딕"/>
              </a:rPr>
              <a:t>Capture</a:t>
            </a:r>
            <a:r>
              <a:rPr lang="ko-KR" altLang="en-US" sz="3000" dirty="0">
                <a:latin typeface="맑은 고딕"/>
              </a:rPr>
              <a:t>진행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dirty="0">
                <a:latin typeface="맑은 고딕"/>
              </a:rPr>
              <a:t>	</a:t>
            </a:r>
            <a:r>
              <a:rPr lang="en-US" altLang="ko-KR" sz="3000" b="1" dirty="0">
                <a:cs typeface="Calibri"/>
              </a:rPr>
              <a:t>Cloth Choice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1" dirty="0">
                <a:cs typeface="Calibri"/>
              </a:rPr>
              <a:t>	</a:t>
            </a:r>
            <a:r>
              <a:rPr lang="ko-KR" altLang="en-US" sz="3000" dirty="0">
                <a:latin typeface="맑은 고딕"/>
              </a:rPr>
              <a:t>·</a:t>
            </a:r>
            <a:r>
              <a:rPr lang="en-US" altLang="ko-KR" sz="3000" dirty="0">
                <a:latin typeface="맑은 고딕"/>
              </a:rPr>
              <a:t> 9</a:t>
            </a:r>
            <a:r>
              <a:rPr lang="ko-KR" altLang="en-US" sz="3000" dirty="0">
                <a:latin typeface="맑은 고딕"/>
              </a:rPr>
              <a:t>개의 국가의 버튼이 생성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dirty="0">
                <a:latin typeface="맑은 고딕"/>
              </a:rPr>
              <a:t>	· 원하는 국기를 클릭하면 그 국가의 남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여 각각 한 벌의 전통의상이 생성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dirty="0">
                <a:latin typeface="맑은 고딕"/>
              </a:rPr>
              <a:t>	</a:t>
            </a:r>
            <a:r>
              <a:rPr lang="en-US" altLang="ko-KR" sz="3000" b="1" dirty="0">
                <a:cs typeface="Calibri"/>
              </a:rPr>
              <a:t>Detecting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1" dirty="0">
                <a:cs typeface="Calibri"/>
              </a:rPr>
              <a:t>	</a:t>
            </a:r>
            <a:r>
              <a:rPr lang="ko-KR" altLang="en-US" sz="3000" dirty="0">
                <a:latin typeface="맑은 고딕"/>
              </a:rPr>
              <a:t>·</a:t>
            </a:r>
            <a:r>
              <a:rPr lang="en-US" altLang="ko-KR" sz="3000" dirty="0">
                <a:latin typeface="맑은 고딕"/>
              </a:rPr>
              <a:t> </a:t>
            </a:r>
            <a:r>
              <a:rPr lang="ko-KR" altLang="en-US" sz="3000" dirty="0" err="1">
                <a:latin typeface="맑은 고딕"/>
              </a:rPr>
              <a:t>영상검출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</a:t>
            </a:r>
            <a:r>
              <a:rPr lang="ko-KR" altLang="en-US" sz="3000" dirty="0" err="1">
                <a:latin typeface="맑은 고딕"/>
              </a:rPr>
              <a:t>모폴로지</a:t>
            </a:r>
            <a:r>
              <a:rPr lang="en-US" altLang="ko-KR" sz="3000" dirty="0">
                <a:latin typeface="맑은 고딕"/>
              </a:rPr>
              <a:t>,</a:t>
            </a:r>
            <a:r>
              <a:rPr lang="ko-KR" altLang="en-US" sz="3000" dirty="0">
                <a:latin typeface="맑은 고딕"/>
              </a:rPr>
              <a:t> </a:t>
            </a:r>
            <a:r>
              <a:rPr lang="ko-KR" altLang="en-US" sz="3000" dirty="0" err="1">
                <a:latin typeface="맑은 고딕"/>
              </a:rPr>
              <a:t>영상합성이</a:t>
            </a:r>
            <a:r>
              <a:rPr lang="ko-KR" altLang="en-US" sz="3000" dirty="0">
                <a:latin typeface="맑은 고딕"/>
              </a:rPr>
              <a:t> 진행 된 후 </a:t>
            </a:r>
            <a:r>
              <a:rPr lang="en-US" altLang="ko-KR" sz="3000" dirty="0" err="1">
                <a:latin typeface="맑은 고딕"/>
              </a:rPr>
              <a:t>WebCam</a:t>
            </a:r>
            <a:r>
              <a:rPr lang="ko-KR" altLang="en-US" sz="3000" dirty="0">
                <a:latin typeface="맑은 고딕"/>
              </a:rPr>
              <a:t>을 통해 </a:t>
            </a:r>
            <a:r>
              <a:rPr lang="en-US" altLang="ko-KR" sz="3000" dirty="0">
                <a:latin typeface="맑은 고딕"/>
              </a:rPr>
              <a:t>Capture</a:t>
            </a:r>
            <a:r>
              <a:rPr lang="ko-KR" altLang="en-US" sz="3000" dirty="0">
                <a:latin typeface="맑은 고딕"/>
              </a:rPr>
              <a:t>된 </a:t>
            </a:r>
            <a:r>
              <a:rPr lang="ko-KR" altLang="en-US" sz="3000" dirty="0" err="1">
                <a:latin typeface="맑은 고딕"/>
              </a:rPr>
              <a:t>모델위에</a:t>
            </a:r>
            <a:r>
              <a:rPr lang="ko-KR" altLang="en-US" sz="3000" dirty="0">
                <a:latin typeface="맑은 고딕"/>
              </a:rPr>
              <a:t>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dirty="0">
                <a:latin typeface="맑은 고딕"/>
              </a:rPr>
              <a:t>	  선택한 전통의상이 입혀진 모습을 볼 수 있음</a:t>
            </a:r>
            <a:r>
              <a:rPr lang="en-US" altLang="ko-KR" sz="3000" dirty="0">
                <a:latin typeface="맑은 고딕"/>
              </a:rPr>
              <a:t>.</a:t>
            </a:r>
            <a:endParaRPr lang="ko-KR" altLang="en-US" sz="3000" dirty="0">
              <a:latin typeface="맑은 고딕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dirty="0">
                <a:latin typeface="맑은 고딕"/>
              </a:rPr>
              <a:t> 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91602" y="723900"/>
            <a:ext cx="20635912" cy="30861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9000" b="1">
                <a:latin typeface="MS PGothic"/>
              </a:rPr>
              <a:t>신체 검출을 이용한 가상 피팅 시스템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977" y="15001712"/>
            <a:ext cx="3889113" cy="9031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/>
                </a:solidFill>
                <a:latin typeface="나눔스퀘어 ExtraBold"/>
                <a:ea typeface="나눔스퀘어 ExtraBold"/>
                <a:cs typeface="+mj-cs"/>
              </a:rPr>
              <a:t>설계 및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1977" y="5481195"/>
            <a:ext cx="1517388" cy="908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/>
                </a:solidFill>
                <a:latin typeface="MS PGothic"/>
                <a:ea typeface="나눔스퀘어 ExtraBold"/>
                <a:cs typeface="+mj-cs"/>
              </a:rPr>
              <a:t>서론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1977" y="33831320"/>
            <a:ext cx="15696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dirty="0" smtClean="0">
                <a:ln w="9525"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/>
                </a:solidFill>
                <a:latin typeface="나눔스퀘어 ExtraBold"/>
                <a:ea typeface="나눔스퀘어 ExtraBold"/>
                <a:cs typeface="+mj-cs"/>
              </a:rPr>
              <a:t>결론</a:t>
            </a:r>
            <a:endParaRPr lang="ko-KR" altLang="en-US" sz="5400" dirty="0">
              <a:ln w="9525">
                <a:solidFill>
                  <a:prstClr val="white">
                    <a:alpha val="10000"/>
                  </a:prstClr>
                </a:solidFill>
              </a:ln>
              <a:solidFill>
                <a:prstClr val="white"/>
              </a:solidFill>
              <a:latin typeface="나눔스퀘어 ExtraBold"/>
              <a:ea typeface="나눔스퀘어 ExtraBold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977" y="24310802"/>
            <a:ext cx="7594338" cy="909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prstClr val="white">
                      <a:alpha val="10000"/>
                    </a:prstClr>
                  </a:solidFill>
                </a:ln>
                <a:solidFill>
                  <a:prstClr val="white"/>
                </a:solidFill>
                <a:latin typeface="나눔스퀘어 ExtraBold"/>
                <a:ea typeface="나눔스퀘어 ExtraBold"/>
                <a:cs typeface="+mj-cs"/>
              </a:rPr>
              <a:t>작품의 구성 및 구현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977" y="16090132"/>
            <a:ext cx="18473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4000">
              <a:ln w="9525">
                <a:solidFill>
                  <a:prstClr val="white">
                    <a:alpha val="10000"/>
                  </a:prstClr>
                </a:solidFill>
              </a:ln>
              <a:solidFill>
                <a:srgbClr val="2F5597"/>
              </a:solidFill>
              <a:latin typeface="나눔스퀘어 ExtraBold"/>
              <a:ea typeface="나눔스퀘어 ExtraBold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977" y="34919740"/>
            <a:ext cx="326763" cy="692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4000">
              <a:ln w="9525">
                <a:solidFill>
                  <a:prstClr val="white">
                    <a:alpha val="10000"/>
                  </a:prstClr>
                </a:solidFill>
              </a:ln>
              <a:solidFill>
                <a:srgbClr val="2F5597"/>
              </a:solidFill>
              <a:latin typeface="나눔스퀘어 ExtraBold"/>
              <a:ea typeface="나눔스퀘어 ExtraBold"/>
              <a:cs typeface="+mj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30216" y="2456354"/>
            <a:ext cx="18958684" cy="34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 dirty="0" smtClean="0">
                <a:latin typeface="MS PGothic"/>
              </a:rPr>
              <a:t>한국산업기술대학교</a:t>
            </a:r>
            <a:endParaRPr lang="ko-KR" altLang="en-US" sz="4000" b="1" dirty="0">
              <a:latin typeface="MS PGothic"/>
            </a:endParaRPr>
          </a:p>
          <a:p>
            <a:pPr algn="ctr">
              <a:defRPr/>
            </a:pPr>
            <a:r>
              <a:rPr lang="en-US" altLang="ko-KR" sz="4000" b="1" dirty="0">
                <a:latin typeface="MS PGothic"/>
                <a:ea typeface="MS PGothic"/>
              </a:rPr>
              <a:t>*</a:t>
            </a:r>
            <a:r>
              <a:rPr lang="ko-KR" altLang="en-US" sz="4000" b="1" dirty="0" err="1">
                <a:latin typeface="MS PGothic"/>
              </a:rPr>
              <a:t>우희조</a:t>
            </a:r>
            <a:r>
              <a:rPr lang="ko-KR" altLang="en-US" sz="4000" b="1" dirty="0">
                <a:latin typeface="MS PGothic"/>
              </a:rPr>
              <a:t> </a:t>
            </a:r>
            <a:r>
              <a:rPr lang="en-US" altLang="ko-KR" sz="4000" b="1" dirty="0">
                <a:latin typeface="MS PGothic"/>
                <a:ea typeface="MS PGothic"/>
              </a:rPr>
              <a:t>**</a:t>
            </a:r>
            <a:r>
              <a:rPr lang="ko-KR" altLang="en-US" sz="4000" b="1" dirty="0" err="1">
                <a:latin typeface="MS PGothic"/>
              </a:rPr>
              <a:t>김응태</a:t>
            </a:r>
            <a:endParaRPr lang="ko-KR" altLang="en-US" sz="4000" b="1" dirty="0">
              <a:latin typeface="MS PGothic"/>
            </a:endParaRPr>
          </a:p>
          <a:p>
            <a:pPr algn="ctr">
              <a:defRPr/>
            </a:pPr>
            <a:r>
              <a:rPr lang="en-US" altLang="ko-KR" sz="4000" b="1" dirty="0">
                <a:latin typeface="MS PGothic"/>
                <a:ea typeface="MS PGothic"/>
              </a:rPr>
              <a:t>*heejo5@naver.com **etkim@kpu.ac.kr</a:t>
            </a:r>
            <a:endParaRPr lang="ko-KR" altLang="en-US" sz="4000" b="1" dirty="0">
              <a:latin typeface="MS P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432758" y="1183341"/>
            <a:ext cx="3998901" cy="34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800" b="1"/>
          </a:p>
        </p:txBody>
      </p:sp>
      <p:sp>
        <p:nvSpPr>
          <p:cNvPr id="57" name="TextBox 56"/>
          <p:cNvSpPr txBox="1"/>
          <p:nvPr/>
        </p:nvSpPr>
        <p:spPr>
          <a:xfrm>
            <a:off x="993053" y="16399852"/>
            <a:ext cx="5219769" cy="628511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b="0" spc="-100"/>
              <a:t>     </a:t>
            </a:r>
            <a:r>
              <a:rPr lang="ko-KR" altLang="en-US" sz="3000" b="1" spc="-100"/>
              <a:t>영상 검출</a:t>
            </a:r>
            <a:r>
              <a:rPr lang="en-US" altLang="ko-KR" sz="3000" b="1" spc="-100"/>
              <a:t>(Image Detection)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/>
              <a:t>       HaarCascade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MS Gothic"/>
                <a:ea typeface="MS Gothic"/>
              </a:rPr>
              <a:t>	</a:t>
            </a:r>
            <a:r>
              <a:rPr lang="ko-KR" altLang="en-US" sz="2500">
                <a:latin typeface="MS Gothic"/>
                <a:ea typeface="MS Gothic"/>
              </a:rPr>
              <a:t>·</a:t>
            </a:r>
            <a:r>
              <a:rPr lang="en-US" altLang="ko-KR" sz="2500">
                <a:latin typeface="MS Gothic"/>
                <a:ea typeface="MS Gothic"/>
              </a:rPr>
              <a:t>Haar Peature Seletion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MS Gothic"/>
                <a:ea typeface="MS Gothic"/>
              </a:rPr>
              <a:t>	</a:t>
            </a:r>
            <a:r>
              <a:rPr lang="ko-KR" altLang="en-US" sz="2500">
                <a:latin typeface="MS Gothic"/>
                <a:ea typeface="MS Gothic"/>
              </a:rPr>
              <a:t>·</a:t>
            </a:r>
            <a:r>
              <a:rPr lang="en-US" altLang="ko-KR" sz="2500">
                <a:latin typeface="MS Gothic"/>
                <a:ea typeface="MS Gothic"/>
              </a:rPr>
              <a:t>Creating Integral Image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MS Gothic"/>
                <a:ea typeface="MS Gothic"/>
              </a:rPr>
              <a:t>	</a:t>
            </a:r>
            <a:r>
              <a:rPr lang="ko-KR" altLang="en-US" sz="2500">
                <a:latin typeface="MS Gothic"/>
                <a:ea typeface="MS Gothic"/>
              </a:rPr>
              <a:t>·</a:t>
            </a:r>
            <a:r>
              <a:rPr lang="en-US" altLang="ko-KR" sz="2500">
                <a:latin typeface="MS Gothic"/>
                <a:ea typeface="MS Gothic"/>
              </a:rPr>
              <a:t>Adaboost                   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MS Gothic"/>
                <a:ea typeface="MS Gothic"/>
              </a:rPr>
              <a:t>	</a:t>
            </a:r>
            <a:r>
              <a:rPr lang="ko-KR" altLang="en-US" sz="2500">
                <a:latin typeface="MS Gothic"/>
                <a:ea typeface="MS Gothic"/>
              </a:rPr>
              <a:t>·</a:t>
            </a:r>
            <a:r>
              <a:rPr lang="en-US" altLang="ko-KR" sz="2500">
                <a:latin typeface="MS Gothic"/>
                <a:ea typeface="MS Gothic"/>
              </a:rPr>
              <a:t>Cascading Classifiers</a:t>
            </a:r>
            <a:endParaRPr lang="ko-KR" altLang="en-US" sz="2500" b="0" spc="-1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79152" y="6404525"/>
            <a:ext cx="6761306" cy="68542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978636" y="13151402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MS PGothic"/>
                <a:ea typeface="MS PGothic"/>
              </a:rPr>
              <a:t>[</a:t>
            </a:r>
            <a:r>
              <a:rPr lang="ko-KR" altLang="en-US" sz="3500" b="0" spc="-100">
                <a:latin typeface="MS PGothic"/>
              </a:rPr>
              <a:t>글로벌 의류 시장 규모</a:t>
            </a:r>
            <a:r>
              <a:rPr lang="en-US" altLang="ko-KR" sz="3500" b="0" spc="-100">
                <a:latin typeface="MS PGothic"/>
                <a:ea typeface="MS PGothic"/>
              </a:rPr>
              <a:t>]</a:t>
            </a:r>
            <a:endParaRPr lang="ko-KR" altLang="en-US" sz="3500" b="0" spc="-100">
              <a:latin typeface="MS PGothic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976" y="10855895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지속적으로 증가하는 글로벌 의류시장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76300" y="11061903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4304" y="11692234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사람들에게 패션은 자기를 표현하는 수단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88628" y="11898242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2404" y="12604772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다양한  </a:t>
            </a:r>
            <a:r>
              <a:rPr lang="en-US" altLang="ko-KR" sz="3000" b="0" spc="-100">
                <a:latin typeface="MS PGothic"/>
                <a:ea typeface="MS PGothic"/>
              </a:rPr>
              <a:t>SPA </a:t>
            </a:r>
            <a:r>
              <a:rPr lang="ko-KR" altLang="en-US" sz="3000" b="0" spc="-100">
                <a:latin typeface="MS PGothic"/>
              </a:rPr>
              <a:t>브랜드의 탄생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6728" y="12810780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6200000" flipH="1">
            <a:off x="20163008" y="9502604"/>
            <a:ext cx="8058518" cy="5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4527558" y="7528291"/>
            <a:ext cx="5810400" cy="3780000"/>
            <a:chOff x="3221413" y="1596953"/>
            <a:chExt cx="5810400" cy="3780000"/>
          </a:xfrm>
        </p:grpSpPr>
        <p:sp>
          <p:nvSpPr>
            <p:cNvPr id="45" name="타원 44"/>
            <p:cNvSpPr/>
            <p:nvPr/>
          </p:nvSpPr>
          <p:spPr>
            <a:xfrm>
              <a:off x="3221413" y="1596953"/>
              <a:ext cx="3780000" cy="37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251813" y="1596953"/>
              <a:ext cx="3780000" cy="37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6557958" y="9231588"/>
            <a:ext cx="1647825" cy="60007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3000" b="1">
                <a:latin typeface="MS PGothic"/>
                <a:ea typeface="MS PGothic"/>
              </a:rPr>
              <a:t>Fitting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307558" y="9231588"/>
            <a:ext cx="1962150" cy="56197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500" b="1">
                <a:latin typeface="MS PGothic"/>
                <a:ea typeface="MS PGothic"/>
              </a:rPr>
              <a:t>시간의 문제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567232" y="9288737"/>
            <a:ext cx="1990725" cy="54292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500" b="1">
                <a:latin typeface="MS PGothic"/>
                <a:ea typeface="MS PGothic"/>
              </a:rPr>
              <a:t>위생의 문제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343084" y="13151401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증가하는 의류 시장 속 문제</a:t>
            </a:r>
            <a:r>
              <a:rPr lang="en-US" altLang="ko-KR" sz="3500" b="0" spc="-100">
                <a:latin typeface="+mn-ea"/>
              </a:rPr>
              <a:t>]</a:t>
            </a:r>
            <a:endParaRPr lang="ko-KR" altLang="en-US" sz="3500" b="0" spc="-10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66194" y="6702995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위생의 문제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- </a:t>
            </a:r>
            <a:r>
              <a:rPr lang="ko-KR" altLang="en-US" sz="3000" b="0" spc="-100">
                <a:latin typeface="MS PGothic"/>
              </a:rPr>
              <a:t>새 제품의 품질 손상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- </a:t>
            </a:r>
            <a:r>
              <a:rPr lang="ko-KR" altLang="en-US" sz="3000" b="0" spc="-100">
                <a:latin typeface="MS PGothic"/>
              </a:rPr>
              <a:t>옷을 갈아 입을때마다 써야하는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   </a:t>
            </a:r>
            <a:r>
              <a:rPr lang="ko-KR" altLang="en-US" sz="3000" b="0" spc="-100">
                <a:latin typeface="MS PGothic"/>
              </a:rPr>
              <a:t>불편한 페이스 커버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420518" y="6909003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78522" y="9025234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시간의 문제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- </a:t>
            </a:r>
            <a:r>
              <a:rPr lang="ko-KR" altLang="en-US" sz="3000" b="0" spc="-100">
                <a:latin typeface="MS PGothic"/>
              </a:rPr>
              <a:t>한정된 탈의실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- </a:t>
            </a:r>
            <a:r>
              <a:rPr lang="ko-KR" altLang="en-US" sz="3000" b="0" spc="-100">
                <a:latin typeface="MS PGothic"/>
              </a:rPr>
              <a:t>전통의상을 제공하는 측에서도 여러 번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3000" b="0" spc="-100">
                <a:latin typeface="MS PGothic"/>
              </a:rPr>
              <a:t>	   </a:t>
            </a:r>
            <a:r>
              <a:rPr lang="ko-KR" altLang="en-US" sz="3000" b="0" spc="-100">
                <a:latin typeface="MS PGothic"/>
              </a:rPr>
              <a:t>반복적으로 입어보기에 시간적 제한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32846" y="9231242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8205103" y="6702995"/>
            <a:ext cx="28924" cy="7317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4304" y="6699255"/>
            <a:ext cx="14987581" cy="760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글로벌 시대</a:t>
            </a:r>
            <a:r>
              <a:rPr lang="en-US" altLang="ko-KR" sz="3000" b="0" spc="-100">
                <a:latin typeface="MS PGothic"/>
              </a:rPr>
              <a:t>. </a:t>
            </a:r>
            <a:r>
              <a:rPr lang="ko-KR" altLang="en-US" sz="3000" b="0" spc="-100">
                <a:latin typeface="MS PGothic"/>
              </a:rPr>
              <a:t>지구촌이라는 말이 생겨난 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것과 같이 우리는 다른 국가와 어울려 살고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있다</a:t>
            </a:r>
            <a:r>
              <a:rPr lang="en-US" altLang="ko-KR" sz="3000" b="0" spc="-100">
                <a:latin typeface="MS PGothic"/>
              </a:rPr>
              <a:t>. </a:t>
            </a:r>
            <a:r>
              <a:rPr lang="ko-KR" altLang="en-US" sz="3000" b="0" spc="-100">
                <a:latin typeface="MS PGothic"/>
              </a:rPr>
              <a:t>다른 문화를 이해하고 존중함은 물론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이고 더 나아가 체험을 하고 싶어하는 이들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이 증가한다</a:t>
            </a:r>
            <a:r>
              <a:rPr lang="en-US" altLang="ko-KR" sz="3000" b="0" spc="-100">
                <a:latin typeface="MS PGothic"/>
              </a:rPr>
              <a:t>. </a:t>
            </a:r>
            <a:r>
              <a:rPr lang="ko-KR" altLang="en-US" sz="3000" b="0" spc="-100">
                <a:latin typeface="MS PGothic"/>
              </a:rPr>
              <a:t>시간과 장소에 구애 받지 않고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쉽게 시행할 수 있는 전통의상 가상 피팅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0" spc="-100">
                <a:latin typeface="MS PGothic"/>
              </a:rPr>
              <a:t>시스템을 생각 했다</a:t>
            </a:r>
            <a:r>
              <a:rPr lang="en-US" altLang="ko-KR" sz="3000" b="0" spc="-100">
                <a:latin typeface="MS PGothic"/>
              </a:rPr>
              <a:t>.</a:t>
            </a:r>
            <a:endParaRPr lang="ko-KR" altLang="en-US" sz="3000" b="0" spc="-100">
              <a:latin typeface="MS PGothic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88628" y="6905263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731475" y="16085738"/>
            <a:ext cx="28924" cy="7317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16200000" flipH="1">
            <a:off x="20239604" y="18951012"/>
            <a:ext cx="8224416" cy="4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7234176" y="15334871"/>
          <a:ext cx="6700967" cy="2358644"/>
        </p:xfrm>
        <a:graphic>
          <a:graphicData uri="http://schemas.openxmlformats.org/drawingml/2006/table">
            <a:tbl>
              <a:tblPr/>
              <a:tblGrid>
                <a:gridCol w="670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200" b="0" kern="0" spc="-5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>
                          <a:latin typeface="+mn-ea"/>
                          <a:ea typeface="+mn-ea"/>
                        </a:rPr>
                        <a:t>Spyder(Anacona(5.1), Python(3.6))</a:t>
                      </a:r>
                    </a:p>
                    <a:p>
                      <a:pPr algn="ctr">
                        <a:defRPr/>
                      </a:pPr>
                      <a:endParaRPr lang="ko-KR" altLang="en-US" sz="2400" b="0"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400" b="0">
                          <a:latin typeface="+mn-ea"/>
                          <a:ea typeface="+mn-ea"/>
                        </a:rPr>
                        <a:t>OpenCv</a:t>
                      </a:r>
                    </a:p>
                    <a:p>
                      <a:pPr algn="ctr">
                        <a:defRPr/>
                      </a:pPr>
                      <a:endParaRPr lang="en-US" altLang="ko-KR" sz="2400" b="0"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400" b="0">
                          <a:latin typeface="+mn-ea"/>
                          <a:ea typeface="+mn-ea"/>
                        </a:rPr>
                        <a:t>로지텍 프로 스트림 </a:t>
                      </a:r>
                      <a:r>
                        <a:rPr lang="en-US" altLang="ko-KR" sz="2400" b="0">
                          <a:latin typeface="+mn-ea"/>
                          <a:ea typeface="+mn-ea"/>
                        </a:rPr>
                        <a:t>WebCam C922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2385" cap="flat" cmpd="thinThick" algn="ctr">
                      <a:noFill/>
                      <a:prstDash val="solid"/>
                      <a:round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6925236" y="22744446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모폴로지</a:t>
            </a:r>
            <a:r>
              <a:rPr lang="en-US" altLang="ko-KR" sz="3500" b="0" spc="-100">
                <a:latin typeface="+mn-ea"/>
              </a:rPr>
              <a:t> </a:t>
            </a:r>
            <a:r>
              <a:rPr lang="ko-KR" altLang="en-US" sz="3500" b="0" spc="-100">
                <a:latin typeface="+mn-ea"/>
              </a:rPr>
              <a:t>열림 연산 전 후 이미지</a:t>
            </a:r>
            <a:r>
              <a:rPr lang="en-US" altLang="ko-KR" sz="3500" b="0" spc="-100">
                <a:latin typeface="+mn-ea"/>
              </a:rPr>
              <a:t>]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10341575" y="16061213"/>
            <a:ext cx="28924" cy="7317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1041028" y="16584542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09412" y="17213192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1464" y="16399851"/>
            <a:ext cx="4630112" cy="628511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b="0" spc="-100">
                <a:latin typeface="+mn-ea"/>
              </a:rPr>
              <a:t>     </a:t>
            </a:r>
            <a:r>
              <a:rPr lang="ko-KR" altLang="en-US" sz="3000" b="1" spc="-100">
                <a:latin typeface="+mn-ea"/>
              </a:rPr>
              <a:t>모폴로지</a:t>
            </a:r>
            <a:r>
              <a:rPr lang="en-US" altLang="ko-KR" sz="3000" b="1" spc="-100">
                <a:latin typeface="+mn-ea"/>
              </a:rPr>
              <a:t>(Morphology)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1">
                <a:latin typeface="+mn-ea"/>
              </a:rPr>
              <a:t>	</a:t>
            </a:r>
            <a:r>
              <a:rPr lang="en-US" altLang="ko-KR" sz="2500">
                <a:latin typeface="+mn-ea"/>
              </a:rPr>
              <a:t>-</a:t>
            </a:r>
            <a:r>
              <a:rPr lang="ko-KR" altLang="en-US" sz="2500">
                <a:latin typeface="+mn-ea"/>
              </a:rPr>
              <a:t>영상을 형태학적 관점에서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500">
                <a:latin typeface="+mn-ea"/>
              </a:rPr>
              <a:t>      보고 접근하는 방법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-</a:t>
            </a:r>
            <a:r>
              <a:rPr lang="ko-KR" altLang="en-US" sz="2500">
                <a:latin typeface="+mn-ea"/>
              </a:rPr>
              <a:t>영상 내에 존재하는 특정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500">
                <a:latin typeface="+mn-ea"/>
              </a:rPr>
              <a:t>      객체의 형태를 변형시키는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500">
                <a:latin typeface="+mn-ea"/>
              </a:rPr>
              <a:t>      용도로 사용되는 영상처리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  </a:t>
            </a:r>
            <a:r>
              <a:rPr lang="ko-KR" altLang="en-US" sz="2500">
                <a:latin typeface="+mn-ea"/>
              </a:rPr>
              <a:t>기법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       </a:t>
            </a:r>
            <a:r>
              <a:rPr lang="ko-KR" altLang="en-US" sz="2500">
                <a:latin typeface="+mn-ea"/>
              </a:rPr>
              <a:t>침식</a:t>
            </a:r>
            <a:r>
              <a:rPr lang="en-US" altLang="ko-KR" sz="2500">
                <a:latin typeface="+mn-ea"/>
              </a:rPr>
              <a:t>(Erosion)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       </a:t>
            </a:r>
            <a:r>
              <a:rPr lang="ko-KR" altLang="en-US" sz="2500">
                <a:latin typeface="+mn-ea"/>
              </a:rPr>
              <a:t>팽창</a:t>
            </a:r>
            <a:r>
              <a:rPr lang="en-US" altLang="ko-KR" sz="2500">
                <a:latin typeface="+mn-ea"/>
              </a:rPr>
              <a:t>(Dilation)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   </a:t>
            </a:r>
            <a:r>
              <a:rPr lang="ko-KR" altLang="en-US" sz="2500">
                <a:latin typeface="+mn-ea"/>
              </a:rPr>
              <a:t>열림</a:t>
            </a:r>
            <a:r>
              <a:rPr lang="en-US" altLang="ko-KR" sz="2500">
                <a:latin typeface="+mn-ea"/>
              </a:rPr>
              <a:t>(Opening)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       </a:t>
            </a:r>
            <a:r>
              <a:rPr lang="ko-KR" altLang="en-US" sz="2500">
                <a:latin typeface="MS Gothic"/>
                <a:ea typeface="MS Gothic"/>
              </a:rPr>
              <a:t>·팽창한 영상의 침식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    </a:t>
            </a:r>
            <a:r>
              <a:rPr lang="ko-KR" altLang="en-US" sz="2500">
                <a:latin typeface="+mn-ea"/>
              </a:rPr>
              <a:t>닫힘</a:t>
            </a:r>
            <a:r>
              <a:rPr lang="en-US" altLang="ko-KR" sz="2500">
                <a:latin typeface="+mn-ea"/>
              </a:rPr>
              <a:t>(Closing)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       </a:t>
            </a:r>
            <a:r>
              <a:rPr lang="ko-KR" altLang="en-US" sz="2500">
                <a:latin typeface="MS Gothic"/>
                <a:ea typeface="MS Gothic"/>
              </a:rPr>
              <a:t>·침식한 영상의 팽창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5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    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85333" y="16589597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17196304" y="19111888"/>
            <a:ext cx="13731356" cy="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6270538" y="19880192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270538" y="20325996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270538" y="20780940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285654" y="21619140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60626" y="16418901"/>
            <a:ext cx="4630112" cy="628511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b="0" spc="-100">
                <a:latin typeface="+mn-ea"/>
              </a:rPr>
              <a:t>     </a:t>
            </a:r>
            <a:r>
              <a:rPr lang="ko-KR" altLang="en-US" sz="3000" b="1" spc="-100">
                <a:latin typeface="+mn-ea"/>
              </a:rPr>
              <a:t>영상 합성</a:t>
            </a:r>
            <a:r>
              <a:rPr lang="en-US" altLang="ko-KR" sz="3000" b="1" spc="-100">
                <a:latin typeface="+mn-ea"/>
              </a:rPr>
              <a:t>(Blending)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1">
                <a:latin typeface="+mn-ea"/>
              </a:rPr>
              <a:t>	</a:t>
            </a:r>
            <a:r>
              <a:rPr lang="en-US" altLang="ko-KR" sz="2500">
                <a:latin typeface="+mn-ea"/>
              </a:rPr>
              <a:t>-</a:t>
            </a:r>
            <a:r>
              <a:rPr lang="ko-KR" altLang="en-US" sz="2500">
                <a:latin typeface="+mn-ea"/>
              </a:rPr>
              <a:t>투명도를 가진 </a:t>
            </a:r>
            <a:r>
              <a:rPr lang="en-US" altLang="ko-KR" sz="2500">
                <a:latin typeface="+mn-ea"/>
              </a:rPr>
              <a:t>2</a:t>
            </a:r>
            <a:r>
              <a:rPr lang="ko-KR" altLang="en-US" sz="2500">
                <a:latin typeface="+mn-ea"/>
              </a:rPr>
              <a:t>개 이상의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  <a:ea typeface="MS Gothic"/>
              </a:rPr>
              <a:t>      </a:t>
            </a:r>
            <a:r>
              <a:rPr lang="ko-KR" altLang="en-US" sz="2500">
                <a:latin typeface="+mn-ea"/>
                <a:ea typeface="MS Gothic"/>
              </a:rPr>
              <a:t>이미지를 혼합하는 것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50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>
                <a:latin typeface="+mn-ea"/>
              </a:rPr>
              <a:t>	    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0495661" y="16609776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11944" y="15758961"/>
            <a:ext cx="2820813" cy="2232519"/>
          </a:xfrm>
          <a:prstGeom prst="rect">
            <a:avLst/>
          </a:prstGeom>
        </p:spPr>
      </p:pic>
      <p:sp>
        <p:nvSpPr>
          <p:cNvPr id="104" name="오른쪽 화살표 103"/>
          <p:cNvSpPr/>
          <p:nvPr/>
        </p:nvSpPr>
        <p:spPr>
          <a:xfrm>
            <a:off x="27494338" y="16474521"/>
            <a:ext cx="720725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25400" cap="flat" cmpd="sng" algn="ctr">
            <a:solidFill>
              <a:schemeClr val="tx2"/>
            </a:solidFill>
            <a:prstDash val="solid"/>
            <a:miter lim="0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marL="228600" algn="ctr" eaLnBrk="1">
              <a:defRPr/>
            </a:pPr>
            <a:endParaRPr lang="ko-KR" altLang="en-US">
              <a:latin typeface="Helvetica Light"/>
              <a:ea typeface="ＭＳ Ｐゴシック"/>
              <a:sym typeface="Helvetica Light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33658" y="15758961"/>
            <a:ext cx="2776917" cy="2232519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4567232" y="18256924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 </a:t>
            </a:r>
            <a:r>
              <a:rPr lang="en-US" altLang="ko-KR" sz="3500" b="0" spc="-100">
                <a:latin typeface="+mn-ea"/>
              </a:rPr>
              <a:t>Haar Cascade</a:t>
            </a:r>
            <a:r>
              <a:rPr lang="ko-KR" altLang="en-US" sz="3500" b="0" spc="-100">
                <a:latin typeface="+mn-ea"/>
              </a:rPr>
              <a:t>를 이용한 얼굴 검출</a:t>
            </a:r>
            <a:r>
              <a:rPr lang="en-US" altLang="ko-KR" sz="3500" b="0" spc="-100">
                <a:latin typeface="+mn-ea"/>
              </a:rPr>
              <a:t>]</a:t>
            </a:r>
            <a:endParaRPr lang="ko-KR" altLang="en-US" sz="3500" b="0" spc="-100">
              <a:latin typeface="+mn-ea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4523612" y="22727808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영상합성 전 후 이미지</a:t>
            </a:r>
            <a:r>
              <a:rPr lang="en-US" altLang="ko-KR" sz="3500" b="0" spc="-100">
                <a:latin typeface="+mn-ea"/>
              </a:rPr>
              <a:t>]</a:t>
            </a:r>
          </a:p>
        </p:txBody>
      </p:sp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334828" y="19510452"/>
            <a:ext cx="6778702" cy="3131984"/>
          </a:xfrm>
          <a:prstGeom prst="rect">
            <a:avLst/>
          </a:prstGeom>
        </p:spPr>
      </p:pic>
      <p:sp>
        <p:nvSpPr>
          <p:cNvPr id="1027" name="TextBox 81"/>
          <p:cNvSpPr txBox="1"/>
          <p:nvPr/>
        </p:nvSpPr>
        <p:spPr>
          <a:xfrm>
            <a:off x="16906180" y="18296280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실험 환경</a:t>
            </a:r>
            <a:r>
              <a:rPr lang="en-US" altLang="ko-KR" sz="3500" b="0" spc="-100">
                <a:latin typeface="+mn-ea"/>
              </a:rPr>
              <a:t>]</a:t>
            </a:r>
            <a:endParaRPr lang="ko-KR" altLang="en-US" sz="3500" b="0" spc="-100">
              <a:latin typeface="+mn-ea"/>
            </a:endParaRPr>
          </a:p>
        </p:txBody>
      </p:sp>
      <p:cxnSp>
        <p:nvCxnSpPr>
          <p:cNvPr id="1028" name="직선 연결선 79"/>
          <p:cNvCxnSpPr/>
          <p:nvPr/>
        </p:nvCxnSpPr>
        <p:spPr>
          <a:xfrm rot="5400000">
            <a:off x="22126192" y="26737056"/>
            <a:ext cx="4534664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직선 연결선 92"/>
          <p:cNvCxnSpPr/>
          <p:nvPr/>
        </p:nvCxnSpPr>
        <p:spPr>
          <a:xfrm flipH="1" flipV="1">
            <a:off x="17253456" y="28960746"/>
            <a:ext cx="13731356" cy="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그림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592040" y="20157820"/>
            <a:ext cx="1928456" cy="1737744"/>
          </a:xfrm>
          <a:prstGeom prst="rect">
            <a:avLst/>
          </a:prstGeom>
        </p:spPr>
      </p:pic>
      <p:pic>
        <p:nvPicPr>
          <p:cNvPr id="1031" name="그림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101270" y="20157820"/>
            <a:ext cx="1785392" cy="1737744"/>
          </a:xfrm>
          <a:prstGeom prst="rect">
            <a:avLst/>
          </a:prstGeom>
        </p:spPr>
      </p:pic>
      <p:sp>
        <p:nvSpPr>
          <p:cNvPr id="1032" name="덧셈 기호 5"/>
          <p:cNvSpPr/>
          <p:nvPr/>
        </p:nvSpPr>
        <p:spPr>
          <a:xfrm>
            <a:off x="26531394" y="20847614"/>
            <a:ext cx="567160" cy="471921"/>
          </a:xfrm>
          <a:prstGeom prst="mathPlus">
            <a:avLst>
              <a:gd name="adj1" fmla="val 23520"/>
            </a:avLst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3" name="등호 8"/>
          <p:cNvSpPr/>
          <p:nvPr/>
        </p:nvSpPr>
        <p:spPr>
          <a:xfrm>
            <a:off x="28927478" y="20963784"/>
            <a:ext cx="621945" cy="291921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4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549424" y="20101572"/>
            <a:ext cx="1709362" cy="1793992"/>
          </a:xfrm>
          <a:prstGeom prst="rect">
            <a:avLst/>
          </a:prstGeom>
        </p:spPr>
      </p:pic>
      <p:pic>
        <p:nvPicPr>
          <p:cNvPr id="1035" name="_x307144200" descr="EMB00003728362a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7218942" y="24420024"/>
            <a:ext cx="6651216" cy="3877488"/>
          </a:xfrm>
          <a:prstGeom prst="rect">
            <a:avLst/>
          </a:prstGeom>
          <a:noFill/>
        </p:spPr>
      </p:pic>
      <p:sp>
        <p:nvSpPr>
          <p:cNvPr id="1036" name="TextBox 81"/>
          <p:cNvSpPr txBox="1"/>
          <p:nvPr/>
        </p:nvSpPr>
        <p:spPr>
          <a:xfrm>
            <a:off x="17249080" y="28180052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[GUI</a:t>
            </a:r>
            <a:r>
              <a:rPr lang="ko-KR" altLang="en-US" sz="3500" b="0" spc="-100">
                <a:latin typeface="+mn-ea"/>
              </a:rPr>
              <a:t> 구성도</a:t>
            </a:r>
            <a:r>
              <a:rPr lang="en-US" altLang="ko-KR" sz="3500" b="0" spc="-100">
                <a:latin typeface="+mn-ea"/>
              </a:rPr>
              <a:t>]</a:t>
            </a:r>
          </a:p>
        </p:txBody>
      </p:sp>
      <p:pic>
        <p:nvPicPr>
          <p:cNvPr id="1037" name="_x307145000" descr="EMB00003728362d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4807192" y="24418230"/>
            <a:ext cx="6695988" cy="3916256"/>
          </a:xfrm>
          <a:prstGeom prst="rect">
            <a:avLst/>
          </a:prstGeom>
          <a:noFill/>
        </p:spPr>
      </p:pic>
      <p:sp>
        <p:nvSpPr>
          <p:cNvPr id="1038" name="TextBox 81"/>
          <p:cNvSpPr txBox="1"/>
          <p:nvPr/>
        </p:nvSpPr>
        <p:spPr>
          <a:xfrm>
            <a:off x="24545230" y="28284832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가상피팅시스템 구성도</a:t>
            </a:r>
            <a:r>
              <a:rPr lang="en-US" altLang="ko-KR" sz="3500" b="0" spc="-100">
                <a:latin typeface="+mn-ea"/>
              </a:rPr>
              <a:t>]</a:t>
            </a:r>
          </a:p>
        </p:txBody>
      </p:sp>
      <p:pic>
        <p:nvPicPr>
          <p:cNvPr id="1039" name="_x276877008" descr="EMB00003728363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7432316" y="28989304"/>
            <a:ext cx="6563910" cy="3136142"/>
          </a:xfrm>
          <a:prstGeom prst="rect">
            <a:avLst/>
          </a:prstGeom>
          <a:noFill/>
        </p:spPr>
      </p:pic>
      <p:sp>
        <p:nvSpPr>
          <p:cNvPr id="1040" name="오른쪽 화살표 22"/>
          <p:cNvSpPr/>
          <p:nvPr/>
        </p:nvSpPr>
        <p:spPr>
          <a:xfrm>
            <a:off x="24533912" y="30332268"/>
            <a:ext cx="486030" cy="5623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25400" cap="flat" cmpd="sng" algn="ctr">
            <a:solidFill>
              <a:schemeClr val="tx2"/>
            </a:solidFill>
            <a:prstDash val="solid"/>
            <a:miter lim="0"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marL="228600" algn="ctr" eaLnBrk="1">
              <a:defRPr/>
            </a:pPr>
            <a:endParaRPr lang="ko-KR" altLang="en-US">
              <a:latin typeface="Helvetica Light"/>
              <a:ea typeface="ＭＳ Ｐゴシック"/>
              <a:sym typeface="Helvetica Light"/>
            </a:endParaRPr>
          </a:p>
        </p:txBody>
      </p:sp>
      <p:pic>
        <p:nvPicPr>
          <p:cNvPr id="1041" name="_x307147160" descr="EMB00003728363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5578768" y="28989300"/>
            <a:ext cx="5903952" cy="3136144"/>
          </a:xfrm>
          <a:prstGeom prst="rect">
            <a:avLst/>
          </a:prstGeom>
          <a:noFill/>
        </p:spPr>
      </p:pic>
      <p:sp>
        <p:nvSpPr>
          <p:cNvPr id="1042" name="TextBox 81"/>
          <p:cNvSpPr txBox="1"/>
          <p:nvPr/>
        </p:nvSpPr>
        <p:spPr>
          <a:xfrm>
            <a:off x="21084480" y="32174202"/>
            <a:ext cx="7212050" cy="81560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500" b="0" spc="-100">
                <a:latin typeface="+mn-ea"/>
              </a:rPr>
              <a:t>[</a:t>
            </a:r>
            <a:r>
              <a:rPr lang="ko-KR" altLang="en-US" sz="3500" b="0" spc="-100">
                <a:latin typeface="+mn-ea"/>
              </a:rPr>
              <a:t>가상피팅 구현 결과</a:t>
            </a:r>
            <a:r>
              <a:rPr lang="en-US" altLang="ko-KR" sz="3500" b="0" spc="-100">
                <a:latin typeface="+mn-ea"/>
              </a:rPr>
              <a:t>]</a:t>
            </a:r>
          </a:p>
        </p:txBody>
      </p:sp>
      <p:sp>
        <p:nvSpPr>
          <p:cNvPr id="1050" name="모서리가 둥근 직사각형 86"/>
          <p:cNvSpPr/>
          <p:nvPr/>
        </p:nvSpPr>
        <p:spPr>
          <a:xfrm>
            <a:off x="1082301" y="25915864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1" name="모서리가 둥근 직사각형 97"/>
          <p:cNvSpPr/>
          <p:nvPr/>
        </p:nvSpPr>
        <p:spPr>
          <a:xfrm>
            <a:off x="1326302" y="26502292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2" name="모서리가 둥근 직사각형 97"/>
          <p:cNvSpPr/>
          <p:nvPr/>
        </p:nvSpPr>
        <p:spPr>
          <a:xfrm>
            <a:off x="1340589" y="28042954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3" name="모서리가 둥근 직사각형 97"/>
          <p:cNvSpPr/>
          <p:nvPr/>
        </p:nvSpPr>
        <p:spPr>
          <a:xfrm>
            <a:off x="1337868" y="29719354"/>
            <a:ext cx="234204" cy="264442"/>
          </a:xfrm>
          <a:prstGeom prst="roundRect">
            <a:avLst>
              <a:gd name="adj" fmla="val 20833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4" name="모서리가 둥근 직사각형 86"/>
          <p:cNvSpPr/>
          <p:nvPr/>
        </p:nvSpPr>
        <p:spPr>
          <a:xfrm>
            <a:off x="1155326" y="35212260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5" name="TextBox 56"/>
          <p:cNvSpPr txBox="1"/>
          <p:nvPr/>
        </p:nvSpPr>
        <p:spPr>
          <a:xfrm>
            <a:off x="1142280" y="35059340"/>
            <a:ext cx="15133564" cy="6285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b="0" spc="-100"/>
              <a:t>     </a:t>
            </a:r>
            <a:r>
              <a:rPr lang="ko-KR" altLang="en-US" sz="3000" b="1" spc="-100"/>
              <a:t>직접 착의하지 않아도 피팅 모습을 볼 수 있어 시간 단축이라는 긍정적인 면을 가짐</a:t>
            </a:r>
          </a:p>
          <a:p>
            <a:pPr algn="just">
              <a:lnSpc>
                <a:spcPct val="120000"/>
              </a:lnSpc>
              <a:defRPr/>
            </a:pPr>
            <a:endParaRPr lang="ko-KR" altLang="en-US" sz="3000" b="1" spc="-100"/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spc="-100"/>
              <a:t>   국제적인 축제같은 곳에서 체험부스를 통해 사람들의 흥미를 자극 시킬 수 있음</a:t>
            </a:r>
          </a:p>
          <a:p>
            <a:pPr algn="just">
              <a:lnSpc>
                <a:spcPct val="120000"/>
              </a:lnSpc>
              <a:defRPr/>
            </a:pPr>
            <a:endParaRPr lang="ko-KR" altLang="en-US" sz="3000" b="1" spc="-100"/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spc="-100"/>
              <a:t>   전통의상 대여점에서 자신이 원하는 디자인을 착의하지 않고 고를 수 있고 대여점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spc="-100"/>
              <a:t>   측면에서는 위생에 매우큰 장점이 있음</a:t>
            </a:r>
          </a:p>
          <a:p>
            <a:pPr algn="just">
              <a:lnSpc>
                <a:spcPct val="120000"/>
              </a:lnSpc>
              <a:defRPr/>
            </a:pPr>
            <a:endParaRPr lang="ko-KR" altLang="en-US" sz="3000" b="1" spc="-100"/>
          </a:p>
          <a:p>
            <a:pPr algn="just">
              <a:lnSpc>
                <a:spcPct val="120000"/>
              </a:lnSpc>
              <a:defRPr/>
            </a:pPr>
            <a:endParaRPr lang="ko-KR" altLang="en-US" sz="3000" b="1" spc="-100"/>
          </a:p>
          <a:p>
            <a:pPr algn="just">
              <a:lnSpc>
                <a:spcPct val="120000"/>
              </a:lnSpc>
              <a:defRPr/>
            </a:pPr>
            <a:endParaRPr lang="ko-KR" altLang="en-US" sz="3000" b="1" spc="-100"/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 b="1" spc="-100"/>
              <a:t>	</a:t>
            </a:r>
            <a:endParaRPr lang="en-US" altLang="ko-KR" sz="3000" b="1" spc="-100"/>
          </a:p>
          <a:p>
            <a:pPr algn="just">
              <a:lnSpc>
                <a:spcPct val="120000"/>
              </a:lnSpc>
              <a:defRPr/>
            </a:pPr>
            <a:r>
              <a:rPr lang="ko-KR" altLang="en-US" sz="3000">
                <a:latin typeface="맑은 고딕"/>
              </a:rPr>
              <a:t> </a:t>
            </a:r>
          </a:p>
        </p:txBody>
      </p:sp>
      <p:sp>
        <p:nvSpPr>
          <p:cNvPr id="1056" name="모서리가 둥근 직사각형 86"/>
          <p:cNvSpPr/>
          <p:nvPr/>
        </p:nvSpPr>
        <p:spPr>
          <a:xfrm>
            <a:off x="1141038" y="36314788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8" name="모서리가 둥근 직사각형 86"/>
          <p:cNvSpPr/>
          <p:nvPr/>
        </p:nvSpPr>
        <p:spPr>
          <a:xfrm>
            <a:off x="1174376" y="37431596"/>
            <a:ext cx="234204" cy="264442"/>
          </a:xfrm>
          <a:prstGeom prst="roundRect">
            <a:avLst>
              <a:gd name="adj" fmla="val 20833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ko-KR" sz="3200" b="0" i="0" baseline="0">
              <a:solidFill>
                <a:srgbClr val="FFFFFF">
                  <a:alpha val="100000"/>
                </a:srgbClr>
              </a:solidFill>
              <a:latin typeface="Helvetica Light"/>
              <a:ea typeface="MS PGothic"/>
              <a:sym typeface="Helvetica Light"/>
            </a:endParaRPr>
          </a:p>
        </p:txBody>
      </p:sp>
      <p:sp>
        <p:nvSpPr>
          <p:cNvPr id="1059" name="자유형 1058"/>
          <p:cNvSpPr/>
          <p:nvPr/>
        </p:nvSpPr>
        <p:spPr>
          <a:xfrm>
            <a:off x="17967076" y="35334420"/>
            <a:ext cx="769779" cy="552314"/>
          </a:xfrm>
          <a:custGeom>
            <a:avLst/>
            <a:gdLst>
              <a:gd name="T0" fmla="*/ -1 w 83"/>
              <a:gd name="T1" fmla="*/ 0 h 64"/>
              <a:gd name="T2" fmla="*/ 0 60000 65536"/>
              <a:gd name="T3" fmla="*/ -1 w 83"/>
              <a:gd name="T4" fmla="*/ -1 h 64"/>
              <a:gd name="T5" fmla="*/ 0 60000 65536"/>
              <a:gd name="T6" fmla="*/ 0 w 83"/>
              <a:gd name="T7" fmla="*/ -1 h 64"/>
              <a:gd name="T8" fmla="*/ 0 60000 65536"/>
              <a:gd name="T9" fmla="*/ 0 w 83"/>
              <a:gd name="T10" fmla="*/ -1 h 64"/>
              <a:gd name="T11" fmla="*/ 0 60000 65536"/>
              <a:gd name="T12" fmla="*/ -1 w 83"/>
              <a:gd name="T13" fmla="*/ -1 h 64"/>
              <a:gd name="T14" fmla="*/ 0 60000 65536"/>
              <a:gd name="T15" fmla="*/ -1 w 83"/>
              <a:gd name="T16" fmla="*/ -1 h 64"/>
              <a:gd name="T17" fmla="*/ 0 60000 65536"/>
              <a:gd name="T18" fmla="*/ -1 w 83"/>
              <a:gd name="T19" fmla="*/ -1 h 64"/>
              <a:gd name="T20" fmla="*/ 0 60000 65536"/>
              <a:gd name="T21" fmla="*/ -1 w 83"/>
              <a:gd name="T22" fmla="*/ -1 h 64"/>
              <a:gd name="T23" fmla="*/ 0 60000 65536"/>
              <a:gd name="T24" fmla="*/ -1 w 83"/>
              <a:gd name="T25" fmla="*/ -1 h 64"/>
              <a:gd name="T26" fmla="*/ 0 60000 65536"/>
              <a:gd name="T27" fmla="*/ -1 w 83"/>
              <a:gd name="T28" fmla="*/ 0 h 64"/>
              <a:gd name="T29" fmla="*/ 0 60000 65536"/>
              <a:gd name="T30" fmla="*/ -1 w 83"/>
              <a:gd name="T31" fmla="*/ 0 h 64"/>
              <a:gd name="T32" fmla="*/ 0 60000 65536"/>
              <a:gd name="T33" fmla="*/ -1 w 83"/>
              <a:gd name="T34" fmla="*/ -1 h 64"/>
              <a:gd name="T35" fmla="*/ 0 60000 65536"/>
              <a:gd name="T36" fmla="*/ -1 w 83"/>
              <a:gd name="T37" fmla="*/ -1 h 64"/>
              <a:gd name="T38" fmla="*/ 0 60000 65536"/>
              <a:gd name="T39" fmla="*/ -1 w 83"/>
              <a:gd name="T40" fmla="*/ -1 h 64"/>
              <a:gd name="T41" fmla="*/ 0 60000 65536"/>
              <a:gd name="T42" fmla="*/ -1 w 83"/>
              <a:gd name="T43" fmla="*/ -1 h 64"/>
              <a:gd name="T44" fmla="*/ 0 60000 65536"/>
              <a:gd name="T45" fmla="*/ -1 w 83"/>
              <a:gd name="T46" fmla="*/ -1 h 64"/>
              <a:gd name="T47" fmla="*/ 0 60000 65536"/>
              <a:gd name="T48" fmla="*/ -1 w 83"/>
              <a:gd name="T49" fmla="*/ -1 h 64"/>
              <a:gd name="T50" fmla="*/ 0 60000 65536"/>
              <a:gd name="T51" fmla="*/ -1 w 83"/>
              <a:gd name="T52" fmla="*/ -1 h 64"/>
              <a:gd name="T53" fmla="*/ 0 60000 65536"/>
              <a:gd name="T54" fmla="*/ -1 w 83"/>
              <a:gd name="T55" fmla="*/ -1 h 64"/>
              <a:gd name="T56" fmla="*/ 0 60000 65536"/>
              <a:gd name="T57" fmla="*/ -1 w 83"/>
              <a:gd name="T58" fmla="*/ 0 h 64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quadBezTo>
                  <a:pt x="0" y="64"/>
                  <a:pt x="0" y="64"/>
                </a:quadBezTo>
                <a:quadBezTo>
                  <a:pt x="35" y="64"/>
                  <a:pt x="35" y="64"/>
                </a:quadBezTo>
                <a:quadBezTo>
                  <a:pt x="35" y="32"/>
                  <a:pt x="35" y="32"/>
                </a:quadBezTo>
                <a:quadBezTo>
                  <a:pt x="15" y="32"/>
                  <a:pt x="15" y="32"/>
                </a:quad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quadBezTo>
                  <a:pt x="27" y="0"/>
                  <a:pt x="27" y="0"/>
                </a:quad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quadBezTo>
                  <a:pt x="48" y="64"/>
                  <a:pt x="48" y="64"/>
                </a:quadBezTo>
                <a:quadBezTo>
                  <a:pt x="83" y="64"/>
                  <a:pt x="83" y="64"/>
                </a:quadBezTo>
                <a:quadBezTo>
                  <a:pt x="83" y="32"/>
                  <a:pt x="83" y="32"/>
                </a:quadBezTo>
                <a:quadBezTo>
                  <a:pt x="63" y="32"/>
                  <a:pt x="63" y="32"/>
                </a:quad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quadBezTo>
                  <a:pt x="76" y="0"/>
                  <a:pt x="76" y="0"/>
                </a:quadBezTo>
              </a:path>
            </a:pathLst>
          </a:custGeom>
          <a:solidFill>
            <a:srgbClr val="FCDACC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288808" tIns="144404" rIns="288808" bIns="144404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0" name="자유형 1059"/>
          <p:cNvSpPr/>
          <p:nvPr/>
        </p:nvSpPr>
        <p:spPr>
          <a:xfrm>
            <a:off x="30288584" y="35417720"/>
            <a:ext cx="720604" cy="576148"/>
          </a:xfrm>
          <a:custGeom>
            <a:avLst/>
            <a:gdLst>
              <a:gd name="T0" fmla="*/ -1 w 114"/>
              <a:gd name="T1" fmla="*/ 0 h 89"/>
              <a:gd name="T2" fmla="*/ 0 60000 65536"/>
              <a:gd name="T3" fmla="*/ 0 w 114"/>
              <a:gd name="T4" fmla="*/ 0 h 89"/>
              <a:gd name="T5" fmla="*/ 0 60000 65536"/>
              <a:gd name="T6" fmla="*/ 0 w 114"/>
              <a:gd name="T7" fmla="*/ -1 h 89"/>
              <a:gd name="T8" fmla="*/ 0 60000 65536"/>
              <a:gd name="T9" fmla="*/ -1 w 114"/>
              <a:gd name="T10" fmla="*/ -1 h 89"/>
              <a:gd name="T11" fmla="*/ 0 60000 65536"/>
              <a:gd name="T12" fmla="*/ -1 w 114"/>
              <a:gd name="T13" fmla="*/ -1 h 89"/>
              <a:gd name="T14" fmla="*/ 0 60000 65536"/>
              <a:gd name="T15" fmla="*/ -1 w 114"/>
              <a:gd name="T16" fmla="*/ -1 h 89"/>
              <a:gd name="T17" fmla="*/ 0 60000 65536"/>
              <a:gd name="T18" fmla="*/ -1 w 114"/>
              <a:gd name="T19" fmla="*/ -1 h 89"/>
              <a:gd name="T20" fmla="*/ 0 60000 65536"/>
              <a:gd name="T21" fmla="*/ -1 w 114"/>
              <a:gd name="T22" fmla="*/ -1 h 89"/>
              <a:gd name="T23" fmla="*/ 0 60000 65536"/>
              <a:gd name="T24" fmla="*/ -1 w 114"/>
              <a:gd name="T25" fmla="*/ -1 h 89"/>
              <a:gd name="T26" fmla="*/ 0 60000 65536"/>
              <a:gd name="T27" fmla="*/ -1 w 114"/>
              <a:gd name="T28" fmla="*/ 0 h 89"/>
              <a:gd name="T29" fmla="*/ 0 60000 65536"/>
              <a:gd name="T30" fmla="*/ -1 w 114"/>
              <a:gd name="T31" fmla="*/ 0 h 89"/>
              <a:gd name="T32" fmla="*/ 0 60000 65536"/>
              <a:gd name="T33" fmla="*/ -1 w 114"/>
              <a:gd name="T34" fmla="*/ 0 h 89"/>
              <a:gd name="T35" fmla="*/ 0 60000 65536"/>
              <a:gd name="T36" fmla="*/ -1 w 114"/>
              <a:gd name="T37" fmla="*/ -1 h 89"/>
              <a:gd name="T38" fmla="*/ 0 60000 65536"/>
              <a:gd name="T39" fmla="*/ -1 w 114"/>
              <a:gd name="T40" fmla="*/ -1 h 89"/>
              <a:gd name="T41" fmla="*/ 0 60000 65536"/>
              <a:gd name="T42" fmla="*/ -1 w 114"/>
              <a:gd name="T43" fmla="*/ -1 h 89"/>
              <a:gd name="T44" fmla="*/ 0 60000 65536"/>
              <a:gd name="T45" fmla="*/ -1 w 114"/>
              <a:gd name="T46" fmla="*/ -1 h 89"/>
              <a:gd name="T47" fmla="*/ 0 60000 65536"/>
              <a:gd name="T48" fmla="*/ -1 w 114"/>
              <a:gd name="T49" fmla="*/ -1 h 89"/>
              <a:gd name="T50" fmla="*/ 0 60000 65536"/>
              <a:gd name="T51" fmla="*/ -1 w 114"/>
              <a:gd name="T52" fmla="*/ -1 h 89"/>
              <a:gd name="T53" fmla="*/ 0 60000 65536"/>
              <a:gd name="T54" fmla="*/ -1 w 114"/>
              <a:gd name="T55" fmla="*/ -1 h 89"/>
              <a:gd name="T56" fmla="*/ 0 60000 65536"/>
              <a:gd name="T57" fmla="*/ -1 w 114"/>
              <a:gd name="T58" fmla="*/ 0 h 89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  <a:cxn ang="T23">
                <a:pos x="T21" y="T22"/>
              </a:cxn>
              <a:cxn ang="T26">
                <a:pos x="T24" y="T25"/>
              </a:cxn>
              <a:cxn ang="T29">
                <a:pos x="T27" y="T28"/>
              </a:cxn>
              <a:cxn ang="T32">
                <a:pos x="T30" y="T31"/>
              </a:cxn>
              <a:cxn ang="T35">
                <a:pos x="T33" y="T34"/>
              </a:cxn>
              <a:cxn ang="T38">
                <a:pos x="T36" y="T37"/>
              </a:cxn>
              <a:cxn ang="T41">
                <a:pos x="T39" y="T40"/>
              </a:cxn>
              <a:cxn ang="T44">
                <a:pos x="T42" y="T43"/>
              </a:cxn>
              <a:cxn ang="T47">
                <a:pos x="T45" y="T46"/>
              </a:cxn>
              <a:cxn ang="T50">
                <a:pos x="T48" y="T49"/>
              </a:cxn>
              <a:cxn ang="T53">
                <a:pos x="T51" y="T52"/>
              </a:cxn>
              <a:cxn ang="T56">
                <a:pos x="T54" y="T55"/>
              </a:cxn>
              <a:cxn ang="T59">
                <a:pos x="T57" y="T58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quadBezTo>
                  <a:pt x="0" y="0"/>
                  <a:pt x="0" y="0"/>
                </a:quadBezTo>
                <a:quadBezTo>
                  <a:pt x="0" y="44"/>
                  <a:pt x="0" y="44"/>
                </a:quadBezTo>
                <a:quadBezTo>
                  <a:pt x="27" y="44"/>
                  <a:pt x="27" y="44"/>
                </a:quad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quadBezTo>
                  <a:pt x="10" y="89"/>
                  <a:pt x="10" y="89"/>
                </a:quad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quadBezTo>
                  <a:pt x="47" y="0"/>
                  <a:pt x="47" y="0"/>
                </a:quadBezTo>
                <a:moveTo>
                  <a:pt x="114" y="0"/>
                </a:moveTo>
                <a:quadBezTo>
                  <a:pt x="66" y="0"/>
                  <a:pt x="66" y="0"/>
                </a:quadBezTo>
                <a:quadBezTo>
                  <a:pt x="66" y="44"/>
                  <a:pt x="66" y="44"/>
                </a:quadBezTo>
                <a:quadBezTo>
                  <a:pt x="93" y="44"/>
                  <a:pt x="93" y="44"/>
                </a:quad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quadBezTo>
                  <a:pt x="76" y="89"/>
                  <a:pt x="76" y="89"/>
                </a:quad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quadBezTo>
                  <a:pt x="114" y="0"/>
                  <a:pt x="114" y="0"/>
                </a:quadBezTo>
              </a:path>
            </a:pathLst>
          </a:custGeom>
          <a:solidFill>
            <a:srgbClr val="FCDACC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288808" tIns="144404" rIns="288808" bIns="144404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1" name="TextBox 1060"/>
          <p:cNvSpPr txBox="1"/>
          <p:nvPr/>
        </p:nvSpPr>
        <p:spPr>
          <a:xfrm>
            <a:off x="18199978" y="35012908"/>
            <a:ext cx="12476092" cy="1737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288808" tIns="144404" rIns="288808" bIns="144404" anchor="t">
            <a:noAutofit/>
          </a:bodyPr>
          <a:lstStyle/>
          <a:p>
            <a:pPr marL="0" lvl="0" indent="0" algn="ctr" defTabSz="288328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8000" b="0" i="0" baseline="0">
                <a:solidFill>
                  <a:srgbClr val="376092">
                    <a:alpha val="100000"/>
                  </a:srgbClr>
                </a:solidFill>
                <a:latin typeface="산돌돌 L"/>
                <a:ea typeface="산돌돌 L"/>
              </a:rPr>
              <a:t> </a:t>
            </a:r>
            <a:r>
              <a:rPr kumimoji="0" lang="ko-KR" altLang="en-US" sz="8000" b="0" i="0" baseline="0">
                <a:solidFill>
                  <a:srgbClr val="376092">
                    <a:alpha val="100000"/>
                  </a:srgbClr>
                </a:solidFill>
                <a:latin typeface="맑은 고딕"/>
                <a:ea typeface="맑은 고딕"/>
              </a:rPr>
              <a:t>클릭 한 번으로 만나보는</a:t>
            </a:r>
          </a:p>
          <a:p>
            <a:pPr marL="0" lvl="0" indent="0" algn="ctr" defTabSz="288328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8000" b="0" i="0" baseline="0">
                <a:solidFill>
                  <a:srgbClr val="376092">
                    <a:alpha val="100000"/>
                  </a:srgbClr>
                </a:solidFill>
                <a:latin typeface="맑은 고딕"/>
                <a:ea typeface="맑은 고딕"/>
              </a:rPr>
              <a:t>위생적이고 편리한</a:t>
            </a:r>
          </a:p>
          <a:p>
            <a:pPr marL="0" lvl="0" indent="0" algn="ctr" defTabSz="288328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8000" b="0" i="0" baseline="0">
                <a:solidFill>
                  <a:srgbClr val="376092">
                    <a:alpha val="100000"/>
                  </a:srgbClr>
                </a:solidFill>
                <a:latin typeface="맑은 고딕"/>
                <a:ea typeface="맑은 고딕"/>
              </a:rPr>
              <a:t>전통 의상 체험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사용자 지정</PresentationFormat>
  <Paragraphs>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Helvetica Light</vt:lpstr>
      <vt:lpstr>MS Gothic</vt:lpstr>
      <vt:lpstr>ＭＳ Ｐゴシック</vt:lpstr>
      <vt:lpstr>ＭＳ Ｐゴシック</vt:lpstr>
      <vt:lpstr>나눔스퀘어 ExtraBold</vt:lpstr>
      <vt:lpstr>맑은 고딕</vt:lpstr>
      <vt:lpstr>산돌돌 L</vt:lpstr>
      <vt:lpstr>Arial</vt:lpstr>
      <vt:lpstr>Calibri</vt:lpstr>
      <vt:lpstr>Office 테마</vt:lpstr>
      <vt:lpstr>신체 검출을 이용한 가상 피팅 시스템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user;딥플의 playground</dc:creator>
  <cp:lastModifiedBy>희쥬</cp:lastModifiedBy>
  <cp:revision>33</cp:revision>
  <dcterms:created xsi:type="dcterms:W3CDTF">2018-05-26T06:48:24Z</dcterms:created>
  <dcterms:modified xsi:type="dcterms:W3CDTF">2019-11-25T14:30:15Z</dcterms:modified>
  <cp:version>0906.0100.01</cp:version>
</cp:coreProperties>
</file>