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1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C7D190-A7BB-4DDD-9259-4F5A2C19531D}"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319F2-937D-4FC9-96DB-BB813B963218}" type="slidenum">
              <a:rPr lang="en-IN" smtClean="0"/>
              <a:t>‹#›</a:t>
            </a:fld>
            <a:endParaRPr lang="en-IN"/>
          </a:p>
        </p:txBody>
      </p:sp>
    </p:spTree>
    <p:extLst>
      <p:ext uri="{BB962C8B-B14F-4D97-AF65-F5344CB8AC3E}">
        <p14:creationId xmlns:p14="http://schemas.microsoft.com/office/powerpoint/2010/main" val="1513854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C7D190-A7BB-4DDD-9259-4F5A2C19531D}" type="datetimeFigureOut">
              <a:rPr lang="en-IN" smtClean="0"/>
              <a:t>19-11-2023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319F2-937D-4FC9-96DB-BB813B963218}" type="slidenum">
              <a:rPr lang="en-IN" smtClean="0"/>
              <a:t>‹#›</a:t>
            </a:fld>
            <a:endParaRPr lang="en-IN"/>
          </a:p>
        </p:txBody>
      </p:sp>
    </p:spTree>
    <p:extLst>
      <p:ext uri="{BB962C8B-B14F-4D97-AF65-F5344CB8AC3E}">
        <p14:creationId xmlns:p14="http://schemas.microsoft.com/office/powerpoint/2010/main" val="415555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C7D190-A7BB-4DDD-9259-4F5A2C19531D}"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319F2-937D-4FC9-96DB-BB813B963218}" type="slidenum">
              <a:rPr lang="en-IN" smtClean="0"/>
              <a:t>‹#›</a:t>
            </a:fld>
            <a:endParaRPr lang="en-IN"/>
          </a:p>
        </p:txBody>
      </p:sp>
    </p:spTree>
    <p:extLst>
      <p:ext uri="{BB962C8B-B14F-4D97-AF65-F5344CB8AC3E}">
        <p14:creationId xmlns:p14="http://schemas.microsoft.com/office/powerpoint/2010/main" val="2107727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C7D190-A7BB-4DDD-9259-4F5A2C19531D}"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319F2-937D-4FC9-96DB-BB813B96321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04728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C7D190-A7BB-4DDD-9259-4F5A2C19531D}"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319F2-937D-4FC9-96DB-BB813B963218}" type="slidenum">
              <a:rPr lang="en-IN" smtClean="0"/>
              <a:t>‹#›</a:t>
            </a:fld>
            <a:endParaRPr lang="en-IN"/>
          </a:p>
        </p:txBody>
      </p:sp>
    </p:spTree>
    <p:extLst>
      <p:ext uri="{BB962C8B-B14F-4D97-AF65-F5344CB8AC3E}">
        <p14:creationId xmlns:p14="http://schemas.microsoft.com/office/powerpoint/2010/main" val="3130483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C7D190-A7BB-4DDD-9259-4F5A2C19531D}" type="datetimeFigureOut">
              <a:rPr lang="en-IN" smtClean="0"/>
              <a:t>19-11-2023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319F2-937D-4FC9-96DB-BB813B963218}" type="slidenum">
              <a:rPr lang="en-IN" smtClean="0"/>
              <a:t>‹#›</a:t>
            </a:fld>
            <a:endParaRPr lang="en-IN"/>
          </a:p>
        </p:txBody>
      </p:sp>
    </p:spTree>
    <p:extLst>
      <p:ext uri="{BB962C8B-B14F-4D97-AF65-F5344CB8AC3E}">
        <p14:creationId xmlns:p14="http://schemas.microsoft.com/office/powerpoint/2010/main" val="3126704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C7D190-A7BB-4DDD-9259-4F5A2C19531D}" type="datetimeFigureOut">
              <a:rPr lang="en-IN" smtClean="0"/>
              <a:t>19-11-2023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319F2-937D-4FC9-96DB-BB813B963218}" type="slidenum">
              <a:rPr lang="en-IN" smtClean="0"/>
              <a:t>‹#›</a:t>
            </a:fld>
            <a:endParaRPr lang="en-IN"/>
          </a:p>
        </p:txBody>
      </p:sp>
    </p:spTree>
    <p:extLst>
      <p:ext uri="{BB962C8B-B14F-4D97-AF65-F5344CB8AC3E}">
        <p14:creationId xmlns:p14="http://schemas.microsoft.com/office/powerpoint/2010/main" val="1981765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7D190-A7BB-4DDD-9259-4F5A2C19531D}"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319F2-937D-4FC9-96DB-BB813B963218}" type="slidenum">
              <a:rPr lang="en-IN" smtClean="0"/>
              <a:t>‹#›</a:t>
            </a:fld>
            <a:endParaRPr lang="en-IN"/>
          </a:p>
        </p:txBody>
      </p:sp>
    </p:spTree>
    <p:extLst>
      <p:ext uri="{BB962C8B-B14F-4D97-AF65-F5344CB8AC3E}">
        <p14:creationId xmlns:p14="http://schemas.microsoft.com/office/powerpoint/2010/main" val="2533451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7D190-A7BB-4DDD-9259-4F5A2C19531D}"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319F2-937D-4FC9-96DB-BB813B963218}" type="slidenum">
              <a:rPr lang="en-IN" smtClean="0"/>
              <a:t>‹#›</a:t>
            </a:fld>
            <a:endParaRPr lang="en-IN"/>
          </a:p>
        </p:txBody>
      </p:sp>
    </p:spTree>
    <p:extLst>
      <p:ext uri="{BB962C8B-B14F-4D97-AF65-F5344CB8AC3E}">
        <p14:creationId xmlns:p14="http://schemas.microsoft.com/office/powerpoint/2010/main" val="197333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C7D190-A7BB-4DDD-9259-4F5A2C19531D}"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319F2-937D-4FC9-96DB-BB813B963218}" type="slidenum">
              <a:rPr lang="en-IN" smtClean="0"/>
              <a:t>‹#›</a:t>
            </a:fld>
            <a:endParaRPr lang="en-IN"/>
          </a:p>
        </p:txBody>
      </p:sp>
    </p:spTree>
    <p:extLst>
      <p:ext uri="{BB962C8B-B14F-4D97-AF65-F5344CB8AC3E}">
        <p14:creationId xmlns:p14="http://schemas.microsoft.com/office/powerpoint/2010/main" val="155128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C7D190-A7BB-4DDD-9259-4F5A2C19531D}"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319F2-937D-4FC9-96DB-BB813B963218}" type="slidenum">
              <a:rPr lang="en-IN" smtClean="0"/>
              <a:t>‹#›</a:t>
            </a:fld>
            <a:endParaRPr lang="en-IN"/>
          </a:p>
        </p:txBody>
      </p:sp>
    </p:spTree>
    <p:extLst>
      <p:ext uri="{BB962C8B-B14F-4D97-AF65-F5344CB8AC3E}">
        <p14:creationId xmlns:p14="http://schemas.microsoft.com/office/powerpoint/2010/main" val="43603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7D190-A7BB-4DDD-9259-4F5A2C19531D}" type="datetimeFigureOut">
              <a:rPr lang="en-IN" smtClean="0"/>
              <a:t>19-11-2023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319F2-937D-4FC9-96DB-BB813B963218}" type="slidenum">
              <a:rPr lang="en-IN" smtClean="0"/>
              <a:t>‹#›</a:t>
            </a:fld>
            <a:endParaRPr lang="en-IN"/>
          </a:p>
        </p:txBody>
      </p:sp>
    </p:spTree>
    <p:extLst>
      <p:ext uri="{BB962C8B-B14F-4D97-AF65-F5344CB8AC3E}">
        <p14:creationId xmlns:p14="http://schemas.microsoft.com/office/powerpoint/2010/main" val="2117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C7D190-A7BB-4DDD-9259-4F5A2C19531D}" type="datetimeFigureOut">
              <a:rPr lang="en-IN" smtClean="0"/>
              <a:t>19-11-2023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9319F2-937D-4FC9-96DB-BB813B963218}" type="slidenum">
              <a:rPr lang="en-IN" smtClean="0"/>
              <a:t>‹#›</a:t>
            </a:fld>
            <a:endParaRPr lang="en-IN"/>
          </a:p>
        </p:txBody>
      </p:sp>
    </p:spTree>
    <p:extLst>
      <p:ext uri="{BB962C8B-B14F-4D97-AF65-F5344CB8AC3E}">
        <p14:creationId xmlns:p14="http://schemas.microsoft.com/office/powerpoint/2010/main" val="300700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3C7D190-A7BB-4DDD-9259-4F5A2C19531D}" type="datetimeFigureOut">
              <a:rPr lang="en-IN" smtClean="0"/>
              <a:t>19-11-2023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19319F2-937D-4FC9-96DB-BB813B963218}" type="slidenum">
              <a:rPr lang="en-IN" smtClean="0"/>
              <a:t>‹#›</a:t>
            </a:fld>
            <a:endParaRPr lang="en-IN"/>
          </a:p>
        </p:txBody>
      </p:sp>
    </p:spTree>
    <p:extLst>
      <p:ext uri="{BB962C8B-B14F-4D97-AF65-F5344CB8AC3E}">
        <p14:creationId xmlns:p14="http://schemas.microsoft.com/office/powerpoint/2010/main" val="118914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C7D190-A7BB-4DDD-9259-4F5A2C19531D}" type="datetimeFigureOut">
              <a:rPr lang="en-IN" smtClean="0"/>
              <a:t>19-11-2023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19319F2-937D-4FC9-96DB-BB813B963218}" type="slidenum">
              <a:rPr lang="en-IN" smtClean="0"/>
              <a:t>‹#›</a:t>
            </a:fld>
            <a:endParaRPr lang="en-IN"/>
          </a:p>
        </p:txBody>
      </p:sp>
    </p:spTree>
    <p:extLst>
      <p:ext uri="{BB962C8B-B14F-4D97-AF65-F5344CB8AC3E}">
        <p14:creationId xmlns:p14="http://schemas.microsoft.com/office/powerpoint/2010/main" val="351116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3C7D190-A7BB-4DDD-9259-4F5A2C19531D}" type="datetimeFigureOut">
              <a:rPr lang="en-IN" smtClean="0"/>
              <a:t>19-11-2023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19319F2-937D-4FC9-96DB-BB813B963218}" type="slidenum">
              <a:rPr lang="en-IN" smtClean="0"/>
              <a:t>‹#›</a:t>
            </a:fld>
            <a:endParaRPr lang="en-IN"/>
          </a:p>
        </p:txBody>
      </p:sp>
    </p:spTree>
    <p:extLst>
      <p:ext uri="{BB962C8B-B14F-4D97-AF65-F5344CB8AC3E}">
        <p14:creationId xmlns:p14="http://schemas.microsoft.com/office/powerpoint/2010/main" val="398937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C7D190-A7BB-4DDD-9259-4F5A2C19531D}" type="datetimeFigureOut">
              <a:rPr lang="en-IN" smtClean="0"/>
              <a:t>19-11-2023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319F2-937D-4FC9-96DB-BB813B963218}" type="slidenum">
              <a:rPr lang="en-IN" smtClean="0"/>
              <a:t>‹#›</a:t>
            </a:fld>
            <a:endParaRPr lang="en-IN"/>
          </a:p>
        </p:txBody>
      </p:sp>
    </p:spTree>
    <p:extLst>
      <p:ext uri="{BB962C8B-B14F-4D97-AF65-F5344CB8AC3E}">
        <p14:creationId xmlns:p14="http://schemas.microsoft.com/office/powerpoint/2010/main" val="258481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C7D190-A7BB-4DDD-9259-4F5A2C19531D}" type="datetimeFigureOut">
              <a:rPr lang="en-IN" smtClean="0"/>
              <a:t>19-11-2023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9319F2-937D-4FC9-96DB-BB813B963218}" type="slidenum">
              <a:rPr lang="en-IN" smtClean="0"/>
              <a:t>‹#›</a:t>
            </a:fld>
            <a:endParaRPr lang="en-IN"/>
          </a:p>
        </p:txBody>
      </p:sp>
    </p:spTree>
    <p:extLst>
      <p:ext uri="{BB962C8B-B14F-4D97-AF65-F5344CB8AC3E}">
        <p14:creationId xmlns:p14="http://schemas.microsoft.com/office/powerpoint/2010/main" val="30426570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897D-AD4B-2169-33AC-18FEB80C8251}"/>
              </a:ext>
            </a:extLst>
          </p:cNvPr>
          <p:cNvSpPr>
            <a:spLocks noGrp="1"/>
          </p:cNvSpPr>
          <p:nvPr>
            <p:ph type="ctrTitle"/>
          </p:nvPr>
        </p:nvSpPr>
        <p:spPr/>
        <p:txBody>
          <a:bodyPr/>
          <a:lstStyle/>
          <a:p>
            <a:r>
              <a:rPr lang="en-IN" dirty="0"/>
              <a:t>STUDENT DATABASE MANAGEMENT SYSTEM</a:t>
            </a:r>
          </a:p>
        </p:txBody>
      </p:sp>
      <p:sp>
        <p:nvSpPr>
          <p:cNvPr id="3" name="Subtitle 2">
            <a:extLst>
              <a:ext uri="{FF2B5EF4-FFF2-40B4-BE49-F238E27FC236}">
                <a16:creationId xmlns:a16="http://schemas.microsoft.com/office/drawing/2014/main" id="{87FB8B8F-758A-CFCA-0D26-B63EEF49E858}"/>
              </a:ext>
            </a:extLst>
          </p:cNvPr>
          <p:cNvSpPr>
            <a:spLocks noGrp="1"/>
          </p:cNvSpPr>
          <p:nvPr>
            <p:ph type="subTitle" idx="1"/>
          </p:nvPr>
        </p:nvSpPr>
        <p:spPr/>
        <p:txBody>
          <a:bodyPr>
            <a:normAutofit fontScale="70000" lnSpcReduction="20000"/>
          </a:bodyPr>
          <a:lstStyle/>
          <a:p>
            <a:r>
              <a:rPr lang="en-IN" dirty="0"/>
              <a:t>MADE BY:-</a:t>
            </a:r>
          </a:p>
          <a:p>
            <a:r>
              <a:rPr lang="en-IN" dirty="0"/>
              <a:t>HEEMAJ YADAV:-PES2UG21CS198</a:t>
            </a:r>
          </a:p>
          <a:p>
            <a:r>
              <a:rPr lang="en-IN" dirty="0"/>
              <a:t>ISHA V RAO:-PES2UG21CS205</a:t>
            </a:r>
          </a:p>
        </p:txBody>
      </p:sp>
    </p:spTree>
    <p:extLst>
      <p:ext uri="{BB962C8B-B14F-4D97-AF65-F5344CB8AC3E}">
        <p14:creationId xmlns:p14="http://schemas.microsoft.com/office/powerpoint/2010/main" val="1300745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E223-EF44-51F2-43B0-93FF79635C3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80AED3B-759F-3BA8-E400-DE7A1F5E569F}"/>
              </a:ext>
            </a:extLst>
          </p:cNvPr>
          <p:cNvSpPr>
            <a:spLocks noGrp="1"/>
          </p:cNvSpPr>
          <p:nvPr>
            <p:ph idx="1"/>
          </p:nvPr>
        </p:nvSpPr>
        <p:spPr/>
        <p:txBody>
          <a:bodyPr/>
          <a:lstStyle/>
          <a:p>
            <a:endParaRPr lang="en-IN"/>
          </a:p>
        </p:txBody>
      </p:sp>
      <p:sp>
        <p:nvSpPr>
          <p:cNvPr id="4" name="Rectangle 2">
            <a:extLst>
              <a:ext uri="{FF2B5EF4-FFF2-40B4-BE49-F238E27FC236}">
                <a16:creationId xmlns:a16="http://schemas.microsoft.com/office/drawing/2014/main" id="{972E10CC-9185-CE20-078E-C3760B9B17C4}"/>
              </a:ext>
            </a:extLst>
          </p:cNvPr>
          <p:cNvSpPr>
            <a:spLocks noChangeArrowheads="1"/>
          </p:cNvSpPr>
          <p:nvPr/>
        </p:nvSpPr>
        <p:spPr bwMode="auto">
          <a:xfrm>
            <a:off x="5896045" y="116186"/>
            <a:ext cx="1069244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2"/>
                </a:solidFill>
                <a:effectLst/>
                <a:latin typeface="Arial" panose="020B0604020202020204" pitchFamily="34" charset="0"/>
                <a:ea typeface="Liberation Serif"/>
                <a:cs typeface="Liberation Serif"/>
              </a:rPr>
              <a:t>ER MODEL</a:t>
            </a:r>
            <a:endParaRPr kumimoji="0" lang="en-US" altLang="en-US" sz="36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5" name="Picture 4">
            <a:extLst>
              <a:ext uri="{FF2B5EF4-FFF2-40B4-BE49-F238E27FC236}">
                <a16:creationId xmlns:a16="http://schemas.microsoft.com/office/drawing/2014/main" id="{84EC08FB-C683-5ED3-2867-4DDE15ECA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9665" y="729674"/>
            <a:ext cx="8459368" cy="60566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FDFF91F-6940-0B26-8E5D-3BB27BE76280}"/>
              </a:ext>
            </a:extLst>
          </p:cNvPr>
          <p:cNvSpPr>
            <a:spLocks noChangeArrowheads="1"/>
          </p:cNvSpPr>
          <p:nvPr/>
        </p:nvSpPr>
        <p:spPr bwMode="auto">
          <a:xfrm>
            <a:off x="5896045" y="5263574"/>
            <a:ext cx="10692449" cy="61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51124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C26F-4095-041F-CF92-5EBD32948268}"/>
              </a:ext>
            </a:extLst>
          </p:cNvPr>
          <p:cNvSpPr>
            <a:spLocks noGrp="1"/>
          </p:cNvSpPr>
          <p:nvPr>
            <p:ph type="title"/>
          </p:nvPr>
        </p:nvSpPr>
        <p:spPr>
          <a:xfrm>
            <a:off x="1265382" y="609601"/>
            <a:ext cx="10562812" cy="1828981"/>
          </a:xfrm>
        </p:spPr>
        <p:txBody>
          <a:bodyPr/>
          <a:lstStyle/>
          <a:p>
            <a:r>
              <a:rPr lang="en-IN" sz="2000" dirty="0"/>
              <a:t>Retrieving the information of the student with respect to the other table </a:t>
            </a:r>
          </a:p>
        </p:txBody>
      </p:sp>
      <p:sp>
        <p:nvSpPr>
          <p:cNvPr id="3" name="Content Placeholder 2">
            <a:extLst>
              <a:ext uri="{FF2B5EF4-FFF2-40B4-BE49-F238E27FC236}">
                <a16:creationId xmlns:a16="http://schemas.microsoft.com/office/drawing/2014/main" id="{5730CA91-F194-1F11-2DF9-D1007B4EC574}"/>
              </a:ext>
            </a:extLst>
          </p:cNvPr>
          <p:cNvSpPr>
            <a:spLocks noGrp="1"/>
          </p:cNvSpPr>
          <p:nvPr>
            <p:ph idx="1"/>
          </p:nvPr>
        </p:nvSpPr>
        <p:spPr/>
        <p:txBody>
          <a:bodyPr/>
          <a:lstStyle/>
          <a:p>
            <a:pPr marL="0" indent="0">
              <a:buNone/>
            </a:pPr>
            <a:endParaRPr lang="en-IN" dirty="0"/>
          </a:p>
        </p:txBody>
      </p:sp>
      <p:pic>
        <p:nvPicPr>
          <p:cNvPr id="7170" name="Picture 2">
            <a:extLst>
              <a:ext uri="{FF2B5EF4-FFF2-40B4-BE49-F238E27FC236}">
                <a16:creationId xmlns:a16="http://schemas.microsoft.com/office/drawing/2014/main" id="{5B7FC945-4071-C70A-9D4E-92710567A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446" y="1123949"/>
            <a:ext cx="7920614" cy="3764724"/>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1">
            <a:extLst>
              <a:ext uri="{FF2B5EF4-FFF2-40B4-BE49-F238E27FC236}">
                <a16:creationId xmlns:a16="http://schemas.microsoft.com/office/drawing/2014/main" id="{8DDD6E43-5EC2-CA24-3564-592BD6B37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446" y="4218032"/>
            <a:ext cx="8633782" cy="25268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7801CFA-1484-1803-B4C7-5C085DBF8AFE}"/>
              </a:ext>
            </a:extLst>
          </p:cNvPr>
          <p:cNvSpPr>
            <a:spLocks noChangeArrowheads="1"/>
          </p:cNvSpPr>
          <p:nvPr/>
        </p:nvSpPr>
        <p:spPr bwMode="auto">
          <a:xfrm>
            <a:off x="4064000" y="113113"/>
            <a:ext cx="1259096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A"/>
                </a:solidFill>
                <a:effectLst/>
                <a:latin typeface="Arial" panose="020B0604020202020204" pitchFamily="34" charset="0"/>
                <a:ea typeface="Times New Roman" panose="02020603050405020304" pitchFamily="18" charset="0"/>
                <a:cs typeface="Liberation Serif" charset="0"/>
              </a:rPr>
              <a:t>JOIN QUERY</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463D2E24-72D9-EC1A-A23E-86635251A602}"/>
              </a:ext>
            </a:extLst>
          </p:cNvPr>
          <p:cNvSpPr>
            <a:spLocks noChangeArrowheads="1"/>
          </p:cNvSpPr>
          <p:nvPr/>
        </p:nvSpPr>
        <p:spPr bwMode="auto">
          <a:xfrm>
            <a:off x="4064000" y="3619502"/>
            <a:ext cx="12590967" cy="598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662D2079-DFC6-088E-491F-F9CB3665F8D9}"/>
              </a:ext>
            </a:extLst>
          </p:cNvPr>
          <p:cNvSpPr>
            <a:spLocks noChangeArrowheads="1"/>
          </p:cNvSpPr>
          <p:nvPr/>
        </p:nvSpPr>
        <p:spPr bwMode="auto">
          <a:xfrm>
            <a:off x="4064000" y="5927727"/>
            <a:ext cx="12590967" cy="598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86284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722E-EC24-0478-1BAF-C35EE18E7B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C20BB1-B192-A6B4-CB4E-453602F58558}"/>
              </a:ext>
            </a:extLst>
          </p:cNvPr>
          <p:cNvSpPr>
            <a:spLocks noGrp="1"/>
          </p:cNvSpPr>
          <p:nvPr>
            <p:ph idx="1"/>
          </p:nvPr>
        </p:nvSpPr>
        <p:spPr/>
        <p:txBody>
          <a:bodyPr>
            <a:normAutofit/>
          </a:bodyPr>
          <a:lstStyle/>
          <a:p>
            <a:pPr marL="0" indent="0" algn="ctr">
              <a:buNone/>
            </a:pPr>
            <a:r>
              <a:rPr lang="en-IN" sz="8000" b="1" dirty="0"/>
              <a:t>THANK U</a:t>
            </a:r>
          </a:p>
        </p:txBody>
      </p:sp>
    </p:spTree>
    <p:extLst>
      <p:ext uri="{BB962C8B-B14F-4D97-AF65-F5344CB8AC3E}">
        <p14:creationId xmlns:p14="http://schemas.microsoft.com/office/powerpoint/2010/main" val="373880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9B5E-E1A4-8EE4-1126-9B6F59378605}"/>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D8A21E10-3050-A5A9-EA72-BAAF04021DBB}"/>
              </a:ext>
            </a:extLst>
          </p:cNvPr>
          <p:cNvSpPr>
            <a:spLocks noGrp="1"/>
          </p:cNvSpPr>
          <p:nvPr>
            <p:ph idx="1"/>
          </p:nvPr>
        </p:nvSpPr>
        <p:spPr/>
        <p:txBody>
          <a:bodyPr/>
          <a:lstStyle/>
          <a:p>
            <a:r>
              <a:rPr lang="en-IN" sz="1800" dirty="0">
                <a:solidFill>
                  <a:srgbClr val="00000A"/>
                </a:solidFill>
                <a:effectLst/>
                <a:latin typeface="Times New Roman" panose="02020603050405020304" pitchFamily="18" charset="0"/>
                <a:ea typeface="Times New Roman" panose="02020603050405020304" pitchFamily="18" charset="0"/>
                <a:cs typeface="Liberation Serif"/>
              </a:rPr>
              <a:t>Welcome to the Student Database Management System powered by Streamlit and Python. This comprehensive system is designed to efficiently manage various aspects of student information, attendance tracking, performance reviews, departmental details, leave records, class teacher assignments, and document management.</a:t>
            </a:r>
            <a:endParaRPr lang="en-IN" sz="1800" dirty="0">
              <a:solidFill>
                <a:srgbClr val="00000A"/>
              </a:solidFill>
              <a:effectLst/>
              <a:latin typeface="Liberation Serif"/>
              <a:ea typeface="Liberation Serif"/>
              <a:cs typeface="Liberation Serif"/>
            </a:endParaRPr>
          </a:p>
          <a:p>
            <a:r>
              <a:rPr lang="en-IN" sz="1800" dirty="0">
                <a:solidFill>
                  <a:srgbClr val="00000A"/>
                </a:solidFill>
                <a:effectLst/>
                <a:latin typeface="Times New Roman" panose="02020603050405020304" pitchFamily="18" charset="0"/>
                <a:ea typeface="Times New Roman" panose="02020603050405020304" pitchFamily="18" charset="0"/>
                <a:cs typeface="Liberation Serif"/>
              </a:rPr>
              <a:t>The Student Database Management System using Streamlit and Python provides a comprehensive solution for educational institutions to streamline administrative tasks, enhance communication, and maintain accurate records. Whether you're an educator, administrator, or student, this system is designed to meet the diverse needs of academic management. Dive into the functionalities and discover a powerful tool to transform the way to manage student information.</a:t>
            </a:r>
            <a:endParaRPr lang="en-IN" sz="1800" dirty="0">
              <a:solidFill>
                <a:srgbClr val="00000A"/>
              </a:solidFill>
              <a:effectLst/>
              <a:latin typeface="Liberation Serif"/>
              <a:ea typeface="Liberation Serif"/>
              <a:cs typeface="Liberation Serif"/>
            </a:endParaRPr>
          </a:p>
          <a:p>
            <a:endParaRPr lang="en-IN" dirty="0"/>
          </a:p>
        </p:txBody>
      </p:sp>
    </p:spTree>
    <p:extLst>
      <p:ext uri="{BB962C8B-B14F-4D97-AF65-F5344CB8AC3E}">
        <p14:creationId xmlns:p14="http://schemas.microsoft.com/office/powerpoint/2010/main" val="263420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B7B9-407A-2A43-2A81-C507BB0064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7A21C3-B623-6011-D108-EDA729E6AA0F}"/>
              </a:ext>
            </a:extLst>
          </p:cNvPr>
          <p:cNvSpPr>
            <a:spLocks noGrp="1"/>
          </p:cNvSpPr>
          <p:nvPr>
            <p:ph idx="1"/>
          </p:nvPr>
        </p:nvSpPr>
        <p:spPr/>
        <p:txBody>
          <a:bodyPr/>
          <a:lstStyle/>
          <a:p>
            <a:r>
              <a:rPr lang="en-IN" sz="1800" dirty="0">
                <a:solidFill>
                  <a:srgbClr val="00000A"/>
                </a:solidFill>
                <a:effectLst/>
                <a:latin typeface="Times New Roman" panose="02020603050405020304" pitchFamily="18" charset="0"/>
                <a:ea typeface="Liberation Serif"/>
                <a:cs typeface="Liberation Serif"/>
              </a:rPr>
              <a:t>In educational institutions, managing diverse aspects of student data and administrative tasks can be challenging and time-consuming. This complexity arises from the need to efficiently handle information related to students, attendance, performance reviews, departments, leave records, class teacher assignments, and documents. Traditional methods of record-keeping often result in inefficiencies, inaccuracies, and difficulties in accessing timely information. To address these challenges, the Student Database Management System (DBMS) using Streamlit and Python is proposed.</a:t>
            </a:r>
            <a:endParaRPr lang="en-IN" sz="1800" dirty="0">
              <a:solidFill>
                <a:srgbClr val="00000A"/>
              </a:solidFill>
              <a:effectLst/>
              <a:latin typeface="Liberation Serif"/>
              <a:ea typeface="Liberation Serif"/>
              <a:cs typeface="Liberation Serif"/>
            </a:endParaRPr>
          </a:p>
          <a:p>
            <a:endParaRPr lang="en-IN" dirty="0"/>
          </a:p>
        </p:txBody>
      </p:sp>
    </p:spTree>
    <p:extLst>
      <p:ext uri="{BB962C8B-B14F-4D97-AF65-F5344CB8AC3E}">
        <p14:creationId xmlns:p14="http://schemas.microsoft.com/office/powerpoint/2010/main" val="60471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A48E-7A86-0EF1-6ED4-45505C519728}"/>
              </a:ext>
            </a:extLst>
          </p:cNvPr>
          <p:cNvSpPr>
            <a:spLocks noGrp="1"/>
          </p:cNvSpPr>
          <p:nvPr>
            <p:ph type="title"/>
          </p:nvPr>
        </p:nvSpPr>
        <p:spPr>
          <a:xfrm>
            <a:off x="4293415" y="748437"/>
            <a:ext cx="10515600" cy="1325563"/>
          </a:xfrm>
        </p:spPr>
        <p:txBody>
          <a:bodyPr/>
          <a:lstStyle/>
          <a:p>
            <a:endParaRPr lang="en-IN" dirty="0"/>
          </a:p>
        </p:txBody>
      </p:sp>
      <p:sp>
        <p:nvSpPr>
          <p:cNvPr id="3" name="Content Placeholder 2">
            <a:extLst>
              <a:ext uri="{FF2B5EF4-FFF2-40B4-BE49-F238E27FC236}">
                <a16:creationId xmlns:a16="http://schemas.microsoft.com/office/drawing/2014/main" id="{85492E97-B016-3B07-0845-0406ACFB0CA4}"/>
              </a:ext>
            </a:extLst>
          </p:cNvPr>
          <p:cNvSpPr>
            <a:spLocks noGrp="1"/>
          </p:cNvSpPr>
          <p:nvPr>
            <p:ph idx="1"/>
          </p:nvPr>
        </p:nvSpPr>
        <p:spPr/>
        <p:txBody>
          <a:bodyPr/>
          <a:lstStyle/>
          <a:p>
            <a:endParaRPr lang="en-IN" dirty="0"/>
          </a:p>
        </p:txBody>
      </p:sp>
      <p:sp>
        <p:nvSpPr>
          <p:cNvPr id="7" name="Rectangle 7">
            <a:extLst>
              <a:ext uri="{FF2B5EF4-FFF2-40B4-BE49-F238E27FC236}">
                <a16:creationId xmlns:a16="http://schemas.microsoft.com/office/drawing/2014/main" id="{82ED2F75-B93B-AD45-7EA5-AA06380B5DD3}"/>
              </a:ext>
            </a:extLst>
          </p:cNvPr>
          <p:cNvSpPr>
            <a:spLocks noChangeArrowheads="1"/>
          </p:cNvSpPr>
          <p:nvPr/>
        </p:nvSpPr>
        <p:spPr bwMode="auto">
          <a:xfrm>
            <a:off x="3455215" y="3833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A"/>
                </a:solidFill>
                <a:effectLst/>
                <a:latin typeface="Arial" panose="020B0604020202020204" pitchFamily="34" charset="0"/>
                <a:ea typeface="Liberation Serif" charset="0"/>
                <a:cs typeface="Liberation Serif" charset="0"/>
              </a:rPr>
              <a:t>DDL STATEMENTS</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1">
            <a:extLst>
              <a:ext uri="{FF2B5EF4-FFF2-40B4-BE49-F238E27FC236}">
                <a16:creationId xmlns:a16="http://schemas.microsoft.com/office/drawing/2014/main" id="{42C24476-50A6-485B-2C59-06432F441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37" y="748437"/>
            <a:ext cx="10405989" cy="589820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a:extLst>
              <a:ext uri="{FF2B5EF4-FFF2-40B4-BE49-F238E27FC236}">
                <a16:creationId xmlns:a16="http://schemas.microsoft.com/office/drawing/2014/main" id="{71396683-B669-771D-B99A-A6B0E791B878}"/>
              </a:ext>
            </a:extLst>
          </p:cNvPr>
          <p:cNvSpPr>
            <a:spLocks noChangeArrowheads="1"/>
          </p:cNvSpPr>
          <p:nvPr/>
        </p:nvSpPr>
        <p:spPr bwMode="auto">
          <a:xfrm>
            <a:off x="3455215" y="4429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64050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B63E-B52F-6143-AC49-A311BD0924C7}"/>
              </a:ext>
            </a:extLst>
          </p:cNvPr>
          <p:cNvSpPr>
            <a:spLocks noGrp="1"/>
          </p:cNvSpPr>
          <p:nvPr>
            <p:ph type="title"/>
          </p:nvPr>
        </p:nvSpPr>
        <p:spPr>
          <a:xfrm>
            <a:off x="5683693" y="517798"/>
            <a:ext cx="9913671" cy="1918097"/>
          </a:xfrm>
        </p:spPr>
        <p:txBody>
          <a:bodyPr/>
          <a:lstStyle/>
          <a:p>
            <a:endParaRPr lang="en-IN" dirty="0"/>
          </a:p>
        </p:txBody>
      </p:sp>
      <p:pic>
        <p:nvPicPr>
          <p:cNvPr id="6" name="Content Placeholder 5">
            <a:extLst>
              <a:ext uri="{FF2B5EF4-FFF2-40B4-BE49-F238E27FC236}">
                <a16:creationId xmlns:a16="http://schemas.microsoft.com/office/drawing/2014/main" id="{B706BC4F-B24D-887F-12EA-306CC1633599}"/>
              </a:ext>
            </a:extLst>
          </p:cNvPr>
          <p:cNvPicPr>
            <a:picLocks noGrp="1" noChangeAspect="1"/>
          </p:cNvPicPr>
          <p:nvPr>
            <p:ph idx="1"/>
          </p:nvPr>
        </p:nvPicPr>
        <p:blipFill>
          <a:blip r:embed="rId2"/>
          <a:stretch>
            <a:fillRect/>
          </a:stretch>
        </p:blipFill>
        <p:spPr>
          <a:xfrm>
            <a:off x="1958109" y="4010635"/>
            <a:ext cx="7621428" cy="2847365"/>
          </a:xfrm>
          <a:prstGeom prst="rect">
            <a:avLst/>
          </a:prstGeom>
        </p:spPr>
      </p:pic>
      <p:sp>
        <p:nvSpPr>
          <p:cNvPr id="4" name="Rectangle 2">
            <a:extLst>
              <a:ext uri="{FF2B5EF4-FFF2-40B4-BE49-F238E27FC236}">
                <a16:creationId xmlns:a16="http://schemas.microsoft.com/office/drawing/2014/main" id="{644EAC4B-74D2-E82C-2011-0EF074E47D74}"/>
              </a:ext>
            </a:extLst>
          </p:cNvPr>
          <p:cNvSpPr>
            <a:spLocks noChangeArrowheads="1"/>
          </p:cNvSpPr>
          <p:nvPr/>
        </p:nvSpPr>
        <p:spPr bwMode="auto">
          <a:xfrm>
            <a:off x="4941453" y="144904"/>
            <a:ext cx="1149411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A"/>
                </a:solidFill>
                <a:effectLst/>
                <a:latin typeface="Arial" panose="020B0604020202020204" pitchFamily="34" charset="0"/>
                <a:ea typeface="Liberation Serif" charset="0"/>
                <a:cs typeface="Liberation Serif" charset="0"/>
              </a:rPr>
              <a:t>DML STATEMENTS</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49" name="Picture 1">
            <a:extLst>
              <a:ext uri="{FF2B5EF4-FFF2-40B4-BE49-F238E27FC236}">
                <a16:creationId xmlns:a16="http://schemas.microsoft.com/office/drawing/2014/main" id="{53AA9AD5-7EAA-6AF9-122D-9E4AED0FC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109" y="502822"/>
            <a:ext cx="9163217" cy="38270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CDA67E2-47E3-70C1-7138-67E2F4C2633C}"/>
              </a:ext>
            </a:extLst>
          </p:cNvPr>
          <p:cNvSpPr>
            <a:spLocks noChangeArrowheads="1"/>
          </p:cNvSpPr>
          <p:nvPr/>
        </p:nvSpPr>
        <p:spPr bwMode="auto">
          <a:xfrm>
            <a:off x="4941453" y="3254647"/>
            <a:ext cx="11494111" cy="661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8139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5CA5-967F-9CA8-343B-E21D9A5CCC51}"/>
              </a:ext>
            </a:extLst>
          </p:cNvPr>
          <p:cNvSpPr>
            <a:spLocks noGrp="1"/>
          </p:cNvSpPr>
          <p:nvPr>
            <p:ph type="title"/>
          </p:nvPr>
        </p:nvSpPr>
        <p:spPr>
          <a:xfrm>
            <a:off x="2437912" y="1524051"/>
            <a:ext cx="12418623" cy="820109"/>
          </a:xfrm>
        </p:spPr>
        <p:txBody>
          <a:bodyPr/>
          <a:lstStyle/>
          <a:p>
            <a:endParaRPr lang="en-IN" dirty="0"/>
          </a:p>
        </p:txBody>
      </p:sp>
      <p:sp>
        <p:nvSpPr>
          <p:cNvPr id="3" name="Content Placeholder 2">
            <a:extLst>
              <a:ext uri="{FF2B5EF4-FFF2-40B4-BE49-F238E27FC236}">
                <a16:creationId xmlns:a16="http://schemas.microsoft.com/office/drawing/2014/main" id="{E42EF91D-57B6-8F54-974C-749D3A5309E8}"/>
              </a:ext>
            </a:extLst>
          </p:cNvPr>
          <p:cNvSpPr>
            <a:spLocks noGrp="1"/>
          </p:cNvSpPr>
          <p:nvPr>
            <p:ph idx="1"/>
          </p:nvPr>
        </p:nvSpPr>
        <p:spPr/>
        <p:txBody>
          <a:bodyPr/>
          <a:lstStyle/>
          <a:p>
            <a:endParaRPr lang="en-IN" dirty="0"/>
          </a:p>
        </p:txBody>
      </p:sp>
      <p:pic>
        <p:nvPicPr>
          <p:cNvPr id="3074" name="Picture 2">
            <a:extLst>
              <a:ext uri="{FF2B5EF4-FFF2-40B4-BE49-F238E27FC236}">
                <a16:creationId xmlns:a16="http://schemas.microsoft.com/office/drawing/2014/main" id="{7D47C9F5-415A-AB54-C04A-5EFCD4424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562" y="770042"/>
            <a:ext cx="7112488" cy="3380616"/>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
            <a:extLst>
              <a:ext uri="{FF2B5EF4-FFF2-40B4-BE49-F238E27FC236}">
                <a16:creationId xmlns:a16="http://schemas.microsoft.com/office/drawing/2014/main" id="{DA1CD149-7807-2EB1-0880-D9CC47E94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404" y="4150658"/>
            <a:ext cx="7478547" cy="26547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A41D5E8-4FB3-A825-0F37-CD1CFA9283E4}"/>
              </a:ext>
            </a:extLst>
          </p:cNvPr>
          <p:cNvSpPr>
            <a:spLocks noChangeArrowheads="1"/>
          </p:cNvSpPr>
          <p:nvPr/>
        </p:nvSpPr>
        <p:spPr bwMode="auto">
          <a:xfrm>
            <a:off x="2437912" y="77348"/>
            <a:ext cx="1439840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A"/>
                </a:solidFill>
                <a:effectLst/>
                <a:latin typeface="Arial" panose="020B0604020202020204" pitchFamily="34" charset="0"/>
                <a:ea typeface="Liberation Serif" charset="0"/>
                <a:cs typeface="Liberation Serif" charset="0"/>
              </a:rPr>
              <a:t>QUERIES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A"/>
                </a:solidFill>
                <a:effectLst/>
                <a:latin typeface="Arial" panose="020B0604020202020204" pitchFamily="34" charset="0"/>
                <a:ea typeface="Times New Roman" panose="02020603050405020304" pitchFamily="18" charset="0"/>
                <a:cs typeface="Liberation Serif" charset="0"/>
              </a:rPr>
              <a:t>SIMPLE QUERY WITH GROUP BY, AGRREGATE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DE60282-58AC-A357-B0CF-9DC9EC84864C}"/>
              </a:ext>
            </a:extLst>
          </p:cNvPr>
          <p:cNvSpPr>
            <a:spLocks noChangeArrowheads="1"/>
          </p:cNvSpPr>
          <p:nvPr/>
        </p:nvSpPr>
        <p:spPr bwMode="auto">
          <a:xfrm>
            <a:off x="1296331" y="4294908"/>
            <a:ext cx="14398404" cy="282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654BDB2C-0351-D3C4-9AC8-963B47DBF86D}"/>
              </a:ext>
            </a:extLst>
          </p:cNvPr>
          <p:cNvSpPr>
            <a:spLocks noChangeArrowheads="1"/>
          </p:cNvSpPr>
          <p:nvPr/>
        </p:nvSpPr>
        <p:spPr bwMode="auto">
          <a:xfrm>
            <a:off x="1296331" y="7000008"/>
            <a:ext cx="14398404" cy="282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4136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431D-6D22-E18A-EC05-BEC5A1AB66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864166-774C-06A0-662D-0BACF9418707}"/>
              </a:ext>
            </a:extLst>
          </p:cNvPr>
          <p:cNvSpPr>
            <a:spLocks noGrp="1"/>
          </p:cNvSpPr>
          <p:nvPr>
            <p:ph idx="1"/>
          </p:nvPr>
        </p:nvSpPr>
        <p:spPr/>
        <p:txBody>
          <a:bodyPr/>
          <a:lstStyle/>
          <a:p>
            <a:endParaRPr lang="en-IN"/>
          </a:p>
        </p:txBody>
      </p:sp>
      <p:sp>
        <p:nvSpPr>
          <p:cNvPr id="4" name="Rectangle 2">
            <a:extLst>
              <a:ext uri="{FF2B5EF4-FFF2-40B4-BE49-F238E27FC236}">
                <a16:creationId xmlns:a16="http://schemas.microsoft.com/office/drawing/2014/main" id="{C982D208-4A10-2978-11D7-EDF420ABA4A5}"/>
              </a:ext>
            </a:extLst>
          </p:cNvPr>
          <p:cNvSpPr>
            <a:spLocks noChangeArrowheads="1"/>
          </p:cNvSpPr>
          <p:nvPr/>
        </p:nvSpPr>
        <p:spPr bwMode="auto">
          <a:xfrm>
            <a:off x="2927927" y="279233"/>
            <a:ext cx="1252097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A"/>
                </a:solidFill>
                <a:effectLst/>
                <a:latin typeface="Arial" panose="020B0604020202020204" pitchFamily="34" charset="0"/>
                <a:ea typeface="Times New Roman" panose="02020603050405020304" pitchFamily="18" charset="0"/>
                <a:cs typeface="Liberation Serif"/>
              </a:rPr>
              <a:t>		UPDATE OPERATION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1">
            <a:extLst>
              <a:ext uri="{FF2B5EF4-FFF2-40B4-BE49-F238E27FC236}">
                <a16:creationId xmlns:a16="http://schemas.microsoft.com/office/drawing/2014/main" id="{9042E881-3538-5E2F-6C5D-CB6145F5E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448" y="807094"/>
            <a:ext cx="7420995" cy="34919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B5259A7-6965-DA02-88CD-6ED4169DA938}"/>
              </a:ext>
            </a:extLst>
          </p:cNvPr>
          <p:cNvSpPr>
            <a:spLocks noChangeArrowheads="1"/>
          </p:cNvSpPr>
          <p:nvPr/>
        </p:nvSpPr>
        <p:spPr bwMode="auto">
          <a:xfrm>
            <a:off x="2927927" y="3786832"/>
            <a:ext cx="12520978" cy="53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80B9341C-439A-F666-3D70-E4BDD60B2128}"/>
              </a:ext>
            </a:extLst>
          </p:cNvPr>
          <p:cNvPicPr>
            <a:picLocks noChangeAspect="1"/>
          </p:cNvPicPr>
          <p:nvPr/>
        </p:nvPicPr>
        <p:blipFill>
          <a:blip r:embed="rId3"/>
          <a:stretch>
            <a:fillRect/>
          </a:stretch>
        </p:blipFill>
        <p:spPr>
          <a:xfrm>
            <a:off x="2333632" y="4298999"/>
            <a:ext cx="7090625" cy="2482359"/>
          </a:xfrm>
          <a:prstGeom prst="rect">
            <a:avLst/>
          </a:prstGeom>
        </p:spPr>
      </p:pic>
    </p:spTree>
    <p:extLst>
      <p:ext uri="{BB962C8B-B14F-4D97-AF65-F5344CB8AC3E}">
        <p14:creationId xmlns:p14="http://schemas.microsoft.com/office/powerpoint/2010/main" val="154919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0647-48A1-25AB-D6DF-957186B63E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E2EE13-8699-6D47-5C67-38E2CFDF7B4E}"/>
              </a:ext>
            </a:extLst>
          </p:cNvPr>
          <p:cNvSpPr>
            <a:spLocks noGrp="1"/>
          </p:cNvSpPr>
          <p:nvPr>
            <p:ph idx="1"/>
          </p:nvPr>
        </p:nvSpPr>
        <p:spPr>
          <a:xfrm>
            <a:off x="3889389" y="2277036"/>
            <a:ext cx="9090196" cy="4988833"/>
          </a:xfrm>
        </p:spPr>
        <p:txBody>
          <a:bodyPr/>
          <a:lstStyle/>
          <a:p>
            <a:endParaRPr lang="en-IN" dirty="0"/>
          </a:p>
        </p:txBody>
      </p:sp>
      <p:pic>
        <p:nvPicPr>
          <p:cNvPr id="5122" name="Picture 2">
            <a:extLst>
              <a:ext uri="{FF2B5EF4-FFF2-40B4-BE49-F238E27FC236}">
                <a16:creationId xmlns:a16="http://schemas.microsoft.com/office/drawing/2014/main" id="{663A25FC-8C9B-8EA1-0E5D-E67CB6047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269" y="681318"/>
            <a:ext cx="7530000" cy="3397844"/>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a:extLst>
              <a:ext uri="{FF2B5EF4-FFF2-40B4-BE49-F238E27FC236}">
                <a16:creationId xmlns:a16="http://schemas.microsoft.com/office/drawing/2014/main" id="{895FA031-4932-7524-C8D1-FEC45759B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295" y="3996018"/>
            <a:ext cx="6278461" cy="28636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23173AE-79CF-CC52-F623-65D1E6E4DFF0}"/>
              </a:ext>
            </a:extLst>
          </p:cNvPr>
          <p:cNvSpPr>
            <a:spLocks noChangeArrowheads="1"/>
          </p:cNvSpPr>
          <p:nvPr/>
        </p:nvSpPr>
        <p:spPr bwMode="auto">
          <a:xfrm>
            <a:off x="2733964" y="95836"/>
            <a:ext cx="1238776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A"/>
                </a:solidFill>
                <a:effectLst/>
                <a:latin typeface="Arial" panose="020B0604020202020204" pitchFamily="34" charset="0"/>
                <a:ea typeface="Times New Roman" panose="02020603050405020304" pitchFamily="18" charset="0"/>
                <a:cs typeface="Liberation Serif" charset="0"/>
              </a:rPr>
              <a:t>		</a:t>
            </a:r>
            <a:r>
              <a:rPr kumimoji="0" lang="en-US" altLang="en-US" sz="2800" b="1" i="0" u="none" strike="noStrike" cap="none" normalizeH="0" baseline="0" dirty="0">
                <a:ln>
                  <a:noFill/>
                </a:ln>
                <a:solidFill>
                  <a:srgbClr val="00000A"/>
                </a:solidFill>
                <a:effectLst/>
                <a:latin typeface="Arial" panose="020B0604020202020204" pitchFamily="34" charset="0"/>
                <a:ea typeface="Times New Roman" panose="02020603050405020304" pitchFamily="18" charset="0"/>
                <a:cs typeface="Liberation Serif" charset="0"/>
              </a:rPr>
              <a:t>DELETE OPERATION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C74E5903-E56D-ACB3-79D0-B8725F1AD807}"/>
              </a:ext>
            </a:extLst>
          </p:cNvPr>
          <p:cNvSpPr>
            <a:spLocks noChangeArrowheads="1"/>
          </p:cNvSpPr>
          <p:nvPr/>
        </p:nvSpPr>
        <p:spPr bwMode="auto">
          <a:xfrm>
            <a:off x="2733964" y="3538817"/>
            <a:ext cx="12387767" cy="543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170732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4E41B-3C2F-247D-239A-44600F4CA83E}"/>
              </a:ext>
            </a:extLst>
          </p:cNvPr>
          <p:cNvSpPr>
            <a:spLocks noGrp="1"/>
          </p:cNvSpPr>
          <p:nvPr>
            <p:ph type="title"/>
          </p:nvPr>
        </p:nvSpPr>
        <p:spPr/>
        <p:txBody>
          <a:bodyPr/>
          <a:lstStyle/>
          <a:p>
            <a:pPr algn="ctr"/>
            <a:r>
              <a:rPr lang="en-IN" b="1" dirty="0"/>
              <a:t>Connecting other .py files</a:t>
            </a:r>
          </a:p>
        </p:txBody>
      </p:sp>
      <p:sp>
        <p:nvSpPr>
          <p:cNvPr id="3" name="Content Placeholder 2">
            <a:extLst>
              <a:ext uri="{FF2B5EF4-FFF2-40B4-BE49-F238E27FC236}">
                <a16:creationId xmlns:a16="http://schemas.microsoft.com/office/drawing/2014/main" id="{AED69275-ECA3-8A48-7954-69C272C74DA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EBB32B2-859C-F3ED-C090-02A47B56EFF5}"/>
              </a:ext>
            </a:extLst>
          </p:cNvPr>
          <p:cNvPicPr>
            <a:picLocks noChangeAspect="1"/>
          </p:cNvPicPr>
          <p:nvPr/>
        </p:nvPicPr>
        <p:blipFill>
          <a:blip r:embed="rId2"/>
          <a:stretch>
            <a:fillRect/>
          </a:stretch>
        </p:blipFill>
        <p:spPr>
          <a:xfrm>
            <a:off x="820620" y="1202217"/>
            <a:ext cx="8219739" cy="5655783"/>
          </a:xfrm>
          <a:prstGeom prst="rect">
            <a:avLst/>
          </a:prstGeom>
        </p:spPr>
      </p:pic>
      <p:pic>
        <p:nvPicPr>
          <p:cNvPr id="7" name="Picture 6">
            <a:extLst>
              <a:ext uri="{FF2B5EF4-FFF2-40B4-BE49-F238E27FC236}">
                <a16:creationId xmlns:a16="http://schemas.microsoft.com/office/drawing/2014/main" id="{B8C64444-C7AD-F5B5-ACBF-44059DD4AD72}"/>
              </a:ext>
            </a:extLst>
          </p:cNvPr>
          <p:cNvPicPr>
            <a:picLocks noChangeAspect="1"/>
          </p:cNvPicPr>
          <p:nvPr/>
        </p:nvPicPr>
        <p:blipFill>
          <a:blip r:embed="rId3"/>
          <a:stretch>
            <a:fillRect/>
          </a:stretch>
        </p:blipFill>
        <p:spPr>
          <a:xfrm>
            <a:off x="9214868" y="1958421"/>
            <a:ext cx="2644369" cy="3299746"/>
          </a:xfrm>
          <a:prstGeom prst="rect">
            <a:avLst/>
          </a:prstGeom>
        </p:spPr>
      </p:pic>
    </p:spTree>
    <p:extLst>
      <p:ext uri="{BB962C8B-B14F-4D97-AF65-F5344CB8AC3E}">
        <p14:creationId xmlns:p14="http://schemas.microsoft.com/office/powerpoint/2010/main" val="1046993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498</TotalTime>
  <Words>265</Words>
  <Application>Microsoft Office PowerPoint</Application>
  <PresentationFormat>Widescreen</PresentationFormat>
  <Paragraphs>19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Liberation Serif</vt:lpstr>
      <vt:lpstr>Times New Roman</vt:lpstr>
      <vt:lpstr>Wingdings 3</vt:lpstr>
      <vt:lpstr>Ion</vt:lpstr>
      <vt:lpstr>STUDENT DATABASE MANAGEMENT SYSTEM</vt:lpstr>
      <vt:lpstr>INTRODUCTION</vt:lpstr>
      <vt:lpstr>PowerPoint Presentation</vt:lpstr>
      <vt:lpstr>PowerPoint Presentation</vt:lpstr>
      <vt:lpstr>PowerPoint Presentation</vt:lpstr>
      <vt:lpstr>PowerPoint Presentation</vt:lpstr>
      <vt:lpstr>PowerPoint Presentation</vt:lpstr>
      <vt:lpstr>PowerPoint Presentation</vt:lpstr>
      <vt:lpstr>Connecting other .py files</vt:lpstr>
      <vt:lpstr>PowerPoint Presentation</vt:lpstr>
      <vt:lpstr>Retrieving the information of the student with respect to the other table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DATABASE MANAGEMENT SYSTEM</dc:title>
  <dc:creator>HEEMAJ YADAV</dc:creator>
  <cp:lastModifiedBy>HEEMAJ YADAV</cp:lastModifiedBy>
  <cp:revision>1</cp:revision>
  <dcterms:created xsi:type="dcterms:W3CDTF">2023-11-19T18:39:53Z</dcterms:created>
  <dcterms:modified xsi:type="dcterms:W3CDTF">2023-11-20T02:57:58Z</dcterms:modified>
</cp:coreProperties>
</file>