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DE9-1C98-4F1F-8636-909A868815A4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C298-D7A6-450C-A447-487CD4F5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DE9-1C98-4F1F-8636-909A868815A4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C298-D7A6-450C-A447-487CD4F5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7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DE9-1C98-4F1F-8636-909A868815A4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C298-D7A6-450C-A447-487CD4F5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7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DE9-1C98-4F1F-8636-909A868815A4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C298-D7A6-450C-A447-487CD4F5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DE9-1C98-4F1F-8636-909A868815A4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C298-D7A6-450C-A447-487CD4F5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DE9-1C98-4F1F-8636-909A868815A4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C298-D7A6-450C-A447-487CD4F5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DE9-1C98-4F1F-8636-909A868815A4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C298-D7A6-450C-A447-487CD4F5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DE9-1C98-4F1F-8636-909A868815A4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C298-D7A6-450C-A447-487CD4F5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8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DE9-1C98-4F1F-8636-909A868815A4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C298-D7A6-450C-A447-487CD4F5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4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DE9-1C98-4F1F-8636-909A868815A4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C298-D7A6-450C-A447-487CD4F5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6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DE9-1C98-4F1F-8636-909A868815A4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C298-D7A6-450C-A447-487CD4F5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BDE9-1C98-4F1F-8636-909A868815A4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C298-D7A6-450C-A447-487CD4F5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155"/>
          </a:xfrm>
        </p:spPr>
        <p:txBody>
          <a:bodyPr/>
          <a:lstStyle/>
          <a:p>
            <a:pPr algn="ctr"/>
            <a:r>
              <a:rPr lang="en-US" dirty="0"/>
              <a:t>Recurrent neural networks (RNN)</a:t>
            </a:r>
          </a:p>
        </p:txBody>
      </p:sp>
    </p:spTree>
    <p:extLst>
      <p:ext uri="{BB962C8B-B14F-4D97-AF65-F5344CB8AC3E}">
        <p14:creationId xmlns:p14="http://schemas.microsoft.com/office/powerpoint/2010/main" val="156079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b="1" dirty="0"/>
              <a:t>Sentiment Classification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/>
          <a:lstStyle/>
          <a:p>
            <a:r>
              <a:rPr lang="en-US" dirty="0"/>
              <a:t>This can be a task of simply classifying tweets into positive and negative sentiment</a:t>
            </a:r>
            <a:r>
              <a:rPr lang="en-US" dirty="0" smtClean="0"/>
              <a:t>.</a:t>
            </a:r>
          </a:p>
          <a:p>
            <a:r>
              <a:rPr lang="en-US" dirty="0"/>
              <a:t>So here the input would be a tweet of varying lengths, while output is of a fixed type and size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28" y="3911727"/>
            <a:ext cx="7315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7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/>
              <a:t>Image Captioning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/>
          <a:lstStyle/>
          <a:p>
            <a:r>
              <a:rPr lang="en-US" dirty="0" smtClean="0"/>
              <a:t>It describes about the image by analyzing its features.</a:t>
            </a:r>
          </a:p>
          <a:p>
            <a:r>
              <a:rPr lang="en-US" dirty="0" smtClean="0"/>
              <a:t>We </a:t>
            </a:r>
            <a:r>
              <a:rPr lang="en-US" dirty="0"/>
              <a:t>have a single input – the image, and a series or sequence of words as output</a:t>
            </a:r>
            <a:r>
              <a:rPr lang="en-US" dirty="0" smtClean="0"/>
              <a:t>.</a:t>
            </a:r>
          </a:p>
          <a:p>
            <a:r>
              <a:rPr lang="en-US" dirty="0"/>
              <a:t>Here the image might be of a fixed size, but the output is a description of varying </a:t>
            </a:r>
            <a:r>
              <a:rPr lang="en-US" dirty="0" smtClean="0"/>
              <a:t>lengths.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193" y="3375862"/>
            <a:ext cx="3959352" cy="33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2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b="1" dirty="0"/>
              <a:t>Language Translation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en-US" dirty="0"/>
              <a:t> This basically means that we have some text in a particular language let’s say English, and we wish to translate it in </a:t>
            </a:r>
            <a:r>
              <a:rPr lang="en-US" dirty="0" smtClean="0"/>
              <a:t>Chinese.</a:t>
            </a:r>
          </a:p>
          <a:p>
            <a:r>
              <a:rPr lang="en-US" dirty="0"/>
              <a:t>Each language has it’s own semantics and would have varying lengths for the same sentence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0" y="2987764"/>
            <a:ext cx="6416040" cy="33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5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35024"/>
            <a:ext cx="10515600" cy="4841939"/>
          </a:xfrm>
        </p:spPr>
        <p:txBody>
          <a:bodyPr/>
          <a:lstStyle/>
          <a:p>
            <a:r>
              <a:rPr lang="en-US" dirty="0" smtClean="0"/>
              <a:t>Recurrent Neural Network(RNN) are a type of Neural Network where the output from previous step are fed as input to the current step.</a:t>
            </a:r>
          </a:p>
          <a:p>
            <a:r>
              <a:rPr lang="en-US" dirty="0" smtClean="0"/>
              <a:t>(</a:t>
            </a:r>
            <a:r>
              <a:rPr lang="en-US" dirty="0"/>
              <a:t>RNN) are part of a larger group of algorithms called </a:t>
            </a:r>
            <a:r>
              <a:rPr lang="en-US" b="1" dirty="0"/>
              <a:t>sequence models</a:t>
            </a:r>
            <a:r>
              <a:rPr lang="en-US" dirty="0" smtClean="0"/>
              <a:t>.</a:t>
            </a:r>
          </a:p>
          <a:p>
            <a:r>
              <a:rPr lang="en-US" dirty="0"/>
              <a:t>Sequence models made giant leaps forward in the fields of speech recognition, music generation, DNA sequence analysis, machine translation, and many more</a:t>
            </a:r>
            <a:r>
              <a:rPr lang="en-US" dirty="0" smtClean="0"/>
              <a:t>.</a:t>
            </a:r>
          </a:p>
          <a:p>
            <a:r>
              <a:rPr lang="en-US" dirty="0"/>
              <a:t>The main and most important feature of RNN is </a:t>
            </a:r>
            <a:r>
              <a:rPr lang="en-US" b="1" dirty="0"/>
              <a:t>Hidden state</a:t>
            </a:r>
            <a:r>
              <a:rPr lang="en-US" dirty="0"/>
              <a:t>, which remembers some information about a sequence.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dirty="0" smtClean="0"/>
              <a:t>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/>
          <a:lstStyle/>
          <a:p>
            <a:r>
              <a:rPr lang="en-US" dirty="0"/>
              <a:t>RNN have a </a:t>
            </a:r>
            <a:r>
              <a:rPr lang="en-US" b="1" dirty="0"/>
              <a:t>“memory”</a:t>
            </a:r>
            <a:r>
              <a:rPr lang="en-US" dirty="0"/>
              <a:t> which remembers all information about what has been calculated</a:t>
            </a:r>
            <a:r>
              <a:rPr lang="en-US" dirty="0" smtClean="0"/>
              <a:t>.</a:t>
            </a:r>
          </a:p>
          <a:p>
            <a:r>
              <a:rPr lang="en-US" dirty="0"/>
              <a:t>It uses the same parameters for each input as it performs the same task on all the inputs or hidden layers to produce the output.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39" y="3377100"/>
            <a:ext cx="4088527" cy="348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/>
          <a:lstStyle/>
          <a:p>
            <a:r>
              <a:rPr lang="en-US" dirty="0"/>
              <a:t>The logic behind a RNN is to consider the sequence of the input</a:t>
            </a:r>
            <a:r>
              <a:rPr lang="en-US" dirty="0" smtClean="0"/>
              <a:t>.</a:t>
            </a:r>
          </a:p>
          <a:p>
            <a:r>
              <a:rPr lang="en-US" dirty="0"/>
              <a:t>For us to predict the next word in the sentence we need to remember what word appeared in the previous time step. </a:t>
            </a:r>
            <a:endParaRPr lang="en-US" dirty="0" smtClean="0"/>
          </a:p>
          <a:p>
            <a:r>
              <a:rPr lang="en-US" dirty="0"/>
              <a:t>For us to predict the next word in the sentence we need to remember what word appeared in the previous time step. </a:t>
            </a:r>
            <a:endParaRPr lang="en-US" dirty="0" smtClean="0"/>
          </a:p>
          <a:p>
            <a:r>
              <a:rPr lang="en-US" dirty="0"/>
              <a:t> As these neural network consider the previous word during predicting, it acts like a memory storage unit which stores it for a short period of 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7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179"/>
          </a:xfrm>
        </p:spPr>
        <p:txBody>
          <a:bodyPr/>
          <a:lstStyle/>
          <a:p>
            <a:r>
              <a:rPr lang="en-US" dirty="0" smtClean="0"/>
              <a:t>RNN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289304"/>
            <a:ext cx="10143743" cy="49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smtClean="0"/>
              <a:t>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4796219"/>
          </a:xfrm>
        </p:spPr>
        <p:txBody>
          <a:bodyPr/>
          <a:lstStyle/>
          <a:p>
            <a:r>
              <a:rPr lang="en-US" dirty="0"/>
              <a:t>The above diagram represents a three layer recurrent neural network which is unrolled to understand the inner </a:t>
            </a:r>
            <a:r>
              <a:rPr lang="en-US" dirty="0" smtClean="0"/>
              <a:t>iterations.</a:t>
            </a:r>
          </a:p>
          <a:p>
            <a:r>
              <a:rPr lang="en-US" i="1" dirty="0" err="1"/>
              <a:t>xt</a:t>
            </a:r>
            <a:r>
              <a:rPr lang="en-US" dirty="0"/>
              <a:t> is the input at time step t. </a:t>
            </a:r>
            <a:r>
              <a:rPr lang="en-US" i="1" dirty="0"/>
              <a:t>xt-1</a:t>
            </a:r>
            <a:r>
              <a:rPr lang="en-US" dirty="0"/>
              <a:t> will be the previous word in the sentence or the sequence.</a:t>
            </a:r>
          </a:p>
          <a:p>
            <a:r>
              <a:rPr lang="en-US" i="1" dirty="0" err="1"/>
              <a:t>ht</a:t>
            </a:r>
            <a:r>
              <a:rPr lang="en-US" dirty="0"/>
              <a:t> will be the hidden state at time step </a:t>
            </a:r>
            <a:r>
              <a:rPr lang="en-US" i="1" dirty="0"/>
              <a:t>t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The output of this state will be non-linear and considered with the help of an activation function like </a:t>
            </a:r>
            <a:r>
              <a:rPr lang="en-US" b="1" dirty="0" err="1"/>
              <a:t>tanh</a:t>
            </a:r>
            <a:r>
              <a:rPr lang="en-US" b="1" dirty="0"/>
              <a:t> or </a:t>
            </a:r>
            <a:r>
              <a:rPr lang="en-US" b="1" dirty="0" err="1"/>
              <a:t>ReLU</a:t>
            </a:r>
            <a:r>
              <a:rPr lang="en-US" dirty="0" smtClean="0"/>
              <a:t>.</a:t>
            </a:r>
          </a:p>
          <a:p>
            <a:r>
              <a:rPr lang="en-US" i="1" dirty="0"/>
              <a:t>ht-1</a:t>
            </a:r>
            <a:r>
              <a:rPr lang="en-US" dirty="0"/>
              <a:t> is evaluated from the previous hidden </a:t>
            </a:r>
            <a:r>
              <a:rPr lang="en-US" dirty="0" smtClean="0"/>
              <a:t>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i="1" dirty="0" err="1"/>
              <a:t>yt</a:t>
            </a:r>
            <a:r>
              <a:rPr lang="en-US" dirty="0"/>
              <a:t> will be our output at the time step </a:t>
            </a:r>
            <a:r>
              <a:rPr lang="en-US" i="1" dirty="0"/>
              <a:t>t</a:t>
            </a:r>
            <a:r>
              <a:rPr lang="en-US" dirty="0"/>
              <a:t>. It is the a word which has the highest probability considered using a an activation function like </a:t>
            </a:r>
            <a:r>
              <a:rPr lang="en-US" b="1" i="1" dirty="0" err="1"/>
              <a:t>yt</a:t>
            </a:r>
            <a:r>
              <a:rPr lang="en-US" b="1" i="1" dirty="0"/>
              <a:t> = </a:t>
            </a:r>
            <a:r>
              <a:rPr lang="en-US" b="1" i="1" dirty="0" err="1"/>
              <a:t>maxout</a:t>
            </a:r>
            <a:r>
              <a:rPr lang="en-US" b="1" i="1" dirty="0"/>
              <a:t>(</a:t>
            </a:r>
            <a:r>
              <a:rPr lang="en-US" b="1" i="1" dirty="0" err="1"/>
              <a:t>Ast</a:t>
            </a:r>
            <a:r>
              <a:rPr lang="en-US" b="1" i="1"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The RNN in the above figure has same evaluation at teach step considering the weight A, B and </a:t>
            </a:r>
            <a:r>
              <a:rPr lang="en-US" dirty="0" smtClean="0"/>
              <a:t>C.</a:t>
            </a:r>
          </a:p>
          <a:p>
            <a:r>
              <a:rPr lang="en-US" dirty="0" smtClean="0"/>
              <a:t>But </a:t>
            </a:r>
            <a:r>
              <a:rPr lang="en-US" dirty="0"/>
              <a:t>the inputs differ at each time step making the process fast and less complex. </a:t>
            </a:r>
            <a:endParaRPr lang="en-US" dirty="0" smtClean="0"/>
          </a:p>
          <a:p>
            <a:r>
              <a:rPr lang="en-US" dirty="0"/>
              <a:t>It remembers only the previous and not the words before it acting like a memory.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8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Language Modelling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/>
          <a:lstStyle/>
          <a:p>
            <a:r>
              <a:rPr lang="en-US" dirty="0" smtClean="0"/>
              <a:t>In this method, the likelihood of a word in a sentence is considered. </a:t>
            </a:r>
          </a:p>
          <a:p>
            <a:r>
              <a:rPr lang="en-US" dirty="0" smtClean="0"/>
              <a:t>The probability of the output of a particular time-step is used to sample the words in the next iteration(memory). </a:t>
            </a:r>
          </a:p>
          <a:p>
            <a:r>
              <a:rPr lang="en-US" dirty="0" smtClean="0"/>
              <a:t>In Language Modelling, input is usually a sequence of words from the data and output will be a sequence of predicted word by the model. </a:t>
            </a:r>
          </a:p>
          <a:p>
            <a:r>
              <a:rPr lang="en-US" dirty="0" smtClean="0"/>
              <a:t>the output of the previous time step will be the input of the present time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7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Speech </a:t>
            </a:r>
            <a:r>
              <a:rPr lang="en-US" b="1" dirty="0"/>
              <a:t>Recognition: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576"/>
            <a:ext cx="10515600" cy="4997387"/>
          </a:xfrm>
        </p:spPr>
        <p:txBody>
          <a:bodyPr/>
          <a:lstStyle/>
          <a:p>
            <a:r>
              <a:rPr lang="en-US" dirty="0"/>
              <a:t>A set of inputs containing phoneme(acoustic signals) from an audio is used as an input. </a:t>
            </a:r>
            <a:endParaRPr lang="en-US" dirty="0" smtClean="0"/>
          </a:p>
          <a:p>
            <a:r>
              <a:rPr lang="en-US" dirty="0"/>
              <a:t> This network will compute the phonemes and produce a phonetic segments with the likelihood of output.</a:t>
            </a:r>
          </a:p>
        </p:txBody>
      </p:sp>
    </p:spTree>
    <p:extLst>
      <p:ext uri="{BB962C8B-B14F-4D97-AF65-F5344CB8AC3E}">
        <p14:creationId xmlns:p14="http://schemas.microsoft.com/office/powerpoint/2010/main" val="355776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E56DCF43DE4C4D8F870979CD5E5C58" ma:contentTypeVersion="0" ma:contentTypeDescription="Create a new document." ma:contentTypeScope="" ma:versionID="c0edcb2aaa99ae82157bd2ac8f44ad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DF31BC-CE0E-4497-BD6A-5EBC3DF70566}"/>
</file>

<file path=customXml/itemProps2.xml><?xml version="1.0" encoding="utf-8"?>
<ds:datastoreItem xmlns:ds="http://schemas.openxmlformats.org/officeDocument/2006/customXml" ds:itemID="{81315F6E-CEED-42FD-A3B1-19AD93A08911}"/>
</file>

<file path=customXml/itemProps3.xml><?xml version="1.0" encoding="utf-8"?>
<ds:datastoreItem xmlns:ds="http://schemas.openxmlformats.org/officeDocument/2006/customXml" ds:itemID="{6B112F13-E8AC-4FEC-A094-63C0229AFF99}"/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239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Recurrent neural networks (RNN)</vt:lpstr>
      <vt:lpstr>Recurrent neural networks (RNN)</vt:lpstr>
      <vt:lpstr>RNN</vt:lpstr>
      <vt:lpstr>Logic</vt:lpstr>
      <vt:lpstr>RNN</vt:lpstr>
      <vt:lpstr>RNN</vt:lpstr>
      <vt:lpstr>RNN</vt:lpstr>
      <vt:lpstr> Language Modelling </vt:lpstr>
      <vt:lpstr> Speech Recognition: </vt:lpstr>
      <vt:lpstr>Sentiment Classification </vt:lpstr>
      <vt:lpstr>Image Captioning </vt:lpstr>
      <vt:lpstr>Language Translation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(RNN)</dc:title>
  <dc:creator>Ayush Adhikari</dc:creator>
  <cp:lastModifiedBy>Ayush Adhikari</cp:lastModifiedBy>
  <cp:revision>11</cp:revision>
  <dcterms:created xsi:type="dcterms:W3CDTF">2019-07-24T01:50:26Z</dcterms:created>
  <dcterms:modified xsi:type="dcterms:W3CDTF">2021-04-18T02:22:48Z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0x01010060E56DCF43DE4C4D8F870979CD5E5C58</vt:lpwstr>
  </property>
</Properties>
</file>