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1" r:id="rId8"/>
    <p:sldId id="262" r:id="rId9"/>
    <p:sldId id="263" r:id="rId10"/>
    <p:sldId id="267"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4660"/>
  </p:normalViewPr>
  <p:slideViewPr>
    <p:cSldViewPr snapToGrid="0">
      <p:cViewPr varScale="1">
        <p:scale>
          <a:sx n="70" d="100"/>
          <a:sy n="70"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F537B9-4339-4862-887E-787F3FB2A64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239172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537B9-4339-4862-887E-787F3FB2A64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333410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537B9-4339-4862-887E-787F3FB2A64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235320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537B9-4339-4862-887E-787F3FB2A64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105690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537B9-4339-4862-887E-787F3FB2A64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91849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F537B9-4339-4862-887E-787F3FB2A645}"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91635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F537B9-4339-4862-887E-787F3FB2A645}"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388208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537B9-4339-4862-887E-787F3FB2A645}"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126645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537B9-4339-4862-887E-787F3FB2A645}"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135475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537B9-4339-4862-887E-787F3FB2A645}"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420960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537B9-4339-4862-887E-787F3FB2A645}"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35F0A-7B0B-4B78-B967-382C594CBC2A}" type="slidenum">
              <a:rPr lang="en-US" smtClean="0"/>
              <a:t>‹#›</a:t>
            </a:fld>
            <a:endParaRPr lang="en-US"/>
          </a:p>
        </p:txBody>
      </p:sp>
    </p:spTree>
    <p:extLst>
      <p:ext uri="{BB962C8B-B14F-4D97-AF65-F5344CB8AC3E}">
        <p14:creationId xmlns:p14="http://schemas.microsoft.com/office/powerpoint/2010/main" val="33906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537B9-4339-4862-887E-787F3FB2A645}" type="datetimeFigureOut">
              <a:rPr lang="en-US" smtClean="0"/>
              <a:t>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35F0A-7B0B-4B78-B967-382C594CBC2A}" type="slidenum">
              <a:rPr lang="en-US" smtClean="0"/>
              <a:t>‹#›</a:t>
            </a:fld>
            <a:endParaRPr lang="en-US"/>
          </a:p>
        </p:txBody>
      </p:sp>
    </p:spTree>
    <p:extLst>
      <p:ext uri="{BB962C8B-B14F-4D97-AF65-F5344CB8AC3E}">
        <p14:creationId xmlns:p14="http://schemas.microsoft.com/office/powerpoint/2010/main" val="9867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916803"/>
          </a:xfrm>
        </p:spPr>
        <p:txBody>
          <a:bodyPr>
            <a:normAutofit/>
          </a:bodyPr>
          <a:lstStyle/>
          <a:p>
            <a:pPr algn="ctr"/>
            <a:r>
              <a:rPr lang="en-US" sz="8000" dirty="0" smtClean="0"/>
              <a:t>Training Models</a:t>
            </a:r>
            <a:endParaRPr lang="en-US" sz="8000" dirty="0"/>
          </a:p>
        </p:txBody>
      </p:sp>
    </p:spTree>
    <p:extLst>
      <p:ext uri="{BB962C8B-B14F-4D97-AF65-F5344CB8AC3E}">
        <p14:creationId xmlns:p14="http://schemas.microsoft.com/office/powerpoint/2010/main" val="211116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Underfitting,Appropriate</a:t>
            </a:r>
            <a:r>
              <a:rPr lang="en-US" dirty="0" smtClean="0"/>
              <a:t>-fitting Overfitting</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5"/>
            <a:ext cx="10107168" cy="4351338"/>
          </a:xfrm>
          <a:prstGeom prst="rect">
            <a:avLst/>
          </a:prstGeom>
        </p:spPr>
      </p:pic>
    </p:spTree>
    <p:extLst>
      <p:ext uri="{BB962C8B-B14F-4D97-AF65-F5344CB8AC3E}">
        <p14:creationId xmlns:p14="http://schemas.microsoft.com/office/powerpoint/2010/main" val="226185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0171"/>
          </a:xfrm>
        </p:spPr>
        <p:txBody>
          <a:bodyPr>
            <a:normAutofit fontScale="90000"/>
          </a:bodyPr>
          <a:lstStyle/>
          <a:p>
            <a:r>
              <a:rPr lang="en-US" b="1" dirty="0" smtClean="0"/>
              <a:t/>
            </a:r>
            <a:br>
              <a:rPr lang="en-US" b="1" dirty="0" smtClean="0"/>
            </a:br>
            <a:r>
              <a:rPr lang="en-US" b="1" dirty="0" smtClean="0"/>
              <a:t>Bias / Variance</a:t>
            </a:r>
            <a:br>
              <a:rPr lang="en-US" b="1" dirty="0" smtClean="0"/>
            </a:br>
            <a:endParaRPr lang="en-US" dirty="0"/>
          </a:p>
        </p:txBody>
      </p:sp>
      <p:sp>
        <p:nvSpPr>
          <p:cNvPr id="3" name="Content Placeholder 2"/>
          <p:cNvSpPr>
            <a:spLocks noGrp="1"/>
          </p:cNvSpPr>
          <p:nvPr>
            <p:ph idx="1"/>
          </p:nvPr>
        </p:nvSpPr>
        <p:spPr>
          <a:xfrm>
            <a:off x="838200" y="1225296"/>
            <a:ext cx="10515600" cy="4951667"/>
          </a:xfrm>
        </p:spPr>
        <p:txBody>
          <a:bodyPr/>
          <a:lstStyle/>
          <a:p>
            <a:endParaRPr lang="en-US" dirty="0" smtClean="0"/>
          </a:p>
          <a:p>
            <a:r>
              <a:rPr lang="en-US" dirty="0" smtClean="0"/>
              <a:t>If </a:t>
            </a:r>
            <a:r>
              <a:rPr lang="en-US" dirty="0"/>
              <a:t>we fit a straight line to classify the points into different </a:t>
            </a:r>
            <a:r>
              <a:rPr lang="en-US" dirty="0" smtClean="0"/>
              <a:t>classes the </a:t>
            </a:r>
            <a:r>
              <a:rPr lang="en-US" dirty="0"/>
              <a:t>model will under-fit and have a high bias</a:t>
            </a:r>
            <a:r>
              <a:rPr lang="en-US" dirty="0" smtClean="0"/>
              <a:t>.</a:t>
            </a:r>
          </a:p>
          <a:p>
            <a:r>
              <a:rPr lang="en-US" dirty="0"/>
              <a:t>On the other hand, if we fit the data perfectly, i.e., all the points are classified into their respective class, we will have high variance (and overfitting</a:t>
            </a:r>
            <a:r>
              <a:rPr lang="en-US" dirty="0" smtClean="0"/>
              <a:t>).</a:t>
            </a:r>
          </a:p>
          <a:p>
            <a:r>
              <a:rPr lang="en-US" dirty="0"/>
              <a:t>The right model fit is usually found between these two extremes:</a:t>
            </a:r>
          </a:p>
        </p:txBody>
      </p:sp>
    </p:spTree>
    <p:extLst>
      <p:ext uri="{BB962C8B-B14F-4D97-AF65-F5344CB8AC3E}">
        <p14:creationId xmlns:p14="http://schemas.microsoft.com/office/powerpoint/2010/main" val="361123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fontScale="90000"/>
          </a:bodyPr>
          <a:lstStyle/>
          <a:p>
            <a:r>
              <a:rPr lang="en-US" b="1" dirty="0" smtClean="0"/>
              <a:t/>
            </a:r>
            <a:br>
              <a:rPr lang="en-US" b="1" dirty="0" smtClean="0"/>
            </a:br>
            <a:r>
              <a:rPr lang="en-US" b="1" dirty="0" smtClean="0"/>
              <a:t>Bias / Variance</a:t>
            </a:r>
            <a:br>
              <a:rPr lang="en-US" b="1" dirty="0" smtClean="0"/>
            </a:br>
            <a:endParaRPr lang="en-US" dirty="0"/>
          </a:p>
        </p:txBody>
      </p:sp>
      <p:sp>
        <p:nvSpPr>
          <p:cNvPr id="3" name="Content Placeholder 2"/>
          <p:cNvSpPr>
            <a:spLocks noGrp="1"/>
          </p:cNvSpPr>
          <p:nvPr>
            <p:ph idx="1"/>
          </p:nvPr>
        </p:nvSpPr>
        <p:spPr>
          <a:xfrm>
            <a:off x="838200" y="1115568"/>
            <a:ext cx="10515600" cy="5061395"/>
          </a:xfrm>
        </p:spPr>
        <p:txBody>
          <a:bodyPr/>
          <a:lstStyle/>
          <a:p>
            <a:r>
              <a:rPr lang="en-US" dirty="0"/>
              <a:t>We want our model to be just right, which means having low bias and low variance</a:t>
            </a:r>
            <a:r>
              <a:rPr lang="en-US" dirty="0" smtClean="0"/>
              <a:t>.</a:t>
            </a:r>
          </a:p>
          <a:p>
            <a:r>
              <a:rPr lang="en-US" dirty="0"/>
              <a:t>We can decide if the model should have high bias or high variance by checking the train set </a:t>
            </a:r>
            <a:r>
              <a:rPr lang="en-US" dirty="0" smtClean="0"/>
              <a:t>and </a:t>
            </a:r>
            <a:r>
              <a:rPr lang="en-US" dirty="0"/>
              <a:t>dev set error</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01168" y="3493008"/>
            <a:ext cx="11658600" cy="2221992"/>
          </a:xfrm>
          <a:prstGeom prst="rect">
            <a:avLst/>
          </a:prstGeom>
        </p:spPr>
      </p:pic>
    </p:spTree>
    <p:extLst>
      <p:ext uri="{BB962C8B-B14F-4D97-AF65-F5344CB8AC3E}">
        <p14:creationId xmlns:p14="http://schemas.microsoft.com/office/powerpoint/2010/main" val="112815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 Tricks</a:t>
            </a:r>
            <a:endParaRPr lang="en-US" dirty="0"/>
          </a:p>
        </p:txBody>
      </p:sp>
      <p:sp>
        <p:nvSpPr>
          <p:cNvPr id="3" name="Content Placeholder 2"/>
          <p:cNvSpPr>
            <a:spLocks noGrp="1"/>
          </p:cNvSpPr>
          <p:nvPr>
            <p:ph idx="1"/>
          </p:nvPr>
        </p:nvSpPr>
        <p:spPr/>
        <p:txBody>
          <a:bodyPr/>
          <a:lstStyle/>
          <a:p>
            <a:r>
              <a:rPr lang="en-US" dirty="0"/>
              <a:t>If the dev set error is much more than the train set error, the model is overfitting and has a high variance</a:t>
            </a:r>
          </a:p>
          <a:p>
            <a:r>
              <a:rPr lang="en-US" dirty="0"/>
              <a:t>When both train and dev set errors are high, the model is </a:t>
            </a:r>
            <a:r>
              <a:rPr lang="en-US" dirty="0" err="1"/>
              <a:t>underfitting</a:t>
            </a:r>
            <a:r>
              <a:rPr lang="en-US" dirty="0"/>
              <a:t> and has a high bias</a:t>
            </a:r>
          </a:p>
          <a:p>
            <a:r>
              <a:rPr lang="en-US" dirty="0"/>
              <a:t>If the train set error is high and the dev set error is even worse, the model has both high bias and high variance</a:t>
            </a:r>
          </a:p>
          <a:p>
            <a:r>
              <a:rPr lang="en-US" dirty="0"/>
              <a:t>And when both the train and dev set errors are small, the model fits the data reasonably and has low bias and low variance</a:t>
            </a:r>
          </a:p>
          <a:p>
            <a:endParaRPr lang="en-US" dirty="0"/>
          </a:p>
        </p:txBody>
      </p:sp>
    </p:spTree>
    <p:extLst>
      <p:ext uri="{BB962C8B-B14F-4D97-AF65-F5344CB8AC3E}">
        <p14:creationId xmlns:p14="http://schemas.microsoft.com/office/powerpoint/2010/main" val="118845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9587"/>
          </a:xfrm>
        </p:spPr>
        <p:txBody>
          <a:bodyPr>
            <a:normAutofit fontScale="90000"/>
          </a:bodyPr>
          <a:lstStyle/>
          <a:p>
            <a:r>
              <a:rPr lang="en-US" b="1" dirty="0" smtClean="0"/>
              <a:t/>
            </a:r>
            <a:br>
              <a:rPr lang="en-US" b="1" dirty="0" smtClean="0"/>
            </a:br>
            <a:r>
              <a:rPr lang="en-US" b="1" dirty="0" smtClean="0"/>
              <a:t>Setting </a:t>
            </a:r>
            <a:r>
              <a:rPr lang="en-US" b="1" dirty="0"/>
              <a:t>up your Machine Learning Application</a:t>
            </a:r>
            <a:br>
              <a:rPr lang="en-US" b="1" dirty="0"/>
            </a:br>
            <a:endParaRPr lang="en-US" dirty="0"/>
          </a:p>
        </p:txBody>
      </p:sp>
      <p:sp>
        <p:nvSpPr>
          <p:cNvPr id="5" name="Content Placeholder 4"/>
          <p:cNvSpPr>
            <a:spLocks noGrp="1"/>
          </p:cNvSpPr>
          <p:nvPr>
            <p:ph idx="1"/>
          </p:nvPr>
        </p:nvSpPr>
        <p:spPr>
          <a:xfrm>
            <a:off x="838200" y="1124712"/>
            <a:ext cx="10515600" cy="5052251"/>
          </a:xfrm>
        </p:spPr>
        <p:txBody>
          <a:bodyPr/>
          <a:lstStyle/>
          <a:p>
            <a:pPr marL="0" indent="0">
              <a:buNone/>
            </a:pPr>
            <a:r>
              <a:rPr lang="en-US" b="1" dirty="0"/>
              <a:t>Train / Dev / Test </a:t>
            </a:r>
            <a:r>
              <a:rPr lang="en-US" b="1" dirty="0" smtClean="0"/>
              <a:t>sets</a:t>
            </a:r>
          </a:p>
          <a:p>
            <a:pPr marL="0" indent="0">
              <a:buNone/>
            </a:pPr>
            <a:endParaRPr lang="en-US" b="1" dirty="0"/>
          </a:p>
          <a:p>
            <a:pPr marL="0" indent="0">
              <a:buNone/>
            </a:pPr>
            <a:r>
              <a:rPr lang="en-US" dirty="0"/>
              <a:t>While training a deep neural network, we are required to make a lot of decisions regarding the following </a:t>
            </a:r>
            <a:r>
              <a:rPr lang="en-US" dirty="0" err="1"/>
              <a:t>hyperparameters</a:t>
            </a:r>
            <a:r>
              <a:rPr lang="en-US" dirty="0" smtClean="0"/>
              <a:t>:</a:t>
            </a:r>
          </a:p>
          <a:p>
            <a:pPr marL="0" indent="0">
              <a:buNone/>
            </a:pPr>
            <a:endParaRPr lang="en-US" dirty="0" smtClean="0"/>
          </a:p>
          <a:p>
            <a:r>
              <a:rPr lang="en-US" dirty="0"/>
              <a:t>Number of hidden layers in the network</a:t>
            </a:r>
          </a:p>
          <a:p>
            <a:r>
              <a:rPr lang="en-US" dirty="0"/>
              <a:t>Number of hidden units for each hidden layer</a:t>
            </a:r>
          </a:p>
          <a:p>
            <a:r>
              <a:rPr lang="en-US" dirty="0"/>
              <a:t>Learning rate</a:t>
            </a:r>
          </a:p>
          <a:p>
            <a:r>
              <a:rPr lang="en-US" dirty="0"/>
              <a:t>Activation function for different layers, </a:t>
            </a:r>
            <a:r>
              <a:rPr lang="en-US" dirty="0" err="1"/>
              <a:t>etc</a:t>
            </a:r>
            <a:endParaRPr lang="en-US" dirty="0"/>
          </a:p>
          <a:p>
            <a:pPr marL="0" indent="0">
              <a:buNone/>
            </a:pPr>
            <a:endParaRPr lang="en-US" dirty="0"/>
          </a:p>
        </p:txBody>
      </p:sp>
    </p:spTree>
    <p:extLst>
      <p:ext uri="{BB962C8B-B14F-4D97-AF65-F5344CB8AC3E}">
        <p14:creationId xmlns:p14="http://schemas.microsoft.com/office/powerpoint/2010/main" val="99816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0171"/>
          </a:xfrm>
        </p:spPr>
        <p:txBody>
          <a:bodyPr/>
          <a:lstStyle/>
          <a:p>
            <a:r>
              <a:rPr lang="en-US" dirty="0" smtClean="0"/>
              <a:t>Choosing </a:t>
            </a:r>
            <a:r>
              <a:rPr lang="en-US" dirty="0" err="1" smtClean="0"/>
              <a:t>hyperparameters</a:t>
            </a:r>
            <a:endParaRPr lang="en-US" dirty="0"/>
          </a:p>
        </p:txBody>
      </p:sp>
      <p:sp>
        <p:nvSpPr>
          <p:cNvPr id="3" name="Content Placeholder 2"/>
          <p:cNvSpPr>
            <a:spLocks noGrp="1"/>
          </p:cNvSpPr>
          <p:nvPr>
            <p:ph idx="1"/>
          </p:nvPr>
        </p:nvSpPr>
        <p:spPr>
          <a:xfrm>
            <a:off x="838200" y="1298448"/>
            <a:ext cx="10515600" cy="4878515"/>
          </a:xfrm>
        </p:spPr>
        <p:txBody>
          <a:bodyPr/>
          <a:lstStyle/>
          <a:p>
            <a:endParaRPr lang="en-US" dirty="0" smtClean="0"/>
          </a:p>
          <a:p>
            <a:r>
              <a:rPr lang="en-US" dirty="0" smtClean="0"/>
              <a:t>Number </a:t>
            </a:r>
            <a:r>
              <a:rPr lang="en-US" dirty="0"/>
              <a:t>of hidden layers in the network</a:t>
            </a:r>
          </a:p>
          <a:p>
            <a:r>
              <a:rPr lang="en-US" dirty="0"/>
              <a:t>Number of hidden units for each hidden layer</a:t>
            </a:r>
          </a:p>
          <a:p>
            <a:r>
              <a:rPr lang="en-US" dirty="0"/>
              <a:t>Learning rate</a:t>
            </a:r>
          </a:p>
          <a:p>
            <a:r>
              <a:rPr lang="en-US" dirty="0"/>
              <a:t>Activation function for different layers, etc.</a:t>
            </a:r>
          </a:p>
          <a:p>
            <a:endParaRPr lang="en-US" dirty="0"/>
          </a:p>
        </p:txBody>
      </p:sp>
    </p:spTree>
    <p:extLst>
      <p:ext uri="{BB962C8B-B14F-4D97-AF65-F5344CB8AC3E}">
        <p14:creationId xmlns:p14="http://schemas.microsoft.com/office/powerpoint/2010/main" val="208367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8187"/>
          </a:xfrm>
        </p:spPr>
        <p:txBody>
          <a:bodyPr/>
          <a:lstStyle/>
          <a:p>
            <a:r>
              <a:rPr lang="en-US" dirty="0" smtClean="0"/>
              <a:t>Choosing the </a:t>
            </a:r>
            <a:r>
              <a:rPr lang="en-US" dirty="0" err="1"/>
              <a:t>hyperparameters</a:t>
            </a:r>
            <a:endParaRPr lang="en-US" dirty="0"/>
          </a:p>
        </p:txBody>
      </p:sp>
      <p:sp>
        <p:nvSpPr>
          <p:cNvPr id="3" name="Content Placeholder 2"/>
          <p:cNvSpPr>
            <a:spLocks noGrp="1"/>
          </p:cNvSpPr>
          <p:nvPr>
            <p:ph idx="1"/>
          </p:nvPr>
        </p:nvSpPr>
        <p:spPr>
          <a:xfrm>
            <a:off x="838200" y="1243584"/>
            <a:ext cx="10515600" cy="4933379"/>
          </a:xfrm>
        </p:spPr>
        <p:txBody>
          <a:bodyPr/>
          <a:lstStyle/>
          <a:p>
            <a:endParaRPr lang="en-US" dirty="0" smtClean="0"/>
          </a:p>
          <a:p>
            <a:r>
              <a:rPr lang="en-US" dirty="0" smtClean="0"/>
              <a:t>Start </a:t>
            </a:r>
            <a:r>
              <a:rPr lang="en-US" dirty="0"/>
              <a:t>with an </a:t>
            </a:r>
            <a:r>
              <a:rPr lang="en-US" b="1" dirty="0"/>
              <a:t>idea</a:t>
            </a:r>
            <a:r>
              <a:rPr lang="en-US" dirty="0"/>
              <a:t>, i.e. start with a certain number of hidden layers, certain learning rate, etc.</a:t>
            </a:r>
          </a:p>
          <a:p>
            <a:r>
              <a:rPr lang="en-US" dirty="0"/>
              <a:t>Try the idea by </a:t>
            </a:r>
            <a:r>
              <a:rPr lang="en-US" b="1" dirty="0"/>
              <a:t>coding</a:t>
            </a:r>
            <a:r>
              <a:rPr lang="en-US" dirty="0"/>
              <a:t> it</a:t>
            </a:r>
          </a:p>
          <a:p>
            <a:r>
              <a:rPr lang="en-US" b="1" dirty="0"/>
              <a:t>Experiment</a:t>
            </a:r>
            <a:r>
              <a:rPr lang="en-US" dirty="0"/>
              <a:t> how well the idea has worked</a:t>
            </a:r>
          </a:p>
          <a:p>
            <a:r>
              <a:rPr lang="en-US" b="1" dirty="0"/>
              <a:t>Refine</a:t>
            </a:r>
            <a:r>
              <a:rPr lang="en-US" dirty="0"/>
              <a:t> the idea and iterate this process</a:t>
            </a:r>
          </a:p>
          <a:p>
            <a:endParaRPr lang="en-US" dirty="0"/>
          </a:p>
        </p:txBody>
      </p:sp>
    </p:spTree>
    <p:extLst>
      <p:ext uri="{BB962C8B-B14F-4D97-AF65-F5344CB8AC3E}">
        <p14:creationId xmlns:p14="http://schemas.microsoft.com/office/powerpoint/2010/main" val="65294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307"/>
          </a:xfrm>
        </p:spPr>
        <p:txBody>
          <a:bodyPr/>
          <a:lstStyle/>
          <a:p>
            <a:r>
              <a:rPr lang="en-US" dirty="0" smtClean="0"/>
              <a:t>Dividing the dataset</a:t>
            </a:r>
            <a:endParaRPr lang="en-US" dirty="0"/>
          </a:p>
        </p:txBody>
      </p:sp>
      <p:pic>
        <p:nvPicPr>
          <p:cNvPr id="4" name="Content Placeholder 3"/>
          <p:cNvPicPr>
            <a:picLocks noGrp="1" noChangeAspect="1"/>
          </p:cNvPicPr>
          <p:nvPr>
            <p:ph idx="1"/>
          </p:nvPr>
        </p:nvPicPr>
        <p:blipFill>
          <a:blip r:embed="rId2"/>
          <a:stretch>
            <a:fillRect/>
          </a:stretch>
        </p:blipFill>
        <p:spPr>
          <a:xfrm>
            <a:off x="1293114" y="1602550"/>
            <a:ext cx="5600700" cy="447675"/>
          </a:xfrm>
          <a:prstGeom prst="rect">
            <a:avLst/>
          </a:prstGeom>
        </p:spPr>
      </p:pic>
      <p:sp>
        <p:nvSpPr>
          <p:cNvPr id="5" name="Rectangle 4"/>
          <p:cNvSpPr/>
          <p:nvPr/>
        </p:nvSpPr>
        <p:spPr>
          <a:xfrm>
            <a:off x="1293114" y="2482343"/>
            <a:ext cx="5754781" cy="369332"/>
          </a:xfrm>
          <a:prstGeom prst="rect">
            <a:avLst/>
          </a:prstGeom>
        </p:spPr>
        <p:txBody>
          <a:bodyPr wrap="square">
            <a:spAutoFit/>
          </a:bodyPr>
          <a:lstStyle/>
          <a:p>
            <a:r>
              <a:rPr lang="en-US" b="0" i="0" dirty="0" smtClean="0">
                <a:solidFill>
                  <a:srgbClr val="595858"/>
                </a:solidFill>
                <a:effectLst/>
                <a:latin typeface="roboto"/>
              </a:rPr>
              <a:t>We can divide this dataset into three different sets like:</a:t>
            </a:r>
            <a:endParaRPr lang="en-US" dirty="0"/>
          </a:p>
        </p:txBody>
      </p:sp>
      <p:pic>
        <p:nvPicPr>
          <p:cNvPr id="6" name="Picture 5"/>
          <p:cNvPicPr>
            <a:picLocks noChangeAspect="1"/>
          </p:cNvPicPr>
          <p:nvPr/>
        </p:nvPicPr>
        <p:blipFill>
          <a:blip r:embed="rId3"/>
          <a:stretch>
            <a:fillRect/>
          </a:stretch>
        </p:blipFill>
        <p:spPr>
          <a:xfrm>
            <a:off x="1293114" y="3146270"/>
            <a:ext cx="8801862" cy="1773202"/>
          </a:xfrm>
          <a:prstGeom prst="rect">
            <a:avLst/>
          </a:prstGeom>
        </p:spPr>
      </p:pic>
    </p:spTree>
    <p:extLst>
      <p:ext uri="{BB962C8B-B14F-4D97-AF65-F5344CB8AC3E}">
        <p14:creationId xmlns:p14="http://schemas.microsoft.com/office/powerpoint/2010/main" val="389127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the dataset</a:t>
            </a:r>
            <a:endParaRPr lang="en-US" dirty="0"/>
          </a:p>
        </p:txBody>
      </p:sp>
      <p:sp>
        <p:nvSpPr>
          <p:cNvPr id="3" name="Content Placeholder 2"/>
          <p:cNvSpPr>
            <a:spLocks noGrp="1"/>
          </p:cNvSpPr>
          <p:nvPr>
            <p:ph idx="1"/>
          </p:nvPr>
        </p:nvSpPr>
        <p:spPr/>
        <p:txBody>
          <a:bodyPr/>
          <a:lstStyle/>
          <a:p>
            <a:r>
              <a:rPr lang="en-US" b="1" dirty="0"/>
              <a:t>Training Set:</a:t>
            </a:r>
            <a:r>
              <a:rPr lang="en-US" dirty="0"/>
              <a:t> We train the model on the training data.</a:t>
            </a:r>
          </a:p>
          <a:p>
            <a:r>
              <a:rPr lang="en-US" b="1" dirty="0"/>
              <a:t>Dev Set:</a:t>
            </a:r>
            <a:r>
              <a:rPr lang="en-US" dirty="0"/>
              <a:t> After training the model, we check how well it performs on the dev set.</a:t>
            </a:r>
          </a:p>
          <a:p>
            <a:r>
              <a:rPr lang="en-US" b="1" dirty="0"/>
              <a:t>Test Set:</a:t>
            </a:r>
            <a:r>
              <a:rPr lang="en-US" dirty="0"/>
              <a:t> When we have a final model (i.e., the model that has performed well on both training as well as dev set), we evaluate it on the test set in order to get an unbiased estimate of how well our algorithm is doing.</a:t>
            </a:r>
          </a:p>
          <a:p>
            <a:endParaRPr lang="en-US" dirty="0"/>
          </a:p>
        </p:txBody>
      </p:sp>
    </p:spTree>
    <p:extLst>
      <p:ext uri="{BB962C8B-B14F-4D97-AF65-F5344CB8AC3E}">
        <p14:creationId xmlns:p14="http://schemas.microsoft.com/office/powerpoint/2010/main" val="294359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Training,Dev,Test</a:t>
            </a:r>
            <a:endParaRPr lang="en-US" dirty="0"/>
          </a:p>
        </p:txBody>
      </p:sp>
      <p:pic>
        <p:nvPicPr>
          <p:cNvPr id="4" name="Content Placeholder 3"/>
          <p:cNvPicPr>
            <a:picLocks noGrp="1" noChangeAspect="1"/>
          </p:cNvPicPr>
          <p:nvPr>
            <p:ph idx="1"/>
          </p:nvPr>
        </p:nvPicPr>
        <p:blipFill>
          <a:blip r:embed="rId2"/>
          <a:stretch>
            <a:fillRect/>
          </a:stretch>
        </p:blipFill>
        <p:spPr>
          <a:xfrm>
            <a:off x="838200" y="1900460"/>
            <a:ext cx="9549384" cy="1674844"/>
          </a:xfrm>
          <a:prstGeom prst="rect">
            <a:avLst/>
          </a:prstGeom>
        </p:spPr>
      </p:pic>
      <p:pic>
        <p:nvPicPr>
          <p:cNvPr id="5" name="Picture 4"/>
          <p:cNvPicPr>
            <a:picLocks noChangeAspect="1"/>
          </p:cNvPicPr>
          <p:nvPr/>
        </p:nvPicPr>
        <p:blipFill>
          <a:blip r:embed="rId3"/>
          <a:stretch>
            <a:fillRect/>
          </a:stretch>
        </p:blipFill>
        <p:spPr>
          <a:xfrm>
            <a:off x="898017" y="4031551"/>
            <a:ext cx="9617583" cy="1454849"/>
          </a:xfrm>
          <a:prstGeom prst="rect">
            <a:avLst/>
          </a:prstGeom>
        </p:spPr>
      </p:pic>
    </p:spTree>
    <p:extLst>
      <p:ext uri="{BB962C8B-B14F-4D97-AF65-F5344CB8AC3E}">
        <p14:creationId xmlns:p14="http://schemas.microsoft.com/office/powerpoint/2010/main" val="180864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9899"/>
          </a:xfrm>
        </p:spPr>
        <p:txBody>
          <a:bodyPr>
            <a:normAutofit fontScale="90000"/>
          </a:bodyPr>
          <a:lstStyle/>
          <a:p>
            <a:r>
              <a:rPr lang="en-US" b="1" dirty="0" smtClean="0"/>
              <a:t/>
            </a:r>
            <a:br>
              <a:rPr lang="en-US" b="1" dirty="0" smtClean="0"/>
            </a:br>
            <a:r>
              <a:rPr lang="en-US" b="1" dirty="0"/>
              <a:t/>
            </a:r>
            <a:br>
              <a:rPr lang="en-US" b="1" dirty="0"/>
            </a:br>
            <a:r>
              <a:rPr lang="en-US" b="1" dirty="0" smtClean="0"/>
              <a:t>Bias </a:t>
            </a:r>
            <a:r>
              <a:rPr lang="en-US" b="1" dirty="0"/>
              <a:t>/ Variance</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838200" y="1271016"/>
            <a:ext cx="10515600" cy="4905947"/>
          </a:xfrm>
        </p:spPr>
        <p:txBody>
          <a:bodyPr/>
          <a:lstStyle/>
          <a:p>
            <a:pPr marL="0" indent="0">
              <a:buNone/>
            </a:pPr>
            <a:r>
              <a:rPr lang="en-US" dirty="0"/>
              <a:t>Consider a dataset which gives us the below plot</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94994" y="2519362"/>
            <a:ext cx="6293358" cy="3424238"/>
          </a:xfrm>
          <a:prstGeom prst="rect">
            <a:avLst/>
          </a:prstGeom>
        </p:spPr>
      </p:pic>
    </p:spTree>
    <p:extLst>
      <p:ext uri="{BB962C8B-B14F-4D97-AF65-F5344CB8AC3E}">
        <p14:creationId xmlns:p14="http://schemas.microsoft.com/office/powerpoint/2010/main" val="180725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611"/>
          </a:xfrm>
        </p:spPr>
        <p:txBody>
          <a:bodyPr>
            <a:normAutofit fontScale="90000"/>
          </a:bodyPr>
          <a:lstStyle/>
          <a:p>
            <a:r>
              <a:rPr lang="en-US" b="1" dirty="0" smtClean="0"/>
              <a:t/>
            </a:r>
            <a:br>
              <a:rPr lang="en-US" b="1" dirty="0" smtClean="0"/>
            </a:br>
            <a:r>
              <a:rPr lang="en-US" b="1" dirty="0" smtClean="0"/>
              <a:t>Bias </a:t>
            </a:r>
            <a:r>
              <a:rPr lang="en-US" b="1" dirty="0"/>
              <a:t>/ Variance</a:t>
            </a:r>
            <a:br>
              <a:rPr lang="en-US" b="1" dirty="0"/>
            </a:br>
            <a:endParaRPr lang="en-US" dirty="0"/>
          </a:p>
        </p:txBody>
      </p:sp>
      <p:pic>
        <p:nvPicPr>
          <p:cNvPr id="6" name="Content Placeholder 5"/>
          <p:cNvPicPr>
            <a:picLocks noGrp="1" noChangeAspect="1"/>
          </p:cNvPicPr>
          <p:nvPr>
            <p:ph idx="1"/>
          </p:nvPr>
        </p:nvPicPr>
        <p:blipFill>
          <a:blip r:embed="rId2"/>
          <a:stretch>
            <a:fillRect/>
          </a:stretch>
        </p:blipFill>
        <p:spPr>
          <a:xfrm>
            <a:off x="838200" y="1399032"/>
            <a:ext cx="10152888" cy="4315968"/>
          </a:xfrm>
          <a:prstGeom prst="rect">
            <a:avLst/>
          </a:prstGeom>
        </p:spPr>
      </p:pic>
    </p:spTree>
    <p:extLst>
      <p:ext uri="{BB962C8B-B14F-4D97-AF65-F5344CB8AC3E}">
        <p14:creationId xmlns:p14="http://schemas.microsoft.com/office/powerpoint/2010/main" val="220337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323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Training Models</vt:lpstr>
      <vt:lpstr> Setting up your Machine Learning Application </vt:lpstr>
      <vt:lpstr>Choosing hyperparameters</vt:lpstr>
      <vt:lpstr>Choosing the hyperparameters</vt:lpstr>
      <vt:lpstr>Dividing the dataset</vt:lpstr>
      <vt:lpstr>Dividing the dataset</vt:lpstr>
      <vt:lpstr>Training,Dev,Test</vt:lpstr>
      <vt:lpstr>  Bias / Variance  </vt:lpstr>
      <vt:lpstr> Bias / Variance </vt:lpstr>
      <vt:lpstr>Underfitting,Appropriate-fitting Overfitting</vt:lpstr>
      <vt:lpstr> Bias / Variance </vt:lpstr>
      <vt:lpstr> Bias / Variance </vt:lpstr>
      <vt:lpstr>Model Development Tricks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your Machine Learning Application</dc:title>
  <dc:creator>Ayush Adhikari</dc:creator>
  <cp:lastModifiedBy>Ayush Adhikari</cp:lastModifiedBy>
  <cp:revision>8</cp:revision>
  <dcterms:created xsi:type="dcterms:W3CDTF">2019-07-03T01:35:06Z</dcterms:created>
  <dcterms:modified xsi:type="dcterms:W3CDTF">2020-01-23T02:58:50Z</dcterms:modified>
</cp:coreProperties>
</file>