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9" autoAdjust="0"/>
    <p:restoredTop sz="94660"/>
  </p:normalViewPr>
  <p:slideViewPr>
    <p:cSldViewPr snapToGrid="0">
      <p:cViewPr varScale="1">
        <p:scale>
          <a:sx n="70" d="100"/>
          <a:sy n="70" d="100"/>
        </p:scale>
        <p:origin x="6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1E8EC1-8F89-46F7-8BB7-AC149249C35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193280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E8EC1-8F89-46F7-8BB7-AC149249C35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286509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E8EC1-8F89-46F7-8BB7-AC149249C35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289264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E8EC1-8F89-46F7-8BB7-AC149249C35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342174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E8EC1-8F89-46F7-8BB7-AC149249C353}" type="datetimeFigureOut">
              <a:rPr lang="en-US" smtClean="0"/>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21089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E8EC1-8F89-46F7-8BB7-AC149249C35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313475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1E8EC1-8F89-46F7-8BB7-AC149249C353}" type="datetimeFigureOut">
              <a:rPr lang="en-US" smtClean="0"/>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18827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E8EC1-8F89-46F7-8BB7-AC149249C353}" type="datetimeFigureOut">
              <a:rPr lang="en-US" smtClean="0"/>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113308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E8EC1-8F89-46F7-8BB7-AC149249C353}" type="datetimeFigureOut">
              <a:rPr lang="en-US" smtClean="0"/>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368099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E8EC1-8F89-46F7-8BB7-AC149249C35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152642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E8EC1-8F89-46F7-8BB7-AC149249C353}" type="datetimeFigureOut">
              <a:rPr lang="en-US" smtClean="0"/>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0E99C-EA6D-4309-8665-711FEB9DA6DD}" type="slidenum">
              <a:rPr lang="en-US" smtClean="0"/>
              <a:t>‹#›</a:t>
            </a:fld>
            <a:endParaRPr lang="en-US"/>
          </a:p>
        </p:txBody>
      </p:sp>
    </p:spTree>
    <p:extLst>
      <p:ext uri="{BB962C8B-B14F-4D97-AF65-F5344CB8AC3E}">
        <p14:creationId xmlns:p14="http://schemas.microsoft.com/office/powerpoint/2010/main" val="192885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E8EC1-8F89-46F7-8BB7-AC149249C353}" type="datetimeFigureOut">
              <a:rPr lang="en-US" smtClean="0"/>
              <a:t>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0E99C-EA6D-4309-8665-711FEB9DA6DD}" type="slidenum">
              <a:rPr lang="en-US" smtClean="0"/>
              <a:t>‹#›</a:t>
            </a:fld>
            <a:endParaRPr lang="en-US"/>
          </a:p>
        </p:txBody>
      </p:sp>
    </p:spTree>
    <p:extLst>
      <p:ext uri="{BB962C8B-B14F-4D97-AF65-F5344CB8AC3E}">
        <p14:creationId xmlns:p14="http://schemas.microsoft.com/office/powerpoint/2010/main" val="25991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907659"/>
          </a:xfrm>
        </p:spPr>
        <p:txBody>
          <a:bodyPr/>
          <a:lstStyle/>
          <a:p>
            <a:pPr algn="ctr"/>
            <a:r>
              <a:rPr lang="en-US" b="1" dirty="0" smtClean="0"/>
              <a:t>Recurrent neural networks (RNN)</a:t>
            </a:r>
            <a:r>
              <a:rPr lang="en-US" b="1" dirty="0"/>
              <a:t> </a:t>
            </a:r>
            <a:r>
              <a:rPr lang="en-US" b="1" dirty="0" smtClean="0"/>
              <a:t/>
            </a:r>
            <a:br>
              <a:rPr lang="en-US" b="1" dirty="0" smtClean="0"/>
            </a:br>
            <a:r>
              <a:rPr lang="en-US" b="1" dirty="0" smtClean="0"/>
              <a:t/>
            </a:r>
            <a:br>
              <a:rPr lang="en-US" b="1" dirty="0" smtClean="0"/>
            </a:br>
            <a:r>
              <a:rPr lang="en-US" sz="6000" b="1" dirty="0" smtClean="0"/>
              <a:t>Encoder-Decoder</a:t>
            </a:r>
            <a:r>
              <a:rPr lang="en-US" b="1" dirty="0"/>
              <a:t/>
            </a:r>
            <a:br>
              <a:rPr lang="en-US" b="1" dirty="0"/>
            </a:br>
            <a:endParaRPr lang="en-US" dirty="0"/>
          </a:p>
        </p:txBody>
      </p:sp>
    </p:spTree>
    <p:extLst>
      <p:ext uri="{BB962C8B-B14F-4D97-AF65-F5344CB8AC3E}">
        <p14:creationId xmlns:p14="http://schemas.microsoft.com/office/powerpoint/2010/main" val="355757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3323"/>
          </a:xfrm>
        </p:spPr>
        <p:txBody>
          <a:bodyPr/>
          <a:lstStyle/>
          <a:p>
            <a:r>
              <a:rPr lang="en-US" b="0" i="0" u="none" strike="noStrike" dirty="0" smtClean="0">
                <a:effectLst/>
                <a:latin typeface="medium-content-sans-serif-font"/>
              </a:rPr>
              <a:t>Generative Model </a:t>
            </a:r>
            <a:r>
              <a:rPr lang="en-US" b="0" i="0" u="none" strike="noStrike" dirty="0" err="1" smtClean="0">
                <a:effectLst/>
                <a:latin typeface="medium-content-sans-serif-font"/>
              </a:rPr>
              <a:t>Chatbots</a:t>
            </a:r>
            <a:endParaRPr lang="en-US" dirty="0"/>
          </a:p>
        </p:txBody>
      </p:sp>
      <p:pic>
        <p:nvPicPr>
          <p:cNvPr id="4" name="Content Placeholder 3"/>
          <p:cNvPicPr>
            <a:picLocks noGrp="1" noChangeAspect="1"/>
          </p:cNvPicPr>
          <p:nvPr>
            <p:ph idx="1"/>
          </p:nvPr>
        </p:nvPicPr>
        <p:blipFill>
          <a:blip r:embed="rId2"/>
          <a:stretch>
            <a:fillRect/>
          </a:stretch>
        </p:blipFill>
        <p:spPr>
          <a:xfrm>
            <a:off x="667512" y="1144524"/>
            <a:ext cx="10686288" cy="4663440"/>
          </a:xfrm>
          <a:prstGeom prst="rect">
            <a:avLst/>
          </a:prstGeom>
        </p:spPr>
      </p:pic>
    </p:spTree>
    <p:extLst>
      <p:ext uri="{BB962C8B-B14F-4D97-AF65-F5344CB8AC3E}">
        <p14:creationId xmlns:p14="http://schemas.microsoft.com/office/powerpoint/2010/main" val="339741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2467"/>
          </a:xfrm>
        </p:spPr>
        <p:txBody>
          <a:bodyPr/>
          <a:lstStyle/>
          <a:p>
            <a:r>
              <a:rPr lang="en-US" dirty="0" smtClean="0"/>
              <a:t>Building Encoder</a:t>
            </a:r>
            <a:endParaRPr lang="en-US" dirty="0"/>
          </a:p>
        </p:txBody>
      </p:sp>
      <p:sp>
        <p:nvSpPr>
          <p:cNvPr id="3" name="Content Placeholder 2"/>
          <p:cNvSpPr>
            <a:spLocks noGrp="1"/>
          </p:cNvSpPr>
          <p:nvPr>
            <p:ph idx="1"/>
          </p:nvPr>
        </p:nvSpPr>
        <p:spPr>
          <a:xfrm>
            <a:off x="838200" y="1133856"/>
            <a:ext cx="10515600" cy="5043107"/>
          </a:xfrm>
        </p:spPr>
        <p:txBody>
          <a:bodyPr/>
          <a:lstStyle/>
          <a:p>
            <a:r>
              <a:rPr lang="en-US" dirty="0"/>
              <a:t>Input Layer : Takes the English sentence and pass it to the embedding layer.</a:t>
            </a:r>
          </a:p>
          <a:p>
            <a:r>
              <a:rPr lang="en-US" dirty="0"/>
              <a:t>Embedding Layer : Takes the English sentence and convert each word to fixed size vector</a:t>
            </a:r>
          </a:p>
          <a:p>
            <a:r>
              <a:rPr lang="en-US" dirty="0"/>
              <a:t>First LSTM Layer : Every time step, it takes a vector that represents a word and pass its output to the next </a:t>
            </a:r>
            <a:r>
              <a:rPr lang="en-US" dirty="0" smtClean="0"/>
              <a:t>layer.</a:t>
            </a:r>
          </a:p>
          <a:p>
            <a:r>
              <a:rPr lang="en-US" dirty="0"/>
              <a:t>Second LSTM Layer : It does the same thing as the previous layer, but instead of passing its output, it passes its states to the first LSTM layer of the decoder .</a:t>
            </a:r>
          </a:p>
          <a:p>
            <a:endParaRPr lang="en-US" dirty="0"/>
          </a:p>
        </p:txBody>
      </p:sp>
      <p:pic>
        <p:nvPicPr>
          <p:cNvPr id="4" name="Picture 3"/>
          <p:cNvPicPr>
            <a:picLocks noChangeAspect="1"/>
          </p:cNvPicPr>
          <p:nvPr/>
        </p:nvPicPr>
        <p:blipFill>
          <a:blip r:embed="rId2"/>
          <a:stretch>
            <a:fillRect/>
          </a:stretch>
        </p:blipFill>
        <p:spPr>
          <a:xfrm>
            <a:off x="4711497" y="4736345"/>
            <a:ext cx="6445985" cy="3191208"/>
          </a:xfrm>
          <a:prstGeom prst="rect">
            <a:avLst/>
          </a:prstGeom>
        </p:spPr>
      </p:pic>
    </p:spTree>
    <p:extLst>
      <p:ext uri="{BB962C8B-B14F-4D97-AF65-F5344CB8AC3E}">
        <p14:creationId xmlns:p14="http://schemas.microsoft.com/office/powerpoint/2010/main" val="5500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4723"/>
          </a:xfrm>
        </p:spPr>
        <p:txBody>
          <a:bodyPr/>
          <a:lstStyle/>
          <a:p>
            <a:r>
              <a:rPr lang="en-US" dirty="0" smtClean="0"/>
              <a:t>Building Encoder</a:t>
            </a:r>
            <a:endParaRPr lang="en-US" dirty="0"/>
          </a:p>
        </p:txBody>
      </p:sp>
      <p:pic>
        <p:nvPicPr>
          <p:cNvPr id="4" name="Content Placeholder 3"/>
          <p:cNvPicPr>
            <a:picLocks noGrp="1" noChangeAspect="1"/>
          </p:cNvPicPr>
          <p:nvPr>
            <p:ph idx="1"/>
          </p:nvPr>
        </p:nvPicPr>
        <p:blipFill>
          <a:blip r:embed="rId2"/>
          <a:stretch>
            <a:fillRect/>
          </a:stretch>
        </p:blipFill>
        <p:spPr>
          <a:xfrm>
            <a:off x="2185416" y="1169988"/>
            <a:ext cx="7562088" cy="5468556"/>
          </a:xfrm>
          <a:prstGeom prst="rect">
            <a:avLst/>
          </a:prstGeom>
        </p:spPr>
      </p:pic>
    </p:spTree>
    <p:extLst>
      <p:ext uri="{BB962C8B-B14F-4D97-AF65-F5344CB8AC3E}">
        <p14:creationId xmlns:p14="http://schemas.microsoft.com/office/powerpoint/2010/main" val="412801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307"/>
          </a:xfrm>
        </p:spPr>
        <p:txBody>
          <a:bodyPr/>
          <a:lstStyle/>
          <a:p>
            <a:r>
              <a:rPr lang="en-US" dirty="0" smtClean="0"/>
              <a:t>Building Decoder</a:t>
            </a:r>
            <a:endParaRPr lang="en-US" dirty="0"/>
          </a:p>
        </p:txBody>
      </p:sp>
      <p:sp>
        <p:nvSpPr>
          <p:cNvPr id="3" name="Content Placeholder 2"/>
          <p:cNvSpPr>
            <a:spLocks noGrp="1"/>
          </p:cNvSpPr>
          <p:nvPr>
            <p:ph idx="1"/>
          </p:nvPr>
        </p:nvSpPr>
        <p:spPr>
          <a:xfrm>
            <a:off x="838200" y="1170432"/>
            <a:ext cx="10515600" cy="5006531"/>
          </a:xfrm>
        </p:spPr>
        <p:txBody>
          <a:bodyPr>
            <a:normAutofit lnSpcReduction="10000"/>
          </a:bodyPr>
          <a:lstStyle/>
          <a:p>
            <a:r>
              <a:rPr lang="en-US" dirty="0"/>
              <a:t>Input Layer : Takes the French sentence and pass it to the embedding layer.</a:t>
            </a:r>
          </a:p>
          <a:p>
            <a:r>
              <a:rPr lang="en-US" dirty="0"/>
              <a:t>Embedding Layer : Takes the French sentence and convert each word to fixed size vector</a:t>
            </a:r>
          </a:p>
          <a:p>
            <a:r>
              <a:rPr lang="en-US" dirty="0"/>
              <a:t>First LSTM Layer : Every time step, it takes a vector that represents a word and pass its output to the next layer, but here in the decoder, we initialize the state of this layer to be the last state of the last LSTM layer from the decoder .</a:t>
            </a:r>
          </a:p>
          <a:p>
            <a:r>
              <a:rPr lang="en-US" dirty="0"/>
              <a:t>Second LSTM Layer : Processing the output from the previous layer and passes its output to a dense layer .</a:t>
            </a:r>
          </a:p>
          <a:p>
            <a:r>
              <a:rPr lang="en-US" dirty="0"/>
              <a:t>Dense Layer (Output Layer) : Takes the output from the previous layer and outputs a one hot vector representing the target French </a:t>
            </a:r>
            <a:r>
              <a:rPr lang="en-US" dirty="0" smtClean="0"/>
              <a:t>word.</a:t>
            </a:r>
            <a:endParaRPr lang="en-US" dirty="0"/>
          </a:p>
          <a:p>
            <a:endParaRPr lang="en-US" dirty="0"/>
          </a:p>
        </p:txBody>
      </p:sp>
    </p:spTree>
    <p:extLst>
      <p:ext uri="{BB962C8B-B14F-4D97-AF65-F5344CB8AC3E}">
        <p14:creationId xmlns:p14="http://schemas.microsoft.com/office/powerpoint/2010/main" val="150707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579"/>
          </a:xfrm>
        </p:spPr>
        <p:txBody>
          <a:bodyPr/>
          <a:lstStyle/>
          <a:p>
            <a:r>
              <a:rPr lang="en-US" dirty="0" smtClean="0"/>
              <a:t>Building Decoder</a:t>
            </a:r>
            <a:endParaRPr lang="en-US" dirty="0"/>
          </a:p>
        </p:txBody>
      </p:sp>
      <p:pic>
        <p:nvPicPr>
          <p:cNvPr id="4" name="Content Placeholder 3"/>
          <p:cNvPicPr>
            <a:picLocks noGrp="1" noChangeAspect="1"/>
          </p:cNvPicPr>
          <p:nvPr>
            <p:ph idx="1"/>
          </p:nvPr>
        </p:nvPicPr>
        <p:blipFill>
          <a:blip r:embed="rId2"/>
          <a:stretch>
            <a:fillRect/>
          </a:stretch>
        </p:blipFill>
        <p:spPr>
          <a:xfrm>
            <a:off x="2916936" y="1179576"/>
            <a:ext cx="5751576" cy="5330952"/>
          </a:xfrm>
          <a:prstGeom prst="rect">
            <a:avLst/>
          </a:prstGeom>
        </p:spPr>
      </p:pic>
    </p:spTree>
    <p:extLst>
      <p:ext uri="{BB962C8B-B14F-4D97-AF65-F5344CB8AC3E}">
        <p14:creationId xmlns:p14="http://schemas.microsoft.com/office/powerpoint/2010/main" val="145855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3011"/>
          </a:xfrm>
        </p:spPr>
        <p:txBody>
          <a:bodyPr>
            <a:normAutofit fontScale="90000"/>
          </a:bodyPr>
          <a:lstStyle/>
          <a:p>
            <a:r>
              <a:rPr lang="en-US" b="1" dirty="0" smtClean="0"/>
              <a:t/>
            </a:r>
            <a:br>
              <a:rPr lang="en-US" b="1" dirty="0" smtClean="0"/>
            </a:br>
            <a:r>
              <a:rPr lang="en-US" b="1" dirty="0" smtClean="0"/>
              <a:t>Applications </a:t>
            </a:r>
            <a:r>
              <a:rPr lang="en-US" b="1" dirty="0"/>
              <a:t>of Encoder-Decoder LSTMs</a:t>
            </a:r>
            <a:br>
              <a:rPr lang="en-US" b="1" dirty="0"/>
            </a:br>
            <a:endParaRPr lang="en-US" dirty="0"/>
          </a:p>
        </p:txBody>
      </p:sp>
      <p:sp>
        <p:nvSpPr>
          <p:cNvPr id="3" name="Content Placeholder 2"/>
          <p:cNvSpPr>
            <a:spLocks noGrp="1"/>
          </p:cNvSpPr>
          <p:nvPr>
            <p:ph idx="1"/>
          </p:nvPr>
        </p:nvSpPr>
        <p:spPr>
          <a:xfrm>
            <a:off x="838200" y="1088136"/>
            <a:ext cx="10515600" cy="5088827"/>
          </a:xfrm>
        </p:spPr>
        <p:txBody>
          <a:bodyPr/>
          <a:lstStyle/>
          <a:p>
            <a:pPr fontAlgn="base"/>
            <a:r>
              <a:rPr lang="en-US" dirty="0"/>
              <a:t>Machine Translation, e.g. English to French translation of phrases.</a:t>
            </a:r>
          </a:p>
          <a:p>
            <a:pPr fontAlgn="base"/>
            <a:r>
              <a:rPr lang="en-US" dirty="0"/>
              <a:t>Learning to Execute, e.g. calculate the outcome of small programs.</a:t>
            </a:r>
          </a:p>
          <a:p>
            <a:pPr fontAlgn="base"/>
            <a:r>
              <a:rPr lang="en-US" dirty="0"/>
              <a:t>Image Captioning, e.g. generating a text description for images.</a:t>
            </a:r>
          </a:p>
          <a:p>
            <a:pPr fontAlgn="base"/>
            <a:r>
              <a:rPr lang="en-US" dirty="0"/>
              <a:t>Conversational Modeling, e.g. generating answers to textual questions.</a:t>
            </a:r>
          </a:p>
          <a:p>
            <a:pPr fontAlgn="base"/>
            <a:r>
              <a:rPr lang="en-US" dirty="0"/>
              <a:t>Movement Classification, e.g. generating a sequence of commands from a sequence of gestures.</a:t>
            </a:r>
          </a:p>
          <a:p>
            <a:endParaRPr lang="en-US" dirty="0"/>
          </a:p>
        </p:txBody>
      </p:sp>
    </p:spTree>
    <p:extLst>
      <p:ext uri="{BB962C8B-B14F-4D97-AF65-F5344CB8AC3E}">
        <p14:creationId xmlns:p14="http://schemas.microsoft.com/office/powerpoint/2010/main" val="3480212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4179"/>
          </a:xfrm>
        </p:spPr>
        <p:txBody>
          <a:bodyPr/>
          <a:lstStyle/>
          <a:p>
            <a:r>
              <a:rPr lang="en-US" dirty="0" smtClean="0"/>
              <a:t>Overview</a:t>
            </a:r>
            <a:endParaRPr lang="en-US" dirty="0"/>
          </a:p>
        </p:txBody>
      </p:sp>
      <p:sp>
        <p:nvSpPr>
          <p:cNvPr id="3" name="Content Placeholder 2"/>
          <p:cNvSpPr>
            <a:spLocks noGrp="1"/>
          </p:cNvSpPr>
          <p:nvPr>
            <p:ph idx="1"/>
          </p:nvPr>
        </p:nvSpPr>
        <p:spPr>
          <a:xfrm>
            <a:off x="838200" y="1453896"/>
            <a:ext cx="10515600" cy="4723067"/>
          </a:xfrm>
        </p:spPr>
        <p:txBody>
          <a:bodyPr/>
          <a:lstStyle/>
          <a:p>
            <a:r>
              <a:rPr lang="en-US" dirty="0"/>
              <a:t>The Encoder-Decoder LSTM is a recurrent neural network designed to address sequence-to-sequence problems, sometimes called seq2seq</a:t>
            </a:r>
            <a:r>
              <a:rPr lang="en-US" dirty="0" smtClean="0"/>
              <a:t>.</a:t>
            </a:r>
          </a:p>
          <a:p>
            <a:r>
              <a:rPr lang="en-US" dirty="0"/>
              <a:t>Sequence-to-sequence prediction problems are challenging because the number of items in the input and output sequences can vary</a:t>
            </a:r>
            <a:r>
              <a:rPr lang="en-US" dirty="0" smtClean="0"/>
              <a:t>.</a:t>
            </a:r>
          </a:p>
          <a:p>
            <a:r>
              <a:rPr lang="en-US" dirty="0"/>
              <a:t>For example, text translation and learning to execute programs are examples of seq2seq problems.</a:t>
            </a:r>
            <a:endParaRPr lang="en-US" dirty="0" smtClean="0"/>
          </a:p>
          <a:p>
            <a:endParaRPr lang="en-US" dirty="0"/>
          </a:p>
        </p:txBody>
      </p:sp>
    </p:spTree>
    <p:extLst>
      <p:ext uri="{BB962C8B-B14F-4D97-AF65-F5344CB8AC3E}">
        <p14:creationId xmlns:p14="http://schemas.microsoft.com/office/powerpoint/2010/main" val="328974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739"/>
          </a:xfrm>
        </p:spPr>
        <p:txBody>
          <a:bodyPr>
            <a:normAutofit fontScale="90000"/>
          </a:bodyPr>
          <a:lstStyle/>
          <a:p>
            <a:r>
              <a:rPr lang="en-US" dirty="0" smtClean="0"/>
              <a:t/>
            </a:r>
            <a:br>
              <a:rPr lang="en-US" dirty="0" smtClean="0"/>
            </a:br>
            <a:r>
              <a:rPr lang="en-US" dirty="0" smtClean="0"/>
              <a:t>seq2seq </a:t>
            </a:r>
            <a:r>
              <a:rPr lang="en-US" dirty="0"/>
              <a:t>model</a:t>
            </a:r>
            <a:br>
              <a:rPr lang="en-US" dirty="0"/>
            </a:br>
            <a:endParaRPr lang="en-US" dirty="0"/>
          </a:p>
        </p:txBody>
      </p:sp>
      <p:sp>
        <p:nvSpPr>
          <p:cNvPr id="3" name="Content Placeholder 2"/>
          <p:cNvSpPr>
            <a:spLocks noGrp="1"/>
          </p:cNvSpPr>
          <p:nvPr>
            <p:ph idx="1"/>
          </p:nvPr>
        </p:nvSpPr>
        <p:spPr>
          <a:xfrm>
            <a:off x="838200" y="1197864"/>
            <a:ext cx="10515600" cy="4979099"/>
          </a:xfrm>
        </p:spPr>
        <p:txBody>
          <a:bodyPr/>
          <a:lstStyle/>
          <a:p>
            <a:r>
              <a:rPr lang="en-US" dirty="0"/>
              <a:t> </a:t>
            </a:r>
            <a:r>
              <a:rPr lang="en-US" dirty="0" smtClean="0"/>
              <a:t>Sequence </a:t>
            </a:r>
            <a:r>
              <a:rPr lang="en-US" dirty="0"/>
              <a:t>to </a:t>
            </a:r>
            <a:r>
              <a:rPr lang="en-US" dirty="0" smtClean="0"/>
              <a:t>Sequence </a:t>
            </a:r>
            <a:r>
              <a:rPr lang="en-US" dirty="0"/>
              <a:t>model aims to map a fixed length input with a fixed length output where the length of the input and output may differ.</a:t>
            </a:r>
            <a:endParaRPr lang="en-US" dirty="0" smtClean="0"/>
          </a:p>
          <a:p>
            <a:r>
              <a:rPr lang="en-US" dirty="0" smtClean="0"/>
              <a:t>seq2seq </a:t>
            </a:r>
            <a:r>
              <a:rPr lang="en-US" dirty="0"/>
              <a:t>takes as input a sequence of words(sentence or sentences) and generates an output sequence of words</a:t>
            </a:r>
            <a:r>
              <a:rPr lang="en-US" dirty="0" smtClean="0"/>
              <a:t>.</a:t>
            </a:r>
          </a:p>
          <a:p>
            <a:r>
              <a:rPr lang="en-US" dirty="0"/>
              <a:t>It does so by use of the recurrent neural network (RNN</a:t>
            </a:r>
            <a:r>
              <a:rPr lang="en-US" dirty="0" smtClean="0"/>
              <a:t>).</a:t>
            </a:r>
          </a:p>
          <a:p>
            <a:r>
              <a:rPr lang="en-US" dirty="0"/>
              <a:t>A sequence to sequence model lies behind numerous systems which you face on a daily basic. </a:t>
            </a:r>
            <a:endParaRPr lang="en-US" dirty="0" smtClean="0"/>
          </a:p>
          <a:p>
            <a:r>
              <a:rPr lang="en-US" dirty="0" smtClean="0"/>
              <a:t>seq2seq </a:t>
            </a:r>
            <a:r>
              <a:rPr lang="en-US" dirty="0"/>
              <a:t>model powers applications like Google Translate, voice-enabled devices and online </a:t>
            </a:r>
            <a:r>
              <a:rPr lang="en-US" dirty="0" err="1"/>
              <a:t>chatbots</a:t>
            </a:r>
            <a:r>
              <a:rPr lang="en-US" dirty="0"/>
              <a:t>.</a:t>
            </a:r>
          </a:p>
        </p:txBody>
      </p:sp>
    </p:spTree>
    <p:extLst>
      <p:ext uri="{BB962C8B-B14F-4D97-AF65-F5344CB8AC3E}">
        <p14:creationId xmlns:p14="http://schemas.microsoft.com/office/powerpoint/2010/main" val="239628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307"/>
          </a:xfrm>
        </p:spPr>
        <p:txBody>
          <a:bodyPr/>
          <a:lstStyle/>
          <a:p>
            <a:r>
              <a:rPr lang="en-US" b="1" dirty="0" smtClean="0"/>
              <a:t>Sequence to Sequence Model</a:t>
            </a:r>
            <a:endParaRPr lang="en-US" b="1" dirty="0"/>
          </a:p>
        </p:txBody>
      </p:sp>
      <p:pic>
        <p:nvPicPr>
          <p:cNvPr id="4" name="Content Placeholder 3"/>
          <p:cNvPicPr>
            <a:picLocks noGrp="1" noChangeAspect="1"/>
          </p:cNvPicPr>
          <p:nvPr>
            <p:ph idx="1"/>
          </p:nvPr>
        </p:nvPicPr>
        <p:blipFill>
          <a:blip r:embed="rId2"/>
          <a:stretch>
            <a:fillRect/>
          </a:stretch>
        </p:blipFill>
        <p:spPr>
          <a:xfrm>
            <a:off x="838200" y="1709929"/>
            <a:ext cx="9704832" cy="4379976"/>
          </a:xfrm>
          <a:prstGeom prst="rect">
            <a:avLst/>
          </a:prstGeom>
        </p:spPr>
      </p:pic>
    </p:spTree>
    <p:extLst>
      <p:ext uri="{BB962C8B-B14F-4D97-AF65-F5344CB8AC3E}">
        <p14:creationId xmlns:p14="http://schemas.microsoft.com/office/powerpoint/2010/main" val="402713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3323"/>
          </a:xfrm>
        </p:spPr>
        <p:txBody>
          <a:bodyPr>
            <a:normAutofit fontScale="90000"/>
          </a:bodyPr>
          <a:lstStyle/>
          <a:p>
            <a:r>
              <a:rPr lang="en-US" b="1" dirty="0" smtClean="0"/>
              <a:t/>
            </a:r>
            <a:br>
              <a:rPr lang="en-US" b="1" dirty="0" smtClean="0"/>
            </a:br>
            <a:r>
              <a:rPr lang="en-US" b="1" dirty="0" smtClean="0"/>
              <a:t>Sequence </a:t>
            </a:r>
            <a:r>
              <a:rPr lang="en-US" b="1" dirty="0"/>
              <a:t>to Sequence Model </a:t>
            </a:r>
            <a:r>
              <a:rPr lang="en-US" b="1" dirty="0" smtClean="0"/>
              <a:t>working</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721648" y="1298448"/>
            <a:ext cx="10632151" cy="4676775"/>
          </a:xfrm>
          <a:prstGeom prst="rect">
            <a:avLst/>
          </a:prstGeom>
        </p:spPr>
      </p:pic>
    </p:spTree>
    <p:extLst>
      <p:ext uri="{BB962C8B-B14F-4D97-AF65-F5344CB8AC3E}">
        <p14:creationId xmlns:p14="http://schemas.microsoft.com/office/powerpoint/2010/main" val="9308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fontScale="90000"/>
          </a:bodyPr>
          <a:lstStyle/>
          <a:p>
            <a:r>
              <a:rPr lang="en-US" b="1" dirty="0" smtClean="0"/>
              <a:t/>
            </a:r>
            <a:br>
              <a:rPr lang="en-US" b="1" dirty="0" smtClean="0"/>
            </a:br>
            <a:r>
              <a:rPr lang="en-US" b="1" dirty="0" smtClean="0"/>
              <a:t>Encoder</a:t>
            </a:r>
            <a:r>
              <a:rPr lang="en-US" b="1" dirty="0"/>
              <a:t/>
            </a:r>
            <a:br>
              <a:rPr lang="en-US" b="1" dirty="0"/>
            </a:br>
            <a:endParaRPr lang="en-US" dirty="0"/>
          </a:p>
        </p:txBody>
      </p:sp>
      <p:sp>
        <p:nvSpPr>
          <p:cNvPr id="3" name="Content Placeholder 2"/>
          <p:cNvSpPr>
            <a:spLocks noGrp="1"/>
          </p:cNvSpPr>
          <p:nvPr>
            <p:ph idx="1"/>
          </p:nvPr>
        </p:nvSpPr>
        <p:spPr>
          <a:xfrm>
            <a:off x="838200" y="1234440"/>
            <a:ext cx="10515600" cy="4942523"/>
          </a:xfrm>
        </p:spPr>
        <p:txBody>
          <a:bodyPr/>
          <a:lstStyle/>
          <a:p>
            <a:r>
              <a:rPr lang="en-US" sz="3200" dirty="0" smtClean="0"/>
              <a:t>A </a:t>
            </a:r>
            <a:r>
              <a:rPr lang="en-US" sz="3200" dirty="0"/>
              <a:t>stack of several recurrent units </a:t>
            </a:r>
            <a:r>
              <a:rPr lang="en-US" sz="3200" dirty="0" smtClean="0"/>
              <a:t>where </a:t>
            </a:r>
            <a:r>
              <a:rPr lang="en-US" sz="3200" dirty="0"/>
              <a:t>each accepts a single element of the input sequence, collects information for that element and propagates it forward</a:t>
            </a:r>
            <a:r>
              <a:rPr lang="en-US" sz="3200" dirty="0" smtClean="0"/>
              <a:t>.</a:t>
            </a:r>
          </a:p>
          <a:p>
            <a:r>
              <a:rPr lang="en-US" sz="3200" dirty="0" smtClean="0"/>
              <a:t>Encoder is for reading the input sequence and encoding it into a fixed-length vector.</a:t>
            </a:r>
          </a:p>
          <a:p>
            <a:r>
              <a:rPr lang="en-US" sz="3200" dirty="0"/>
              <a:t>Each vector represents the current word and the context of the word.</a:t>
            </a:r>
            <a:endParaRPr lang="en-US" sz="3200" dirty="0" smtClean="0"/>
          </a:p>
          <a:p>
            <a:r>
              <a:rPr lang="en-US" sz="3200" dirty="0"/>
              <a:t>In question-answering problem, the input sequence is a collection of all words from the question</a:t>
            </a:r>
            <a:r>
              <a:rPr lang="en-US" sz="3200" dirty="0" smtClean="0"/>
              <a:t>.</a:t>
            </a:r>
          </a:p>
          <a:p>
            <a:endParaRPr lang="en-US" dirty="0" smtClean="0"/>
          </a:p>
          <a:p>
            <a:endParaRPr lang="en-US" dirty="0"/>
          </a:p>
          <a:p>
            <a:endParaRPr lang="en-US" dirty="0"/>
          </a:p>
        </p:txBody>
      </p:sp>
    </p:spTree>
    <p:extLst>
      <p:ext uri="{BB962C8B-B14F-4D97-AF65-F5344CB8AC3E}">
        <p14:creationId xmlns:p14="http://schemas.microsoft.com/office/powerpoint/2010/main" val="365363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891"/>
          </a:xfrm>
        </p:spPr>
        <p:txBody>
          <a:bodyPr>
            <a:normAutofit fontScale="90000"/>
          </a:bodyPr>
          <a:lstStyle/>
          <a:p>
            <a:r>
              <a:rPr lang="en-US" b="1" dirty="0" smtClean="0"/>
              <a:t/>
            </a:r>
            <a:br>
              <a:rPr lang="en-US" b="1" dirty="0" smtClean="0"/>
            </a:br>
            <a:r>
              <a:rPr lang="en-US" b="1" dirty="0" smtClean="0"/>
              <a:t>Encoder </a:t>
            </a:r>
            <a:r>
              <a:rPr lang="en-US" b="1" dirty="0"/>
              <a:t>Vector</a:t>
            </a:r>
            <a:br>
              <a:rPr lang="en-US" b="1" dirty="0"/>
            </a:br>
            <a:endParaRPr lang="en-US" dirty="0"/>
          </a:p>
        </p:txBody>
      </p:sp>
      <p:sp>
        <p:nvSpPr>
          <p:cNvPr id="3" name="Content Placeholder 2"/>
          <p:cNvSpPr>
            <a:spLocks noGrp="1"/>
          </p:cNvSpPr>
          <p:nvPr>
            <p:ph idx="1"/>
          </p:nvPr>
        </p:nvSpPr>
        <p:spPr>
          <a:xfrm>
            <a:off x="838200" y="1271016"/>
            <a:ext cx="10515600" cy="4905947"/>
          </a:xfrm>
        </p:spPr>
        <p:txBody>
          <a:bodyPr/>
          <a:lstStyle/>
          <a:p>
            <a:r>
              <a:rPr lang="en-US" sz="3200" dirty="0"/>
              <a:t>This is the final hidden state produced from the encoder part of the model</a:t>
            </a:r>
            <a:r>
              <a:rPr lang="en-US" sz="3200" dirty="0" smtClean="0"/>
              <a:t>.</a:t>
            </a:r>
            <a:endParaRPr lang="en-US" sz="3200" dirty="0"/>
          </a:p>
          <a:p>
            <a:r>
              <a:rPr lang="en-US" sz="3200" dirty="0"/>
              <a:t>This vector aims to encapsulate the information for all input elements in order to help the decoder make accurate predictions.</a:t>
            </a:r>
          </a:p>
          <a:p>
            <a:r>
              <a:rPr lang="en-US" sz="3200" dirty="0"/>
              <a:t>It acts as the initial hidden state of the decoder part of the model.</a:t>
            </a:r>
          </a:p>
          <a:p>
            <a:endParaRPr lang="en-US" dirty="0"/>
          </a:p>
        </p:txBody>
      </p:sp>
    </p:spTree>
    <p:extLst>
      <p:ext uri="{BB962C8B-B14F-4D97-AF65-F5344CB8AC3E}">
        <p14:creationId xmlns:p14="http://schemas.microsoft.com/office/powerpoint/2010/main" val="61078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163"/>
          </a:xfrm>
        </p:spPr>
        <p:txBody>
          <a:bodyPr>
            <a:normAutofit fontScale="90000"/>
          </a:bodyPr>
          <a:lstStyle/>
          <a:p>
            <a:r>
              <a:rPr lang="en-US" b="1" dirty="0" smtClean="0"/>
              <a:t/>
            </a:r>
            <a:br>
              <a:rPr lang="en-US" b="1" dirty="0" smtClean="0"/>
            </a:br>
            <a:r>
              <a:rPr lang="en-US" b="1" dirty="0" smtClean="0"/>
              <a:t>Decoder</a:t>
            </a:r>
            <a:r>
              <a:rPr lang="en-US" b="1" dirty="0"/>
              <a:t/>
            </a:r>
            <a:br>
              <a:rPr lang="en-US" b="1" dirty="0"/>
            </a:br>
            <a:endParaRPr lang="en-US" dirty="0"/>
          </a:p>
        </p:txBody>
      </p:sp>
      <p:sp>
        <p:nvSpPr>
          <p:cNvPr id="3" name="Content Placeholder 2"/>
          <p:cNvSpPr>
            <a:spLocks noGrp="1"/>
          </p:cNvSpPr>
          <p:nvPr>
            <p:ph idx="1"/>
          </p:nvPr>
        </p:nvSpPr>
        <p:spPr>
          <a:xfrm>
            <a:off x="838200" y="1161288"/>
            <a:ext cx="10515600" cy="5015675"/>
          </a:xfrm>
        </p:spPr>
        <p:txBody>
          <a:bodyPr>
            <a:normAutofit fontScale="92500"/>
          </a:bodyPr>
          <a:lstStyle/>
          <a:p>
            <a:r>
              <a:rPr lang="en-US" sz="3200" dirty="0"/>
              <a:t>A stack of several recurrent units where each predicts an output </a:t>
            </a:r>
            <a:r>
              <a:rPr lang="en-US" sz="3200" dirty="0" smtClean="0"/>
              <a:t>a </a:t>
            </a:r>
            <a:r>
              <a:rPr lang="en-US" sz="3200" dirty="0"/>
              <a:t>time step </a:t>
            </a:r>
            <a:r>
              <a:rPr lang="en-US" sz="3200" i="1" dirty="0"/>
              <a:t>t</a:t>
            </a:r>
            <a:r>
              <a:rPr lang="en-US" sz="3200" dirty="0" smtClean="0"/>
              <a:t>.</a:t>
            </a:r>
          </a:p>
          <a:p>
            <a:r>
              <a:rPr lang="en-US" sz="3200" dirty="0"/>
              <a:t>Each recurrent unit accepts a hidden state from the previous unit and produces and output as well as its own hidden state.</a:t>
            </a:r>
          </a:p>
          <a:p>
            <a:r>
              <a:rPr lang="en-US" sz="3200" dirty="0"/>
              <a:t>In question-answering problem, the output sequence is a collection of all words from the answer. </a:t>
            </a:r>
            <a:endParaRPr lang="en-US" sz="3200" dirty="0" smtClean="0"/>
          </a:p>
          <a:p>
            <a:r>
              <a:rPr lang="en-US" sz="3200" dirty="0" smtClean="0"/>
              <a:t>Each </a:t>
            </a:r>
            <a:r>
              <a:rPr lang="en-US" sz="3200" dirty="0"/>
              <a:t>word is represented as </a:t>
            </a:r>
            <a:r>
              <a:rPr lang="en-US" sz="3200" i="1" dirty="0" err="1"/>
              <a:t>y_i</a:t>
            </a:r>
            <a:r>
              <a:rPr lang="en-US" sz="3200" dirty="0"/>
              <a:t> where </a:t>
            </a:r>
            <a:r>
              <a:rPr lang="en-US" sz="3200" i="1" dirty="0" err="1"/>
              <a:t>i</a:t>
            </a:r>
            <a:r>
              <a:rPr lang="en-US" sz="3200" dirty="0"/>
              <a:t> is the order of that word</a:t>
            </a:r>
            <a:r>
              <a:rPr lang="en-US" sz="3200" dirty="0" smtClean="0"/>
              <a:t>.</a:t>
            </a:r>
          </a:p>
          <a:p>
            <a:r>
              <a:rPr lang="en-US" sz="3200" dirty="0" err="1" smtClean="0"/>
              <a:t>Softmax</a:t>
            </a:r>
            <a:r>
              <a:rPr lang="en-US" sz="3200" dirty="0"/>
              <a:t> is used to create a probability vector which will help us determine the final output (e.g. word in the question-answering problem).</a:t>
            </a:r>
          </a:p>
          <a:p>
            <a:endParaRPr lang="en-US" dirty="0"/>
          </a:p>
          <a:p>
            <a:endParaRPr lang="en-US" dirty="0"/>
          </a:p>
        </p:txBody>
      </p:sp>
    </p:spTree>
    <p:extLst>
      <p:ext uri="{BB962C8B-B14F-4D97-AF65-F5344CB8AC3E}">
        <p14:creationId xmlns:p14="http://schemas.microsoft.com/office/powerpoint/2010/main" val="114451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Encoder Decoder Architecture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992" y="1608963"/>
            <a:ext cx="9272016" cy="4590288"/>
          </a:xfrm>
        </p:spPr>
      </p:pic>
    </p:spTree>
    <p:extLst>
      <p:ext uri="{BB962C8B-B14F-4D97-AF65-F5344CB8AC3E}">
        <p14:creationId xmlns:p14="http://schemas.microsoft.com/office/powerpoint/2010/main" val="3437626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E56DCF43DE4C4D8F870979CD5E5C58" ma:contentTypeVersion="0" ma:contentTypeDescription="Create a new document." ma:contentTypeScope="" ma:versionID="c0edcb2aaa99ae82157bd2ac8f44ad74">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A83251-51F2-4F97-A110-BCAF720C2D2A}"/>
</file>

<file path=customXml/itemProps2.xml><?xml version="1.0" encoding="utf-8"?>
<ds:datastoreItem xmlns:ds="http://schemas.openxmlformats.org/officeDocument/2006/customXml" ds:itemID="{5888A558-5A55-48CD-A1EF-488EC720D2AF}"/>
</file>

<file path=customXml/itemProps3.xml><?xml version="1.0" encoding="utf-8"?>
<ds:datastoreItem xmlns:ds="http://schemas.openxmlformats.org/officeDocument/2006/customXml" ds:itemID="{CEB08582-D4F8-499B-80EC-6F5DA5F6857A}"/>
</file>

<file path=docProps/app.xml><?xml version="1.0" encoding="utf-8"?>
<Properties xmlns="http://schemas.openxmlformats.org/officeDocument/2006/extended-properties" xmlns:vt="http://schemas.openxmlformats.org/officeDocument/2006/docPropsVTypes">
  <TotalTime>699</TotalTime>
  <Words>493</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medium-content-sans-serif-font</vt:lpstr>
      <vt:lpstr>Office Theme</vt:lpstr>
      <vt:lpstr>Recurrent neural networks (RNN)   Encoder-Decoder </vt:lpstr>
      <vt:lpstr>Overview</vt:lpstr>
      <vt:lpstr> seq2seq model </vt:lpstr>
      <vt:lpstr>Sequence to Sequence Model</vt:lpstr>
      <vt:lpstr> Sequence to Sequence Model working </vt:lpstr>
      <vt:lpstr> Encoder </vt:lpstr>
      <vt:lpstr> Encoder Vector </vt:lpstr>
      <vt:lpstr> Decoder </vt:lpstr>
      <vt:lpstr>Encoder Decoder Architecture </vt:lpstr>
      <vt:lpstr>Generative Model Chatbots</vt:lpstr>
      <vt:lpstr>Building Encoder</vt:lpstr>
      <vt:lpstr>Building Encoder</vt:lpstr>
      <vt:lpstr>Building Decoder</vt:lpstr>
      <vt:lpstr>Building Decoder</vt:lpstr>
      <vt:lpstr> Applications of Encoder-Decoder LSTMs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 (RNN)   Encoder-Decoder</dc:title>
  <dc:creator>Ayush Adhikari</dc:creator>
  <cp:lastModifiedBy>Ayush Adhikari</cp:lastModifiedBy>
  <cp:revision>17</cp:revision>
  <dcterms:created xsi:type="dcterms:W3CDTF">2019-07-25T01:22:59Z</dcterms:created>
  <dcterms:modified xsi:type="dcterms:W3CDTF">2020-02-09T05:39:31Z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0x01010060E56DCF43DE4C4D8F870979CD5E5C58</vt:lpwstr>
  </property>
</Properties>
</file>