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3" r:id="rId5"/>
    <p:sldId id="264"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1" autoAdjust="0"/>
    <p:restoredTop sz="94660"/>
  </p:normalViewPr>
  <p:slideViewPr>
    <p:cSldViewPr snapToGrid="0">
      <p:cViewPr varScale="1">
        <p:scale>
          <a:sx n="70" d="100"/>
          <a:sy n="70"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D7C13D-58DE-4C42-8B6A-9BAFDA2AF42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67082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7C13D-58DE-4C42-8B6A-9BAFDA2AF42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240276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7C13D-58DE-4C42-8B6A-9BAFDA2AF42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321292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7C13D-58DE-4C42-8B6A-9BAFDA2AF42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363881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D7C13D-58DE-4C42-8B6A-9BAFDA2AF42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262277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D7C13D-58DE-4C42-8B6A-9BAFDA2AF427}"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162674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D7C13D-58DE-4C42-8B6A-9BAFDA2AF427}"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315844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D7C13D-58DE-4C42-8B6A-9BAFDA2AF427}"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198893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7C13D-58DE-4C42-8B6A-9BAFDA2AF427}"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403118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7C13D-58DE-4C42-8B6A-9BAFDA2AF427}"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428374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7C13D-58DE-4C42-8B6A-9BAFDA2AF427}"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3B380-0AFA-436A-A59C-C8630D46A107}" type="slidenum">
              <a:rPr lang="en-US" smtClean="0"/>
              <a:t>‹#›</a:t>
            </a:fld>
            <a:endParaRPr lang="en-US"/>
          </a:p>
        </p:txBody>
      </p:sp>
    </p:spTree>
    <p:extLst>
      <p:ext uri="{BB962C8B-B14F-4D97-AF65-F5344CB8AC3E}">
        <p14:creationId xmlns:p14="http://schemas.microsoft.com/office/powerpoint/2010/main" val="280093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7C13D-58DE-4C42-8B6A-9BAFDA2AF427}" type="datetimeFigureOut">
              <a:rPr lang="en-US" smtClean="0"/>
              <a:t>10/23/2019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3B380-0AFA-436A-A59C-C8630D46A107}" type="slidenum">
              <a:rPr lang="en-US" smtClean="0"/>
              <a:t>‹#›</a:t>
            </a:fld>
            <a:endParaRPr lang="en-US"/>
          </a:p>
        </p:txBody>
      </p:sp>
    </p:spTree>
    <p:extLst>
      <p:ext uri="{BB962C8B-B14F-4D97-AF65-F5344CB8AC3E}">
        <p14:creationId xmlns:p14="http://schemas.microsoft.com/office/powerpoint/2010/main" val="218257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vocal.com/wp-content/uploads/2015/04/face-detection-viola-jones-eq1.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103408"/>
          </a:xfrm>
        </p:spPr>
        <p:txBody>
          <a:bodyPr>
            <a:normAutofit/>
          </a:bodyPr>
          <a:lstStyle/>
          <a:p>
            <a:pPr algn="ctr"/>
            <a:r>
              <a:rPr lang="en-US" sz="6000" dirty="0" smtClean="0"/>
              <a:t>Harr-cascade</a:t>
            </a:r>
            <a:endParaRPr lang="en-US" sz="6000" dirty="0"/>
          </a:p>
        </p:txBody>
      </p:sp>
    </p:spTree>
    <p:extLst>
      <p:ext uri="{BB962C8B-B14F-4D97-AF65-F5344CB8AC3E}">
        <p14:creationId xmlns:p14="http://schemas.microsoft.com/office/powerpoint/2010/main" val="124014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33907"/>
          </a:xfrm>
        </p:spPr>
        <p:txBody>
          <a:bodyPr>
            <a:normAutofit fontScale="90000"/>
          </a:bodyPr>
          <a:lstStyle/>
          <a:p>
            <a:r>
              <a:rPr lang="en-US" dirty="0" smtClean="0"/>
              <a:t/>
            </a:r>
            <a:br>
              <a:rPr lang="en-US" dirty="0" smtClean="0"/>
            </a:br>
            <a:r>
              <a:rPr lang="en-US" dirty="0" smtClean="0"/>
              <a:t>Viola-Jones </a:t>
            </a:r>
            <a:r>
              <a:rPr lang="en-US" dirty="0"/>
              <a:t>Algorithm</a:t>
            </a:r>
            <a:br>
              <a:rPr lang="en-US" dirty="0"/>
            </a:br>
            <a:endParaRPr lang="en-US" dirty="0"/>
          </a:p>
        </p:txBody>
      </p:sp>
      <p:sp>
        <p:nvSpPr>
          <p:cNvPr id="5" name="Content Placeholder 4"/>
          <p:cNvSpPr>
            <a:spLocks noGrp="1"/>
          </p:cNvSpPr>
          <p:nvPr>
            <p:ph idx="1"/>
          </p:nvPr>
        </p:nvSpPr>
        <p:spPr>
          <a:xfrm>
            <a:off x="1295400" y="1399032"/>
            <a:ext cx="10515600" cy="4933379"/>
          </a:xfrm>
        </p:spPr>
        <p:txBody>
          <a:bodyPr/>
          <a:lstStyle/>
          <a:p>
            <a:r>
              <a:rPr lang="en-US" dirty="0"/>
              <a:t>The Viola-Jones algorithm is a widely used mechanism for object detection</a:t>
            </a:r>
            <a:r>
              <a:rPr lang="en-US" dirty="0" smtClean="0"/>
              <a:t>.</a:t>
            </a:r>
          </a:p>
          <a:p>
            <a:r>
              <a:rPr lang="en-US" dirty="0"/>
              <a:t>The main property of this algorithm is that training is slow, but detection is fast</a:t>
            </a:r>
            <a:r>
              <a:rPr lang="en-US" dirty="0" smtClean="0"/>
              <a:t>.</a:t>
            </a:r>
          </a:p>
          <a:p>
            <a:pPr fontAlgn="base"/>
            <a:r>
              <a:rPr lang="en-US" dirty="0"/>
              <a:t>The efficiency of the Viola-Jones algorithm can be significantly increased by first generating the integral image</a:t>
            </a:r>
            <a:r>
              <a:rPr lang="en-US" dirty="0" smtClean="0"/>
              <a:t>.</a:t>
            </a:r>
          </a:p>
          <a:p>
            <a:pPr fontAlgn="base"/>
            <a:r>
              <a:rPr lang="en-US" dirty="0"/>
              <a:t>Detection happens inside a detection window.  A minimum and maximum window size is chosen, and for each size a sliding step size is chosen.</a:t>
            </a:r>
          </a:p>
          <a:p>
            <a:r>
              <a:rPr lang="en-US" dirty="0">
                <a:hlinkClick r:id="rId2"/>
              </a:rPr>
              <a:t/>
            </a:r>
            <a:br>
              <a:rPr lang="en-US" dirty="0">
                <a:hlinkClick r:id="rId2"/>
              </a:rPr>
            </a:br>
            <a:endParaRPr lang="en-US" dirty="0"/>
          </a:p>
        </p:txBody>
      </p:sp>
      <p:pic>
        <p:nvPicPr>
          <p:cNvPr id="1026" name="Picture 2" descr="face-detection-viola-jones-eq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671" y="5301233"/>
            <a:ext cx="3063113" cy="91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891"/>
          </a:xfrm>
        </p:spPr>
        <p:txBody>
          <a:bodyPr/>
          <a:lstStyle/>
          <a:p>
            <a:r>
              <a:rPr lang="en-US" dirty="0" smtClean="0"/>
              <a:t>Viola-Jones Algorithm</a:t>
            </a:r>
            <a:endParaRPr lang="en-US" dirty="0"/>
          </a:p>
        </p:txBody>
      </p:sp>
      <p:sp>
        <p:nvSpPr>
          <p:cNvPr id="3" name="Content Placeholder 2"/>
          <p:cNvSpPr>
            <a:spLocks noGrp="1"/>
          </p:cNvSpPr>
          <p:nvPr>
            <p:ph idx="1"/>
          </p:nvPr>
        </p:nvSpPr>
        <p:spPr>
          <a:xfrm>
            <a:off x="838200" y="1124712"/>
            <a:ext cx="10515600" cy="5052251"/>
          </a:xfrm>
        </p:spPr>
        <p:txBody>
          <a:bodyPr/>
          <a:lstStyle/>
          <a:p>
            <a:pPr fontAlgn="base"/>
            <a:r>
              <a:rPr lang="en-US" dirty="0"/>
              <a:t>Set the minimum window size, and sliding step corresponding to that size.</a:t>
            </a:r>
          </a:p>
          <a:p>
            <a:pPr fontAlgn="base"/>
            <a:r>
              <a:rPr lang="en-US" dirty="0"/>
              <a:t>For the chosen window size, slide the window vertically and horizontally with the same step. At each step, a set of </a:t>
            </a:r>
            <a:r>
              <a:rPr lang="en-US" i="1" dirty="0"/>
              <a:t>N</a:t>
            </a:r>
            <a:r>
              <a:rPr lang="en-US" dirty="0"/>
              <a:t> face recognition filters is applied. If one filter gives a positive answer, the face is detected in the current widow.</a:t>
            </a:r>
          </a:p>
          <a:p>
            <a:pPr fontAlgn="base"/>
            <a:r>
              <a:rPr lang="en-US" dirty="0"/>
              <a:t>If the size of the window is the maximum size stop the procedure. Otherwise increase the size of the window and corresponding sliding step to the next chosen size and go to the step 2.</a:t>
            </a:r>
          </a:p>
          <a:p>
            <a:pPr marL="0" indent="0">
              <a:buNone/>
            </a:pPr>
            <a:endParaRPr lang="en-US" dirty="0"/>
          </a:p>
        </p:txBody>
      </p:sp>
    </p:spTree>
    <p:extLst>
      <p:ext uri="{BB962C8B-B14F-4D97-AF65-F5344CB8AC3E}">
        <p14:creationId xmlns:p14="http://schemas.microsoft.com/office/powerpoint/2010/main" val="364458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299"/>
          </a:xfrm>
        </p:spPr>
        <p:txBody>
          <a:bodyPr/>
          <a:lstStyle/>
          <a:p>
            <a:r>
              <a:rPr lang="en-US" dirty="0" smtClean="0"/>
              <a:t>Integral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6776"/>
            <a:ext cx="10116312" cy="4325112"/>
          </a:xfrm>
        </p:spPr>
      </p:pic>
    </p:spTree>
    <p:extLst>
      <p:ext uri="{BB962C8B-B14F-4D97-AF65-F5344CB8AC3E}">
        <p14:creationId xmlns:p14="http://schemas.microsoft.com/office/powerpoint/2010/main" val="251031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Harr-Cascade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216" y="1690688"/>
            <a:ext cx="8705088" cy="4335207"/>
          </a:xfrm>
        </p:spPr>
      </p:pic>
    </p:spTree>
    <p:extLst>
      <p:ext uri="{BB962C8B-B14F-4D97-AF65-F5344CB8AC3E}">
        <p14:creationId xmlns:p14="http://schemas.microsoft.com/office/powerpoint/2010/main" val="411450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Harr-Like Features</a:t>
            </a:r>
            <a:endParaRPr lang="en-US" dirty="0"/>
          </a:p>
        </p:txBody>
      </p:sp>
      <p:pic>
        <p:nvPicPr>
          <p:cNvPr id="2050" name="Picture 2" descr="Image result for Haar like fea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160" y="2048256"/>
            <a:ext cx="8631936" cy="437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50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731"/>
          </a:xfrm>
        </p:spPr>
        <p:txBody>
          <a:bodyPr/>
          <a:lstStyle/>
          <a:p>
            <a:r>
              <a:rPr lang="en-US" dirty="0" smtClean="0"/>
              <a:t>Harr-Like Features Applications</a:t>
            </a:r>
            <a:endParaRPr lang="en-US" dirty="0"/>
          </a:p>
        </p:txBody>
      </p:sp>
      <p:pic>
        <p:nvPicPr>
          <p:cNvPr id="3074" name="Picture 2" descr="Image result for Haar like fea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152" y="1207008"/>
            <a:ext cx="9829800" cy="54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8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307"/>
          </a:xfrm>
        </p:spPr>
        <p:txBody>
          <a:bodyPr/>
          <a:lstStyle/>
          <a:p>
            <a:r>
              <a:rPr lang="en-US" dirty="0"/>
              <a:t>Object detection Viola-Jones filter</a:t>
            </a:r>
          </a:p>
        </p:txBody>
      </p:sp>
      <p:pic>
        <p:nvPicPr>
          <p:cNvPr id="4" name="Content Placeholder 3"/>
          <p:cNvPicPr>
            <a:picLocks noGrp="1" noChangeAspect="1"/>
          </p:cNvPicPr>
          <p:nvPr>
            <p:ph idx="1"/>
          </p:nvPr>
        </p:nvPicPr>
        <p:blipFill>
          <a:blip r:embed="rId2"/>
          <a:stretch>
            <a:fillRect/>
          </a:stretch>
        </p:blipFill>
        <p:spPr>
          <a:xfrm>
            <a:off x="2980944" y="1554480"/>
            <a:ext cx="4312729" cy="2375757"/>
          </a:xfrm>
          <a:prstGeom prst="rect">
            <a:avLst/>
          </a:prstGeom>
        </p:spPr>
      </p:pic>
      <p:pic>
        <p:nvPicPr>
          <p:cNvPr id="5" name="Picture 4"/>
          <p:cNvPicPr>
            <a:picLocks noChangeAspect="1"/>
          </p:cNvPicPr>
          <p:nvPr/>
        </p:nvPicPr>
        <p:blipFill>
          <a:blip r:embed="rId3"/>
          <a:stretch>
            <a:fillRect/>
          </a:stretch>
        </p:blipFill>
        <p:spPr>
          <a:xfrm>
            <a:off x="1938528" y="4215384"/>
            <a:ext cx="8430768" cy="1828799"/>
          </a:xfrm>
          <a:prstGeom prst="rect">
            <a:avLst/>
          </a:prstGeom>
        </p:spPr>
      </p:pic>
    </p:spTree>
    <p:extLst>
      <p:ext uri="{BB962C8B-B14F-4D97-AF65-F5344CB8AC3E}">
        <p14:creationId xmlns:p14="http://schemas.microsoft.com/office/powerpoint/2010/main" val="69449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05891"/>
          </a:xfrm>
        </p:spPr>
        <p:txBody>
          <a:bodyPr/>
          <a:lstStyle/>
          <a:p>
            <a:r>
              <a:rPr lang="en-US" dirty="0" smtClean="0"/>
              <a:t>Harr-Cascade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080" y="1779482"/>
            <a:ext cx="8686799" cy="4712758"/>
          </a:xfrm>
        </p:spPr>
      </p:pic>
    </p:spTree>
    <p:extLst>
      <p:ext uri="{BB962C8B-B14F-4D97-AF65-F5344CB8AC3E}">
        <p14:creationId xmlns:p14="http://schemas.microsoft.com/office/powerpoint/2010/main" val="140640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107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Harr-cascade</vt:lpstr>
      <vt:lpstr> Viola-Jones Algorithm </vt:lpstr>
      <vt:lpstr>Viola-Jones Algorithm</vt:lpstr>
      <vt:lpstr>Integral Image</vt:lpstr>
      <vt:lpstr>Harr-Cascade</vt:lpstr>
      <vt:lpstr>Harr-Like Features</vt:lpstr>
      <vt:lpstr>Harr-Like Features Applications</vt:lpstr>
      <vt:lpstr>Object detection Viola-Jones filter</vt:lpstr>
      <vt:lpstr>Harr-Cascade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Viola-Jones Algorithm</dc:title>
  <dc:creator>Ayush Adhikari</dc:creator>
  <cp:lastModifiedBy>Ayush Adhikari</cp:lastModifiedBy>
  <cp:revision>9</cp:revision>
  <dcterms:created xsi:type="dcterms:W3CDTF">2019-06-25T15:44:12Z</dcterms:created>
  <dcterms:modified xsi:type="dcterms:W3CDTF">2019-10-23T12:18:38Z</dcterms:modified>
</cp:coreProperties>
</file>