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Poppins Medium" charset="1" panose="00000600000000000000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Dynamic Networks </a:t>
            </a:r>
          </a:p>
          <a:p>
            <a:r>
              <a:rPr lang="en-US"/>
              <a:t>Real-world systems are often modeled as dynamic networks.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Network Analysis </a:t>
            </a:r>
          </a:p>
          <a:p>
            <a:r>
              <a:rPr lang="en-US"/>
              <a:t/>
            </a:r>
          </a:p>
          <a:p>
            <a:r>
              <a:rPr lang="en-US"/>
              <a:t>Analysis uncovers key insights from structural properties.</a:t>
            </a:r>
          </a:p>
          <a:p>
            <a:r>
              <a:rPr lang="en-US"/>
              <a:t/>
            </a:r>
          </a:p>
          <a:p>
            <a:r>
              <a:rPr lang="en-US"/>
              <a:t/>
            </a:r>
          </a:p>
          <a:p>
            <a:r>
              <a:rPr lang="en-US"/>
              <a:t>SSSP Problem</a:t>
            </a:r>
          </a:p>
          <a:p>
            <a:r>
              <a:rPr lang="en-US"/>
              <a:t/>
            </a:r>
          </a:p>
          <a:p>
            <a:r>
              <a:rPr lang="en-US"/>
              <a:t>SSSP is fundamental in network analysis, but existing algorithms work only on static graphs.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Slide 4: Overview of the Research Paper</a:t>
            </a:r>
          </a:p>
          <a:p>
            <a:r>
              <a:rPr lang="en-US"/>
              <a:t/>
            </a:r>
          </a:p>
          <a:p>
            <a:r>
              <a:rPr lang="en-US"/>
              <a:t>Title: A Parallel Algorithm Template for Updating SSSP in Large-Scale Dynamic Networks</a:t>
            </a:r>
          </a:p>
          <a:p>
            <a:r>
              <a:rPr lang="en-US"/>
              <a:t/>
            </a:r>
          </a:p>
          <a:p>
            <a:r>
              <a:rPr lang="en-US"/>
              <a:t>Authors: Arindam Khanda, Sriram Srinivasan, Sanjukta Bhowmick, Boyana Norris, Sajal K. Das</a:t>
            </a:r>
          </a:p>
          <a:p>
            <a:r>
              <a:rPr lang="en-US"/>
              <a:t/>
            </a:r>
          </a:p>
          <a:p>
            <a:r>
              <a:rPr lang="en-US"/>
              <a:t>Published In: IEEE Transactions on Parallel and Distributed Systems, 2022</a:t>
            </a:r>
          </a:p>
          <a:p>
            <a:r>
              <a:rPr lang="en-US"/>
              <a:t/>
            </a:r>
          </a:p>
          <a:p>
            <a:r>
              <a:rPr lang="en-US"/>
              <a:t>Objective: Update SSSP efficiently in dynamic networks using parallel algorithms.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svg" Type="http://schemas.openxmlformats.org/officeDocument/2006/relationships/image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Relationship Id="rId8" Target="../media/image6.png" Type="http://schemas.openxmlformats.org/officeDocument/2006/relationships/image"/><Relationship Id="rId9" Target="../media/image7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3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Relationship Id="rId5" Target="../media/image17.png" Type="http://schemas.openxmlformats.org/officeDocument/2006/relationships/image"/><Relationship Id="rId6" Target="../media/image1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media/image25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29.png" Type="http://schemas.openxmlformats.org/officeDocument/2006/relationships/image"/><Relationship Id="rId6" Target="../media/image30.svg" Type="http://schemas.openxmlformats.org/officeDocument/2006/relationships/image"/><Relationship Id="rId7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94226" y="1431741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5405" y="3762852"/>
            <a:ext cx="10718821" cy="717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5"/>
              </a:lnSpc>
              <a:spcBef>
                <a:spcPct val="0"/>
              </a:spcBef>
            </a:pPr>
            <a:r>
              <a:rPr lang="en-US" b="true" sz="48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Parallel Algorithm For Updating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56933" y="3174284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46058" y="1259935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2660616" y="8688572"/>
            <a:ext cx="4676875" cy="569728"/>
          </a:xfrm>
          <a:custGeom>
            <a:avLst/>
            <a:gdLst/>
            <a:ahLst/>
            <a:cxnLst/>
            <a:rect r="r" b="b" t="t" l="l"/>
            <a:pathLst>
              <a:path h="569728" w="4676875">
                <a:moveTo>
                  <a:pt x="0" y="0"/>
                </a:moveTo>
                <a:lnTo>
                  <a:pt x="4676875" y="0"/>
                </a:lnTo>
                <a:lnTo>
                  <a:pt x="4676875" y="569728"/>
                </a:lnTo>
                <a:lnTo>
                  <a:pt x="0" y="56972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675405" y="5024795"/>
            <a:ext cx="11348809" cy="259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SSSP In Dynamic</a:t>
            </a:r>
          </a:p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Networks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81842" y="2705378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74481" y="2366079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66697" y="2743478"/>
            <a:ext cx="8739199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Details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208256" y="7445195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18181" y="5114925"/>
            <a:ext cx="9292603" cy="4851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409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Shared-Memory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OpenMP for parallel processing.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Processes insertions and deletions in parallel.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409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GPU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Employs CUDA threads and Vertex-Marking Functional Blocks (VMFB).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Leverages SIMT execution for data-parallelism.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349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53272" y="2616943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3272" y="2263044"/>
            <a:ext cx="1663920" cy="1636693"/>
          </a:xfrm>
          <a:custGeom>
            <a:avLst/>
            <a:gdLst/>
            <a:ahLst/>
            <a:cxnLst/>
            <a:rect r="r" b="b" t="t" l="l"/>
            <a:pathLst>
              <a:path h="1636693" w="1663920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2309" y="4800764"/>
            <a:ext cx="13380102" cy="240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Shared Memory: OpenMP-based CPU parallelism.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GPU Accele</a:t>
            </a: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ration: OpenCL/CUDA with VMFB blocks.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istributed System: MPI for node-level parallelism.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Supp</a:t>
            </a: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orts asynchronous and batch processing.</a:t>
            </a:r>
          </a:p>
          <a:p>
            <a:pPr algn="l">
              <a:lnSpc>
                <a:spcPts val="38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1860" y="2655043"/>
            <a:ext cx="15013372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Implementation Platforms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872140" y="146485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0204" y="8950469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608742" y="3631478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58816" y="2214070"/>
            <a:ext cx="4841307" cy="7044230"/>
          </a:xfrm>
          <a:custGeom>
            <a:avLst/>
            <a:gdLst/>
            <a:ahLst/>
            <a:cxnLst/>
            <a:rect r="r" b="b" t="t" l="l"/>
            <a:pathLst>
              <a:path h="7044230" w="4841307">
                <a:moveTo>
                  <a:pt x="4841307" y="0"/>
                </a:moveTo>
                <a:lnTo>
                  <a:pt x="0" y="0"/>
                </a:lnTo>
                <a:lnTo>
                  <a:pt x="0" y="7044230"/>
                </a:lnTo>
                <a:lnTo>
                  <a:pt x="4841307" y="7044230"/>
                </a:lnTo>
                <a:lnTo>
                  <a:pt x="484130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015" y="343229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74742" y="3154058"/>
            <a:ext cx="10916866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Experimental Evaluation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195425" y="5127160"/>
            <a:ext cx="9269734" cy="6221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</a:t>
            </a: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asets</a:t>
            </a:r>
          </a:p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Employs real-world and synthetic networks.</a:t>
            </a:r>
          </a:p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Metrics</a:t>
            </a:r>
          </a:p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Focuses on execution time over TEPS.</a:t>
            </a:r>
          </a:p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Comparison</a:t>
            </a:r>
          </a:p>
          <a:p>
            <a:pPr algn="l">
              <a:lnSpc>
                <a:spcPts val="3771"/>
              </a:lnSpc>
            </a:pPr>
            <a:r>
              <a:rPr lang="en-US" sz="30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Compared against Galois (CPU) and Gunrock (GPU).</a:t>
            </a: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  <a:p>
            <a:pPr algn="l">
              <a:lnSpc>
                <a:spcPts val="3771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395834" y="6322096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04475" y="-263831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826178" y="1956063"/>
            <a:ext cx="8205799" cy="7610504"/>
          </a:xfrm>
          <a:custGeom>
            <a:avLst/>
            <a:gdLst/>
            <a:ahLst/>
            <a:cxnLst/>
            <a:rect r="r" b="b" t="t" l="l"/>
            <a:pathLst>
              <a:path h="7610504" w="8205799">
                <a:moveTo>
                  <a:pt x="0" y="0"/>
                </a:moveTo>
                <a:lnTo>
                  <a:pt x="8205799" y="0"/>
                </a:lnTo>
                <a:lnTo>
                  <a:pt x="8205799" y="7610504"/>
                </a:lnTo>
                <a:lnTo>
                  <a:pt x="0" y="76105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079" t="0" r="-1079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5306" y="2597729"/>
            <a:ext cx="10012337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GPU: Vertex-Marking Functional Block (VMFB)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37609" y="4830851"/>
            <a:ext cx="8762061" cy="2151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7404" indent="-298702" lvl="1">
              <a:lnSpc>
                <a:spcPts val="3375"/>
              </a:lnSpc>
              <a:buFont typeface="Arial"/>
              <a:buChar char="•"/>
            </a:pPr>
            <a:r>
              <a:rPr lang="en-US" b="true" sz="2767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Marks affected vertices efficiently in parallel.</a:t>
            </a:r>
          </a:p>
          <a:p>
            <a:pPr algn="l" marL="597404" indent="-298702" lvl="1">
              <a:lnSpc>
                <a:spcPts val="3375"/>
              </a:lnSpc>
              <a:buFont typeface="Arial"/>
              <a:buChar char="•"/>
            </a:pPr>
            <a:r>
              <a:rPr lang="en-US" b="true" sz="2767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limited synchronization and atomic operations.</a:t>
            </a:r>
          </a:p>
          <a:p>
            <a:pPr algn="l" marL="597404" indent="-298702" lvl="1">
              <a:lnSpc>
                <a:spcPts val="3375"/>
              </a:lnSpc>
              <a:buFont typeface="Arial"/>
              <a:buChar char="•"/>
            </a:pPr>
            <a:r>
              <a:rPr lang="en-US" b="true" sz="2767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to G</a:t>
            </a:r>
            <a:r>
              <a:rPr lang="en-US" b="true" sz="2767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PU scalability and correctness</a:t>
            </a:r>
          </a:p>
          <a:p>
            <a:pPr algn="l">
              <a:lnSpc>
                <a:spcPts val="337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972859" y="4049158"/>
            <a:ext cx="11250599" cy="5209142"/>
          </a:xfrm>
          <a:custGeom>
            <a:avLst/>
            <a:gdLst/>
            <a:ahLst/>
            <a:cxnLst/>
            <a:rect r="r" b="b" t="t" l="l"/>
            <a:pathLst>
              <a:path h="5209142" w="11250599">
                <a:moveTo>
                  <a:pt x="0" y="0"/>
                </a:moveTo>
                <a:lnTo>
                  <a:pt x="11250599" y="0"/>
                </a:lnTo>
                <a:lnTo>
                  <a:pt x="11250599" y="5209142"/>
                </a:lnTo>
                <a:lnTo>
                  <a:pt x="0" y="5209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67753" y="1066800"/>
            <a:ext cx="1463457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Performance Results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445695"/>
            <a:ext cx="13852690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 to 8.5x speedup on GPU (compared to Gunrock).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 to 5x speedup on CPU (compared to Galois).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Works efficiently on both real-world and synthetic datase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45749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52663" y="4152721"/>
            <a:ext cx="7958015" cy="4476383"/>
          </a:xfrm>
          <a:custGeom>
            <a:avLst/>
            <a:gdLst/>
            <a:ahLst/>
            <a:cxnLst/>
            <a:rect r="r" b="b" t="t" l="l"/>
            <a:pathLst>
              <a:path h="4476383" w="7958015">
                <a:moveTo>
                  <a:pt x="0" y="0"/>
                </a:moveTo>
                <a:lnTo>
                  <a:pt x="7958015" y="0"/>
                </a:lnTo>
                <a:lnTo>
                  <a:pt x="7958015" y="4476383"/>
                </a:lnTo>
                <a:lnTo>
                  <a:pt x="0" y="44763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58015" y="2743478"/>
            <a:ext cx="1007048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Scalability Analysis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83140" y="4658713"/>
            <a:ext cx="8332270" cy="2005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Performance improves with increasing threads (OpenMP).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Efficiency drops slightly after high deletion rates (&gt;75%).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Bat</a:t>
            </a: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ch processing and load balancing critical for scale.</a:t>
            </a:r>
          </a:p>
          <a:p>
            <a:pPr algn="l">
              <a:lnSpc>
                <a:spcPts val="2664"/>
              </a:lnSpc>
            </a:pPr>
          </a:p>
          <a:p>
            <a:pPr algn="l">
              <a:lnSpc>
                <a:spcPts val="2664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81842" y="2705378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74481" y="2366079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66697" y="2743478"/>
            <a:ext cx="8739199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 &amp; Future Work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208256" y="7445195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18181" y="5114925"/>
            <a:ext cx="9292603" cy="3304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Propo</a:t>
            </a: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sed a scalable parallel framework for dynamic SSSP.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Demonstrated strong performance and cross-platform adaptability.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Next Pha</a:t>
            </a: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se: Implement algorithm using MPI + OpenMP/OpenCL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Evaluate real dataset performance, visualize results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94226" y="1431741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75405" y="3762852"/>
            <a:ext cx="10718821" cy="13558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5"/>
              </a:lnSpc>
            </a:pPr>
            <a:r>
              <a:rPr lang="en-US" sz="485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  <a:p>
            <a:pPr algn="l">
              <a:lnSpc>
                <a:spcPts val="5045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56933" y="3174284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246058" y="1259935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6" y="0"/>
                </a:lnTo>
                <a:lnTo>
                  <a:pt x="2549516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75405" y="5005745"/>
            <a:ext cx="11348809" cy="3895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1"/>
              </a:lnSpc>
            </a:pPr>
          </a:p>
          <a:p>
            <a:pPr algn="l" marL="701914" indent="-350957" lvl="1">
              <a:lnSpc>
                <a:spcPts val="3381"/>
              </a:lnSpc>
              <a:buFont typeface="Arial"/>
              <a:buChar char="•"/>
            </a:pPr>
            <a:r>
              <a:rPr lang="en-US" b="true" sz="32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A. Khanda et al., "A Parallel Algorithm Template for Updating </a:t>
            </a:r>
            <a:r>
              <a:rPr lang="en-US" b="true" sz="32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SSSP...," IEEE TPDS, 2022.</a:t>
            </a:r>
          </a:p>
          <a:p>
            <a:pPr algn="l" marL="701914" indent="-350957" lvl="1">
              <a:lnSpc>
                <a:spcPts val="3381"/>
              </a:lnSpc>
              <a:buFont typeface="Arial"/>
              <a:buChar char="•"/>
            </a:pPr>
            <a:r>
              <a:rPr lang="en-US" b="true" sz="32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PDC Project Document</a:t>
            </a:r>
          </a:p>
          <a:p>
            <a:pPr algn="l" marL="701914" indent="-350957" lvl="1">
              <a:lnSpc>
                <a:spcPts val="33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METIS Library Documentation</a:t>
            </a:r>
          </a:p>
          <a:p>
            <a:pPr algn="l" marL="701914" indent="-350957" lvl="1">
              <a:lnSpc>
                <a:spcPts val="3381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2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MPI, OpenMP, OpenCL official guides</a:t>
            </a: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  <a:p>
            <a:pPr algn="l">
              <a:lnSpc>
                <a:spcPts val="338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85508" y="2445749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6799" y="2336074"/>
            <a:ext cx="6217418" cy="6922226"/>
          </a:xfrm>
          <a:custGeom>
            <a:avLst/>
            <a:gdLst/>
            <a:ahLst/>
            <a:cxnLst/>
            <a:rect r="r" b="b" t="t" l="l"/>
            <a:pathLst>
              <a:path h="6922226" w="6217418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6156569" y="2733953"/>
            <a:ext cx="12456961" cy="1449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30"/>
              </a:lnSpc>
            </a:pPr>
            <a:r>
              <a:rPr lang="en-US" sz="5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to the Problem</a:t>
            </a:r>
          </a:p>
          <a:p>
            <a:pPr algn="l">
              <a:lnSpc>
                <a:spcPts val="543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014197" y="4491295"/>
            <a:ext cx="9024272" cy="25562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real-world systems are dynamic networks (e.g., social, traffic, cyber systems).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</a:t>
            </a: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ngle Source Shortest Path (SSSP) is a key operation in graph analysis.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Traditional algorithms assume static networks → inefficient for dynamic changes.</a:t>
            </a:r>
          </a:p>
          <a:p>
            <a:pPr algn="l">
              <a:lnSpc>
                <a:spcPts val="2868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712739" y="4305951"/>
            <a:ext cx="5314633" cy="2666980"/>
          </a:xfrm>
          <a:custGeom>
            <a:avLst/>
            <a:gdLst/>
            <a:ahLst/>
            <a:cxnLst/>
            <a:rect r="r" b="b" t="t" l="l"/>
            <a:pathLst>
              <a:path h="2666980" w="5314633">
                <a:moveTo>
                  <a:pt x="0" y="0"/>
                </a:moveTo>
                <a:lnTo>
                  <a:pt x="5314634" y="0"/>
                </a:lnTo>
                <a:lnTo>
                  <a:pt x="5314634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2946399" y="1956063"/>
            <a:ext cx="4312901" cy="7366756"/>
          </a:xfrm>
          <a:custGeom>
            <a:avLst/>
            <a:gdLst/>
            <a:ahLst/>
            <a:cxnLst/>
            <a:rect r="r" b="b" t="t" l="l"/>
            <a:pathLst>
              <a:path h="7366756" w="4312901">
                <a:moveTo>
                  <a:pt x="4312901" y="0"/>
                </a:moveTo>
                <a:lnTo>
                  <a:pt x="0" y="0"/>
                </a:lnTo>
                <a:lnTo>
                  <a:pt x="0" y="7366756"/>
                </a:lnTo>
                <a:lnTo>
                  <a:pt x="4312901" y="7366756"/>
                </a:lnTo>
                <a:lnTo>
                  <a:pt x="4312901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30683" y="784161"/>
            <a:ext cx="5314633" cy="2666980"/>
          </a:xfrm>
          <a:custGeom>
            <a:avLst/>
            <a:gdLst/>
            <a:ahLst/>
            <a:cxnLst/>
            <a:rect r="r" b="b" t="t" l="l"/>
            <a:pathLst>
              <a:path h="2666980" w="5314633">
                <a:moveTo>
                  <a:pt x="0" y="0"/>
                </a:moveTo>
                <a:lnTo>
                  <a:pt x="5314634" y="0"/>
                </a:lnTo>
                <a:lnTo>
                  <a:pt x="5314634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859447" y="8090545"/>
            <a:ext cx="5314633" cy="2666980"/>
          </a:xfrm>
          <a:custGeom>
            <a:avLst/>
            <a:gdLst/>
            <a:ahLst/>
            <a:cxnLst/>
            <a:rect r="r" b="b" t="t" l="l"/>
            <a:pathLst>
              <a:path h="2666980" w="5314633">
                <a:moveTo>
                  <a:pt x="0" y="0"/>
                </a:moveTo>
                <a:lnTo>
                  <a:pt x="5314633" y="0"/>
                </a:lnTo>
                <a:lnTo>
                  <a:pt x="5314633" y="2666980"/>
                </a:lnTo>
                <a:lnTo>
                  <a:pt x="0" y="26669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45531" y="1638545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1" y="0"/>
                </a:lnTo>
                <a:lnTo>
                  <a:pt x="3083621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0616" y="2743478"/>
            <a:ext cx="6483384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 Why Static Algorithms Fail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13507" y="4763426"/>
            <a:ext cx="7445050" cy="291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Dijkstra's and Bellman-Ford recompute from scratch.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Poor scalability and performance for large networks.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Cannot handle frequent updates efficiently.</a:t>
            </a:r>
          </a:p>
          <a:p>
            <a:pPr algn="l">
              <a:lnSpc>
                <a:spcPts val="2868"/>
              </a:lnSpc>
            </a:pPr>
          </a:p>
          <a:p>
            <a:pPr algn="l">
              <a:lnSpc>
                <a:spcPts val="2868"/>
              </a:lnSpc>
            </a:pPr>
          </a:p>
          <a:p>
            <a:pPr algn="l">
              <a:lnSpc>
                <a:spcPts val="2868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45749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665409" y="3003832"/>
            <a:ext cx="7817731" cy="4946492"/>
          </a:xfrm>
          <a:custGeom>
            <a:avLst/>
            <a:gdLst/>
            <a:ahLst/>
            <a:cxnLst/>
            <a:rect r="r" b="b" t="t" l="l"/>
            <a:pathLst>
              <a:path h="4946492" w="7817731">
                <a:moveTo>
                  <a:pt x="0" y="0"/>
                </a:moveTo>
                <a:lnTo>
                  <a:pt x="7817731" y="0"/>
                </a:lnTo>
                <a:lnTo>
                  <a:pt x="7817731" y="4946492"/>
                </a:lnTo>
                <a:lnTo>
                  <a:pt x="0" y="49464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58745" y="2705378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958015" y="2743478"/>
            <a:ext cx="10070484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 Key Contributions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483140" y="4658713"/>
            <a:ext cx="8332270" cy="2666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Unified parallel framework for CPU and GPU.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Rooted Tree Data Structure for synchronization and load balancing.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Efficient batch processing for up to 100M changes.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Vertex-Marking Functional Blocks (VMFB) on GPU.</a:t>
            </a:r>
          </a:p>
          <a:p>
            <a:pPr algn="l" marL="471451" indent="-235726" lvl="1">
              <a:lnSpc>
                <a:spcPts val="2664"/>
              </a:lnSpc>
              <a:buFont typeface="Arial"/>
              <a:buChar char="•"/>
            </a:pPr>
            <a:r>
              <a:rPr lang="en-US" b="true" sz="2183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Achieved up to 8.5x GPU and 5x CPU speedups over existing methods.</a:t>
            </a:r>
          </a:p>
          <a:p>
            <a:pPr algn="l">
              <a:lnSpc>
                <a:spcPts val="2664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979707" y="5791920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997820" y="832694"/>
            <a:ext cx="5179461" cy="8621611"/>
          </a:xfrm>
          <a:custGeom>
            <a:avLst/>
            <a:gdLst/>
            <a:ahLst/>
            <a:cxnLst/>
            <a:rect r="r" b="b" t="t" l="l"/>
            <a:pathLst>
              <a:path h="8621611" w="5179461">
                <a:moveTo>
                  <a:pt x="0" y="0"/>
                </a:moveTo>
                <a:lnTo>
                  <a:pt x="5179462" y="0"/>
                </a:lnTo>
                <a:lnTo>
                  <a:pt x="5179462" y="8621612"/>
                </a:lnTo>
                <a:lnTo>
                  <a:pt x="0" y="86216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660616" y="2743478"/>
            <a:ext cx="5358227" cy="3364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Parallel Framework Overview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660616" y="5429527"/>
            <a:ext cx="5875754" cy="38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Identify Affected Subgraphs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Determine the network portions impacted by changes.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Update Subgraphs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Update only the identified subgraphs efficiently.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Iterative Method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Minimize synchronization overhead for faster convergence.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349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53272" y="2616943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3272" y="2263044"/>
            <a:ext cx="1663920" cy="1636693"/>
          </a:xfrm>
          <a:custGeom>
            <a:avLst/>
            <a:gdLst/>
            <a:ahLst/>
            <a:cxnLst/>
            <a:rect r="r" b="b" t="t" l="l"/>
            <a:pathLst>
              <a:path h="1636693" w="1663920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2309" y="4800764"/>
            <a:ext cx="13380102" cy="2408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Inter-node: MPI for distributed memory parallelism.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Intra-node: OpenMP (for CPU) or OpenCL (for GPU).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Graph Partitioning: METIS used to split graph for MPI processes.</a:t>
            </a:r>
          </a:p>
          <a:p>
            <a:pPr algn="l" marL="675923" indent="-337962" lvl="1">
              <a:lnSpc>
                <a:spcPts val="3819"/>
              </a:lnSpc>
              <a:buFont typeface="Arial"/>
              <a:buChar char="•"/>
            </a:pPr>
            <a:r>
              <a:rPr lang="en-US" b="true" sz="3130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Designed for scalability and cross-platform compatibility.</a:t>
            </a:r>
          </a:p>
          <a:p>
            <a:pPr algn="l">
              <a:lnSpc>
                <a:spcPts val="38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71860" y="2655043"/>
            <a:ext cx="15013372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Proposed Parallelization Strategy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872140" y="146485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90204" y="8950469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81842" y="2705378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74481" y="2366079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966697" y="2743478"/>
            <a:ext cx="8739199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Role of METIS in Graph Partitioning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true" flipV="false" rot="0">
            <a:off x="-208256" y="7445195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18181" y="5114925"/>
            <a:ext cx="9292603" cy="2574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METIS divides the graph into balanced subgraphs.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Reduces communication overhead among MPI processes.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Ensures minimal edge cuts and local processing efficiency.</a:t>
            </a:r>
          </a:p>
          <a:p>
            <a:pPr algn="l" marL="520181" indent="-260090" lvl="1">
              <a:lnSpc>
                <a:spcPts val="2939"/>
              </a:lnSpc>
              <a:buFont typeface="Arial"/>
              <a:buChar char="•"/>
            </a:pPr>
            <a:r>
              <a:rPr lang="en-US" b="true" sz="2409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Enables parallel execution with reduced synchronization.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5100" y="25873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727664" y="1371600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513111" y="8073403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896091" y="0"/>
            <a:ext cx="5915195" cy="9878541"/>
          </a:xfrm>
          <a:custGeom>
            <a:avLst/>
            <a:gdLst/>
            <a:ahLst/>
            <a:cxnLst/>
            <a:rect r="r" b="b" t="t" l="l"/>
            <a:pathLst>
              <a:path h="9878541" w="5915195">
                <a:moveTo>
                  <a:pt x="0" y="0"/>
                </a:moveTo>
                <a:lnTo>
                  <a:pt x="5915195" y="0"/>
                </a:lnTo>
                <a:lnTo>
                  <a:pt x="5915195" y="9878541"/>
                </a:lnTo>
                <a:lnTo>
                  <a:pt x="0" y="98785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84" t="0" r="-1884" b="-6089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570511" y="2947885"/>
            <a:ext cx="9892837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 Steps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685023" y="4383836"/>
            <a:ext cx="6921119" cy="3096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3990" indent="-311995" lvl="1">
              <a:lnSpc>
                <a:spcPts val="3526"/>
              </a:lnSpc>
              <a:buFont typeface="Arial"/>
              <a:buChar char="•"/>
            </a:pPr>
            <a:r>
              <a:rPr lang="en-US" b="true" sz="2890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1: Identify affected vertices using parallel edge processing.</a:t>
            </a:r>
          </a:p>
          <a:p>
            <a:pPr algn="l" marL="623990" indent="-311995" lvl="1">
              <a:lnSpc>
                <a:spcPts val="3526"/>
              </a:lnSpc>
              <a:buFont typeface="Arial"/>
              <a:buChar char="•"/>
            </a:pPr>
            <a:r>
              <a:rPr lang="en-US" b="true" sz="2890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2: Update affected subgraphs iteratively.</a:t>
            </a:r>
          </a:p>
          <a:p>
            <a:pPr algn="l" marL="623990" indent="-311995" lvl="1">
              <a:lnSpc>
                <a:spcPts val="3526"/>
              </a:lnSpc>
              <a:buFont typeface="Arial"/>
              <a:buChar char="•"/>
            </a:pPr>
            <a:r>
              <a:rPr lang="en-US" b="true" sz="2890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Avoid cycles and ensure shortest paths using rooted tree.</a:t>
            </a:r>
          </a:p>
          <a:p>
            <a:pPr algn="l">
              <a:lnSpc>
                <a:spcPts val="3526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4608742" y="3631478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758816" y="2214070"/>
            <a:ext cx="4841307" cy="7044230"/>
          </a:xfrm>
          <a:custGeom>
            <a:avLst/>
            <a:gdLst/>
            <a:ahLst/>
            <a:cxnLst/>
            <a:rect r="r" b="b" t="t" l="l"/>
            <a:pathLst>
              <a:path h="7044230" w="4841307">
                <a:moveTo>
                  <a:pt x="4841307" y="0"/>
                </a:moveTo>
                <a:lnTo>
                  <a:pt x="0" y="0"/>
                </a:lnTo>
                <a:lnTo>
                  <a:pt x="0" y="7044230"/>
                </a:lnTo>
                <a:lnTo>
                  <a:pt x="4841307" y="7044230"/>
                </a:lnTo>
                <a:lnTo>
                  <a:pt x="484130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92015" y="343229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74742" y="3154058"/>
            <a:ext cx="9292603" cy="2545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Addressing Scalability Challenges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8628562" y="5155735"/>
            <a:ext cx="8836597" cy="3817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Load Balancing </a:t>
            </a:r>
          </a:p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scheduling balances workload across processing units.</a:t>
            </a:r>
          </a:p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Synchronization:</a:t>
            </a:r>
          </a:p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Iterative updates minimize synchronization needs.</a:t>
            </a:r>
          </a:p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Cycle Avoidance</a:t>
            </a:r>
          </a:p>
          <a:p>
            <a:pPr algn="l">
              <a:lnSpc>
                <a:spcPts val="2795"/>
              </a:lnSpc>
            </a:pPr>
            <a:r>
              <a:rPr lang="en-US" sz="229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Processes subtrees of deletion to mark distances to infinity.</a:t>
            </a: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</a:p>
          <a:p>
            <a:pPr algn="l">
              <a:lnSpc>
                <a:spcPts val="2795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true" flipV="false" rot="0">
            <a:off x="-395834" y="6322096"/>
            <a:ext cx="3056450" cy="1533782"/>
          </a:xfrm>
          <a:custGeom>
            <a:avLst/>
            <a:gdLst/>
            <a:ahLst/>
            <a:cxnLst/>
            <a:rect r="r" b="b" t="t" l="l"/>
            <a:pathLst>
              <a:path h="1533782" w="3056450">
                <a:moveTo>
                  <a:pt x="3056450" y="0"/>
                </a:moveTo>
                <a:lnTo>
                  <a:pt x="0" y="0"/>
                </a:lnTo>
                <a:lnTo>
                  <a:pt x="0" y="1533782"/>
                </a:lnTo>
                <a:lnTo>
                  <a:pt x="3056450" y="1533782"/>
                </a:lnTo>
                <a:lnTo>
                  <a:pt x="305645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504475" y="-263831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DAGlLqL7wo0</dc:identifier>
  <dcterms:modified xsi:type="dcterms:W3CDTF">2011-08-01T06:04:30Z</dcterms:modified>
  <cp:revision>1</cp:revision>
  <dc:title>Blue Gradient Modern Illustration Computer Presentation</dc:title>
</cp:coreProperties>
</file>