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
  </p:notesMasterIdLst>
  <p:handoutMasterIdLst>
    <p:handoutMasterId r:id="rId6"/>
  </p:handoutMasterIdLst>
  <p:sldIdLst>
    <p:sldId id="259" r:id="rId2"/>
    <p:sldId id="260" r:id="rId3"/>
    <p:sldId id="261" r:id="rId4"/>
  </p:sldIdLst>
  <p:sldSz cx="21383625" cy="30275213"/>
  <p:notesSz cx="6858000" cy="9144000"/>
  <p:defaultTextStyle>
    <a:defPPr>
      <a:defRPr lang="fr-FR"/>
    </a:defPPr>
    <a:lvl1pPr marL="0" algn="l" defTabSz="2479264" rtl="0" eaLnBrk="1" latinLnBrk="0" hangingPunct="1">
      <a:defRPr sz="4880" kern="1200">
        <a:solidFill>
          <a:schemeClr val="tx1"/>
        </a:solidFill>
        <a:latin typeface="+mn-lt"/>
        <a:ea typeface="+mn-ea"/>
        <a:cs typeface="+mn-cs"/>
      </a:defRPr>
    </a:lvl1pPr>
    <a:lvl2pPr marL="1239632" algn="l" defTabSz="2479264" rtl="0" eaLnBrk="1" latinLnBrk="0" hangingPunct="1">
      <a:defRPr sz="4880" kern="1200">
        <a:solidFill>
          <a:schemeClr val="tx1"/>
        </a:solidFill>
        <a:latin typeface="+mn-lt"/>
        <a:ea typeface="+mn-ea"/>
        <a:cs typeface="+mn-cs"/>
      </a:defRPr>
    </a:lvl2pPr>
    <a:lvl3pPr marL="2479264" algn="l" defTabSz="2479264" rtl="0" eaLnBrk="1" latinLnBrk="0" hangingPunct="1">
      <a:defRPr sz="4880" kern="1200">
        <a:solidFill>
          <a:schemeClr val="tx1"/>
        </a:solidFill>
        <a:latin typeface="+mn-lt"/>
        <a:ea typeface="+mn-ea"/>
        <a:cs typeface="+mn-cs"/>
      </a:defRPr>
    </a:lvl3pPr>
    <a:lvl4pPr marL="3718895" algn="l" defTabSz="2479264" rtl="0" eaLnBrk="1" latinLnBrk="0" hangingPunct="1">
      <a:defRPr sz="4880" kern="1200">
        <a:solidFill>
          <a:schemeClr val="tx1"/>
        </a:solidFill>
        <a:latin typeface="+mn-lt"/>
        <a:ea typeface="+mn-ea"/>
        <a:cs typeface="+mn-cs"/>
      </a:defRPr>
    </a:lvl4pPr>
    <a:lvl5pPr marL="4958527" algn="l" defTabSz="2479264" rtl="0" eaLnBrk="1" latinLnBrk="0" hangingPunct="1">
      <a:defRPr sz="4880" kern="1200">
        <a:solidFill>
          <a:schemeClr val="tx1"/>
        </a:solidFill>
        <a:latin typeface="+mn-lt"/>
        <a:ea typeface="+mn-ea"/>
        <a:cs typeface="+mn-cs"/>
      </a:defRPr>
    </a:lvl5pPr>
    <a:lvl6pPr marL="6198159" algn="l" defTabSz="2479264" rtl="0" eaLnBrk="1" latinLnBrk="0" hangingPunct="1">
      <a:defRPr sz="4880" kern="1200">
        <a:solidFill>
          <a:schemeClr val="tx1"/>
        </a:solidFill>
        <a:latin typeface="+mn-lt"/>
        <a:ea typeface="+mn-ea"/>
        <a:cs typeface="+mn-cs"/>
      </a:defRPr>
    </a:lvl6pPr>
    <a:lvl7pPr marL="7437791" algn="l" defTabSz="2479264" rtl="0" eaLnBrk="1" latinLnBrk="0" hangingPunct="1">
      <a:defRPr sz="4880" kern="1200">
        <a:solidFill>
          <a:schemeClr val="tx1"/>
        </a:solidFill>
        <a:latin typeface="+mn-lt"/>
        <a:ea typeface="+mn-ea"/>
        <a:cs typeface="+mn-cs"/>
      </a:defRPr>
    </a:lvl7pPr>
    <a:lvl8pPr marL="8677422" algn="l" defTabSz="2479264" rtl="0" eaLnBrk="1" latinLnBrk="0" hangingPunct="1">
      <a:defRPr sz="4880" kern="1200">
        <a:solidFill>
          <a:schemeClr val="tx1"/>
        </a:solidFill>
        <a:latin typeface="+mn-lt"/>
        <a:ea typeface="+mn-ea"/>
        <a:cs typeface="+mn-cs"/>
      </a:defRPr>
    </a:lvl8pPr>
    <a:lvl9pPr marL="9917054" algn="l" defTabSz="2479264" rtl="0" eaLnBrk="1" latinLnBrk="0" hangingPunct="1">
      <a:defRPr sz="4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8" userDrawn="1">
          <p15:clr>
            <a:srgbClr val="A4A3A4"/>
          </p15:clr>
        </p15:guide>
        <p15:guide id="2" pos="12983" userDrawn="1">
          <p15:clr>
            <a:srgbClr val="A4A3A4"/>
          </p15:clr>
        </p15:guide>
        <p15:guide id="3" pos="487" userDrawn="1">
          <p15:clr>
            <a:srgbClr val="A4A3A4"/>
          </p15:clr>
        </p15:guide>
        <p15:guide id="4" orient="horz" pos="1874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at Anthony" initials="T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34589"/>
    <a:srgbClr val="0098D8"/>
    <a:srgbClr val="8F8F8F"/>
    <a:srgbClr val="008A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216" autoAdjust="0"/>
    <p:restoredTop sz="64497"/>
  </p:normalViewPr>
  <p:slideViewPr>
    <p:cSldViewPr snapToGrid="0">
      <p:cViewPr>
        <p:scale>
          <a:sx n="31" d="100"/>
          <a:sy n="31" d="100"/>
        </p:scale>
        <p:origin x="944" y="-1560"/>
      </p:cViewPr>
      <p:guideLst>
        <p:guide orient="horz" pos="488"/>
        <p:guide pos="12983"/>
        <p:guide pos="487"/>
        <p:guide orient="horz" pos="18744"/>
      </p:guideLst>
    </p:cSldViewPr>
  </p:slideViewPr>
  <p:notesTextViewPr>
    <p:cViewPr>
      <p:scale>
        <a:sx n="1" d="1"/>
        <a:sy n="1" d="1"/>
      </p:scale>
      <p:origin x="0" y="0"/>
    </p:cViewPr>
  </p:notesTextViewPr>
  <p:notesViewPr>
    <p:cSldViewPr snapToGrid="0">
      <p:cViewPr varScale="1">
        <p:scale>
          <a:sx n="67" d="100"/>
          <a:sy n="67" d="100"/>
        </p:scale>
        <p:origin x="3228" y="84"/>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77E95B-2D68-094D-B410-3F888FF358CA}" type="doc">
      <dgm:prSet loTypeId="urn:microsoft.com/office/officeart/2005/8/layout/cycle3" loCatId="" qsTypeId="urn:microsoft.com/office/officeart/2005/8/quickstyle/simple4" qsCatId="simple" csTypeId="urn:microsoft.com/office/officeart/2005/8/colors/accent1_2" csCatId="accent1" phldr="1"/>
      <dgm:spPr/>
      <dgm:t>
        <a:bodyPr/>
        <a:lstStyle/>
        <a:p>
          <a:endParaRPr lang="fr-FR"/>
        </a:p>
      </dgm:t>
    </dgm:pt>
    <dgm:pt modelId="{EDD841A6-EC60-DF45-A63B-1424190B9667}">
      <dgm:prSet phldrT="[Texte]" custT="1"/>
      <dgm:spPr/>
      <dgm:t>
        <a:bodyPr/>
        <a:lstStyle/>
        <a:p>
          <a:r>
            <a:rPr lang="fr-FR" sz="2400" dirty="0" smtClean="0"/>
            <a:t>Planification</a:t>
          </a:r>
          <a:endParaRPr lang="fr-FR" sz="2400" dirty="0"/>
        </a:p>
      </dgm:t>
    </dgm:pt>
    <dgm:pt modelId="{25F6691E-700C-F846-A6BC-44799BC83CCD}" type="parTrans" cxnId="{26FBFB81-4685-7E47-BDF4-B8BD7D03CC86}">
      <dgm:prSet/>
      <dgm:spPr/>
      <dgm:t>
        <a:bodyPr/>
        <a:lstStyle/>
        <a:p>
          <a:endParaRPr lang="fr-FR"/>
        </a:p>
      </dgm:t>
    </dgm:pt>
    <dgm:pt modelId="{ACAFF076-C009-4E46-8502-894E85365B55}" type="sibTrans" cxnId="{26FBFB81-4685-7E47-BDF4-B8BD7D03CC86}">
      <dgm:prSet/>
      <dgm:spPr>
        <a:solidFill>
          <a:schemeClr val="accent1"/>
        </a:solidFill>
      </dgm:spPr>
      <dgm:t>
        <a:bodyPr/>
        <a:lstStyle/>
        <a:p>
          <a:endParaRPr lang="fr-FR"/>
        </a:p>
      </dgm:t>
    </dgm:pt>
    <dgm:pt modelId="{84A95D81-DA14-0B44-AA7D-32B855E8D648}">
      <dgm:prSet phldrT="[Texte]" custT="1"/>
      <dgm:spPr/>
      <dgm:t>
        <a:bodyPr/>
        <a:lstStyle/>
        <a:p>
          <a:r>
            <a:rPr lang="fr-FR" sz="2400" dirty="0" smtClean="0"/>
            <a:t>Achat</a:t>
          </a:r>
          <a:endParaRPr lang="fr-FR" sz="2400" dirty="0"/>
        </a:p>
      </dgm:t>
    </dgm:pt>
    <dgm:pt modelId="{8F54D813-366F-414A-A7BE-3335B4A15C44}" type="parTrans" cxnId="{5B0FCD5B-DFDD-254A-A011-6DA6306D80F6}">
      <dgm:prSet/>
      <dgm:spPr/>
      <dgm:t>
        <a:bodyPr/>
        <a:lstStyle/>
        <a:p>
          <a:endParaRPr lang="fr-FR"/>
        </a:p>
      </dgm:t>
    </dgm:pt>
    <dgm:pt modelId="{178EBF17-BE17-AF4A-8BDB-0D035DA898EC}" type="sibTrans" cxnId="{5B0FCD5B-DFDD-254A-A011-6DA6306D80F6}">
      <dgm:prSet/>
      <dgm:spPr/>
      <dgm:t>
        <a:bodyPr/>
        <a:lstStyle/>
        <a:p>
          <a:endParaRPr lang="fr-FR"/>
        </a:p>
      </dgm:t>
    </dgm:pt>
    <dgm:pt modelId="{5C0235D9-7265-B84D-ABAB-472F0CC77BD1}">
      <dgm:prSet phldrT="[Texte]" custT="1"/>
      <dgm:spPr/>
      <dgm:t>
        <a:bodyPr/>
        <a:lstStyle/>
        <a:p>
          <a:r>
            <a:rPr lang="fr-FR" sz="2400" dirty="0" smtClean="0"/>
            <a:t>Production</a:t>
          </a:r>
          <a:endParaRPr lang="fr-FR" sz="2400" dirty="0"/>
        </a:p>
      </dgm:t>
    </dgm:pt>
    <dgm:pt modelId="{B2AA307F-929C-6C48-ACF9-D78D84A3A540}" type="parTrans" cxnId="{3E678F8E-69F0-444A-BD1A-8F3730060EAD}">
      <dgm:prSet/>
      <dgm:spPr/>
      <dgm:t>
        <a:bodyPr/>
        <a:lstStyle/>
        <a:p>
          <a:endParaRPr lang="fr-FR"/>
        </a:p>
      </dgm:t>
    </dgm:pt>
    <dgm:pt modelId="{08806FB2-56FB-C84E-B742-DB3F3F1C51BC}" type="sibTrans" cxnId="{3E678F8E-69F0-444A-BD1A-8F3730060EAD}">
      <dgm:prSet/>
      <dgm:spPr/>
      <dgm:t>
        <a:bodyPr/>
        <a:lstStyle/>
        <a:p>
          <a:endParaRPr lang="fr-FR"/>
        </a:p>
      </dgm:t>
    </dgm:pt>
    <dgm:pt modelId="{7EB0CF8D-6533-9A49-83B0-892FF6D728F8}">
      <dgm:prSet phldrT="[Texte]" custT="1"/>
      <dgm:spPr/>
      <dgm:t>
        <a:bodyPr/>
        <a:lstStyle/>
        <a:p>
          <a:r>
            <a:rPr lang="fr-FR" sz="2400" dirty="0" smtClean="0"/>
            <a:t>Vente</a:t>
          </a:r>
          <a:endParaRPr lang="fr-FR" sz="2400" dirty="0"/>
        </a:p>
      </dgm:t>
    </dgm:pt>
    <dgm:pt modelId="{DFCC34FD-0316-FB48-8A5D-DF95249E1F74}" type="parTrans" cxnId="{308B4713-FD03-4E4F-AF88-BE72E997F08F}">
      <dgm:prSet/>
      <dgm:spPr/>
      <dgm:t>
        <a:bodyPr/>
        <a:lstStyle/>
        <a:p>
          <a:endParaRPr lang="fr-FR"/>
        </a:p>
      </dgm:t>
    </dgm:pt>
    <dgm:pt modelId="{E71891E9-F7E3-D541-B914-BC6430615BC3}" type="sibTrans" cxnId="{308B4713-FD03-4E4F-AF88-BE72E997F08F}">
      <dgm:prSet/>
      <dgm:spPr/>
      <dgm:t>
        <a:bodyPr/>
        <a:lstStyle/>
        <a:p>
          <a:endParaRPr lang="fr-FR"/>
        </a:p>
      </dgm:t>
    </dgm:pt>
    <dgm:pt modelId="{1C364D4A-4BDE-2A47-9B5F-D533CB12B073}" type="pres">
      <dgm:prSet presAssocID="{D177E95B-2D68-094D-B410-3F888FF358CA}" presName="Name0" presStyleCnt="0">
        <dgm:presLayoutVars>
          <dgm:dir/>
          <dgm:resizeHandles val="exact"/>
        </dgm:presLayoutVars>
      </dgm:prSet>
      <dgm:spPr/>
      <dgm:t>
        <a:bodyPr/>
        <a:lstStyle/>
        <a:p>
          <a:endParaRPr lang="fr-FR"/>
        </a:p>
      </dgm:t>
    </dgm:pt>
    <dgm:pt modelId="{E86366B6-DB77-D44E-8742-10BBC815903B}" type="pres">
      <dgm:prSet presAssocID="{D177E95B-2D68-094D-B410-3F888FF358CA}" presName="cycle" presStyleCnt="0"/>
      <dgm:spPr/>
    </dgm:pt>
    <dgm:pt modelId="{6A76AFC7-A0DF-974C-BE11-45E2A55D6379}" type="pres">
      <dgm:prSet presAssocID="{EDD841A6-EC60-DF45-A63B-1424190B9667}" presName="nodeFirstNode" presStyleLbl="node1" presStyleIdx="0" presStyleCnt="4" custScaleX="63556" custScaleY="68918" custRadScaleRad="112645" custRadScaleInc="2541">
        <dgm:presLayoutVars>
          <dgm:bulletEnabled val="1"/>
        </dgm:presLayoutVars>
      </dgm:prSet>
      <dgm:spPr/>
      <dgm:t>
        <a:bodyPr/>
        <a:lstStyle/>
        <a:p>
          <a:endParaRPr lang="fr-FR"/>
        </a:p>
      </dgm:t>
    </dgm:pt>
    <dgm:pt modelId="{7A7FC384-2079-AB41-A821-613173743AB8}" type="pres">
      <dgm:prSet presAssocID="{ACAFF076-C009-4E46-8502-894E85365B55}" presName="sibTransFirstNode" presStyleLbl="bgShp" presStyleIdx="0" presStyleCnt="1"/>
      <dgm:spPr/>
      <dgm:t>
        <a:bodyPr/>
        <a:lstStyle/>
        <a:p>
          <a:endParaRPr lang="fr-FR"/>
        </a:p>
      </dgm:t>
    </dgm:pt>
    <dgm:pt modelId="{E9438152-74F4-A14F-9D2E-ECA0DC7407C2}" type="pres">
      <dgm:prSet presAssocID="{84A95D81-DA14-0B44-AA7D-32B855E8D648}" presName="nodeFollowingNodes" presStyleLbl="node1" presStyleIdx="1" presStyleCnt="4" custScaleX="63556" custScaleY="68918" custRadScaleRad="118103" custRadScaleInc="-3637">
        <dgm:presLayoutVars>
          <dgm:bulletEnabled val="1"/>
        </dgm:presLayoutVars>
      </dgm:prSet>
      <dgm:spPr/>
      <dgm:t>
        <a:bodyPr/>
        <a:lstStyle/>
        <a:p>
          <a:endParaRPr lang="fr-FR"/>
        </a:p>
      </dgm:t>
    </dgm:pt>
    <dgm:pt modelId="{8626436B-5BE2-2940-AF1B-6ED7BFAB1764}" type="pres">
      <dgm:prSet presAssocID="{5C0235D9-7265-B84D-ABAB-472F0CC77BD1}" presName="nodeFollowingNodes" presStyleLbl="node1" presStyleIdx="2" presStyleCnt="4" custScaleX="63556" custScaleY="68918" custRadScaleRad="118038" custRadScaleInc="-2425">
        <dgm:presLayoutVars>
          <dgm:bulletEnabled val="1"/>
        </dgm:presLayoutVars>
      </dgm:prSet>
      <dgm:spPr/>
      <dgm:t>
        <a:bodyPr/>
        <a:lstStyle/>
        <a:p>
          <a:endParaRPr lang="fr-FR"/>
        </a:p>
      </dgm:t>
    </dgm:pt>
    <dgm:pt modelId="{34A7C46C-8902-B545-9E66-4126B5F5AE8E}" type="pres">
      <dgm:prSet presAssocID="{7EB0CF8D-6533-9A49-83B0-892FF6D728F8}" presName="nodeFollowingNodes" presStyleLbl="node1" presStyleIdx="3" presStyleCnt="4" custScaleX="63556" custScaleY="68918" custRadScaleRad="112715" custRadScaleInc="3809">
        <dgm:presLayoutVars>
          <dgm:bulletEnabled val="1"/>
        </dgm:presLayoutVars>
      </dgm:prSet>
      <dgm:spPr/>
      <dgm:t>
        <a:bodyPr/>
        <a:lstStyle/>
        <a:p>
          <a:endParaRPr lang="fr-FR"/>
        </a:p>
      </dgm:t>
    </dgm:pt>
  </dgm:ptLst>
  <dgm:cxnLst>
    <dgm:cxn modelId="{2125D05E-F9C4-F140-9C71-E9898A7A16BF}" type="presOf" srcId="{EDD841A6-EC60-DF45-A63B-1424190B9667}" destId="{6A76AFC7-A0DF-974C-BE11-45E2A55D6379}" srcOrd="0" destOrd="0" presId="urn:microsoft.com/office/officeart/2005/8/layout/cycle3"/>
    <dgm:cxn modelId="{308B4713-FD03-4E4F-AF88-BE72E997F08F}" srcId="{D177E95B-2D68-094D-B410-3F888FF358CA}" destId="{7EB0CF8D-6533-9A49-83B0-892FF6D728F8}" srcOrd="3" destOrd="0" parTransId="{DFCC34FD-0316-FB48-8A5D-DF95249E1F74}" sibTransId="{E71891E9-F7E3-D541-B914-BC6430615BC3}"/>
    <dgm:cxn modelId="{8CE08758-67EA-2140-A9F4-7DEBEC3E67DA}" type="presOf" srcId="{84A95D81-DA14-0B44-AA7D-32B855E8D648}" destId="{E9438152-74F4-A14F-9D2E-ECA0DC7407C2}" srcOrd="0" destOrd="0" presId="urn:microsoft.com/office/officeart/2005/8/layout/cycle3"/>
    <dgm:cxn modelId="{17B6883E-E3E1-CC47-A9F0-A578A5317208}" type="presOf" srcId="{D177E95B-2D68-094D-B410-3F888FF358CA}" destId="{1C364D4A-4BDE-2A47-9B5F-D533CB12B073}" srcOrd="0" destOrd="0" presId="urn:microsoft.com/office/officeart/2005/8/layout/cycle3"/>
    <dgm:cxn modelId="{5B0FCD5B-DFDD-254A-A011-6DA6306D80F6}" srcId="{D177E95B-2D68-094D-B410-3F888FF358CA}" destId="{84A95D81-DA14-0B44-AA7D-32B855E8D648}" srcOrd="1" destOrd="0" parTransId="{8F54D813-366F-414A-A7BE-3335B4A15C44}" sibTransId="{178EBF17-BE17-AF4A-8BDB-0D035DA898EC}"/>
    <dgm:cxn modelId="{E7B87555-8715-1F42-A369-7807FDB45108}" type="presOf" srcId="{5C0235D9-7265-B84D-ABAB-472F0CC77BD1}" destId="{8626436B-5BE2-2940-AF1B-6ED7BFAB1764}" srcOrd="0" destOrd="0" presId="urn:microsoft.com/office/officeart/2005/8/layout/cycle3"/>
    <dgm:cxn modelId="{68B7B0BE-63C6-7347-8590-56A545479E06}" type="presOf" srcId="{ACAFF076-C009-4E46-8502-894E85365B55}" destId="{7A7FC384-2079-AB41-A821-613173743AB8}" srcOrd="0" destOrd="0" presId="urn:microsoft.com/office/officeart/2005/8/layout/cycle3"/>
    <dgm:cxn modelId="{AE027661-CBE8-8F41-B99B-BB930912A5DD}" type="presOf" srcId="{7EB0CF8D-6533-9A49-83B0-892FF6D728F8}" destId="{34A7C46C-8902-B545-9E66-4126B5F5AE8E}" srcOrd="0" destOrd="0" presId="urn:microsoft.com/office/officeart/2005/8/layout/cycle3"/>
    <dgm:cxn modelId="{26FBFB81-4685-7E47-BDF4-B8BD7D03CC86}" srcId="{D177E95B-2D68-094D-B410-3F888FF358CA}" destId="{EDD841A6-EC60-DF45-A63B-1424190B9667}" srcOrd="0" destOrd="0" parTransId="{25F6691E-700C-F846-A6BC-44799BC83CCD}" sibTransId="{ACAFF076-C009-4E46-8502-894E85365B55}"/>
    <dgm:cxn modelId="{3E678F8E-69F0-444A-BD1A-8F3730060EAD}" srcId="{D177E95B-2D68-094D-B410-3F888FF358CA}" destId="{5C0235D9-7265-B84D-ABAB-472F0CC77BD1}" srcOrd="2" destOrd="0" parTransId="{B2AA307F-929C-6C48-ACF9-D78D84A3A540}" sibTransId="{08806FB2-56FB-C84E-B742-DB3F3F1C51BC}"/>
    <dgm:cxn modelId="{7EFECA58-05C1-4947-99C3-4FE19E603E34}" type="presParOf" srcId="{1C364D4A-4BDE-2A47-9B5F-D533CB12B073}" destId="{E86366B6-DB77-D44E-8742-10BBC815903B}" srcOrd="0" destOrd="0" presId="urn:microsoft.com/office/officeart/2005/8/layout/cycle3"/>
    <dgm:cxn modelId="{9D9451F7-2714-C644-A245-AAF0B8D0A924}" type="presParOf" srcId="{E86366B6-DB77-D44E-8742-10BBC815903B}" destId="{6A76AFC7-A0DF-974C-BE11-45E2A55D6379}" srcOrd="0" destOrd="0" presId="urn:microsoft.com/office/officeart/2005/8/layout/cycle3"/>
    <dgm:cxn modelId="{90E7C754-A88B-E04E-9420-2A711F21078C}" type="presParOf" srcId="{E86366B6-DB77-D44E-8742-10BBC815903B}" destId="{7A7FC384-2079-AB41-A821-613173743AB8}" srcOrd="1" destOrd="0" presId="urn:microsoft.com/office/officeart/2005/8/layout/cycle3"/>
    <dgm:cxn modelId="{11B92941-9920-C846-86CE-5F73BD42AA52}" type="presParOf" srcId="{E86366B6-DB77-D44E-8742-10BBC815903B}" destId="{E9438152-74F4-A14F-9D2E-ECA0DC7407C2}" srcOrd="2" destOrd="0" presId="urn:microsoft.com/office/officeart/2005/8/layout/cycle3"/>
    <dgm:cxn modelId="{DA8C963A-3015-5D42-8C56-D52BB82AB6DD}" type="presParOf" srcId="{E86366B6-DB77-D44E-8742-10BBC815903B}" destId="{8626436B-5BE2-2940-AF1B-6ED7BFAB1764}" srcOrd="3" destOrd="0" presId="urn:microsoft.com/office/officeart/2005/8/layout/cycle3"/>
    <dgm:cxn modelId="{1723248C-6749-CD47-89A7-413076547CF3}" type="presParOf" srcId="{E86366B6-DB77-D44E-8742-10BBC815903B}" destId="{34A7C46C-8902-B545-9E66-4126B5F5AE8E}"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77E95B-2D68-094D-B410-3F888FF358CA}" type="doc">
      <dgm:prSet loTypeId="urn:microsoft.com/office/officeart/2005/8/layout/cycle3" loCatId="" qsTypeId="urn:microsoft.com/office/officeart/2005/8/quickstyle/simple4" qsCatId="simple" csTypeId="urn:microsoft.com/office/officeart/2005/8/colors/accent1_2" csCatId="accent1" phldr="1"/>
      <dgm:spPr/>
      <dgm:t>
        <a:bodyPr/>
        <a:lstStyle/>
        <a:p>
          <a:endParaRPr lang="fr-FR"/>
        </a:p>
      </dgm:t>
    </dgm:pt>
    <dgm:pt modelId="{EDD841A6-EC60-DF45-A63B-1424190B9667}">
      <dgm:prSet phldrT="[Texte]" custT="1"/>
      <dgm:spPr/>
      <dgm:t>
        <a:bodyPr/>
        <a:lstStyle/>
        <a:p>
          <a:r>
            <a:rPr lang="fr-FR" sz="2400" dirty="0" smtClean="0"/>
            <a:t>Planification</a:t>
          </a:r>
          <a:endParaRPr lang="fr-FR" sz="2400" dirty="0"/>
        </a:p>
      </dgm:t>
    </dgm:pt>
    <dgm:pt modelId="{25F6691E-700C-F846-A6BC-44799BC83CCD}" type="parTrans" cxnId="{26FBFB81-4685-7E47-BDF4-B8BD7D03CC86}">
      <dgm:prSet/>
      <dgm:spPr/>
      <dgm:t>
        <a:bodyPr/>
        <a:lstStyle/>
        <a:p>
          <a:endParaRPr lang="fr-FR"/>
        </a:p>
      </dgm:t>
    </dgm:pt>
    <dgm:pt modelId="{ACAFF076-C009-4E46-8502-894E85365B55}" type="sibTrans" cxnId="{26FBFB81-4685-7E47-BDF4-B8BD7D03CC86}">
      <dgm:prSet/>
      <dgm:spPr>
        <a:solidFill>
          <a:schemeClr val="accent1"/>
        </a:solidFill>
      </dgm:spPr>
      <dgm:t>
        <a:bodyPr/>
        <a:lstStyle/>
        <a:p>
          <a:endParaRPr lang="fr-FR"/>
        </a:p>
      </dgm:t>
    </dgm:pt>
    <dgm:pt modelId="{84A95D81-DA14-0B44-AA7D-32B855E8D648}">
      <dgm:prSet phldrT="[Texte]" custT="1"/>
      <dgm:spPr/>
      <dgm:t>
        <a:bodyPr/>
        <a:lstStyle/>
        <a:p>
          <a:r>
            <a:rPr lang="fr-FR" sz="2400" dirty="0" smtClean="0"/>
            <a:t>Achat</a:t>
          </a:r>
          <a:endParaRPr lang="fr-FR" sz="2400" dirty="0"/>
        </a:p>
      </dgm:t>
    </dgm:pt>
    <dgm:pt modelId="{8F54D813-366F-414A-A7BE-3335B4A15C44}" type="parTrans" cxnId="{5B0FCD5B-DFDD-254A-A011-6DA6306D80F6}">
      <dgm:prSet/>
      <dgm:spPr/>
      <dgm:t>
        <a:bodyPr/>
        <a:lstStyle/>
        <a:p>
          <a:endParaRPr lang="fr-FR"/>
        </a:p>
      </dgm:t>
    </dgm:pt>
    <dgm:pt modelId="{178EBF17-BE17-AF4A-8BDB-0D035DA898EC}" type="sibTrans" cxnId="{5B0FCD5B-DFDD-254A-A011-6DA6306D80F6}">
      <dgm:prSet/>
      <dgm:spPr/>
      <dgm:t>
        <a:bodyPr/>
        <a:lstStyle/>
        <a:p>
          <a:endParaRPr lang="fr-FR"/>
        </a:p>
      </dgm:t>
    </dgm:pt>
    <dgm:pt modelId="{5C0235D9-7265-B84D-ABAB-472F0CC77BD1}">
      <dgm:prSet phldrT="[Texte]" custT="1"/>
      <dgm:spPr/>
      <dgm:t>
        <a:bodyPr/>
        <a:lstStyle/>
        <a:p>
          <a:r>
            <a:rPr lang="fr-FR" sz="2400" dirty="0" smtClean="0"/>
            <a:t>Production</a:t>
          </a:r>
          <a:endParaRPr lang="fr-FR" sz="2400" dirty="0"/>
        </a:p>
      </dgm:t>
    </dgm:pt>
    <dgm:pt modelId="{B2AA307F-929C-6C48-ACF9-D78D84A3A540}" type="parTrans" cxnId="{3E678F8E-69F0-444A-BD1A-8F3730060EAD}">
      <dgm:prSet/>
      <dgm:spPr/>
      <dgm:t>
        <a:bodyPr/>
        <a:lstStyle/>
        <a:p>
          <a:endParaRPr lang="fr-FR"/>
        </a:p>
      </dgm:t>
    </dgm:pt>
    <dgm:pt modelId="{08806FB2-56FB-C84E-B742-DB3F3F1C51BC}" type="sibTrans" cxnId="{3E678F8E-69F0-444A-BD1A-8F3730060EAD}">
      <dgm:prSet/>
      <dgm:spPr/>
      <dgm:t>
        <a:bodyPr/>
        <a:lstStyle/>
        <a:p>
          <a:endParaRPr lang="fr-FR"/>
        </a:p>
      </dgm:t>
    </dgm:pt>
    <dgm:pt modelId="{7EB0CF8D-6533-9A49-83B0-892FF6D728F8}">
      <dgm:prSet phldrT="[Texte]" custT="1"/>
      <dgm:spPr/>
      <dgm:t>
        <a:bodyPr/>
        <a:lstStyle/>
        <a:p>
          <a:r>
            <a:rPr lang="fr-FR" sz="2400" dirty="0" smtClean="0"/>
            <a:t>Vente</a:t>
          </a:r>
          <a:endParaRPr lang="fr-FR" sz="2400" dirty="0"/>
        </a:p>
      </dgm:t>
    </dgm:pt>
    <dgm:pt modelId="{DFCC34FD-0316-FB48-8A5D-DF95249E1F74}" type="parTrans" cxnId="{308B4713-FD03-4E4F-AF88-BE72E997F08F}">
      <dgm:prSet/>
      <dgm:spPr/>
      <dgm:t>
        <a:bodyPr/>
        <a:lstStyle/>
        <a:p>
          <a:endParaRPr lang="fr-FR"/>
        </a:p>
      </dgm:t>
    </dgm:pt>
    <dgm:pt modelId="{E71891E9-F7E3-D541-B914-BC6430615BC3}" type="sibTrans" cxnId="{308B4713-FD03-4E4F-AF88-BE72E997F08F}">
      <dgm:prSet/>
      <dgm:spPr/>
      <dgm:t>
        <a:bodyPr/>
        <a:lstStyle/>
        <a:p>
          <a:endParaRPr lang="fr-FR"/>
        </a:p>
      </dgm:t>
    </dgm:pt>
    <dgm:pt modelId="{1C364D4A-4BDE-2A47-9B5F-D533CB12B073}" type="pres">
      <dgm:prSet presAssocID="{D177E95B-2D68-094D-B410-3F888FF358CA}" presName="Name0" presStyleCnt="0">
        <dgm:presLayoutVars>
          <dgm:dir/>
          <dgm:resizeHandles val="exact"/>
        </dgm:presLayoutVars>
      </dgm:prSet>
      <dgm:spPr/>
      <dgm:t>
        <a:bodyPr/>
        <a:lstStyle/>
        <a:p>
          <a:endParaRPr lang="fr-FR"/>
        </a:p>
      </dgm:t>
    </dgm:pt>
    <dgm:pt modelId="{E86366B6-DB77-D44E-8742-10BBC815903B}" type="pres">
      <dgm:prSet presAssocID="{D177E95B-2D68-094D-B410-3F888FF358CA}" presName="cycle" presStyleCnt="0"/>
      <dgm:spPr/>
    </dgm:pt>
    <dgm:pt modelId="{6A76AFC7-A0DF-974C-BE11-45E2A55D6379}" type="pres">
      <dgm:prSet presAssocID="{EDD841A6-EC60-DF45-A63B-1424190B9667}" presName="nodeFirstNode" presStyleLbl="node1" presStyleIdx="0" presStyleCnt="4" custScaleX="63556" custScaleY="68918" custRadScaleRad="112645" custRadScaleInc="2541">
        <dgm:presLayoutVars>
          <dgm:bulletEnabled val="1"/>
        </dgm:presLayoutVars>
      </dgm:prSet>
      <dgm:spPr/>
      <dgm:t>
        <a:bodyPr/>
        <a:lstStyle/>
        <a:p>
          <a:endParaRPr lang="fr-FR"/>
        </a:p>
      </dgm:t>
    </dgm:pt>
    <dgm:pt modelId="{7A7FC384-2079-AB41-A821-613173743AB8}" type="pres">
      <dgm:prSet presAssocID="{ACAFF076-C009-4E46-8502-894E85365B55}" presName="sibTransFirstNode" presStyleLbl="bgShp" presStyleIdx="0" presStyleCnt="1"/>
      <dgm:spPr/>
      <dgm:t>
        <a:bodyPr/>
        <a:lstStyle/>
        <a:p>
          <a:endParaRPr lang="fr-FR"/>
        </a:p>
      </dgm:t>
    </dgm:pt>
    <dgm:pt modelId="{E9438152-74F4-A14F-9D2E-ECA0DC7407C2}" type="pres">
      <dgm:prSet presAssocID="{84A95D81-DA14-0B44-AA7D-32B855E8D648}" presName="nodeFollowingNodes" presStyleLbl="node1" presStyleIdx="1" presStyleCnt="4" custScaleX="63556" custScaleY="68918" custRadScaleRad="118103" custRadScaleInc="-3637">
        <dgm:presLayoutVars>
          <dgm:bulletEnabled val="1"/>
        </dgm:presLayoutVars>
      </dgm:prSet>
      <dgm:spPr/>
      <dgm:t>
        <a:bodyPr/>
        <a:lstStyle/>
        <a:p>
          <a:endParaRPr lang="fr-FR"/>
        </a:p>
      </dgm:t>
    </dgm:pt>
    <dgm:pt modelId="{8626436B-5BE2-2940-AF1B-6ED7BFAB1764}" type="pres">
      <dgm:prSet presAssocID="{5C0235D9-7265-B84D-ABAB-472F0CC77BD1}" presName="nodeFollowingNodes" presStyleLbl="node1" presStyleIdx="2" presStyleCnt="4" custScaleX="63556" custScaleY="68918" custRadScaleRad="118038" custRadScaleInc="-2425">
        <dgm:presLayoutVars>
          <dgm:bulletEnabled val="1"/>
        </dgm:presLayoutVars>
      </dgm:prSet>
      <dgm:spPr/>
      <dgm:t>
        <a:bodyPr/>
        <a:lstStyle/>
        <a:p>
          <a:endParaRPr lang="fr-FR"/>
        </a:p>
      </dgm:t>
    </dgm:pt>
    <dgm:pt modelId="{34A7C46C-8902-B545-9E66-4126B5F5AE8E}" type="pres">
      <dgm:prSet presAssocID="{7EB0CF8D-6533-9A49-83B0-892FF6D728F8}" presName="nodeFollowingNodes" presStyleLbl="node1" presStyleIdx="3" presStyleCnt="4" custScaleX="63556" custScaleY="68918" custRadScaleRad="112715" custRadScaleInc="3809">
        <dgm:presLayoutVars>
          <dgm:bulletEnabled val="1"/>
        </dgm:presLayoutVars>
      </dgm:prSet>
      <dgm:spPr/>
      <dgm:t>
        <a:bodyPr/>
        <a:lstStyle/>
        <a:p>
          <a:endParaRPr lang="fr-FR"/>
        </a:p>
      </dgm:t>
    </dgm:pt>
  </dgm:ptLst>
  <dgm:cxnLst>
    <dgm:cxn modelId="{08E80DC5-C494-714D-AEDD-1DBA59FF373F}" type="presOf" srcId="{5C0235D9-7265-B84D-ABAB-472F0CC77BD1}" destId="{8626436B-5BE2-2940-AF1B-6ED7BFAB1764}" srcOrd="0" destOrd="0" presId="urn:microsoft.com/office/officeart/2005/8/layout/cycle3"/>
    <dgm:cxn modelId="{718A6193-D968-324A-8D0F-B1C52651166D}" type="presOf" srcId="{D177E95B-2D68-094D-B410-3F888FF358CA}" destId="{1C364D4A-4BDE-2A47-9B5F-D533CB12B073}" srcOrd="0" destOrd="0" presId="urn:microsoft.com/office/officeart/2005/8/layout/cycle3"/>
    <dgm:cxn modelId="{308B4713-FD03-4E4F-AF88-BE72E997F08F}" srcId="{D177E95B-2D68-094D-B410-3F888FF358CA}" destId="{7EB0CF8D-6533-9A49-83B0-892FF6D728F8}" srcOrd="3" destOrd="0" parTransId="{DFCC34FD-0316-FB48-8A5D-DF95249E1F74}" sibTransId="{E71891E9-F7E3-D541-B914-BC6430615BC3}"/>
    <dgm:cxn modelId="{5B0FCD5B-DFDD-254A-A011-6DA6306D80F6}" srcId="{D177E95B-2D68-094D-B410-3F888FF358CA}" destId="{84A95D81-DA14-0B44-AA7D-32B855E8D648}" srcOrd="1" destOrd="0" parTransId="{8F54D813-366F-414A-A7BE-3335B4A15C44}" sibTransId="{178EBF17-BE17-AF4A-8BDB-0D035DA898EC}"/>
    <dgm:cxn modelId="{C4884F6D-17CD-A747-B528-5DDD40E178DF}" type="presOf" srcId="{ACAFF076-C009-4E46-8502-894E85365B55}" destId="{7A7FC384-2079-AB41-A821-613173743AB8}" srcOrd="0" destOrd="0" presId="urn:microsoft.com/office/officeart/2005/8/layout/cycle3"/>
    <dgm:cxn modelId="{26FBFB81-4685-7E47-BDF4-B8BD7D03CC86}" srcId="{D177E95B-2D68-094D-B410-3F888FF358CA}" destId="{EDD841A6-EC60-DF45-A63B-1424190B9667}" srcOrd="0" destOrd="0" parTransId="{25F6691E-700C-F846-A6BC-44799BC83CCD}" sibTransId="{ACAFF076-C009-4E46-8502-894E85365B55}"/>
    <dgm:cxn modelId="{2D94F88E-8CE6-064F-8884-9FEDA49FFDC6}" type="presOf" srcId="{7EB0CF8D-6533-9A49-83B0-892FF6D728F8}" destId="{34A7C46C-8902-B545-9E66-4126B5F5AE8E}" srcOrd="0" destOrd="0" presId="urn:microsoft.com/office/officeart/2005/8/layout/cycle3"/>
    <dgm:cxn modelId="{531F51A8-BED1-724C-9B68-F319EA6C51D8}" type="presOf" srcId="{84A95D81-DA14-0B44-AA7D-32B855E8D648}" destId="{E9438152-74F4-A14F-9D2E-ECA0DC7407C2}" srcOrd="0" destOrd="0" presId="urn:microsoft.com/office/officeart/2005/8/layout/cycle3"/>
    <dgm:cxn modelId="{3E678F8E-69F0-444A-BD1A-8F3730060EAD}" srcId="{D177E95B-2D68-094D-B410-3F888FF358CA}" destId="{5C0235D9-7265-B84D-ABAB-472F0CC77BD1}" srcOrd="2" destOrd="0" parTransId="{B2AA307F-929C-6C48-ACF9-D78D84A3A540}" sibTransId="{08806FB2-56FB-C84E-B742-DB3F3F1C51BC}"/>
    <dgm:cxn modelId="{79A9A6D7-F702-0B48-8C88-E822C344F576}" type="presOf" srcId="{EDD841A6-EC60-DF45-A63B-1424190B9667}" destId="{6A76AFC7-A0DF-974C-BE11-45E2A55D6379}" srcOrd="0" destOrd="0" presId="urn:microsoft.com/office/officeart/2005/8/layout/cycle3"/>
    <dgm:cxn modelId="{EBA71236-3A94-3047-829B-DE58858273E5}" type="presParOf" srcId="{1C364D4A-4BDE-2A47-9B5F-D533CB12B073}" destId="{E86366B6-DB77-D44E-8742-10BBC815903B}" srcOrd="0" destOrd="0" presId="urn:microsoft.com/office/officeart/2005/8/layout/cycle3"/>
    <dgm:cxn modelId="{27F7805E-5A0F-DE40-AFBE-C79573015903}" type="presParOf" srcId="{E86366B6-DB77-D44E-8742-10BBC815903B}" destId="{6A76AFC7-A0DF-974C-BE11-45E2A55D6379}" srcOrd="0" destOrd="0" presId="urn:microsoft.com/office/officeart/2005/8/layout/cycle3"/>
    <dgm:cxn modelId="{AF8DDB62-4287-6F4A-9BF7-F1C0B71540AF}" type="presParOf" srcId="{E86366B6-DB77-D44E-8742-10BBC815903B}" destId="{7A7FC384-2079-AB41-A821-613173743AB8}" srcOrd="1" destOrd="0" presId="urn:microsoft.com/office/officeart/2005/8/layout/cycle3"/>
    <dgm:cxn modelId="{36B2A008-FB55-AD4E-B72D-061528F4EBFE}" type="presParOf" srcId="{E86366B6-DB77-D44E-8742-10BBC815903B}" destId="{E9438152-74F4-A14F-9D2E-ECA0DC7407C2}" srcOrd="2" destOrd="0" presId="urn:microsoft.com/office/officeart/2005/8/layout/cycle3"/>
    <dgm:cxn modelId="{0ED7D87D-A5BC-8846-B368-979FDF4E1447}" type="presParOf" srcId="{E86366B6-DB77-D44E-8742-10BBC815903B}" destId="{8626436B-5BE2-2940-AF1B-6ED7BFAB1764}" srcOrd="3" destOrd="0" presId="urn:microsoft.com/office/officeart/2005/8/layout/cycle3"/>
    <dgm:cxn modelId="{24A5902F-6044-8B4F-AA8D-44DA7E852968}" type="presParOf" srcId="{E86366B6-DB77-D44E-8742-10BBC815903B}" destId="{34A7C46C-8902-B545-9E66-4126B5F5AE8E}"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77E95B-2D68-094D-B410-3F888FF358CA}" type="doc">
      <dgm:prSet loTypeId="urn:microsoft.com/office/officeart/2005/8/layout/cycle3" loCatId="" qsTypeId="urn:microsoft.com/office/officeart/2005/8/quickstyle/simple4" qsCatId="simple" csTypeId="urn:microsoft.com/office/officeart/2005/8/colors/accent1_2" csCatId="accent1" phldr="1"/>
      <dgm:spPr/>
      <dgm:t>
        <a:bodyPr/>
        <a:lstStyle/>
        <a:p>
          <a:endParaRPr lang="fr-FR"/>
        </a:p>
      </dgm:t>
    </dgm:pt>
    <dgm:pt modelId="{EDD841A6-EC60-DF45-A63B-1424190B9667}">
      <dgm:prSet phldrT="[Texte]" custT="1"/>
      <dgm:spPr/>
      <dgm:t>
        <a:bodyPr/>
        <a:lstStyle/>
        <a:p>
          <a:r>
            <a:rPr lang="fr-FR" sz="2400" dirty="0" smtClean="0"/>
            <a:t>Planification</a:t>
          </a:r>
          <a:endParaRPr lang="fr-FR" sz="2400" dirty="0"/>
        </a:p>
      </dgm:t>
    </dgm:pt>
    <dgm:pt modelId="{25F6691E-700C-F846-A6BC-44799BC83CCD}" type="parTrans" cxnId="{26FBFB81-4685-7E47-BDF4-B8BD7D03CC86}">
      <dgm:prSet/>
      <dgm:spPr/>
      <dgm:t>
        <a:bodyPr/>
        <a:lstStyle/>
        <a:p>
          <a:endParaRPr lang="fr-FR"/>
        </a:p>
      </dgm:t>
    </dgm:pt>
    <dgm:pt modelId="{ACAFF076-C009-4E46-8502-894E85365B55}" type="sibTrans" cxnId="{26FBFB81-4685-7E47-BDF4-B8BD7D03CC86}">
      <dgm:prSet/>
      <dgm:spPr>
        <a:solidFill>
          <a:schemeClr val="accent1"/>
        </a:solidFill>
      </dgm:spPr>
      <dgm:t>
        <a:bodyPr/>
        <a:lstStyle/>
        <a:p>
          <a:endParaRPr lang="fr-FR"/>
        </a:p>
      </dgm:t>
    </dgm:pt>
    <dgm:pt modelId="{84A95D81-DA14-0B44-AA7D-32B855E8D648}">
      <dgm:prSet phldrT="[Texte]" custT="1"/>
      <dgm:spPr/>
      <dgm:t>
        <a:bodyPr/>
        <a:lstStyle/>
        <a:p>
          <a:r>
            <a:rPr lang="fr-FR" sz="2400" dirty="0" smtClean="0"/>
            <a:t>Achat</a:t>
          </a:r>
          <a:endParaRPr lang="fr-FR" sz="2400" dirty="0"/>
        </a:p>
      </dgm:t>
    </dgm:pt>
    <dgm:pt modelId="{8F54D813-366F-414A-A7BE-3335B4A15C44}" type="parTrans" cxnId="{5B0FCD5B-DFDD-254A-A011-6DA6306D80F6}">
      <dgm:prSet/>
      <dgm:spPr/>
      <dgm:t>
        <a:bodyPr/>
        <a:lstStyle/>
        <a:p>
          <a:endParaRPr lang="fr-FR"/>
        </a:p>
      </dgm:t>
    </dgm:pt>
    <dgm:pt modelId="{178EBF17-BE17-AF4A-8BDB-0D035DA898EC}" type="sibTrans" cxnId="{5B0FCD5B-DFDD-254A-A011-6DA6306D80F6}">
      <dgm:prSet/>
      <dgm:spPr/>
      <dgm:t>
        <a:bodyPr/>
        <a:lstStyle/>
        <a:p>
          <a:endParaRPr lang="fr-FR"/>
        </a:p>
      </dgm:t>
    </dgm:pt>
    <dgm:pt modelId="{5C0235D9-7265-B84D-ABAB-472F0CC77BD1}">
      <dgm:prSet phldrT="[Texte]" custT="1"/>
      <dgm:spPr/>
      <dgm:t>
        <a:bodyPr/>
        <a:lstStyle/>
        <a:p>
          <a:r>
            <a:rPr lang="fr-FR" sz="2400" dirty="0" smtClean="0"/>
            <a:t>Production</a:t>
          </a:r>
          <a:endParaRPr lang="fr-FR" sz="2400" dirty="0"/>
        </a:p>
      </dgm:t>
    </dgm:pt>
    <dgm:pt modelId="{B2AA307F-929C-6C48-ACF9-D78D84A3A540}" type="parTrans" cxnId="{3E678F8E-69F0-444A-BD1A-8F3730060EAD}">
      <dgm:prSet/>
      <dgm:spPr/>
      <dgm:t>
        <a:bodyPr/>
        <a:lstStyle/>
        <a:p>
          <a:endParaRPr lang="fr-FR"/>
        </a:p>
      </dgm:t>
    </dgm:pt>
    <dgm:pt modelId="{08806FB2-56FB-C84E-B742-DB3F3F1C51BC}" type="sibTrans" cxnId="{3E678F8E-69F0-444A-BD1A-8F3730060EAD}">
      <dgm:prSet/>
      <dgm:spPr/>
      <dgm:t>
        <a:bodyPr/>
        <a:lstStyle/>
        <a:p>
          <a:endParaRPr lang="fr-FR"/>
        </a:p>
      </dgm:t>
    </dgm:pt>
    <dgm:pt modelId="{7EB0CF8D-6533-9A49-83B0-892FF6D728F8}">
      <dgm:prSet phldrT="[Texte]" custT="1"/>
      <dgm:spPr/>
      <dgm:t>
        <a:bodyPr/>
        <a:lstStyle/>
        <a:p>
          <a:r>
            <a:rPr lang="fr-FR" sz="2400" dirty="0" smtClean="0"/>
            <a:t>Vente</a:t>
          </a:r>
          <a:endParaRPr lang="fr-FR" sz="2400" dirty="0"/>
        </a:p>
      </dgm:t>
    </dgm:pt>
    <dgm:pt modelId="{DFCC34FD-0316-FB48-8A5D-DF95249E1F74}" type="parTrans" cxnId="{308B4713-FD03-4E4F-AF88-BE72E997F08F}">
      <dgm:prSet/>
      <dgm:spPr/>
      <dgm:t>
        <a:bodyPr/>
        <a:lstStyle/>
        <a:p>
          <a:endParaRPr lang="fr-FR"/>
        </a:p>
      </dgm:t>
    </dgm:pt>
    <dgm:pt modelId="{E71891E9-F7E3-D541-B914-BC6430615BC3}" type="sibTrans" cxnId="{308B4713-FD03-4E4F-AF88-BE72E997F08F}">
      <dgm:prSet/>
      <dgm:spPr/>
      <dgm:t>
        <a:bodyPr/>
        <a:lstStyle/>
        <a:p>
          <a:endParaRPr lang="fr-FR"/>
        </a:p>
      </dgm:t>
    </dgm:pt>
    <dgm:pt modelId="{1C364D4A-4BDE-2A47-9B5F-D533CB12B073}" type="pres">
      <dgm:prSet presAssocID="{D177E95B-2D68-094D-B410-3F888FF358CA}" presName="Name0" presStyleCnt="0">
        <dgm:presLayoutVars>
          <dgm:dir/>
          <dgm:resizeHandles val="exact"/>
        </dgm:presLayoutVars>
      </dgm:prSet>
      <dgm:spPr/>
      <dgm:t>
        <a:bodyPr/>
        <a:lstStyle/>
        <a:p>
          <a:endParaRPr lang="fr-FR"/>
        </a:p>
      </dgm:t>
    </dgm:pt>
    <dgm:pt modelId="{E86366B6-DB77-D44E-8742-10BBC815903B}" type="pres">
      <dgm:prSet presAssocID="{D177E95B-2D68-094D-B410-3F888FF358CA}" presName="cycle" presStyleCnt="0"/>
      <dgm:spPr/>
    </dgm:pt>
    <dgm:pt modelId="{6A76AFC7-A0DF-974C-BE11-45E2A55D6379}" type="pres">
      <dgm:prSet presAssocID="{EDD841A6-EC60-DF45-A63B-1424190B9667}" presName="nodeFirstNode" presStyleLbl="node1" presStyleIdx="0" presStyleCnt="4" custScaleX="63556" custScaleY="68918" custRadScaleRad="112645" custRadScaleInc="2541">
        <dgm:presLayoutVars>
          <dgm:bulletEnabled val="1"/>
        </dgm:presLayoutVars>
      </dgm:prSet>
      <dgm:spPr/>
      <dgm:t>
        <a:bodyPr/>
        <a:lstStyle/>
        <a:p>
          <a:endParaRPr lang="fr-FR"/>
        </a:p>
      </dgm:t>
    </dgm:pt>
    <dgm:pt modelId="{7A7FC384-2079-AB41-A821-613173743AB8}" type="pres">
      <dgm:prSet presAssocID="{ACAFF076-C009-4E46-8502-894E85365B55}" presName="sibTransFirstNode" presStyleLbl="bgShp" presStyleIdx="0" presStyleCnt="1"/>
      <dgm:spPr/>
      <dgm:t>
        <a:bodyPr/>
        <a:lstStyle/>
        <a:p>
          <a:endParaRPr lang="fr-FR"/>
        </a:p>
      </dgm:t>
    </dgm:pt>
    <dgm:pt modelId="{E9438152-74F4-A14F-9D2E-ECA0DC7407C2}" type="pres">
      <dgm:prSet presAssocID="{84A95D81-DA14-0B44-AA7D-32B855E8D648}" presName="nodeFollowingNodes" presStyleLbl="node1" presStyleIdx="1" presStyleCnt="4" custScaleX="63556" custScaleY="68918" custRadScaleRad="118103" custRadScaleInc="-3637">
        <dgm:presLayoutVars>
          <dgm:bulletEnabled val="1"/>
        </dgm:presLayoutVars>
      </dgm:prSet>
      <dgm:spPr/>
      <dgm:t>
        <a:bodyPr/>
        <a:lstStyle/>
        <a:p>
          <a:endParaRPr lang="fr-FR"/>
        </a:p>
      </dgm:t>
    </dgm:pt>
    <dgm:pt modelId="{8626436B-5BE2-2940-AF1B-6ED7BFAB1764}" type="pres">
      <dgm:prSet presAssocID="{5C0235D9-7265-B84D-ABAB-472F0CC77BD1}" presName="nodeFollowingNodes" presStyleLbl="node1" presStyleIdx="2" presStyleCnt="4" custScaleX="63556" custScaleY="68918" custRadScaleRad="118038" custRadScaleInc="-2425">
        <dgm:presLayoutVars>
          <dgm:bulletEnabled val="1"/>
        </dgm:presLayoutVars>
      </dgm:prSet>
      <dgm:spPr/>
      <dgm:t>
        <a:bodyPr/>
        <a:lstStyle/>
        <a:p>
          <a:endParaRPr lang="fr-FR"/>
        </a:p>
      </dgm:t>
    </dgm:pt>
    <dgm:pt modelId="{34A7C46C-8902-B545-9E66-4126B5F5AE8E}" type="pres">
      <dgm:prSet presAssocID="{7EB0CF8D-6533-9A49-83B0-892FF6D728F8}" presName="nodeFollowingNodes" presStyleLbl="node1" presStyleIdx="3" presStyleCnt="4" custScaleX="63556" custScaleY="68918" custRadScaleRad="112715" custRadScaleInc="3809">
        <dgm:presLayoutVars>
          <dgm:bulletEnabled val="1"/>
        </dgm:presLayoutVars>
      </dgm:prSet>
      <dgm:spPr/>
      <dgm:t>
        <a:bodyPr/>
        <a:lstStyle/>
        <a:p>
          <a:endParaRPr lang="fr-FR"/>
        </a:p>
      </dgm:t>
    </dgm:pt>
  </dgm:ptLst>
  <dgm:cxnLst>
    <dgm:cxn modelId="{DDBC9C53-99FF-CF40-830F-598F6E830B48}" type="presOf" srcId="{5C0235D9-7265-B84D-ABAB-472F0CC77BD1}" destId="{8626436B-5BE2-2940-AF1B-6ED7BFAB1764}" srcOrd="0" destOrd="0" presId="urn:microsoft.com/office/officeart/2005/8/layout/cycle3"/>
    <dgm:cxn modelId="{5B0FCD5B-DFDD-254A-A011-6DA6306D80F6}" srcId="{D177E95B-2D68-094D-B410-3F888FF358CA}" destId="{84A95D81-DA14-0B44-AA7D-32B855E8D648}" srcOrd="1" destOrd="0" parTransId="{8F54D813-366F-414A-A7BE-3335B4A15C44}" sibTransId="{178EBF17-BE17-AF4A-8BDB-0D035DA898EC}"/>
    <dgm:cxn modelId="{DBAC7F76-836A-6E44-9468-DE02AA60050C}" type="presOf" srcId="{ACAFF076-C009-4E46-8502-894E85365B55}" destId="{7A7FC384-2079-AB41-A821-613173743AB8}" srcOrd="0" destOrd="0" presId="urn:microsoft.com/office/officeart/2005/8/layout/cycle3"/>
    <dgm:cxn modelId="{308B4713-FD03-4E4F-AF88-BE72E997F08F}" srcId="{D177E95B-2D68-094D-B410-3F888FF358CA}" destId="{7EB0CF8D-6533-9A49-83B0-892FF6D728F8}" srcOrd="3" destOrd="0" parTransId="{DFCC34FD-0316-FB48-8A5D-DF95249E1F74}" sibTransId="{E71891E9-F7E3-D541-B914-BC6430615BC3}"/>
    <dgm:cxn modelId="{1117968D-9794-984F-8912-4147619D6168}" type="presOf" srcId="{84A95D81-DA14-0B44-AA7D-32B855E8D648}" destId="{E9438152-74F4-A14F-9D2E-ECA0DC7407C2}" srcOrd="0" destOrd="0" presId="urn:microsoft.com/office/officeart/2005/8/layout/cycle3"/>
    <dgm:cxn modelId="{65CD7DFC-7DE6-B041-B1ED-20B2A4074A86}" type="presOf" srcId="{7EB0CF8D-6533-9A49-83B0-892FF6D728F8}" destId="{34A7C46C-8902-B545-9E66-4126B5F5AE8E}" srcOrd="0" destOrd="0" presId="urn:microsoft.com/office/officeart/2005/8/layout/cycle3"/>
    <dgm:cxn modelId="{60070521-291B-9C4E-8C05-DF265528815D}" type="presOf" srcId="{D177E95B-2D68-094D-B410-3F888FF358CA}" destId="{1C364D4A-4BDE-2A47-9B5F-D533CB12B073}" srcOrd="0" destOrd="0" presId="urn:microsoft.com/office/officeart/2005/8/layout/cycle3"/>
    <dgm:cxn modelId="{45F6DA16-E631-994A-813B-A77ED168F409}" type="presOf" srcId="{EDD841A6-EC60-DF45-A63B-1424190B9667}" destId="{6A76AFC7-A0DF-974C-BE11-45E2A55D6379}" srcOrd="0" destOrd="0" presId="urn:microsoft.com/office/officeart/2005/8/layout/cycle3"/>
    <dgm:cxn modelId="{26FBFB81-4685-7E47-BDF4-B8BD7D03CC86}" srcId="{D177E95B-2D68-094D-B410-3F888FF358CA}" destId="{EDD841A6-EC60-DF45-A63B-1424190B9667}" srcOrd="0" destOrd="0" parTransId="{25F6691E-700C-F846-A6BC-44799BC83CCD}" sibTransId="{ACAFF076-C009-4E46-8502-894E85365B55}"/>
    <dgm:cxn modelId="{3E678F8E-69F0-444A-BD1A-8F3730060EAD}" srcId="{D177E95B-2D68-094D-B410-3F888FF358CA}" destId="{5C0235D9-7265-B84D-ABAB-472F0CC77BD1}" srcOrd="2" destOrd="0" parTransId="{B2AA307F-929C-6C48-ACF9-D78D84A3A540}" sibTransId="{08806FB2-56FB-C84E-B742-DB3F3F1C51BC}"/>
    <dgm:cxn modelId="{D6992189-B873-1342-845C-8AE84A8CE8DE}" type="presParOf" srcId="{1C364D4A-4BDE-2A47-9B5F-D533CB12B073}" destId="{E86366B6-DB77-D44E-8742-10BBC815903B}" srcOrd="0" destOrd="0" presId="urn:microsoft.com/office/officeart/2005/8/layout/cycle3"/>
    <dgm:cxn modelId="{7E2513D0-4B3A-2349-B999-ABACB25E60AB}" type="presParOf" srcId="{E86366B6-DB77-D44E-8742-10BBC815903B}" destId="{6A76AFC7-A0DF-974C-BE11-45E2A55D6379}" srcOrd="0" destOrd="0" presId="urn:microsoft.com/office/officeart/2005/8/layout/cycle3"/>
    <dgm:cxn modelId="{9E1096CC-7F79-F147-9E10-1E29FAE4DE22}" type="presParOf" srcId="{E86366B6-DB77-D44E-8742-10BBC815903B}" destId="{7A7FC384-2079-AB41-A821-613173743AB8}" srcOrd="1" destOrd="0" presId="urn:microsoft.com/office/officeart/2005/8/layout/cycle3"/>
    <dgm:cxn modelId="{98A88AE5-58A4-924D-BC9B-5AC61DF032B2}" type="presParOf" srcId="{E86366B6-DB77-D44E-8742-10BBC815903B}" destId="{E9438152-74F4-A14F-9D2E-ECA0DC7407C2}" srcOrd="2" destOrd="0" presId="urn:microsoft.com/office/officeart/2005/8/layout/cycle3"/>
    <dgm:cxn modelId="{BB2FC6BA-E96E-3A46-B039-430F57669D16}" type="presParOf" srcId="{E86366B6-DB77-D44E-8742-10BBC815903B}" destId="{8626436B-5BE2-2940-AF1B-6ED7BFAB1764}" srcOrd="3" destOrd="0" presId="urn:microsoft.com/office/officeart/2005/8/layout/cycle3"/>
    <dgm:cxn modelId="{97E43D3F-579E-F24D-BDC7-488CCA1E5495}" type="presParOf" srcId="{E86366B6-DB77-D44E-8742-10BBC815903B}" destId="{34A7C46C-8902-B545-9E66-4126B5F5AE8E}"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FC384-2079-AB41-A821-613173743AB8}">
      <dsp:nvSpPr>
        <dsp:cNvPr id="0" name=""/>
        <dsp:cNvSpPr/>
      </dsp:nvSpPr>
      <dsp:spPr>
        <a:xfrm>
          <a:off x="856444" y="253210"/>
          <a:ext cx="4486991" cy="4486991"/>
        </a:xfrm>
        <a:prstGeom prst="circularArrow">
          <a:avLst>
            <a:gd name="adj1" fmla="val 4668"/>
            <a:gd name="adj2" fmla="val 272909"/>
            <a:gd name="adj3" fmla="val 14176873"/>
            <a:gd name="adj4" fmla="val 17180458"/>
            <a:gd name="adj5" fmla="val 4847"/>
          </a:avLst>
        </a:prstGeom>
        <a:solidFill>
          <a:schemeClr val="accent1"/>
        </a:solidFill>
        <a:ln>
          <a:noFill/>
        </a:ln>
        <a:effectLst/>
      </dsp:spPr>
      <dsp:style>
        <a:lnRef idx="0">
          <a:scrgbClr r="0" g="0" b="0"/>
        </a:lnRef>
        <a:fillRef idx="1">
          <a:scrgbClr r="0" g="0" b="0"/>
        </a:fillRef>
        <a:effectRef idx="2">
          <a:scrgbClr r="0" g="0" b="0"/>
        </a:effectRef>
        <a:fontRef idx="minor"/>
      </dsp:style>
    </dsp:sp>
    <dsp:sp modelId="{6A76AFC7-A0DF-974C-BE11-45E2A55D6379}">
      <dsp:nvSpPr>
        <dsp:cNvPr id="0" name=""/>
        <dsp:cNvSpPr/>
      </dsp:nvSpPr>
      <dsp:spPr>
        <a:xfrm>
          <a:off x="2190839" y="188725"/>
          <a:ext cx="1818201" cy="98579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fr-FR" sz="2400" kern="1200" dirty="0" smtClean="0"/>
            <a:t>Planification</a:t>
          </a:r>
          <a:endParaRPr lang="fr-FR" sz="2400" kern="1200" dirty="0"/>
        </a:p>
      </dsp:txBody>
      <dsp:txXfrm>
        <a:off x="2238962" y="236848"/>
        <a:ext cx="1721955" cy="889552"/>
      </dsp:txXfrm>
    </dsp:sp>
    <dsp:sp modelId="{E9438152-74F4-A14F-9D2E-ECA0DC7407C2}">
      <dsp:nvSpPr>
        <dsp:cNvPr id="0" name=""/>
        <dsp:cNvSpPr/>
      </dsp:nvSpPr>
      <dsp:spPr>
        <a:xfrm>
          <a:off x="4033702" y="1915721"/>
          <a:ext cx="1818201" cy="98579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fr-FR" sz="2400" kern="1200" dirty="0" smtClean="0"/>
            <a:t>Achat</a:t>
          </a:r>
          <a:endParaRPr lang="fr-FR" sz="2400" kern="1200" dirty="0"/>
        </a:p>
      </dsp:txBody>
      <dsp:txXfrm>
        <a:off x="4081825" y="1963844"/>
        <a:ext cx="1721955" cy="889552"/>
      </dsp:txXfrm>
    </dsp:sp>
    <dsp:sp modelId="{8626436B-5BE2-2940-AF1B-6ED7BFAB1764}">
      <dsp:nvSpPr>
        <dsp:cNvPr id="0" name=""/>
        <dsp:cNvSpPr/>
      </dsp:nvSpPr>
      <dsp:spPr>
        <a:xfrm>
          <a:off x="2190842" y="3903516"/>
          <a:ext cx="1818201" cy="98579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fr-FR" sz="2400" kern="1200" dirty="0" smtClean="0"/>
            <a:t>Production</a:t>
          </a:r>
          <a:endParaRPr lang="fr-FR" sz="2400" kern="1200" dirty="0"/>
        </a:p>
      </dsp:txBody>
      <dsp:txXfrm>
        <a:off x="2238965" y="3951639"/>
        <a:ext cx="1721955" cy="889552"/>
      </dsp:txXfrm>
    </dsp:sp>
    <dsp:sp modelId="{34A7C46C-8902-B545-9E66-4126B5F5AE8E}">
      <dsp:nvSpPr>
        <dsp:cNvPr id="0" name=""/>
        <dsp:cNvSpPr/>
      </dsp:nvSpPr>
      <dsp:spPr>
        <a:xfrm>
          <a:off x="318995" y="1915766"/>
          <a:ext cx="1818201" cy="98579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fr-FR" sz="2400" kern="1200" dirty="0" smtClean="0"/>
            <a:t>Vente</a:t>
          </a:r>
          <a:endParaRPr lang="fr-FR" sz="2400" kern="1200" dirty="0"/>
        </a:p>
      </dsp:txBody>
      <dsp:txXfrm>
        <a:off x="367118" y="1963889"/>
        <a:ext cx="1721955" cy="889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FC384-2079-AB41-A821-613173743AB8}">
      <dsp:nvSpPr>
        <dsp:cNvPr id="0" name=""/>
        <dsp:cNvSpPr/>
      </dsp:nvSpPr>
      <dsp:spPr>
        <a:xfrm>
          <a:off x="856444" y="253210"/>
          <a:ext cx="4486991" cy="4486991"/>
        </a:xfrm>
        <a:prstGeom prst="circularArrow">
          <a:avLst>
            <a:gd name="adj1" fmla="val 4668"/>
            <a:gd name="adj2" fmla="val 272909"/>
            <a:gd name="adj3" fmla="val 14176873"/>
            <a:gd name="adj4" fmla="val 17180458"/>
            <a:gd name="adj5" fmla="val 4847"/>
          </a:avLst>
        </a:prstGeom>
        <a:solidFill>
          <a:schemeClr val="accent1"/>
        </a:solidFill>
        <a:ln>
          <a:noFill/>
        </a:ln>
        <a:effectLst/>
      </dsp:spPr>
      <dsp:style>
        <a:lnRef idx="0">
          <a:scrgbClr r="0" g="0" b="0"/>
        </a:lnRef>
        <a:fillRef idx="1">
          <a:scrgbClr r="0" g="0" b="0"/>
        </a:fillRef>
        <a:effectRef idx="2">
          <a:scrgbClr r="0" g="0" b="0"/>
        </a:effectRef>
        <a:fontRef idx="minor"/>
      </dsp:style>
    </dsp:sp>
    <dsp:sp modelId="{6A76AFC7-A0DF-974C-BE11-45E2A55D6379}">
      <dsp:nvSpPr>
        <dsp:cNvPr id="0" name=""/>
        <dsp:cNvSpPr/>
      </dsp:nvSpPr>
      <dsp:spPr>
        <a:xfrm>
          <a:off x="2190839" y="188725"/>
          <a:ext cx="1818201" cy="98579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fr-FR" sz="2400" kern="1200" dirty="0" smtClean="0"/>
            <a:t>Planification</a:t>
          </a:r>
          <a:endParaRPr lang="fr-FR" sz="2400" kern="1200" dirty="0"/>
        </a:p>
      </dsp:txBody>
      <dsp:txXfrm>
        <a:off x="2238962" y="236848"/>
        <a:ext cx="1721955" cy="889552"/>
      </dsp:txXfrm>
    </dsp:sp>
    <dsp:sp modelId="{E9438152-74F4-A14F-9D2E-ECA0DC7407C2}">
      <dsp:nvSpPr>
        <dsp:cNvPr id="0" name=""/>
        <dsp:cNvSpPr/>
      </dsp:nvSpPr>
      <dsp:spPr>
        <a:xfrm>
          <a:off x="4033702" y="1915721"/>
          <a:ext cx="1818201" cy="98579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fr-FR" sz="2400" kern="1200" dirty="0" smtClean="0"/>
            <a:t>Achat</a:t>
          </a:r>
          <a:endParaRPr lang="fr-FR" sz="2400" kern="1200" dirty="0"/>
        </a:p>
      </dsp:txBody>
      <dsp:txXfrm>
        <a:off x="4081825" y="1963844"/>
        <a:ext cx="1721955" cy="889552"/>
      </dsp:txXfrm>
    </dsp:sp>
    <dsp:sp modelId="{8626436B-5BE2-2940-AF1B-6ED7BFAB1764}">
      <dsp:nvSpPr>
        <dsp:cNvPr id="0" name=""/>
        <dsp:cNvSpPr/>
      </dsp:nvSpPr>
      <dsp:spPr>
        <a:xfrm>
          <a:off x="2190842" y="3903516"/>
          <a:ext cx="1818201" cy="98579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fr-FR" sz="2400" kern="1200" dirty="0" smtClean="0"/>
            <a:t>Production</a:t>
          </a:r>
          <a:endParaRPr lang="fr-FR" sz="2400" kern="1200" dirty="0"/>
        </a:p>
      </dsp:txBody>
      <dsp:txXfrm>
        <a:off x="2238965" y="3951639"/>
        <a:ext cx="1721955" cy="889552"/>
      </dsp:txXfrm>
    </dsp:sp>
    <dsp:sp modelId="{34A7C46C-8902-B545-9E66-4126B5F5AE8E}">
      <dsp:nvSpPr>
        <dsp:cNvPr id="0" name=""/>
        <dsp:cNvSpPr/>
      </dsp:nvSpPr>
      <dsp:spPr>
        <a:xfrm>
          <a:off x="318995" y="1915766"/>
          <a:ext cx="1818201" cy="98579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fr-FR" sz="2400" kern="1200" dirty="0" smtClean="0"/>
            <a:t>Vente</a:t>
          </a:r>
          <a:endParaRPr lang="fr-FR" sz="2400" kern="1200" dirty="0"/>
        </a:p>
      </dsp:txBody>
      <dsp:txXfrm>
        <a:off x="367118" y="1963889"/>
        <a:ext cx="1721955" cy="8895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FC384-2079-AB41-A821-613173743AB8}">
      <dsp:nvSpPr>
        <dsp:cNvPr id="0" name=""/>
        <dsp:cNvSpPr/>
      </dsp:nvSpPr>
      <dsp:spPr>
        <a:xfrm>
          <a:off x="856444" y="253210"/>
          <a:ext cx="4486991" cy="4486991"/>
        </a:xfrm>
        <a:prstGeom prst="circularArrow">
          <a:avLst>
            <a:gd name="adj1" fmla="val 4668"/>
            <a:gd name="adj2" fmla="val 272909"/>
            <a:gd name="adj3" fmla="val 14176873"/>
            <a:gd name="adj4" fmla="val 17180458"/>
            <a:gd name="adj5" fmla="val 4847"/>
          </a:avLst>
        </a:prstGeom>
        <a:solidFill>
          <a:schemeClr val="accent1"/>
        </a:solidFill>
        <a:ln>
          <a:noFill/>
        </a:ln>
        <a:effectLst/>
      </dsp:spPr>
      <dsp:style>
        <a:lnRef idx="0">
          <a:scrgbClr r="0" g="0" b="0"/>
        </a:lnRef>
        <a:fillRef idx="1">
          <a:scrgbClr r="0" g="0" b="0"/>
        </a:fillRef>
        <a:effectRef idx="2">
          <a:scrgbClr r="0" g="0" b="0"/>
        </a:effectRef>
        <a:fontRef idx="minor"/>
      </dsp:style>
    </dsp:sp>
    <dsp:sp modelId="{6A76AFC7-A0DF-974C-BE11-45E2A55D6379}">
      <dsp:nvSpPr>
        <dsp:cNvPr id="0" name=""/>
        <dsp:cNvSpPr/>
      </dsp:nvSpPr>
      <dsp:spPr>
        <a:xfrm>
          <a:off x="2190839" y="188725"/>
          <a:ext cx="1818201" cy="98579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fr-FR" sz="2400" kern="1200" dirty="0" smtClean="0"/>
            <a:t>Planification</a:t>
          </a:r>
          <a:endParaRPr lang="fr-FR" sz="2400" kern="1200" dirty="0"/>
        </a:p>
      </dsp:txBody>
      <dsp:txXfrm>
        <a:off x="2238962" y="236848"/>
        <a:ext cx="1721955" cy="889552"/>
      </dsp:txXfrm>
    </dsp:sp>
    <dsp:sp modelId="{E9438152-74F4-A14F-9D2E-ECA0DC7407C2}">
      <dsp:nvSpPr>
        <dsp:cNvPr id="0" name=""/>
        <dsp:cNvSpPr/>
      </dsp:nvSpPr>
      <dsp:spPr>
        <a:xfrm>
          <a:off x="4033702" y="1915721"/>
          <a:ext cx="1818201" cy="98579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fr-FR" sz="2400" kern="1200" dirty="0" smtClean="0"/>
            <a:t>Achat</a:t>
          </a:r>
          <a:endParaRPr lang="fr-FR" sz="2400" kern="1200" dirty="0"/>
        </a:p>
      </dsp:txBody>
      <dsp:txXfrm>
        <a:off x="4081825" y="1963844"/>
        <a:ext cx="1721955" cy="889552"/>
      </dsp:txXfrm>
    </dsp:sp>
    <dsp:sp modelId="{8626436B-5BE2-2940-AF1B-6ED7BFAB1764}">
      <dsp:nvSpPr>
        <dsp:cNvPr id="0" name=""/>
        <dsp:cNvSpPr/>
      </dsp:nvSpPr>
      <dsp:spPr>
        <a:xfrm>
          <a:off x="2190842" y="3903516"/>
          <a:ext cx="1818201" cy="98579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fr-FR" sz="2400" kern="1200" dirty="0" smtClean="0"/>
            <a:t>Production</a:t>
          </a:r>
          <a:endParaRPr lang="fr-FR" sz="2400" kern="1200" dirty="0"/>
        </a:p>
      </dsp:txBody>
      <dsp:txXfrm>
        <a:off x="2238965" y="3951639"/>
        <a:ext cx="1721955" cy="889552"/>
      </dsp:txXfrm>
    </dsp:sp>
    <dsp:sp modelId="{34A7C46C-8902-B545-9E66-4126B5F5AE8E}">
      <dsp:nvSpPr>
        <dsp:cNvPr id="0" name=""/>
        <dsp:cNvSpPr/>
      </dsp:nvSpPr>
      <dsp:spPr>
        <a:xfrm>
          <a:off x="318995" y="1915766"/>
          <a:ext cx="1818201" cy="98579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fr-FR" sz="2400" kern="1200" dirty="0" smtClean="0"/>
            <a:t>Vente</a:t>
          </a:r>
          <a:endParaRPr lang="fr-FR" sz="2400" kern="1200" dirty="0"/>
        </a:p>
      </dsp:txBody>
      <dsp:txXfrm>
        <a:off x="367118" y="1963889"/>
        <a:ext cx="1721955" cy="889552"/>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B19E6F-BD08-4037-97B3-9CB6DA38313A}" type="datetimeFigureOut">
              <a:rPr lang="fr-CH" smtClean="0"/>
              <a:t>19.05.16</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DF330B-3FD7-4B82-AE75-84D36CE15198}" type="slidenum">
              <a:rPr lang="fr-CH" smtClean="0"/>
              <a:t>‹#›</a:t>
            </a:fld>
            <a:endParaRPr lang="fr-CH"/>
          </a:p>
        </p:txBody>
      </p:sp>
    </p:spTree>
    <p:extLst>
      <p:ext uri="{BB962C8B-B14F-4D97-AF65-F5344CB8AC3E}">
        <p14:creationId xmlns:p14="http://schemas.microsoft.com/office/powerpoint/2010/main" val="19907898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43D2D-5955-47EF-B9E9-3FE0ACE85F99}" type="datetimeFigureOut">
              <a:rPr lang="fr-CH" smtClean="0"/>
              <a:t>19.05.16</a:t>
            </a:fld>
            <a:endParaRPr lang="fr-CH"/>
          </a:p>
        </p:txBody>
      </p:sp>
      <p:sp>
        <p:nvSpPr>
          <p:cNvPr id="4" name="Espace réservé de l'image des diapositives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8D542-9F1F-432A-8612-18B6FC80AEA8}" type="slidenum">
              <a:rPr lang="fr-CH" smtClean="0"/>
              <a:t>‹#›</a:t>
            </a:fld>
            <a:endParaRPr lang="fr-CH"/>
          </a:p>
        </p:txBody>
      </p:sp>
    </p:spTree>
    <p:extLst>
      <p:ext uri="{BB962C8B-B14F-4D97-AF65-F5344CB8AC3E}">
        <p14:creationId xmlns:p14="http://schemas.microsoft.com/office/powerpoint/2010/main" val="2496074962"/>
      </p:ext>
    </p:extLst>
  </p:cSld>
  <p:clrMap bg1="lt1" tx1="dk1" bg2="lt2" tx2="dk2" accent1="accent1" accent2="accent2" accent3="accent3" accent4="accent4" accent5="accent5" accent6="accent6" hlink="hlink" folHlink="folHlink"/>
  <p:notesStyle>
    <a:lvl1pPr marL="0" algn="l" defTabSz="646298" rtl="0" eaLnBrk="1" latinLnBrk="0" hangingPunct="1">
      <a:defRPr sz="848" kern="1200">
        <a:solidFill>
          <a:schemeClr val="tx1"/>
        </a:solidFill>
        <a:latin typeface="+mn-lt"/>
        <a:ea typeface="+mn-ea"/>
        <a:cs typeface="+mn-cs"/>
      </a:defRPr>
    </a:lvl1pPr>
    <a:lvl2pPr marL="323149" algn="l" defTabSz="646298" rtl="0" eaLnBrk="1" latinLnBrk="0" hangingPunct="1">
      <a:defRPr sz="848" kern="1200">
        <a:solidFill>
          <a:schemeClr val="tx1"/>
        </a:solidFill>
        <a:latin typeface="+mn-lt"/>
        <a:ea typeface="+mn-ea"/>
        <a:cs typeface="+mn-cs"/>
      </a:defRPr>
    </a:lvl2pPr>
    <a:lvl3pPr marL="646298" algn="l" defTabSz="646298" rtl="0" eaLnBrk="1" latinLnBrk="0" hangingPunct="1">
      <a:defRPr sz="848" kern="1200">
        <a:solidFill>
          <a:schemeClr val="tx1"/>
        </a:solidFill>
        <a:latin typeface="+mn-lt"/>
        <a:ea typeface="+mn-ea"/>
        <a:cs typeface="+mn-cs"/>
      </a:defRPr>
    </a:lvl3pPr>
    <a:lvl4pPr marL="969447" algn="l" defTabSz="646298" rtl="0" eaLnBrk="1" latinLnBrk="0" hangingPunct="1">
      <a:defRPr sz="848" kern="1200">
        <a:solidFill>
          <a:schemeClr val="tx1"/>
        </a:solidFill>
        <a:latin typeface="+mn-lt"/>
        <a:ea typeface="+mn-ea"/>
        <a:cs typeface="+mn-cs"/>
      </a:defRPr>
    </a:lvl4pPr>
    <a:lvl5pPr marL="1292596" algn="l" defTabSz="646298" rtl="0" eaLnBrk="1" latinLnBrk="0" hangingPunct="1">
      <a:defRPr sz="848" kern="1200">
        <a:solidFill>
          <a:schemeClr val="tx1"/>
        </a:solidFill>
        <a:latin typeface="+mn-lt"/>
        <a:ea typeface="+mn-ea"/>
        <a:cs typeface="+mn-cs"/>
      </a:defRPr>
    </a:lvl5pPr>
    <a:lvl6pPr marL="1615745" algn="l" defTabSz="646298" rtl="0" eaLnBrk="1" latinLnBrk="0" hangingPunct="1">
      <a:defRPr sz="848" kern="1200">
        <a:solidFill>
          <a:schemeClr val="tx1"/>
        </a:solidFill>
        <a:latin typeface="+mn-lt"/>
        <a:ea typeface="+mn-ea"/>
        <a:cs typeface="+mn-cs"/>
      </a:defRPr>
    </a:lvl6pPr>
    <a:lvl7pPr marL="1938894" algn="l" defTabSz="646298" rtl="0" eaLnBrk="1" latinLnBrk="0" hangingPunct="1">
      <a:defRPr sz="848" kern="1200">
        <a:solidFill>
          <a:schemeClr val="tx1"/>
        </a:solidFill>
        <a:latin typeface="+mn-lt"/>
        <a:ea typeface="+mn-ea"/>
        <a:cs typeface="+mn-cs"/>
      </a:defRPr>
    </a:lvl7pPr>
    <a:lvl8pPr marL="2262043" algn="l" defTabSz="646298" rtl="0" eaLnBrk="1" latinLnBrk="0" hangingPunct="1">
      <a:defRPr sz="848" kern="1200">
        <a:solidFill>
          <a:schemeClr val="tx1"/>
        </a:solidFill>
        <a:latin typeface="+mn-lt"/>
        <a:ea typeface="+mn-ea"/>
        <a:cs typeface="+mn-cs"/>
      </a:defRPr>
    </a:lvl8pPr>
    <a:lvl9pPr marL="2585192" algn="l" defTabSz="646298" rtl="0" eaLnBrk="1" latinLnBrk="0" hangingPunct="1">
      <a:defRPr sz="8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0C28D542-9F1F-432A-8612-18B6FC80AEA8}" type="slidenum">
              <a:rPr lang="fr-CH" smtClean="0"/>
              <a:t>1</a:t>
            </a:fld>
            <a:endParaRPr lang="fr-CH"/>
          </a:p>
        </p:txBody>
      </p:sp>
    </p:spTree>
    <p:extLst>
      <p:ext uri="{BB962C8B-B14F-4D97-AF65-F5344CB8AC3E}">
        <p14:creationId xmlns:p14="http://schemas.microsoft.com/office/powerpoint/2010/main" val="1165371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smtClean="0"/>
              <a:t>Dans l’industrie, bon</a:t>
            </a:r>
            <a:r>
              <a:rPr lang="fr-CH" baseline="0" dirty="0" smtClean="0"/>
              <a:t> nombre d’entreprise se sont informatisée. Les futurs diplômés du domaine économie et service doivent pouvoir être opérationnels dès l’obtention de leur </a:t>
            </a:r>
            <a:r>
              <a:rPr lang="fr-CH" baseline="0" dirty="0" err="1" smtClean="0"/>
              <a:t>Bachelor</a:t>
            </a:r>
            <a:r>
              <a:rPr lang="fr-CH" baseline="0" dirty="0" smtClean="0"/>
              <a:t>. Que signifie ceci? Il faut que les étudiants aient une expérience sur des outils informatiques similaires à ceux qu’ils rencontreront dans leur futur job.</a:t>
            </a:r>
          </a:p>
          <a:p>
            <a:endParaRPr lang="fr-CH" baseline="0" dirty="0" smtClean="0"/>
          </a:p>
          <a:p>
            <a:r>
              <a:rPr lang="fr-CH" baseline="0" dirty="0" err="1" smtClean="0"/>
              <a:t>OdooSIM</a:t>
            </a:r>
            <a:r>
              <a:rPr lang="fr-CH" baseline="0" dirty="0" smtClean="0"/>
              <a:t> donne la possibilité aux étudiants d’acquérir des connaissances sur un PGI, d’appliquer des stratégies business grâce à l’outil, tirer les enseignements d’une expérience 100% pratique et affuter leurs compétences en gestion d’entreprise.</a:t>
            </a:r>
            <a:endParaRPr lang="fr-CH" dirty="0"/>
          </a:p>
        </p:txBody>
      </p:sp>
      <p:sp>
        <p:nvSpPr>
          <p:cNvPr id="4" name="Espace réservé du numéro de diapositive 3"/>
          <p:cNvSpPr>
            <a:spLocks noGrp="1"/>
          </p:cNvSpPr>
          <p:nvPr>
            <p:ph type="sldNum" sz="quarter" idx="10"/>
          </p:nvPr>
        </p:nvSpPr>
        <p:spPr/>
        <p:txBody>
          <a:bodyPr/>
          <a:lstStyle/>
          <a:p>
            <a:fld id="{0C28D542-9F1F-432A-8612-18B6FC80AEA8}" type="slidenum">
              <a:rPr lang="fr-CH" smtClean="0"/>
              <a:t>2</a:t>
            </a:fld>
            <a:endParaRPr lang="fr-CH"/>
          </a:p>
        </p:txBody>
      </p:sp>
    </p:spTree>
    <p:extLst>
      <p:ext uri="{BB962C8B-B14F-4D97-AF65-F5344CB8AC3E}">
        <p14:creationId xmlns:p14="http://schemas.microsoft.com/office/powerpoint/2010/main" val="785367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smtClean="0"/>
              <a:t>Dans l’industrie, bon</a:t>
            </a:r>
            <a:r>
              <a:rPr lang="fr-CH" baseline="0" dirty="0" smtClean="0"/>
              <a:t> nombre d’entreprise se sont informatisée. Les futurs diplômés du domaine économie et service doivent pouvoir être opérationnels dès l’obtention de leur </a:t>
            </a:r>
            <a:r>
              <a:rPr lang="fr-CH" baseline="0" dirty="0" err="1" smtClean="0"/>
              <a:t>Bachelor</a:t>
            </a:r>
            <a:r>
              <a:rPr lang="fr-CH" baseline="0" dirty="0" smtClean="0"/>
              <a:t>. Que signifie ceci? Il faut que les étudiants aient une expérience sur des outils informatiques similaires à ceux qu’ils rencontreront dans leur futur job.</a:t>
            </a:r>
          </a:p>
          <a:p>
            <a:endParaRPr lang="fr-CH" baseline="0" dirty="0" smtClean="0"/>
          </a:p>
          <a:p>
            <a:r>
              <a:rPr lang="fr-CH" baseline="0" dirty="0" err="1" smtClean="0"/>
              <a:t>OdooSIM</a:t>
            </a:r>
            <a:r>
              <a:rPr lang="fr-CH" baseline="0" dirty="0" smtClean="0"/>
              <a:t> donne la possibilité aux étudiants d’acquérir des connaissances sur un PGI, d’appliquer des stratégies business grâce à l’outil, tirer les enseignements d’une expérience 100% pratique et affuter leurs compétences en gestion d’entreprise.</a:t>
            </a:r>
            <a:endParaRPr lang="fr-CH" dirty="0"/>
          </a:p>
        </p:txBody>
      </p:sp>
      <p:sp>
        <p:nvSpPr>
          <p:cNvPr id="4" name="Espace réservé du numéro de diapositive 3"/>
          <p:cNvSpPr>
            <a:spLocks noGrp="1"/>
          </p:cNvSpPr>
          <p:nvPr>
            <p:ph type="sldNum" sz="quarter" idx="10"/>
          </p:nvPr>
        </p:nvSpPr>
        <p:spPr/>
        <p:txBody>
          <a:bodyPr/>
          <a:lstStyle/>
          <a:p>
            <a:fld id="{0C28D542-9F1F-432A-8612-18B6FC80AEA8}" type="slidenum">
              <a:rPr lang="fr-CH" smtClean="0"/>
              <a:t>3</a:t>
            </a:fld>
            <a:endParaRPr lang="fr-CH"/>
          </a:p>
        </p:txBody>
      </p:sp>
    </p:spTree>
    <p:extLst>
      <p:ext uri="{BB962C8B-B14F-4D97-AF65-F5344CB8AC3E}">
        <p14:creationId xmlns:p14="http://schemas.microsoft.com/office/powerpoint/2010/main" val="242357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fr-FR" smtClean="0"/>
              <a:t>Modifiez le style du titre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D2F79C78-E704-457E-9521-887AA4902E13}" type="datetimeFigureOut">
              <a:rPr lang="fr-CH" smtClean="0"/>
              <a:t>19.05.16</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3C0E6715-9B26-4802-BC5E-2ECDF16CB1D5}" type="slidenum">
              <a:rPr lang="fr-CH" smtClean="0"/>
              <a:t>‹#›</a:t>
            </a:fld>
            <a:endParaRPr lang="fr-CH"/>
          </a:p>
        </p:txBody>
      </p:sp>
    </p:spTree>
    <p:extLst>
      <p:ext uri="{BB962C8B-B14F-4D97-AF65-F5344CB8AC3E}">
        <p14:creationId xmlns:p14="http://schemas.microsoft.com/office/powerpoint/2010/main" val="32676915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2F79C78-E704-457E-9521-887AA4902E13}" type="datetimeFigureOut">
              <a:rPr lang="fr-CH" smtClean="0"/>
              <a:t>19.05.16</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3C0E6715-9B26-4802-BC5E-2ECDF16CB1D5}" type="slidenum">
              <a:rPr lang="fr-CH" smtClean="0"/>
              <a:t>‹#›</a:t>
            </a:fld>
            <a:endParaRPr lang="fr-CH"/>
          </a:p>
        </p:txBody>
      </p:sp>
    </p:spTree>
    <p:extLst>
      <p:ext uri="{BB962C8B-B14F-4D97-AF65-F5344CB8AC3E}">
        <p14:creationId xmlns:p14="http://schemas.microsoft.com/office/powerpoint/2010/main" val="321287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2F79C78-E704-457E-9521-887AA4902E13}" type="datetimeFigureOut">
              <a:rPr lang="fr-CH" smtClean="0"/>
              <a:t>19.05.16</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3C0E6715-9B26-4802-BC5E-2ECDF16CB1D5}" type="slidenum">
              <a:rPr lang="fr-CH" smtClean="0"/>
              <a:t>‹#›</a:t>
            </a:fld>
            <a:endParaRPr lang="fr-CH"/>
          </a:p>
        </p:txBody>
      </p:sp>
    </p:spTree>
    <p:extLst>
      <p:ext uri="{BB962C8B-B14F-4D97-AF65-F5344CB8AC3E}">
        <p14:creationId xmlns:p14="http://schemas.microsoft.com/office/powerpoint/2010/main" val="13776129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2F79C78-E704-457E-9521-887AA4902E13}" type="datetimeFigureOut">
              <a:rPr lang="fr-CH" smtClean="0"/>
              <a:t>19.05.16</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3C0E6715-9B26-4802-BC5E-2ECDF16CB1D5}" type="slidenum">
              <a:rPr lang="fr-CH" smtClean="0"/>
              <a:t>‹#›</a:t>
            </a:fld>
            <a:endParaRPr lang="fr-CH"/>
          </a:p>
        </p:txBody>
      </p:sp>
    </p:spTree>
    <p:extLst>
      <p:ext uri="{BB962C8B-B14F-4D97-AF65-F5344CB8AC3E}">
        <p14:creationId xmlns:p14="http://schemas.microsoft.com/office/powerpoint/2010/main" val="157889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fr-FR" smtClean="0"/>
              <a:t>Modifiez le style du titre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2F79C78-E704-457E-9521-887AA4902E13}" type="datetimeFigureOut">
              <a:rPr lang="fr-CH" smtClean="0"/>
              <a:t>19.05.16</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3C0E6715-9B26-4802-BC5E-2ECDF16CB1D5}" type="slidenum">
              <a:rPr lang="fr-CH" smtClean="0"/>
              <a:t>‹#›</a:t>
            </a:fld>
            <a:endParaRPr lang="fr-CH"/>
          </a:p>
        </p:txBody>
      </p:sp>
    </p:spTree>
    <p:extLst>
      <p:ext uri="{BB962C8B-B14F-4D97-AF65-F5344CB8AC3E}">
        <p14:creationId xmlns:p14="http://schemas.microsoft.com/office/powerpoint/2010/main" val="3434232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2F79C78-E704-457E-9521-887AA4902E13}" type="datetimeFigureOut">
              <a:rPr lang="fr-CH" smtClean="0"/>
              <a:t>19.05.16</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3C0E6715-9B26-4802-BC5E-2ECDF16CB1D5}" type="slidenum">
              <a:rPr lang="fr-CH" smtClean="0"/>
              <a:t>‹#›</a:t>
            </a:fld>
            <a:endParaRPr lang="fr-CH"/>
          </a:p>
        </p:txBody>
      </p:sp>
    </p:spTree>
    <p:extLst>
      <p:ext uri="{BB962C8B-B14F-4D97-AF65-F5344CB8AC3E}">
        <p14:creationId xmlns:p14="http://schemas.microsoft.com/office/powerpoint/2010/main" val="248043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fr-FR" smtClean="0"/>
              <a:t>Modifiez les styles du texte du masque</a:t>
            </a:r>
          </a:p>
        </p:txBody>
      </p:sp>
      <p:sp>
        <p:nvSpPr>
          <p:cNvPr id="4" name="Content Placeholder 3"/>
          <p:cNvSpPr>
            <a:spLocks noGrp="1"/>
          </p:cNvSpPr>
          <p:nvPr>
            <p:ph sz="half" idx="2"/>
          </p:nvPr>
        </p:nvSpPr>
        <p:spPr>
          <a:xfrm>
            <a:off x="1472912" y="11058863"/>
            <a:ext cx="9046274" cy="1626592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fr-FR" smtClean="0"/>
              <a:t>Modifiez les styles du texte du masque</a:t>
            </a:r>
          </a:p>
        </p:txBody>
      </p:sp>
      <p:sp>
        <p:nvSpPr>
          <p:cNvPr id="6" name="Content Placeholder 5"/>
          <p:cNvSpPr>
            <a:spLocks noGrp="1"/>
          </p:cNvSpPr>
          <p:nvPr>
            <p:ph sz="quarter" idx="4"/>
          </p:nvPr>
        </p:nvSpPr>
        <p:spPr>
          <a:xfrm>
            <a:off x="10825461" y="11058863"/>
            <a:ext cx="9090826" cy="1626592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D2F79C78-E704-457E-9521-887AA4902E13}" type="datetimeFigureOut">
              <a:rPr lang="fr-CH" smtClean="0"/>
              <a:t>19.05.16</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3C0E6715-9B26-4802-BC5E-2ECDF16CB1D5}" type="slidenum">
              <a:rPr lang="fr-CH" smtClean="0"/>
              <a:t>‹#›</a:t>
            </a:fld>
            <a:endParaRPr lang="fr-CH"/>
          </a:p>
        </p:txBody>
      </p:sp>
    </p:spTree>
    <p:extLst>
      <p:ext uri="{BB962C8B-B14F-4D97-AF65-F5344CB8AC3E}">
        <p14:creationId xmlns:p14="http://schemas.microsoft.com/office/powerpoint/2010/main" val="4045329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D2F79C78-E704-457E-9521-887AA4902E13}" type="datetimeFigureOut">
              <a:rPr lang="fr-CH" smtClean="0"/>
              <a:t>19.05.16</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3C0E6715-9B26-4802-BC5E-2ECDF16CB1D5}" type="slidenum">
              <a:rPr lang="fr-CH" smtClean="0"/>
              <a:t>‹#›</a:t>
            </a:fld>
            <a:endParaRPr lang="fr-CH"/>
          </a:p>
        </p:txBody>
      </p:sp>
    </p:spTree>
    <p:extLst>
      <p:ext uri="{BB962C8B-B14F-4D97-AF65-F5344CB8AC3E}">
        <p14:creationId xmlns:p14="http://schemas.microsoft.com/office/powerpoint/2010/main" val="7960962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79C78-E704-457E-9521-887AA4902E13}" type="datetimeFigureOut">
              <a:rPr lang="fr-CH" smtClean="0"/>
              <a:t>19.05.16</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3C0E6715-9B26-4802-BC5E-2ECDF16CB1D5}" type="slidenum">
              <a:rPr lang="fr-CH" smtClean="0"/>
              <a:t>‹#›</a:t>
            </a:fld>
            <a:endParaRPr lang="fr-CH"/>
          </a:p>
        </p:txBody>
      </p:sp>
    </p:spTree>
    <p:extLst>
      <p:ext uri="{BB962C8B-B14F-4D97-AF65-F5344CB8AC3E}">
        <p14:creationId xmlns:p14="http://schemas.microsoft.com/office/powerpoint/2010/main" val="288686708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fr-FR" smtClean="0"/>
              <a:t>Modifiez le style du titre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2F79C78-E704-457E-9521-887AA4902E13}" type="datetimeFigureOut">
              <a:rPr lang="fr-CH" smtClean="0"/>
              <a:t>19.05.16</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3C0E6715-9B26-4802-BC5E-2ECDF16CB1D5}" type="slidenum">
              <a:rPr lang="fr-CH" smtClean="0"/>
              <a:t>‹#›</a:t>
            </a:fld>
            <a:endParaRPr lang="fr-CH"/>
          </a:p>
        </p:txBody>
      </p:sp>
    </p:spTree>
    <p:extLst>
      <p:ext uri="{BB962C8B-B14F-4D97-AF65-F5344CB8AC3E}">
        <p14:creationId xmlns:p14="http://schemas.microsoft.com/office/powerpoint/2010/main" val="2827239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2F79C78-E704-457E-9521-887AA4902E13}" type="datetimeFigureOut">
              <a:rPr lang="fr-CH" smtClean="0"/>
              <a:t>19.05.16</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3C0E6715-9B26-4802-BC5E-2ECDF16CB1D5}" type="slidenum">
              <a:rPr lang="fr-CH" smtClean="0"/>
              <a:t>‹#›</a:t>
            </a:fld>
            <a:endParaRPr lang="fr-CH"/>
          </a:p>
        </p:txBody>
      </p:sp>
    </p:spTree>
    <p:extLst>
      <p:ext uri="{BB962C8B-B14F-4D97-AF65-F5344CB8AC3E}">
        <p14:creationId xmlns:p14="http://schemas.microsoft.com/office/powerpoint/2010/main" val="9054703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D2F79C78-E704-457E-9521-887AA4902E13}" type="datetimeFigureOut">
              <a:rPr lang="fr-CH" smtClean="0"/>
              <a:t>19.05.16</a:t>
            </a:fld>
            <a:endParaRPr lang="fr-CH"/>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3C0E6715-9B26-4802-BC5E-2ECDF16CB1D5}" type="slidenum">
              <a:rPr lang="fr-CH" smtClean="0"/>
              <a:t>‹#›</a:t>
            </a:fld>
            <a:endParaRPr lang="fr-CH"/>
          </a:p>
        </p:txBody>
      </p:sp>
    </p:spTree>
    <p:extLst>
      <p:ext uri="{BB962C8B-B14F-4D97-AF65-F5344CB8AC3E}">
        <p14:creationId xmlns:p14="http://schemas.microsoft.com/office/powerpoint/2010/main" val="25128633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4.pn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image" Target="../media/image9.png"/><Relationship Id="rId17"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png"/><Relationship Id="rId9" Type="http://schemas.openxmlformats.org/officeDocument/2006/relationships/image" Target="../media/image2.png"/><Relationship Id="rId10" Type="http://schemas.openxmlformats.org/officeDocument/2006/relationships/image" Target="../media/image3.png"/></Relationships>
</file>

<file path=ppt/slides/_rels/slide2.xml.rels><?xml version="1.0" encoding="UTF-8" standalone="yes"?>
<Relationships xmlns="http://schemas.openxmlformats.org/package/2006/relationships"><Relationship Id="rId11" Type="http://schemas.openxmlformats.org/officeDocument/2006/relationships/image" Target="../media/image4.png"/><Relationship Id="rId12" Type="http://schemas.openxmlformats.org/officeDocument/2006/relationships/image" Target="../media/image5.png"/><Relationship Id="rId13" Type="http://schemas.openxmlformats.org/officeDocument/2006/relationships/image" Target="../media/image10.png"/><Relationship Id="rId14" Type="http://schemas.openxmlformats.org/officeDocument/2006/relationships/image" Target="../media/image6.png"/><Relationship Id="rId15" Type="http://schemas.openxmlformats.org/officeDocument/2006/relationships/image" Target="../media/image7.png"/><Relationship Id="rId16" Type="http://schemas.openxmlformats.org/officeDocument/2006/relationships/image" Target="../media/image8.png"/><Relationship Id="rId17"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1.png"/><Relationship Id="rId9" Type="http://schemas.openxmlformats.org/officeDocument/2006/relationships/image" Target="../media/image2.png"/><Relationship Id="rId10" Type="http://schemas.openxmlformats.org/officeDocument/2006/relationships/image" Target="../media/image3.png"/></Relationships>
</file>

<file path=ppt/slides/_rels/slide3.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4.png"/><Relationship Id="rId14" Type="http://schemas.openxmlformats.org/officeDocument/2006/relationships/image" Target="../media/image12.png"/><Relationship Id="rId15" Type="http://schemas.openxmlformats.org/officeDocument/2006/relationships/image" Target="../media/image6.png"/><Relationship Id="rId16" Type="http://schemas.openxmlformats.org/officeDocument/2006/relationships/image" Target="../media/image7.png"/><Relationship Id="rId17" Type="http://schemas.openxmlformats.org/officeDocument/2006/relationships/image" Target="../media/image8.png"/><Relationship Id="rId18"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1.png"/><Relationship Id="rId9" Type="http://schemas.openxmlformats.org/officeDocument/2006/relationships/image" Target="../media/image2.png"/><Relationship Id="rId10"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ZoneTexte 20"/>
          <p:cNvSpPr txBox="1"/>
          <p:nvPr/>
        </p:nvSpPr>
        <p:spPr>
          <a:xfrm>
            <a:off x="6952313" y="12723084"/>
            <a:ext cx="4385860" cy="1754326"/>
          </a:xfrm>
          <a:prstGeom prst="rect">
            <a:avLst/>
          </a:prstGeom>
          <a:noFill/>
        </p:spPr>
        <p:txBody>
          <a:bodyPr wrap="square" rtlCol="0">
            <a:spAutoFit/>
          </a:bodyPr>
          <a:lstStyle/>
          <a:p>
            <a:pPr algn="ctr"/>
            <a:r>
              <a:rPr lang="fr-FR" sz="3600" dirty="0" smtClean="0">
                <a:solidFill>
                  <a:schemeClr val="accent6"/>
                </a:solidFill>
              </a:rPr>
              <a:t>Échange d’informations </a:t>
            </a:r>
            <a:r>
              <a:rPr lang="fr-CH" sz="3600" dirty="0" smtClean="0">
                <a:solidFill>
                  <a:schemeClr val="accent6"/>
                </a:solidFill>
              </a:rPr>
              <a:t>via l’API</a:t>
            </a:r>
            <a:endParaRPr lang="fr-FR" sz="3600" dirty="0" smtClean="0">
              <a:solidFill>
                <a:schemeClr val="accent6"/>
              </a:solidFill>
            </a:endParaRPr>
          </a:p>
        </p:txBody>
      </p:sp>
      <p:sp>
        <p:nvSpPr>
          <p:cNvPr id="140" name="Rectangle à coins arrondis 139"/>
          <p:cNvSpPr/>
          <p:nvPr/>
        </p:nvSpPr>
        <p:spPr>
          <a:xfrm>
            <a:off x="2098423" y="9243219"/>
            <a:ext cx="4801196" cy="5955372"/>
          </a:xfrm>
          <a:prstGeom prst="roundRect">
            <a:avLst/>
          </a:prstGeom>
          <a:solidFill>
            <a:schemeClr val="accent1">
              <a:alpha val="50000"/>
            </a:schemeClr>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solidFill>
                <a:srgbClr val="A34589"/>
              </a:solidFill>
            </a:endParaRPr>
          </a:p>
        </p:txBody>
      </p:sp>
      <p:sp>
        <p:nvSpPr>
          <p:cNvPr id="18" name="Rectangle à coins arrondis 17"/>
          <p:cNvSpPr/>
          <p:nvPr/>
        </p:nvSpPr>
        <p:spPr>
          <a:xfrm>
            <a:off x="11338173" y="9184320"/>
            <a:ext cx="5760000" cy="6027833"/>
          </a:xfrm>
          <a:prstGeom prst="roundRect">
            <a:avLst/>
          </a:prstGeom>
          <a:solidFill>
            <a:srgbClr val="8F8F8F">
              <a:alpha val="50000"/>
            </a:srgbClr>
          </a:solidFill>
          <a:ln w="101600">
            <a:solidFill>
              <a:srgbClr val="A34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aphicFrame>
        <p:nvGraphicFramePr>
          <p:cNvPr id="14" name="Diagramme 13"/>
          <p:cNvGraphicFramePr>
            <a:graphicFrameLocks noChangeAspect="1"/>
          </p:cNvGraphicFramePr>
          <p:nvPr>
            <p:extLst>
              <p:ext uri="{D42A27DB-BD31-4B8C-83A1-F6EECF244321}">
                <p14:modId xmlns:p14="http://schemas.microsoft.com/office/powerpoint/2010/main" val="608262664"/>
              </p:ext>
            </p:extLst>
          </p:nvPr>
        </p:nvGraphicFramePr>
        <p:xfrm>
          <a:off x="11157652" y="10125483"/>
          <a:ext cx="6084000" cy="4991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0" y="-24434"/>
            <a:ext cx="21383625" cy="3877336"/>
          </a:xfrm>
          <a:prstGeom prst="rect">
            <a:avLst/>
          </a:prstGeom>
          <a:solidFill>
            <a:srgbClr val="008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sz="3447" dirty="0"/>
          </a:p>
        </p:txBody>
      </p:sp>
      <p:sp>
        <p:nvSpPr>
          <p:cNvPr id="5" name="Rectangle 4"/>
          <p:cNvSpPr/>
          <p:nvPr/>
        </p:nvSpPr>
        <p:spPr>
          <a:xfrm>
            <a:off x="0" y="28978880"/>
            <a:ext cx="21383625" cy="1320765"/>
          </a:xfrm>
          <a:prstGeom prst="rect">
            <a:avLst/>
          </a:prstGeom>
          <a:solidFill>
            <a:srgbClr val="008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sz="3447"/>
          </a:p>
        </p:txBody>
      </p:sp>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3672" y="821429"/>
            <a:ext cx="6133416" cy="990302"/>
          </a:xfrm>
          <a:prstGeom prst="rect">
            <a:avLst/>
          </a:prstGeom>
        </p:spPr>
      </p:pic>
      <p:sp>
        <p:nvSpPr>
          <p:cNvPr id="10" name="TextBox 9"/>
          <p:cNvSpPr txBox="1"/>
          <p:nvPr/>
        </p:nvSpPr>
        <p:spPr>
          <a:xfrm>
            <a:off x="773671" y="1979863"/>
            <a:ext cx="19836282" cy="1657377"/>
          </a:xfrm>
          <a:prstGeom prst="rect">
            <a:avLst/>
          </a:prstGeom>
          <a:noFill/>
        </p:spPr>
        <p:txBody>
          <a:bodyPr wrap="square" rtlCol="0">
            <a:spAutoFit/>
          </a:bodyPr>
          <a:lstStyle/>
          <a:p>
            <a:pPr algn="ctr"/>
            <a:r>
              <a:rPr lang="fr-CH" sz="6780" dirty="0" err="1" smtClean="0">
                <a:solidFill>
                  <a:schemeClr val="bg1"/>
                </a:solidFill>
                <a:latin typeface="Arial" panose="020B0604020202020204" pitchFamily="34" charset="0"/>
                <a:cs typeface="Arial" panose="020B0604020202020204" pitchFamily="34" charset="0"/>
              </a:rPr>
              <a:t>OdooSIM</a:t>
            </a:r>
            <a:r>
              <a:rPr lang="fr-CH" sz="6780" dirty="0" smtClean="0">
                <a:solidFill>
                  <a:schemeClr val="bg1"/>
                </a:solidFill>
                <a:latin typeface="Arial" panose="020B0604020202020204" pitchFamily="34" charset="0"/>
                <a:cs typeface="Arial" panose="020B0604020202020204" pitchFamily="34" charset="0"/>
              </a:rPr>
              <a:t> : Simulation d’entreprise sur PGI</a:t>
            </a:r>
            <a:r>
              <a:rPr lang="fr-CH" sz="6780" dirty="0">
                <a:solidFill>
                  <a:schemeClr val="bg1"/>
                </a:solidFill>
              </a:rPr>
              <a:t/>
            </a:r>
            <a:br>
              <a:rPr lang="fr-CH" sz="6780" dirty="0">
                <a:solidFill>
                  <a:schemeClr val="bg1"/>
                </a:solidFill>
              </a:rPr>
            </a:br>
            <a:r>
              <a:rPr lang="fr-CH" sz="3390" dirty="0" smtClean="0">
                <a:solidFill>
                  <a:schemeClr val="bg1"/>
                </a:solidFill>
                <a:latin typeface="Arial" panose="020B0604020202020204" pitchFamily="34" charset="0"/>
                <a:cs typeface="Arial" panose="020B0604020202020204" pitchFamily="34" charset="0"/>
              </a:rPr>
              <a:t>Anthony Tomat</a:t>
            </a:r>
            <a:endParaRPr lang="fr-CH" sz="6780" dirty="0">
              <a:solidFill>
                <a:schemeClr val="bg1"/>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149267" y="714864"/>
            <a:ext cx="2460686" cy="1061346"/>
          </a:xfrm>
          <a:prstGeom prst="rect">
            <a:avLst/>
          </a:prstGeom>
        </p:spPr>
      </p:pic>
      <p:sp>
        <p:nvSpPr>
          <p:cNvPr id="13" name="TextBox 12"/>
          <p:cNvSpPr txBox="1"/>
          <p:nvPr/>
        </p:nvSpPr>
        <p:spPr>
          <a:xfrm>
            <a:off x="957567" y="29395623"/>
            <a:ext cx="19468490" cy="527067"/>
          </a:xfrm>
          <a:prstGeom prst="rect">
            <a:avLst/>
          </a:prstGeom>
          <a:noFill/>
        </p:spPr>
        <p:txBody>
          <a:bodyPr wrap="square" rtlCol="0">
            <a:spAutoFit/>
          </a:bodyPr>
          <a:lstStyle/>
          <a:p>
            <a:pPr algn="ctr"/>
            <a:r>
              <a:rPr lang="fr-CH" sz="2825" dirty="0" smtClean="0">
                <a:solidFill>
                  <a:schemeClr val="bg1"/>
                </a:solidFill>
                <a:latin typeface="Arial" panose="020B0604020202020204" pitchFamily="34" charset="0"/>
                <a:cs typeface="Arial" panose="020B0604020202020204" pitchFamily="34" charset="0"/>
              </a:rPr>
              <a:t>Travail de </a:t>
            </a:r>
            <a:r>
              <a:rPr lang="fr-CH" sz="2825" dirty="0" err="1" smtClean="0">
                <a:solidFill>
                  <a:schemeClr val="bg1"/>
                </a:solidFill>
                <a:latin typeface="Arial" panose="020B0604020202020204" pitchFamily="34" charset="0"/>
                <a:cs typeface="Arial" panose="020B0604020202020204" pitchFamily="34" charset="0"/>
              </a:rPr>
              <a:t>Bachelor</a:t>
            </a:r>
            <a:r>
              <a:rPr lang="fr-CH" sz="2825" dirty="0" smtClean="0">
                <a:solidFill>
                  <a:schemeClr val="bg1"/>
                </a:solidFill>
                <a:latin typeface="Arial" panose="020B0604020202020204" pitchFamily="34" charset="0"/>
                <a:cs typeface="Arial" panose="020B0604020202020204" pitchFamily="34" charset="0"/>
              </a:rPr>
              <a:t> de la filière Informatique de gestion. Session 3IG PT, semestre de printemps 2016</a:t>
            </a:r>
            <a:endParaRPr lang="fr-CH" sz="2825" dirty="0">
              <a:solidFill>
                <a:schemeClr val="bg1"/>
              </a:solidFill>
              <a:latin typeface="Arial" panose="020B0604020202020204" pitchFamily="34" charset="0"/>
              <a:cs typeface="Arial" panose="020B0604020202020204" pitchFamily="34" charset="0"/>
            </a:endParaRPr>
          </a:p>
        </p:txBody>
      </p:sp>
      <p:pic>
        <p:nvPicPr>
          <p:cNvPr id="20" name="Imag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332309" y="9454002"/>
            <a:ext cx="1800000" cy="611724"/>
          </a:xfrm>
          <a:prstGeom prst="rect">
            <a:avLst/>
          </a:prstGeom>
        </p:spPr>
      </p:pic>
      <p:sp>
        <p:nvSpPr>
          <p:cNvPr id="22" name="Ellipse 21"/>
          <p:cNvSpPr>
            <a:spLocks noChangeAspect="1"/>
          </p:cNvSpPr>
          <p:nvPr/>
        </p:nvSpPr>
        <p:spPr>
          <a:xfrm>
            <a:off x="10181429" y="11608384"/>
            <a:ext cx="1080000" cy="1080000"/>
          </a:xfrm>
          <a:prstGeom prst="ellipse">
            <a:avLst/>
          </a:prstGeom>
          <a:solidFill>
            <a:srgbClr val="A34589">
              <a:alpha val="80000"/>
            </a:srgbClr>
          </a:solidFill>
          <a:ln>
            <a:solidFill>
              <a:srgbClr val="A34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t>API</a:t>
            </a:r>
            <a:endParaRPr lang="fr-FR" sz="3200" dirty="0"/>
          </a:p>
        </p:txBody>
      </p:sp>
      <p:pic>
        <p:nvPicPr>
          <p:cNvPr id="127" name="Image 126"/>
          <p:cNvPicPr>
            <a:picLocks noChangeAspect="1"/>
          </p:cNvPicPr>
          <p:nvPr/>
        </p:nvPicPr>
        <p:blipFill rotWithShape="1">
          <a:blip r:embed="rId11">
            <a:extLst>
              <a:ext uri="{28A0092B-C50C-407E-A947-70E740481C1C}">
                <a14:useLocalDpi xmlns:a14="http://schemas.microsoft.com/office/drawing/2010/main" val="0"/>
              </a:ext>
            </a:extLst>
          </a:blip>
          <a:srcRect l="27990" r="28353"/>
          <a:stretch/>
        </p:blipFill>
        <p:spPr>
          <a:xfrm>
            <a:off x="3869673" y="9417771"/>
            <a:ext cx="597236" cy="1368000"/>
          </a:xfrm>
          <a:prstGeom prst="rect">
            <a:avLst/>
          </a:prstGeom>
        </p:spPr>
      </p:pic>
      <p:pic>
        <p:nvPicPr>
          <p:cNvPr id="129" name="Image 128"/>
          <p:cNvPicPr>
            <a:picLocks noChangeAspect="1"/>
          </p:cNvPicPr>
          <p:nvPr/>
        </p:nvPicPr>
        <p:blipFill rotWithShape="1">
          <a:blip r:embed="rId11">
            <a:extLst>
              <a:ext uri="{28A0092B-C50C-407E-A947-70E740481C1C}">
                <a14:useLocalDpi xmlns:a14="http://schemas.microsoft.com/office/drawing/2010/main" val="0"/>
              </a:ext>
            </a:extLst>
          </a:blip>
          <a:srcRect l="27990" r="28353"/>
          <a:stretch/>
        </p:blipFill>
        <p:spPr>
          <a:xfrm>
            <a:off x="5156410" y="9417771"/>
            <a:ext cx="597236" cy="1368000"/>
          </a:xfrm>
          <a:prstGeom prst="rect">
            <a:avLst/>
          </a:prstGeom>
        </p:spPr>
      </p:pic>
      <p:pic>
        <p:nvPicPr>
          <p:cNvPr id="130" name="Image 129"/>
          <p:cNvPicPr>
            <a:picLocks noChangeAspect="1"/>
          </p:cNvPicPr>
          <p:nvPr/>
        </p:nvPicPr>
        <p:blipFill rotWithShape="1">
          <a:blip r:embed="rId11">
            <a:extLst>
              <a:ext uri="{28A0092B-C50C-407E-A947-70E740481C1C}">
                <a14:useLocalDpi xmlns:a14="http://schemas.microsoft.com/office/drawing/2010/main" val="0"/>
              </a:ext>
            </a:extLst>
          </a:blip>
          <a:srcRect l="27990" r="28353"/>
          <a:stretch/>
        </p:blipFill>
        <p:spPr>
          <a:xfrm>
            <a:off x="5807769" y="9417771"/>
            <a:ext cx="597236" cy="1368000"/>
          </a:xfrm>
          <a:prstGeom prst="rect">
            <a:avLst/>
          </a:prstGeom>
        </p:spPr>
      </p:pic>
      <p:pic>
        <p:nvPicPr>
          <p:cNvPr id="131" name="Image 130"/>
          <p:cNvPicPr>
            <a:picLocks noChangeAspect="1"/>
          </p:cNvPicPr>
          <p:nvPr/>
        </p:nvPicPr>
        <p:blipFill rotWithShape="1">
          <a:blip r:embed="rId11">
            <a:extLst>
              <a:ext uri="{28A0092B-C50C-407E-A947-70E740481C1C}">
                <a14:useLocalDpi xmlns:a14="http://schemas.microsoft.com/office/drawing/2010/main" val="0"/>
              </a:ext>
            </a:extLst>
          </a:blip>
          <a:srcRect l="27990" r="28353"/>
          <a:stretch/>
        </p:blipFill>
        <p:spPr>
          <a:xfrm>
            <a:off x="4497851" y="9417771"/>
            <a:ext cx="597236" cy="1368000"/>
          </a:xfrm>
          <a:prstGeom prst="rect">
            <a:avLst/>
          </a:prstGeom>
        </p:spPr>
      </p:pic>
      <p:pic>
        <p:nvPicPr>
          <p:cNvPr id="133" name="Image 132"/>
          <p:cNvPicPr>
            <a:picLocks noChangeAspect="1"/>
          </p:cNvPicPr>
          <p:nvPr/>
        </p:nvPicPr>
        <p:blipFill rotWithShape="1">
          <a:blip r:embed="rId11">
            <a:extLst>
              <a:ext uri="{28A0092B-C50C-407E-A947-70E740481C1C}">
                <a14:useLocalDpi xmlns:a14="http://schemas.microsoft.com/office/drawing/2010/main" val="0"/>
              </a:ext>
            </a:extLst>
          </a:blip>
          <a:srcRect l="27990" r="28353"/>
          <a:stretch/>
        </p:blipFill>
        <p:spPr>
          <a:xfrm>
            <a:off x="5156410" y="10838521"/>
            <a:ext cx="597236" cy="1368000"/>
          </a:xfrm>
          <a:prstGeom prst="rect">
            <a:avLst/>
          </a:prstGeom>
        </p:spPr>
      </p:pic>
      <p:pic>
        <p:nvPicPr>
          <p:cNvPr id="134" name="Image 133"/>
          <p:cNvPicPr>
            <a:picLocks noChangeAspect="1"/>
          </p:cNvPicPr>
          <p:nvPr/>
        </p:nvPicPr>
        <p:blipFill rotWithShape="1">
          <a:blip r:embed="rId11">
            <a:extLst>
              <a:ext uri="{28A0092B-C50C-407E-A947-70E740481C1C}">
                <a14:useLocalDpi xmlns:a14="http://schemas.microsoft.com/office/drawing/2010/main" val="0"/>
              </a:ext>
            </a:extLst>
          </a:blip>
          <a:srcRect l="27990" r="28353"/>
          <a:stretch/>
        </p:blipFill>
        <p:spPr>
          <a:xfrm>
            <a:off x="5807769" y="10838521"/>
            <a:ext cx="597236" cy="1368000"/>
          </a:xfrm>
          <a:prstGeom prst="rect">
            <a:avLst/>
          </a:prstGeom>
        </p:spPr>
      </p:pic>
      <p:pic>
        <p:nvPicPr>
          <p:cNvPr id="135" name="Image 134"/>
          <p:cNvPicPr>
            <a:picLocks noChangeAspect="1"/>
          </p:cNvPicPr>
          <p:nvPr/>
        </p:nvPicPr>
        <p:blipFill rotWithShape="1">
          <a:blip r:embed="rId11">
            <a:extLst>
              <a:ext uri="{28A0092B-C50C-407E-A947-70E740481C1C}">
                <a14:useLocalDpi xmlns:a14="http://schemas.microsoft.com/office/drawing/2010/main" val="0"/>
              </a:ext>
            </a:extLst>
          </a:blip>
          <a:srcRect l="27990" r="28353"/>
          <a:stretch/>
        </p:blipFill>
        <p:spPr>
          <a:xfrm>
            <a:off x="4497851" y="10838521"/>
            <a:ext cx="597236" cy="1368000"/>
          </a:xfrm>
          <a:prstGeom prst="rect">
            <a:avLst/>
          </a:prstGeom>
        </p:spPr>
      </p:pic>
      <p:pic>
        <p:nvPicPr>
          <p:cNvPr id="137" name="Image 136"/>
          <p:cNvPicPr>
            <a:picLocks noChangeAspect="1"/>
          </p:cNvPicPr>
          <p:nvPr/>
        </p:nvPicPr>
        <p:blipFill rotWithShape="1">
          <a:blip r:embed="rId11">
            <a:extLst>
              <a:ext uri="{28A0092B-C50C-407E-A947-70E740481C1C}">
                <a14:useLocalDpi xmlns:a14="http://schemas.microsoft.com/office/drawing/2010/main" val="0"/>
              </a:ext>
            </a:extLst>
          </a:blip>
          <a:srcRect l="27990" r="28353"/>
          <a:stretch/>
        </p:blipFill>
        <p:spPr>
          <a:xfrm>
            <a:off x="5156410" y="12783183"/>
            <a:ext cx="597236" cy="1368000"/>
          </a:xfrm>
          <a:prstGeom prst="rect">
            <a:avLst/>
          </a:prstGeom>
        </p:spPr>
      </p:pic>
      <p:pic>
        <p:nvPicPr>
          <p:cNvPr id="138" name="Image 137"/>
          <p:cNvPicPr>
            <a:picLocks noChangeAspect="1"/>
          </p:cNvPicPr>
          <p:nvPr/>
        </p:nvPicPr>
        <p:blipFill rotWithShape="1">
          <a:blip r:embed="rId11">
            <a:extLst>
              <a:ext uri="{28A0092B-C50C-407E-A947-70E740481C1C}">
                <a14:useLocalDpi xmlns:a14="http://schemas.microsoft.com/office/drawing/2010/main" val="0"/>
              </a:ext>
            </a:extLst>
          </a:blip>
          <a:srcRect l="27990" r="28353"/>
          <a:stretch/>
        </p:blipFill>
        <p:spPr>
          <a:xfrm>
            <a:off x="5807769" y="12783183"/>
            <a:ext cx="597236" cy="1368000"/>
          </a:xfrm>
          <a:prstGeom prst="rect">
            <a:avLst/>
          </a:prstGeom>
        </p:spPr>
      </p:pic>
      <p:grpSp>
        <p:nvGrpSpPr>
          <p:cNvPr id="23" name="Grouper 22"/>
          <p:cNvGrpSpPr/>
          <p:nvPr/>
        </p:nvGrpSpPr>
        <p:grpSpPr>
          <a:xfrm>
            <a:off x="6947195" y="10838331"/>
            <a:ext cx="1080000" cy="1080000"/>
            <a:chOff x="7045166" y="10740360"/>
            <a:chExt cx="1080000" cy="1080000"/>
          </a:xfrm>
        </p:grpSpPr>
        <p:sp>
          <p:nvSpPr>
            <p:cNvPr id="141" name="Ellipse 140"/>
            <p:cNvSpPr>
              <a:spLocks noChangeAspect="1"/>
            </p:cNvSpPr>
            <p:nvPr/>
          </p:nvSpPr>
          <p:spPr>
            <a:xfrm>
              <a:off x="7045166" y="10740360"/>
              <a:ext cx="1080000" cy="1080000"/>
            </a:xfrm>
            <a:prstGeom prst="ellipse">
              <a:avLst/>
            </a:prstGeom>
            <a:solidFill>
              <a:schemeClr val="accent1">
                <a:alpha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1" name="Imag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8359898">
              <a:off x="7149107" y="10887103"/>
              <a:ext cx="834872" cy="834872"/>
            </a:xfrm>
            <a:prstGeom prst="rect">
              <a:avLst/>
            </a:prstGeom>
          </p:spPr>
        </p:pic>
      </p:grpSp>
      <p:sp>
        <p:nvSpPr>
          <p:cNvPr id="162" name="Flèche vers la droite 161"/>
          <p:cNvSpPr/>
          <p:nvPr/>
        </p:nvSpPr>
        <p:spPr>
          <a:xfrm>
            <a:off x="8324438" y="10758456"/>
            <a:ext cx="2304000" cy="126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t>Demande</a:t>
            </a:r>
            <a:endParaRPr lang="fr-FR" sz="4000" dirty="0"/>
          </a:p>
        </p:txBody>
      </p:sp>
      <p:sp>
        <p:nvSpPr>
          <p:cNvPr id="164" name="Flèche vers la gauche 163"/>
          <p:cNvSpPr/>
          <p:nvPr/>
        </p:nvSpPr>
        <p:spPr>
          <a:xfrm>
            <a:off x="7622297" y="11493281"/>
            <a:ext cx="2304000" cy="1260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t>Offre</a:t>
            </a:r>
            <a:endParaRPr lang="fr-FR" sz="4800" dirty="0"/>
          </a:p>
        </p:txBody>
      </p:sp>
      <p:sp>
        <p:nvSpPr>
          <p:cNvPr id="170" name="ZoneTexte 169"/>
          <p:cNvSpPr txBox="1"/>
          <p:nvPr/>
        </p:nvSpPr>
        <p:spPr>
          <a:xfrm>
            <a:off x="2098423" y="15244810"/>
            <a:ext cx="4801196" cy="646331"/>
          </a:xfrm>
          <a:prstGeom prst="rect">
            <a:avLst/>
          </a:prstGeom>
          <a:noFill/>
        </p:spPr>
        <p:txBody>
          <a:bodyPr wrap="square" rtlCol="0">
            <a:spAutoFit/>
          </a:bodyPr>
          <a:lstStyle/>
          <a:p>
            <a:pPr algn="ctr"/>
            <a:r>
              <a:rPr lang="fr-FR" sz="3600" dirty="0" smtClean="0">
                <a:solidFill>
                  <a:srgbClr val="008AC9"/>
                </a:solidFill>
              </a:rPr>
              <a:t>Le simulateur</a:t>
            </a:r>
            <a:endParaRPr lang="fr-FR" sz="3600" dirty="0">
              <a:solidFill>
                <a:srgbClr val="008AC9"/>
              </a:solidFill>
            </a:endParaRPr>
          </a:p>
        </p:txBody>
      </p:sp>
      <p:grpSp>
        <p:nvGrpSpPr>
          <p:cNvPr id="24" name="Grouper 23"/>
          <p:cNvGrpSpPr/>
          <p:nvPr/>
        </p:nvGrpSpPr>
        <p:grpSpPr>
          <a:xfrm>
            <a:off x="6827783" y="9283627"/>
            <a:ext cx="4236174" cy="1251020"/>
            <a:chOff x="6827783" y="9348941"/>
            <a:chExt cx="4236174" cy="1251020"/>
          </a:xfrm>
        </p:grpSpPr>
        <p:pic>
          <p:nvPicPr>
            <p:cNvPr id="176" name="Image 17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16652" y="9348941"/>
              <a:ext cx="1251020" cy="1251020"/>
            </a:xfrm>
            <a:prstGeom prst="rect">
              <a:avLst/>
            </a:prstGeom>
          </p:spPr>
        </p:pic>
        <p:pic>
          <p:nvPicPr>
            <p:cNvPr id="177" name="Image 17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802454" y="9348941"/>
              <a:ext cx="1251020" cy="1251020"/>
            </a:xfrm>
            <a:prstGeom prst="rect">
              <a:avLst/>
            </a:prstGeom>
          </p:spPr>
        </p:pic>
        <p:pic>
          <p:nvPicPr>
            <p:cNvPr id="179" name="Image 17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812937" y="9348941"/>
              <a:ext cx="1251020" cy="1251020"/>
            </a:xfrm>
            <a:prstGeom prst="rect">
              <a:avLst/>
            </a:prstGeom>
          </p:spPr>
        </p:pic>
        <p:pic>
          <p:nvPicPr>
            <p:cNvPr id="178" name="Image 17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827783" y="9348941"/>
              <a:ext cx="1251020" cy="1251020"/>
            </a:xfrm>
            <a:prstGeom prst="rect">
              <a:avLst/>
            </a:prstGeom>
          </p:spPr>
        </p:pic>
      </p:grpSp>
      <p:sp>
        <p:nvSpPr>
          <p:cNvPr id="2" name="Bulle ronde 1"/>
          <p:cNvSpPr/>
          <p:nvPr/>
        </p:nvSpPr>
        <p:spPr>
          <a:xfrm>
            <a:off x="2214862" y="10740360"/>
            <a:ext cx="2063423" cy="1423193"/>
          </a:xfrm>
          <a:prstGeom prst="wedgeEllipseCallout">
            <a:avLst>
              <a:gd name="adj1" fmla="val 61912"/>
              <a:gd name="adj2" fmla="val -215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2400" dirty="0" smtClean="0"/>
              <a:t>Nous avons soif !!!</a:t>
            </a:r>
            <a:endParaRPr lang="fr-FR" sz="2400" dirty="0"/>
          </a:p>
        </p:txBody>
      </p:sp>
      <p:sp>
        <p:nvSpPr>
          <p:cNvPr id="44" name="ZoneTexte 43"/>
          <p:cNvSpPr txBox="1"/>
          <p:nvPr/>
        </p:nvSpPr>
        <p:spPr>
          <a:xfrm>
            <a:off x="4749160" y="15247352"/>
            <a:ext cx="12349013" cy="646331"/>
          </a:xfrm>
          <a:prstGeom prst="rect">
            <a:avLst/>
          </a:prstGeom>
          <a:noFill/>
        </p:spPr>
        <p:txBody>
          <a:bodyPr wrap="square" rtlCol="0">
            <a:spAutoFit/>
          </a:bodyPr>
          <a:lstStyle/>
          <a:p>
            <a:pPr algn="r"/>
            <a:r>
              <a:rPr lang="fr-FR" sz="3600" dirty="0" smtClean="0">
                <a:solidFill>
                  <a:srgbClr val="A34589"/>
                </a:solidFill>
              </a:rPr>
              <a:t>L’instance </a:t>
            </a:r>
            <a:r>
              <a:rPr lang="fr-FR" sz="3600" dirty="0" err="1" smtClean="0">
                <a:solidFill>
                  <a:srgbClr val="A34589"/>
                </a:solidFill>
              </a:rPr>
              <a:t>Odoo</a:t>
            </a:r>
            <a:r>
              <a:rPr lang="fr-FR" sz="3600" dirty="0" smtClean="0">
                <a:solidFill>
                  <a:srgbClr val="A34589"/>
                </a:solidFill>
              </a:rPr>
              <a:t> d’une des équipes Brewery &amp; Co.</a:t>
            </a:r>
            <a:endParaRPr lang="fr-FR" sz="3600" dirty="0">
              <a:solidFill>
                <a:srgbClr val="A34589"/>
              </a:solidFill>
            </a:endParaRPr>
          </a:p>
        </p:txBody>
      </p:sp>
      <p:sp>
        <p:nvSpPr>
          <p:cNvPr id="12" name="Rectangle 11"/>
          <p:cNvSpPr/>
          <p:nvPr/>
        </p:nvSpPr>
        <p:spPr>
          <a:xfrm>
            <a:off x="485343" y="9049651"/>
            <a:ext cx="16812000" cy="6929981"/>
          </a:xfrm>
          <a:prstGeom prst="rect">
            <a:avLst/>
          </a:prstGeom>
          <a:noFill/>
          <a:ln w="88900">
            <a:solidFill>
              <a:schemeClr val="accent1">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ZoneTexte 51"/>
          <p:cNvSpPr txBox="1"/>
          <p:nvPr/>
        </p:nvSpPr>
        <p:spPr>
          <a:xfrm>
            <a:off x="10864003" y="16227278"/>
            <a:ext cx="10080000" cy="12757339"/>
          </a:xfrm>
          <a:prstGeom prst="rect">
            <a:avLst/>
          </a:prstGeom>
          <a:noFill/>
        </p:spPr>
        <p:txBody>
          <a:bodyPr wrap="square" rtlCol="0">
            <a:spAutoFit/>
          </a:bodyPr>
          <a:lstStyle/>
          <a:p>
            <a:pPr algn="just">
              <a:spcBef>
                <a:spcPts val="600"/>
              </a:spcBef>
              <a:spcAft>
                <a:spcPts val="800"/>
              </a:spcAft>
            </a:pPr>
            <a:r>
              <a:rPr lang="fr-FR" sz="4000" dirty="0">
                <a:solidFill>
                  <a:srgbClr val="008AC9"/>
                </a:solidFill>
              </a:rPr>
              <a:t>Comment fonctionne  </a:t>
            </a:r>
            <a:r>
              <a:rPr lang="fr-FR" sz="4000" dirty="0" smtClean="0">
                <a:solidFill>
                  <a:srgbClr val="008AC9"/>
                </a:solidFill>
              </a:rPr>
              <a:t>le simulateur?</a:t>
            </a:r>
            <a:endParaRPr lang="fr-FR" sz="4000" dirty="0">
              <a:solidFill>
                <a:srgbClr val="008AC9"/>
              </a:solidFill>
            </a:endParaRPr>
          </a:p>
          <a:p>
            <a:pPr algn="just">
              <a:spcBef>
                <a:spcPts val="600"/>
              </a:spcBef>
              <a:spcAft>
                <a:spcPts val="600"/>
              </a:spcAft>
            </a:pPr>
            <a:r>
              <a:rPr lang="fr-FR" sz="3600" dirty="0" smtClean="0"/>
              <a:t>Le simulateur créé des consommateurs avec des besoins spécifiques. Ces besoins sont exprimés sous forme d’un plan de demande avec un rapport prix-quantité. Puis, il </a:t>
            </a:r>
            <a:r>
              <a:rPr lang="fr-FR" sz="3600" dirty="0"/>
              <a:t>se connecte aux instances </a:t>
            </a:r>
            <a:r>
              <a:rPr lang="fr-FR" sz="3600" dirty="0" err="1" smtClean="0"/>
              <a:t>Odoo</a:t>
            </a:r>
            <a:r>
              <a:rPr lang="fr-FR" sz="3600" dirty="0" smtClean="0"/>
              <a:t>; Qui représentent les sociétés </a:t>
            </a:r>
            <a:r>
              <a:rPr lang="fr-FR" sz="3600" b="1" dirty="0" smtClean="0">
                <a:solidFill>
                  <a:srgbClr val="A34589"/>
                </a:solidFill>
              </a:rPr>
              <a:t>Brewery &amp; Co.</a:t>
            </a:r>
            <a:r>
              <a:rPr lang="fr-FR" sz="3600" dirty="0" smtClean="0"/>
              <a:t>. Il récupère </a:t>
            </a:r>
            <a:r>
              <a:rPr lang="fr-FR" sz="3600" dirty="0"/>
              <a:t>l’état des stocks et les prix de </a:t>
            </a:r>
            <a:r>
              <a:rPr lang="fr-FR" sz="3600" dirty="0" smtClean="0"/>
              <a:t>vente. Suite à cela, il met en œuvre un algorithme de sélection de l’offre pour chacun des besoins. La société qui offre les meilleures conditions conclue la vente et augmente son chiffre d’affaires.</a:t>
            </a:r>
          </a:p>
          <a:p>
            <a:pPr algn="just">
              <a:spcBef>
                <a:spcPts val="600"/>
              </a:spcBef>
              <a:spcAft>
                <a:spcPts val="800"/>
              </a:spcAft>
            </a:pPr>
            <a:r>
              <a:rPr lang="fr-FR" sz="4000" dirty="0">
                <a:solidFill>
                  <a:srgbClr val="008AC9"/>
                </a:solidFill>
              </a:rPr>
              <a:t>La responsabilité des joueurs</a:t>
            </a:r>
          </a:p>
          <a:p>
            <a:pPr algn="just">
              <a:spcBef>
                <a:spcPts val="600"/>
              </a:spcBef>
              <a:spcAft>
                <a:spcPts val="600"/>
              </a:spcAft>
            </a:pPr>
            <a:r>
              <a:rPr lang="fr-FR" sz="3600" dirty="0" smtClean="0"/>
              <a:t>Les joueurs interagissent directement avec le PGI, comme ce serait le cas en entreprise. Ils planifient la production en rapport avec la prévision des ventes, achètent les matières premières, créent et lancent des ordres de fabrications. Tout en surveillant leurs </a:t>
            </a:r>
            <a:r>
              <a:rPr lang="fr-FR" sz="3600" dirty="0" err="1" smtClean="0"/>
              <a:t>co</a:t>
            </a:r>
            <a:r>
              <a:rPr lang="fr-CH" sz="3600" dirty="0" err="1" smtClean="0"/>
              <a:t>ûts</a:t>
            </a:r>
            <a:r>
              <a:rPr lang="fr-CH" sz="3600" dirty="0" smtClean="0"/>
              <a:t> et en </a:t>
            </a:r>
            <a:r>
              <a:rPr lang="fr-FR" sz="3600" dirty="0" smtClean="0"/>
              <a:t>visant un objectif de profit maximum.</a:t>
            </a:r>
          </a:p>
          <a:p>
            <a:pPr algn="just">
              <a:spcBef>
                <a:spcPts val="600"/>
              </a:spcBef>
              <a:spcAft>
                <a:spcPts val="800"/>
              </a:spcAft>
            </a:pPr>
            <a:r>
              <a:rPr lang="fr-FR" sz="4000" dirty="0" smtClean="0">
                <a:solidFill>
                  <a:srgbClr val="008AC9"/>
                </a:solidFill>
              </a:rPr>
              <a:t>Exemple de décisions </a:t>
            </a:r>
            <a:r>
              <a:rPr lang="fr-FR" sz="4000" dirty="0">
                <a:solidFill>
                  <a:srgbClr val="008AC9"/>
                </a:solidFill>
              </a:rPr>
              <a:t>à prendre durant le </a:t>
            </a:r>
            <a:r>
              <a:rPr lang="fr-FR" sz="4000" dirty="0" smtClean="0">
                <a:solidFill>
                  <a:srgbClr val="008AC9"/>
                </a:solidFill>
              </a:rPr>
              <a:t>jeu</a:t>
            </a:r>
            <a:endParaRPr lang="fr-FR" sz="4000" dirty="0">
              <a:solidFill>
                <a:srgbClr val="008AC9"/>
              </a:solidFill>
            </a:endParaRPr>
          </a:p>
          <a:p>
            <a:pPr algn="just">
              <a:spcBef>
                <a:spcPts val="600"/>
              </a:spcBef>
              <a:spcAft>
                <a:spcPts val="600"/>
              </a:spcAft>
            </a:pPr>
            <a:r>
              <a:rPr lang="fr-FR" sz="3600" dirty="0"/>
              <a:t>O</a:t>
            </a:r>
            <a:r>
              <a:rPr lang="fr-FR" sz="3600" dirty="0" smtClean="0"/>
              <a:t>ptimiser les stocks et les </a:t>
            </a:r>
            <a:r>
              <a:rPr lang="fr-FR" sz="3600" dirty="0"/>
              <a:t>prix de </a:t>
            </a:r>
            <a:r>
              <a:rPr lang="fr-FR" sz="3600" dirty="0" smtClean="0"/>
              <a:t>vente. Choisir des stratégies de pénétration de marché.</a:t>
            </a:r>
            <a:endParaRPr lang="fr-CH" sz="3600" dirty="0" smtClean="0"/>
          </a:p>
        </p:txBody>
      </p:sp>
      <p:sp>
        <p:nvSpPr>
          <p:cNvPr id="45" name="ZoneTexte 44"/>
          <p:cNvSpPr txBox="1"/>
          <p:nvPr/>
        </p:nvSpPr>
        <p:spPr>
          <a:xfrm>
            <a:off x="393902" y="4017026"/>
            <a:ext cx="10080000" cy="4765407"/>
          </a:xfrm>
          <a:prstGeom prst="rect">
            <a:avLst/>
          </a:prstGeom>
          <a:noFill/>
        </p:spPr>
        <p:txBody>
          <a:bodyPr wrap="square" rtlCol="0">
            <a:spAutoFit/>
          </a:bodyPr>
          <a:lstStyle/>
          <a:p>
            <a:pPr algn="just">
              <a:spcBef>
                <a:spcPts val="600"/>
              </a:spcBef>
              <a:spcAft>
                <a:spcPts val="800"/>
              </a:spcAft>
            </a:pPr>
            <a:r>
              <a:rPr lang="fr-FR" sz="4000" dirty="0">
                <a:solidFill>
                  <a:srgbClr val="008AC9"/>
                </a:solidFill>
              </a:rPr>
              <a:t>OdooSIM en réponse à quel besoin?</a:t>
            </a:r>
          </a:p>
          <a:p>
            <a:pPr algn="just">
              <a:spcBef>
                <a:spcPts val="600"/>
              </a:spcBef>
              <a:spcAft>
                <a:spcPts val="600"/>
              </a:spcAft>
            </a:pPr>
            <a:r>
              <a:rPr lang="fr-FR" sz="3600" dirty="0" smtClean="0"/>
              <a:t>Les </a:t>
            </a:r>
            <a:r>
              <a:rPr lang="fr-FR" sz="3600" dirty="0"/>
              <a:t>entreprises </a:t>
            </a:r>
            <a:r>
              <a:rPr lang="fr-FR" sz="3600" dirty="0" smtClean="0"/>
              <a:t>qui tendent à s’informatiser investissent dans des outils informatiques appelés PGI. Dans le but de supporter leurs opérations. En qualité de formateur de futurs professionnels du domaine économie et service, l’école instruit ses étudiants aux notions inhérentes de la gestion d’entreprise, en s’alignant à la réalité économique.</a:t>
            </a:r>
            <a:endParaRPr lang="fr-FR" sz="3600" dirty="0"/>
          </a:p>
        </p:txBody>
      </p:sp>
      <p:sp>
        <p:nvSpPr>
          <p:cNvPr id="46" name="ZoneTexte 45"/>
          <p:cNvSpPr txBox="1"/>
          <p:nvPr/>
        </p:nvSpPr>
        <p:spPr>
          <a:xfrm>
            <a:off x="10864003" y="4017026"/>
            <a:ext cx="10080000" cy="4765407"/>
          </a:xfrm>
          <a:prstGeom prst="rect">
            <a:avLst/>
          </a:prstGeom>
          <a:noFill/>
        </p:spPr>
        <p:txBody>
          <a:bodyPr wrap="square" rtlCol="0">
            <a:spAutoFit/>
          </a:bodyPr>
          <a:lstStyle/>
          <a:p>
            <a:pPr algn="just">
              <a:spcBef>
                <a:spcPts val="600"/>
              </a:spcBef>
              <a:spcAft>
                <a:spcPts val="800"/>
              </a:spcAft>
            </a:pPr>
            <a:r>
              <a:rPr lang="fr-FR" sz="4000" dirty="0">
                <a:solidFill>
                  <a:srgbClr val="008AC9"/>
                </a:solidFill>
              </a:rPr>
              <a:t>Scope du projet</a:t>
            </a:r>
          </a:p>
          <a:p>
            <a:pPr algn="just">
              <a:spcBef>
                <a:spcPts val="600"/>
              </a:spcBef>
              <a:spcAft>
                <a:spcPts val="600"/>
              </a:spcAft>
            </a:pPr>
            <a:r>
              <a:rPr lang="fr-FR" sz="3600" dirty="0"/>
              <a:t>Le projet consiste à imaginer un scénario et fournir les spécifications </a:t>
            </a:r>
            <a:r>
              <a:rPr lang="fr-FR" sz="3600" dirty="0" smtClean="0"/>
              <a:t>nécessaires </a:t>
            </a:r>
            <a:r>
              <a:rPr lang="fr-FR" sz="3600" dirty="0"/>
              <a:t>à la réalisation du jeu. Ces spécifications </a:t>
            </a:r>
            <a:r>
              <a:rPr lang="fr-FR" sz="3600" dirty="0" smtClean="0"/>
              <a:t>sont de nature métiers </a:t>
            </a:r>
            <a:r>
              <a:rPr lang="fr-FR" sz="3600" dirty="0"/>
              <a:t>et techniques </a:t>
            </a:r>
            <a:r>
              <a:rPr lang="fr-FR" sz="3600" dirty="0" smtClean="0"/>
              <a:t>avec de possibles interactions. Les spécifications concernant les ventes doivent </a:t>
            </a:r>
            <a:r>
              <a:rPr lang="fr-CH" sz="3600" dirty="0" smtClean="0"/>
              <a:t>être </a:t>
            </a:r>
            <a:r>
              <a:rPr lang="fr-CH" sz="3600" dirty="0"/>
              <a:t>implémentées dans </a:t>
            </a:r>
            <a:r>
              <a:rPr lang="fr-CH" sz="3600" dirty="0" smtClean="0"/>
              <a:t>une version </a:t>
            </a:r>
            <a:r>
              <a:rPr lang="fr-CH" sz="3600" dirty="0"/>
              <a:t>proof of concept </a:t>
            </a:r>
            <a:r>
              <a:rPr lang="fr-CH" sz="3600" dirty="0" smtClean="0"/>
              <a:t>du simulateur attestant de la faisabilité du projet.</a:t>
            </a:r>
            <a:endParaRPr lang="fr-FR" sz="3600" dirty="0"/>
          </a:p>
        </p:txBody>
      </p:sp>
      <p:sp>
        <p:nvSpPr>
          <p:cNvPr id="3" name="Rectangle 2"/>
          <p:cNvSpPr/>
          <p:nvPr/>
        </p:nvSpPr>
        <p:spPr>
          <a:xfrm>
            <a:off x="441798" y="9006107"/>
            <a:ext cx="1404000" cy="70313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ZoneTexte 15"/>
          <p:cNvSpPr txBox="1"/>
          <p:nvPr/>
        </p:nvSpPr>
        <p:spPr>
          <a:xfrm rot="16200000">
            <a:off x="-2241192" y="12163177"/>
            <a:ext cx="6727154" cy="769441"/>
          </a:xfrm>
          <a:prstGeom prst="rect">
            <a:avLst/>
          </a:prstGeom>
          <a:noFill/>
        </p:spPr>
        <p:txBody>
          <a:bodyPr wrap="square" rtlCol="0">
            <a:spAutoFit/>
          </a:bodyPr>
          <a:lstStyle/>
          <a:p>
            <a:pPr algn="ctr"/>
            <a:r>
              <a:rPr lang="fr-FR" sz="4400" dirty="0" smtClean="0">
                <a:solidFill>
                  <a:srgbClr val="008AC9"/>
                </a:solidFill>
              </a:rPr>
              <a:t>Écosystème OdooSIM</a:t>
            </a:r>
            <a:endParaRPr lang="fr-FR" sz="4400" dirty="0">
              <a:solidFill>
                <a:srgbClr val="008AC9"/>
              </a:solidFill>
            </a:endParaRPr>
          </a:p>
        </p:txBody>
      </p:sp>
      <p:sp>
        <p:nvSpPr>
          <p:cNvPr id="60" name="ZoneTexte 59"/>
          <p:cNvSpPr txBox="1"/>
          <p:nvPr/>
        </p:nvSpPr>
        <p:spPr>
          <a:xfrm>
            <a:off x="393902" y="16231667"/>
            <a:ext cx="10080000" cy="12203341"/>
          </a:xfrm>
          <a:prstGeom prst="rect">
            <a:avLst/>
          </a:prstGeom>
          <a:noFill/>
        </p:spPr>
        <p:txBody>
          <a:bodyPr wrap="square" rtlCol="0">
            <a:spAutoFit/>
          </a:bodyPr>
          <a:lstStyle/>
          <a:p>
            <a:pPr algn="just">
              <a:spcBef>
                <a:spcPts val="600"/>
              </a:spcBef>
              <a:spcAft>
                <a:spcPts val="800"/>
              </a:spcAft>
            </a:pPr>
            <a:r>
              <a:rPr lang="fr-FR" sz="4000" dirty="0">
                <a:solidFill>
                  <a:srgbClr val="008AC9"/>
                </a:solidFill>
              </a:rPr>
              <a:t>Quel scénario de jeu ?</a:t>
            </a:r>
          </a:p>
          <a:p>
            <a:pPr algn="just">
              <a:spcBef>
                <a:spcPts val="600"/>
              </a:spcBef>
              <a:spcAft>
                <a:spcPts val="600"/>
              </a:spcAft>
            </a:pPr>
            <a:r>
              <a:rPr lang="fr-FR" sz="3600" b="1" dirty="0">
                <a:solidFill>
                  <a:srgbClr val="A34589"/>
                </a:solidFill>
              </a:rPr>
              <a:t>Brewery &amp; Co.</a:t>
            </a:r>
            <a:r>
              <a:rPr lang="fr-FR" sz="3600" b="1" dirty="0"/>
              <a:t> </a:t>
            </a:r>
            <a:r>
              <a:rPr lang="fr-FR" sz="3600" dirty="0" smtClean="0"/>
              <a:t>produit et </a:t>
            </a:r>
            <a:r>
              <a:rPr lang="fr-FR" sz="3600" dirty="0"/>
              <a:t>commercialise 4 sortes de bières. </a:t>
            </a:r>
            <a:r>
              <a:rPr lang="fr-FR" sz="3600" dirty="0" smtClean="0"/>
              <a:t>Ses </a:t>
            </a:r>
            <a:r>
              <a:rPr lang="fr-FR" sz="3600" dirty="0"/>
              <a:t>stocks s’écoulent au travers de </a:t>
            </a:r>
            <a:r>
              <a:rPr lang="fr-CH" sz="3600" dirty="0"/>
              <a:t>3 canaux de distribution. Ses 220 détaillants agréés </a:t>
            </a:r>
            <a:r>
              <a:rPr lang="fr-CH" sz="3600" dirty="0" smtClean="0"/>
              <a:t>revendent les </a:t>
            </a:r>
            <a:r>
              <a:rPr lang="fr-CH" sz="3600" dirty="0"/>
              <a:t>produits aux consommateurs </a:t>
            </a:r>
            <a:r>
              <a:rPr lang="fr-CH" sz="3600" dirty="0" smtClean="0"/>
              <a:t>finaux.</a:t>
            </a:r>
            <a:endParaRPr lang="fr-FR" sz="3600" dirty="0"/>
          </a:p>
          <a:p>
            <a:pPr algn="just">
              <a:spcBef>
                <a:spcPts val="600"/>
              </a:spcBef>
              <a:spcAft>
                <a:spcPts val="800"/>
              </a:spcAft>
            </a:pPr>
            <a:r>
              <a:rPr lang="fr-CH" sz="4000" dirty="0" smtClean="0">
                <a:solidFill>
                  <a:srgbClr val="008AC9"/>
                </a:solidFill>
              </a:rPr>
              <a:t>En quoi consiste le jeu </a:t>
            </a:r>
            <a:r>
              <a:rPr lang="fr-CH" sz="4000" dirty="0" err="1" smtClean="0">
                <a:solidFill>
                  <a:srgbClr val="008AC9"/>
                </a:solidFill>
              </a:rPr>
              <a:t>OdooSIM</a:t>
            </a:r>
            <a:r>
              <a:rPr lang="fr-FR" sz="4000" dirty="0" smtClean="0">
                <a:solidFill>
                  <a:srgbClr val="008AC9"/>
                </a:solidFill>
              </a:rPr>
              <a:t>?</a:t>
            </a:r>
            <a:endParaRPr lang="fr-FR" sz="4000" dirty="0">
              <a:solidFill>
                <a:srgbClr val="008AC9"/>
              </a:solidFill>
            </a:endParaRPr>
          </a:p>
          <a:p>
            <a:pPr algn="just">
              <a:spcBef>
                <a:spcPts val="600"/>
              </a:spcBef>
              <a:spcAft>
                <a:spcPts val="600"/>
              </a:spcAft>
            </a:pPr>
            <a:r>
              <a:rPr lang="fr-FR" sz="3600" dirty="0" smtClean="0"/>
              <a:t>Le jeu simule un environnement économique virtualisé. Il fournit aux étudiants une plateforme attractive o</a:t>
            </a:r>
            <a:r>
              <a:rPr lang="fr-CH" sz="3600" dirty="0" err="1" smtClean="0"/>
              <a:t>ù</a:t>
            </a:r>
            <a:r>
              <a:rPr lang="fr-CH" sz="3600" dirty="0" smtClean="0"/>
              <a:t> </a:t>
            </a:r>
            <a:r>
              <a:rPr lang="fr-FR" sz="3600" dirty="0" smtClean="0"/>
              <a:t>des interactions s’effectuent entre le marché et </a:t>
            </a:r>
            <a:r>
              <a:rPr lang="fr-FR" sz="3600" dirty="0"/>
              <a:t>d</a:t>
            </a:r>
            <a:r>
              <a:rPr lang="fr-FR" sz="3600" dirty="0" smtClean="0"/>
              <a:t>es sociétés pilotées par plusieurs joueurs</a:t>
            </a:r>
            <a:r>
              <a:rPr lang="fr-CH" sz="3600" dirty="0" smtClean="0"/>
              <a:t>. Ces derniers endossent des rôles managériaux tel qu’un manager des ventes.</a:t>
            </a:r>
          </a:p>
          <a:p>
            <a:pPr algn="just">
              <a:spcBef>
                <a:spcPts val="600"/>
              </a:spcBef>
              <a:spcAft>
                <a:spcPts val="800"/>
              </a:spcAft>
            </a:pPr>
            <a:r>
              <a:rPr lang="fr-FR" sz="4000" dirty="0" smtClean="0">
                <a:solidFill>
                  <a:srgbClr val="008AC9"/>
                </a:solidFill>
              </a:rPr>
              <a:t>Quels sont les gains pédagogiques?</a:t>
            </a:r>
            <a:endParaRPr lang="fr-FR" sz="4000" dirty="0">
              <a:solidFill>
                <a:srgbClr val="008AC9"/>
              </a:solidFill>
            </a:endParaRPr>
          </a:p>
          <a:p>
            <a:pPr algn="just">
              <a:spcBef>
                <a:spcPts val="600"/>
              </a:spcBef>
              <a:spcAft>
                <a:spcPts val="600"/>
              </a:spcAft>
            </a:pPr>
            <a:r>
              <a:rPr lang="fr-CH" sz="3600" dirty="0" smtClean="0"/>
              <a:t>Les formations traditionnelles se dispensent de manière unidirectionnelle. Avec les jeux sérieux, ce qui n’est pas le cas. Le joueur est immergé dans un environnement interactif, une histoire. Des échanges sont faits avec un simulateur. Le joueur est donc au centre du processus. Cela rend la formation plus attractive et les concepts théoriques mieux assimilés.</a:t>
            </a:r>
            <a:endParaRPr lang="fr-CH" sz="3600" dirty="0"/>
          </a:p>
        </p:txBody>
      </p:sp>
      <p:graphicFrame>
        <p:nvGraphicFramePr>
          <p:cNvPr id="6" name="Tableau 5"/>
          <p:cNvGraphicFramePr>
            <a:graphicFrameLocks noGrp="1"/>
          </p:cNvGraphicFramePr>
          <p:nvPr>
            <p:extLst>
              <p:ext uri="{D42A27DB-BD31-4B8C-83A1-F6EECF244321}">
                <p14:modId xmlns:p14="http://schemas.microsoft.com/office/powerpoint/2010/main" val="1880634753"/>
              </p:ext>
            </p:extLst>
          </p:nvPr>
        </p:nvGraphicFramePr>
        <p:xfrm>
          <a:off x="2406316" y="12280616"/>
          <a:ext cx="4163207" cy="2194560"/>
        </p:xfrm>
        <a:graphic>
          <a:graphicData uri="http://schemas.openxmlformats.org/drawingml/2006/table">
            <a:tbl>
              <a:tblPr firstRow="1" bandRow="1">
                <a:tableStyleId>{93296810-A885-4BE3-A3E7-6D5BEEA58F35}</a:tableStyleId>
              </a:tblPr>
              <a:tblGrid>
                <a:gridCol w="1816124"/>
                <a:gridCol w="2347083"/>
              </a:tblGrid>
              <a:tr h="276084">
                <a:tc>
                  <a:txBody>
                    <a:bodyPr/>
                    <a:lstStyle/>
                    <a:p>
                      <a:pPr algn="ctr"/>
                      <a:r>
                        <a:rPr lang="fr-FR" sz="1800" dirty="0" smtClean="0"/>
                        <a:t>Prix</a:t>
                      </a:r>
                      <a:endParaRPr lang="fr-FR" sz="1800" dirty="0"/>
                    </a:p>
                  </a:txBody>
                  <a:tcPr anchor="ctr"/>
                </a:tc>
                <a:tc>
                  <a:txBody>
                    <a:bodyPr/>
                    <a:lstStyle/>
                    <a:p>
                      <a:pPr algn="ctr"/>
                      <a:r>
                        <a:rPr lang="fr-FR" sz="1800" dirty="0" smtClean="0"/>
                        <a:t>Quantité demandée</a:t>
                      </a:r>
                      <a:endParaRPr lang="fr-FR" sz="1800" dirty="0"/>
                    </a:p>
                  </a:txBody>
                  <a:tcPr anchor="ctr"/>
                </a:tc>
              </a:tr>
              <a:tr h="276084">
                <a:tc>
                  <a:txBody>
                    <a:bodyPr/>
                    <a:lstStyle/>
                    <a:p>
                      <a:pPr algn="ctr"/>
                      <a:r>
                        <a:rPr lang="fr-FR" sz="1800" dirty="0" smtClean="0"/>
                        <a:t>CHF 2.00</a:t>
                      </a:r>
                      <a:endParaRPr lang="fr-FR" sz="1800" dirty="0"/>
                    </a:p>
                  </a:txBody>
                  <a:tcPr anchor="ctr"/>
                </a:tc>
                <a:tc>
                  <a:txBody>
                    <a:bodyPr/>
                    <a:lstStyle/>
                    <a:p>
                      <a:pPr algn="ctr"/>
                      <a:r>
                        <a:rPr lang="fr-FR" sz="1800" dirty="0" smtClean="0"/>
                        <a:t>7</a:t>
                      </a:r>
                      <a:endParaRPr lang="fr-FR" sz="1800" dirty="0"/>
                    </a:p>
                  </a:txBody>
                  <a:tcPr anchor="ctr"/>
                </a:tc>
              </a:tr>
              <a:tr h="276084">
                <a:tc>
                  <a:txBody>
                    <a:bodyPr/>
                    <a:lstStyle/>
                    <a:p>
                      <a:pPr algn="ctr"/>
                      <a:r>
                        <a:rPr lang="fr-FR" sz="1800" dirty="0" smtClean="0"/>
                        <a:t>CHF 2.20</a:t>
                      </a:r>
                      <a:endParaRPr lang="fr-FR" sz="1800" dirty="0"/>
                    </a:p>
                  </a:txBody>
                  <a:tcPr anchor="ctr"/>
                </a:tc>
                <a:tc>
                  <a:txBody>
                    <a:bodyPr/>
                    <a:lstStyle/>
                    <a:p>
                      <a:pPr algn="ctr"/>
                      <a:r>
                        <a:rPr lang="fr-FR" sz="1800" dirty="0" smtClean="0"/>
                        <a:t>5</a:t>
                      </a:r>
                      <a:endParaRPr lang="fr-FR" sz="1800" dirty="0"/>
                    </a:p>
                  </a:txBody>
                  <a:tcPr anchor="ctr"/>
                </a:tc>
              </a:tr>
              <a:tr h="276084">
                <a:tc>
                  <a:txBody>
                    <a:bodyPr/>
                    <a:lstStyle/>
                    <a:p>
                      <a:pPr algn="ctr"/>
                      <a:r>
                        <a:rPr lang="fr-FR" sz="1800" dirty="0" smtClean="0"/>
                        <a:t>CHF 2.40</a:t>
                      </a:r>
                      <a:endParaRPr lang="fr-FR" sz="1800" dirty="0"/>
                    </a:p>
                  </a:txBody>
                  <a:tcPr anchor="ctr"/>
                </a:tc>
                <a:tc>
                  <a:txBody>
                    <a:bodyPr/>
                    <a:lstStyle/>
                    <a:p>
                      <a:pPr algn="ctr"/>
                      <a:r>
                        <a:rPr lang="fr-FR" sz="1800" dirty="0" smtClean="0"/>
                        <a:t>3</a:t>
                      </a:r>
                      <a:endParaRPr lang="fr-FR" sz="1800" dirty="0"/>
                    </a:p>
                  </a:txBody>
                  <a:tcPr anchor="ctr"/>
                </a:tc>
              </a:tr>
              <a:tr h="276084">
                <a:tc>
                  <a:txBody>
                    <a:bodyPr/>
                    <a:lstStyle/>
                    <a:p>
                      <a:pPr algn="ctr"/>
                      <a:r>
                        <a:rPr lang="fr-FR" sz="1800" dirty="0" smtClean="0"/>
                        <a:t>CHF 2.60</a:t>
                      </a:r>
                      <a:endParaRPr lang="fr-FR" sz="1800" dirty="0"/>
                    </a:p>
                  </a:txBody>
                  <a:tcPr anchor="ctr"/>
                </a:tc>
                <a:tc>
                  <a:txBody>
                    <a:bodyPr/>
                    <a:lstStyle/>
                    <a:p>
                      <a:pPr algn="ctr"/>
                      <a:r>
                        <a:rPr lang="fr-FR" sz="1800" dirty="0" smtClean="0"/>
                        <a:t>1</a:t>
                      </a:r>
                      <a:endParaRPr lang="fr-FR" sz="1800" dirty="0"/>
                    </a:p>
                  </a:txBody>
                  <a:tcPr anchor="ctr"/>
                </a:tc>
              </a:tr>
              <a:tr h="276084">
                <a:tc>
                  <a:txBody>
                    <a:bodyPr/>
                    <a:lstStyle/>
                    <a:p>
                      <a:pPr algn="ctr"/>
                      <a:r>
                        <a:rPr lang="fr-FR" sz="1800" dirty="0" smtClean="0"/>
                        <a:t>&gt; CHF 2.70</a:t>
                      </a:r>
                      <a:endParaRPr lang="fr-FR" sz="1800" dirty="0"/>
                    </a:p>
                  </a:txBody>
                  <a:tcPr anchor="ctr"/>
                </a:tc>
                <a:tc>
                  <a:txBody>
                    <a:bodyPr/>
                    <a:lstStyle/>
                    <a:p>
                      <a:pPr algn="ctr"/>
                      <a:r>
                        <a:rPr lang="fr-FR" sz="1800" dirty="0" smtClean="0"/>
                        <a:t>0</a:t>
                      </a:r>
                      <a:endParaRPr lang="fr-FR" sz="1800" dirty="0"/>
                    </a:p>
                  </a:txBody>
                  <a:tcPr anchor="ctr"/>
                </a:tc>
              </a:tr>
            </a:tbl>
          </a:graphicData>
        </a:graphic>
      </p:graphicFrame>
      <p:sp>
        <p:nvSpPr>
          <p:cNvPr id="47" name="ZoneTexte 46"/>
          <p:cNvSpPr txBox="1"/>
          <p:nvPr/>
        </p:nvSpPr>
        <p:spPr>
          <a:xfrm>
            <a:off x="2131080" y="14449479"/>
            <a:ext cx="4801196" cy="430887"/>
          </a:xfrm>
          <a:prstGeom prst="rect">
            <a:avLst/>
          </a:prstGeom>
          <a:noFill/>
        </p:spPr>
        <p:txBody>
          <a:bodyPr wrap="square" rtlCol="0">
            <a:spAutoFit/>
          </a:bodyPr>
          <a:lstStyle/>
          <a:p>
            <a:pPr algn="ctr"/>
            <a:r>
              <a:rPr lang="fr-FR" sz="2200" dirty="0" smtClean="0">
                <a:solidFill>
                  <a:schemeClr val="accent6">
                    <a:lumMod val="75000"/>
                  </a:schemeClr>
                </a:solidFill>
              </a:rPr>
              <a:t>Plan de la demande selon élasticité-prix</a:t>
            </a:r>
            <a:endParaRPr lang="fr-FR" sz="2200" dirty="0">
              <a:solidFill>
                <a:schemeClr val="accent6">
                  <a:lumMod val="75000"/>
                </a:schemeClr>
              </a:solidFill>
            </a:endParaRPr>
          </a:p>
        </p:txBody>
      </p:sp>
      <p:sp>
        <p:nvSpPr>
          <p:cNvPr id="50" name="Rectangle 49"/>
          <p:cNvSpPr/>
          <p:nvPr/>
        </p:nvSpPr>
        <p:spPr>
          <a:xfrm>
            <a:off x="17605236" y="9049651"/>
            <a:ext cx="3338767" cy="6929981"/>
          </a:xfrm>
          <a:prstGeom prst="rect">
            <a:avLst/>
          </a:prstGeom>
          <a:solidFill>
            <a:schemeClr val="accent4">
              <a:lumMod val="20000"/>
              <a:lumOff val="80000"/>
            </a:schemeClr>
          </a:solidFill>
          <a:ln w="88900">
            <a:solidFill>
              <a:schemeClr val="accent4">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Flèche vers la gauche 52"/>
          <p:cNvSpPr/>
          <p:nvPr/>
        </p:nvSpPr>
        <p:spPr>
          <a:xfrm>
            <a:off x="15638846" y="10265674"/>
            <a:ext cx="2520000" cy="1080000"/>
          </a:xfrm>
          <a:prstGeom prst="leftArrow">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solidFill>
                  <a:schemeClr val="accent4">
                    <a:lumMod val="50000"/>
                  </a:schemeClr>
                </a:solidFill>
              </a:rPr>
              <a:t>MRP</a:t>
            </a:r>
            <a:endParaRPr lang="fr-FR" sz="3200" dirty="0">
              <a:solidFill>
                <a:schemeClr val="accent4">
                  <a:lumMod val="50000"/>
                </a:schemeClr>
              </a:solidFill>
            </a:endParaRPr>
          </a:p>
        </p:txBody>
      </p:sp>
      <p:pic>
        <p:nvPicPr>
          <p:cNvPr id="8" name="Image 7"/>
          <p:cNvPicPr>
            <a:picLocks noChangeAspect="1"/>
          </p:cNvPicPr>
          <p:nvPr/>
        </p:nvPicPr>
        <p:blipFill rotWithShape="1">
          <a:blip r:embed="rId17">
            <a:extLst>
              <a:ext uri="{28A0092B-C50C-407E-A947-70E740481C1C}">
                <a14:useLocalDpi xmlns:a14="http://schemas.microsoft.com/office/drawing/2010/main" val="0"/>
              </a:ext>
            </a:extLst>
          </a:blip>
          <a:srcRect l="29512" r="26967"/>
          <a:stretch/>
        </p:blipFill>
        <p:spPr>
          <a:xfrm>
            <a:off x="19042776" y="10443667"/>
            <a:ext cx="836442" cy="1921916"/>
          </a:xfrm>
          <a:prstGeom prst="rect">
            <a:avLst/>
          </a:prstGeom>
        </p:spPr>
      </p:pic>
      <p:sp>
        <p:nvSpPr>
          <p:cNvPr id="54" name="Flèche vers la gauche 53"/>
          <p:cNvSpPr/>
          <p:nvPr/>
        </p:nvSpPr>
        <p:spPr>
          <a:xfrm>
            <a:off x="15638846" y="13965462"/>
            <a:ext cx="2520000" cy="1080000"/>
          </a:xfrm>
          <a:prstGeom prst="leftArrow">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solidFill>
                  <a:schemeClr val="accent4">
                    <a:lumMod val="50000"/>
                  </a:schemeClr>
                </a:solidFill>
              </a:rPr>
              <a:t>OF</a:t>
            </a:r>
            <a:endParaRPr lang="fr-FR" sz="3200" dirty="0">
              <a:solidFill>
                <a:schemeClr val="accent4">
                  <a:lumMod val="50000"/>
                </a:schemeClr>
              </a:solidFill>
            </a:endParaRPr>
          </a:p>
        </p:txBody>
      </p:sp>
      <p:sp>
        <p:nvSpPr>
          <p:cNvPr id="55" name="Flèche vers la gauche 54"/>
          <p:cNvSpPr/>
          <p:nvPr/>
        </p:nvSpPr>
        <p:spPr>
          <a:xfrm>
            <a:off x="13336306" y="12003949"/>
            <a:ext cx="1730686" cy="1080000"/>
          </a:xfrm>
          <a:prstGeom prst="leftArrow">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solidFill>
                  <a:schemeClr val="accent4">
                    <a:lumMod val="50000"/>
                  </a:schemeClr>
                </a:solidFill>
              </a:rPr>
              <a:t>Prix</a:t>
            </a:r>
            <a:endParaRPr lang="fr-FR" sz="3200" dirty="0">
              <a:solidFill>
                <a:schemeClr val="accent4">
                  <a:lumMod val="50000"/>
                </a:schemeClr>
              </a:solidFill>
            </a:endParaRPr>
          </a:p>
        </p:txBody>
      </p:sp>
      <p:sp>
        <p:nvSpPr>
          <p:cNvPr id="56" name="Rectangle 55"/>
          <p:cNvSpPr/>
          <p:nvPr/>
        </p:nvSpPr>
        <p:spPr>
          <a:xfrm>
            <a:off x="17558405" y="9024484"/>
            <a:ext cx="3456000" cy="1404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smtClean="0">
                <a:solidFill>
                  <a:schemeClr val="accent4">
                    <a:lumMod val="50000"/>
                  </a:schemeClr>
                </a:solidFill>
              </a:rPr>
              <a:t>Participants</a:t>
            </a:r>
            <a:endParaRPr lang="fr-FR" dirty="0">
              <a:solidFill>
                <a:schemeClr val="accent4">
                  <a:lumMod val="50000"/>
                </a:schemeClr>
              </a:solidFill>
            </a:endParaRPr>
          </a:p>
        </p:txBody>
      </p:sp>
      <p:sp>
        <p:nvSpPr>
          <p:cNvPr id="26" name="ZoneTexte 25"/>
          <p:cNvSpPr txBox="1"/>
          <p:nvPr/>
        </p:nvSpPr>
        <p:spPr>
          <a:xfrm rot="16200000">
            <a:off x="19182575" y="11087290"/>
            <a:ext cx="1618135" cy="430887"/>
          </a:xfrm>
          <a:prstGeom prst="rect">
            <a:avLst/>
          </a:prstGeom>
          <a:noFill/>
        </p:spPr>
        <p:txBody>
          <a:bodyPr wrap="none" rtlCol="0">
            <a:spAutoFit/>
          </a:bodyPr>
          <a:lstStyle/>
          <a:p>
            <a:r>
              <a:rPr lang="fr-FR" sz="2200" dirty="0" smtClean="0">
                <a:solidFill>
                  <a:schemeClr val="accent4">
                    <a:lumMod val="50000"/>
                  </a:schemeClr>
                </a:solidFill>
              </a:rPr>
              <a:t>Planificateur</a:t>
            </a:r>
            <a:endParaRPr lang="fr-FR" sz="2200" dirty="0">
              <a:solidFill>
                <a:schemeClr val="accent4">
                  <a:lumMod val="50000"/>
                </a:schemeClr>
              </a:solidFill>
            </a:endParaRPr>
          </a:p>
        </p:txBody>
      </p:sp>
      <p:sp>
        <p:nvSpPr>
          <p:cNvPr id="25" name="Flèche vers la gauche 24"/>
          <p:cNvSpPr/>
          <p:nvPr/>
        </p:nvSpPr>
        <p:spPr>
          <a:xfrm>
            <a:off x="17098174" y="12003949"/>
            <a:ext cx="1051094" cy="1080000"/>
          </a:xfrm>
          <a:prstGeom prst="leftArrow">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solidFill>
                  <a:schemeClr val="accent4">
                    <a:lumMod val="50000"/>
                  </a:schemeClr>
                </a:solidFill>
              </a:rPr>
              <a:t>OA</a:t>
            </a:r>
            <a:endParaRPr lang="fr-FR" sz="3200" dirty="0">
              <a:solidFill>
                <a:schemeClr val="accent4">
                  <a:lumMod val="50000"/>
                </a:schemeClr>
              </a:solidFill>
            </a:endParaRPr>
          </a:p>
        </p:txBody>
      </p:sp>
      <p:pic>
        <p:nvPicPr>
          <p:cNvPr id="65" name="Image 64"/>
          <p:cNvPicPr>
            <a:picLocks noChangeAspect="1"/>
          </p:cNvPicPr>
          <p:nvPr/>
        </p:nvPicPr>
        <p:blipFill rotWithShape="1">
          <a:blip r:embed="rId17">
            <a:extLst>
              <a:ext uri="{28A0092B-C50C-407E-A947-70E740481C1C}">
                <a14:useLocalDpi xmlns:a14="http://schemas.microsoft.com/office/drawing/2010/main" val="0"/>
              </a:ext>
            </a:extLst>
          </a:blip>
          <a:srcRect l="29512" r="26967"/>
          <a:stretch/>
        </p:blipFill>
        <p:spPr>
          <a:xfrm>
            <a:off x="19042776" y="13971683"/>
            <a:ext cx="836442" cy="1921916"/>
          </a:xfrm>
          <a:prstGeom prst="rect">
            <a:avLst/>
          </a:prstGeom>
        </p:spPr>
      </p:pic>
      <p:pic>
        <p:nvPicPr>
          <p:cNvPr id="66" name="Image 65"/>
          <p:cNvPicPr>
            <a:picLocks noChangeAspect="1"/>
          </p:cNvPicPr>
          <p:nvPr/>
        </p:nvPicPr>
        <p:blipFill rotWithShape="1">
          <a:blip r:embed="rId17">
            <a:extLst>
              <a:ext uri="{28A0092B-C50C-407E-A947-70E740481C1C}">
                <a14:useLocalDpi xmlns:a14="http://schemas.microsoft.com/office/drawing/2010/main" val="0"/>
              </a:ext>
            </a:extLst>
          </a:blip>
          <a:srcRect l="29512" r="26967"/>
          <a:stretch/>
        </p:blipFill>
        <p:spPr>
          <a:xfrm>
            <a:off x="19835032" y="12142886"/>
            <a:ext cx="836442" cy="1921916"/>
          </a:xfrm>
          <a:prstGeom prst="rect">
            <a:avLst/>
          </a:prstGeom>
        </p:spPr>
      </p:pic>
      <p:pic>
        <p:nvPicPr>
          <p:cNvPr id="67" name="Image 66"/>
          <p:cNvPicPr>
            <a:picLocks noChangeAspect="1"/>
          </p:cNvPicPr>
          <p:nvPr/>
        </p:nvPicPr>
        <p:blipFill rotWithShape="1">
          <a:blip r:embed="rId17">
            <a:extLst>
              <a:ext uri="{28A0092B-C50C-407E-A947-70E740481C1C}">
                <a14:useLocalDpi xmlns:a14="http://schemas.microsoft.com/office/drawing/2010/main" val="0"/>
              </a:ext>
            </a:extLst>
          </a:blip>
          <a:srcRect l="29512" r="26967"/>
          <a:stretch/>
        </p:blipFill>
        <p:spPr>
          <a:xfrm>
            <a:off x="18233888" y="12142886"/>
            <a:ext cx="836442" cy="1921916"/>
          </a:xfrm>
          <a:prstGeom prst="rect">
            <a:avLst/>
          </a:prstGeom>
        </p:spPr>
      </p:pic>
      <p:sp>
        <p:nvSpPr>
          <p:cNvPr id="68" name="ZoneTexte 67"/>
          <p:cNvSpPr txBox="1"/>
          <p:nvPr/>
        </p:nvSpPr>
        <p:spPr>
          <a:xfrm rot="16200000">
            <a:off x="19270772" y="14614179"/>
            <a:ext cx="1441741" cy="430887"/>
          </a:xfrm>
          <a:prstGeom prst="rect">
            <a:avLst/>
          </a:prstGeom>
          <a:noFill/>
        </p:spPr>
        <p:txBody>
          <a:bodyPr wrap="none" rtlCol="0">
            <a:spAutoFit/>
          </a:bodyPr>
          <a:lstStyle/>
          <a:p>
            <a:r>
              <a:rPr lang="fr-FR" sz="2200" dirty="0" smtClean="0">
                <a:solidFill>
                  <a:schemeClr val="accent4">
                    <a:lumMod val="50000"/>
                  </a:schemeClr>
                </a:solidFill>
              </a:rPr>
              <a:t>Production</a:t>
            </a:r>
            <a:endParaRPr lang="fr-FR" sz="2200" dirty="0">
              <a:solidFill>
                <a:schemeClr val="accent4">
                  <a:lumMod val="50000"/>
                </a:schemeClr>
              </a:solidFill>
            </a:endParaRPr>
          </a:p>
        </p:txBody>
      </p:sp>
      <p:sp>
        <p:nvSpPr>
          <p:cNvPr id="69" name="ZoneTexte 68"/>
          <p:cNvSpPr txBox="1"/>
          <p:nvPr/>
        </p:nvSpPr>
        <p:spPr>
          <a:xfrm rot="16200000">
            <a:off x="20126753" y="12690472"/>
            <a:ext cx="1232004" cy="430887"/>
          </a:xfrm>
          <a:prstGeom prst="rect">
            <a:avLst/>
          </a:prstGeom>
          <a:noFill/>
        </p:spPr>
        <p:txBody>
          <a:bodyPr wrap="none" rtlCol="0">
            <a:spAutoFit/>
          </a:bodyPr>
          <a:lstStyle/>
          <a:p>
            <a:r>
              <a:rPr lang="fr-FR" sz="2200" dirty="0" smtClean="0">
                <a:solidFill>
                  <a:schemeClr val="accent4">
                    <a:lumMod val="50000"/>
                  </a:schemeClr>
                </a:solidFill>
              </a:rPr>
              <a:t>Acheteur</a:t>
            </a:r>
            <a:endParaRPr lang="fr-FR" sz="2200" dirty="0">
              <a:solidFill>
                <a:schemeClr val="accent4">
                  <a:lumMod val="50000"/>
                </a:schemeClr>
              </a:solidFill>
            </a:endParaRPr>
          </a:p>
        </p:txBody>
      </p:sp>
      <p:sp>
        <p:nvSpPr>
          <p:cNvPr id="70" name="ZoneTexte 69"/>
          <p:cNvSpPr txBox="1"/>
          <p:nvPr/>
        </p:nvSpPr>
        <p:spPr>
          <a:xfrm rot="16200000">
            <a:off x="18597209" y="12690472"/>
            <a:ext cx="1153457" cy="430887"/>
          </a:xfrm>
          <a:prstGeom prst="rect">
            <a:avLst/>
          </a:prstGeom>
          <a:noFill/>
        </p:spPr>
        <p:txBody>
          <a:bodyPr wrap="none" rtlCol="0">
            <a:spAutoFit/>
          </a:bodyPr>
          <a:lstStyle/>
          <a:p>
            <a:r>
              <a:rPr lang="fr-FR" sz="2200" dirty="0" smtClean="0">
                <a:solidFill>
                  <a:schemeClr val="accent4">
                    <a:lumMod val="50000"/>
                  </a:schemeClr>
                </a:solidFill>
              </a:rPr>
              <a:t>Vendeur</a:t>
            </a:r>
            <a:endParaRPr lang="fr-FR" sz="2200" dirty="0">
              <a:solidFill>
                <a:schemeClr val="accent4">
                  <a:lumMod val="50000"/>
                </a:schemeClr>
              </a:solidFill>
            </a:endParaRPr>
          </a:p>
        </p:txBody>
      </p:sp>
    </p:spTree>
    <p:extLst>
      <p:ext uri="{BB962C8B-B14F-4D97-AF65-F5344CB8AC3E}">
        <p14:creationId xmlns:p14="http://schemas.microsoft.com/office/powerpoint/2010/main" val="2057856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441798" y="16936647"/>
            <a:ext cx="10547556" cy="11842150"/>
          </a:xfrm>
          <a:prstGeom prst="rect">
            <a:avLst/>
          </a:prstGeom>
          <a:solidFill>
            <a:schemeClr val="accent1">
              <a:lumMod val="20000"/>
              <a:lumOff val="80000"/>
              <a:alpha val="25000"/>
            </a:schemeClr>
          </a:solidFill>
          <a:ln w="88900">
            <a:solidFill>
              <a:schemeClr val="accent1">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Rectangle 92"/>
          <p:cNvSpPr/>
          <p:nvPr/>
        </p:nvSpPr>
        <p:spPr>
          <a:xfrm>
            <a:off x="1284226" y="24538815"/>
            <a:ext cx="7655958" cy="2588659"/>
          </a:xfrm>
          <a:prstGeom prst="rect">
            <a:avLst/>
          </a:prstGeom>
          <a:solidFill>
            <a:schemeClr val="accent4">
              <a:alpha val="5000"/>
            </a:schemeClr>
          </a:solidFill>
          <a:ln>
            <a:solidFill>
              <a:schemeClr val="accent4">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dirty="0">
              <a:solidFill>
                <a:srgbClr val="A34589"/>
              </a:solidFill>
            </a:endParaRPr>
          </a:p>
        </p:txBody>
      </p:sp>
      <p:sp>
        <p:nvSpPr>
          <p:cNvPr id="21" name="ZoneTexte 20"/>
          <p:cNvSpPr txBox="1"/>
          <p:nvPr/>
        </p:nvSpPr>
        <p:spPr>
          <a:xfrm>
            <a:off x="6952313" y="13600908"/>
            <a:ext cx="4385860" cy="1077218"/>
          </a:xfrm>
          <a:prstGeom prst="rect">
            <a:avLst/>
          </a:prstGeom>
          <a:noFill/>
        </p:spPr>
        <p:txBody>
          <a:bodyPr wrap="square" rtlCol="0">
            <a:spAutoFit/>
          </a:bodyPr>
          <a:lstStyle/>
          <a:p>
            <a:pPr algn="ctr"/>
            <a:r>
              <a:rPr lang="fr-FR" sz="3200" dirty="0" smtClean="0">
                <a:solidFill>
                  <a:schemeClr val="accent6"/>
                </a:solidFill>
              </a:rPr>
              <a:t>Échange d’informations</a:t>
            </a:r>
          </a:p>
          <a:p>
            <a:pPr algn="ctr"/>
            <a:r>
              <a:rPr lang="fr-FR" sz="3200" dirty="0" smtClean="0">
                <a:solidFill>
                  <a:schemeClr val="accent6"/>
                </a:solidFill>
              </a:rPr>
              <a:t> et interactions</a:t>
            </a:r>
          </a:p>
        </p:txBody>
      </p:sp>
      <p:sp>
        <p:nvSpPr>
          <p:cNvPr id="140" name="Rectangle à coins arrondis 139"/>
          <p:cNvSpPr/>
          <p:nvPr/>
        </p:nvSpPr>
        <p:spPr>
          <a:xfrm>
            <a:off x="2098423" y="10435979"/>
            <a:ext cx="4801196" cy="5420979"/>
          </a:xfrm>
          <a:prstGeom prst="roundRect">
            <a:avLst/>
          </a:prstGeom>
          <a:solidFill>
            <a:schemeClr val="accent1">
              <a:alpha val="50000"/>
            </a:schemeClr>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solidFill>
                <a:srgbClr val="A34589"/>
              </a:solidFill>
            </a:endParaRPr>
          </a:p>
        </p:txBody>
      </p:sp>
      <p:sp>
        <p:nvSpPr>
          <p:cNvPr id="18" name="Rectangle à coins arrondis 17"/>
          <p:cNvSpPr/>
          <p:nvPr/>
        </p:nvSpPr>
        <p:spPr>
          <a:xfrm>
            <a:off x="11557629" y="10435979"/>
            <a:ext cx="5760000" cy="5434542"/>
          </a:xfrm>
          <a:prstGeom prst="roundRect">
            <a:avLst/>
          </a:prstGeom>
          <a:solidFill>
            <a:srgbClr val="8F8F8F">
              <a:alpha val="50000"/>
            </a:srgbClr>
          </a:solidFill>
          <a:ln w="101600">
            <a:solidFill>
              <a:srgbClr val="A34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aphicFrame>
        <p:nvGraphicFramePr>
          <p:cNvPr id="14" name="Diagramme 13"/>
          <p:cNvGraphicFramePr>
            <a:graphicFrameLocks noChangeAspect="1"/>
          </p:cNvGraphicFramePr>
          <p:nvPr>
            <p:extLst>
              <p:ext uri="{D42A27DB-BD31-4B8C-83A1-F6EECF244321}">
                <p14:modId xmlns:p14="http://schemas.microsoft.com/office/powerpoint/2010/main" val="234060199"/>
              </p:ext>
            </p:extLst>
          </p:nvPr>
        </p:nvGraphicFramePr>
        <p:xfrm>
          <a:off x="11377108" y="10857003"/>
          <a:ext cx="6084000" cy="4991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0" y="-24434"/>
            <a:ext cx="21383625" cy="2948103"/>
          </a:xfrm>
          <a:prstGeom prst="rect">
            <a:avLst/>
          </a:prstGeom>
          <a:solidFill>
            <a:srgbClr val="008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sz="3447" dirty="0"/>
          </a:p>
        </p:txBody>
      </p:sp>
      <p:sp>
        <p:nvSpPr>
          <p:cNvPr id="5" name="Rectangle 4"/>
          <p:cNvSpPr/>
          <p:nvPr/>
        </p:nvSpPr>
        <p:spPr>
          <a:xfrm>
            <a:off x="0" y="28978880"/>
            <a:ext cx="21383625" cy="1320765"/>
          </a:xfrm>
          <a:prstGeom prst="rect">
            <a:avLst/>
          </a:prstGeom>
          <a:solidFill>
            <a:srgbClr val="008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sz="3447"/>
          </a:p>
        </p:txBody>
      </p:sp>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3672" y="345941"/>
            <a:ext cx="6133416" cy="990302"/>
          </a:xfrm>
          <a:prstGeom prst="rect">
            <a:avLst/>
          </a:prstGeom>
        </p:spPr>
      </p:pic>
      <p:sp>
        <p:nvSpPr>
          <p:cNvPr id="10" name="TextBox 9"/>
          <p:cNvSpPr txBox="1"/>
          <p:nvPr/>
        </p:nvSpPr>
        <p:spPr>
          <a:xfrm>
            <a:off x="773671" y="1540951"/>
            <a:ext cx="19836282" cy="1135696"/>
          </a:xfrm>
          <a:prstGeom prst="rect">
            <a:avLst/>
          </a:prstGeom>
          <a:noFill/>
        </p:spPr>
        <p:txBody>
          <a:bodyPr wrap="square" rtlCol="0">
            <a:spAutoFit/>
          </a:bodyPr>
          <a:lstStyle/>
          <a:p>
            <a:pPr algn="ctr"/>
            <a:r>
              <a:rPr lang="fr-CH" sz="6780" dirty="0" err="1" smtClean="0">
                <a:solidFill>
                  <a:schemeClr val="bg1"/>
                </a:solidFill>
                <a:latin typeface="Arial" panose="020B0604020202020204" pitchFamily="34" charset="0"/>
                <a:cs typeface="Arial" panose="020B0604020202020204" pitchFamily="34" charset="0"/>
              </a:rPr>
              <a:t>OdooSIM</a:t>
            </a:r>
            <a:r>
              <a:rPr lang="fr-CH" sz="6780" dirty="0" smtClean="0">
                <a:solidFill>
                  <a:schemeClr val="bg1"/>
                </a:solidFill>
                <a:latin typeface="Arial" panose="020B0604020202020204" pitchFamily="34" charset="0"/>
                <a:cs typeface="Arial" panose="020B0604020202020204" pitchFamily="34" charset="0"/>
              </a:rPr>
              <a:t> : Simulation d’entreprise sur PGI</a:t>
            </a:r>
            <a:endParaRPr lang="fr-CH" sz="6780" dirty="0">
              <a:solidFill>
                <a:schemeClr val="bg1"/>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149267" y="239376"/>
            <a:ext cx="2460686" cy="1061346"/>
          </a:xfrm>
          <a:prstGeom prst="rect">
            <a:avLst/>
          </a:prstGeom>
        </p:spPr>
      </p:pic>
      <p:sp>
        <p:nvSpPr>
          <p:cNvPr id="13" name="TextBox 12"/>
          <p:cNvSpPr txBox="1"/>
          <p:nvPr/>
        </p:nvSpPr>
        <p:spPr>
          <a:xfrm>
            <a:off x="957567" y="29395623"/>
            <a:ext cx="19468490" cy="527067"/>
          </a:xfrm>
          <a:prstGeom prst="rect">
            <a:avLst/>
          </a:prstGeom>
          <a:noFill/>
        </p:spPr>
        <p:txBody>
          <a:bodyPr wrap="square" rtlCol="0">
            <a:spAutoFit/>
          </a:bodyPr>
          <a:lstStyle/>
          <a:p>
            <a:pPr algn="ctr"/>
            <a:r>
              <a:rPr lang="fr-CH" sz="2825" dirty="0" smtClean="0">
                <a:solidFill>
                  <a:schemeClr val="bg1"/>
                </a:solidFill>
                <a:latin typeface="Arial" panose="020B0604020202020204" pitchFamily="34" charset="0"/>
                <a:cs typeface="Arial" panose="020B0604020202020204" pitchFamily="34" charset="0"/>
              </a:rPr>
              <a:t>Anthony Tomat – Travail de </a:t>
            </a:r>
            <a:r>
              <a:rPr lang="fr-CH" sz="2825" dirty="0" err="1" smtClean="0">
                <a:solidFill>
                  <a:schemeClr val="bg1"/>
                </a:solidFill>
                <a:latin typeface="Arial" panose="020B0604020202020204" pitchFamily="34" charset="0"/>
                <a:cs typeface="Arial" panose="020B0604020202020204" pitchFamily="34" charset="0"/>
              </a:rPr>
              <a:t>Bachelor</a:t>
            </a:r>
            <a:r>
              <a:rPr lang="fr-CH" sz="2825" dirty="0" smtClean="0">
                <a:solidFill>
                  <a:schemeClr val="bg1"/>
                </a:solidFill>
                <a:latin typeface="Arial" panose="020B0604020202020204" pitchFamily="34" charset="0"/>
                <a:cs typeface="Arial" panose="020B0604020202020204" pitchFamily="34" charset="0"/>
              </a:rPr>
              <a:t> de la filière Informatique de gestion. Session 3IG PT, semestre de printemps 2016</a:t>
            </a:r>
            <a:endParaRPr lang="fr-CH" sz="2825" dirty="0">
              <a:solidFill>
                <a:schemeClr val="bg1"/>
              </a:solidFill>
              <a:latin typeface="Arial" panose="020B0604020202020204" pitchFamily="34" charset="0"/>
              <a:cs typeface="Arial" panose="020B0604020202020204" pitchFamily="34" charset="0"/>
            </a:endParaRPr>
          </a:p>
        </p:txBody>
      </p:sp>
      <p:pic>
        <p:nvPicPr>
          <p:cNvPr id="20" name="Imag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771221" y="10514706"/>
            <a:ext cx="1377092" cy="468000"/>
          </a:xfrm>
          <a:prstGeom prst="rect">
            <a:avLst/>
          </a:prstGeom>
        </p:spPr>
      </p:pic>
      <p:pic>
        <p:nvPicPr>
          <p:cNvPr id="127" name="Image 126"/>
          <p:cNvPicPr>
            <a:picLocks noChangeAspect="1"/>
          </p:cNvPicPr>
          <p:nvPr/>
        </p:nvPicPr>
        <p:blipFill rotWithShape="1">
          <a:blip r:embed="rId11">
            <a:extLst>
              <a:ext uri="{28A0092B-C50C-407E-A947-70E740481C1C}">
                <a14:useLocalDpi xmlns:a14="http://schemas.microsoft.com/office/drawing/2010/main" val="0"/>
              </a:ext>
            </a:extLst>
          </a:blip>
          <a:srcRect l="27990" r="28353"/>
          <a:stretch/>
        </p:blipFill>
        <p:spPr>
          <a:xfrm>
            <a:off x="4343719" y="10626935"/>
            <a:ext cx="471500" cy="1080000"/>
          </a:xfrm>
          <a:prstGeom prst="rect">
            <a:avLst/>
          </a:prstGeom>
        </p:spPr>
      </p:pic>
      <p:pic>
        <p:nvPicPr>
          <p:cNvPr id="129" name="Image 128"/>
          <p:cNvPicPr>
            <a:picLocks noChangeAspect="1"/>
          </p:cNvPicPr>
          <p:nvPr/>
        </p:nvPicPr>
        <p:blipFill rotWithShape="1">
          <a:blip r:embed="rId11">
            <a:extLst>
              <a:ext uri="{28A0092B-C50C-407E-A947-70E740481C1C}">
                <a14:useLocalDpi xmlns:a14="http://schemas.microsoft.com/office/drawing/2010/main" val="0"/>
              </a:ext>
            </a:extLst>
          </a:blip>
          <a:srcRect l="27990" r="28353"/>
          <a:stretch/>
        </p:blipFill>
        <p:spPr>
          <a:xfrm>
            <a:off x="5520728" y="10626935"/>
            <a:ext cx="471500" cy="1080000"/>
          </a:xfrm>
          <a:prstGeom prst="rect">
            <a:avLst/>
          </a:prstGeom>
        </p:spPr>
      </p:pic>
      <p:pic>
        <p:nvPicPr>
          <p:cNvPr id="130" name="Image 129"/>
          <p:cNvPicPr>
            <a:picLocks noChangeAspect="1"/>
          </p:cNvPicPr>
          <p:nvPr/>
        </p:nvPicPr>
        <p:blipFill rotWithShape="1">
          <a:blip r:embed="rId11">
            <a:extLst>
              <a:ext uri="{28A0092B-C50C-407E-A947-70E740481C1C}">
                <a14:useLocalDpi xmlns:a14="http://schemas.microsoft.com/office/drawing/2010/main" val="0"/>
              </a:ext>
            </a:extLst>
          </a:blip>
          <a:srcRect l="27990" r="28353"/>
          <a:stretch/>
        </p:blipFill>
        <p:spPr>
          <a:xfrm>
            <a:off x="6098935" y="10626935"/>
            <a:ext cx="471500" cy="1080000"/>
          </a:xfrm>
          <a:prstGeom prst="rect">
            <a:avLst/>
          </a:prstGeom>
        </p:spPr>
      </p:pic>
      <p:pic>
        <p:nvPicPr>
          <p:cNvPr id="131" name="Image 130"/>
          <p:cNvPicPr>
            <a:picLocks noChangeAspect="1"/>
          </p:cNvPicPr>
          <p:nvPr/>
        </p:nvPicPr>
        <p:blipFill rotWithShape="1">
          <a:blip r:embed="rId11">
            <a:extLst>
              <a:ext uri="{28A0092B-C50C-407E-A947-70E740481C1C}">
                <a14:useLocalDpi xmlns:a14="http://schemas.microsoft.com/office/drawing/2010/main" val="0"/>
              </a:ext>
            </a:extLst>
          </a:blip>
          <a:srcRect l="27990" r="28353"/>
          <a:stretch/>
        </p:blipFill>
        <p:spPr>
          <a:xfrm>
            <a:off x="4935321" y="10626935"/>
            <a:ext cx="471500" cy="1080000"/>
          </a:xfrm>
          <a:prstGeom prst="rect">
            <a:avLst/>
          </a:prstGeom>
        </p:spPr>
      </p:pic>
      <p:pic>
        <p:nvPicPr>
          <p:cNvPr id="133" name="Image 132"/>
          <p:cNvPicPr>
            <a:picLocks noChangeAspect="1"/>
          </p:cNvPicPr>
          <p:nvPr/>
        </p:nvPicPr>
        <p:blipFill rotWithShape="1">
          <a:blip r:embed="rId11">
            <a:extLst>
              <a:ext uri="{28A0092B-C50C-407E-A947-70E740481C1C}">
                <a14:useLocalDpi xmlns:a14="http://schemas.microsoft.com/office/drawing/2010/main" val="0"/>
              </a:ext>
            </a:extLst>
          </a:blip>
          <a:srcRect l="27990" r="28353"/>
          <a:stretch/>
        </p:blipFill>
        <p:spPr>
          <a:xfrm>
            <a:off x="5520728" y="11755077"/>
            <a:ext cx="471500" cy="1080000"/>
          </a:xfrm>
          <a:prstGeom prst="rect">
            <a:avLst/>
          </a:prstGeom>
        </p:spPr>
      </p:pic>
      <p:pic>
        <p:nvPicPr>
          <p:cNvPr id="134" name="Image 133"/>
          <p:cNvPicPr>
            <a:picLocks noChangeAspect="1"/>
          </p:cNvPicPr>
          <p:nvPr/>
        </p:nvPicPr>
        <p:blipFill rotWithShape="1">
          <a:blip r:embed="rId11">
            <a:extLst>
              <a:ext uri="{28A0092B-C50C-407E-A947-70E740481C1C}">
                <a14:useLocalDpi xmlns:a14="http://schemas.microsoft.com/office/drawing/2010/main" val="0"/>
              </a:ext>
            </a:extLst>
          </a:blip>
          <a:srcRect l="27990" r="28353"/>
          <a:stretch/>
        </p:blipFill>
        <p:spPr>
          <a:xfrm>
            <a:off x="6098935" y="11755077"/>
            <a:ext cx="471500" cy="1080000"/>
          </a:xfrm>
          <a:prstGeom prst="rect">
            <a:avLst/>
          </a:prstGeom>
        </p:spPr>
      </p:pic>
      <p:pic>
        <p:nvPicPr>
          <p:cNvPr id="135" name="Image 134"/>
          <p:cNvPicPr>
            <a:picLocks noChangeAspect="1"/>
          </p:cNvPicPr>
          <p:nvPr/>
        </p:nvPicPr>
        <p:blipFill rotWithShape="1">
          <a:blip r:embed="rId11">
            <a:extLst>
              <a:ext uri="{28A0092B-C50C-407E-A947-70E740481C1C}">
                <a14:useLocalDpi xmlns:a14="http://schemas.microsoft.com/office/drawing/2010/main" val="0"/>
              </a:ext>
            </a:extLst>
          </a:blip>
          <a:srcRect l="27990" r="28353"/>
          <a:stretch/>
        </p:blipFill>
        <p:spPr>
          <a:xfrm>
            <a:off x="4935321" y="11755077"/>
            <a:ext cx="471500" cy="1080000"/>
          </a:xfrm>
          <a:prstGeom prst="rect">
            <a:avLst/>
          </a:prstGeom>
        </p:spPr>
      </p:pic>
      <p:pic>
        <p:nvPicPr>
          <p:cNvPr id="137" name="Image 136"/>
          <p:cNvPicPr>
            <a:picLocks noChangeAspect="1"/>
          </p:cNvPicPr>
          <p:nvPr/>
        </p:nvPicPr>
        <p:blipFill rotWithShape="1">
          <a:blip r:embed="rId11">
            <a:extLst>
              <a:ext uri="{28A0092B-C50C-407E-A947-70E740481C1C}">
                <a14:useLocalDpi xmlns:a14="http://schemas.microsoft.com/office/drawing/2010/main" val="0"/>
              </a:ext>
            </a:extLst>
          </a:blip>
          <a:srcRect l="27990" r="28353"/>
          <a:stretch/>
        </p:blipFill>
        <p:spPr>
          <a:xfrm>
            <a:off x="5156410" y="13441551"/>
            <a:ext cx="597236" cy="1368000"/>
          </a:xfrm>
          <a:prstGeom prst="rect">
            <a:avLst/>
          </a:prstGeom>
        </p:spPr>
      </p:pic>
      <p:pic>
        <p:nvPicPr>
          <p:cNvPr id="138" name="Image 137"/>
          <p:cNvPicPr>
            <a:picLocks noChangeAspect="1"/>
          </p:cNvPicPr>
          <p:nvPr/>
        </p:nvPicPr>
        <p:blipFill rotWithShape="1">
          <a:blip r:embed="rId11">
            <a:extLst>
              <a:ext uri="{28A0092B-C50C-407E-A947-70E740481C1C}">
                <a14:useLocalDpi xmlns:a14="http://schemas.microsoft.com/office/drawing/2010/main" val="0"/>
              </a:ext>
            </a:extLst>
          </a:blip>
          <a:srcRect l="27990" r="28353"/>
          <a:stretch/>
        </p:blipFill>
        <p:spPr>
          <a:xfrm>
            <a:off x="5807769" y="13441551"/>
            <a:ext cx="597236" cy="1368000"/>
          </a:xfrm>
          <a:prstGeom prst="rect">
            <a:avLst/>
          </a:prstGeom>
        </p:spPr>
      </p:pic>
      <p:grpSp>
        <p:nvGrpSpPr>
          <p:cNvPr id="23" name="Grouper 22"/>
          <p:cNvGrpSpPr/>
          <p:nvPr/>
        </p:nvGrpSpPr>
        <p:grpSpPr>
          <a:xfrm>
            <a:off x="6982778" y="12264876"/>
            <a:ext cx="1080000" cy="1080000"/>
            <a:chOff x="7045166" y="10740360"/>
            <a:chExt cx="1080000" cy="1080000"/>
          </a:xfrm>
        </p:grpSpPr>
        <p:sp>
          <p:nvSpPr>
            <p:cNvPr id="141" name="Ellipse 140"/>
            <p:cNvSpPr>
              <a:spLocks noChangeAspect="1"/>
            </p:cNvSpPr>
            <p:nvPr/>
          </p:nvSpPr>
          <p:spPr>
            <a:xfrm>
              <a:off x="7045166" y="10740360"/>
              <a:ext cx="1080000" cy="1080000"/>
            </a:xfrm>
            <a:prstGeom prst="ellipse">
              <a:avLst/>
            </a:prstGeom>
            <a:solidFill>
              <a:schemeClr val="accent1">
                <a:alpha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1" name="Imag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8359898">
              <a:off x="7149107" y="10887103"/>
              <a:ext cx="834872" cy="834872"/>
            </a:xfrm>
            <a:prstGeom prst="rect">
              <a:avLst/>
            </a:prstGeom>
          </p:spPr>
        </p:pic>
      </p:grpSp>
      <p:sp>
        <p:nvSpPr>
          <p:cNvPr id="170" name="ZoneTexte 169"/>
          <p:cNvSpPr txBox="1"/>
          <p:nvPr/>
        </p:nvSpPr>
        <p:spPr>
          <a:xfrm>
            <a:off x="2098423" y="15939754"/>
            <a:ext cx="4801196" cy="584775"/>
          </a:xfrm>
          <a:prstGeom prst="rect">
            <a:avLst/>
          </a:prstGeom>
          <a:noFill/>
        </p:spPr>
        <p:txBody>
          <a:bodyPr wrap="square" rtlCol="0">
            <a:spAutoFit/>
          </a:bodyPr>
          <a:lstStyle/>
          <a:p>
            <a:pPr algn="ctr"/>
            <a:r>
              <a:rPr lang="fr-FR" sz="3200" dirty="0" smtClean="0">
                <a:solidFill>
                  <a:srgbClr val="008AC9"/>
                </a:solidFill>
              </a:rPr>
              <a:t>Le simulateur</a:t>
            </a:r>
            <a:endParaRPr lang="fr-FR" sz="3200" dirty="0">
              <a:solidFill>
                <a:srgbClr val="008AC9"/>
              </a:solidFill>
            </a:endParaRPr>
          </a:p>
        </p:txBody>
      </p:sp>
      <p:sp>
        <p:nvSpPr>
          <p:cNvPr id="2" name="Bulle ronde 1"/>
          <p:cNvSpPr/>
          <p:nvPr/>
        </p:nvSpPr>
        <p:spPr>
          <a:xfrm>
            <a:off x="2193956" y="11398728"/>
            <a:ext cx="2194058" cy="1423193"/>
          </a:xfrm>
          <a:prstGeom prst="wedgeEllipseCallout">
            <a:avLst>
              <a:gd name="adj1" fmla="val 68474"/>
              <a:gd name="adj2" fmla="val -61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2200" dirty="0" smtClean="0"/>
              <a:t>Nous avons soif !!!</a:t>
            </a:r>
            <a:endParaRPr lang="fr-FR" sz="2200" dirty="0"/>
          </a:p>
        </p:txBody>
      </p:sp>
      <p:sp>
        <p:nvSpPr>
          <p:cNvPr id="44" name="ZoneTexte 43"/>
          <p:cNvSpPr txBox="1"/>
          <p:nvPr/>
        </p:nvSpPr>
        <p:spPr>
          <a:xfrm>
            <a:off x="11480884" y="16059301"/>
            <a:ext cx="5836745" cy="584775"/>
          </a:xfrm>
          <a:prstGeom prst="rect">
            <a:avLst/>
          </a:prstGeom>
          <a:noFill/>
        </p:spPr>
        <p:txBody>
          <a:bodyPr wrap="square" rtlCol="0">
            <a:spAutoFit/>
          </a:bodyPr>
          <a:lstStyle/>
          <a:p>
            <a:pPr algn="ctr"/>
            <a:r>
              <a:rPr lang="fr-FR" sz="3200" dirty="0" smtClean="0">
                <a:solidFill>
                  <a:srgbClr val="A34589"/>
                </a:solidFill>
              </a:rPr>
              <a:t>Instance équipe X Brewery &amp; Co.</a:t>
            </a:r>
            <a:endParaRPr lang="fr-FR" sz="3200" dirty="0">
              <a:solidFill>
                <a:srgbClr val="A34589"/>
              </a:solidFill>
            </a:endParaRPr>
          </a:p>
        </p:txBody>
      </p:sp>
      <p:sp>
        <p:nvSpPr>
          <p:cNvPr id="12" name="Rectangle 11"/>
          <p:cNvSpPr/>
          <p:nvPr/>
        </p:nvSpPr>
        <p:spPr>
          <a:xfrm>
            <a:off x="485344" y="10112370"/>
            <a:ext cx="10491704" cy="6525630"/>
          </a:xfrm>
          <a:prstGeom prst="rect">
            <a:avLst/>
          </a:prstGeom>
          <a:noFill/>
          <a:ln w="88900">
            <a:solidFill>
              <a:schemeClr val="accent1">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ZoneTexte 51"/>
          <p:cNvSpPr txBox="1"/>
          <p:nvPr/>
        </p:nvSpPr>
        <p:spPr>
          <a:xfrm>
            <a:off x="11333512" y="16904739"/>
            <a:ext cx="9574177" cy="11503149"/>
          </a:xfrm>
          <a:prstGeom prst="rect">
            <a:avLst/>
          </a:prstGeom>
          <a:noFill/>
        </p:spPr>
        <p:txBody>
          <a:bodyPr wrap="square" rtlCol="0">
            <a:spAutoFit/>
          </a:bodyPr>
          <a:lstStyle/>
          <a:p>
            <a:pPr algn="just">
              <a:spcBef>
                <a:spcPts val="200"/>
              </a:spcBef>
              <a:spcAft>
                <a:spcPts val="600"/>
              </a:spcAft>
            </a:pPr>
            <a:r>
              <a:rPr lang="fr-FR" sz="4000" dirty="0" smtClean="0">
                <a:solidFill>
                  <a:srgbClr val="008AC9"/>
                </a:solidFill>
              </a:rPr>
              <a:t>Comment </a:t>
            </a:r>
            <a:r>
              <a:rPr lang="fr-FR" sz="4000" dirty="0">
                <a:solidFill>
                  <a:srgbClr val="008AC9"/>
                </a:solidFill>
              </a:rPr>
              <a:t>fonctionne  </a:t>
            </a:r>
            <a:r>
              <a:rPr lang="fr-FR" sz="4000" dirty="0" smtClean="0">
                <a:solidFill>
                  <a:srgbClr val="008AC9"/>
                </a:solidFill>
              </a:rPr>
              <a:t>le simulateur?</a:t>
            </a:r>
            <a:endParaRPr lang="fr-FR" sz="4000" dirty="0">
              <a:solidFill>
                <a:srgbClr val="008AC9"/>
              </a:solidFill>
            </a:endParaRPr>
          </a:p>
          <a:p>
            <a:pPr algn="just">
              <a:spcBef>
                <a:spcPts val="300"/>
              </a:spcBef>
              <a:spcAft>
                <a:spcPts val="300"/>
              </a:spcAft>
            </a:pPr>
            <a:r>
              <a:rPr lang="fr-FR" sz="3600" dirty="0" smtClean="0"/>
              <a:t>Le simulateur créé des consommateurs avec des besoins spécifiques. Ces besoins sont exprimés sous forme d’un plan de demande avec un rapport prix-quantité.</a:t>
            </a:r>
          </a:p>
          <a:p>
            <a:pPr algn="just">
              <a:spcBef>
                <a:spcPts val="300"/>
              </a:spcBef>
              <a:spcAft>
                <a:spcPts val="300"/>
              </a:spcAft>
            </a:pPr>
            <a:r>
              <a:rPr lang="fr-FR" sz="3600" dirty="0" smtClean="0"/>
              <a:t>Puis, il </a:t>
            </a:r>
            <a:r>
              <a:rPr lang="fr-FR" sz="3600" dirty="0"/>
              <a:t>se connecte aux instances </a:t>
            </a:r>
            <a:r>
              <a:rPr lang="fr-FR" sz="3600" dirty="0" err="1" smtClean="0"/>
              <a:t>Odoo</a:t>
            </a:r>
            <a:r>
              <a:rPr lang="fr-FR" sz="3600" dirty="0" smtClean="0"/>
              <a:t>; Qui représentent les sociétés </a:t>
            </a:r>
            <a:r>
              <a:rPr lang="fr-FR" sz="3600" dirty="0" smtClean="0">
                <a:solidFill>
                  <a:srgbClr val="A34589"/>
                </a:solidFill>
              </a:rPr>
              <a:t>Brewery &amp; Co.</a:t>
            </a:r>
            <a:r>
              <a:rPr lang="fr-FR" sz="3600" dirty="0" smtClean="0"/>
              <a:t>. Il récupère </a:t>
            </a:r>
            <a:r>
              <a:rPr lang="fr-FR" sz="3600" dirty="0"/>
              <a:t>l’état des stocks et les prix de </a:t>
            </a:r>
            <a:r>
              <a:rPr lang="fr-FR" sz="3600" dirty="0" smtClean="0"/>
              <a:t>vente. Suite à cela, il met en œuvre un algorithme de sélection de l’offre pour chacun des besoins. La société qui offre les meilleures conditions conclue la vente et augmente son chiffre d’affaires.</a:t>
            </a:r>
          </a:p>
          <a:p>
            <a:pPr algn="just">
              <a:spcBef>
                <a:spcPts val="300"/>
              </a:spcBef>
              <a:spcAft>
                <a:spcPts val="300"/>
              </a:spcAft>
            </a:pPr>
            <a:r>
              <a:rPr lang="fr-FR" sz="3600" dirty="0" smtClean="0"/>
              <a:t>Le simulateur emploi aussi les éléments métiers de chacun des processus pour en changer les statuts et faire évoluer l’histoire.</a:t>
            </a:r>
          </a:p>
          <a:p>
            <a:pPr algn="just">
              <a:spcBef>
                <a:spcPts val="300"/>
              </a:spcBef>
              <a:spcAft>
                <a:spcPts val="300"/>
              </a:spcAft>
            </a:pPr>
            <a:r>
              <a:rPr lang="fr-FR" sz="3600" b="1" i="1" dirty="0" smtClean="0">
                <a:solidFill>
                  <a:srgbClr val="0098D8"/>
                </a:solidFill>
              </a:rPr>
              <a:t>Exemple d’interaction : </a:t>
            </a:r>
            <a:r>
              <a:rPr lang="fr-FR" sz="3600" i="1" dirty="0" smtClean="0">
                <a:solidFill>
                  <a:srgbClr val="0098D8"/>
                </a:solidFill>
              </a:rPr>
              <a:t>Le simulateur récupère une demande d’approvisionnement avec l’API, lit la date et simule le délai de livraison (1 jours = 60 secondes). Une fois atteint, il ajoute la quantité achetée en stock et termine le flux d’achat.</a:t>
            </a:r>
          </a:p>
        </p:txBody>
      </p:sp>
      <p:sp>
        <p:nvSpPr>
          <p:cNvPr id="46" name="ZoneTexte 45"/>
          <p:cNvSpPr txBox="1"/>
          <p:nvPr/>
        </p:nvSpPr>
        <p:spPr>
          <a:xfrm>
            <a:off x="11369826" y="3029898"/>
            <a:ext cx="9574177" cy="7350730"/>
          </a:xfrm>
          <a:prstGeom prst="rect">
            <a:avLst/>
          </a:prstGeom>
          <a:noFill/>
        </p:spPr>
        <p:txBody>
          <a:bodyPr wrap="square" rtlCol="0">
            <a:spAutoFit/>
          </a:bodyPr>
          <a:lstStyle/>
          <a:p>
            <a:pPr algn="just">
              <a:spcBef>
                <a:spcPts val="200"/>
              </a:spcBef>
              <a:spcAft>
                <a:spcPts val="600"/>
              </a:spcAft>
            </a:pPr>
            <a:r>
              <a:rPr lang="fr-FR" sz="4000" dirty="0">
                <a:solidFill>
                  <a:srgbClr val="008AC9"/>
                </a:solidFill>
              </a:rPr>
              <a:t>Scope du projet</a:t>
            </a:r>
          </a:p>
          <a:p>
            <a:pPr algn="just">
              <a:spcBef>
                <a:spcPts val="300"/>
              </a:spcBef>
              <a:spcAft>
                <a:spcPts val="300"/>
              </a:spcAft>
            </a:pPr>
            <a:r>
              <a:rPr lang="fr-FR" sz="3600" dirty="0"/>
              <a:t>Imaginer un scénario puis fournir les spécifications métiers et techniques nécessaires à la réalisation du jeu. Les spécifications des ventes doivent </a:t>
            </a:r>
            <a:r>
              <a:rPr lang="fr-CH" sz="3600" dirty="0"/>
              <a:t>être implémentées dans une version proof of concept du simulateur attestant de la faisabilité du projet.</a:t>
            </a:r>
          </a:p>
          <a:p>
            <a:pPr algn="just">
              <a:spcBef>
                <a:spcPts val="200"/>
              </a:spcBef>
              <a:spcAft>
                <a:spcPts val="600"/>
              </a:spcAft>
            </a:pPr>
            <a:r>
              <a:rPr lang="fr-FR" sz="4000" dirty="0">
                <a:solidFill>
                  <a:srgbClr val="008AC9"/>
                </a:solidFill>
              </a:rPr>
              <a:t>Quel scénario de jeu ?</a:t>
            </a:r>
          </a:p>
          <a:p>
            <a:pPr algn="just">
              <a:spcBef>
                <a:spcPts val="300"/>
              </a:spcBef>
              <a:spcAft>
                <a:spcPts val="300"/>
              </a:spcAft>
            </a:pPr>
            <a:r>
              <a:rPr lang="fr-FR" sz="3600" dirty="0" err="1">
                <a:solidFill>
                  <a:srgbClr val="A34589"/>
                </a:solidFill>
              </a:rPr>
              <a:t>Brewery</a:t>
            </a:r>
            <a:r>
              <a:rPr lang="fr-FR" sz="3600" dirty="0">
                <a:solidFill>
                  <a:srgbClr val="A34589"/>
                </a:solidFill>
              </a:rPr>
              <a:t> &amp; Co. </a:t>
            </a:r>
            <a:r>
              <a:rPr lang="fr-FR" sz="3600" dirty="0"/>
              <a:t>produit et commercialise 4 sortes de bières. Ses stocks s’écoulent au travers de </a:t>
            </a:r>
            <a:r>
              <a:rPr lang="fr-CH" sz="3600" dirty="0"/>
              <a:t>3 canaux de distribution. Ses 220 détaillants agréés revendent les produits aux consommateurs finaux.</a:t>
            </a:r>
            <a:endParaRPr lang="fr-FR" sz="3600" dirty="0"/>
          </a:p>
          <a:p>
            <a:pPr algn="just">
              <a:spcBef>
                <a:spcPts val="600"/>
              </a:spcBef>
              <a:spcAft>
                <a:spcPts val="600"/>
              </a:spcAft>
            </a:pPr>
            <a:endParaRPr lang="fr-FR" sz="3600" dirty="0"/>
          </a:p>
        </p:txBody>
      </p:sp>
      <p:sp>
        <p:nvSpPr>
          <p:cNvPr id="3" name="Rectangle 2"/>
          <p:cNvSpPr/>
          <p:nvPr/>
        </p:nvSpPr>
        <p:spPr>
          <a:xfrm>
            <a:off x="441798" y="10074743"/>
            <a:ext cx="1404000" cy="662112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ZoneTexte 15"/>
          <p:cNvSpPr txBox="1"/>
          <p:nvPr/>
        </p:nvSpPr>
        <p:spPr>
          <a:xfrm rot="16200000">
            <a:off x="-2044933" y="13017803"/>
            <a:ext cx="6334638" cy="769441"/>
          </a:xfrm>
          <a:prstGeom prst="rect">
            <a:avLst/>
          </a:prstGeom>
          <a:noFill/>
        </p:spPr>
        <p:txBody>
          <a:bodyPr wrap="square" rtlCol="0">
            <a:spAutoFit/>
          </a:bodyPr>
          <a:lstStyle/>
          <a:p>
            <a:pPr algn="ctr"/>
            <a:r>
              <a:rPr lang="fr-FR" sz="4400" dirty="0" smtClean="0">
                <a:solidFill>
                  <a:srgbClr val="008AC9"/>
                </a:solidFill>
              </a:rPr>
              <a:t>Écosystème OdooSIM</a:t>
            </a:r>
            <a:endParaRPr lang="fr-FR" sz="4400" dirty="0">
              <a:solidFill>
                <a:srgbClr val="008AC9"/>
              </a:solidFill>
            </a:endParaRPr>
          </a:p>
        </p:txBody>
      </p:sp>
      <p:graphicFrame>
        <p:nvGraphicFramePr>
          <p:cNvPr id="6" name="Tableau 5"/>
          <p:cNvGraphicFramePr>
            <a:graphicFrameLocks noGrp="1"/>
          </p:cNvGraphicFramePr>
          <p:nvPr>
            <p:extLst>
              <p:ext uri="{D42A27DB-BD31-4B8C-83A1-F6EECF244321}">
                <p14:modId xmlns:p14="http://schemas.microsoft.com/office/powerpoint/2010/main" val="1807206936"/>
              </p:ext>
            </p:extLst>
          </p:nvPr>
        </p:nvGraphicFramePr>
        <p:xfrm>
          <a:off x="2406316" y="12938984"/>
          <a:ext cx="4163207" cy="2194560"/>
        </p:xfrm>
        <a:graphic>
          <a:graphicData uri="http://schemas.openxmlformats.org/drawingml/2006/table">
            <a:tbl>
              <a:tblPr firstRow="1" bandRow="1">
                <a:tableStyleId>{93296810-A885-4BE3-A3E7-6D5BEEA58F35}</a:tableStyleId>
              </a:tblPr>
              <a:tblGrid>
                <a:gridCol w="1816124"/>
                <a:gridCol w="2347083"/>
              </a:tblGrid>
              <a:tr h="276084">
                <a:tc>
                  <a:txBody>
                    <a:bodyPr/>
                    <a:lstStyle/>
                    <a:p>
                      <a:pPr algn="ctr"/>
                      <a:r>
                        <a:rPr lang="fr-FR" sz="1800" dirty="0" smtClean="0"/>
                        <a:t>Prix</a:t>
                      </a:r>
                      <a:endParaRPr lang="fr-FR" sz="1800" dirty="0"/>
                    </a:p>
                  </a:txBody>
                  <a:tcPr anchor="ctr"/>
                </a:tc>
                <a:tc>
                  <a:txBody>
                    <a:bodyPr/>
                    <a:lstStyle/>
                    <a:p>
                      <a:pPr algn="ctr"/>
                      <a:r>
                        <a:rPr lang="fr-FR" sz="1800" dirty="0" smtClean="0"/>
                        <a:t>Quantité demandée</a:t>
                      </a:r>
                      <a:endParaRPr lang="fr-FR" sz="1800" dirty="0"/>
                    </a:p>
                  </a:txBody>
                  <a:tcPr anchor="ctr"/>
                </a:tc>
              </a:tr>
              <a:tr h="276084">
                <a:tc>
                  <a:txBody>
                    <a:bodyPr/>
                    <a:lstStyle/>
                    <a:p>
                      <a:pPr algn="ctr"/>
                      <a:r>
                        <a:rPr lang="fr-FR" sz="1800" dirty="0" smtClean="0"/>
                        <a:t>CHF 2.00</a:t>
                      </a:r>
                      <a:endParaRPr lang="fr-FR" sz="1800" dirty="0"/>
                    </a:p>
                  </a:txBody>
                  <a:tcPr anchor="ctr"/>
                </a:tc>
                <a:tc>
                  <a:txBody>
                    <a:bodyPr/>
                    <a:lstStyle/>
                    <a:p>
                      <a:pPr algn="ctr"/>
                      <a:r>
                        <a:rPr lang="fr-FR" sz="1800" dirty="0" smtClean="0"/>
                        <a:t>7</a:t>
                      </a:r>
                      <a:endParaRPr lang="fr-FR" sz="1800" dirty="0"/>
                    </a:p>
                  </a:txBody>
                  <a:tcPr anchor="ctr"/>
                </a:tc>
              </a:tr>
              <a:tr h="276084">
                <a:tc>
                  <a:txBody>
                    <a:bodyPr/>
                    <a:lstStyle/>
                    <a:p>
                      <a:pPr algn="ctr"/>
                      <a:r>
                        <a:rPr lang="fr-FR" sz="1800" dirty="0" smtClean="0"/>
                        <a:t>CHF 2.20</a:t>
                      </a:r>
                      <a:endParaRPr lang="fr-FR" sz="1800" dirty="0"/>
                    </a:p>
                  </a:txBody>
                  <a:tcPr anchor="ctr"/>
                </a:tc>
                <a:tc>
                  <a:txBody>
                    <a:bodyPr/>
                    <a:lstStyle/>
                    <a:p>
                      <a:pPr algn="ctr"/>
                      <a:r>
                        <a:rPr lang="fr-FR" sz="1800" dirty="0" smtClean="0"/>
                        <a:t>5</a:t>
                      </a:r>
                      <a:endParaRPr lang="fr-FR" sz="1800" dirty="0"/>
                    </a:p>
                  </a:txBody>
                  <a:tcPr anchor="ctr"/>
                </a:tc>
              </a:tr>
              <a:tr h="276084">
                <a:tc>
                  <a:txBody>
                    <a:bodyPr/>
                    <a:lstStyle/>
                    <a:p>
                      <a:pPr algn="ctr"/>
                      <a:r>
                        <a:rPr lang="fr-FR" sz="1800" dirty="0" smtClean="0"/>
                        <a:t>CHF 2.40</a:t>
                      </a:r>
                      <a:endParaRPr lang="fr-FR" sz="1800" dirty="0"/>
                    </a:p>
                  </a:txBody>
                  <a:tcPr anchor="ctr"/>
                </a:tc>
                <a:tc>
                  <a:txBody>
                    <a:bodyPr/>
                    <a:lstStyle/>
                    <a:p>
                      <a:pPr algn="ctr"/>
                      <a:r>
                        <a:rPr lang="fr-FR" sz="1800" dirty="0" smtClean="0"/>
                        <a:t>3</a:t>
                      </a:r>
                      <a:endParaRPr lang="fr-FR" sz="1800" dirty="0"/>
                    </a:p>
                  </a:txBody>
                  <a:tcPr anchor="ctr"/>
                </a:tc>
              </a:tr>
              <a:tr h="276084">
                <a:tc>
                  <a:txBody>
                    <a:bodyPr/>
                    <a:lstStyle/>
                    <a:p>
                      <a:pPr algn="ctr"/>
                      <a:r>
                        <a:rPr lang="fr-FR" sz="1800" dirty="0" smtClean="0"/>
                        <a:t>CHF 2.60</a:t>
                      </a:r>
                      <a:endParaRPr lang="fr-FR" sz="1800" dirty="0"/>
                    </a:p>
                  </a:txBody>
                  <a:tcPr anchor="ctr"/>
                </a:tc>
                <a:tc>
                  <a:txBody>
                    <a:bodyPr/>
                    <a:lstStyle/>
                    <a:p>
                      <a:pPr algn="ctr"/>
                      <a:r>
                        <a:rPr lang="fr-FR" sz="1800" dirty="0" smtClean="0"/>
                        <a:t>1</a:t>
                      </a:r>
                      <a:endParaRPr lang="fr-FR" sz="1800" dirty="0"/>
                    </a:p>
                  </a:txBody>
                  <a:tcPr anchor="ctr"/>
                </a:tc>
              </a:tr>
              <a:tr h="276084">
                <a:tc>
                  <a:txBody>
                    <a:bodyPr/>
                    <a:lstStyle/>
                    <a:p>
                      <a:pPr algn="ctr"/>
                      <a:r>
                        <a:rPr lang="fr-FR" sz="1800" dirty="0" smtClean="0"/>
                        <a:t>&gt; CHF 2.70</a:t>
                      </a:r>
                      <a:endParaRPr lang="fr-FR" sz="1800" dirty="0"/>
                    </a:p>
                  </a:txBody>
                  <a:tcPr anchor="ctr"/>
                </a:tc>
                <a:tc>
                  <a:txBody>
                    <a:bodyPr/>
                    <a:lstStyle/>
                    <a:p>
                      <a:pPr algn="ctr"/>
                      <a:r>
                        <a:rPr lang="fr-FR" sz="1800" dirty="0" smtClean="0"/>
                        <a:t>0</a:t>
                      </a:r>
                      <a:endParaRPr lang="fr-FR" sz="1800" dirty="0"/>
                    </a:p>
                  </a:txBody>
                  <a:tcPr anchor="ctr"/>
                </a:tc>
              </a:tr>
            </a:tbl>
          </a:graphicData>
        </a:graphic>
      </p:graphicFrame>
      <p:sp>
        <p:nvSpPr>
          <p:cNvPr id="47" name="ZoneTexte 46"/>
          <p:cNvSpPr txBox="1"/>
          <p:nvPr/>
        </p:nvSpPr>
        <p:spPr>
          <a:xfrm>
            <a:off x="2131080" y="15107847"/>
            <a:ext cx="4801196" cy="430887"/>
          </a:xfrm>
          <a:prstGeom prst="rect">
            <a:avLst/>
          </a:prstGeom>
          <a:noFill/>
        </p:spPr>
        <p:txBody>
          <a:bodyPr wrap="square" rtlCol="0">
            <a:spAutoFit/>
          </a:bodyPr>
          <a:lstStyle/>
          <a:p>
            <a:pPr algn="ctr"/>
            <a:r>
              <a:rPr lang="fr-FR" sz="2200" dirty="0" smtClean="0">
                <a:solidFill>
                  <a:schemeClr val="accent6">
                    <a:lumMod val="75000"/>
                  </a:schemeClr>
                </a:solidFill>
              </a:rPr>
              <a:t>Plan de la demande selon élasticité-prix</a:t>
            </a:r>
            <a:endParaRPr lang="fr-FR" sz="2200" dirty="0">
              <a:solidFill>
                <a:schemeClr val="accent6">
                  <a:lumMod val="75000"/>
                </a:schemeClr>
              </a:solidFill>
            </a:endParaRPr>
          </a:p>
        </p:txBody>
      </p:sp>
      <p:sp>
        <p:nvSpPr>
          <p:cNvPr id="50" name="Rectangle 49"/>
          <p:cNvSpPr/>
          <p:nvPr/>
        </p:nvSpPr>
        <p:spPr>
          <a:xfrm>
            <a:off x="17605236" y="10112370"/>
            <a:ext cx="3338767" cy="6525630"/>
          </a:xfrm>
          <a:prstGeom prst="rect">
            <a:avLst/>
          </a:prstGeom>
          <a:solidFill>
            <a:schemeClr val="accent4">
              <a:lumMod val="20000"/>
              <a:lumOff val="80000"/>
            </a:schemeClr>
          </a:solidFill>
          <a:ln w="88900">
            <a:solidFill>
              <a:schemeClr val="accent4">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Flèche vers la gauche 52"/>
          <p:cNvSpPr/>
          <p:nvPr/>
        </p:nvSpPr>
        <p:spPr>
          <a:xfrm>
            <a:off x="15638846" y="10924042"/>
            <a:ext cx="2520000" cy="1080000"/>
          </a:xfrm>
          <a:prstGeom prst="leftArrow">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solidFill>
                  <a:schemeClr val="accent4">
                    <a:lumMod val="50000"/>
                  </a:schemeClr>
                </a:solidFill>
              </a:rPr>
              <a:t>MRP</a:t>
            </a:r>
            <a:endParaRPr lang="fr-FR" sz="3200" dirty="0">
              <a:solidFill>
                <a:schemeClr val="accent4">
                  <a:lumMod val="50000"/>
                </a:schemeClr>
              </a:solidFill>
            </a:endParaRPr>
          </a:p>
        </p:txBody>
      </p:sp>
      <p:pic>
        <p:nvPicPr>
          <p:cNvPr id="8" name="Image 7"/>
          <p:cNvPicPr>
            <a:picLocks noChangeAspect="1"/>
          </p:cNvPicPr>
          <p:nvPr/>
        </p:nvPicPr>
        <p:blipFill rotWithShape="1">
          <a:blip r:embed="rId13">
            <a:extLst>
              <a:ext uri="{28A0092B-C50C-407E-A947-70E740481C1C}">
                <a14:useLocalDpi xmlns:a14="http://schemas.microsoft.com/office/drawing/2010/main" val="0"/>
              </a:ext>
            </a:extLst>
          </a:blip>
          <a:srcRect l="29512" r="26967"/>
          <a:stretch/>
        </p:blipFill>
        <p:spPr>
          <a:xfrm>
            <a:off x="19042776" y="11102035"/>
            <a:ext cx="705042" cy="1620000"/>
          </a:xfrm>
          <a:prstGeom prst="rect">
            <a:avLst/>
          </a:prstGeom>
        </p:spPr>
      </p:pic>
      <p:sp>
        <p:nvSpPr>
          <p:cNvPr id="54" name="Flèche vers la gauche 53"/>
          <p:cNvSpPr/>
          <p:nvPr/>
        </p:nvSpPr>
        <p:spPr>
          <a:xfrm>
            <a:off x="15638846" y="14623830"/>
            <a:ext cx="2520000" cy="1080000"/>
          </a:xfrm>
          <a:prstGeom prst="leftArrow">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solidFill>
                  <a:schemeClr val="accent4">
                    <a:lumMod val="50000"/>
                  </a:schemeClr>
                </a:solidFill>
              </a:rPr>
              <a:t>OF</a:t>
            </a:r>
            <a:endParaRPr lang="fr-FR" sz="3200" dirty="0">
              <a:solidFill>
                <a:schemeClr val="accent4">
                  <a:lumMod val="50000"/>
                </a:schemeClr>
              </a:solidFill>
            </a:endParaRPr>
          </a:p>
        </p:txBody>
      </p:sp>
      <p:sp>
        <p:nvSpPr>
          <p:cNvPr id="55" name="Flèche vers la gauche 54"/>
          <p:cNvSpPr/>
          <p:nvPr/>
        </p:nvSpPr>
        <p:spPr>
          <a:xfrm>
            <a:off x="13555762" y="12662317"/>
            <a:ext cx="1730686" cy="1080000"/>
          </a:xfrm>
          <a:prstGeom prst="leftArrow">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solidFill>
                  <a:schemeClr val="accent4">
                    <a:lumMod val="50000"/>
                  </a:schemeClr>
                </a:solidFill>
              </a:rPr>
              <a:t>Prix</a:t>
            </a:r>
            <a:endParaRPr lang="fr-FR" sz="3200" dirty="0">
              <a:solidFill>
                <a:schemeClr val="accent4">
                  <a:lumMod val="50000"/>
                </a:schemeClr>
              </a:solidFill>
            </a:endParaRPr>
          </a:p>
        </p:txBody>
      </p:sp>
      <p:sp>
        <p:nvSpPr>
          <p:cNvPr id="56" name="Rectangle 55"/>
          <p:cNvSpPr/>
          <p:nvPr/>
        </p:nvSpPr>
        <p:spPr>
          <a:xfrm>
            <a:off x="17558405" y="10039218"/>
            <a:ext cx="3456000" cy="97448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smtClean="0">
                <a:solidFill>
                  <a:schemeClr val="accent4">
                    <a:lumMod val="50000"/>
                  </a:schemeClr>
                </a:solidFill>
              </a:rPr>
              <a:t>Participants</a:t>
            </a:r>
            <a:endParaRPr lang="fr-FR" dirty="0">
              <a:solidFill>
                <a:schemeClr val="accent4">
                  <a:lumMod val="50000"/>
                </a:schemeClr>
              </a:solidFill>
            </a:endParaRPr>
          </a:p>
        </p:txBody>
      </p:sp>
      <p:sp>
        <p:nvSpPr>
          <p:cNvPr id="26" name="ZoneTexte 25"/>
          <p:cNvSpPr txBox="1"/>
          <p:nvPr/>
        </p:nvSpPr>
        <p:spPr>
          <a:xfrm rot="16200000">
            <a:off x="19182575" y="11745658"/>
            <a:ext cx="1618135" cy="430887"/>
          </a:xfrm>
          <a:prstGeom prst="rect">
            <a:avLst/>
          </a:prstGeom>
          <a:noFill/>
        </p:spPr>
        <p:txBody>
          <a:bodyPr wrap="none" rtlCol="0">
            <a:spAutoFit/>
          </a:bodyPr>
          <a:lstStyle/>
          <a:p>
            <a:r>
              <a:rPr lang="fr-FR" sz="2200" dirty="0" smtClean="0">
                <a:solidFill>
                  <a:schemeClr val="accent4">
                    <a:lumMod val="50000"/>
                  </a:schemeClr>
                </a:solidFill>
              </a:rPr>
              <a:t>Planificateur</a:t>
            </a:r>
            <a:endParaRPr lang="fr-FR" sz="2200" dirty="0">
              <a:solidFill>
                <a:schemeClr val="accent4">
                  <a:lumMod val="50000"/>
                </a:schemeClr>
              </a:solidFill>
            </a:endParaRPr>
          </a:p>
        </p:txBody>
      </p:sp>
      <p:sp>
        <p:nvSpPr>
          <p:cNvPr id="25" name="Flèche vers la gauche 24"/>
          <p:cNvSpPr/>
          <p:nvPr/>
        </p:nvSpPr>
        <p:spPr>
          <a:xfrm>
            <a:off x="17098174" y="12662317"/>
            <a:ext cx="1051094" cy="1080000"/>
          </a:xfrm>
          <a:prstGeom prst="leftArrow">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solidFill>
                  <a:schemeClr val="accent4">
                    <a:lumMod val="50000"/>
                  </a:schemeClr>
                </a:solidFill>
              </a:rPr>
              <a:t>OA</a:t>
            </a:r>
            <a:endParaRPr lang="fr-FR" sz="3200" dirty="0">
              <a:solidFill>
                <a:schemeClr val="accent4">
                  <a:lumMod val="50000"/>
                </a:schemeClr>
              </a:solidFill>
            </a:endParaRPr>
          </a:p>
        </p:txBody>
      </p:sp>
      <p:pic>
        <p:nvPicPr>
          <p:cNvPr id="65" name="Image 64"/>
          <p:cNvPicPr>
            <a:picLocks noChangeAspect="1"/>
          </p:cNvPicPr>
          <p:nvPr/>
        </p:nvPicPr>
        <p:blipFill rotWithShape="1">
          <a:blip r:embed="rId13">
            <a:extLst>
              <a:ext uri="{28A0092B-C50C-407E-A947-70E740481C1C}">
                <a14:useLocalDpi xmlns:a14="http://schemas.microsoft.com/office/drawing/2010/main" val="0"/>
              </a:ext>
            </a:extLst>
          </a:blip>
          <a:srcRect l="29512" r="26967"/>
          <a:stretch/>
        </p:blipFill>
        <p:spPr>
          <a:xfrm>
            <a:off x="19042776" y="14630051"/>
            <a:ext cx="705042" cy="1620000"/>
          </a:xfrm>
          <a:prstGeom prst="rect">
            <a:avLst/>
          </a:prstGeom>
        </p:spPr>
      </p:pic>
      <p:pic>
        <p:nvPicPr>
          <p:cNvPr id="66" name="Image 65"/>
          <p:cNvPicPr>
            <a:picLocks noChangeAspect="1"/>
          </p:cNvPicPr>
          <p:nvPr/>
        </p:nvPicPr>
        <p:blipFill rotWithShape="1">
          <a:blip r:embed="rId13">
            <a:extLst>
              <a:ext uri="{28A0092B-C50C-407E-A947-70E740481C1C}">
                <a14:useLocalDpi xmlns:a14="http://schemas.microsoft.com/office/drawing/2010/main" val="0"/>
              </a:ext>
            </a:extLst>
          </a:blip>
          <a:srcRect l="29512" r="26967"/>
          <a:stretch/>
        </p:blipFill>
        <p:spPr>
          <a:xfrm>
            <a:off x="19835032" y="12801254"/>
            <a:ext cx="705042" cy="1620000"/>
          </a:xfrm>
          <a:prstGeom prst="rect">
            <a:avLst/>
          </a:prstGeom>
        </p:spPr>
      </p:pic>
      <p:pic>
        <p:nvPicPr>
          <p:cNvPr id="67" name="Image 66"/>
          <p:cNvPicPr>
            <a:picLocks noChangeAspect="1"/>
          </p:cNvPicPr>
          <p:nvPr/>
        </p:nvPicPr>
        <p:blipFill rotWithShape="1">
          <a:blip r:embed="rId13">
            <a:extLst>
              <a:ext uri="{28A0092B-C50C-407E-A947-70E740481C1C}">
                <a14:useLocalDpi xmlns:a14="http://schemas.microsoft.com/office/drawing/2010/main" val="0"/>
              </a:ext>
            </a:extLst>
          </a:blip>
          <a:srcRect l="29512" r="26967"/>
          <a:stretch/>
        </p:blipFill>
        <p:spPr>
          <a:xfrm>
            <a:off x="18233888" y="12801254"/>
            <a:ext cx="705042" cy="1620000"/>
          </a:xfrm>
          <a:prstGeom prst="rect">
            <a:avLst/>
          </a:prstGeom>
        </p:spPr>
      </p:pic>
      <p:sp>
        <p:nvSpPr>
          <p:cNvPr id="68" name="ZoneTexte 67"/>
          <p:cNvSpPr txBox="1"/>
          <p:nvPr/>
        </p:nvSpPr>
        <p:spPr>
          <a:xfrm rot="16200000">
            <a:off x="19270772" y="15272547"/>
            <a:ext cx="1441741" cy="430887"/>
          </a:xfrm>
          <a:prstGeom prst="rect">
            <a:avLst/>
          </a:prstGeom>
          <a:noFill/>
        </p:spPr>
        <p:txBody>
          <a:bodyPr wrap="none" rtlCol="0">
            <a:spAutoFit/>
          </a:bodyPr>
          <a:lstStyle/>
          <a:p>
            <a:r>
              <a:rPr lang="fr-FR" sz="2200" dirty="0" smtClean="0">
                <a:solidFill>
                  <a:schemeClr val="accent4">
                    <a:lumMod val="50000"/>
                  </a:schemeClr>
                </a:solidFill>
              </a:rPr>
              <a:t>Production</a:t>
            </a:r>
            <a:endParaRPr lang="fr-FR" sz="2200" dirty="0">
              <a:solidFill>
                <a:schemeClr val="accent4">
                  <a:lumMod val="50000"/>
                </a:schemeClr>
              </a:solidFill>
            </a:endParaRPr>
          </a:p>
        </p:txBody>
      </p:sp>
      <p:sp>
        <p:nvSpPr>
          <p:cNvPr id="69" name="ZoneTexte 68"/>
          <p:cNvSpPr txBox="1"/>
          <p:nvPr/>
        </p:nvSpPr>
        <p:spPr>
          <a:xfrm rot="16200000">
            <a:off x="20126753" y="13348840"/>
            <a:ext cx="1232004" cy="430887"/>
          </a:xfrm>
          <a:prstGeom prst="rect">
            <a:avLst/>
          </a:prstGeom>
          <a:noFill/>
        </p:spPr>
        <p:txBody>
          <a:bodyPr wrap="none" rtlCol="0">
            <a:spAutoFit/>
          </a:bodyPr>
          <a:lstStyle/>
          <a:p>
            <a:r>
              <a:rPr lang="fr-FR" sz="2200" dirty="0" smtClean="0">
                <a:solidFill>
                  <a:schemeClr val="accent4">
                    <a:lumMod val="50000"/>
                  </a:schemeClr>
                </a:solidFill>
              </a:rPr>
              <a:t>Acheteur</a:t>
            </a:r>
            <a:endParaRPr lang="fr-FR" sz="2200" dirty="0">
              <a:solidFill>
                <a:schemeClr val="accent4">
                  <a:lumMod val="50000"/>
                </a:schemeClr>
              </a:solidFill>
            </a:endParaRPr>
          </a:p>
        </p:txBody>
      </p:sp>
      <p:sp>
        <p:nvSpPr>
          <p:cNvPr id="70" name="ZoneTexte 69"/>
          <p:cNvSpPr txBox="1"/>
          <p:nvPr/>
        </p:nvSpPr>
        <p:spPr>
          <a:xfrm rot="16200000">
            <a:off x="18597209" y="13348840"/>
            <a:ext cx="1153457" cy="430887"/>
          </a:xfrm>
          <a:prstGeom prst="rect">
            <a:avLst/>
          </a:prstGeom>
          <a:noFill/>
        </p:spPr>
        <p:txBody>
          <a:bodyPr wrap="none" rtlCol="0">
            <a:spAutoFit/>
          </a:bodyPr>
          <a:lstStyle/>
          <a:p>
            <a:r>
              <a:rPr lang="fr-FR" sz="2200" dirty="0" smtClean="0">
                <a:solidFill>
                  <a:schemeClr val="accent4">
                    <a:lumMod val="50000"/>
                  </a:schemeClr>
                </a:solidFill>
              </a:rPr>
              <a:t>Vendeur</a:t>
            </a:r>
            <a:endParaRPr lang="fr-FR" sz="2200" dirty="0">
              <a:solidFill>
                <a:schemeClr val="accent4">
                  <a:lumMod val="50000"/>
                </a:schemeClr>
              </a:solidFill>
            </a:endParaRPr>
          </a:p>
        </p:txBody>
      </p:sp>
      <p:grpSp>
        <p:nvGrpSpPr>
          <p:cNvPr id="35" name="Grouper 34"/>
          <p:cNvGrpSpPr/>
          <p:nvPr/>
        </p:nvGrpSpPr>
        <p:grpSpPr>
          <a:xfrm>
            <a:off x="1284226" y="21700700"/>
            <a:ext cx="7655958" cy="1260000"/>
            <a:chOff x="735711" y="18527069"/>
            <a:chExt cx="7655958" cy="1800000"/>
          </a:xfrm>
        </p:grpSpPr>
        <p:sp>
          <p:nvSpPr>
            <p:cNvPr id="33" name="Rectangle 32"/>
            <p:cNvSpPr/>
            <p:nvPr/>
          </p:nvSpPr>
          <p:spPr>
            <a:xfrm>
              <a:off x="4621686" y="18527069"/>
              <a:ext cx="1800000" cy="1800000"/>
            </a:xfrm>
            <a:prstGeom prst="rect">
              <a:avLst/>
            </a:prstGeom>
            <a:solidFill>
              <a:srgbClr val="A34589">
                <a:alpha val="25000"/>
              </a:srgbClr>
            </a:solidFill>
            <a:ln>
              <a:solidFill>
                <a:srgbClr val="A34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solidFill>
                    <a:srgbClr val="A34589"/>
                  </a:solidFill>
                </a:rPr>
                <a:t>Instance C</a:t>
              </a:r>
            </a:p>
            <a:p>
              <a:pPr algn="ctr"/>
              <a:r>
                <a:rPr lang="fr-FR" sz="2800" dirty="0" smtClean="0">
                  <a:solidFill>
                    <a:srgbClr val="A34589"/>
                  </a:solidFill>
                </a:rPr>
                <a:t>+</a:t>
              </a:r>
            </a:p>
            <a:p>
              <a:pPr algn="ctr"/>
              <a:r>
                <a:rPr lang="fr-FR" sz="2800" dirty="0" smtClean="0">
                  <a:solidFill>
                    <a:srgbClr val="A34589"/>
                  </a:solidFill>
                </a:rPr>
                <a:t>DB</a:t>
              </a:r>
              <a:endParaRPr lang="fr-FR" sz="2800" dirty="0">
                <a:solidFill>
                  <a:srgbClr val="A34589"/>
                </a:solidFill>
              </a:endParaRPr>
            </a:p>
          </p:txBody>
        </p:sp>
        <p:sp>
          <p:nvSpPr>
            <p:cNvPr id="80" name="Rectangle 79"/>
            <p:cNvSpPr/>
            <p:nvPr/>
          </p:nvSpPr>
          <p:spPr>
            <a:xfrm>
              <a:off x="2682715" y="18527069"/>
              <a:ext cx="1800000" cy="1800000"/>
            </a:xfrm>
            <a:prstGeom prst="rect">
              <a:avLst/>
            </a:prstGeom>
            <a:solidFill>
              <a:srgbClr val="A34589">
                <a:alpha val="25000"/>
              </a:srgbClr>
            </a:solidFill>
            <a:ln>
              <a:solidFill>
                <a:srgbClr val="A34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solidFill>
                    <a:srgbClr val="A34589"/>
                  </a:solidFill>
                </a:rPr>
                <a:t>Instance B</a:t>
              </a:r>
            </a:p>
            <a:p>
              <a:pPr algn="ctr"/>
              <a:r>
                <a:rPr lang="fr-FR" sz="2800" dirty="0" smtClean="0">
                  <a:solidFill>
                    <a:srgbClr val="A34589"/>
                  </a:solidFill>
                </a:rPr>
                <a:t>+</a:t>
              </a:r>
            </a:p>
            <a:p>
              <a:pPr algn="ctr"/>
              <a:r>
                <a:rPr lang="fr-FR" sz="2800" dirty="0" smtClean="0">
                  <a:solidFill>
                    <a:srgbClr val="A34589"/>
                  </a:solidFill>
                </a:rPr>
                <a:t>DB</a:t>
              </a:r>
              <a:endParaRPr lang="fr-FR" sz="2800" dirty="0">
                <a:solidFill>
                  <a:srgbClr val="A34589"/>
                </a:solidFill>
              </a:endParaRPr>
            </a:p>
          </p:txBody>
        </p:sp>
        <p:sp>
          <p:nvSpPr>
            <p:cNvPr id="81" name="Rectangle 80"/>
            <p:cNvSpPr/>
            <p:nvPr/>
          </p:nvSpPr>
          <p:spPr>
            <a:xfrm>
              <a:off x="6591669" y="18527069"/>
              <a:ext cx="1800000" cy="1800000"/>
            </a:xfrm>
            <a:prstGeom prst="rect">
              <a:avLst/>
            </a:prstGeom>
            <a:solidFill>
              <a:srgbClr val="A34589">
                <a:alpha val="25000"/>
              </a:srgbClr>
            </a:solidFill>
            <a:ln>
              <a:solidFill>
                <a:srgbClr val="A34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solidFill>
                    <a:srgbClr val="A34589"/>
                  </a:solidFill>
                </a:rPr>
                <a:t>Instance D</a:t>
              </a:r>
            </a:p>
            <a:p>
              <a:pPr algn="ctr"/>
              <a:r>
                <a:rPr lang="fr-FR" sz="2800" dirty="0" smtClean="0">
                  <a:solidFill>
                    <a:srgbClr val="A34589"/>
                  </a:solidFill>
                </a:rPr>
                <a:t>+</a:t>
              </a:r>
            </a:p>
            <a:p>
              <a:pPr algn="ctr"/>
              <a:r>
                <a:rPr lang="fr-FR" sz="2800" dirty="0" smtClean="0">
                  <a:solidFill>
                    <a:srgbClr val="A34589"/>
                  </a:solidFill>
                </a:rPr>
                <a:t>DB</a:t>
              </a:r>
              <a:endParaRPr lang="fr-FR" sz="2800" dirty="0">
                <a:solidFill>
                  <a:srgbClr val="A34589"/>
                </a:solidFill>
              </a:endParaRPr>
            </a:p>
          </p:txBody>
        </p:sp>
        <p:sp>
          <p:nvSpPr>
            <p:cNvPr id="82" name="Rectangle 81"/>
            <p:cNvSpPr/>
            <p:nvPr/>
          </p:nvSpPr>
          <p:spPr>
            <a:xfrm>
              <a:off x="735711" y="18527069"/>
              <a:ext cx="1800000" cy="1800000"/>
            </a:xfrm>
            <a:prstGeom prst="rect">
              <a:avLst/>
            </a:prstGeom>
            <a:solidFill>
              <a:srgbClr val="A34589">
                <a:alpha val="25000"/>
              </a:srgbClr>
            </a:solidFill>
            <a:ln>
              <a:solidFill>
                <a:srgbClr val="A34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solidFill>
                    <a:srgbClr val="A34589"/>
                  </a:solidFill>
                </a:rPr>
                <a:t>Instance A</a:t>
              </a:r>
            </a:p>
            <a:p>
              <a:pPr algn="ctr"/>
              <a:r>
                <a:rPr lang="fr-FR" sz="2800" dirty="0" smtClean="0">
                  <a:solidFill>
                    <a:srgbClr val="A34589"/>
                  </a:solidFill>
                </a:rPr>
                <a:t>+</a:t>
              </a:r>
            </a:p>
            <a:p>
              <a:pPr algn="ctr"/>
              <a:r>
                <a:rPr lang="fr-FR" sz="2800" dirty="0" smtClean="0">
                  <a:solidFill>
                    <a:srgbClr val="A34589"/>
                  </a:solidFill>
                </a:rPr>
                <a:t>DB</a:t>
              </a:r>
              <a:endParaRPr lang="fr-FR" sz="2800" dirty="0">
                <a:solidFill>
                  <a:srgbClr val="A34589"/>
                </a:solidFill>
              </a:endParaRPr>
            </a:p>
          </p:txBody>
        </p:sp>
      </p:grpSp>
      <p:sp>
        <p:nvSpPr>
          <p:cNvPr id="83" name="Rectangle 82"/>
          <p:cNvSpPr/>
          <p:nvPr/>
        </p:nvSpPr>
        <p:spPr>
          <a:xfrm>
            <a:off x="1284226" y="20915880"/>
            <a:ext cx="7655958" cy="684000"/>
          </a:xfrm>
          <a:prstGeom prst="rect">
            <a:avLst/>
          </a:prstGeom>
          <a:solidFill>
            <a:srgbClr val="A34589">
              <a:alpha val="25000"/>
            </a:srgbClr>
          </a:solidFill>
          <a:ln>
            <a:solidFill>
              <a:srgbClr val="A34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solidFill>
                  <a:srgbClr val="A34589"/>
                </a:solidFill>
              </a:rPr>
              <a:t>IHM Web</a:t>
            </a:r>
            <a:endParaRPr lang="fr-FR" sz="2800" dirty="0">
              <a:solidFill>
                <a:srgbClr val="A34589"/>
              </a:solidFill>
            </a:endParaRPr>
          </a:p>
        </p:txBody>
      </p:sp>
      <p:sp>
        <p:nvSpPr>
          <p:cNvPr id="84" name="Rectangle 83"/>
          <p:cNvSpPr/>
          <p:nvPr/>
        </p:nvSpPr>
        <p:spPr>
          <a:xfrm>
            <a:off x="1284226" y="23045007"/>
            <a:ext cx="7655958" cy="684000"/>
          </a:xfrm>
          <a:prstGeom prst="rect">
            <a:avLst/>
          </a:prstGeom>
          <a:solidFill>
            <a:srgbClr val="A34589">
              <a:alpha val="25000"/>
            </a:srgbClr>
          </a:solidFill>
          <a:ln>
            <a:solidFill>
              <a:srgbClr val="A34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err="1" smtClean="0">
                <a:solidFill>
                  <a:srgbClr val="A34589"/>
                </a:solidFill>
              </a:rPr>
              <a:t>Odoo</a:t>
            </a:r>
            <a:r>
              <a:rPr lang="fr-FR" sz="2800" dirty="0" smtClean="0">
                <a:solidFill>
                  <a:srgbClr val="A34589"/>
                </a:solidFill>
              </a:rPr>
              <a:t> Common </a:t>
            </a:r>
            <a:r>
              <a:rPr lang="fr-FR" sz="2800" dirty="0" err="1" smtClean="0">
                <a:solidFill>
                  <a:srgbClr val="A34589"/>
                </a:solidFill>
              </a:rPr>
              <a:t>Core</a:t>
            </a:r>
            <a:endParaRPr lang="fr-FR" sz="2800" dirty="0">
              <a:solidFill>
                <a:srgbClr val="A34589"/>
              </a:solidFill>
            </a:endParaRPr>
          </a:p>
        </p:txBody>
      </p:sp>
      <p:sp>
        <p:nvSpPr>
          <p:cNvPr id="85" name="Rectangle 84"/>
          <p:cNvSpPr/>
          <p:nvPr/>
        </p:nvSpPr>
        <p:spPr>
          <a:xfrm>
            <a:off x="1284226" y="23797729"/>
            <a:ext cx="7655958" cy="684000"/>
          </a:xfrm>
          <a:prstGeom prst="rect">
            <a:avLst/>
          </a:prstGeom>
          <a:solidFill>
            <a:srgbClr val="A34589">
              <a:alpha val="25000"/>
            </a:srgbClr>
          </a:solidFill>
          <a:ln>
            <a:solidFill>
              <a:srgbClr val="A34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solidFill>
                  <a:srgbClr val="A34589"/>
                </a:solidFill>
              </a:rPr>
              <a:t>Accès externe via API XML/RPC</a:t>
            </a:r>
            <a:endParaRPr lang="fr-FR" sz="2800" dirty="0">
              <a:solidFill>
                <a:srgbClr val="A34589"/>
              </a:solidFill>
            </a:endParaRPr>
          </a:p>
        </p:txBody>
      </p:sp>
      <p:sp>
        <p:nvSpPr>
          <p:cNvPr id="86" name="Rectangle 85"/>
          <p:cNvSpPr/>
          <p:nvPr/>
        </p:nvSpPr>
        <p:spPr>
          <a:xfrm>
            <a:off x="1284226" y="27220422"/>
            <a:ext cx="7655958" cy="1188000"/>
          </a:xfrm>
          <a:prstGeom prst="rect">
            <a:avLst/>
          </a:prstGeom>
          <a:solidFill>
            <a:srgbClr val="008AC9">
              <a:alpha val="25000"/>
            </a:srgbClr>
          </a:solidFill>
          <a:ln>
            <a:solidFill>
              <a:srgbClr val="008A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dirty="0">
              <a:solidFill>
                <a:srgbClr val="008AC9"/>
              </a:solidFill>
            </a:endParaRPr>
          </a:p>
        </p:txBody>
      </p:sp>
      <p:sp>
        <p:nvSpPr>
          <p:cNvPr id="37" name="Parenthèse fermante 36"/>
          <p:cNvSpPr/>
          <p:nvPr/>
        </p:nvSpPr>
        <p:spPr>
          <a:xfrm>
            <a:off x="9087188" y="20952456"/>
            <a:ext cx="262799" cy="3525817"/>
          </a:xfrm>
          <a:prstGeom prst="rightBracket">
            <a:avLst/>
          </a:prstGeom>
          <a:ln>
            <a:solidFill>
              <a:srgbClr val="A3458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5" name="Parenthèse fermante 94"/>
          <p:cNvSpPr/>
          <p:nvPr/>
        </p:nvSpPr>
        <p:spPr>
          <a:xfrm>
            <a:off x="9087188" y="24545150"/>
            <a:ext cx="262800" cy="2588400"/>
          </a:xfrm>
          <a:prstGeom prst="rightBracket">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6" name="Parenthèse fermante 95"/>
          <p:cNvSpPr/>
          <p:nvPr/>
        </p:nvSpPr>
        <p:spPr>
          <a:xfrm>
            <a:off x="9087188" y="27200427"/>
            <a:ext cx="262799" cy="1216533"/>
          </a:xfrm>
          <a:prstGeom prst="rightBracket">
            <a:avLst/>
          </a:prstGeom>
          <a:ln>
            <a:solidFill>
              <a:srgbClr val="008A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8" name="ZoneTexte 37"/>
          <p:cNvSpPr txBox="1"/>
          <p:nvPr/>
        </p:nvSpPr>
        <p:spPr>
          <a:xfrm rot="16200000">
            <a:off x="7904788" y="22445364"/>
            <a:ext cx="3525818" cy="540000"/>
          </a:xfrm>
          <a:prstGeom prst="rect">
            <a:avLst/>
          </a:prstGeom>
          <a:noFill/>
        </p:spPr>
        <p:txBody>
          <a:bodyPr wrap="square" rtlCol="0">
            <a:spAutoFit/>
          </a:bodyPr>
          <a:lstStyle/>
          <a:p>
            <a:pPr algn="ctr"/>
            <a:r>
              <a:rPr lang="fr-FR" sz="3200" dirty="0" smtClean="0">
                <a:solidFill>
                  <a:srgbClr val="A34589"/>
                </a:solidFill>
              </a:rPr>
              <a:t>Solution PGI </a:t>
            </a:r>
            <a:r>
              <a:rPr lang="fr-FR" sz="3200" dirty="0" err="1" smtClean="0">
                <a:solidFill>
                  <a:srgbClr val="A34589"/>
                </a:solidFill>
              </a:rPr>
              <a:t>Odoo</a:t>
            </a:r>
            <a:endParaRPr lang="fr-FR" sz="3200" dirty="0">
              <a:solidFill>
                <a:srgbClr val="A34589"/>
              </a:solidFill>
            </a:endParaRPr>
          </a:p>
        </p:txBody>
      </p:sp>
      <p:sp>
        <p:nvSpPr>
          <p:cNvPr id="98" name="ZoneTexte 97"/>
          <p:cNvSpPr txBox="1"/>
          <p:nvPr/>
        </p:nvSpPr>
        <p:spPr>
          <a:xfrm rot="16200000">
            <a:off x="8151825" y="25542812"/>
            <a:ext cx="3031744" cy="540000"/>
          </a:xfrm>
          <a:prstGeom prst="rect">
            <a:avLst/>
          </a:prstGeom>
          <a:noFill/>
        </p:spPr>
        <p:txBody>
          <a:bodyPr wrap="square" rtlCol="0">
            <a:spAutoFit/>
          </a:bodyPr>
          <a:lstStyle/>
          <a:p>
            <a:pPr algn="ctr"/>
            <a:r>
              <a:rPr lang="fr-FR" sz="3200" dirty="0" smtClean="0">
                <a:solidFill>
                  <a:schemeClr val="accent4">
                    <a:lumMod val="75000"/>
                  </a:schemeClr>
                </a:solidFill>
              </a:rPr>
              <a:t>HTTP/HTTPS</a:t>
            </a:r>
            <a:endParaRPr lang="fr-FR" sz="3200" dirty="0">
              <a:solidFill>
                <a:schemeClr val="accent4">
                  <a:lumMod val="75000"/>
                </a:schemeClr>
              </a:solidFill>
            </a:endParaRPr>
          </a:p>
        </p:txBody>
      </p:sp>
      <p:sp>
        <p:nvSpPr>
          <p:cNvPr id="99" name="ZoneTexte 98"/>
          <p:cNvSpPr txBox="1"/>
          <p:nvPr/>
        </p:nvSpPr>
        <p:spPr>
          <a:xfrm rot="16200000">
            <a:off x="8792296" y="27538693"/>
            <a:ext cx="1750800" cy="540000"/>
          </a:xfrm>
          <a:prstGeom prst="rect">
            <a:avLst/>
          </a:prstGeom>
          <a:noFill/>
        </p:spPr>
        <p:txBody>
          <a:bodyPr wrap="none" rtlCol="0">
            <a:spAutoFit/>
          </a:bodyPr>
          <a:lstStyle/>
          <a:p>
            <a:r>
              <a:rPr lang="fr-FR" sz="3200" dirty="0" err="1" smtClean="0">
                <a:solidFill>
                  <a:srgbClr val="008AC9"/>
                </a:solidFill>
              </a:rPr>
              <a:t>OdooSIM</a:t>
            </a:r>
            <a:endParaRPr lang="fr-FR" sz="3200" dirty="0">
              <a:solidFill>
                <a:srgbClr val="008AC9"/>
              </a:solidFill>
            </a:endParaRPr>
          </a:p>
        </p:txBody>
      </p:sp>
      <p:sp>
        <p:nvSpPr>
          <p:cNvPr id="39" name="Ellipse 38"/>
          <p:cNvSpPr>
            <a:spLocks noChangeAspect="1"/>
          </p:cNvSpPr>
          <p:nvPr/>
        </p:nvSpPr>
        <p:spPr>
          <a:xfrm>
            <a:off x="1554226" y="17117693"/>
            <a:ext cx="1260000" cy="1260000"/>
          </a:xfrm>
          <a:prstGeom prst="ellipse">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accent4">
                    <a:lumMod val="50000"/>
                  </a:schemeClr>
                </a:solidFill>
              </a:rPr>
              <a:t>Team A</a:t>
            </a:r>
            <a:endParaRPr lang="fr-FR" sz="2400" dirty="0">
              <a:solidFill>
                <a:schemeClr val="accent4">
                  <a:lumMod val="50000"/>
                </a:schemeClr>
              </a:solidFill>
            </a:endParaRPr>
          </a:p>
        </p:txBody>
      </p:sp>
      <p:sp>
        <p:nvSpPr>
          <p:cNvPr id="101" name="Ellipse 100"/>
          <p:cNvSpPr>
            <a:spLocks noChangeAspect="1"/>
          </p:cNvSpPr>
          <p:nvPr/>
        </p:nvSpPr>
        <p:spPr>
          <a:xfrm>
            <a:off x="3501230" y="17152609"/>
            <a:ext cx="1260000" cy="1260000"/>
          </a:xfrm>
          <a:prstGeom prst="ellipse">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accent4">
                    <a:lumMod val="50000"/>
                  </a:schemeClr>
                </a:solidFill>
              </a:rPr>
              <a:t>Team B</a:t>
            </a:r>
            <a:endParaRPr lang="fr-FR" sz="2400" dirty="0">
              <a:solidFill>
                <a:schemeClr val="accent4">
                  <a:lumMod val="50000"/>
                </a:schemeClr>
              </a:solidFill>
            </a:endParaRPr>
          </a:p>
        </p:txBody>
      </p:sp>
      <p:sp>
        <p:nvSpPr>
          <p:cNvPr id="102" name="Ellipse 101"/>
          <p:cNvSpPr>
            <a:spLocks noChangeAspect="1"/>
          </p:cNvSpPr>
          <p:nvPr/>
        </p:nvSpPr>
        <p:spPr>
          <a:xfrm>
            <a:off x="5443081" y="17117693"/>
            <a:ext cx="1260000" cy="1260000"/>
          </a:xfrm>
          <a:prstGeom prst="ellipse">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accent4">
                    <a:lumMod val="50000"/>
                  </a:schemeClr>
                </a:solidFill>
              </a:rPr>
              <a:t>Team C</a:t>
            </a:r>
            <a:endParaRPr lang="fr-FR" sz="2400" dirty="0">
              <a:solidFill>
                <a:schemeClr val="accent4">
                  <a:lumMod val="50000"/>
                </a:schemeClr>
              </a:solidFill>
            </a:endParaRPr>
          </a:p>
        </p:txBody>
      </p:sp>
      <p:sp>
        <p:nvSpPr>
          <p:cNvPr id="103" name="Ellipse 102"/>
          <p:cNvSpPr>
            <a:spLocks noChangeAspect="1"/>
          </p:cNvSpPr>
          <p:nvPr/>
        </p:nvSpPr>
        <p:spPr>
          <a:xfrm>
            <a:off x="7406108" y="17149189"/>
            <a:ext cx="1260000" cy="1260000"/>
          </a:xfrm>
          <a:prstGeom prst="ellipse">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accent4">
                    <a:lumMod val="50000"/>
                  </a:schemeClr>
                </a:solidFill>
              </a:rPr>
              <a:t>Team D</a:t>
            </a:r>
            <a:endParaRPr lang="fr-FR" sz="2400" dirty="0">
              <a:solidFill>
                <a:schemeClr val="accent4">
                  <a:lumMod val="50000"/>
                </a:schemeClr>
              </a:solidFill>
            </a:endParaRPr>
          </a:p>
        </p:txBody>
      </p:sp>
      <p:cxnSp>
        <p:nvCxnSpPr>
          <p:cNvPr id="43" name="Connecteur droit avec flèche 42"/>
          <p:cNvCxnSpPr>
            <a:stCxn id="39" idx="4"/>
            <a:endCxn id="82" idx="0"/>
          </p:cNvCxnSpPr>
          <p:nvPr/>
        </p:nvCxnSpPr>
        <p:spPr>
          <a:xfrm>
            <a:off x="2184226" y="18377693"/>
            <a:ext cx="0" cy="3323007"/>
          </a:xfrm>
          <a:prstGeom prst="straightConnector1">
            <a:avLst/>
          </a:prstGeom>
          <a:ln w="50800">
            <a:solidFill>
              <a:srgbClr val="8F8F8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Connecteur droit avec flèche 106"/>
          <p:cNvCxnSpPr>
            <a:stCxn id="101" idx="4"/>
            <a:endCxn id="80" idx="0"/>
          </p:cNvCxnSpPr>
          <p:nvPr/>
        </p:nvCxnSpPr>
        <p:spPr>
          <a:xfrm>
            <a:off x="4131230" y="18412609"/>
            <a:ext cx="0" cy="3288091"/>
          </a:xfrm>
          <a:prstGeom prst="straightConnector1">
            <a:avLst/>
          </a:prstGeom>
          <a:ln w="50800">
            <a:solidFill>
              <a:srgbClr val="8F8F8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0" name="Connecteur droit avec flèche 109"/>
          <p:cNvCxnSpPr>
            <a:stCxn id="102" idx="4"/>
            <a:endCxn id="33" idx="0"/>
          </p:cNvCxnSpPr>
          <p:nvPr/>
        </p:nvCxnSpPr>
        <p:spPr>
          <a:xfrm flipH="1">
            <a:off x="6070201" y="18377693"/>
            <a:ext cx="2880" cy="3323007"/>
          </a:xfrm>
          <a:prstGeom prst="straightConnector1">
            <a:avLst/>
          </a:prstGeom>
          <a:ln w="50800">
            <a:solidFill>
              <a:srgbClr val="8F8F8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3" name="Connecteur droit avec flèche 112"/>
          <p:cNvCxnSpPr>
            <a:stCxn id="103" idx="4"/>
            <a:endCxn id="81" idx="0"/>
          </p:cNvCxnSpPr>
          <p:nvPr/>
        </p:nvCxnSpPr>
        <p:spPr>
          <a:xfrm>
            <a:off x="8036108" y="18409189"/>
            <a:ext cx="4076" cy="3291511"/>
          </a:xfrm>
          <a:prstGeom prst="straightConnector1">
            <a:avLst/>
          </a:prstGeom>
          <a:ln w="50800">
            <a:solidFill>
              <a:srgbClr val="8F8F8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Double flèche horizontale 33"/>
          <p:cNvSpPr/>
          <p:nvPr/>
        </p:nvSpPr>
        <p:spPr>
          <a:xfrm rot="16200000">
            <a:off x="820303" y="25096816"/>
            <a:ext cx="2556000" cy="1440000"/>
          </a:xfrm>
          <a:prstGeom prst="lef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accent6">
                    <a:lumMod val="50000"/>
                  </a:schemeClr>
                </a:solidFill>
              </a:rPr>
              <a:t>éléments de planification</a:t>
            </a:r>
            <a:endParaRPr lang="fr-FR" sz="2400" dirty="0">
              <a:solidFill>
                <a:schemeClr val="accent6">
                  <a:lumMod val="50000"/>
                </a:schemeClr>
              </a:solidFill>
            </a:endParaRPr>
          </a:p>
        </p:txBody>
      </p:sp>
      <p:sp>
        <p:nvSpPr>
          <p:cNvPr id="88" name="Double flèche horizontale 87"/>
          <p:cNvSpPr/>
          <p:nvPr/>
        </p:nvSpPr>
        <p:spPr>
          <a:xfrm rot="16200000">
            <a:off x="2329255" y="25096816"/>
            <a:ext cx="2556000" cy="1440000"/>
          </a:xfrm>
          <a:prstGeom prst="lef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accent2">
                    <a:lumMod val="50000"/>
                  </a:schemeClr>
                </a:solidFill>
              </a:rPr>
              <a:t>Élément de l’achat</a:t>
            </a:r>
            <a:endParaRPr lang="fr-FR" sz="2400" dirty="0">
              <a:solidFill>
                <a:schemeClr val="accent2">
                  <a:lumMod val="50000"/>
                </a:schemeClr>
              </a:solidFill>
            </a:endParaRPr>
          </a:p>
        </p:txBody>
      </p:sp>
      <p:sp>
        <p:nvSpPr>
          <p:cNvPr id="89" name="Double flèche horizontale 88"/>
          <p:cNvSpPr/>
          <p:nvPr/>
        </p:nvSpPr>
        <p:spPr>
          <a:xfrm rot="16200000">
            <a:off x="3838863" y="25096816"/>
            <a:ext cx="2556000" cy="1440000"/>
          </a:xfrm>
          <a:prstGeom prst="lef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accent4">
                    <a:lumMod val="50000"/>
                  </a:schemeClr>
                </a:solidFill>
              </a:rPr>
              <a:t>Élément de la production</a:t>
            </a:r>
            <a:endParaRPr lang="fr-FR" sz="2400" dirty="0">
              <a:solidFill>
                <a:schemeClr val="accent4">
                  <a:lumMod val="50000"/>
                </a:schemeClr>
              </a:solidFill>
            </a:endParaRPr>
          </a:p>
        </p:txBody>
      </p:sp>
      <p:sp>
        <p:nvSpPr>
          <p:cNvPr id="90" name="Double flèche horizontale 89"/>
          <p:cNvSpPr/>
          <p:nvPr/>
        </p:nvSpPr>
        <p:spPr>
          <a:xfrm rot="16200000">
            <a:off x="5348064" y="25096816"/>
            <a:ext cx="2556000" cy="1440000"/>
          </a:xfrm>
          <a:prstGeom prst="lef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2">
                    <a:lumMod val="75000"/>
                  </a:schemeClr>
                </a:solidFill>
              </a:rPr>
              <a:t>Élément des ventes</a:t>
            </a:r>
            <a:endParaRPr lang="fr-FR" sz="2400" dirty="0">
              <a:solidFill>
                <a:schemeClr val="tx2">
                  <a:lumMod val="75000"/>
                </a:schemeClr>
              </a:solidFill>
            </a:endParaRPr>
          </a:p>
        </p:txBody>
      </p:sp>
      <p:sp>
        <p:nvSpPr>
          <p:cNvPr id="116" name="Double flèche horizontale 115"/>
          <p:cNvSpPr/>
          <p:nvPr/>
        </p:nvSpPr>
        <p:spPr>
          <a:xfrm rot="16200000">
            <a:off x="6234075" y="25710847"/>
            <a:ext cx="3878145" cy="1534079"/>
          </a:xfrm>
          <a:prstGeom prst="leftRightArrow">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bg1"/>
                </a:solidFill>
              </a:rPr>
              <a:t>Offre/Demande (algorithme)</a:t>
            </a:r>
            <a:endParaRPr lang="fr-FR" sz="2400" dirty="0">
              <a:solidFill>
                <a:schemeClr val="bg1"/>
              </a:solidFill>
            </a:endParaRPr>
          </a:p>
        </p:txBody>
      </p:sp>
      <p:sp>
        <p:nvSpPr>
          <p:cNvPr id="91" name="Carré corné 90"/>
          <p:cNvSpPr/>
          <p:nvPr/>
        </p:nvSpPr>
        <p:spPr>
          <a:xfrm>
            <a:off x="1378303" y="27347543"/>
            <a:ext cx="1435923" cy="892628"/>
          </a:xfrm>
          <a:prstGeom prst="foldedCorne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smtClean="0">
                <a:solidFill>
                  <a:schemeClr val="accent6">
                    <a:lumMod val="50000"/>
                  </a:schemeClr>
                </a:solidFill>
              </a:rPr>
              <a:t>Requis indépendant</a:t>
            </a:r>
            <a:endParaRPr lang="fr-FR" sz="1800" dirty="0">
              <a:solidFill>
                <a:schemeClr val="accent6">
                  <a:lumMod val="50000"/>
                </a:schemeClr>
              </a:solidFill>
            </a:endParaRPr>
          </a:p>
        </p:txBody>
      </p:sp>
      <p:sp>
        <p:nvSpPr>
          <p:cNvPr id="122" name="Carré corné 121"/>
          <p:cNvSpPr/>
          <p:nvPr/>
        </p:nvSpPr>
        <p:spPr>
          <a:xfrm>
            <a:off x="2891333" y="27347542"/>
            <a:ext cx="1435923" cy="887950"/>
          </a:xfrm>
          <a:prstGeom prst="foldedCorner">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smtClean="0">
                <a:solidFill>
                  <a:schemeClr val="accent2">
                    <a:lumMod val="50000"/>
                  </a:schemeClr>
                </a:solidFill>
              </a:rPr>
              <a:t>Ordre d’achat</a:t>
            </a:r>
            <a:endParaRPr lang="fr-FR" sz="1800" dirty="0">
              <a:solidFill>
                <a:schemeClr val="accent2">
                  <a:lumMod val="50000"/>
                </a:schemeClr>
              </a:solidFill>
            </a:endParaRPr>
          </a:p>
        </p:txBody>
      </p:sp>
      <p:sp>
        <p:nvSpPr>
          <p:cNvPr id="123" name="Carré corné 122"/>
          <p:cNvSpPr/>
          <p:nvPr/>
        </p:nvSpPr>
        <p:spPr>
          <a:xfrm>
            <a:off x="4394243" y="27347543"/>
            <a:ext cx="1435923" cy="887950"/>
          </a:xfrm>
          <a:prstGeom prst="foldedCorne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smtClean="0">
                <a:solidFill>
                  <a:schemeClr val="accent4">
                    <a:lumMod val="50000"/>
                  </a:schemeClr>
                </a:solidFill>
              </a:rPr>
              <a:t>Ordre de fabrication</a:t>
            </a:r>
            <a:endParaRPr lang="fr-FR" sz="1800" dirty="0">
              <a:solidFill>
                <a:schemeClr val="accent4">
                  <a:lumMod val="50000"/>
                </a:schemeClr>
              </a:solidFill>
            </a:endParaRPr>
          </a:p>
        </p:txBody>
      </p:sp>
      <p:sp>
        <p:nvSpPr>
          <p:cNvPr id="124" name="Carré corné 123"/>
          <p:cNvSpPr/>
          <p:nvPr/>
        </p:nvSpPr>
        <p:spPr>
          <a:xfrm>
            <a:off x="5910142" y="27347542"/>
            <a:ext cx="1435923" cy="887950"/>
          </a:xfrm>
          <a:prstGeom prst="foldedCorne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smtClean="0">
                <a:solidFill>
                  <a:schemeClr val="tx2">
                    <a:lumMod val="75000"/>
                  </a:schemeClr>
                </a:solidFill>
              </a:rPr>
              <a:t>Commande client</a:t>
            </a:r>
            <a:endParaRPr lang="fr-FR" sz="1800" dirty="0">
              <a:solidFill>
                <a:schemeClr val="tx2">
                  <a:lumMod val="75000"/>
                </a:schemeClr>
              </a:solidFill>
            </a:endParaRPr>
          </a:p>
        </p:txBody>
      </p:sp>
      <p:sp>
        <p:nvSpPr>
          <p:cNvPr id="146" name="ZoneTexte 145"/>
          <p:cNvSpPr txBox="1"/>
          <p:nvPr/>
        </p:nvSpPr>
        <p:spPr>
          <a:xfrm rot="16200000">
            <a:off x="518851" y="19377422"/>
            <a:ext cx="2700000" cy="523220"/>
          </a:xfrm>
          <a:prstGeom prst="rect">
            <a:avLst/>
          </a:prstGeom>
          <a:noFill/>
        </p:spPr>
        <p:txBody>
          <a:bodyPr wrap="square" rtlCol="0">
            <a:spAutoFit/>
          </a:bodyPr>
          <a:lstStyle/>
          <a:p>
            <a:pPr algn="ctr"/>
            <a:r>
              <a:rPr lang="fr-FR" sz="2800" dirty="0" smtClean="0">
                <a:solidFill>
                  <a:schemeClr val="tx1">
                    <a:lumMod val="65000"/>
                    <a:lumOff val="35000"/>
                  </a:schemeClr>
                </a:solidFill>
              </a:rPr>
              <a:t>Ordre Achat</a:t>
            </a:r>
            <a:endParaRPr lang="fr-FR" sz="2800" dirty="0">
              <a:solidFill>
                <a:schemeClr val="tx1">
                  <a:lumMod val="65000"/>
                  <a:lumOff val="35000"/>
                </a:schemeClr>
              </a:solidFill>
            </a:endParaRPr>
          </a:p>
        </p:txBody>
      </p:sp>
      <p:sp>
        <p:nvSpPr>
          <p:cNvPr id="147" name="ZoneTexte 146"/>
          <p:cNvSpPr txBox="1"/>
          <p:nvPr/>
        </p:nvSpPr>
        <p:spPr>
          <a:xfrm rot="16200000">
            <a:off x="2488843" y="19377423"/>
            <a:ext cx="2700000" cy="523220"/>
          </a:xfrm>
          <a:prstGeom prst="rect">
            <a:avLst/>
          </a:prstGeom>
          <a:noFill/>
        </p:spPr>
        <p:txBody>
          <a:bodyPr wrap="square" rtlCol="0">
            <a:spAutoFit/>
          </a:bodyPr>
          <a:lstStyle/>
          <a:p>
            <a:pPr algn="ctr"/>
            <a:r>
              <a:rPr lang="fr-FR" sz="2800" dirty="0" smtClean="0">
                <a:solidFill>
                  <a:schemeClr val="tx1">
                    <a:lumMod val="65000"/>
                    <a:lumOff val="35000"/>
                  </a:schemeClr>
                </a:solidFill>
              </a:rPr>
              <a:t>Changer prix</a:t>
            </a:r>
            <a:endParaRPr lang="fr-FR" sz="2800" dirty="0">
              <a:solidFill>
                <a:schemeClr val="tx1">
                  <a:lumMod val="65000"/>
                  <a:lumOff val="35000"/>
                </a:schemeClr>
              </a:solidFill>
            </a:endParaRPr>
          </a:p>
        </p:txBody>
      </p:sp>
      <p:sp>
        <p:nvSpPr>
          <p:cNvPr id="148" name="ZoneTexte 147"/>
          <p:cNvSpPr txBox="1"/>
          <p:nvPr/>
        </p:nvSpPr>
        <p:spPr>
          <a:xfrm rot="16200000">
            <a:off x="4427814" y="19377423"/>
            <a:ext cx="2700000" cy="523220"/>
          </a:xfrm>
          <a:prstGeom prst="rect">
            <a:avLst/>
          </a:prstGeom>
          <a:noFill/>
        </p:spPr>
        <p:txBody>
          <a:bodyPr wrap="square" rtlCol="0">
            <a:spAutoFit/>
          </a:bodyPr>
          <a:lstStyle/>
          <a:p>
            <a:pPr algn="ctr"/>
            <a:r>
              <a:rPr lang="fr-FR" sz="2800" dirty="0" smtClean="0">
                <a:solidFill>
                  <a:schemeClr val="tx1">
                    <a:lumMod val="65000"/>
                    <a:lumOff val="35000"/>
                  </a:schemeClr>
                </a:solidFill>
              </a:rPr>
              <a:t>Visualiser stock</a:t>
            </a:r>
            <a:endParaRPr lang="fr-FR" sz="2800" dirty="0">
              <a:solidFill>
                <a:schemeClr val="tx1">
                  <a:lumMod val="65000"/>
                  <a:lumOff val="35000"/>
                </a:schemeClr>
              </a:solidFill>
            </a:endParaRPr>
          </a:p>
        </p:txBody>
      </p:sp>
      <p:sp>
        <p:nvSpPr>
          <p:cNvPr id="149" name="ZoneTexte 148"/>
          <p:cNvSpPr txBox="1"/>
          <p:nvPr/>
        </p:nvSpPr>
        <p:spPr>
          <a:xfrm rot="16200000">
            <a:off x="6369664" y="19377423"/>
            <a:ext cx="2700000" cy="523220"/>
          </a:xfrm>
          <a:prstGeom prst="rect">
            <a:avLst/>
          </a:prstGeom>
          <a:noFill/>
        </p:spPr>
        <p:txBody>
          <a:bodyPr wrap="square" rtlCol="0">
            <a:spAutoFit/>
          </a:bodyPr>
          <a:lstStyle/>
          <a:p>
            <a:pPr algn="ctr"/>
            <a:r>
              <a:rPr lang="fr-FR" sz="2800" dirty="0" smtClean="0">
                <a:solidFill>
                  <a:schemeClr val="tx1">
                    <a:lumMod val="65000"/>
                    <a:lumOff val="35000"/>
                  </a:schemeClr>
                </a:solidFill>
              </a:rPr>
              <a:t>Libérer des OF</a:t>
            </a:r>
            <a:endParaRPr lang="fr-FR" sz="2800" dirty="0">
              <a:solidFill>
                <a:schemeClr val="tx1">
                  <a:lumMod val="65000"/>
                  <a:lumOff val="35000"/>
                </a:schemeClr>
              </a:solidFill>
            </a:endParaRPr>
          </a:p>
        </p:txBody>
      </p:sp>
      <p:sp>
        <p:nvSpPr>
          <p:cNvPr id="151" name="ZoneTexte 150"/>
          <p:cNvSpPr txBox="1"/>
          <p:nvPr/>
        </p:nvSpPr>
        <p:spPr>
          <a:xfrm rot="16200000">
            <a:off x="1140911" y="19377423"/>
            <a:ext cx="2700000" cy="523220"/>
          </a:xfrm>
          <a:prstGeom prst="rect">
            <a:avLst/>
          </a:prstGeom>
          <a:noFill/>
        </p:spPr>
        <p:txBody>
          <a:bodyPr wrap="square" rtlCol="0">
            <a:spAutoFit/>
          </a:bodyPr>
          <a:lstStyle/>
          <a:p>
            <a:pPr algn="ctr"/>
            <a:r>
              <a:rPr lang="fr-FR" sz="2800" dirty="0" smtClean="0">
                <a:solidFill>
                  <a:schemeClr val="tx1">
                    <a:lumMod val="65000"/>
                    <a:lumOff val="35000"/>
                  </a:schemeClr>
                </a:solidFill>
              </a:rPr>
              <a:t>Visualiser le bilan</a:t>
            </a:r>
            <a:endParaRPr lang="fr-FR" sz="2800" dirty="0">
              <a:solidFill>
                <a:schemeClr val="tx1">
                  <a:lumMod val="65000"/>
                  <a:lumOff val="35000"/>
                </a:schemeClr>
              </a:solidFill>
            </a:endParaRPr>
          </a:p>
        </p:txBody>
      </p:sp>
      <p:sp>
        <p:nvSpPr>
          <p:cNvPr id="152" name="ZoneTexte 151"/>
          <p:cNvSpPr txBox="1"/>
          <p:nvPr/>
        </p:nvSpPr>
        <p:spPr>
          <a:xfrm rot="16200000">
            <a:off x="3110195" y="19377423"/>
            <a:ext cx="2700000" cy="523220"/>
          </a:xfrm>
          <a:prstGeom prst="rect">
            <a:avLst/>
          </a:prstGeom>
          <a:noFill/>
        </p:spPr>
        <p:txBody>
          <a:bodyPr wrap="square" rtlCol="0">
            <a:spAutoFit/>
          </a:bodyPr>
          <a:lstStyle/>
          <a:p>
            <a:pPr algn="ctr"/>
            <a:r>
              <a:rPr lang="fr-FR" sz="2800" dirty="0" smtClean="0">
                <a:solidFill>
                  <a:schemeClr val="tx1">
                    <a:lumMod val="65000"/>
                    <a:lumOff val="35000"/>
                  </a:schemeClr>
                </a:solidFill>
              </a:rPr>
              <a:t>Exécuter MRP</a:t>
            </a:r>
            <a:endParaRPr lang="fr-FR" sz="2800" dirty="0">
              <a:solidFill>
                <a:schemeClr val="tx1">
                  <a:lumMod val="65000"/>
                  <a:lumOff val="35000"/>
                </a:schemeClr>
              </a:solidFill>
            </a:endParaRPr>
          </a:p>
        </p:txBody>
      </p:sp>
      <p:sp>
        <p:nvSpPr>
          <p:cNvPr id="153" name="ZoneTexte 152"/>
          <p:cNvSpPr txBox="1"/>
          <p:nvPr/>
        </p:nvSpPr>
        <p:spPr>
          <a:xfrm rot="16200000">
            <a:off x="5049853" y="19377423"/>
            <a:ext cx="2700000" cy="523220"/>
          </a:xfrm>
          <a:prstGeom prst="rect">
            <a:avLst/>
          </a:prstGeom>
          <a:noFill/>
        </p:spPr>
        <p:txBody>
          <a:bodyPr wrap="square" rtlCol="0">
            <a:spAutoFit/>
          </a:bodyPr>
          <a:lstStyle/>
          <a:p>
            <a:pPr algn="ctr"/>
            <a:r>
              <a:rPr lang="fr-FR" sz="2800" dirty="0" smtClean="0">
                <a:solidFill>
                  <a:schemeClr val="tx1">
                    <a:lumMod val="65000"/>
                    <a:lumOff val="35000"/>
                  </a:schemeClr>
                </a:solidFill>
              </a:rPr>
              <a:t>Acheter Houblon</a:t>
            </a:r>
            <a:endParaRPr lang="fr-FR" sz="2800" dirty="0">
              <a:solidFill>
                <a:schemeClr val="tx1">
                  <a:lumMod val="65000"/>
                  <a:lumOff val="35000"/>
                </a:schemeClr>
              </a:solidFill>
            </a:endParaRPr>
          </a:p>
        </p:txBody>
      </p:sp>
      <p:sp>
        <p:nvSpPr>
          <p:cNvPr id="154" name="ZoneTexte 153"/>
          <p:cNvSpPr txBox="1"/>
          <p:nvPr/>
        </p:nvSpPr>
        <p:spPr>
          <a:xfrm rot="16200000">
            <a:off x="6992863" y="19377423"/>
            <a:ext cx="2700000" cy="523220"/>
          </a:xfrm>
          <a:prstGeom prst="rect">
            <a:avLst/>
          </a:prstGeom>
          <a:noFill/>
        </p:spPr>
        <p:txBody>
          <a:bodyPr wrap="square" rtlCol="0">
            <a:spAutoFit/>
          </a:bodyPr>
          <a:lstStyle/>
          <a:p>
            <a:pPr algn="ctr"/>
            <a:r>
              <a:rPr lang="fr-FR" sz="2800" dirty="0" smtClean="0">
                <a:solidFill>
                  <a:schemeClr val="tx1">
                    <a:lumMod val="65000"/>
                    <a:lumOff val="35000"/>
                  </a:schemeClr>
                </a:solidFill>
              </a:rPr>
              <a:t>OF de 27 articles</a:t>
            </a:r>
            <a:endParaRPr lang="fr-FR" sz="2800" dirty="0">
              <a:solidFill>
                <a:schemeClr val="tx1">
                  <a:lumMod val="65000"/>
                  <a:lumOff val="35000"/>
                </a:schemeClr>
              </a:solidFill>
            </a:endParaRPr>
          </a:p>
        </p:txBody>
      </p:sp>
      <p:sp>
        <p:nvSpPr>
          <p:cNvPr id="125" name="Double flèche horizontale 124"/>
          <p:cNvSpPr/>
          <p:nvPr/>
        </p:nvSpPr>
        <p:spPr>
          <a:xfrm>
            <a:off x="8149689" y="12331539"/>
            <a:ext cx="1943178" cy="9920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Offre/Demande</a:t>
            </a:r>
            <a:endParaRPr lang="fr-FR" sz="1400" dirty="0"/>
          </a:p>
        </p:txBody>
      </p:sp>
      <p:sp>
        <p:nvSpPr>
          <p:cNvPr id="22" name="Ellipse 21"/>
          <p:cNvSpPr>
            <a:spLocks noChangeAspect="1"/>
          </p:cNvSpPr>
          <p:nvPr/>
        </p:nvSpPr>
        <p:spPr>
          <a:xfrm>
            <a:off x="10181429" y="12266752"/>
            <a:ext cx="1080000" cy="1080000"/>
          </a:xfrm>
          <a:prstGeom prst="ellipse">
            <a:avLst/>
          </a:prstGeom>
          <a:solidFill>
            <a:srgbClr val="A34589">
              <a:alpha val="80000"/>
            </a:srgbClr>
          </a:solidFill>
          <a:ln>
            <a:solidFill>
              <a:srgbClr val="A34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t>API</a:t>
            </a:r>
            <a:endParaRPr lang="fr-FR" sz="3200" dirty="0"/>
          </a:p>
        </p:txBody>
      </p:sp>
      <p:grpSp>
        <p:nvGrpSpPr>
          <p:cNvPr id="24" name="Grouper 23"/>
          <p:cNvGrpSpPr/>
          <p:nvPr/>
        </p:nvGrpSpPr>
        <p:grpSpPr>
          <a:xfrm>
            <a:off x="7047239" y="10966123"/>
            <a:ext cx="4236174" cy="1251020"/>
            <a:chOff x="6827783" y="9348941"/>
            <a:chExt cx="4236174" cy="1251020"/>
          </a:xfrm>
        </p:grpSpPr>
        <p:pic>
          <p:nvPicPr>
            <p:cNvPr id="176" name="Image 17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16652" y="9348941"/>
              <a:ext cx="1251020" cy="1251020"/>
            </a:xfrm>
            <a:prstGeom prst="rect">
              <a:avLst/>
            </a:prstGeom>
          </p:spPr>
        </p:pic>
        <p:pic>
          <p:nvPicPr>
            <p:cNvPr id="177" name="Image 17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802454" y="9348941"/>
              <a:ext cx="1251020" cy="1251020"/>
            </a:xfrm>
            <a:prstGeom prst="rect">
              <a:avLst/>
            </a:prstGeom>
          </p:spPr>
        </p:pic>
        <p:pic>
          <p:nvPicPr>
            <p:cNvPr id="179" name="Image 17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812937" y="9348941"/>
              <a:ext cx="1251020" cy="1251020"/>
            </a:xfrm>
            <a:prstGeom prst="rect">
              <a:avLst/>
            </a:prstGeom>
          </p:spPr>
        </p:pic>
        <p:pic>
          <p:nvPicPr>
            <p:cNvPr id="178" name="Image 17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27783" y="9348941"/>
              <a:ext cx="1251020" cy="1251020"/>
            </a:xfrm>
            <a:prstGeom prst="rect">
              <a:avLst/>
            </a:prstGeom>
          </p:spPr>
        </p:pic>
      </p:grpSp>
      <p:sp>
        <p:nvSpPr>
          <p:cNvPr id="45" name="ZoneTexte 44"/>
          <p:cNvSpPr txBox="1"/>
          <p:nvPr/>
        </p:nvSpPr>
        <p:spPr>
          <a:xfrm>
            <a:off x="374887" y="3029898"/>
            <a:ext cx="10597913" cy="6994222"/>
          </a:xfrm>
          <a:prstGeom prst="rect">
            <a:avLst/>
          </a:prstGeom>
          <a:noFill/>
        </p:spPr>
        <p:txBody>
          <a:bodyPr wrap="square" rtlCol="0">
            <a:spAutoFit/>
          </a:bodyPr>
          <a:lstStyle/>
          <a:p>
            <a:pPr algn="just">
              <a:spcBef>
                <a:spcPts val="200"/>
              </a:spcBef>
              <a:spcAft>
                <a:spcPts val="600"/>
              </a:spcAft>
            </a:pPr>
            <a:r>
              <a:rPr lang="fr-FR" sz="4000" dirty="0">
                <a:solidFill>
                  <a:srgbClr val="008AC9"/>
                </a:solidFill>
              </a:rPr>
              <a:t>OdooSIM en réponse à quel besoin?</a:t>
            </a:r>
          </a:p>
          <a:p>
            <a:pPr algn="just">
              <a:spcBef>
                <a:spcPts val="300"/>
              </a:spcBef>
              <a:spcAft>
                <a:spcPts val="300"/>
              </a:spcAft>
            </a:pPr>
            <a:r>
              <a:rPr lang="fr-CH" sz="3600" dirty="0"/>
              <a:t>Dans l’industrie, bon nombre d’entreprise sont informatisée. Les futurs diplômés doivent être opérationnels dès l’obtention de leur </a:t>
            </a:r>
            <a:r>
              <a:rPr lang="fr-CH" sz="3600" dirty="0" err="1"/>
              <a:t>Bachelor</a:t>
            </a:r>
            <a:r>
              <a:rPr lang="fr-CH" sz="3600" dirty="0"/>
              <a:t>. Qu’est-ce que cela signifie? Il faut que les étudiants aient une expérience sur des outils informatiques similaires à ceux qu’ils rencontreront dans leur futur job.</a:t>
            </a:r>
          </a:p>
          <a:p>
            <a:pPr algn="just">
              <a:spcBef>
                <a:spcPts val="300"/>
              </a:spcBef>
              <a:spcAft>
                <a:spcPts val="300"/>
              </a:spcAft>
            </a:pPr>
            <a:r>
              <a:rPr lang="fr-CH" sz="3600" dirty="0" err="1"/>
              <a:t>OdooSIM</a:t>
            </a:r>
            <a:r>
              <a:rPr lang="fr-CH" sz="3600" dirty="0"/>
              <a:t> donne la possibilité aux étudiants d’acquérir des connaissances sur un PGI, d’appliquer des stratégies business grâce à l’outil, tirer les enseignements d’une expérience 100% pratique et affuter leurs compétences en gestion d’entreprise.</a:t>
            </a:r>
          </a:p>
        </p:txBody>
      </p:sp>
    </p:spTree>
    <p:extLst>
      <p:ext uri="{BB962C8B-B14F-4D97-AF65-F5344CB8AC3E}">
        <p14:creationId xmlns:p14="http://schemas.microsoft.com/office/powerpoint/2010/main" val="693216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441798" y="16955057"/>
            <a:ext cx="10547556" cy="11773422"/>
          </a:xfrm>
          <a:prstGeom prst="rect">
            <a:avLst/>
          </a:prstGeom>
          <a:solidFill>
            <a:schemeClr val="accent1">
              <a:lumMod val="20000"/>
              <a:lumOff val="80000"/>
              <a:alpha val="25000"/>
            </a:schemeClr>
          </a:solidFill>
          <a:ln w="88900">
            <a:solidFill>
              <a:schemeClr val="accent1">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Rectangle 92"/>
          <p:cNvSpPr/>
          <p:nvPr/>
        </p:nvSpPr>
        <p:spPr>
          <a:xfrm>
            <a:off x="1284226" y="24538815"/>
            <a:ext cx="7655958" cy="2588659"/>
          </a:xfrm>
          <a:prstGeom prst="rect">
            <a:avLst/>
          </a:prstGeom>
          <a:solidFill>
            <a:schemeClr val="accent4">
              <a:alpha val="5000"/>
            </a:schemeClr>
          </a:solidFill>
          <a:ln>
            <a:solidFill>
              <a:schemeClr val="accent4">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dirty="0">
              <a:solidFill>
                <a:srgbClr val="A34589"/>
              </a:solidFill>
            </a:endParaRPr>
          </a:p>
        </p:txBody>
      </p:sp>
      <p:sp>
        <p:nvSpPr>
          <p:cNvPr id="140" name="Rectangle à coins arrondis 139"/>
          <p:cNvSpPr/>
          <p:nvPr/>
        </p:nvSpPr>
        <p:spPr>
          <a:xfrm>
            <a:off x="2098419" y="7052821"/>
            <a:ext cx="8541771" cy="8804138"/>
          </a:xfrm>
          <a:prstGeom prst="roundRect">
            <a:avLst/>
          </a:prstGeom>
          <a:solidFill>
            <a:schemeClr val="accent1">
              <a:alpha val="50000"/>
            </a:schemeClr>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solidFill>
                <a:srgbClr val="A34589"/>
              </a:solidFill>
            </a:endParaRPr>
          </a:p>
        </p:txBody>
      </p:sp>
      <p:sp>
        <p:nvSpPr>
          <p:cNvPr id="18" name="Rectangle à coins arrondis 17"/>
          <p:cNvSpPr/>
          <p:nvPr/>
        </p:nvSpPr>
        <p:spPr>
          <a:xfrm>
            <a:off x="11557629" y="11059439"/>
            <a:ext cx="5760000" cy="5434542"/>
          </a:xfrm>
          <a:prstGeom prst="roundRect">
            <a:avLst/>
          </a:prstGeom>
          <a:solidFill>
            <a:srgbClr val="8F8F8F">
              <a:alpha val="50000"/>
            </a:srgbClr>
          </a:solidFill>
          <a:ln w="101600">
            <a:solidFill>
              <a:srgbClr val="A34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aphicFrame>
        <p:nvGraphicFramePr>
          <p:cNvPr id="14" name="Diagramme 13"/>
          <p:cNvGraphicFramePr>
            <a:graphicFrameLocks noChangeAspect="1"/>
          </p:cNvGraphicFramePr>
          <p:nvPr>
            <p:extLst>
              <p:ext uri="{D42A27DB-BD31-4B8C-83A1-F6EECF244321}">
                <p14:modId xmlns:p14="http://schemas.microsoft.com/office/powerpoint/2010/main" val="1879931447"/>
              </p:ext>
            </p:extLst>
          </p:nvPr>
        </p:nvGraphicFramePr>
        <p:xfrm>
          <a:off x="11377108" y="11480463"/>
          <a:ext cx="6084000" cy="4991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0" y="-24434"/>
            <a:ext cx="21383625" cy="2948103"/>
          </a:xfrm>
          <a:prstGeom prst="rect">
            <a:avLst/>
          </a:prstGeom>
          <a:solidFill>
            <a:srgbClr val="008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sz="3447" dirty="0"/>
          </a:p>
        </p:txBody>
      </p:sp>
      <p:sp>
        <p:nvSpPr>
          <p:cNvPr id="5" name="Rectangle 4"/>
          <p:cNvSpPr/>
          <p:nvPr/>
        </p:nvSpPr>
        <p:spPr>
          <a:xfrm>
            <a:off x="0" y="28978880"/>
            <a:ext cx="21383625" cy="1320765"/>
          </a:xfrm>
          <a:prstGeom prst="rect">
            <a:avLst/>
          </a:prstGeom>
          <a:solidFill>
            <a:srgbClr val="008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sz="3447"/>
          </a:p>
        </p:txBody>
      </p:sp>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3672" y="345941"/>
            <a:ext cx="6133416" cy="990302"/>
          </a:xfrm>
          <a:prstGeom prst="rect">
            <a:avLst/>
          </a:prstGeom>
        </p:spPr>
      </p:pic>
      <p:sp>
        <p:nvSpPr>
          <p:cNvPr id="10" name="TextBox 9"/>
          <p:cNvSpPr txBox="1"/>
          <p:nvPr/>
        </p:nvSpPr>
        <p:spPr>
          <a:xfrm>
            <a:off x="773671" y="1540951"/>
            <a:ext cx="19836282" cy="1135696"/>
          </a:xfrm>
          <a:prstGeom prst="rect">
            <a:avLst/>
          </a:prstGeom>
          <a:noFill/>
        </p:spPr>
        <p:txBody>
          <a:bodyPr wrap="square" rtlCol="0">
            <a:spAutoFit/>
          </a:bodyPr>
          <a:lstStyle/>
          <a:p>
            <a:pPr algn="ctr"/>
            <a:r>
              <a:rPr lang="fr-CH" sz="6780" dirty="0" err="1" smtClean="0">
                <a:solidFill>
                  <a:schemeClr val="bg1"/>
                </a:solidFill>
                <a:latin typeface="Arial" panose="020B0604020202020204" pitchFamily="34" charset="0"/>
                <a:cs typeface="Arial" panose="020B0604020202020204" pitchFamily="34" charset="0"/>
              </a:rPr>
              <a:t>OdooSIM</a:t>
            </a:r>
            <a:r>
              <a:rPr lang="fr-CH" sz="6780" dirty="0" smtClean="0">
                <a:solidFill>
                  <a:schemeClr val="bg1"/>
                </a:solidFill>
                <a:latin typeface="Arial" panose="020B0604020202020204" pitchFamily="34" charset="0"/>
                <a:cs typeface="Arial" panose="020B0604020202020204" pitchFamily="34" charset="0"/>
              </a:rPr>
              <a:t> : Simulation d’entreprise sur PGI</a:t>
            </a:r>
            <a:endParaRPr lang="fr-CH" sz="6780" dirty="0">
              <a:solidFill>
                <a:schemeClr val="bg1"/>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149267" y="239376"/>
            <a:ext cx="2460686" cy="1061346"/>
          </a:xfrm>
          <a:prstGeom prst="rect">
            <a:avLst/>
          </a:prstGeom>
        </p:spPr>
      </p:pic>
      <p:sp>
        <p:nvSpPr>
          <p:cNvPr id="13" name="TextBox 12"/>
          <p:cNvSpPr txBox="1"/>
          <p:nvPr/>
        </p:nvSpPr>
        <p:spPr>
          <a:xfrm>
            <a:off x="957567" y="29395623"/>
            <a:ext cx="19468490" cy="527067"/>
          </a:xfrm>
          <a:prstGeom prst="rect">
            <a:avLst/>
          </a:prstGeom>
          <a:noFill/>
        </p:spPr>
        <p:txBody>
          <a:bodyPr wrap="square" rtlCol="0">
            <a:spAutoFit/>
          </a:bodyPr>
          <a:lstStyle/>
          <a:p>
            <a:pPr algn="ctr"/>
            <a:r>
              <a:rPr lang="fr-CH" sz="2825" dirty="0" smtClean="0">
                <a:solidFill>
                  <a:schemeClr val="bg1"/>
                </a:solidFill>
                <a:latin typeface="Arial" panose="020B0604020202020204" pitchFamily="34" charset="0"/>
                <a:cs typeface="Arial" panose="020B0604020202020204" pitchFamily="34" charset="0"/>
              </a:rPr>
              <a:t>Anthony Tomat – Travail de </a:t>
            </a:r>
            <a:r>
              <a:rPr lang="fr-CH" sz="2825" dirty="0" err="1" smtClean="0">
                <a:solidFill>
                  <a:schemeClr val="bg1"/>
                </a:solidFill>
                <a:latin typeface="Arial" panose="020B0604020202020204" pitchFamily="34" charset="0"/>
                <a:cs typeface="Arial" panose="020B0604020202020204" pitchFamily="34" charset="0"/>
              </a:rPr>
              <a:t>Bachelor</a:t>
            </a:r>
            <a:r>
              <a:rPr lang="fr-CH" sz="2825" dirty="0" smtClean="0">
                <a:solidFill>
                  <a:schemeClr val="bg1"/>
                </a:solidFill>
                <a:latin typeface="Arial" panose="020B0604020202020204" pitchFamily="34" charset="0"/>
                <a:cs typeface="Arial" panose="020B0604020202020204" pitchFamily="34" charset="0"/>
              </a:rPr>
              <a:t> de la filière Informatique de gestion. Session 3IG PT, semestre de printemps 2016</a:t>
            </a:r>
            <a:endParaRPr lang="fr-CH" sz="2825" dirty="0">
              <a:solidFill>
                <a:schemeClr val="bg1"/>
              </a:solidFill>
              <a:latin typeface="Arial" panose="020B0604020202020204" pitchFamily="34" charset="0"/>
              <a:cs typeface="Arial" panose="020B0604020202020204" pitchFamily="34" charset="0"/>
            </a:endParaRPr>
          </a:p>
        </p:txBody>
      </p:sp>
      <p:pic>
        <p:nvPicPr>
          <p:cNvPr id="20" name="Imag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771221" y="11138166"/>
            <a:ext cx="1377092" cy="468000"/>
          </a:xfrm>
          <a:prstGeom prst="rect">
            <a:avLst/>
          </a:prstGeom>
        </p:spPr>
      </p:pic>
      <p:sp>
        <p:nvSpPr>
          <p:cNvPr id="170" name="ZoneTexte 169"/>
          <p:cNvSpPr txBox="1"/>
          <p:nvPr/>
        </p:nvSpPr>
        <p:spPr>
          <a:xfrm>
            <a:off x="2098423" y="15953236"/>
            <a:ext cx="7662432" cy="584775"/>
          </a:xfrm>
          <a:prstGeom prst="rect">
            <a:avLst/>
          </a:prstGeom>
          <a:noFill/>
        </p:spPr>
        <p:txBody>
          <a:bodyPr wrap="square" rtlCol="0">
            <a:spAutoFit/>
          </a:bodyPr>
          <a:lstStyle/>
          <a:p>
            <a:pPr algn="ctr"/>
            <a:r>
              <a:rPr lang="fr-FR" sz="3200" dirty="0" smtClean="0">
                <a:solidFill>
                  <a:srgbClr val="008AC9"/>
                </a:solidFill>
              </a:rPr>
              <a:t>Le simulateur</a:t>
            </a:r>
            <a:endParaRPr lang="fr-FR" sz="3200" dirty="0">
              <a:solidFill>
                <a:srgbClr val="008AC9"/>
              </a:solidFill>
            </a:endParaRPr>
          </a:p>
        </p:txBody>
      </p:sp>
      <p:sp>
        <p:nvSpPr>
          <p:cNvPr id="44" name="ZoneTexte 43"/>
          <p:cNvSpPr txBox="1"/>
          <p:nvPr/>
        </p:nvSpPr>
        <p:spPr>
          <a:xfrm>
            <a:off x="11480884" y="16599633"/>
            <a:ext cx="5836745" cy="584775"/>
          </a:xfrm>
          <a:prstGeom prst="rect">
            <a:avLst/>
          </a:prstGeom>
          <a:noFill/>
        </p:spPr>
        <p:txBody>
          <a:bodyPr wrap="square" rtlCol="0">
            <a:spAutoFit/>
          </a:bodyPr>
          <a:lstStyle/>
          <a:p>
            <a:pPr algn="ctr"/>
            <a:r>
              <a:rPr lang="fr-FR" sz="3200" dirty="0" smtClean="0">
                <a:solidFill>
                  <a:srgbClr val="A34589"/>
                </a:solidFill>
              </a:rPr>
              <a:t>Instance équipe X Brewery &amp; Co.</a:t>
            </a:r>
            <a:endParaRPr lang="fr-FR" sz="3200" dirty="0">
              <a:solidFill>
                <a:srgbClr val="A34589"/>
              </a:solidFill>
            </a:endParaRPr>
          </a:p>
        </p:txBody>
      </p:sp>
      <p:sp>
        <p:nvSpPr>
          <p:cNvPr id="12" name="Rectangle 11"/>
          <p:cNvSpPr/>
          <p:nvPr/>
        </p:nvSpPr>
        <p:spPr>
          <a:xfrm>
            <a:off x="485344" y="6834035"/>
            <a:ext cx="10491704" cy="9803965"/>
          </a:xfrm>
          <a:prstGeom prst="rect">
            <a:avLst/>
          </a:prstGeom>
          <a:noFill/>
          <a:ln w="88900">
            <a:solidFill>
              <a:schemeClr val="accent1">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ZoneTexte 51"/>
          <p:cNvSpPr txBox="1"/>
          <p:nvPr/>
        </p:nvSpPr>
        <p:spPr>
          <a:xfrm>
            <a:off x="11333512" y="17339578"/>
            <a:ext cx="9574177" cy="11503149"/>
          </a:xfrm>
          <a:prstGeom prst="rect">
            <a:avLst/>
          </a:prstGeom>
          <a:noFill/>
        </p:spPr>
        <p:txBody>
          <a:bodyPr wrap="square" rtlCol="0">
            <a:spAutoFit/>
          </a:bodyPr>
          <a:lstStyle/>
          <a:p>
            <a:pPr algn="just">
              <a:spcBef>
                <a:spcPts val="200"/>
              </a:spcBef>
              <a:spcAft>
                <a:spcPts val="600"/>
              </a:spcAft>
            </a:pPr>
            <a:r>
              <a:rPr lang="fr-FR" sz="4000" dirty="0" smtClean="0">
                <a:solidFill>
                  <a:srgbClr val="008AC9"/>
                </a:solidFill>
              </a:rPr>
              <a:t>Comment </a:t>
            </a:r>
            <a:r>
              <a:rPr lang="fr-FR" sz="4000" dirty="0">
                <a:solidFill>
                  <a:srgbClr val="008AC9"/>
                </a:solidFill>
              </a:rPr>
              <a:t>fonctionne  </a:t>
            </a:r>
            <a:r>
              <a:rPr lang="fr-FR" sz="4000" dirty="0" smtClean="0">
                <a:solidFill>
                  <a:srgbClr val="008AC9"/>
                </a:solidFill>
              </a:rPr>
              <a:t>le simulateur?</a:t>
            </a:r>
            <a:endParaRPr lang="fr-FR" sz="4000" dirty="0">
              <a:solidFill>
                <a:srgbClr val="008AC9"/>
              </a:solidFill>
            </a:endParaRPr>
          </a:p>
          <a:p>
            <a:pPr algn="just">
              <a:spcBef>
                <a:spcPts val="300"/>
              </a:spcBef>
              <a:spcAft>
                <a:spcPts val="300"/>
              </a:spcAft>
            </a:pPr>
            <a:r>
              <a:rPr lang="fr-FR" sz="3600" dirty="0" smtClean="0"/>
              <a:t>Le simulateur créé des consommateurs avec des besoins spécifiques. Ces besoins sont exprimés sous forme d’un plan de demande avec un rapport prix-quantité.</a:t>
            </a:r>
          </a:p>
          <a:p>
            <a:pPr algn="just">
              <a:spcBef>
                <a:spcPts val="300"/>
              </a:spcBef>
              <a:spcAft>
                <a:spcPts val="300"/>
              </a:spcAft>
            </a:pPr>
            <a:r>
              <a:rPr lang="fr-FR" sz="3600" dirty="0" smtClean="0"/>
              <a:t>Puis, il </a:t>
            </a:r>
            <a:r>
              <a:rPr lang="fr-FR" sz="3600" dirty="0"/>
              <a:t>se connecte aux instances </a:t>
            </a:r>
            <a:r>
              <a:rPr lang="fr-FR" sz="3600" dirty="0" err="1" smtClean="0"/>
              <a:t>Odoo</a:t>
            </a:r>
            <a:r>
              <a:rPr lang="fr-FR" sz="3600" dirty="0" smtClean="0"/>
              <a:t>; Qui représentent les sociétés </a:t>
            </a:r>
            <a:r>
              <a:rPr lang="fr-FR" sz="3600" dirty="0" smtClean="0">
                <a:solidFill>
                  <a:srgbClr val="A34589"/>
                </a:solidFill>
              </a:rPr>
              <a:t>Brewery &amp; Co.</a:t>
            </a:r>
            <a:r>
              <a:rPr lang="fr-FR" sz="3600" dirty="0" smtClean="0"/>
              <a:t>. Il récupère </a:t>
            </a:r>
            <a:r>
              <a:rPr lang="fr-FR" sz="3600" dirty="0"/>
              <a:t>l’état des stocks et les prix de </a:t>
            </a:r>
            <a:r>
              <a:rPr lang="fr-FR" sz="3600" dirty="0" smtClean="0"/>
              <a:t>vente. Suite à cela, il met en œuvre un algorithme de sélection de l’offre pour chacun des besoins. La société qui offre les meilleures conditions conclue la vente et augmente son chiffre d’affaires.</a:t>
            </a:r>
          </a:p>
          <a:p>
            <a:pPr algn="just">
              <a:spcBef>
                <a:spcPts val="300"/>
              </a:spcBef>
              <a:spcAft>
                <a:spcPts val="300"/>
              </a:spcAft>
            </a:pPr>
            <a:r>
              <a:rPr lang="fr-FR" sz="3600" dirty="0" smtClean="0"/>
              <a:t>Le simulateur emploi aussi les éléments métiers de chacun des processus pour en changer les statuts et faire évoluer l’histoire.</a:t>
            </a:r>
          </a:p>
          <a:p>
            <a:pPr algn="just">
              <a:spcBef>
                <a:spcPts val="300"/>
              </a:spcBef>
              <a:spcAft>
                <a:spcPts val="300"/>
              </a:spcAft>
            </a:pPr>
            <a:r>
              <a:rPr lang="fr-FR" sz="3600" b="1" i="1" dirty="0" smtClean="0">
                <a:solidFill>
                  <a:srgbClr val="0098D8"/>
                </a:solidFill>
              </a:rPr>
              <a:t>Exemple d’interaction : </a:t>
            </a:r>
            <a:r>
              <a:rPr lang="fr-FR" sz="3600" i="1" dirty="0" smtClean="0">
                <a:solidFill>
                  <a:srgbClr val="0098D8"/>
                </a:solidFill>
              </a:rPr>
              <a:t>Le simulateur récupère une demande d’approvisionnement avec l’API, lit la date et simule le délai de livraison (1 jours = 60 secondes). Une fois atteint, il ajoute la quantité achetée en stock et termine le flux d’achat.</a:t>
            </a:r>
          </a:p>
        </p:txBody>
      </p:sp>
      <p:sp>
        <p:nvSpPr>
          <p:cNvPr id="46" name="ZoneTexte 45"/>
          <p:cNvSpPr txBox="1"/>
          <p:nvPr/>
        </p:nvSpPr>
        <p:spPr>
          <a:xfrm>
            <a:off x="441798" y="2945074"/>
            <a:ext cx="10535250" cy="3593291"/>
          </a:xfrm>
          <a:prstGeom prst="rect">
            <a:avLst/>
          </a:prstGeom>
          <a:noFill/>
        </p:spPr>
        <p:txBody>
          <a:bodyPr wrap="square" rtlCol="0">
            <a:spAutoFit/>
          </a:bodyPr>
          <a:lstStyle/>
          <a:p>
            <a:pPr algn="just">
              <a:spcBef>
                <a:spcPts val="200"/>
              </a:spcBef>
              <a:spcAft>
                <a:spcPts val="600"/>
              </a:spcAft>
            </a:pPr>
            <a:r>
              <a:rPr lang="fr-FR" sz="4000" dirty="0">
                <a:solidFill>
                  <a:srgbClr val="008AC9"/>
                </a:solidFill>
              </a:rPr>
              <a:t>Scope du projet</a:t>
            </a:r>
          </a:p>
          <a:p>
            <a:pPr algn="just">
              <a:spcBef>
                <a:spcPts val="300"/>
              </a:spcBef>
              <a:spcAft>
                <a:spcPts val="300"/>
              </a:spcAft>
            </a:pPr>
            <a:r>
              <a:rPr lang="fr-FR" sz="3600" dirty="0"/>
              <a:t>Imaginer un scénario puis fournir les spécifications métiers et techniques nécessaires à la réalisation du jeu. Les spécifications des ventes doivent </a:t>
            </a:r>
            <a:r>
              <a:rPr lang="fr-CH" sz="3600" dirty="0"/>
              <a:t>être implémentées dans une version proof of concept du simulateur attestant de la faisabilité du projet</a:t>
            </a:r>
            <a:r>
              <a:rPr lang="fr-CH" sz="3600" dirty="0" smtClean="0"/>
              <a:t>.</a:t>
            </a:r>
            <a:endParaRPr lang="fr-CH" sz="3600" dirty="0"/>
          </a:p>
        </p:txBody>
      </p:sp>
      <p:sp>
        <p:nvSpPr>
          <p:cNvPr id="3" name="Rectangle 2"/>
          <p:cNvSpPr/>
          <p:nvPr/>
        </p:nvSpPr>
        <p:spPr>
          <a:xfrm>
            <a:off x="441798" y="6748433"/>
            <a:ext cx="1404000" cy="994743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ZoneTexte 15"/>
          <p:cNvSpPr txBox="1"/>
          <p:nvPr/>
        </p:nvSpPr>
        <p:spPr>
          <a:xfrm rot="16200000">
            <a:off x="-3636125" y="11426611"/>
            <a:ext cx="9517023" cy="769441"/>
          </a:xfrm>
          <a:prstGeom prst="rect">
            <a:avLst/>
          </a:prstGeom>
          <a:noFill/>
        </p:spPr>
        <p:txBody>
          <a:bodyPr wrap="square" rtlCol="0">
            <a:spAutoFit/>
          </a:bodyPr>
          <a:lstStyle/>
          <a:p>
            <a:pPr algn="ctr"/>
            <a:r>
              <a:rPr lang="fr-FR" sz="4400" dirty="0" smtClean="0">
                <a:solidFill>
                  <a:srgbClr val="008AC9"/>
                </a:solidFill>
              </a:rPr>
              <a:t>Écosystème OdooSIM</a:t>
            </a:r>
            <a:endParaRPr lang="fr-FR" sz="4400" dirty="0">
              <a:solidFill>
                <a:srgbClr val="008AC9"/>
              </a:solidFill>
            </a:endParaRPr>
          </a:p>
        </p:txBody>
      </p:sp>
      <p:sp>
        <p:nvSpPr>
          <p:cNvPr id="50" name="Rectangle 49"/>
          <p:cNvSpPr/>
          <p:nvPr/>
        </p:nvSpPr>
        <p:spPr>
          <a:xfrm>
            <a:off x="17605236" y="10735830"/>
            <a:ext cx="3338767" cy="6219227"/>
          </a:xfrm>
          <a:prstGeom prst="rect">
            <a:avLst/>
          </a:prstGeom>
          <a:solidFill>
            <a:schemeClr val="accent4">
              <a:lumMod val="20000"/>
              <a:lumOff val="80000"/>
            </a:schemeClr>
          </a:solidFill>
          <a:ln w="88900">
            <a:solidFill>
              <a:schemeClr val="accent4">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Flèche vers la gauche 52"/>
          <p:cNvSpPr/>
          <p:nvPr/>
        </p:nvSpPr>
        <p:spPr>
          <a:xfrm>
            <a:off x="15638846" y="11547502"/>
            <a:ext cx="2520000" cy="1080000"/>
          </a:xfrm>
          <a:prstGeom prst="leftArrow">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solidFill>
                  <a:schemeClr val="accent4">
                    <a:lumMod val="50000"/>
                  </a:schemeClr>
                </a:solidFill>
              </a:rPr>
              <a:t>MRP</a:t>
            </a:r>
            <a:endParaRPr lang="fr-FR" sz="3200" dirty="0">
              <a:solidFill>
                <a:schemeClr val="accent4">
                  <a:lumMod val="50000"/>
                </a:schemeClr>
              </a:solidFill>
            </a:endParaRPr>
          </a:p>
        </p:txBody>
      </p:sp>
      <p:pic>
        <p:nvPicPr>
          <p:cNvPr id="8" name="Image 7"/>
          <p:cNvPicPr>
            <a:picLocks noChangeAspect="1"/>
          </p:cNvPicPr>
          <p:nvPr/>
        </p:nvPicPr>
        <p:blipFill rotWithShape="1">
          <a:blip r:embed="rId11">
            <a:extLst>
              <a:ext uri="{28A0092B-C50C-407E-A947-70E740481C1C}">
                <a14:useLocalDpi xmlns:a14="http://schemas.microsoft.com/office/drawing/2010/main" val="0"/>
              </a:ext>
            </a:extLst>
          </a:blip>
          <a:srcRect l="29512" r="26967"/>
          <a:stretch/>
        </p:blipFill>
        <p:spPr>
          <a:xfrm>
            <a:off x="19042776" y="11725495"/>
            <a:ext cx="705042" cy="1620000"/>
          </a:xfrm>
          <a:prstGeom prst="rect">
            <a:avLst/>
          </a:prstGeom>
        </p:spPr>
      </p:pic>
      <p:sp>
        <p:nvSpPr>
          <p:cNvPr id="54" name="Flèche vers la gauche 53"/>
          <p:cNvSpPr/>
          <p:nvPr/>
        </p:nvSpPr>
        <p:spPr>
          <a:xfrm>
            <a:off x="15638846" y="15247290"/>
            <a:ext cx="2520000" cy="1080000"/>
          </a:xfrm>
          <a:prstGeom prst="leftArrow">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solidFill>
                  <a:schemeClr val="accent4">
                    <a:lumMod val="50000"/>
                  </a:schemeClr>
                </a:solidFill>
              </a:rPr>
              <a:t>OF</a:t>
            </a:r>
            <a:endParaRPr lang="fr-FR" sz="3200" dirty="0">
              <a:solidFill>
                <a:schemeClr val="accent4">
                  <a:lumMod val="50000"/>
                </a:schemeClr>
              </a:solidFill>
            </a:endParaRPr>
          </a:p>
        </p:txBody>
      </p:sp>
      <p:sp>
        <p:nvSpPr>
          <p:cNvPr id="55" name="Flèche vers la gauche 54"/>
          <p:cNvSpPr/>
          <p:nvPr/>
        </p:nvSpPr>
        <p:spPr>
          <a:xfrm>
            <a:off x="13555762" y="13285777"/>
            <a:ext cx="1730686" cy="1080000"/>
          </a:xfrm>
          <a:prstGeom prst="leftArrow">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solidFill>
                  <a:schemeClr val="accent4">
                    <a:lumMod val="50000"/>
                  </a:schemeClr>
                </a:solidFill>
              </a:rPr>
              <a:t>Prix</a:t>
            </a:r>
            <a:endParaRPr lang="fr-FR" sz="3200" dirty="0">
              <a:solidFill>
                <a:schemeClr val="accent4">
                  <a:lumMod val="50000"/>
                </a:schemeClr>
              </a:solidFill>
            </a:endParaRPr>
          </a:p>
        </p:txBody>
      </p:sp>
      <p:sp>
        <p:nvSpPr>
          <p:cNvPr id="56" name="Rectangle 55"/>
          <p:cNvSpPr/>
          <p:nvPr/>
        </p:nvSpPr>
        <p:spPr>
          <a:xfrm>
            <a:off x="17558405" y="10662678"/>
            <a:ext cx="3456000" cy="97448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smtClean="0">
                <a:solidFill>
                  <a:schemeClr val="accent4">
                    <a:lumMod val="50000"/>
                  </a:schemeClr>
                </a:solidFill>
              </a:rPr>
              <a:t>Participants</a:t>
            </a:r>
            <a:endParaRPr lang="fr-FR" dirty="0">
              <a:solidFill>
                <a:schemeClr val="accent4">
                  <a:lumMod val="50000"/>
                </a:schemeClr>
              </a:solidFill>
            </a:endParaRPr>
          </a:p>
        </p:txBody>
      </p:sp>
      <p:sp>
        <p:nvSpPr>
          <p:cNvPr id="26" name="ZoneTexte 25"/>
          <p:cNvSpPr txBox="1"/>
          <p:nvPr/>
        </p:nvSpPr>
        <p:spPr>
          <a:xfrm rot="16200000">
            <a:off x="19182575" y="12369118"/>
            <a:ext cx="1618135" cy="430887"/>
          </a:xfrm>
          <a:prstGeom prst="rect">
            <a:avLst/>
          </a:prstGeom>
          <a:noFill/>
        </p:spPr>
        <p:txBody>
          <a:bodyPr wrap="none" rtlCol="0">
            <a:spAutoFit/>
          </a:bodyPr>
          <a:lstStyle/>
          <a:p>
            <a:r>
              <a:rPr lang="fr-FR" sz="2200" dirty="0" smtClean="0">
                <a:solidFill>
                  <a:schemeClr val="accent4">
                    <a:lumMod val="50000"/>
                  </a:schemeClr>
                </a:solidFill>
              </a:rPr>
              <a:t>Planificateur</a:t>
            </a:r>
            <a:endParaRPr lang="fr-FR" sz="2200" dirty="0">
              <a:solidFill>
                <a:schemeClr val="accent4">
                  <a:lumMod val="50000"/>
                </a:schemeClr>
              </a:solidFill>
            </a:endParaRPr>
          </a:p>
        </p:txBody>
      </p:sp>
      <p:sp>
        <p:nvSpPr>
          <p:cNvPr id="25" name="Flèche vers la gauche 24"/>
          <p:cNvSpPr/>
          <p:nvPr/>
        </p:nvSpPr>
        <p:spPr>
          <a:xfrm>
            <a:off x="17098174" y="13285777"/>
            <a:ext cx="1051094" cy="1080000"/>
          </a:xfrm>
          <a:prstGeom prst="leftArrow">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solidFill>
                  <a:schemeClr val="accent4">
                    <a:lumMod val="50000"/>
                  </a:schemeClr>
                </a:solidFill>
              </a:rPr>
              <a:t>OA</a:t>
            </a:r>
            <a:endParaRPr lang="fr-FR" sz="3200" dirty="0">
              <a:solidFill>
                <a:schemeClr val="accent4">
                  <a:lumMod val="50000"/>
                </a:schemeClr>
              </a:solidFill>
            </a:endParaRPr>
          </a:p>
        </p:txBody>
      </p:sp>
      <p:pic>
        <p:nvPicPr>
          <p:cNvPr id="65" name="Image 64"/>
          <p:cNvPicPr>
            <a:picLocks noChangeAspect="1"/>
          </p:cNvPicPr>
          <p:nvPr/>
        </p:nvPicPr>
        <p:blipFill rotWithShape="1">
          <a:blip r:embed="rId11">
            <a:extLst>
              <a:ext uri="{28A0092B-C50C-407E-A947-70E740481C1C}">
                <a14:useLocalDpi xmlns:a14="http://schemas.microsoft.com/office/drawing/2010/main" val="0"/>
              </a:ext>
            </a:extLst>
          </a:blip>
          <a:srcRect l="29512" r="26967"/>
          <a:stretch/>
        </p:blipFill>
        <p:spPr>
          <a:xfrm>
            <a:off x="19042776" y="15128819"/>
            <a:ext cx="705042" cy="1620000"/>
          </a:xfrm>
          <a:prstGeom prst="rect">
            <a:avLst/>
          </a:prstGeom>
        </p:spPr>
      </p:pic>
      <p:pic>
        <p:nvPicPr>
          <p:cNvPr id="66" name="Image 65"/>
          <p:cNvPicPr>
            <a:picLocks noChangeAspect="1"/>
          </p:cNvPicPr>
          <p:nvPr/>
        </p:nvPicPr>
        <p:blipFill rotWithShape="1">
          <a:blip r:embed="rId11">
            <a:extLst>
              <a:ext uri="{28A0092B-C50C-407E-A947-70E740481C1C}">
                <a14:useLocalDpi xmlns:a14="http://schemas.microsoft.com/office/drawing/2010/main" val="0"/>
              </a:ext>
            </a:extLst>
          </a:blip>
          <a:srcRect l="29512" r="26967"/>
          <a:stretch/>
        </p:blipFill>
        <p:spPr>
          <a:xfrm>
            <a:off x="19835032" y="13424714"/>
            <a:ext cx="705042" cy="1620000"/>
          </a:xfrm>
          <a:prstGeom prst="rect">
            <a:avLst/>
          </a:prstGeom>
        </p:spPr>
      </p:pic>
      <p:pic>
        <p:nvPicPr>
          <p:cNvPr id="67" name="Image 66"/>
          <p:cNvPicPr>
            <a:picLocks noChangeAspect="1"/>
          </p:cNvPicPr>
          <p:nvPr/>
        </p:nvPicPr>
        <p:blipFill rotWithShape="1">
          <a:blip r:embed="rId11">
            <a:extLst>
              <a:ext uri="{28A0092B-C50C-407E-A947-70E740481C1C}">
                <a14:useLocalDpi xmlns:a14="http://schemas.microsoft.com/office/drawing/2010/main" val="0"/>
              </a:ext>
            </a:extLst>
          </a:blip>
          <a:srcRect l="29512" r="26967"/>
          <a:stretch/>
        </p:blipFill>
        <p:spPr>
          <a:xfrm>
            <a:off x="18233888" y="13424714"/>
            <a:ext cx="705042" cy="1620000"/>
          </a:xfrm>
          <a:prstGeom prst="rect">
            <a:avLst/>
          </a:prstGeom>
        </p:spPr>
      </p:pic>
      <p:sp>
        <p:nvSpPr>
          <p:cNvPr id="68" name="ZoneTexte 67"/>
          <p:cNvSpPr txBox="1"/>
          <p:nvPr/>
        </p:nvSpPr>
        <p:spPr>
          <a:xfrm rot="16200000">
            <a:off x="19270772" y="15771315"/>
            <a:ext cx="1441741" cy="430887"/>
          </a:xfrm>
          <a:prstGeom prst="rect">
            <a:avLst/>
          </a:prstGeom>
          <a:noFill/>
        </p:spPr>
        <p:txBody>
          <a:bodyPr wrap="none" rtlCol="0">
            <a:spAutoFit/>
          </a:bodyPr>
          <a:lstStyle/>
          <a:p>
            <a:r>
              <a:rPr lang="fr-FR" sz="2200" dirty="0" smtClean="0">
                <a:solidFill>
                  <a:schemeClr val="accent4">
                    <a:lumMod val="50000"/>
                  </a:schemeClr>
                </a:solidFill>
              </a:rPr>
              <a:t>Production</a:t>
            </a:r>
            <a:endParaRPr lang="fr-FR" sz="2200" dirty="0">
              <a:solidFill>
                <a:schemeClr val="accent4">
                  <a:lumMod val="50000"/>
                </a:schemeClr>
              </a:solidFill>
            </a:endParaRPr>
          </a:p>
        </p:txBody>
      </p:sp>
      <p:sp>
        <p:nvSpPr>
          <p:cNvPr id="69" name="ZoneTexte 68"/>
          <p:cNvSpPr txBox="1"/>
          <p:nvPr/>
        </p:nvSpPr>
        <p:spPr>
          <a:xfrm rot="16200000">
            <a:off x="20126753" y="13972300"/>
            <a:ext cx="1232004" cy="430887"/>
          </a:xfrm>
          <a:prstGeom prst="rect">
            <a:avLst/>
          </a:prstGeom>
          <a:noFill/>
        </p:spPr>
        <p:txBody>
          <a:bodyPr wrap="none" rtlCol="0">
            <a:spAutoFit/>
          </a:bodyPr>
          <a:lstStyle/>
          <a:p>
            <a:r>
              <a:rPr lang="fr-FR" sz="2200" dirty="0" smtClean="0">
                <a:solidFill>
                  <a:schemeClr val="accent4">
                    <a:lumMod val="50000"/>
                  </a:schemeClr>
                </a:solidFill>
              </a:rPr>
              <a:t>Acheteur</a:t>
            </a:r>
            <a:endParaRPr lang="fr-FR" sz="2200" dirty="0">
              <a:solidFill>
                <a:schemeClr val="accent4">
                  <a:lumMod val="50000"/>
                </a:schemeClr>
              </a:solidFill>
            </a:endParaRPr>
          </a:p>
        </p:txBody>
      </p:sp>
      <p:sp>
        <p:nvSpPr>
          <p:cNvPr id="70" name="ZoneTexte 69"/>
          <p:cNvSpPr txBox="1"/>
          <p:nvPr/>
        </p:nvSpPr>
        <p:spPr>
          <a:xfrm rot="16200000">
            <a:off x="18597209" y="13972300"/>
            <a:ext cx="1153457" cy="430887"/>
          </a:xfrm>
          <a:prstGeom prst="rect">
            <a:avLst/>
          </a:prstGeom>
          <a:noFill/>
        </p:spPr>
        <p:txBody>
          <a:bodyPr wrap="none" rtlCol="0">
            <a:spAutoFit/>
          </a:bodyPr>
          <a:lstStyle/>
          <a:p>
            <a:r>
              <a:rPr lang="fr-FR" sz="2200" dirty="0" smtClean="0">
                <a:solidFill>
                  <a:schemeClr val="accent4">
                    <a:lumMod val="50000"/>
                  </a:schemeClr>
                </a:solidFill>
              </a:rPr>
              <a:t>Vendeur</a:t>
            </a:r>
            <a:endParaRPr lang="fr-FR" sz="2200" dirty="0">
              <a:solidFill>
                <a:schemeClr val="accent4">
                  <a:lumMod val="50000"/>
                </a:schemeClr>
              </a:solidFill>
            </a:endParaRPr>
          </a:p>
        </p:txBody>
      </p:sp>
      <p:grpSp>
        <p:nvGrpSpPr>
          <p:cNvPr id="35" name="Grouper 34"/>
          <p:cNvGrpSpPr/>
          <p:nvPr/>
        </p:nvGrpSpPr>
        <p:grpSpPr>
          <a:xfrm>
            <a:off x="1284226" y="21700700"/>
            <a:ext cx="7655958" cy="1260000"/>
            <a:chOff x="735711" y="18527069"/>
            <a:chExt cx="7655958" cy="1800000"/>
          </a:xfrm>
        </p:grpSpPr>
        <p:sp>
          <p:nvSpPr>
            <p:cNvPr id="33" name="Rectangle 32"/>
            <p:cNvSpPr/>
            <p:nvPr/>
          </p:nvSpPr>
          <p:spPr>
            <a:xfrm>
              <a:off x="4621686" y="18527069"/>
              <a:ext cx="1800000" cy="1800000"/>
            </a:xfrm>
            <a:prstGeom prst="rect">
              <a:avLst/>
            </a:prstGeom>
            <a:solidFill>
              <a:srgbClr val="A34589">
                <a:alpha val="25000"/>
              </a:srgbClr>
            </a:solidFill>
            <a:ln>
              <a:solidFill>
                <a:srgbClr val="A34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solidFill>
                    <a:srgbClr val="A34589"/>
                  </a:solidFill>
                </a:rPr>
                <a:t>Instance C</a:t>
              </a:r>
            </a:p>
            <a:p>
              <a:pPr algn="ctr"/>
              <a:r>
                <a:rPr lang="fr-FR" sz="2800" dirty="0" smtClean="0">
                  <a:solidFill>
                    <a:srgbClr val="A34589"/>
                  </a:solidFill>
                </a:rPr>
                <a:t>+</a:t>
              </a:r>
            </a:p>
            <a:p>
              <a:pPr algn="ctr"/>
              <a:r>
                <a:rPr lang="fr-FR" sz="2800" dirty="0" smtClean="0">
                  <a:solidFill>
                    <a:srgbClr val="A34589"/>
                  </a:solidFill>
                </a:rPr>
                <a:t>DB</a:t>
              </a:r>
              <a:endParaRPr lang="fr-FR" sz="2800" dirty="0">
                <a:solidFill>
                  <a:srgbClr val="A34589"/>
                </a:solidFill>
              </a:endParaRPr>
            </a:p>
          </p:txBody>
        </p:sp>
        <p:sp>
          <p:nvSpPr>
            <p:cNvPr id="80" name="Rectangle 79"/>
            <p:cNvSpPr/>
            <p:nvPr/>
          </p:nvSpPr>
          <p:spPr>
            <a:xfrm>
              <a:off x="2682715" y="18527069"/>
              <a:ext cx="1800000" cy="1800000"/>
            </a:xfrm>
            <a:prstGeom prst="rect">
              <a:avLst/>
            </a:prstGeom>
            <a:solidFill>
              <a:srgbClr val="A34589">
                <a:alpha val="25000"/>
              </a:srgbClr>
            </a:solidFill>
            <a:ln>
              <a:solidFill>
                <a:srgbClr val="A34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solidFill>
                    <a:srgbClr val="A34589"/>
                  </a:solidFill>
                </a:rPr>
                <a:t>Instance B</a:t>
              </a:r>
            </a:p>
            <a:p>
              <a:pPr algn="ctr"/>
              <a:r>
                <a:rPr lang="fr-FR" sz="2800" dirty="0" smtClean="0">
                  <a:solidFill>
                    <a:srgbClr val="A34589"/>
                  </a:solidFill>
                </a:rPr>
                <a:t>+</a:t>
              </a:r>
            </a:p>
            <a:p>
              <a:pPr algn="ctr"/>
              <a:r>
                <a:rPr lang="fr-FR" sz="2800" dirty="0" smtClean="0">
                  <a:solidFill>
                    <a:srgbClr val="A34589"/>
                  </a:solidFill>
                </a:rPr>
                <a:t>DB</a:t>
              </a:r>
              <a:endParaRPr lang="fr-FR" sz="2800" dirty="0">
                <a:solidFill>
                  <a:srgbClr val="A34589"/>
                </a:solidFill>
              </a:endParaRPr>
            </a:p>
          </p:txBody>
        </p:sp>
        <p:sp>
          <p:nvSpPr>
            <p:cNvPr id="81" name="Rectangle 80"/>
            <p:cNvSpPr/>
            <p:nvPr/>
          </p:nvSpPr>
          <p:spPr>
            <a:xfrm>
              <a:off x="6591669" y="18527069"/>
              <a:ext cx="1800000" cy="1800000"/>
            </a:xfrm>
            <a:prstGeom prst="rect">
              <a:avLst/>
            </a:prstGeom>
            <a:solidFill>
              <a:srgbClr val="A34589">
                <a:alpha val="25000"/>
              </a:srgbClr>
            </a:solidFill>
            <a:ln>
              <a:solidFill>
                <a:srgbClr val="A34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solidFill>
                    <a:srgbClr val="A34589"/>
                  </a:solidFill>
                </a:rPr>
                <a:t>Instance D</a:t>
              </a:r>
            </a:p>
            <a:p>
              <a:pPr algn="ctr"/>
              <a:r>
                <a:rPr lang="fr-FR" sz="2800" dirty="0" smtClean="0">
                  <a:solidFill>
                    <a:srgbClr val="A34589"/>
                  </a:solidFill>
                </a:rPr>
                <a:t>+</a:t>
              </a:r>
            </a:p>
            <a:p>
              <a:pPr algn="ctr"/>
              <a:r>
                <a:rPr lang="fr-FR" sz="2800" dirty="0" smtClean="0">
                  <a:solidFill>
                    <a:srgbClr val="A34589"/>
                  </a:solidFill>
                </a:rPr>
                <a:t>DB</a:t>
              </a:r>
              <a:endParaRPr lang="fr-FR" sz="2800" dirty="0">
                <a:solidFill>
                  <a:srgbClr val="A34589"/>
                </a:solidFill>
              </a:endParaRPr>
            </a:p>
          </p:txBody>
        </p:sp>
        <p:sp>
          <p:nvSpPr>
            <p:cNvPr id="82" name="Rectangle 81"/>
            <p:cNvSpPr/>
            <p:nvPr/>
          </p:nvSpPr>
          <p:spPr>
            <a:xfrm>
              <a:off x="735711" y="18527069"/>
              <a:ext cx="1800000" cy="1800000"/>
            </a:xfrm>
            <a:prstGeom prst="rect">
              <a:avLst/>
            </a:prstGeom>
            <a:solidFill>
              <a:srgbClr val="A34589">
                <a:alpha val="25000"/>
              </a:srgbClr>
            </a:solidFill>
            <a:ln>
              <a:solidFill>
                <a:srgbClr val="A34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solidFill>
                    <a:srgbClr val="A34589"/>
                  </a:solidFill>
                </a:rPr>
                <a:t>Instance A</a:t>
              </a:r>
            </a:p>
            <a:p>
              <a:pPr algn="ctr"/>
              <a:r>
                <a:rPr lang="fr-FR" sz="2800" dirty="0" smtClean="0">
                  <a:solidFill>
                    <a:srgbClr val="A34589"/>
                  </a:solidFill>
                </a:rPr>
                <a:t>+</a:t>
              </a:r>
            </a:p>
            <a:p>
              <a:pPr algn="ctr"/>
              <a:r>
                <a:rPr lang="fr-FR" sz="2800" dirty="0" smtClean="0">
                  <a:solidFill>
                    <a:srgbClr val="A34589"/>
                  </a:solidFill>
                </a:rPr>
                <a:t>DB</a:t>
              </a:r>
              <a:endParaRPr lang="fr-FR" sz="2800" dirty="0">
                <a:solidFill>
                  <a:srgbClr val="A34589"/>
                </a:solidFill>
              </a:endParaRPr>
            </a:p>
          </p:txBody>
        </p:sp>
      </p:grpSp>
      <p:sp>
        <p:nvSpPr>
          <p:cNvPr id="83" name="Rectangle 82"/>
          <p:cNvSpPr/>
          <p:nvPr/>
        </p:nvSpPr>
        <p:spPr>
          <a:xfrm>
            <a:off x="1284226" y="20915880"/>
            <a:ext cx="7655958" cy="684000"/>
          </a:xfrm>
          <a:prstGeom prst="rect">
            <a:avLst/>
          </a:prstGeom>
          <a:solidFill>
            <a:srgbClr val="A34589">
              <a:alpha val="25000"/>
            </a:srgbClr>
          </a:solidFill>
          <a:ln>
            <a:solidFill>
              <a:srgbClr val="A34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solidFill>
                  <a:srgbClr val="A34589"/>
                </a:solidFill>
              </a:rPr>
              <a:t>IHM Web</a:t>
            </a:r>
            <a:endParaRPr lang="fr-FR" sz="2800" dirty="0">
              <a:solidFill>
                <a:srgbClr val="A34589"/>
              </a:solidFill>
            </a:endParaRPr>
          </a:p>
        </p:txBody>
      </p:sp>
      <p:sp>
        <p:nvSpPr>
          <p:cNvPr id="84" name="Rectangle 83"/>
          <p:cNvSpPr/>
          <p:nvPr/>
        </p:nvSpPr>
        <p:spPr>
          <a:xfrm>
            <a:off x="1284226" y="23045007"/>
            <a:ext cx="7655958" cy="684000"/>
          </a:xfrm>
          <a:prstGeom prst="rect">
            <a:avLst/>
          </a:prstGeom>
          <a:solidFill>
            <a:srgbClr val="A34589">
              <a:alpha val="25000"/>
            </a:srgbClr>
          </a:solidFill>
          <a:ln>
            <a:solidFill>
              <a:srgbClr val="A34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err="1" smtClean="0">
                <a:solidFill>
                  <a:srgbClr val="A34589"/>
                </a:solidFill>
              </a:rPr>
              <a:t>Odoo</a:t>
            </a:r>
            <a:r>
              <a:rPr lang="fr-FR" sz="2800" dirty="0" smtClean="0">
                <a:solidFill>
                  <a:srgbClr val="A34589"/>
                </a:solidFill>
              </a:rPr>
              <a:t> Common </a:t>
            </a:r>
            <a:r>
              <a:rPr lang="fr-FR" sz="2800" dirty="0" err="1" smtClean="0">
                <a:solidFill>
                  <a:srgbClr val="A34589"/>
                </a:solidFill>
              </a:rPr>
              <a:t>Core</a:t>
            </a:r>
            <a:endParaRPr lang="fr-FR" sz="2800" dirty="0">
              <a:solidFill>
                <a:srgbClr val="A34589"/>
              </a:solidFill>
            </a:endParaRPr>
          </a:p>
        </p:txBody>
      </p:sp>
      <p:sp>
        <p:nvSpPr>
          <p:cNvPr id="85" name="Rectangle 84"/>
          <p:cNvSpPr/>
          <p:nvPr/>
        </p:nvSpPr>
        <p:spPr>
          <a:xfrm>
            <a:off x="1284226" y="23797729"/>
            <a:ext cx="7655958" cy="684000"/>
          </a:xfrm>
          <a:prstGeom prst="rect">
            <a:avLst/>
          </a:prstGeom>
          <a:solidFill>
            <a:srgbClr val="A34589">
              <a:alpha val="25000"/>
            </a:srgbClr>
          </a:solidFill>
          <a:ln>
            <a:solidFill>
              <a:srgbClr val="A34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solidFill>
                  <a:srgbClr val="A34589"/>
                </a:solidFill>
              </a:rPr>
              <a:t>Accès externe via API XML/RPC</a:t>
            </a:r>
            <a:endParaRPr lang="fr-FR" sz="2800" dirty="0">
              <a:solidFill>
                <a:srgbClr val="A34589"/>
              </a:solidFill>
            </a:endParaRPr>
          </a:p>
        </p:txBody>
      </p:sp>
      <p:sp>
        <p:nvSpPr>
          <p:cNvPr id="86" name="Rectangle 85"/>
          <p:cNvSpPr/>
          <p:nvPr/>
        </p:nvSpPr>
        <p:spPr>
          <a:xfrm>
            <a:off x="1284226" y="27220422"/>
            <a:ext cx="7655958" cy="1188000"/>
          </a:xfrm>
          <a:prstGeom prst="rect">
            <a:avLst/>
          </a:prstGeom>
          <a:solidFill>
            <a:srgbClr val="008AC9">
              <a:alpha val="25000"/>
            </a:srgbClr>
          </a:solidFill>
          <a:ln>
            <a:solidFill>
              <a:srgbClr val="008A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dirty="0">
              <a:solidFill>
                <a:srgbClr val="008AC9"/>
              </a:solidFill>
            </a:endParaRPr>
          </a:p>
        </p:txBody>
      </p:sp>
      <p:sp>
        <p:nvSpPr>
          <p:cNvPr id="37" name="Parenthèse fermante 36"/>
          <p:cNvSpPr/>
          <p:nvPr/>
        </p:nvSpPr>
        <p:spPr>
          <a:xfrm>
            <a:off x="9087188" y="20952456"/>
            <a:ext cx="262799" cy="3525817"/>
          </a:xfrm>
          <a:prstGeom prst="rightBracket">
            <a:avLst/>
          </a:prstGeom>
          <a:ln>
            <a:solidFill>
              <a:srgbClr val="A3458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5" name="Parenthèse fermante 94"/>
          <p:cNvSpPr/>
          <p:nvPr/>
        </p:nvSpPr>
        <p:spPr>
          <a:xfrm>
            <a:off x="9087188" y="24545150"/>
            <a:ext cx="262800" cy="2588400"/>
          </a:xfrm>
          <a:prstGeom prst="rightBracket">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6" name="Parenthèse fermante 95"/>
          <p:cNvSpPr/>
          <p:nvPr/>
        </p:nvSpPr>
        <p:spPr>
          <a:xfrm>
            <a:off x="9087188" y="27200427"/>
            <a:ext cx="262799" cy="1216533"/>
          </a:xfrm>
          <a:prstGeom prst="rightBracket">
            <a:avLst/>
          </a:prstGeom>
          <a:ln>
            <a:solidFill>
              <a:srgbClr val="008A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8" name="ZoneTexte 37"/>
          <p:cNvSpPr txBox="1"/>
          <p:nvPr/>
        </p:nvSpPr>
        <p:spPr>
          <a:xfrm rot="16200000">
            <a:off x="7904788" y="22445364"/>
            <a:ext cx="3525818" cy="540000"/>
          </a:xfrm>
          <a:prstGeom prst="rect">
            <a:avLst/>
          </a:prstGeom>
          <a:noFill/>
        </p:spPr>
        <p:txBody>
          <a:bodyPr wrap="square" rtlCol="0">
            <a:spAutoFit/>
          </a:bodyPr>
          <a:lstStyle/>
          <a:p>
            <a:pPr algn="ctr"/>
            <a:r>
              <a:rPr lang="fr-FR" sz="3200" dirty="0" smtClean="0">
                <a:solidFill>
                  <a:srgbClr val="A34589"/>
                </a:solidFill>
              </a:rPr>
              <a:t>Solution PGI </a:t>
            </a:r>
            <a:r>
              <a:rPr lang="fr-FR" sz="3200" dirty="0" err="1" smtClean="0">
                <a:solidFill>
                  <a:srgbClr val="A34589"/>
                </a:solidFill>
              </a:rPr>
              <a:t>Odoo</a:t>
            </a:r>
            <a:endParaRPr lang="fr-FR" sz="3200" dirty="0">
              <a:solidFill>
                <a:srgbClr val="A34589"/>
              </a:solidFill>
            </a:endParaRPr>
          </a:p>
        </p:txBody>
      </p:sp>
      <p:sp>
        <p:nvSpPr>
          <p:cNvPr id="98" name="ZoneTexte 97"/>
          <p:cNvSpPr txBox="1"/>
          <p:nvPr/>
        </p:nvSpPr>
        <p:spPr>
          <a:xfrm rot="16200000">
            <a:off x="8151825" y="25542812"/>
            <a:ext cx="3031744" cy="540000"/>
          </a:xfrm>
          <a:prstGeom prst="rect">
            <a:avLst/>
          </a:prstGeom>
          <a:noFill/>
        </p:spPr>
        <p:txBody>
          <a:bodyPr wrap="square" rtlCol="0">
            <a:spAutoFit/>
          </a:bodyPr>
          <a:lstStyle/>
          <a:p>
            <a:pPr algn="ctr"/>
            <a:r>
              <a:rPr lang="fr-FR" sz="3200" dirty="0" smtClean="0">
                <a:solidFill>
                  <a:schemeClr val="accent4">
                    <a:lumMod val="75000"/>
                  </a:schemeClr>
                </a:solidFill>
              </a:rPr>
              <a:t>HTTP/HTTPS</a:t>
            </a:r>
            <a:endParaRPr lang="fr-FR" sz="3200" dirty="0">
              <a:solidFill>
                <a:schemeClr val="accent4">
                  <a:lumMod val="75000"/>
                </a:schemeClr>
              </a:solidFill>
            </a:endParaRPr>
          </a:p>
        </p:txBody>
      </p:sp>
      <p:sp>
        <p:nvSpPr>
          <p:cNvPr id="99" name="ZoneTexte 98"/>
          <p:cNvSpPr txBox="1"/>
          <p:nvPr/>
        </p:nvSpPr>
        <p:spPr>
          <a:xfrm rot="16200000">
            <a:off x="8792296" y="27538693"/>
            <a:ext cx="1750800" cy="540000"/>
          </a:xfrm>
          <a:prstGeom prst="rect">
            <a:avLst/>
          </a:prstGeom>
          <a:noFill/>
        </p:spPr>
        <p:txBody>
          <a:bodyPr wrap="none" rtlCol="0">
            <a:spAutoFit/>
          </a:bodyPr>
          <a:lstStyle/>
          <a:p>
            <a:r>
              <a:rPr lang="fr-FR" sz="3200" dirty="0" err="1" smtClean="0">
                <a:solidFill>
                  <a:srgbClr val="008AC9"/>
                </a:solidFill>
              </a:rPr>
              <a:t>OdooSIM</a:t>
            </a:r>
            <a:endParaRPr lang="fr-FR" sz="3200" dirty="0">
              <a:solidFill>
                <a:srgbClr val="008AC9"/>
              </a:solidFill>
            </a:endParaRPr>
          </a:p>
        </p:txBody>
      </p:sp>
      <p:sp>
        <p:nvSpPr>
          <p:cNvPr id="39" name="Ellipse 38"/>
          <p:cNvSpPr>
            <a:spLocks noChangeAspect="1"/>
          </p:cNvSpPr>
          <p:nvPr/>
        </p:nvSpPr>
        <p:spPr>
          <a:xfrm>
            <a:off x="1554226" y="17117693"/>
            <a:ext cx="1260000" cy="1260000"/>
          </a:xfrm>
          <a:prstGeom prst="ellipse">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accent4">
                    <a:lumMod val="50000"/>
                  </a:schemeClr>
                </a:solidFill>
              </a:rPr>
              <a:t>Team A</a:t>
            </a:r>
            <a:endParaRPr lang="fr-FR" sz="2400" dirty="0">
              <a:solidFill>
                <a:schemeClr val="accent4">
                  <a:lumMod val="50000"/>
                </a:schemeClr>
              </a:solidFill>
            </a:endParaRPr>
          </a:p>
        </p:txBody>
      </p:sp>
      <p:sp>
        <p:nvSpPr>
          <p:cNvPr id="101" name="Ellipse 100"/>
          <p:cNvSpPr>
            <a:spLocks noChangeAspect="1"/>
          </p:cNvSpPr>
          <p:nvPr/>
        </p:nvSpPr>
        <p:spPr>
          <a:xfrm>
            <a:off x="3501230" y="17152609"/>
            <a:ext cx="1260000" cy="1260000"/>
          </a:xfrm>
          <a:prstGeom prst="ellipse">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accent4">
                    <a:lumMod val="50000"/>
                  </a:schemeClr>
                </a:solidFill>
              </a:rPr>
              <a:t>Team B</a:t>
            </a:r>
            <a:endParaRPr lang="fr-FR" sz="2400" dirty="0">
              <a:solidFill>
                <a:schemeClr val="accent4">
                  <a:lumMod val="50000"/>
                </a:schemeClr>
              </a:solidFill>
            </a:endParaRPr>
          </a:p>
        </p:txBody>
      </p:sp>
      <p:sp>
        <p:nvSpPr>
          <p:cNvPr id="102" name="Ellipse 101"/>
          <p:cNvSpPr>
            <a:spLocks noChangeAspect="1"/>
          </p:cNvSpPr>
          <p:nvPr/>
        </p:nvSpPr>
        <p:spPr>
          <a:xfrm>
            <a:off x="5443081" y="17117693"/>
            <a:ext cx="1260000" cy="1260000"/>
          </a:xfrm>
          <a:prstGeom prst="ellipse">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accent4">
                    <a:lumMod val="50000"/>
                  </a:schemeClr>
                </a:solidFill>
              </a:rPr>
              <a:t>Team C</a:t>
            </a:r>
            <a:endParaRPr lang="fr-FR" sz="2400" dirty="0">
              <a:solidFill>
                <a:schemeClr val="accent4">
                  <a:lumMod val="50000"/>
                </a:schemeClr>
              </a:solidFill>
            </a:endParaRPr>
          </a:p>
        </p:txBody>
      </p:sp>
      <p:sp>
        <p:nvSpPr>
          <p:cNvPr id="103" name="Ellipse 102"/>
          <p:cNvSpPr>
            <a:spLocks noChangeAspect="1"/>
          </p:cNvSpPr>
          <p:nvPr/>
        </p:nvSpPr>
        <p:spPr>
          <a:xfrm>
            <a:off x="7406108" y="17149189"/>
            <a:ext cx="1260000" cy="1260000"/>
          </a:xfrm>
          <a:prstGeom prst="ellipse">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accent4">
                    <a:lumMod val="50000"/>
                  </a:schemeClr>
                </a:solidFill>
              </a:rPr>
              <a:t>Team D</a:t>
            </a:r>
            <a:endParaRPr lang="fr-FR" sz="2400" dirty="0">
              <a:solidFill>
                <a:schemeClr val="accent4">
                  <a:lumMod val="50000"/>
                </a:schemeClr>
              </a:solidFill>
            </a:endParaRPr>
          </a:p>
        </p:txBody>
      </p:sp>
      <p:cxnSp>
        <p:nvCxnSpPr>
          <p:cNvPr id="43" name="Connecteur droit avec flèche 42"/>
          <p:cNvCxnSpPr>
            <a:stCxn id="39" idx="4"/>
            <a:endCxn id="82" idx="0"/>
          </p:cNvCxnSpPr>
          <p:nvPr/>
        </p:nvCxnSpPr>
        <p:spPr>
          <a:xfrm>
            <a:off x="2184226" y="18377693"/>
            <a:ext cx="0" cy="3323007"/>
          </a:xfrm>
          <a:prstGeom prst="straightConnector1">
            <a:avLst/>
          </a:prstGeom>
          <a:ln w="50800">
            <a:solidFill>
              <a:srgbClr val="8F8F8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Connecteur droit avec flèche 106"/>
          <p:cNvCxnSpPr>
            <a:stCxn id="101" idx="4"/>
            <a:endCxn id="80" idx="0"/>
          </p:cNvCxnSpPr>
          <p:nvPr/>
        </p:nvCxnSpPr>
        <p:spPr>
          <a:xfrm>
            <a:off x="4131230" y="18412609"/>
            <a:ext cx="0" cy="3288091"/>
          </a:xfrm>
          <a:prstGeom prst="straightConnector1">
            <a:avLst/>
          </a:prstGeom>
          <a:ln w="50800">
            <a:solidFill>
              <a:srgbClr val="8F8F8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0" name="Connecteur droit avec flèche 109"/>
          <p:cNvCxnSpPr>
            <a:stCxn id="102" idx="4"/>
            <a:endCxn id="33" idx="0"/>
          </p:cNvCxnSpPr>
          <p:nvPr/>
        </p:nvCxnSpPr>
        <p:spPr>
          <a:xfrm flipH="1">
            <a:off x="6070201" y="18377693"/>
            <a:ext cx="2880" cy="3323007"/>
          </a:xfrm>
          <a:prstGeom prst="straightConnector1">
            <a:avLst/>
          </a:prstGeom>
          <a:ln w="50800">
            <a:solidFill>
              <a:srgbClr val="8F8F8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3" name="Connecteur droit avec flèche 112"/>
          <p:cNvCxnSpPr>
            <a:stCxn id="103" idx="4"/>
            <a:endCxn id="81" idx="0"/>
          </p:cNvCxnSpPr>
          <p:nvPr/>
        </p:nvCxnSpPr>
        <p:spPr>
          <a:xfrm>
            <a:off x="8036108" y="18409189"/>
            <a:ext cx="4076" cy="3291511"/>
          </a:xfrm>
          <a:prstGeom prst="straightConnector1">
            <a:avLst/>
          </a:prstGeom>
          <a:ln w="50800">
            <a:solidFill>
              <a:srgbClr val="8F8F8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Double flèche horizontale 33"/>
          <p:cNvSpPr/>
          <p:nvPr/>
        </p:nvSpPr>
        <p:spPr>
          <a:xfrm rot="16200000">
            <a:off x="820303" y="25096816"/>
            <a:ext cx="2556000" cy="1440000"/>
          </a:xfrm>
          <a:prstGeom prst="lef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accent6">
                    <a:lumMod val="50000"/>
                  </a:schemeClr>
                </a:solidFill>
              </a:rPr>
              <a:t>éléments de planification</a:t>
            </a:r>
            <a:endParaRPr lang="fr-FR" sz="2400" dirty="0">
              <a:solidFill>
                <a:schemeClr val="accent6">
                  <a:lumMod val="50000"/>
                </a:schemeClr>
              </a:solidFill>
            </a:endParaRPr>
          </a:p>
        </p:txBody>
      </p:sp>
      <p:sp>
        <p:nvSpPr>
          <p:cNvPr id="88" name="Double flèche horizontale 87"/>
          <p:cNvSpPr/>
          <p:nvPr/>
        </p:nvSpPr>
        <p:spPr>
          <a:xfrm rot="16200000">
            <a:off x="2329255" y="25096816"/>
            <a:ext cx="2556000" cy="1440000"/>
          </a:xfrm>
          <a:prstGeom prst="lef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accent2">
                    <a:lumMod val="50000"/>
                  </a:schemeClr>
                </a:solidFill>
              </a:rPr>
              <a:t>Élément de l’achat</a:t>
            </a:r>
            <a:endParaRPr lang="fr-FR" sz="2400" dirty="0">
              <a:solidFill>
                <a:schemeClr val="accent2">
                  <a:lumMod val="50000"/>
                </a:schemeClr>
              </a:solidFill>
            </a:endParaRPr>
          </a:p>
        </p:txBody>
      </p:sp>
      <p:sp>
        <p:nvSpPr>
          <p:cNvPr id="89" name="Double flèche horizontale 88"/>
          <p:cNvSpPr/>
          <p:nvPr/>
        </p:nvSpPr>
        <p:spPr>
          <a:xfrm rot="16200000">
            <a:off x="3838863" y="25096816"/>
            <a:ext cx="2556000" cy="1440000"/>
          </a:xfrm>
          <a:prstGeom prst="lef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accent4">
                    <a:lumMod val="50000"/>
                  </a:schemeClr>
                </a:solidFill>
              </a:rPr>
              <a:t>Élément de la production</a:t>
            </a:r>
            <a:endParaRPr lang="fr-FR" sz="2400" dirty="0">
              <a:solidFill>
                <a:schemeClr val="accent4">
                  <a:lumMod val="50000"/>
                </a:schemeClr>
              </a:solidFill>
            </a:endParaRPr>
          </a:p>
        </p:txBody>
      </p:sp>
      <p:sp>
        <p:nvSpPr>
          <p:cNvPr id="90" name="Double flèche horizontale 89"/>
          <p:cNvSpPr/>
          <p:nvPr/>
        </p:nvSpPr>
        <p:spPr>
          <a:xfrm rot="16200000">
            <a:off x="5348064" y="25096816"/>
            <a:ext cx="2556000" cy="1440000"/>
          </a:xfrm>
          <a:prstGeom prst="lef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2">
                    <a:lumMod val="75000"/>
                  </a:schemeClr>
                </a:solidFill>
              </a:rPr>
              <a:t>Élément des ventes</a:t>
            </a:r>
            <a:endParaRPr lang="fr-FR" sz="2400" dirty="0">
              <a:solidFill>
                <a:schemeClr val="tx2">
                  <a:lumMod val="75000"/>
                </a:schemeClr>
              </a:solidFill>
            </a:endParaRPr>
          </a:p>
        </p:txBody>
      </p:sp>
      <p:sp>
        <p:nvSpPr>
          <p:cNvPr id="116" name="Double flèche horizontale 115"/>
          <p:cNvSpPr/>
          <p:nvPr/>
        </p:nvSpPr>
        <p:spPr>
          <a:xfrm rot="16200000">
            <a:off x="6234075" y="25710847"/>
            <a:ext cx="3878145" cy="1534079"/>
          </a:xfrm>
          <a:prstGeom prst="leftRightArrow">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bg1"/>
                </a:solidFill>
              </a:rPr>
              <a:t>Offre/Demande (algorithme)</a:t>
            </a:r>
            <a:endParaRPr lang="fr-FR" sz="2400" dirty="0">
              <a:solidFill>
                <a:schemeClr val="bg1"/>
              </a:solidFill>
            </a:endParaRPr>
          </a:p>
        </p:txBody>
      </p:sp>
      <p:sp>
        <p:nvSpPr>
          <p:cNvPr id="91" name="Carré corné 90"/>
          <p:cNvSpPr/>
          <p:nvPr/>
        </p:nvSpPr>
        <p:spPr>
          <a:xfrm>
            <a:off x="1378303" y="27347543"/>
            <a:ext cx="1435923" cy="892628"/>
          </a:xfrm>
          <a:prstGeom prst="foldedCorne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smtClean="0">
                <a:solidFill>
                  <a:schemeClr val="accent6">
                    <a:lumMod val="50000"/>
                  </a:schemeClr>
                </a:solidFill>
              </a:rPr>
              <a:t>Requis indépendant</a:t>
            </a:r>
            <a:endParaRPr lang="fr-FR" sz="1800" dirty="0">
              <a:solidFill>
                <a:schemeClr val="accent6">
                  <a:lumMod val="50000"/>
                </a:schemeClr>
              </a:solidFill>
            </a:endParaRPr>
          </a:p>
        </p:txBody>
      </p:sp>
      <p:sp>
        <p:nvSpPr>
          <p:cNvPr id="122" name="Carré corné 121"/>
          <p:cNvSpPr/>
          <p:nvPr/>
        </p:nvSpPr>
        <p:spPr>
          <a:xfrm>
            <a:off x="2891333" y="27347542"/>
            <a:ext cx="1435923" cy="887950"/>
          </a:xfrm>
          <a:prstGeom prst="foldedCorner">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smtClean="0">
                <a:solidFill>
                  <a:schemeClr val="accent2">
                    <a:lumMod val="50000"/>
                  </a:schemeClr>
                </a:solidFill>
              </a:rPr>
              <a:t>Ordre d’achat</a:t>
            </a:r>
            <a:endParaRPr lang="fr-FR" sz="1800" dirty="0">
              <a:solidFill>
                <a:schemeClr val="accent2">
                  <a:lumMod val="50000"/>
                </a:schemeClr>
              </a:solidFill>
            </a:endParaRPr>
          </a:p>
        </p:txBody>
      </p:sp>
      <p:sp>
        <p:nvSpPr>
          <p:cNvPr id="123" name="Carré corné 122"/>
          <p:cNvSpPr/>
          <p:nvPr/>
        </p:nvSpPr>
        <p:spPr>
          <a:xfrm>
            <a:off x="4394243" y="27347543"/>
            <a:ext cx="1435923" cy="887950"/>
          </a:xfrm>
          <a:prstGeom prst="foldedCorne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smtClean="0">
                <a:solidFill>
                  <a:schemeClr val="accent4">
                    <a:lumMod val="50000"/>
                  </a:schemeClr>
                </a:solidFill>
              </a:rPr>
              <a:t>Ordre de fabrication</a:t>
            </a:r>
            <a:endParaRPr lang="fr-FR" sz="1800" dirty="0">
              <a:solidFill>
                <a:schemeClr val="accent4">
                  <a:lumMod val="50000"/>
                </a:schemeClr>
              </a:solidFill>
            </a:endParaRPr>
          </a:p>
        </p:txBody>
      </p:sp>
      <p:sp>
        <p:nvSpPr>
          <p:cNvPr id="124" name="Carré corné 123"/>
          <p:cNvSpPr/>
          <p:nvPr/>
        </p:nvSpPr>
        <p:spPr>
          <a:xfrm>
            <a:off x="5910142" y="27347542"/>
            <a:ext cx="1435923" cy="887950"/>
          </a:xfrm>
          <a:prstGeom prst="foldedCorne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smtClean="0">
                <a:solidFill>
                  <a:schemeClr val="tx2">
                    <a:lumMod val="75000"/>
                  </a:schemeClr>
                </a:solidFill>
              </a:rPr>
              <a:t>Commande client</a:t>
            </a:r>
            <a:endParaRPr lang="fr-FR" sz="1800" dirty="0">
              <a:solidFill>
                <a:schemeClr val="tx2">
                  <a:lumMod val="75000"/>
                </a:schemeClr>
              </a:solidFill>
            </a:endParaRPr>
          </a:p>
        </p:txBody>
      </p:sp>
      <p:sp>
        <p:nvSpPr>
          <p:cNvPr id="146" name="ZoneTexte 145"/>
          <p:cNvSpPr txBox="1"/>
          <p:nvPr/>
        </p:nvSpPr>
        <p:spPr>
          <a:xfrm rot="16200000">
            <a:off x="518851" y="19377422"/>
            <a:ext cx="2700000" cy="523220"/>
          </a:xfrm>
          <a:prstGeom prst="rect">
            <a:avLst/>
          </a:prstGeom>
          <a:noFill/>
        </p:spPr>
        <p:txBody>
          <a:bodyPr wrap="square" rtlCol="0">
            <a:spAutoFit/>
          </a:bodyPr>
          <a:lstStyle/>
          <a:p>
            <a:pPr algn="ctr"/>
            <a:r>
              <a:rPr lang="fr-FR" sz="2800" dirty="0" smtClean="0">
                <a:solidFill>
                  <a:schemeClr val="tx1">
                    <a:lumMod val="65000"/>
                    <a:lumOff val="35000"/>
                  </a:schemeClr>
                </a:solidFill>
              </a:rPr>
              <a:t>Ordre Achat</a:t>
            </a:r>
            <a:endParaRPr lang="fr-FR" sz="2800" dirty="0">
              <a:solidFill>
                <a:schemeClr val="tx1">
                  <a:lumMod val="65000"/>
                  <a:lumOff val="35000"/>
                </a:schemeClr>
              </a:solidFill>
            </a:endParaRPr>
          </a:p>
        </p:txBody>
      </p:sp>
      <p:sp>
        <p:nvSpPr>
          <p:cNvPr id="147" name="ZoneTexte 146"/>
          <p:cNvSpPr txBox="1"/>
          <p:nvPr/>
        </p:nvSpPr>
        <p:spPr>
          <a:xfrm rot="16200000">
            <a:off x="2488843" y="19377423"/>
            <a:ext cx="2700000" cy="523220"/>
          </a:xfrm>
          <a:prstGeom prst="rect">
            <a:avLst/>
          </a:prstGeom>
          <a:noFill/>
        </p:spPr>
        <p:txBody>
          <a:bodyPr wrap="square" rtlCol="0">
            <a:spAutoFit/>
          </a:bodyPr>
          <a:lstStyle/>
          <a:p>
            <a:pPr algn="ctr"/>
            <a:r>
              <a:rPr lang="fr-FR" sz="2800" dirty="0" smtClean="0">
                <a:solidFill>
                  <a:schemeClr val="tx1">
                    <a:lumMod val="65000"/>
                    <a:lumOff val="35000"/>
                  </a:schemeClr>
                </a:solidFill>
              </a:rPr>
              <a:t>Changer prix</a:t>
            </a:r>
            <a:endParaRPr lang="fr-FR" sz="2800" dirty="0">
              <a:solidFill>
                <a:schemeClr val="tx1">
                  <a:lumMod val="65000"/>
                  <a:lumOff val="35000"/>
                </a:schemeClr>
              </a:solidFill>
            </a:endParaRPr>
          </a:p>
        </p:txBody>
      </p:sp>
      <p:sp>
        <p:nvSpPr>
          <p:cNvPr id="148" name="ZoneTexte 147"/>
          <p:cNvSpPr txBox="1"/>
          <p:nvPr/>
        </p:nvSpPr>
        <p:spPr>
          <a:xfrm rot="16200000">
            <a:off x="4427814" y="19377423"/>
            <a:ext cx="2700000" cy="523220"/>
          </a:xfrm>
          <a:prstGeom prst="rect">
            <a:avLst/>
          </a:prstGeom>
          <a:noFill/>
        </p:spPr>
        <p:txBody>
          <a:bodyPr wrap="square" rtlCol="0">
            <a:spAutoFit/>
          </a:bodyPr>
          <a:lstStyle/>
          <a:p>
            <a:pPr algn="ctr"/>
            <a:r>
              <a:rPr lang="fr-FR" sz="2800" dirty="0" smtClean="0">
                <a:solidFill>
                  <a:schemeClr val="tx1">
                    <a:lumMod val="65000"/>
                    <a:lumOff val="35000"/>
                  </a:schemeClr>
                </a:solidFill>
              </a:rPr>
              <a:t>Visualiser stock</a:t>
            </a:r>
            <a:endParaRPr lang="fr-FR" sz="2800" dirty="0">
              <a:solidFill>
                <a:schemeClr val="tx1">
                  <a:lumMod val="65000"/>
                  <a:lumOff val="35000"/>
                </a:schemeClr>
              </a:solidFill>
            </a:endParaRPr>
          </a:p>
        </p:txBody>
      </p:sp>
      <p:sp>
        <p:nvSpPr>
          <p:cNvPr id="149" name="ZoneTexte 148"/>
          <p:cNvSpPr txBox="1"/>
          <p:nvPr/>
        </p:nvSpPr>
        <p:spPr>
          <a:xfrm rot="16200000">
            <a:off x="6369664" y="19377423"/>
            <a:ext cx="2700000" cy="523220"/>
          </a:xfrm>
          <a:prstGeom prst="rect">
            <a:avLst/>
          </a:prstGeom>
          <a:noFill/>
        </p:spPr>
        <p:txBody>
          <a:bodyPr wrap="square" rtlCol="0">
            <a:spAutoFit/>
          </a:bodyPr>
          <a:lstStyle/>
          <a:p>
            <a:pPr algn="ctr"/>
            <a:r>
              <a:rPr lang="fr-FR" sz="2800" dirty="0" smtClean="0">
                <a:solidFill>
                  <a:schemeClr val="tx1">
                    <a:lumMod val="65000"/>
                    <a:lumOff val="35000"/>
                  </a:schemeClr>
                </a:solidFill>
              </a:rPr>
              <a:t>Libérer des OF</a:t>
            </a:r>
            <a:endParaRPr lang="fr-FR" sz="2800" dirty="0">
              <a:solidFill>
                <a:schemeClr val="tx1">
                  <a:lumMod val="65000"/>
                  <a:lumOff val="35000"/>
                </a:schemeClr>
              </a:solidFill>
            </a:endParaRPr>
          </a:p>
        </p:txBody>
      </p:sp>
      <p:sp>
        <p:nvSpPr>
          <p:cNvPr id="151" name="ZoneTexte 150"/>
          <p:cNvSpPr txBox="1"/>
          <p:nvPr/>
        </p:nvSpPr>
        <p:spPr>
          <a:xfrm rot="16200000">
            <a:off x="1140911" y="19377423"/>
            <a:ext cx="2700000" cy="523220"/>
          </a:xfrm>
          <a:prstGeom prst="rect">
            <a:avLst/>
          </a:prstGeom>
          <a:noFill/>
        </p:spPr>
        <p:txBody>
          <a:bodyPr wrap="square" rtlCol="0">
            <a:spAutoFit/>
          </a:bodyPr>
          <a:lstStyle/>
          <a:p>
            <a:pPr algn="ctr"/>
            <a:r>
              <a:rPr lang="fr-FR" sz="2800" dirty="0" smtClean="0">
                <a:solidFill>
                  <a:schemeClr val="tx1">
                    <a:lumMod val="65000"/>
                    <a:lumOff val="35000"/>
                  </a:schemeClr>
                </a:solidFill>
              </a:rPr>
              <a:t>Visualiser le bilan</a:t>
            </a:r>
            <a:endParaRPr lang="fr-FR" sz="2800" dirty="0">
              <a:solidFill>
                <a:schemeClr val="tx1">
                  <a:lumMod val="65000"/>
                  <a:lumOff val="35000"/>
                </a:schemeClr>
              </a:solidFill>
            </a:endParaRPr>
          </a:p>
        </p:txBody>
      </p:sp>
      <p:sp>
        <p:nvSpPr>
          <p:cNvPr id="152" name="ZoneTexte 151"/>
          <p:cNvSpPr txBox="1"/>
          <p:nvPr/>
        </p:nvSpPr>
        <p:spPr>
          <a:xfrm rot="16200000">
            <a:off x="3110195" y="19377423"/>
            <a:ext cx="2700000" cy="523220"/>
          </a:xfrm>
          <a:prstGeom prst="rect">
            <a:avLst/>
          </a:prstGeom>
          <a:noFill/>
        </p:spPr>
        <p:txBody>
          <a:bodyPr wrap="square" rtlCol="0">
            <a:spAutoFit/>
          </a:bodyPr>
          <a:lstStyle/>
          <a:p>
            <a:pPr algn="ctr"/>
            <a:r>
              <a:rPr lang="fr-FR" sz="2800" dirty="0" smtClean="0">
                <a:solidFill>
                  <a:schemeClr val="tx1">
                    <a:lumMod val="65000"/>
                    <a:lumOff val="35000"/>
                  </a:schemeClr>
                </a:solidFill>
              </a:rPr>
              <a:t>Exécuter MRP</a:t>
            </a:r>
            <a:endParaRPr lang="fr-FR" sz="2800" dirty="0">
              <a:solidFill>
                <a:schemeClr val="tx1">
                  <a:lumMod val="65000"/>
                  <a:lumOff val="35000"/>
                </a:schemeClr>
              </a:solidFill>
            </a:endParaRPr>
          </a:p>
        </p:txBody>
      </p:sp>
      <p:sp>
        <p:nvSpPr>
          <p:cNvPr id="153" name="ZoneTexte 152"/>
          <p:cNvSpPr txBox="1"/>
          <p:nvPr/>
        </p:nvSpPr>
        <p:spPr>
          <a:xfrm rot="16200000">
            <a:off x="5049853" y="19377423"/>
            <a:ext cx="2700000" cy="523220"/>
          </a:xfrm>
          <a:prstGeom prst="rect">
            <a:avLst/>
          </a:prstGeom>
          <a:noFill/>
        </p:spPr>
        <p:txBody>
          <a:bodyPr wrap="square" rtlCol="0">
            <a:spAutoFit/>
          </a:bodyPr>
          <a:lstStyle/>
          <a:p>
            <a:pPr algn="ctr"/>
            <a:r>
              <a:rPr lang="fr-FR" sz="2800" dirty="0" smtClean="0">
                <a:solidFill>
                  <a:schemeClr val="tx1">
                    <a:lumMod val="65000"/>
                    <a:lumOff val="35000"/>
                  </a:schemeClr>
                </a:solidFill>
              </a:rPr>
              <a:t>Acheter Houblon</a:t>
            </a:r>
            <a:endParaRPr lang="fr-FR" sz="2800" dirty="0">
              <a:solidFill>
                <a:schemeClr val="tx1">
                  <a:lumMod val="65000"/>
                  <a:lumOff val="35000"/>
                </a:schemeClr>
              </a:solidFill>
            </a:endParaRPr>
          </a:p>
        </p:txBody>
      </p:sp>
      <p:sp>
        <p:nvSpPr>
          <p:cNvPr id="154" name="ZoneTexte 153"/>
          <p:cNvSpPr txBox="1"/>
          <p:nvPr/>
        </p:nvSpPr>
        <p:spPr>
          <a:xfrm rot="16200000">
            <a:off x="6992863" y="19377423"/>
            <a:ext cx="2700000" cy="523220"/>
          </a:xfrm>
          <a:prstGeom prst="rect">
            <a:avLst/>
          </a:prstGeom>
          <a:noFill/>
        </p:spPr>
        <p:txBody>
          <a:bodyPr wrap="square" rtlCol="0">
            <a:spAutoFit/>
          </a:bodyPr>
          <a:lstStyle/>
          <a:p>
            <a:pPr algn="ctr"/>
            <a:r>
              <a:rPr lang="fr-FR" sz="2800" dirty="0" smtClean="0">
                <a:solidFill>
                  <a:schemeClr val="tx1">
                    <a:lumMod val="65000"/>
                    <a:lumOff val="35000"/>
                  </a:schemeClr>
                </a:solidFill>
              </a:rPr>
              <a:t>OF de 27 articles</a:t>
            </a:r>
            <a:endParaRPr lang="fr-FR" sz="2800" dirty="0">
              <a:solidFill>
                <a:schemeClr val="tx1">
                  <a:lumMod val="65000"/>
                  <a:lumOff val="35000"/>
                </a:schemeClr>
              </a:solidFill>
            </a:endParaRPr>
          </a:p>
        </p:txBody>
      </p:sp>
      <p:sp>
        <p:nvSpPr>
          <p:cNvPr id="22" name="Ellipse 21"/>
          <p:cNvSpPr>
            <a:spLocks noChangeAspect="1"/>
          </p:cNvSpPr>
          <p:nvPr/>
        </p:nvSpPr>
        <p:spPr>
          <a:xfrm>
            <a:off x="11024345" y="11726420"/>
            <a:ext cx="1080000" cy="1080000"/>
          </a:xfrm>
          <a:prstGeom prst="ellipse">
            <a:avLst/>
          </a:prstGeom>
          <a:solidFill>
            <a:srgbClr val="A34589"/>
          </a:solidFill>
          <a:ln>
            <a:solidFill>
              <a:srgbClr val="A34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t>API</a:t>
            </a:r>
            <a:endParaRPr lang="fr-FR" sz="3200" dirty="0"/>
          </a:p>
        </p:txBody>
      </p:sp>
      <p:sp>
        <p:nvSpPr>
          <p:cNvPr id="45" name="ZoneTexte 44"/>
          <p:cNvSpPr txBox="1"/>
          <p:nvPr/>
        </p:nvSpPr>
        <p:spPr>
          <a:xfrm>
            <a:off x="11277070" y="2946685"/>
            <a:ext cx="9630619" cy="8102218"/>
          </a:xfrm>
          <a:prstGeom prst="rect">
            <a:avLst/>
          </a:prstGeom>
          <a:noFill/>
        </p:spPr>
        <p:txBody>
          <a:bodyPr wrap="square" rtlCol="0">
            <a:spAutoFit/>
          </a:bodyPr>
          <a:lstStyle/>
          <a:p>
            <a:pPr algn="just">
              <a:spcBef>
                <a:spcPts val="200"/>
              </a:spcBef>
              <a:spcAft>
                <a:spcPts val="600"/>
              </a:spcAft>
            </a:pPr>
            <a:r>
              <a:rPr lang="fr-FR" sz="4000" dirty="0">
                <a:solidFill>
                  <a:srgbClr val="008AC9"/>
                </a:solidFill>
              </a:rPr>
              <a:t>OdooSIM en réponse à quel besoin?</a:t>
            </a:r>
          </a:p>
          <a:p>
            <a:pPr algn="just">
              <a:spcBef>
                <a:spcPts val="300"/>
              </a:spcBef>
              <a:spcAft>
                <a:spcPts val="300"/>
              </a:spcAft>
            </a:pPr>
            <a:r>
              <a:rPr lang="fr-CH" sz="3600" dirty="0"/>
              <a:t>Dans l’industrie, bon nombre d’entreprise sont informatisée. Les futurs diplômés doivent être opérationnels dès l’obtention de leur </a:t>
            </a:r>
            <a:r>
              <a:rPr lang="fr-CH" sz="3600" dirty="0" err="1"/>
              <a:t>Bachelor</a:t>
            </a:r>
            <a:r>
              <a:rPr lang="fr-CH" sz="3600" dirty="0"/>
              <a:t>. Qu’est-ce que cela signifie? Il faut que les étudiants aient une expérience sur des outils informatiques similaires à ceux qu’ils rencontreront dans leur futur job.</a:t>
            </a:r>
          </a:p>
          <a:p>
            <a:pPr algn="just">
              <a:spcBef>
                <a:spcPts val="300"/>
              </a:spcBef>
              <a:spcAft>
                <a:spcPts val="300"/>
              </a:spcAft>
            </a:pPr>
            <a:r>
              <a:rPr lang="fr-CH" sz="3600" dirty="0" err="1"/>
              <a:t>OdooSIM</a:t>
            </a:r>
            <a:r>
              <a:rPr lang="fr-CH" sz="3600" dirty="0"/>
              <a:t> donne la possibilité aux étudiants d’acquérir des connaissances sur un PGI, d’appliquer des stratégies business grâce à l’outil, tirer les enseignements d’une expérience 100% pratique et affuter leurs compétences en gestion d’entreprise.</a:t>
            </a:r>
          </a:p>
        </p:txBody>
      </p:sp>
      <p:pic>
        <p:nvPicPr>
          <p:cNvPr id="15" name="Imag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20328" y="7941971"/>
            <a:ext cx="7640527" cy="4863477"/>
          </a:xfrm>
          <a:prstGeom prst="rect">
            <a:avLst/>
          </a:prstGeom>
        </p:spPr>
      </p:pic>
      <p:sp>
        <p:nvSpPr>
          <p:cNvPr id="125" name="Double flèche horizontale 124"/>
          <p:cNvSpPr/>
          <p:nvPr/>
        </p:nvSpPr>
        <p:spPr>
          <a:xfrm>
            <a:off x="10278821" y="12004890"/>
            <a:ext cx="958241" cy="522328"/>
          </a:xfrm>
          <a:prstGeom prst="leftRightArrow">
            <a:avLst>
              <a:gd name="adj1" fmla="val 50000"/>
              <a:gd name="adj2" fmla="val 536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pic>
        <p:nvPicPr>
          <p:cNvPr id="127" name="Image 126"/>
          <p:cNvPicPr>
            <a:picLocks noChangeAspect="1"/>
          </p:cNvPicPr>
          <p:nvPr/>
        </p:nvPicPr>
        <p:blipFill rotWithShape="1">
          <a:blip r:embed="rId13">
            <a:extLst>
              <a:ext uri="{28A0092B-C50C-407E-A947-70E740481C1C}">
                <a14:useLocalDpi xmlns:a14="http://schemas.microsoft.com/office/drawing/2010/main" val="0"/>
              </a:ext>
            </a:extLst>
          </a:blip>
          <a:srcRect l="27990" r="28353"/>
          <a:stretch/>
        </p:blipFill>
        <p:spPr>
          <a:xfrm>
            <a:off x="3607572" y="10465733"/>
            <a:ext cx="471500" cy="1080000"/>
          </a:xfrm>
          <a:prstGeom prst="rect">
            <a:avLst/>
          </a:prstGeom>
        </p:spPr>
      </p:pic>
      <p:pic>
        <p:nvPicPr>
          <p:cNvPr id="129" name="Image 128"/>
          <p:cNvPicPr>
            <a:picLocks noChangeAspect="1"/>
          </p:cNvPicPr>
          <p:nvPr/>
        </p:nvPicPr>
        <p:blipFill rotWithShape="1">
          <a:blip r:embed="rId13">
            <a:extLst>
              <a:ext uri="{28A0092B-C50C-407E-A947-70E740481C1C}">
                <a14:useLocalDpi xmlns:a14="http://schemas.microsoft.com/office/drawing/2010/main" val="0"/>
              </a:ext>
            </a:extLst>
          </a:blip>
          <a:srcRect l="27990" r="28353"/>
          <a:stretch/>
        </p:blipFill>
        <p:spPr>
          <a:xfrm>
            <a:off x="4644031" y="10465732"/>
            <a:ext cx="471500" cy="1080000"/>
          </a:xfrm>
          <a:prstGeom prst="rect">
            <a:avLst/>
          </a:prstGeom>
        </p:spPr>
      </p:pic>
      <p:pic>
        <p:nvPicPr>
          <p:cNvPr id="131" name="Image 130"/>
          <p:cNvPicPr>
            <a:picLocks noChangeAspect="1"/>
          </p:cNvPicPr>
          <p:nvPr/>
        </p:nvPicPr>
        <p:blipFill rotWithShape="1">
          <a:blip r:embed="rId13">
            <a:extLst>
              <a:ext uri="{28A0092B-C50C-407E-A947-70E740481C1C}">
                <a14:useLocalDpi xmlns:a14="http://schemas.microsoft.com/office/drawing/2010/main" val="0"/>
              </a:ext>
            </a:extLst>
          </a:blip>
          <a:srcRect l="27990" r="28353"/>
          <a:stretch/>
        </p:blipFill>
        <p:spPr>
          <a:xfrm>
            <a:off x="4130929" y="10465733"/>
            <a:ext cx="471500" cy="1080000"/>
          </a:xfrm>
          <a:prstGeom prst="rect">
            <a:avLst/>
          </a:prstGeom>
        </p:spPr>
      </p:pic>
      <p:sp>
        <p:nvSpPr>
          <p:cNvPr id="2" name="Bulle ronde 1"/>
          <p:cNvSpPr/>
          <p:nvPr/>
        </p:nvSpPr>
        <p:spPr>
          <a:xfrm>
            <a:off x="7884649" y="10765451"/>
            <a:ext cx="1521892" cy="1461887"/>
          </a:xfrm>
          <a:prstGeom prst="wedgeEllipseCallout">
            <a:avLst>
              <a:gd name="adj1" fmla="val -52915"/>
              <a:gd name="adj2" fmla="val -680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2200" dirty="0" smtClean="0"/>
              <a:t>Nous avons soif !!!</a:t>
            </a:r>
            <a:endParaRPr lang="fr-FR" sz="2200" dirty="0"/>
          </a:p>
        </p:txBody>
      </p:sp>
      <p:graphicFrame>
        <p:nvGraphicFramePr>
          <p:cNvPr id="6" name="Tableau 5"/>
          <p:cNvGraphicFramePr>
            <a:graphicFrameLocks noGrp="1"/>
          </p:cNvGraphicFramePr>
          <p:nvPr>
            <p:extLst>
              <p:ext uri="{D42A27DB-BD31-4B8C-83A1-F6EECF244321}">
                <p14:modId xmlns:p14="http://schemas.microsoft.com/office/powerpoint/2010/main" val="604261030"/>
              </p:ext>
            </p:extLst>
          </p:nvPr>
        </p:nvGraphicFramePr>
        <p:xfrm>
          <a:off x="2367727" y="11868644"/>
          <a:ext cx="3173422" cy="2743200"/>
        </p:xfrm>
        <a:graphic>
          <a:graphicData uri="http://schemas.openxmlformats.org/drawingml/2006/table">
            <a:tbl>
              <a:tblPr firstRow="1" bandRow="1">
                <a:tableStyleId>{93296810-A885-4BE3-A3E7-6D5BEEA58F35}</a:tableStyleId>
              </a:tblPr>
              <a:tblGrid>
                <a:gridCol w="996817"/>
                <a:gridCol w="2176605"/>
              </a:tblGrid>
              <a:tr h="453351">
                <a:tc>
                  <a:txBody>
                    <a:bodyPr/>
                    <a:lstStyle/>
                    <a:p>
                      <a:pPr algn="ctr"/>
                      <a:r>
                        <a:rPr lang="fr-FR" sz="2400" dirty="0" smtClean="0"/>
                        <a:t>Prix</a:t>
                      </a:r>
                      <a:endParaRPr lang="fr-FR" sz="2400" dirty="0"/>
                    </a:p>
                  </a:txBody>
                  <a:tcPr anchor="ctr"/>
                </a:tc>
                <a:tc>
                  <a:txBody>
                    <a:bodyPr/>
                    <a:lstStyle/>
                    <a:p>
                      <a:pPr algn="ctr"/>
                      <a:r>
                        <a:rPr lang="fr-FR" sz="2400" dirty="0" err="1" smtClean="0"/>
                        <a:t>Qté</a:t>
                      </a:r>
                      <a:r>
                        <a:rPr lang="fr-FR" sz="2400" dirty="0" smtClean="0"/>
                        <a:t>.</a:t>
                      </a:r>
                      <a:r>
                        <a:rPr lang="fr-FR" sz="2400" baseline="0" dirty="0" smtClean="0"/>
                        <a:t> demandée</a:t>
                      </a:r>
                      <a:endParaRPr lang="fr-FR" sz="2400" dirty="0"/>
                    </a:p>
                  </a:txBody>
                  <a:tcPr anchor="ctr"/>
                </a:tc>
              </a:tr>
              <a:tr h="453351">
                <a:tc>
                  <a:txBody>
                    <a:bodyPr/>
                    <a:lstStyle/>
                    <a:p>
                      <a:pPr algn="ctr"/>
                      <a:r>
                        <a:rPr lang="fr-FR" sz="2400" dirty="0" smtClean="0"/>
                        <a:t>2.00</a:t>
                      </a:r>
                      <a:endParaRPr lang="fr-FR" sz="2400" dirty="0"/>
                    </a:p>
                  </a:txBody>
                  <a:tcPr anchor="ctr"/>
                </a:tc>
                <a:tc>
                  <a:txBody>
                    <a:bodyPr/>
                    <a:lstStyle/>
                    <a:p>
                      <a:pPr algn="ctr"/>
                      <a:r>
                        <a:rPr lang="fr-FR" sz="2400" dirty="0" smtClean="0"/>
                        <a:t>7</a:t>
                      </a:r>
                      <a:endParaRPr lang="fr-FR" sz="2400" dirty="0"/>
                    </a:p>
                  </a:txBody>
                  <a:tcPr anchor="ctr"/>
                </a:tc>
              </a:tr>
              <a:tr h="453351">
                <a:tc>
                  <a:txBody>
                    <a:bodyPr/>
                    <a:lstStyle/>
                    <a:p>
                      <a:pPr algn="ctr"/>
                      <a:r>
                        <a:rPr lang="fr-FR" sz="2400" dirty="0" smtClean="0"/>
                        <a:t>2.20</a:t>
                      </a:r>
                      <a:endParaRPr lang="fr-FR" sz="2400" dirty="0"/>
                    </a:p>
                  </a:txBody>
                  <a:tcPr anchor="ctr"/>
                </a:tc>
                <a:tc>
                  <a:txBody>
                    <a:bodyPr/>
                    <a:lstStyle/>
                    <a:p>
                      <a:pPr algn="ctr"/>
                      <a:r>
                        <a:rPr lang="fr-FR" sz="2400" dirty="0" smtClean="0"/>
                        <a:t>5</a:t>
                      </a:r>
                      <a:endParaRPr lang="fr-FR" sz="2400" dirty="0"/>
                    </a:p>
                  </a:txBody>
                  <a:tcPr anchor="ctr"/>
                </a:tc>
              </a:tr>
              <a:tr h="453351">
                <a:tc>
                  <a:txBody>
                    <a:bodyPr/>
                    <a:lstStyle/>
                    <a:p>
                      <a:pPr algn="ctr"/>
                      <a:r>
                        <a:rPr lang="fr-FR" sz="2400" dirty="0" smtClean="0"/>
                        <a:t>2.40</a:t>
                      </a:r>
                      <a:endParaRPr lang="fr-FR" sz="2400" dirty="0"/>
                    </a:p>
                  </a:txBody>
                  <a:tcPr anchor="ctr"/>
                </a:tc>
                <a:tc>
                  <a:txBody>
                    <a:bodyPr/>
                    <a:lstStyle/>
                    <a:p>
                      <a:pPr algn="ctr"/>
                      <a:r>
                        <a:rPr lang="fr-FR" sz="2400" dirty="0" smtClean="0"/>
                        <a:t>3</a:t>
                      </a:r>
                      <a:endParaRPr lang="fr-FR" sz="2400" dirty="0"/>
                    </a:p>
                  </a:txBody>
                  <a:tcPr anchor="ctr"/>
                </a:tc>
              </a:tr>
              <a:tr h="453351">
                <a:tc>
                  <a:txBody>
                    <a:bodyPr/>
                    <a:lstStyle/>
                    <a:p>
                      <a:pPr algn="ctr"/>
                      <a:r>
                        <a:rPr lang="fr-FR" sz="2400" dirty="0" smtClean="0"/>
                        <a:t>2.60</a:t>
                      </a:r>
                      <a:endParaRPr lang="fr-FR" sz="2400" dirty="0"/>
                    </a:p>
                  </a:txBody>
                  <a:tcPr anchor="ctr"/>
                </a:tc>
                <a:tc>
                  <a:txBody>
                    <a:bodyPr/>
                    <a:lstStyle/>
                    <a:p>
                      <a:pPr algn="ctr"/>
                      <a:r>
                        <a:rPr lang="fr-FR" sz="2400" dirty="0" smtClean="0"/>
                        <a:t>1</a:t>
                      </a:r>
                      <a:endParaRPr lang="fr-FR" sz="2400" dirty="0"/>
                    </a:p>
                  </a:txBody>
                  <a:tcPr anchor="ctr"/>
                </a:tc>
              </a:tr>
              <a:tr h="453351">
                <a:tc>
                  <a:txBody>
                    <a:bodyPr/>
                    <a:lstStyle/>
                    <a:p>
                      <a:pPr algn="ctr"/>
                      <a:r>
                        <a:rPr lang="fr-FR" sz="2400" dirty="0" smtClean="0"/>
                        <a:t>&gt;2.70</a:t>
                      </a:r>
                      <a:endParaRPr lang="fr-FR" sz="2400" dirty="0"/>
                    </a:p>
                  </a:txBody>
                  <a:tcPr anchor="ctr"/>
                </a:tc>
                <a:tc>
                  <a:txBody>
                    <a:bodyPr/>
                    <a:lstStyle/>
                    <a:p>
                      <a:pPr algn="ctr"/>
                      <a:r>
                        <a:rPr lang="fr-FR" sz="2400" dirty="0" smtClean="0"/>
                        <a:t>0</a:t>
                      </a:r>
                      <a:endParaRPr lang="fr-FR" sz="2400" dirty="0"/>
                    </a:p>
                  </a:txBody>
                  <a:tcPr anchor="ctr"/>
                </a:tc>
              </a:tr>
            </a:tbl>
          </a:graphicData>
        </a:graphic>
      </p:graphicFrame>
      <p:sp>
        <p:nvSpPr>
          <p:cNvPr id="47" name="ZoneTexte 46"/>
          <p:cNvSpPr txBox="1"/>
          <p:nvPr/>
        </p:nvSpPr>
        <p:spPr>
          <a:xfrm>
            <a:off x="2361645" y="14663210"/>
            <a:ext cx="3112996" cy="830997"/>
          </a:xfrm>
          <a:prstGeom prst="rect">
            <a:avLst/>
          </a:prstGeom>
          <a:noFill/>
        </p:spPr>
        <p:txBody>
          <a:bodyPr wrap="square" rtlCol="0">
            <a:spAutoFit/>
          </a:bodyPr>
          <a:lstStyle/>
          <a:p>
            <a:pPr algn="ctr"/>
            <a:r>
              <a:rPr lang="fr-FR" sz="2400" dirty="0" smtClean="0">
                <a:solidFill>
                  <a:schemeClr val="accent6">
                    <a:lumMod val="75000"/>
                  </a:schemeClr>
                </a:solidFill>
              </a:rPr>
              <a:t>Plan de la demande selon élasticité-prix</a:t>
            </a:r>
            <a:endParaRPr lang="fr-FR" sz="2400" dirty="0">
              <a:solidFill>
                <a:schemeClr val="accent6">
                  <a:lumMod val="75000"/>
                </a:schemeClr>
              </a:solidFill>
            </a:endParaRPr>
          </a:p>
        </p:txBody>
      </p:sp>
      <p:pic>
        <p:nvPicPr>
          <p:cNvPr id="105" name="Image 104"/>
          <p:cNvPicPr>
            <a:picLocks noChangeAspect="1"/>
          </p:cNvPicPr>
          <p:nvPr/>
        </p:nvPicPr>
        <p:blipFill rotWithShape="1">
          <a:blip r:embed="rId13">
            <a:extLst>
              <a:ext uri="{28A0092B-C50C-407E-A947-70E740481C1C}">
                <a14:useLocalDpi xmlns:a14="http://schemas.microsoft.com/office/drawing/2010/main" val="0"/>
              </a:ext>
            </a:extLst>
          </a:blip>
          <a:srcRect l="27990" r="28353"/>
          <a:stretch/>
        </p:blipFill>
        <p:spPr>
          <a:xfrm>
            <a:off x="6550665" y="8630825"/>
            <a:ext cx="471500" cy="1080000"/>
          </a:xfrm>
          <a:prstGeom prst="rect">
            <a:avLst/>
          </a:prstGeom>
        </p:spPr>
      </p:pic>
      <p:pic>
        <p:nvPicPr>
          <p:cNvPr id="106" name="Image 105"/>
          <p:cNvPicPr>
            <a:picLocks noChangeAspect="1"/>
          </p:cNvPicPr>
          <p:nvPr/>
        </p:nvPicPr>
        <p:blipFill rotWithShape="1">
          <a:blip r:embed="rId13">
            <a:extLst>
              <a:ext uri="{28A0092B-C50C-407E-A947-70E740481C1C}">
                <a14:useLocalDpi xmlns:a14="http://schemas.microsoft.com/office/drawing/2010/main" val="0"/>
              </a:ext>
            </a:extLst>
          </a:blip>
          <a:srcRect l="27990" r="28353"/>
          <a:stretch/>
        </p:blipFill>
        <p:spPr>
          <a:xfrm>
            <a:off x="6037563" y="8630826"/>
            <a:ext cx="471500" cy="1080000"/>
          </a:xfrm>
          <a:prstGeom prst="rect">
            <a:avLst/>
          </a:prstGeom>
        </p:spPr>
      </p:pic>
      <p:pic>
        <p:nvPicPr>
          <p:cNvPr id="108" name="Image 107"/>
          <p:cNvPicPr>
            <a:picLocks noChangeAspect="1"/>
          </p:cNvPicPr>
          <p:nvPr/>
        </p:nvPicPr>
        <p:blipFill rotWithShape="1">
          <a:blip r:embed="rId13">
            <a:extLst>
              <a:ext uri="{28A0092B-C50C-407E-A947-70E740481C1C}">
                <a14:useLocalDpi xmlns:a14="http://schemas.microsoft.com/office/drawing/2010/main" val="0"/>
              </a:ext>
            </a:extLst>
          </a:blip>
          <a:srcRect l="27990" r="28353"/>
          <a:stretch/>
        </p:blipFill>
        <p:spPr>
          <a:xfrm>
            <a:off x="7389498" y="9995712"/>
            <a:ext cx="471500" cy="1080000"/>
          </a:xfrm>
          <a:prstGeom prst="rect">
            <a:avLst/>
          </a:prstGeom>
        </p:spPr>
      </p:pic>
      <p:pic>
        <p:nvPicPr>
          <p:cNvPr id="109" name="Image 108"/>
          <p:cNvPicPr>
            <a:picLocks noChangeAspect="1"/>
          </p:cNvPicPr>
          <p:nvPr/>
        </p:nvPicPr>
        <p:blipFill rotWithShape="1">
          <a:blip r:embed="rId13">
            <a:extLst>
              <a:ext uri="{28A0092B-C50C-407E-A947-70E740481C1C}">
                <a14:useLocalDpi xmlns:a14="http://schemas.microsoft.com/office/drawing/2010/main" val="0"/>
              </a:ext>
            </a:extLst>
          </a:blip>
          <a:srcRect l="27990" r="28353"/>
          <a:stretch/>
        </p:blipFill>
        <p:spPr>
          <a:xfrm>
            <a:off x="8434444" y="9580072"/>
            <a:ext cx="471500" cy="1080000"/>
          </a:xfrm>
          <a:prstGeom prst="rect">
            <a:avLst/>
          </a:prstGeom>
        </p:spPr>
      </p:pic>
      <p:pic>
        <p:nvPicPr>
          <p:cNvPr id="111" name="Image 110"/>
          <p:cNvPicPr>
            <a:picLocks noChangeAspect="1"/>
          </p:cNvPicPr>
          <p:nvPr/>
        </p:nvPicPr>
        <p:blipFill rotWithShape="1">
          <a:blip r:embed="rId13">
            <a:extLst>
              <a:ext uri="{28A0092B-C50C-407E-A947-70E740481C1C}">
                <a14:useLocalDpi xmlns:a14="http://schemas.microsoft.com/office/drawing/2010/main" val="0"/>
              </a:ext>
            </a:extLst>
          </a:blip>
          <a:srcRect l="27990" r="28353"/>
          <a:stretch/>
        </p:blipFill>
        <p:spPr>
          <a:xfrm>
            <a:off x="7389498" y="8630826"/>
            <a:ext cx="471500" cy="1080000"/>
          </a:xfrm>
          <a:prstGeom prst="rect">
            <a:avLst/>
          </a:prstGeom>
        </p:spPr>
      </p:pic>
      <p:pic>
        <p:nvPicPr>
          <p:cNvPr id="115" name="Image 114"/>
          <p:cNvPicPr>
            <a:picLocks noChangeAspect="1"/>
          </p:cNvPicPr>
          <p:nvPr/>
        </p:nvPicPr>
        <p:blipFill rotWithShape="1">
          <a:blip r:embed="rId13">
            <a:extLst>
              <a:ext uri="{28A0092B-C50C-407E-A947-70E740481C1C}">
                <a14:useLocalDpi xmlns:a14="http://schemas.microsoft.com/office/drawing/2010/main" val="0"/>
              </a:ext>
            </a:extLst>
          </a:blip>
          <a:srcRect l="27990" r="28353"/>
          <a:stretch/>
        </p:blipFill>
        <p:spPr>
          <a:xfrm>
            <a:off x="6716921" y="10793344"/>
            <a:ext cx="471500" cy="1080000"/>
          </a:xfrm>
          <a:prstGeom prst="rect">
            <a:avLst/>
          </a:prstGeom>
        </p:spPr>
      </p:pic>
      <p:pic>
        <p:nvPicPr>
          <p:cNvPr id="117" name="Image 116"/>
          <p:cNvPicPr>
            <a:picLocks noChangeAspect="1"/>
          </p:cNvPicPr>
          <p:nvPr/>
        </p:nvPicPr>
        <p:blipFill rotWithShape="1">
          <a:blip r:embed="rId13">
            <a:extLst>
              <a:ext uri="{28A0092B-C50C-407E-A947-70E740481C1C}">
                <a14:useLocalDpi xmlns:a14="http://schemas.microsoft.com/office/drawing/2010/main" val="0"/>
              </a:ext>
            </a:extLst>
          </a:blip>
          <a:srcRect l="27990" r="28353"/>
          <a:stretch/>
        </p:blipFill>
        <p:spPr>
          <a:xfrm>
            <a:off x="5211585" y="10492658"/>
            <a:ext cx="471500" cy="1080000"/>
          </a:xfrm>
          <a:prstGeom prst="rect">
            <a:avLst/>
          </a:prstGeom>
        </p:spPr>
      </p:pic>
      <p:pic>
        <p:nvPicPr>
          <p:cNvPr id="17" name="Imag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065891" y="8518108"/>
            <a:ext cx="1234077" cy="1234077"/>
          </a:xfrm>
          <a:prstGeom prst="rect">
            <a:avLst/>
          </a:prstGeom>
        </p:spPr>
      </p:pic>
      <p:sp>
        <p:nvSpPr>
          <p:cNvPr id="118" name="ZoneTexte 117"/>
          <p:cNvSpPr txBox="1"/>
          <p:nvPr/>
        </p:nvSpPr>
        <p:spPr>
          <a:xfrm>
            <a:off x="3236167" y="9562066"/>
            <a:ext cx="2893524" cy="646331"/>
          </a:xfrm>
          <a:prstGeom prst="rect">
            <a:avLst/>
          </a:prstGeom>
          <a:noFill/>
        </p:spPr>
        <p:txBody>
          <a:bodyPr wrap="square" rtlCol="0">
            <a:spAutoFit/>
          </a:bodyPr>
          <a:lstStyle/>
          <a:p>
            <a:pPr algn="ctr"/>
            <a:r>
              <a:rPr lang="fr-FR" sz="3600" dirty="0" err="1" smtClean="0">
                <a:solidFill>
                  <a:srgbClr val="A34589"/>
                </a:solidFill>
              </a:rPr>
              <a:t>Brewery</a:t>
            </a:r>
            <a:r>
              <a:rPr lang="fr-FR" sz="3600" dirty="0" smtClean="0">
                <a:solidFill>
                  <a:srgbClr val="A34589"/>
                </a:solidFill>
              </a:rPr>
              <a:t> </a:t>
            </a:r>
            <a:r>
              <a:rPr lang="fr-FR" sz="3600" dirty="0" smtClean="0">
                <a:solidFill>
                  <a:srgbClr val="A34589"/>
                </a:solidFill>
              </a:rPr>
              <a:t>&amp; Co.</a:t>
            </a:r>
            <a:endParaRPr lang="fr-FR" sz="3600" dirty="0">
              <a:solidFill>
                <a:srgbClr val="A34589"/>
              </a:solidFill>
            </a:endParaRPr>
          </a:p>
        </p:txBody>
      </p:sp>
      <p:grpSp>
        <p:nvGrpSpPr>
          <p:cNvPr id="24" name="Grouper 23"/>
          <p:cNvGrpSpPr/>
          <p:nvPr/>
        </p:nvGrpSpPr>
        <p:grpSpPr>
          <a:xfrm>
            <a:off x="2564842" y="7396066"/>
            <a:ext cx="4236174" cy="1251020"/>
            <a:chOff x="6827783" y="9348941"/>
            <a:chExt cx="4236174" cy="1251020"/>
          </a:xfrm>
        </p:grpSpPr>
        <p:pic>
          <p:nvPicPr>
            <p:cNvPr id="176" name="Image 17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816652" y="9348941"/>
              <a:ext cx="1251020" cy="1251020"/>
            </a:xfrm>
            <a:prstGeom prst="rect">
              <a:avLst/>
            </a:prstGeom>
          </p:spPr>
        </p:pic>
        <p:pic>
          <p:nvPicPr>
            <p:cNvPr id="177" name="Image 17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802454" y="9348941"/>
              <a:ext cx="1251020" cy="1251020"/>
            </a:xfrm>
            <a:prstGeom prst="rect">
              <a:avLst/>
            </a:prstGeom>
          </p:spPr>
        </p:pic>
        <p:pic>
          <p:nvPicPr>
            <p:cNvPr id="179" name="Image 17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812937" y="9348941"/>
              <a:ext cx="1251020" cy="1251020"/>
            </a:xfrm>
            <a:prstGeom prst="rect">
              <a:avLst/>
            </a:prstGeom>
          </p:spPr>
        </p:pic>
        <p:pic>
          <p:nvPicPr>
            <p:cNvPr id="178" name="Image 17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827783" y="9348941"/>
              <a:ext cx="1251020" cy="1251020"/>
            </a:xfrm>
            <a:prstGeom prst="rect">
              <a:avLst/>
            </a:prstGeom>
          </p:spPr>
        </p:pic>
      </p:grpSp>
      <p:sp>
        <p:nvSpPr>
          <p:cNvPr id="119" name="ZoneTexte 118"/>
          <p:cNvSpPr txBox="1"/>
          <p:nvPr/>
        </p:nvSpPr>
        <p:spPr>
          <a:xfrm>
            <a:off x="5681195" y="12639088"/>
            <a:ext cx="4771939" cy="3108543"/>
          </a:xfrm>
          <a:prstGeom prst="rect">
            <a:avLst/>
          </a:prstGeom>
          <a:noFill/>
        </p:spPr>
        <p:txBody>
          <a:bodyPr wrap="square" rtlCol="0">
            <a:spAutoFit/>
          </a:bodyPr>
          <a:lstStyle/>
          <a:p>
            <a:pPr algn="just"/>
            <a:r>
              <a:rPr lang="fr-FR" sz="2800" i="1" dirty="0" err="1" smtClean="0">
                <a:solidFill>
                  <a:srgbClr val="A34589"/>
                </a:solidFill>
              </a:rPr>
              <a:t>Brewery</a:t>
            </a:r>
            <a:r>
              <a:rPr lang="fr-FR" sz="2800" i="1" dirty="0" smtClean="0">
                <a:solidFill>
                  <a:srgbClr val="A34589"/>
                </a:solidFill>
              </a:rPr>
              <a:t> </a:t>
            </a:r>
            <a:r>
              <a:rPr lang="fr-FR" sz="2800" i="1" dirty="0" smtClean="0">
                <a:solidFill>
                  <a:srgbClr val="A34589"/>
                </a:solidFill>
              </a:rPr>
              <a:t>&amp; Co</a:t>
            </a:r>
            <a:r>
              <a:rPr lang="fr-FR" sz="2800" i="1" dirty="0" smtClean="0">
                <a:solidFill>
                  <a:srgbClr val="A34589"/>
                </a:solidFill>
              </a:rPr>
              <a:t>. </a:t>
            </a:r>
            <a:r>
              <a:rPr lang="fr-FR" sz="2800" i="1" dirty="0" smtClean="0"/>
              <a:t>produit et commercialise 4 bières. Elle écoule ses stocks dans 3 canaux de distribution. Ses 220 détaillants revendent les produits aux consommateurs finaux.</a:t>
            </a:r>
            <a:endParaRPr lang="fr-FR" sz="2800" i="1" dirty="0"/>
          </a:p>
        </p:txBody>
      </p:sp>
    </p:spTree>
    <p:extLst>
      <p:ext uri="{BB962C8B-B14F-4D97-AF65-F5344CB8AC3E}">
        <p14:creationId xmlns:p14="http://schemas.microsoft.com/office/powerpoint/2010/main" val="501268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1834</TotalTime>
  <Words>1718</Words>
  <Application>Microsoft Macintosh PowerPoint</Application>
  <PresentationFormat>Personnalisé</PresentationFormat>
  <Paragraphs>232</Paragraphs>
  <Slides>3</Slides>
  <Notes>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Calibri</vt:lpstr>
      <vt:lpstr>Calibri Light</vt:lpstr>
      <vt:lpstr>Arial</vt:lpstr>
      <vt:lpstr>Office Theme</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Rosselet Ulysse</dc:creator>
  <cp:lastModifiedBy>Tomat Anthony</cp:lastModifiedBy>
  <cp:revision>227</cp:revision>
  <cp:lastPrinted>2016-05-14T12:41:28Z</cp:lastPrinted>
  <dcterms:created xsi:type="dcterms:W3CDTF">2015-10-04T09:44:09Z</dcterms:created>
  <dcterms:modified xsi:type="dcterms:W3CDTF">2016-05-19T07:52:19Z</dcterms:modified>
</cp:coreProperties>
</file>