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0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66" d="100"/>
          <a:sy n="66" d="100"/>
        </p:scale>
        <p:origin x="7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/>
      <dgm:t>
        <a:bodyPr/>
        <a:lstStyle/>
        <a:p>
          <a:r>
            <a:rPr lang="fr-FR" sz="1400" dirty="0" smtClean="0"/>
            <a:t>Brassage – 1</a:t>
          </a:r>
          <a:r>
            <a:rPr lang="fr-FR" sz="1400" baseline="0" dirty="0" smtClean="0"/>
            <a:t> jour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/>
      <dgm:t>
        <a:bodyPr/>
        <a:lstStyle/>
        <a:p>
          <a:r>
            <a:rPr lang="fr-FR" sz="1400" dirty="0" smtClean="0"/>
            <a:t>Fermentation – 4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/>
      <dgm:t>
        <a:bodyPr/>
        <a:lstStyle/>
        <a:p>
          <a:r>
            <a:rPr lang="fr-FR" sz="1400" dirty="0" smtClean="0"/>
            <a:t>Garde - 20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81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1</a:t>
          </a:r>
          <a:r>
            <a:rPr lang="fr-FR" sz="1400" kern="1200" baseline="0" dirty="0" smtClean="0"/>
            <a:t> jour</a:t>
          </a:r>
          <a:endParaRPr lang="fr-FR" sz="1400" kern="1200" dirty="0"/>
        </a:p>
      </dsp:txBody>
      <dsp:txXfrm>
        <a:off x="582612" y="227164"/>
        <a:ext cx="1740694" cy="1160462"/>
      </dsp:txXfrm>
    </dsp:sp>
    <dsp:sp modelId="{530F5B46-AF0A-2849-B515-4693133DFC14}">
      <dsp:nvSpPr>
        <dsp:cNvPr id="0" name=""/>
        <dsp:cNvSpPr/>
      </dsp:nvSpPr>
      <dsp:spPr>
        <a:xfrm>
          <a:off x="2613421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4 jours</a:t>
          </a:r>
          <a:endParaRPr lang="fr-FR" sz="1400" kern="1200" dirty="0"/>
        </a:p>
      </dsp:txBody>
      <dsp:txXfrm>
        <a:off x="3193652" y="227164"/>
        <a:ext cx="1740694" cy="1160462"/>
      </dsp:txXfrm>
    </dsp:sp>
    <dsp:sp modelId="{7449D403-2ABC-E64C-87CE-919E0A13999D}">
      <dsp:nvSpPr>
        <dsp:cNvPr id="0" name=""/>
        <dsp:cNvSpPr/>
      </dsp:nvSpPr>
      <dsp:spPr>
        <a:xfrm>
          <a:off x="5224462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- 20 jours</a:t>
          </a:r>
          <a:endParaRPr lang="fr-FR" sz="1400" kern="1200" dirty="0"/>
        </a:p>
      </dsp:txBody>
      <dsp:txXfrm>
        <a:off x="5804693" y="227164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30/05/2016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Scénario Brewery &amp; Co.</a:t>
            </a:r>
          </a:p>
          <a:p>
            <a:r>
              <a:rPr lang="fr-FR" sz="1600" dirty="0" smtClean="0">
                <a:solidFill>
                  <a:srgbClr val="A14788"/>
                </a:solidFill>
              </a:rPr>
              <a:t>Un jeu sérieux qui sensibilise à la gestion d’entreprise</a:t>
            </a:r>
            <a:endParaRPr lang="fr-FR" sz="16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20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jours à </a:t>
            </a:r>
            <a:r>
              <a:rPr lang="fr-CH" dirty="0" smtClean="0"/>
              <a:t>être livrée.</a:t>
            </a:r>
            <a:endParaRPr lang="fr-FR" dirty="0" smtClean="0"/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les m</a:t>
            </a:r>
            <a:r>
              <a:rPr lang="fr-CH" dirty="0" err="1" smtClean="0"/>
              <a:t>êmes</a:t>
            </a:r>
            <a:r>
              <a:rPr lang="fr-CH" dirty="0" smtClean="0"/>
              <a:t> conditions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52686" y="3018546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99664" y="244173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408967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7020193" y="384522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057812" y="3466739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712509" y="4017619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27’792 kilogrammes de matières première et 72’000 unités </a:t>
            </a:r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5’000 kilogrammes sont facturés à 200.- CHF/jour</a:t>
            </a:r>
          </a:p>
          <a:p>
            <a:pPr lvl="1"/>
            <a:r>
              <a:rPr lang="fr-FR" dirty="0" smtClean="0"/>
              <a:t>10’000 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2 personnes :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ollaborateurs responsables 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 smtClean="0"/>
              <a:t>10’000.- CHF pour la main d’œuvre direct</a:t>
            </a:r>
          </a:p>
          <a:p>
            <a:r>
              <a:rPr lang="fr-FR" dirty="0" smtClean="0"/>
              <a:t>25’000.-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b="1" dirty="0" smtClean="0"/>
              <a:t>La totalité des frais fixes à couvrir sont de 43’500.-/mois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9767644"/>
              </p:ext>
            </p:extLst>
          </p:nvPr>
        </p:nvGraphicFramePr>
        <p:xfrm>
          <a:off x="838200" y="1928069"/>
          <a:ext cx="10515600" cy="370840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8’000x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6’462.-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7’378.8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6’603.34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8’062.-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1.6155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1.6509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des résultats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Hypothèse préalable : 100% de production et 100% de vente sur le produit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r>
              <a:rPr lang="fr-FR" dirty="0" smtClean="0"/>
              <a:t> BW01:</a:t>
            </a:r>
          </a:p>
          <a:p>
            <a:pPr lvl="1"/>
            <a:r>
              <a:rPr lang="fr-FR" dirty="0" smtClean="0"/>
              <a:t>Prix de revient à l’unité = 1.6155+0.20/4 = </a:t>
            </a:r>
            <a:r>
              <a:rPr lang="fr-FR" b="1" dirty="0" smtClean="0"/>
              <a:t>0.46 cts</a:t>
            </a:r>
            <a:endParaRPr lang="fr-FR" dirty="0" smtClean="0"/>
          </a:p>
          <a:p>
            <a:pPr lvl="1"/>
            <a:r>
              <a:rPr lang="fr-FR" dirty="0" smtClean="0"/>
              <a:t>12’000 litres =&gt; 12’000 litres / 4 (conteneur de 0.25L) = 48’000 unités</a:t>
            </a:r>
          </a:p>
          <a:p>
            <a:pPr lvl="1"/>
            <a:r>
              <a:rPr lang="fr-FR" dirty="0" smtClean="0"/>
              <a:t>Charges =&gt; 48’000 * 0.46 = 22’080.-</a:t>
            </a:r>
          </a:p>
          <a:p>
            <a:pPr lvl="1"/>
            <a:r>
              <a:rPr lang="fr-FR" dirty="0" smtClean="0"/>
              <a:t>Produits =&gt; 48’000 * 1.96 = 94’080.- (Chiffre d’affaires)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Résultat brut = 72’000.- CHF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Résultat net = 72’000 – 43’500 = 28’500.- CHF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la demande évolue d’un produit à l’autre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7134" b="3541"/>
          <a:stretch/>
        </p:blipFill>
        <p:spPr>
          <a:xfrm>
            <a:off x="2898895" y="2339776"/>
            <a:ext cx="6394210" cy="37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13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13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52 minutes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959810" y="3594079"/>
            <a:ext cx="321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jour = 12 secondes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Hiver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13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Printemps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26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Été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39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Automne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52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899809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  <a:endParaRPr lang="fr-FR" sz="2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Scinder le groupe en unité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150’000.- CHF par ligne</a:t>
            </a:r>
          </a:p>
          <a:p>
            <a:pPr lvl="1"/>
            <a:r>
              <a:rPr lang="fr-FR" dirty="0" smtClean="0"/>
              <a:t>Capacité mensuelle de 12’000 litres totales</a:t>
            </a:r>
          </a:p>
          <a:p>
            <a:r>
              <a:rPr lang="fr-CH" dirty="0" smtClean="0"/>
              <a:t>Entrepôt matières premières de 27’792 kg</a:t>
            </a:r>
          </a:p>
          <a:p>
            <a:pPr lvl="1"/>
            <a:r>
              <a:rPr lang="fr-CH" dirty="0" smtClean="0"/>
              <a:t>Une bassine d’eau pure de 24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Réceptacle à malts de 3 tonnes chacun</a:t>
            </a:r>
          </a:p>
          <a:p>
            <a:pPr lvl="1"/>
            <a:r>
              <a:rPr lang="fr-CH" dirty="0" smtClean="0"/>
              <a:t>Réceptacle à houblon de 48 kilogrammes</a:t>
            </a:r>
          </a:p>
          <a:p>
            <a:pPr lvl="1"/>
            <a:r>
              <a:rPr lang="fr-CH" dirty="0" smtClean="0"/>
              <a:t>Réceptacle à levure de 144 kilogrammes</a:t>
            </a:r>
          </a:p>
          <a:p>
            <a:pPr lvl="1"/>
            <a:r>
              <a:rPr lang="fr-CH" dirty="0" smtClean="0"/>
              <a:t>Réceptacle à miel de 200 kilogrammes</a:t>
            </a:r>
          </a:p>
          <a:p>
            <a:pPr lvl="1"/>
            <a:r>
              <a:rPr lang="fr-CH" dirty="0" smtClean="0"/>
              <a:t>Réceptacle à épices de 400 kilogrammes</a:t>
            </a:r>
          </a:p>
          <a:p>
            <a:r>
              <a:rPr lang="fr-CH" dirty="0" smtClean="0"/>
              <a:t>Entrepôt produits finis de 72’000 unités</a:t>
            </a:r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</a:t>
            </a:r>
            <a:r>
              <a:rPr lang="fr-FR" sz="3600" b="1" dirty="0" smtClean="0">
                <a:solidFill>
                  <a:srgbClr val="A14788"/>
                </a:solidFill>
              </a:rPr>
              <a:t>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Logistique et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25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capacité de production de vos installations est de 12’000 litres</a:t>
            </a:r>
          </a:p>
          <a:p>
            <a:pPr lvl="1"/>
            <a:r>
              <a:rPr lang="fr-FR" dirty="0" smtClean="0"/>
              <a:t>Possibilité =&gt; 12’000 unités canette et 24’000 unités bouteilles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91858534"/>
              </p:ext>
            </p:extLst>
          </p:nvPr>
        </p:nvGraphicFramePr>
        <p:xfrm>
          <a:off x="2032000" y="2431917"/>
          <a:ext cx="8128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1396</Words>
  <Application>Microsoft Macintosh PowerPoint</Application>
  <PresentationFormat>Grand écran</PresentationFormat>
  <Paragraphs>316</Paragraphs>
  <Slides>29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Logistique et production</vt:lpstr>
      <vt:lpstr>Composition des produits</vt:lpstr>
      <vt:lpstr>Prix des matières premières</vt:lpstr>
      <vt:lpstr>Prix des récipients</vt:lpstr>
      <vt:lpstr>Vos fournisseurs</vt:lpstr>
      <vt:lpstr>Vos bailleurs de fond</vt:lpstr>
      <vt:lpstr>Vos revendeurs</vt:lpstr>
      <vt:lpstr>Location d’espace de stockage</vt:lpstr>
      <vt:lpstr>Vos collaborateurs</vt:lpstr>
      <vt:lpstr>Frais fixes mensuels</vt:lpstr>
      <vt:lpstr>Prix de revient de 40 hectolitres</vt:lpstr>
      <vt:lpstr>Simulation des résultats mensuels</vt:lpstr>
      <vt:lpstr>Les fluctuations saisonnière</vt:lpstr>
      <vt:lpstr>Bilan initial</vt:lpstr>
      <vt:lpstr>Fonctionnement du jeu</vt:lpstr>
      <vt:lpstr>Processus à couvrir</vt:lpstr>
      <vt:lpstr>N’oubliez pas</vt:lpstr>
      <vt:lpstr>Round 1 – Hiver C’est parti jusqu’à la semaine 13</vt:lpstr>
      <vt:lpstr>Round 2 – Printemps C’est parti jusqu’à la semaine 26</vt:lpstr>
      <vt:lpstr>Round 3 – Été C’est parti jusqu’à la semaine 39</vt:lpstr>
      <vt:lpstr>Round 4 – Automne C’est parti jusqu’à la semaine 52</vt:lpstr>
      <vt:lpstr>Présentation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146</cp:revision>
  <dcterms:created xsi:type="dcterms:W3CDTF">2016-05-25T10:22:06Z</dcterms:created>
  <dcterms:modified xsi:type="dcterms:W3CDTF">2016-05-30T19:58:45Z</dcterms:modified>
</cp:coreProperties>
</file>