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0"/>
  </p:notesMasterIdLst>
  <p:handoutMasterIdLst>
    <p:handoutMasterId r:id="rId21"/>
  </p:handoutMasterIdLst>
  <p:sldIdLst>
    <p:sldId id="256" r:id="rId2"/>
    <p:sldId id="291" r:id="rId3"/>
    <p:sldId id="292" r:id="rId4"/>
    <p:sldId id="293" r:id="rId5"/>
    <p:sldId id="258" r:id="rId6"/>
    <p:sldId id="260" r:id="rId7"/>
    <p:sldId id="275" r:id="rId8"/>
    <p:sldId id="296" r:id="rId9"/>
    <p:sldId id="279" r:id="rId10"/>
    <p:sldId id="294" r:id="rId11"/>
    <p:sldId id="301" r:id="rId12"/>
    <p:sldId id="302" r:id="rId13"/>
    <p:sldId id="303" r:id="rId14"/>
    <p:sldId id="304" r:id="rId15"/>
    <p:sldId id="299" r:id="rId16"/>
    <p:sldId id="300" r:id="rId17"/>
    <p:sldId id="295" r:id="rId18"/>
    <p:sldId id="290"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7488"/>
    <a:srgbClr val="B8519B"/>
    <a:srgbClr val="A14788"/>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713"/>
    <p:restoredTop sz="69010"/>
  </p:normalViewPr>
  <p:slideViewPr>
    <p:cSldViewPr snapToGrid="0" snapToObjects="1">
      <p:cViewPr>
        <p:scale>
          <a:sx n="74" d="100"/>
          <a:sy n="74" d="100"/>
        </p:scale>
        <p:origin x="-1680" y="-144"/>
      </p:cViewPr>
      <p:guideLst/>
    </p:cSldViewPr>
  </p:slideViewPr>
  <p:notesTextViewPr>
    <p:cViewPr>
      <p:scale>
        <a:sx n="1" d="1"/>
        <a:sy n="1" d="1"/>
      </p:scale>
      <p:origin x="0" y="0"/>
    </p:cViewPr>
  </p:notesTextViewPr>
  <p:notesViewPr>
    <p:cSldViewPr snapToGrid="0" snapToObjects="1">
      <p:cViewPr varScale="1">
        <p:scale>
          <a:sx n="75" d="100"/>
          <a:sy n="75" d="100"/>
        </p:scale>
        <p:origin x="3504" y="1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B3F2C8-1B63-984A-8C9D-2402B4577158}" type="datetimeFigureOut">
              <a:rPr lang="fr-FR" smtClean="0"/>
              <a:t>14/06/2016</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8F0758-0A07-7149-81B9-B85600F8A968}" type="slidenum">
              <a:rPr lang="fr-FR" smtClean="0"/>
              <a:t>‹#›</a:t>
            </a:fld>
            <a:endParaRPr lang="fr-FR"/>
          </a:p>
        </p:txBody>
      </p:sp>
    </p:spTree>
    <p:extLst>
      <p:ext uri="{BB962C8B-B14F-4D97-AF65-F5344CB8AC3E}">
        <p14:creationId xmlns:p14="http://schemas.microsoft.com/office/powerpoint/2010/main" val="145266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CF6AE-097E-314A-AF67-34E683B9D313}" type="datetimeFigureOut">
              <a:rPr lang="fr-FR" smtClean="0"/>
              <a:t>14/06/2016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34E25-4EDC-7B49-A73D-488B38A7188F}" type="slidenum">
              <a:rPr lang="fr-FR" smtClean="0"/>
              <a:t>‹#›</a:t>
            </a:fld>
            <a:endParaRPr lang="fr-FR"/>
          </a:p>
        </p:txBody>
      </p:sp>
    </p:spTree>
    <p:extLst>
      <p:ext uri="{BB962C8B-B14F-4D97-AF65-F5344CB8AC3E}">
        <p14:creationId xmlns:p14="http://schemas.microsoft.com/office/powerpoint/2010/main" val="31157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charset="0"/>
              <a:buChar char="•"/>
            </a:pPr>
            <a:r>
              <a:rPr lang="fr-FR" dirty="0" smtClean="0"/>
              <a:t>Je vous souhaite à tous la bienvenue à ma soutenance de travail de Bachelor!</a:t>
            </a:r>
          </a:p>
          <a:p>
            <a:pPr marL="171450" indent="-171450">
              <a:buFont typeface="Arial" charset="0"/>
              <a:buChar char="•"/>
            </a:pPr>
            <a:r>
              <a:rPr lang="fr-FR" dirty="0" smtClean="0"/>
              <a:t>La</a:t>
            </a:r>
            <a:r>
              <a:rPr lang="fr-FR" baseline="0" dirty="0" smtClean="0"/>
              <a:t> thématique est celle d’un jeu sérieux qui simule une entreprise sur un PGI</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0</a:t>
            </a:fld>
            <a:endParaRPr lang="fr-FR"/>
          </a:p>
        </p:txBody>
      </p:sp>
    </p:spTree>
    <p:extLst>
      <p:ext uri="{BB962C8B-B14F-4D97-AF65-F5344CB8AC3E}">
        <p14:creationId xmlns:p14="http://schemas.microsoft.com/office/powerpoint/2010/main" val="1536322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a:t>
            </a:r>
            <a:r>
              <a:rPr lang="fr-FR" baseline="0" dirty="0" smtClean="0"/>
              <a:t> schéma présente la vue d’ensemble de l’interaction entre le simulateur et Odoo :</a:t>
            </a:r>
          </a:p>
          <a:p>
            <a:endParaRPr lang="fr-FR" baseline="0" dirty="0" smtClean="0"/>
          </a:p>
          <a:p>
            <a:pPr marL="171450" indent="-171450">
              <a:buFont typeface="Arial" charset="0"/>
              <a:buChar char="•"/>
            </a:pPr>
            <a:r>
              <a:rPr lang="fr-FR" baseline="0" dirty="0" smtClean="0">
                <a:solidFill>
                  <a:srgbClr val="FF0000"/>
                </a:solidFill>
              </a:rPr>
              <a:t>Les paramètres injecté </a:t>
            </a:r>
            <a:r>
              <a:rPr lang="fr-FR" baseline="0" dirty="0" smtClean="0"/>
              <a:t>à partir d’un fichier XML ce qui apporte de la flexibilité, on peut changer les produits et tous les paramètres du scénario sans avoir à recompiler le simulateur</a:t>
            </a:r>
          </a:p>
          <a:p>
            <a:pPr marL="171450" indent="-171450">
              <a:buFont typeface="Arial" charset="0"/>
              <a:buChar char="•"/>
            </a:pPr>
            <a:r>
              <a:rPr lang="fr-FR" baseline="0" dirty="0" smtClean="0"/>
              <a:t>Le simulateur et ses 3 grandes phases</a:t>
            </a:r>
          </a:p>
          <a:p>
            <a:pPr marL="171450" indent="-171450">
              <a:buFont typeface="Arial" charset="0"/>
              <a:buChar char="•"/>
            </a:pPr>
            <a:r>
              <a:rPr lang="fr-FR" baseline="0" dirty="0" smtClean="0"/>
              <a:t>L’écosystème Odoo avec son API, ses modules et les données qu’il exploite</a:t>
            </a:r>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9</a:t>
            </a:fld>
            <a:endParaRPr lang="fr-FR"/>
          </a:p>
        </p:txBody>
      </p:sp>
    </p:spTree>
    <p:extLst>
      <p:ext uri="{BB962C8B-B14F-4D97-AF65-F5344CB8AC3E}">
        <p14:creationId xmlns:p14="http://schemas.microsoft.com/office/powerpoint/2010/main" val="1976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paramètres du  jeu sont injectés à partir d’un fichier XML qui contient</a:t>
            </a:r>
            <a:r>
              <a:rPr lang="fr-FR" baseline="0" dirty="0" smtClean="0"/>
              <a:t> :</a:t>
            </a:r>
          </a:p>
          <a:p>
            <a:pPr marL="171450" indent="-171450">
              <a:buFont typeface="Arial" charset="0"/>
              <a:buChar char="•"/>
            </a:pPr>
            <a:r>
              <a:rPr lang="fr-FR" baseline="0" dirty="0" smtClean="0"/>
              <a:t>Les données d’accès à l’API</a:t>
            </a:r>
          </a:p>
          <a:p>
            <a:pPr marL="171450" indent="-171450">
              <a:buFont typeface="Arial" charset="0"/>
              <a:buChar char="•"/>
            </a:pPr>
            <a:r>
              <a:rPr lang="fr-FR" baseline="0" dirty="0" smtClean="0"/>
              <a:t>La configuration du nombre de rounds, de jours et le temps simulé</a:t>
            </a:r>
          </a:p>
          <a:p>
            <a:pPr marL="171450" indent="-171450">
              <a:buFont typeface="Arial" charset="0"/>
              <a:buChar char="•"/>
            </a:pPr>
            <a:r>
              <a:rPr lang="fr-FR" baseline="0" dirty="0" smtClean="0"/>
              <a:t>Le master data :</a:t>
            </a:r>
          </a:p>
          <a:p>
            <a:pPr marL="628650" lvl="1" indent="-171450">
              <a:buFont typeface="Arial" charset="0"/>
              <a:buChar char="•"/>
            </a:pPr>
            <a:r>
              <a:rPr lang="fr-FR" baseline="0" dirty="0" smtClean="0"/>
              <a:t>Les fournisseurs</a:t>
            </a:r>
          </a:p>
          <a:p>
            <a:pPr marL="628650" lvl="1" indent="-171450">
              <a:buFont typeface="Arial" charset="0"/>
              <a:buChar char="•"/>
            </a:pPr>
            <a:r>
              <a:rPr lang="fr-FR" baseline="0" dirty="0" smtClean="0"/>
              <a:t>Les matières premières</a:t>
            </a:r>
          </a:p>
          <a:p>
            <a:pPr marL="628650" lvl="1" indent="-171450">
              <a:buFont typeface="Arial" charset="0"/>
              <a:buChar char="•"/>
            </a:pPr>
            <a:r>
              <a:rPr lang="fr-FR" baseline="0" dirty="0" smtClean="0"/>
              <a:t>Les produits finis et leur nomenclature</a:t>
            </a:r>
          </a:p>
          <a:p>
            <a:pPr marL="628650" lvl="1" indent="-171450">
              <a:buFont typeface="Arial" charset="0"/>
              <a:buChar char="•"/>
            </a:pPr>
            <a:r>
              <a:rPr lang="fr-FR" baseline="0" dirty="0" smtClean="0"/>
              <a:t>L’aspect financier</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10</a:t>
            </a:fld>
            <a:endParaRPr lang="fr-FR"/>
          </a:p>
        </p:txBody>
      </p:sp>
    </p:spTree>
    <p:extLst>
      <p:ext uri="{BB962C8B-B14F-4D97-AF65-F5344CB8AC3E}">
        <p14:creationId xmlns:p14="http://schemas.microsoft.com/office/powerpoint/2010/main" val="2088829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Voilà</a:t>
            </a:r>
            <a:r>
              <a:rPr lang="fr-FR" baseline="0" dirty="0" smtClean="0"/>
              <a:t> à quoi cela ressemble :</a:t>
            </a:r>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11</a:t>
            </a:fld>
            <a:endParaRPr lang="fr-FR"/>
          </a:p>
        </p:txBody>
      </p:sp>
    </p:spTree>
    <p:extLst>
      <p:ext uri="{BB962C8B-B14F-4D97-AF65-F5344CB8AC3E}">
        <p14:creationId xmlns:p14="http://schemas.microsoft.com/office/powerpoint/2010/main" val="175678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 niveau de la simulation</a:t>
            </a:r>
            <a:r>
              <a:rPr lang="fr-FR" baseline="0" dirty="0" smtClean="0"/>
              <a:t> du jeu, c’est un processus itératif sur le nombre de round et le nombre de jour qui sont passés en paramètres!</a:t>
            </a:r>
          </a:p>
          <a:p>
            <a:r>
              <a:rPr lang="fr-FR" baseline="0" dirty="0" smtClean="0"/>
              <a:t>Cela met en œuvre :</a:t>
            </a:r>
          </a:p>
          <a:p>
            <a:pPr marL="171450" indent="-171450">
              <a:buFont typeface="Arial" charset="0"/>
              <a:buChar char="•"/>
            </a:pPr>
            <a:r>
              <a:rPr lang="fr-FR" baseline="0" dirty="0" smtClean="0"/>
              <a:t>La création de la demande à partir de données de part de marché dans le fichier XML</a:t>
            </a:r>
          </a:p>
          <a:p>
            <a:pPr marL="171450" indent="-171450">
              <a:buFont typeface="Arial" charset="0"/>
              <a:buChar char="•"/>
            </a:pPr>
            <a:r>
              <a:rPr lang="fr-FR" baseline="0" dirty="0" smtClean="0"/>
              <a:t>La création de l’offre à partir des instances Odoo! En </a:t>
            </a:r>
            <a:r>
              <a:rPr lang="fr-FR" baseline="0" dirty="0" err="1" smtClean="0"/>
              <a:t>récupérent</a:t>
            </a:r>
            <a:r>
              <a:rPr lang="fr-FR" baseline="0" dirty="0" smtClean="0"/>
              <a:t> la quantité et le prix pour chacun des produits vendables</a:t>
            </a:r>
          </a:p>
          <a:p>
            <a:pPr marL="171450" indent="-171450">
              <a:buFont typeface="Arial" charset="0"/>
              <a:buChar char="•"/>
            </a:pPr>
            <a:r>
              <a:rPr lang="fr-FR" baseline="0" dirty="0" smtClean="0"/>
              <a:t>Mise en œuvre d’un algorithme de sélection de l’offre :</a:t>
            </a:r>
          </a:p>
          <a:p>
            <a:pPr marL="628650" lvl="1" indent="-171450">
              <a:buFont typeface="Arial" charset="0"/>
              <a:buChar char="•"/>
            </a:pPr>
            <a:r>
              <a:rPr lang="fr-FR" baseline="0" dirty="0" smtClean="0"/>
              <a:t>Tri de l’offre sur la base du prix puis de la quantité disponible et calcul de l’impact du prix fixé par les équipes sur la quantité que le client va finalement acheter</a:t>
            </a:r>
          </a:p>
          <a:p>
            <a:pPr marL="171450" lvl="0" indent="-171450">
              <a:buFont typeface="Arial" charset="0"/>
              <a:buChar char="•"/>
            </a:pPr>
            <a:r>
              <a:rPr lang="fr-FR" baseline="0" dirty="0" smtClean="0"/>
              <a:t>Pour marquer le temps d’attente dès que toute les transactions sont </a:t>
            </a:r>
            <a:r>
              <a:rPr lang="fr-FR" baseline="0" dirty="0" err="1" smtClean="0"/>
              <a:t>effecutées</a:t>
            </a:r>
            <a:r>
              <a:rPr lang="fr-FR" baseline="0" dirty="0" smtClean="0"/>
              <a:t>, je met le thread en pause durant le temps qu’il reste afin d’atteindre les 60 secondes. Cependant, actuellement, cela n’est pas jouable car le temps des actions est plus longue que 60 secondes. Environ 55 à 70 !</a:t>
            </a:r>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14</a:t>
            </a:fld>
            <a:endParaRPr lang="fr-FR"/>
          </a:p>
        </p:txBody>
      </p:sp>
    </p:spTree>
    <p:extLst>
      <p:ext uri="{BB962C8B-B14F-4D97-AF65-F5344CB8AC3E}">
        <p14:creationId xmlns:p14="http://schemas.microsoft.com/office/powerpoint/2010/main" val="1330021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charset="0"/>
              <a:buChar char="•"/>
            </a:pPr>
            <a:r>
              <a:rPr lang="fr-FR" dirty="0" smtClean="0"/>
              <a:t>La troisième étape permet</a:t>
            </a:r>
            <a:r>
              <a:rPr lang="fr-FR" baseline="0" dirty="0" smtClean="0"/>
              <a:t> de passer de données transientes à des données persistantes dans une base de données à l’interne.</a:t>
            </a:r>
          </a:p>
          <a:p>
            <a:pPr marL="171450" indent="-171450">
              <a:buFont typeface="Arial" charset="0"/>
              <a:buChar char="•"/>
            </a:pPr>
            <a:r>
              <a:rPr lang="fr-FR" baseline="0" dirty="0" smtClean="0"/>
              <a:t>Pour se faire, le simulateur va lire les enregistrements dans les instances d’Odoo et les injecter dans la base de données.</a:t>
            </a:r>
          </a:p>
          <a:p>
            <a:pPr marL="171450" indent="-171450">
              <a:buFont typeface="Arial" charset="0"/>
              <a:buChar char="•"/>
            </a:pPr>
            <a:r>
              <a:rPr lang="fr-FR" baseline="0" dirty="0" smtClean="0"/>
              <a:t>J’ai fait le choix d’implémenter cette phase en fin de round pour éviter de charger la phase de simulation qui est déjà très lente actuellement.</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15</a:t>
            </a:fld>
            <a:endParaRPr lang="fr-FR"/>
          </a:p>
        </p:txBody>
      </p:sp>
    </p:spTree>
    <p:extLst>
      <p:ext uri="{BB962C8B-B14F-4D97-AF65-F5344CB8AC3E}">
        <p14:creationId xmlns:p14="http://schemas.microsoft.com/office/powerpoint/2010/main" val="1454521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a:t>
            </a:r>
            <a:r>
              <a:rPr lang="fr-FR" baseline="0" dirty="0" smtClean="0"/>
              <a:t> réponses apportées par le TB et le POC sont:</a:t>
            </a:r>
          </a:p>
          <a:p>
            <a:pPr marL="171450" indent="-171450">
              <a:buFont typeface="Arial" charset="0"/>
              <a:buChar char="•"/>
            </a:pPr>
            <a:r>
              <a:rPr lang="fr-FR" baseline="0" dirty="0" smtClean="0"/>
              <a:t>Qu’OdooSIM est tout à fait réalisable car tous les objets sont manipulables via l’API.</a:t>
            </a:r>
          </a:p>
          <a:p>
            <a:pPr marL="628650" lvl="1" indent="-171450">
              <a:buFont typeface="Arial" charset="0"/>
              <a:buChar char="•"/>
            </a:pPr>
            <a:r>
              <a:rPr lang="fr-FR" baseline="0" dirty="0" smtClean="0"/>
              <a:t>La difficulté majeur est de comprendre et d’identifier quels objets sont modifiés durant une transaction qu’Odoo fait et cela peut vite devenir très complexe!</a:t>
            </a:r>
          </a:p>
          <a:p>
            <a:pPr marL="171450" indent="-171450">
              <a:buFont typeface="Arial" charset="0"/>
              <a:buChar char="•"/>
            </a:pPr>
            <a:r>
              <a:rPr lang="fr-FR" baseline="0" dirty="0" smtClean="0"/>
              <a:t>Que les dates simulées peuvent </a:t>
            </a:r>
            <a:r>
              <a:rPr lang="fr-CH" baseline="0" dirty="0" smtClean="0"/>
              <a:t>être portées dans Odoo pour faire du sens pour le joueur</a:t>
            </a:r>
          </a:p>
          <a:p>
            <a:pPr marL="628650" lvl="1" indent="-171450">
              <a:buFont typeface="Arial" charset="0"/>
              <a:buChar char="•"/>
            </a:pPr>
            <a:r>
              <a:rPr lang="fr-CH" baseline="0" dirty="0" smtClean="0"/>
              <a:t>Date simulée (1 jours = 60 secondes) versus les dates d’ajout réelles dans Odoo qui sont toutes au même jour.</a:t>
            </a:r>
          </a:p>
          <a:p>
            <a:pPr marL="171450" indent="-171450">
              <a:buFont typeface="Arial" charset="0"/>
              <a:buChar char="•"/>
            </a:pPr>
            <a:r>
              <a:rPr lang="fr-CH" baseline="0" dirty="0" smtClean="0"/>
              <a:t>La découverte de problématiques de fonds comme :</a:t>
            </a:r>
          </a:p>
          <a:p>
            <a:pPr marL="628650" lvl="1" indent="-171450">
              <a:buFont typeface="Arial" charset="0"/>
              <a:buChar char="•"/>
            </a:pPr>
            <a:r>
              <a:rPr lang="fr-CH" baseline="0" dirty="0" smtClean="0"/>
              <a:t>Qu’il faut limiter les échanges avec l’API durant la phase 2</a:t>
            </a:r>
            <a:r>
              <a:rPr lang="fr-FR" baseline="0" dirty="0" smtClean="0"/>
              <a:t> en intégrant un maximum d’information dans le graphe objet en effectuant les transactions dans la phase 1 qui est moins sensible au temps d’attente car pas visible pour le joueur.</a:t>
            </a:r>
          </a:p>
          <a:p>
            <a:pPr marL="628650" lvl="1" indent="-171450">
              <a:buFont typeface="Arial" charset="0"/>
              <a:buChar char="•"/>
            </a:pPr>
            <a:r>
              <a:rPr lang="fr-FR" baseline="0" dirty="0" smtClean="0"/>
              <a:t>C'est aussi pourquoi je déporte la persistance des données dans une phase dédiée</a:t>
            </a:r>
            <a:endParaRPr lang="fr-CH" baseline="0" dirty="0" smtClean="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16</a:t>
            </a:fld>
            <a:endParaRPr lang="fr-FR"/>
          </a:p>
        </p:txBody>
      </p:sp>
    </p:spTree>
    <p:extLst>
      <p:ext uri="{BB962C8B-B14F-4D97-AF65-F5344CB8AC3E}">
        <p14:creationId xmlns:p14="http://schemas.microsoft.com/office/powerpoint/2010/main" val="2095407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Voilà,</a:t>
            </a:r>
            <a:r>
              <a:rPr lang="fr-FR" baseline="0" dirty="0" smtClean="0"/>
              <a:t> cette présentation touche à sa fin, merci pour votre attention et place à vos questions</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17</a:t>
            </a:fld>
            <a:endParaRPr lang="fr-FR"/>
          </a:p>
        </p:txBody>
      </p:sp>
    </p:spTree>
    <p:extLst>
      <p:ext uri="{BB962C8B-B14F-4D97-AF65-F5344CB8AC3E}">
        <p14:creationId xmlns:p14="http://schemas.microsoft.com/office/powerpoint/2010/main" val="135109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charset="0"/>
              <a:buChar char="•"/>
            </a:pPr>
            <a:r>
              <a:rPr lang="fr-FR" dirty="0" smtClean="0"/>
              <a:t>Un court retour sur les éléments de réponses apportés</a:t>
            </a:r>
            <a:r>
              <a:rPr lang="fr-FR" baseline="0" dirty="0" smtClean="0"/>
              <a:t> par le TP</a:t>
            </a:r>
          </a:p>
          <a:p>
            <a:pPr marL="171450" indent="-171450">
              <a:buFont typeface="Arial" charset="0"/>
              <a:buChar char="•"/>
            </a:pPr>
            <a:r>
              <a:rPr lang="fr-FR" baseline="0" dirty="0" smtClean="0"/>
              <a:t>Les problématiques soulevées que j’ai du résoudre durant le TB</a:t>
            </a:r>
          </a:p>
          <a:p>
            <a:pPr marL="171450" indent="-171450">
              <a:buFont typeface="Arial" charset="0"/>
              <a:buChar char="•"/>
            </a:pPr>
            <a:r>
              <a:rPr lang="fr-FR" baseline="0" dirty="0" smtClean="0"/>
              <a:t>Qu’est-ce que finalement </a:t>
            </a:r>
            <a:r>
              <a:rPr lang="fr-FR" baseline="0" dirty="0" err="1" smtClean="0"/>
              <a:t>Odoosim</a:t>
            </a:r>
            <a:r>
              <a:rPr lang="fr-FR" baseline="0" dirty="0" smtClean="0"/>
              <a:t> représente</a:t>
            </a:r>
          </a:p>
          <a:p>
            <a:pPr marL="171450" indent="-171450">
              <a:buFont typeface="Arial" charset="0"/>
              <a:buChar char="•"/>
            </a:pPr>
            <a:r>
              <a:rPr lang="fr-FR" baseline="0" dirty="0" smtClean="0"/>
              <a:t>Le scénario retenu et ses spécificités</a:t>
            </a:r>
          </a:p>
          <a:p>
            <a:pPr marL="171450" indent="-171450">
              <a:buFont typeface="Arial" charset="0"/>
              <a:buChar char="•"/>
            </a:pPr>
            <a:r>
              <a:rPr lang="fr-FR" baseline="0" dirty="0" smtClean="0"/>
              <a:t>Présentation du proof of concept</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a:t>
            </a:fld>
            <a:endParaRPr lang="fr-FR"/>
          </a:p>
        </p:txBody>
      </p:sp>
    </p:spTree>
    <p:extLst>
      <p:ext uri="{BB962C8B-B14F-4D97-AF65-F5344CB8AC3E}">
        <p14:creationId xmlns:p14="http://schemas.microsoft.com/office/powerpoint/2010/main" val="485345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TP m’a permis de :</a:t>
            </a:r>
          </a:p>
          <a:p>
            <a:endParaRPr lang="fr-FR" dirty="0" smtClean="0"/>
          </a:p>
          <a:p>
            <a:pPr marL="171450" indent="-171450">
              <a:buFont typeface="Arial" charset="0"/>
              <a:buChar char="•"/>
            </a:pPr>
            <a:r>
              <a:rPr lang="fr-FR" dirty="0" smtClean="0"/>
              <a:t>Comprendre le domaine des jeux sérieux en m’appuyant sur un modèle</a:t>
            </a:r>
            <a:r>
              <a:rPr lang="fr-FR" baseline="0" dirty="0" smtClean="0"/>
              <a:t> du genre, ERPSIM. J’en ai retiré les bonnes pratiques et les idées pour mon scénario.</a:t>
            </a:r>
          </a:p>
          <a:p>
            <a:pPr marL="171450" indent="-171450">
              <a:buFont typeface="Arial" charset="0"/>
              <a:buChar char="•"/>
            </a:pPr>
            <a:r>
              <a:rPr lang="fr-FR" baseline="0" dirty="0" smtClean="0"/>
              <a:t>Comprendre et </a:t>
            </a:r>
            <a:r>
              <a:rPr lang="fr-CH" baseline="0" dirty="0" smtClean="0"/>
              <a:t>être capable d’identifier les bénéfices que doit apporter un jeu sérieux comme :</a:t>
            </a:r>
          </a:p>
          <a:p>
            <a:pPr marL="628650" lvl="1" indent="-171450">
              <a:buFont typeface="Arial" charset="0"/>
              <a:buChar char="•"/>
            </a:pPr>
            <a:r>
              <a:rPr lang="fr-CH" baseline="0" dirty="0" smtClean="0"/>
              <a:t>Pouvoir pratiquer la théorie dans un environnement attractif</a:t>
            </a:r>
          </a:p>
          <a:p>
            <a:pPr marL="628650" lvl="1" indent="-171450">
              <a:buFont typeface="Arial" charset="0"/>
              <a:buChar char="•"/>
            </a:pPr>
            <a:r>
              <a:rPr lang="fr-CH" baseline="0" dirty="0" smtClean="0"/>
              <a:t>Ne pas pénaliser l’erreur mais pouvoir l’identifier et la résoudre en essayant d’autre tactique dans le jeu</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2</a:t>
            </a:fld>
            <a:endParaRPr lang="fr-FR"/>
          </a:p>
        </p:txBody>
      </p:sp>
    </p:spTree>
    <p:extLst>
      <p:ext uri="{BB962C8B-B14F-4D97-AF65-F5344CB8AC3E}">
        <p14:creationId xmlns:p14="http://schemas.microsoft.com/office/powerpoint/2010/main" val="2124050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charset="0"/>
              <a:buChar char="•"/>
            </a:pPr>
            <a:r>
              <a:rPr lang="fr-FR" dirty="0" smtClean="0"/>
              <a:t>Mettre sur pied un scénario qui tient la route en s’appuyant sur les idées formulées</a:t>
            </a:r>
            <a:r>
              <a:rPr lang="fr-FR" baseline="0" dirty="0" smtClean="0"/>
              <a:t> durant le TP</a:t>
            </a:r>
          </a:p>
          <a:p>
            <a:pPr marL="171450" indent="-171450">
              <a:buFont typeface="Arial" charset="0"/>
              <a:buChar char="•"/>
            </a:pPr>
            <a:r>
              <a:rPr lang="fr-FR" baseline="0" dirty="0" smtClean="0"/>
              <a:t>Définir le processus global et le porter sur Odoo.</a:t>
            </a:r>
          </a:p>
          <a:p>
            <a:pPr marL="628650" lvl="1" indent="-171450">
              <a:buFont typeface="Arial" charset="0"/>
              <a:buChar char="•"/>
            </a:pPr>
            <a:r>
              <a:rPr lang="fr-FR" baseline="0" dirty="0" smtClean="0"/>
              <a:t>D’une manière manuelle dans un premier temps puis en intégrant les opérations dans le simulateur</a:t>
            </a:r>
          </a:p>
          <a:p>
            <a:pPr marL="171450" indent="-171450">
              <a:buFont typeface="Arial" charset="0"/>
              <a:buChar char="•"/>
            </a:pPr>
            <a:r>
              <a:rPr lang="fr-FR" baseline="0" dirty="0" smtClean="0"/>
              <a:t>Définir quelles étapes sont à la charge du participant et celle à la charge du simulateur</a:t>
            </a:r>
          </a:p>
          <a:p>
            <a:pPr marL="171450" indent="-171450">
              <a:buFont typeface="Arial" charset="0"/>
              <a:buChar char="•"/>
            </a:pPr>
            <a:r>
              <a:rPr lang="fr-FR" baseline="0" dirty="0" smtClean="0"/>
              <a:t>Développer une partie du jeu dans le POC</a:t>
            </a:r>
          </a:p>
          <a:p>
            <a:pPr marL="171450" indent="-171450">
              <a:buFont typeface="Arial" charset="0"/>
              <a:buChar char="•"/>
            </a:pPr>
            <a:r>
              <a:rPr lang="fr-FR" baseline="0" dirty="0" smtClean="0"/>
              <a:t>Produire les spécifications nécessaires au développement complet</a:t>
            </a:r>
          </a:p>
          <a:p>
            <a:endParaRPr lang="fr-FR" baseline="0" dirty="0" smtClean="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3</a:t>
            </a:fld>
            <a:endParaRPr lang="fr-FR"/>
          </a:p>
        </p:txBody>
      </p:sp>
    </p:spTree>
    <p:extLst>
      <p:ext uri="{BB962C8B-B14F-4D97-AF65-F5344CB8AC3E}">
        <p14:creationId xmlns:p14="http://schemas.microsoft.com/office/powerpoint/2010/main" val="194140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600" dirty="0" smtClean="0"/>
              <a:t>Le principe général</a:t>
            </a:r>
            <a:r>
              <a:rPr lang="fr-FR" sz="1600" baseline="0" dirty="0" smtClean="0"/>
              <a:t> d'</a:t>
            </a:r>
            <a:r>
              <a:rPr lang="fr-FR" sz="1600" dirty="0" err="1" smtClean="0"/>
              <a:t>Odoosim</a:t>
            </a:r>
            <a:r>
              <a:rPr lang="fr-FR" sz="1600" baseline="0" dirty="0" smtClean="0"/>
              <a:t>  est l'interaction entre 3 éléments indépendants entre eux :</a:t>
            </a:r>
          </a:p>
          <a:p>
            <a:pPr marL="171450" indent="-171450">
              <a:buFont typeface="Arial" charset="0"/>
              <a:buChar char="•"/>
            </a:pPr>
            <a:r>
              <a:rPr lang="fr-FR" sz="1600" baseline="0" dirty="0" smtClean="0"/>
              <a:t>Le simulateur que j'ai écrit en Java</a:t>
            </a:r>
          </a:p>
          <a:p>
            <a:pPr marL="171450" indent="-171450">
              <a:buFont typeface="Arial" charset="0"/>
              <a:buChar char="•"/>
            </a:pPr>
            <a:r>
              <a:rPr lang="fr-FR" sz="1600" baseline="0" dirty="0" smtClean="0"/>
              <a:t>Les équipes de participants</a:t>
            </a:r>
          </a:p>
          <a:p>
            <a:pPr marL="171450" indent="-171450">
              <a:buFont typeface="Arial" charset="0"/>
              <a:buChar char="•"/>
            </a:pPr>
            <a:r>
              <a:rPr lang="fr-FR" sz="1600" baseline="0" dirty="0" smtClean="0"/>
              <a:t>Et les instances d'Odoo qui lie les participants avec le marché virtuel que simule le simulateur</a:t>
            </a:r>
          </a:p>
          <a:p>
            <a:pPr marL="171450" indent="-171450">
              <a:buFont typeface="Arial" charset="0"/>
              <a:buChar char="•"/>
            </a:pPr>
            <a:endParaRPr lang="fr-FR" sz="1600" baseline="0" dirty="0" smtClean="0"/>
          </a:p>
          <a:p>
            <a:pPr marL="171450" indent="-171450">
              <a:buFont typeface="Arial" charset="0"/>
              <a:buChar char="•"/>
            </a:pPr>
            <a:r>
              <a:rPr lang="fr-FR" sz="1600" baseline="0" dirty="0" smtClean="0"/>
              <a:t>Durant une partie, nous aurons :</a:t>
            </a:r>
          </a:p>
          <a:p>
            <a:pPr marL="628650" lvl="1" indent="-171450">
              <a:buFont typeface="Arial" charset="0"/>
              <a:buChar char="•"/>
            </a:pPr>
            <a:r>
              <a:rPr lang="fr-FR" sz="1600" baseline="0" dirty="0" smtClean="0"/>
              <a:t>Une instance du simulateur</a:t>
            </a:r>
          </a:p>
          <a:p>
            <a:pPr marL="628650" lvl="1" indent="-171450">
              <a:buFont typeface="Arial" charset="0"/>
              <a:buChar char="•"/>
            </a:pPr>
            <a:r>
              <a:rPr lang="fr-FR" sz="1600" baseline="0" dirty="0" smtClean="0"/>
              <a:t>Une instance d’Odoo par équipe</a:t>
            </a:r>
            <a:endParaRPr lang="fr-FR" sz="1600"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4</a:t>
            </a:fld>
            <a:endParaRPr lang="fr-FR"/>
          </a:p>
        </p:txBody>
      </p:sp>
    </p:spTree>
    <p:extLst>
      <p:ext uri="{BB962C8B-B14F-4D97-AF65-F5344CB8AC3E}">
        <p14:creationId xmlns:p14="http://schemas.microsoft.com/office/powerpoint/2010/main" val="569330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animer le jeu, mon choix s’est porté sur une société de</a:t>
            </a:r>
            <a:r>
              <a:rPr lang="fr-FR" baseline="0" dirty="0" smtClean="0"/>
              <a:t> production de bières (je vous avais dit que c’était prenant !!!) Les spécificités de cette société sont :</a:t>
            </a:r>
          </a:p>
          <a:p>
            <a:pPr marL="171450" indent="-171450">
              <a:buFont typeface="Arial" charset="0"/>
              <a:buChar char="•"/>
            </a:pPr>
            <a:r>
              <a:rPr lang="fr-FR" baseline="0" dirty="0" smtClean="0"/>
              <a:t>Fabrication de 4 produits</a:t>
            </a:r>
          </a:p>
          <a:p>
            <a:pPr marL="171450" indent="-171450">
              <a:buFont typeface="Arial" charset="0"/>
              <a:buChar char="•"/>
            </a:pPr>
            <a:r>
              <a:rPr lang="fr-FR" baseline="0" dirty="0" smtClean="0"/>
              <a:t>Vente à 3 types de revendeurs</a:t>
            </a:r>
          </a:p>
          <a:p>
            <a:pPr marL="171450" indent="-171450">
              <a:buFont typeface="Arial" charset="0"/>
              <a:buChar char="•"/>
            </a:pPr>
            <a:r>
              <a:rPr lang="fr-FR" baseline="0" dirty="0" smtClean="0"/>
              <a:t>Au total + de 200 revendeurs</a:t>
            </a:r>
          </a:p>
          <a:p>
            <a:pPr marL="171450" indent="-171450">
              <a:buFont typeface="Arial" charset="0"/>
              <a:buChar char="•"/>
            </a:pPr>
            <a:r>
              <a:rPr lang="fr-FR" baseline="0" dirty="0" smtClean="0"/>
              <a:t>Dispatchés dans 3 grandes régions qui ont des caractéristiques propres :</a:t>
            </a:r>
          </a:p>
          <a:p>
            <a:pPr marL="628650" lvl="1" indent="-171450">
              <a:buFont typeface="Arial" charset="0"/>
              <a:buChar char="•"/>
            </a:pPr>
            <a:r>
              <a:rPr lang="fr-FR" baseline="0" dirty="0" smtClean="0"/>
              <a:t>Des préférences pour les produits, tous n'achètent pas la m</a:t>
            </a:r>
            <a:r>
              <a:rPr lang="fr-CH" baseline="0" dirty="0" err="1" smtClean="0"/>
              <a:t>ême</a:t>
            </a:r>
            <a:r>
              <a:rPr lang="fr-CH" baseline="0" dirty="0" smtClean="0"/>
              <a:t> chose.</a:t>
            </a:r>
          </a:p>
          <a:p>
            <a:pPr marL="628650" lvl="1" indent="-171450">
              <a:buFont typeface="Arial" charset="0"/>
              <a:buChar char="•"/>
            </a:pPr>
            <a:r>
              <a:rPr lang="fr-FR" baseline="0" dirty="0" smtClean="0"/>
              <a:t>Une sensibilité aux changements de prix.</a:t>
            </a:r>
          </a:p>
          <a:p>
            <a:pPr marL="628650" lvl="1" indent="-171450">
              <a:buFont typeface="Arial" charset="0"/>
              <a:buChar char="•"/>
            </a:pPr>
            <a:r>
              <a:rPr lang="fr-FR" baseline="0" dirty="0" smtClean="0"/>
              <a:t>Des besoins quantitatifs inégales</a:t>
            </a:r>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5</a:t>
            </a:fld>
            <a:endParaRPr lang="fr-FR"/>
          </a:p>
        </p:txBody>
      </p:sp>
    </p:spTree>
    <p:extLst>
      <p:ext uri="{BB962C8B-B14F-4D97-AF65-F5344CB8AC3E}">
        <p14:creationId xmlns:p14="http://schemas.microsoft.com/office/powerpoint/2010/main" val="658430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1"/>
            <a:r>
              <a:rPr lang="fr-CH" dirty="0" smtClean="0"/>
              <a:t>L'objectif</a:t>
            </a:r>
            <a:r>
              <a:rPr lang="fr-CH" baseline="0" dirty="0" smtClean="0"/>
              <a:t> pour les participants :</a:t>
            </a:r>
            <a:endParaRPr lang="fr-CH" dirty="0" smtClean="0"/>
          </a:p>
          <a:p>
            <a:pPr lvl="1"/>
            <a:endParaRPr lang="fr-CH" i="1" dirty="0" smtClean="0"/>
          </a:p>
          <a:p>
            <a:pPr lvl="1"/>
            <a:r>
              <a:rPr lang="fr-CH" i="1" dirty="0" smtClean="0"/>
              <a:t>Faire </a:t>
            </a:r>
            <a:r>
              <a:rPr lang="fr-CH" i="1" baseline="0" dirty="0" smtClean="0"/>
              <a:t>du bénéfice à partir du point mort avec comme contraintes un prix idéal fixé dans les paramètres du consommateur.</a:t>
            </a:r>
          </a:p>
          <a:p>
            <a:pPr lvl="1"/>
            <a:r>
              <a:rPr lang="fr-CH" i="1" baseline="0" dirty="0" smtClean="0"/>
              <a:t>Cela signifie qu’un prix maximise les échanges sur le marché! Si le prix est trop haut, les quantités demandées décroisses et </a:t>
            </a:r>
            <a:r>
              <a:rPr lang="fr-CH" i="1" baseline="0" dirty="0" err="1" smtClean="0"/>
              <a:t>inversément</a:t>
            </a:r>
            <a:r>
              <a:rPr lang="fr-CH" i="1" baseline="0" dirty="0" smtClean="0"/>
              <a:t> si le prix est trop bas...</a:t>
            </a:r>
          </a:p>
          <a:p>
            <a:pPr lvl="1"/>
            <a:endParaRPr lang="fr-CH" i="1" baseline="0" dirty="0" smtClean="0"/>
          </a:p>
          <a:p>
            <a:pPr lvl="1"/>
            <a:r>
              <a:rPr lang="fr-CH" i="1" baseline="0" dirty="0" smtClean="0"/>
              <a:t>L'enjeu est de se rapprocher de ce prix  qui se situe quelque part dans la zone de profit!</a:t>
            </a:r>
            <a:endParaRPr lang="fr-FR" i="1" dirty="0" smtClean="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6</a:t>
            </a:fld>
            <a:endParaRPr lang="fr-FR"/>
          </a:p>
        </p:txBody>
      </p:sp>
    </p:spTree>
    <p:extLst>
      <p:ext uri="{BB962C8B-B14F-4D97-AF65-F5344CB8AC3E}">
        <p14:creationId xmlns:p14="http://schemas.microsoft.com/office/powerpoint/2010/main" val="17518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concrétiser</a:t>
            </a:r>
            <a:r>
              <a:rPr lang="fr-FR" baseline="0" dirty="0" smtClean="0"/>
              <a:t> toute cette phase préalable d’analyse, j’ai du développer une version simplifiée du simulateur qui porte sur la partie des ventes!</a:t>
            </a:r>
          </a:p>
          <a:p>
            <a:endParaRPr lang="fr-FR" baseline="0" dirty="0" smtClean="0"/>
          </a:p>
          <a:p>
            <a:r>
              <a:rPr lang="fr-FR" baseline="0" dirty="0" smtClean="0"/>
              <a:t>Ceci afin :</a:t>
            </a:r>
          </a:p>
          <a:p>
            <a:pPr marL="171450" indent="-171450">
              <a:buFont typeface="Arial" charset="0"/>
              <a:buChar char="•"/>
            </a:pPr>
            <a:endParaRPr lang="fr-FR" baseline="0" dirty="0" smtClean="0"/>
          </a:p>
          <a:p>
            <a:pPr marL="171450" indent="-171450">
              <a:buFont typeface="Arial" charset="0"/>
              <a:buChar char="•"/>
            </a:pPr>
            <a:r>
              <a:rPr lang="fr-FR" baseline="0" dirty="0" smtClean="0"/>
              <a:t>D’apporter une preuve de faisabilité</a:t>
            </a:r>
          </a:p>
          <a:p>
            <a:pPr marL="171450" indent="-171450">
              <a:buFont typeface="Arial" charset="0"/>
              <a:buChar char="•"/>
            </a:pPr>
            <a:r>
              <a:rPr lang="fr-FR" baseline="0" dirty="0" smtClean="0"/>
              <a:t>D’identifier des problématiques plus profondes comme la rapidité des transactions, l’architecture à retenir, </a:t>
            </a:r>
            <a:r>
              <a:rPr lang="fr-FR" baseline="0" dirty="0" err="1" smtClean="0"/>
              <a:t>etc</a:t>
            </a:r>
            <a:r>
              <a:rPr lang="is-IS" baseline="0" dirty="0" smtClean="0"/>
              <a:t>…</a:t>
            </a:r>
            <a:endParaRPr lang="fr-FR" baseline="0" dirty="0" smtClean="0"/>
          </a:p>
          <a:p>
            <a:pPr marL="171450" indent="-171450">
              <a:buFont typeface="Arial" charset="0"/>
              <a:buChar char="•"/>
            </a:pPr>
            <a:r>
              <a:rPr lang="fr-FR" baseline="0" dirty="0" smtClean="0"/>
              <a:t>Stimuler mes réflexions (dieu sait qu’il y en a eu)</a:t>
            </a:r>
            <a:br>
              <a:rPr lang="fr-FR" baseline="0" dirty="0" smtClean="0"/>
            </a:br>
            <a:r>
              <a:rPr lang="fr-FR" baseline="0" dirty="0" smtClean="0"/>
              <a:t>Produire les spécifications qui serviront de ligne directrice pour le développement du jeu intégral</a:t>
            </a:r>
          </a:p>
          <a:p>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7</a:t>
            </a:fld>
            <a:endParaRPr lang="fr-FR"/>
          </a:p>
        </p:txBody>
      </p:sp>
    </p:spTree>
    <p:extLst>
      <p:ext uri="{BB962C8B-B14F-4D97-AF65-F5344CB8AC3E}">
        <p14:creationId xmlns:p14="http://schemas.microsoft.com/office/powerpoint/2010/main" val="83045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charset="0"/>
              <a:buNone/>
            </a:pPr>
            <a:r>
              <a:rPr lang="fr-FR" dirty="0" smtClean="0"/>
              <a:t>Voici</a:t>
            </a:r>
            <a:r>
              <a:rPr lang="fr-FR" baseline="0" dirty="0" smtClean="0"/>
              <a:t> </a:t>
            </a:r>
            <a:r>
              <a:rPr lang="fr-FR" dirty="0" smtClean="0"/>
              <a:t>le processus global de Brewery &amp;</a:t>
            </a:r>
            <a:r>
              <a:rPr lang="fr-FR" baseline="0" dirty="0" smtClean="0"/>
              <a:t> Co.!</a:t>
            </a:r>
          </a:p>
          <a:p>
            <a:pPr marL="171450" indent="-171450">
              <a:buFont typeface="Arial" charset="0"/>
              <a:buChar char="•"/>
            </a:pPr>
            <a:r>
              <a:rPr lang="fr-FR" baseline="0" dirty="0" smtClean="0"/>
              <a:t>C’est celui-ci qui devra </a:t>
            </a:r>
            <a:r>
              <a:rPr lang="fr-CH" baseline="0" dirty="0" smtClean="0"/>
              <a:t>être implémenter dans la version finale</a:t>
            </a:r>
          </a:p>
          <a:p>
            <a:pPr marL="171450" indent="-171450">
              <a:buFont typeface="Arial" charset="0"/>
              <a:buChar char="•"/>
            </a:pPr>
            <a:r>
              <a:rPr lang="fr-CH" baseline="0" dirty="0" smtClean="0"/>
              <a:t>Comme cité précédemment, dans le POC, je me suis focalisé sur la partie des ventes avec</a:t>
            </a:r>
          </a:p>
          <a:p>
            <a:pPr marL="628650" lvl="1" indent="-171450">
              <a:buFont typeface="Arial" charset="0"/>
              <a:buChar char="•"/>
            </a:pPr>
            <a:r>
              <a:rPr lang="fr-CH" baseline="0" dirty="0" smtClean="0"/>
              <a:t>La recherche de l’offre optimal d’un point de vue consommateur</a:t>
            </a:r>
          </a:p>
          <a:p>
            <a:pPr marL="628650" lvl="1" indent="-171450">
              <a:buFont typeface="Arial" charset="0"/>
              <a:buChar char="•"/>
            </a:pPr>
            <a:r>
              <a:rPr lang="fr-CH" baseline="0" dirty="0" smtClean="0"/>
              <a:t>La concrétisation d’une vente</a:t>
            </a:r>
          </a:p>
          <a:p>
            <a:pPr marL="628650" lvl="1" indent="-171450">
              <a:buFont typeface="Arial" charset="0"/>
              <a:buChar char="•"/>
            </a:pPr>
            <a:r>
              <a:rPr lang="fr-CH" baseline="0" dirty="0" smtClean="0"/>
              <a:t>La livraison de la marchandise</a:t>
            </a:r>
          </a:p>
          <a:p>
            <a:pPr marL="628650" lvl="1" indent="-171450">
              <a:buFont typeface="Arial" charset="0"/>
              <a:buChar char="•"/>
            </a:pPr>
            <a:r>
              <a:rPr lang="fr-CH" baseline="0" dirty="0" smtClean="0"/>
              <a:t>La facturation</a:t>
            </a:r>
          </a:p>
          <a:p>
            <a:pPr marL="628650" lvl="1" indent="-171450">
              <a:buFont typeface="Arial" charset="0"/>
              <a:buChar char="•"/>
            </a:pPr>
            <a:r>
              <a:rPr lang="fr-CH" baseline="0" dirty="0" smtClean="0"/>
              <a:t>Et pour finir la réception du paiement et la comptabilisation</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8</a:t>
            </a:fld>
            <a:endParaRPr lang="fr-FR"/>
          </a:p>
        </p:txBody>
      </p:sp>
    </p:spTree>
    <p:extLst>
      <p:ext uri="{BB962C8B-B14F-4D97-AF65-F5344CB8AC3E}">
        <p14:creationId xmlns:p14="http://schemas.microsoft.com/office/powerpoint/2010/main" val="67722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40831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98348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28773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29132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3217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171679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59158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6" name="Rectangle 5"/>
          <p:cNvSpPr/>
          <p:nvPr userDrawn="1"/>
        </p:nvSpPr>
        <p:spPr>
          <a:xfrm>
            <a:off x="0" y="-17253"/>
            <a:ext cx="12192000" cy="365125"/>
          </a:xfrm>
          <a:prstGeom prst="rect">
            <a:avLst/>
          </a:prstGeom>
          <a:solidFill>
            <a:srgbClr val="A14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87994" y="6222804"/>
            <a:ext cx="1792941" cy="519953"/>
          </a:xfrm>
          <a:prstGeom prst="rect">
            <a:avLst/>
          </a:prstGeom>
        </p:spPr>
      </p:pic>
      <p:sp>
        <p:nvSpPr>
          <p:cNvPr id="10" name="Espace réservé du contenu 9"/>
          <p:cNvSpPr>
            <a:spLocks noGrp="1"/>
          </p:cNvSpPr>
          <p:nvPr>
            <p:ph sz="quarter" idx="10"/>
          </p:nvPr>
        </p:nvSpPr>
        <p:spPr>
          <a:xfrm>
            <a:off x="838200" y="1811337"/>
            <a:ext cx="10515600" cy="4244405"/>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3" name="Espace réservé du numéro de diapositive 12"/>
          <p:cNvSpPr>
            <a:spLocks noGrp="1"/>
          </p:cNvSpPr>
          <p:nvPr>
            <p:ph type="sldNum" sz="quarter" idx="13"/>
          </p:nvPr>
        </p:nvSpPr>
        <p:spPr>
          <a:xfrm>
            <a:off x="8610600" y="6252832"/>
            <a:ext cx="2743200" cy="365125"/>
          </a:xfrm>
        </p:spPr>
        <p:txBody>
          <a:bodyPr/>
          <a:lstStyle>
            <a:lvl1pPr>
              <a:defRPr sz="2800">
                <a:solidFill>
                  <a:srgbClr val="A14788"/>
                </a:solidFill>
              </a:defRPr>
            </a:lvl1pPr>
          </a:lstStyle>
          <a:p>
            <a:r>
              <a:rPr lang="fr-FR" dirty="0" smtClean="0"/>
              <a:t>| </a:t>
            </a:r>
            <a:fld id="{11F7D731-C055-3249-8EA8-D278BF8107DA}" type="slidenum">
              <a:rPr lang="fr-FR" smtClean="0"/>
              <a:pPr/>
              <a:t>‹#›</a:t>
            </a:fld>
            <a:endParaRPr lang="fr-FR" dirty="0"/>
          </a:p>
        </p:txBody>
      </p:sp>
    </p:spTree>
    <p:extLst>
      <p:ext uri="{BB962C8B-B14F-4D97-AF65-F5344CB8AC3E}">
        <p14:creationId xmlns:p14="http://schemas.microsoft.com/office/powerpoint/2010/main" val="209361279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830756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173663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1159727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7D731-C055-3249-8EA8-D278BF8107DA}" type="slidenum">
              <a:rPr lang="fr-FR" smtClean="0"/>
              <a:t>‹#›</a:t>
            </a:fld>
            <a:endParaRPr lang="fr-FR"/>
          </a:p>
        </p:txBody>
      </p:sp>
    </p:spTree>
    <p:extLst>
      <p:ext uri="{BB962C8B-B14F-4D97-AF65-F5344CB8AC3E}">
        <p14:creationId xmlns:p14="http://schemas.microsoft.com/office/powerpoint/2010/main" val="133116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4.png"/><Relationship Id="rId6"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lnSpcReduction="10000"/>
          </a:bodyPr>
          <a:lstStyle/>
          <a:p>
            <a:r>
              <a:rPr lang="fr-FR" sz="2800" dirty="0" smtClean="0"/>
              <a:t>SOUTENANCE DE TRAVAIL DE BACHELOR</a:t>
            </a:r>
          </a:p>
          <a:p>
            <a:r>
              <a:rPr lang="fr-FR" sz="2800" dirty="0" smtClean="0"/>
              <a:t>ODOOSIM</a:t>
            </a:r>
            <a:endParaRPr lang="fr-FR" sz="2800" dirty="0" smtClean="0"/>
          </a:p>
          <a:p>
            <a:r>
              <a:rPr lang="fr-FR" sz="1800" dirty="0" smtClean="0">
                <a:solidFill>
                  <a:srgbClr val="A14788"/>
                </a:solidFill>
              </a:rPr>
              <a:t>Un jeu sérieux destiné à se former à la gestion d’entreprise</a:t>
            </a:r>
          </a:p>
          <a:p>
            <a:r>
              <a:rPr lang="is-IS" sz="1400" i="1" dirty="0" smtClean="0">
                <a:solidFill>
                  <a:srgbClr val="A14788"/>
                </a:solidFill>
              </a:rPr>
              <a:t>… En s’amusant !</a:t>
            </a:r>
            <a:endParaRPr lang="fr-FR" sz="1600" i="1" dirty="0">
              <a:solidFill>
                <a:srgbClr val="A14788"/>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1" y="1898740"/>
            <a:ext cx="5079997" cy="1473199"/>
          </a:xfrm>
          <a:prstGeom prst="rect">
            <a:avLst/>
          </a:prstGeom>
        </p:spPr>
      </p:pic>
    </p:spTree>
    <p:extLst>
      <p:ext uri="{BB962C8B-B14F-4D97-AF65-F5344CB8AC3E}">
        <p14:creationId xmlns:p14="http://schemas.microsoft.com/office/powerpoint/2010/main" val="1264590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Proof of concept vision d’ensemble</a:t>
            </a:r>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9</a:t>
            </a:fld>
            <a:endParaRPr lang="fr-FR"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690688"/>
            <a:ext cx="6921162" cy="4562144"/>
          </a:xfrm>
          <a:prstGeom prst="rect">
            <a:avLst/>
          </a:prstGeom>
        </p:spPr>
      </p:pic>
      <p:sp>
        <p:nvSpPr>
          <p:cNvPr id="9" name="Espace réservé du contenu 2"/>
          <p:cNvSpPr>
            <a:spLocks noGrp="1"/>
          </p:cNvSpPr>
          <p:nvPr>
            <p:ph sz="quarter" idx="10"/>
          </p:nvPr>
        </p:nvSpPr>
        <p:spPr>
          <a:xfrm>
            <a:off x="7759362" y="1811337"/>
            <a:ext cx="3594438" cy="4244405"/>
          </a:xfrm>
        </p:spPr>
        <p:txBody>
          <a:bodyPr>
            <a:normAutofit lnSpcReduction="10000"/>
          </a:bodyPr>
          <a:lstStyle/>
          <a:p>
            <a:r>
              <a:rPr lang="fr-FR" dirty="0" smtClean="0"/>
              <a:t>Paramètres du jeu</a:t>
            </a:r>
          </a:p>
          <a:p>
            <a:pPr lvl="1"/>
            <a:r>
              <a:rPr lang="fr-FR" dirty="0" smtClean="0"/>
              <a:t>Flexibilité</a:t>
            </a:r>
          </a:p>
          <a:p>
            <a:r>
              <a:rPr lang="fr-FR" dirty="0" smtClean="0"/>
              <a:t>Simulateur</a:t>
            </a:r>
          </a:p>
          <a:p>
            <a:pPr lvl="1"/>
            <a:r>
              <a:rPr lang="fr-FR" dirty="0" smtClean="0"/>
              <a:t>3 phases</a:t>
            </a:r>
          </a:p>
          <a:p>
            <a:r>
              <a:rPr lang="fr-FR" dirty="0" smtClean="0"/>
              <a:t>Interactions</a:t>
            </a:r>
          </a:p>
          <a:p>
            <a:pPr lvl="1"/>
            <a:r>
              <a:rPr lang="fr-FR" dirty="0" smtClean="0"/>
              <a:t>Web Service API</a:t>
            </a:r>
          </a:p>
          <a:p>
            <a:r>
              <a:rPr lang="fr-FR" dirty="0" smtClean="0"/>
              <a:t>Odoo®</a:t>
            </a:r>
          </a:p>
          <a:p>
            <a:pPr lvl="1"/>
            <a:r>
              <a:rPr lang="fr-FR" dirty="0" smtClean="0"/>
              <a:t>Applications</a:t>
            </a:r>
          </a:p>
          <a:p>
            <a:pPr lvl="1"/>
            <a:r>
              <a:rPr lang="fr-FR" dirty="0" smtClean="0"/>
              <a:t>Objets métiers</a:t>
            </a:r>
          </a:p>
          <a:p>
            <a:pPr lvl="1"/>
            <a:r>
              <a:rPr lang="fr-FR" dirty="0" smtClean="0"/>
              <a:t>Master Data</a:t>
            </a:r>
            <a:endParaRPr lang="fr-FR" dirty="0" smtClean="0"/>
          </a:p>
        </p:txBody>
      </p:sp>
    </p:spTree>
    <p:extLst>
      <p:ext uri="{BB962C8B-B14F-4D97-AF65-F5344CB8AC3E}">
        <p14:creationId xmlns:p14="http://schemas.microsoft.com/office/powerpoint/2010/main" val="1898569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PHASE 1 : Injection des paramètre de jeu</a:t>
            </a:r>
            <a:endParaRPr lang="fr-FR" dirty="0"/>
          </a:p>
        </p:txBody>
      </p:sp>
      <p:sp>
        <p:nvSpPr>
          <p:cNvPr id="3" name="Espace réservé du contenu 2"/>
          <p:cNvSpPr>
            <a:spLocks noGrp="1"/>
          </p:cNvSpPr>
          <p:nvPr>
            <p:ph sz="quarter" idx="10"/>
          </p:nvPr>
        </p:nvSpPr>
        <p:spPr/>
        <p:txBody>
          <a:bodyPr/>
          <a:lstStyle/>
          <a:p>
            <a:r>
              <a:rPr lang="fr-FR" dirty="0" smtClean="0"/>
              <a:t>À partir d’un fichier de configuration au formalisme XML</a:t>
            </a:r>
          </a:p>
          <a:p>
            <a:pPr lvl="1"/>
            <a:r>
              <a:rPr lang="fr-FR" dirty="0" smtClean="0"/>
              <a:t>Les données d’authentification auprès de l’API </a:t>
            </a:r>
            <a:r>
              <a:rPr lang="fr-FR" dirty="0" err="1" smtClean="0"/>
              <a:t>Odoo.com</a:t>
            </a:r>
            <a:endParaRPr lang="fr-FR" dirty="0" smtClean="0"/>
          </a:p>
          <a:p>
            <a:pPr lvl="1"/>
            <a:r>
              <a:rPr lang="fr-FR" dirty="0" smtClean="0"/>
              <a:t>La configuration des équipes</a:t>
            </a:r>
          </a:p>
          <a:p>
            <a:pPr lvl="1"/>
            <a:r>
              <a:rPr lang="fr-FR" dirty="0" smtClean="0"/>
              <a:t>La configuration du temps simulé</a:t>
            </a:r>
          </a:p>
          <a:p>
            <a:pPr lvl="1"/>
            <a:r>
              <a:rPr lang="fr-FR" dirty="0" smtClean="0"/>
              <a:t>Le master data :</a:t>
            </a:r>
          </a:p>
          <a:p>
            <a:pPr lvl="2"/>
            <a:r>
              <a:rPr lang="fr-FR" dirty="0" smtClean="0"/>
              <a:t>Fournisseurs, clients, banques, bailleurs de fonds, </a:t>
            </a:r>
            <a:r>
              <a:rPr lang="is-IS" dirty="0" smtClean="0"/>
              <a:t>…</a:t>
            </a:r>
          </a:p>
          <a:p>
            <a:pPr lvl="2"/>
            <a:r>
              <a:rPr lang="is-IS" dirty="0" smtClean="0"/>
              <a:t>Matières premières, produits finis et nomenclature + tous les prix !</a:t>
            </a:r>
          </a:p>
          <a:p>
            <a:pPr lvl="2"/>
            <a:r>
              <a:rPr lang="is-IS" dirty="0" smtClean="0"/>
              <a:t>Segmentation du marché (région et part de marché, préférences et impact prix-demande)</a:t>
            </a:r>
          </a:p>
          <a:p>
            <a:pPr lvl="2"/>
            <a:r>
              <a:rPr lang="is-IS" dirty="0" smtClean="0"/>
              <a:t>Aspect financier (i.e., bilan)</a:t>
            </a:r>
            <a:endParaRPr lang="fr-FR" dirty="0" smtClean="0"/>
          </a:p>
          <a:p>
            <a:pPr lvl="2"/>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10</a:t>
            </a:fld>
            <a:endParaRPr lang="fr-FR" dirty="0"/>
          </a:p>
        </p:txBody>
      </p:sp>
    </p:spTree>
    <p:extLst>
      <p:ext uri="{BB962C8B-B14F-4D97-AF65-F5344CB8AC3E}">
        <p14:creationId xmlns:p14="http://schemas.microsoft.com/office/powerpoint/2010/main" val="1147035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Authentification auprès de l’API</a:t>
            </a:r>
            <a:endParaRPr lang="fr-FR" dirty="0"/>
          </a:p>
        </p:txBody>
      </p:sp>
      <p:pic>
        <p:nvPicPr>
          <p:cNvPr id="5" name="Espace réservé du contenu 4"/>
          <p:cNvPicPr>
            <a:picLocks noGrp="1" noChangeAspect="1"/>
          </p:cNvPicPr>
          <p:nvPr>
            <p:ph sz="quarter" idx="10"/>
          </p:nvPr>
        </p:nvPicPr>
        <p:blipFill rotWithShape="1">
          <a:blip r:embed="rId3">
            <a:extLst>
              <a:ext uri="{28A0092B-C50C-407E-A947-70E740481C1C}">
                <a14:useLocalDpi xmlns:a14="http://schemas.microsoft.com/office/drawing/2010/main" val="0"/>
              </a:ext>
            </a:extLst>
          </a:blip>
          <a:srcRect b="68122"/>
          <a:stretch/>
        </p:blipFill>
        <p:spPr>
          <a:xfrm>
            <a:off x="3194829" y="1690688"/>
            <a:ext cx="5832000" cy="921464"/>
          </a:xfrm>
        </p:spPr>
      </p:pic>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11</a:t>
            </a:fld>
            <a:endParaRPr lang="fr-FR" dirty="0"/>
          </a:p>
        </p:txBody>
      </p:sp>
      <p:sp>
        <p:nvSpPr>
          <p:cNvPr id="6" name="Titre 1"/>
          <p:cNvSpPr txBox="1">
            <a:spLocks/>
          </p:cNvSpPr>
          <p:nvPr/>
        </p:nvSpPr>
        <p:spPr>
          <a:xfrm>
            <a:off x="662796" y="26074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smtClean="0"/>
              <a:t>Paramètres liés à la simulation du temps</a:t>
            </a:r>
            <a:endParaRPr lang="fr-FR"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829" y="3864963"/>
            <a:ext cx="5832000" cy="2133983"/>
          </a:xfrm>
          <a:prstGeom prst="rect">
            <a:avLst/>
          </a:prstGeom>
        </p:spPr>
      </p:pic>
    </p:spTree>
    <p:extLst>
      <p:ext uri="{BB962C8B-B14F-4D97-AF65-F5344CB8AC3E}">
        <p14:creationId xmlns:p14="http://schemas.microsoft.com/office/powerpoint/2010/main" val="371446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équipes et leurs participants</a:t>
            </a:r>
            <a:endParaRPr lang="fr-FR" dirty="0"/>
          </a:p>
        </p:txBody>
      </p:sp>
      <p:pic>
        <p:nvPicPr>
          <p:cNvPr id="5" name="Espace réservé du contenu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05662" y="1842979"/>
            <a:ext cx="4980676" cy="4005865"/>
          </a:xfrm>
        </p:spPr>
      </p:pic>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12</a:t>
            </a:fld>
            <a:endParaRPr lang="fr-FR" dirty="0"/>
          </a:p>
        </p:txBody>
      </p:sp>
    </p:spTree>
    <p:extLst>
      <p:ext uri="{BB962C8B-B14F-4D97-AF65-F5344CB8AC3E}">
        <p14:creationId xmlns:p14="http://schemas.microsoft.com/office/powerpoint/2010/main" val="622006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master data</a:t>
            </a:r>
            <a:endParaRPr lang="fr-FR" dirty="0"/>
          </a:p>
        </p:txBody>
      </p:sp>
      <p:pic>
        <p:nvPicPr>
          <p:cNvPr id="5" name="Espace réservé du contenu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047091" y="1690688"/>
            <a:ext cx="4306709" cy="2895891"/>
          </a:xfrm>
        </p:spPr>
      </p:pic>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13</a:t>
            </a:fld>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93560"/>
            <a:ext cx="5990968" cy="2126349"/>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555" y="4789450"/>
            <a:ext cx="8909649" cy="99482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0763" y="567997"/>
            <a:ext cx="6243037" cy="919820"/>
          </a:xfrm>
          <a:prstGeom prst="rect">
            <a:avLst/>
          </a:prstGeom>
        </p:spPr>
      </p:pic>
    </p:spTree>
    <p:extLst>
      <p:ext uri="{BB962C8B-B14F-4D97-AF65-F5344CB8AC3E}">
        <p14:creationId xmlns:p14="http://schemas.microsoft.com/office/powerpoint/2010/main" val="345972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PHASE 2 : Simulation du jeu</a:t>
            </a:r>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14</a:t>
            </a:fld>
            <a:endParaRPr lang="fr-FR"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950" y="1371754"/>
            <a:ext cx="1818355" cy="3028502"/>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2980" y="1371754"/>
            <a:ext cx="6786957" cy="2340807"/>
          </a:xfrm>
          <a:prstGeom prst="rect">
            <a:avLst/>
          </a:prstGeom>
        </p:spPr>
      </p:pic>
      <p:cxnSp>
        <p:nvCxnSpPr>
          <p:cNvPr id="13" name="Connecteur droit avec flèche 12"/>
          <p:cNvCxnSpPr>
            <a:stCxn id="8" idx="2"/>
            <a:endCxn id="10" idx="3"/>
          </p:cNvCxnSpPr>
          <p:nvPr/>
        </p:nvCxnSpPr>
        <p:spPr>
          <a:xfrm flipH="1" flipV="1">
            <a:off x="7969937" y="2542158"/>
            <a:ext cx="1063506" cy="248842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8" idx="2"/>
            <a:endCxn id="9" idx="1"/>
          </p:cNvCxnSpPr>
          <p:nvPr/>
        </p:nvCxnSpPr>
        <p:spPr>
          <a:xfrm flipV="1">
            <a:off x="9033443" y="2886005"/>
            <a:ext cx="1063507" cy="214457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p:nvPicPr>
        <p:blipFill rotWithShape="1">
          <a:blip r:embed="rId5">
            <a:extLst>
              <a:ext uri="{28A0092B-C50C-407E-A947-70E740481C1C}">
                <a14:useLocalDpi xmlns:a14="http://schemas.microsoft.com/office/drawing/2010/main" val="0"/>
              </a:ext>
            </a:extLst>
          </a:blip>
          <a:srcRect l="27868" r="29939"/>
          <a:stretch/>
        </p:blipFill>
        <p:spPr>
          <a:xfrm>
            <a:off x="8477336" y="2394542"/>
            <a:ext cx="1112214" cy="2636037"/>
          </a:xfrm>
          <a:prstGeom prst="rect">
            <a:avLst/>
          </a:prstGeom>
        </p:spPr>
      </p:pic>
      <p:pic>
        <p:nvPicPr>
          <p:cNvPr id="5" name="Espace réservé du contenu 4"/>
          <p:cNvPicPr>
            <a:picLocks noGrp="1" noChangeAspect="1"/>
          </p:cNvPicPr>
          <p:nvPr>
            <p:ph sz="quarter" idx="10"/>
          </p:nvPr>
        </p:nvPicPr>
        <p:blipFill>
          <a:blip r:embed="rId6" cstate="print">
            <a:extLst>
              <a:ext uri="{28A0092B-C50C-407E-A947-70E740481C1C}">
                <a14:useLocalDpi xmlns:a14="http://schemas.microsoft.com/office/drawing/2010/main" val="0"/>
              </a:ext>
            </a:extLst>
          </a:blip>
          <a:stretch>
            <a:fillRect/>
          </a:stretch>
        </p:blipFill>
        <p:spPr>
          <a:xfrm>
            <a:off x="838200" y="3393627"/>
            <a:ext cx="7476518" cy="2848433"/>
          </a:xfrm>
          <a:prstGeom prst="rect">
            <a:avLst/>
          </a:prstGeom>
        </p:spPr>
      </p:pic>
    </p:spTree>
    <p:extLst>
      <p:ext uri="{BB962C8B-B14F-4D97-AF65-F5344CB8AC3E}">
        <p14:creationId xmlns:p14="http://schemas.microsoft.com/office/powerpoint/2010/main" val="146220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PHASE 3 : Restitution des données</a:t>
            </a:r>
            <a:endParaRPr lang="fr-FR" dirty="0"/>
          </a:p>
        </p:txBody>
      </p:sp>
      <p:sp>
        <p:nvSpPr>
          <p:cNvPr id="3" name="Espace réservé du contenu 2"/>
          <p:cNvSpPr>
            <a:spLocks noGrp="1"/>
          </p:cNvSpPr>
          <p:nvPr>
            <p:ph sz="quarter" idx="10"/>
          </p:nvPr>
        </p:nvSpPr>
        <p:spPr/>
        <p:txBody>
          <a:bodyPr/>
          <a:lstStyle/>
          <a:p>
            <a:r>
              <a:rPr lang="fr-FR" dirty="0" smtClean="0"/>
              <a:t>But : Pouvoir  mesurer les performances à posteriori</a:t>
            </a:r>
          </a:p>
          <a:p>
            <a:pPr lvl="1"/>
            <a:r>
              <a:rPr lang="fr-FR" dirty="0" smtClean="0"/>
              <a:t>Lecture dans les instances d’Odoo®</a:t>
            </a:r>
          </a:p>
          <a:p>
            <a:pPr lvl="1"/>
            <a:r>
              <a:rPr lang="fr-FR" dirty="0" smtClean="0"/>
              <a:t>Rapatrier les données</a:t>
            </a:r>
          </a:p>
          <a:p>
            <a:pPr lvl="1"/>
            <a:r>
              <a:rPr lang="fr-FR" dirty="0" smtClean="0"/>
              <a:t>Insertion dans une base de données en interne</a:t>
            </a:r>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15</a:t>
            </a:fld>
            <a:endParaRPr lang="fr-FR" dirty="0"/>
          </a:p>
        </p:txBody>
      </p:sp>
    </p:spTree>
    <p:extLst>
      <p:ext uri="{BB962C8B-B14F-4D97-AF65-F5344CB8AC3E}">
        <p14:creationId xmlns:p14="http://schemas.microsoft.com/office/powerpoint/2010/main" val="249719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Proof of concept et les réponses apportées</a:t>
            </a:r>
            <a:endParaRPr lang="fr-FR" dirty="0"/>
          </a:p>
        </p:txBody>
      </p:sp>
      <p:sp>
        <p:nvSpPr>
          <p:cNvPr id="3" name="Espace réservé du contenu 2"/>
          <p:cNvSpPr>
            <a:spLocks noGrp="1"/>
          </p:cNvSpPr>
          <p:nvPr>
            <p:ph sz="quarter" idx="10"/>
          </p:nvPr>
        </p:nvSpPr>
        <p:spPr/>
        <p:txBody>
          <a:bodyPr/>
          <a:lstStyle/>
          <a:p>
            <a:r>
              <a:rPr lang="fr-FR" dirty="0" smtClean="0"/>
              <a:t>OdooSIM est réalisable</a:t>
            </a:r>
          </a:p>
          <a:p>
            <a:pPr lvl="1"/>
            <a:r>
              <a:rPr lang="fr-FR" dirty="0" smtClean="0"/>
              <a:t>Tous est pilotable à distance</a:t>
            </a:r>
          </a:p>
          <a:p>
            <a:r>
              <a:rPr lang="fr-FR" dirty="0" smtClean="0"/>
              <a:t>Problématique des dates</a:t>
            </a:r>
          </a:p>
          <a:p>
            <a:pPr lvl="1"/>
            <a:r>
              <a:rPr lang="fr-FR" dirty="0" smtClean="0"/>
              <a:t>Beaucoup de transactions supplémentaires =&gt; C’est jouable!</a:t>
            </a:r>
          </a:p>
          <a:p>
            <a:r>
              <a:rPr lang="fr-FR" dirty="0" smtClean="0"/>
              <a:t>Éléments critiques =&gt; L’optimisation des échanges</a:t>
            </a:r>
          </a:p>
          <a:p>
            <a:pPr lvl="1"/>
            <a:r>
              <a:rPr lang="fr-FR" dirty="0" smtClean="0"/>
              <a:t>Limiter le volume d’I/O</a:t>
            </a:r>
          </a:p>
          <a:p>
            <a:pPr lvl="1"/>
            <a:r>
              <a:rPr lang="fr-FR" dirty="0" smtClean="0"/>
              <a:t>Architecture</a:t>
            </a:r>
            <a:endParaRPr lang="fr-FR" dirty="0"/>
          </a:p>
          <a:p>
            <a:pPr lvl="2"/>
            <a:r>
              <a:rPr lang="fr-FR" dirty="0" smtClean="0"/>
              <a:t>Serveur propriétaire sur un réseau à haute vitesse</a:t>
            </a:r>
          </a:p>
          <a:p>
            <a:pPr lvl="2"/>
            <a:r>
              <a:rPr lang="fr-FR" dirty="0" smtClean="0"/>
              <a:t>Une base de données par partie</a:t>
            </a:r>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16</a:t>
            </a:fld>
            <a:endParaRPr lang="fr-FR" dirty="0"/>
          </a:p>
        </p:txBody>
      </p:sp>
    </p:spTree>
    <p:extLst>
      <p:ext uri="{BB962C8B-B14F-4D97-AF65-F5344CB8AC3E}">
        <p14:creationId xmlns:p14="http://schemas.microsoft.com/office/powerpoint/2010/main" val="882902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3999" y="3910518"/>
            <a:ext cx="9144000" cy="2076214"/>
          </a:xfrm>
        </p:spPr>
        <p:txBody>
          <a:bodyPr>
            <a:normAutofit/>
          </a:bodyPr>
          <a:lstStyle/>
          <a:p>
            <a:pPr>
              <a:spcBef>
                <a:spcPts val="2800"/>
              </a:spcBef>
            </a:pPr>
            <a:r>
              <a:rPr lang="fr-FR" sz="4000" dirty="0" smtClean="0"/>
              <a:t>C’est terminé</a:t>
            </a:r>
          </a:p>
          <a:p>
            <a:pPr lvl="0"/>
            <a:r>
              <a:rPr lang="fr-FR" sz="1800" dirty="0" smtClean="0">
                <a:solidFill>
                  <a:srgbClr val="A14788"/>
                </a:solidFill>
              </a:rPr>
              <a:t>Avez-vous </a:t>
            </a:r>
            <a:r>
              <a:rPr lang="fr-FR" sz="1800" dirty="0" smtClean="0">
                <a:solidFill>
                  <a:srgbClr val="A14788"/>
                </a:solidFill>
              </a:rPr>
              <a:t>des questions ? </a:t>
            </a:r>
            <a:r>
              <a:rPr lang="fr-FR" sz="1800" dirty="0" smtClean="0">
                <a:solidFill>
                  <a:srgbClr val="A14788"/>
                </a:solidFill>
                <a:sym typeface="Wingdings"/>
              </a:rPr>
              <a:t></a:t>
            </a:r>
            <a:endParaRPr lang="fr-FR" sz="1800" dirty="0">
              <a:solidFill>
                <a:srgbClr val="A14788"/>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1" y="2036764"/>
            <a:ext cx="5079997" cy="1473199"/>
          </a:xfrm>
          <a:prstGeom prst="rect">
            <a:avLst/>
          </a:prstGeom>
        </p:spPr>
      </p:pic>
    </p:spTree>
    <p:extLst>
      <p:ext uri="{BB962C8B-B14F-4D97-AF65-F5344CB8AC3E}">
        <p14:creationId xmlns:p14="http://schemas.microsoft.com/office/powerpoint/2010/main" val="1827738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sz="quarter" idx="10"/>
          </p:nvPr>
        </p:nvSpPr>
        <p:spPr/>
        <p:txBody>
          <a:bodyPr/>
          <a:lstStyle/>
          <a:p>
            <a:r>
              <a:rPr lang="fr-FR" dirty="0" smtClean="0"/>
              <a:t>Retour sur le travail personnel</a:t>
            </a:r>
          </a:p>
          <a:p>
            <a:r>
              <a:rPr lang="fr-FR" dirty="0" smtClean="0"/>
              <a:t>Réponses à apporter durant le travail de Bachelor</a:t>
            </a:r>
          </a:p>
          <a:p>
            <a:r>
              <a:rPr lang="fr-FR" dirty="0" smtClean="0"/>
              <a:t>OdooSIM qu’est-ce que c’est ?</a:t>
            </a:r>
          </a:p>
          <a:p>
            <a:r>
              <a:rPr lang="fr-FR" dirty="0" smtClean="0"/>
              <a:t>Le choix du scénario</a:t>
            </a:r>
          </a:p>
          <a:p>
            <a:r>
              <a:rPr lang="fr-FR" dirty="0" smtClean="0"/>
              <a:t>Présentation du POC</a:t>
            </a:r>
          </a:p>
          <a:p>
            <a:pPr lvl="1"/>
            <a:r>
              <a:rPr lang="fr-FR" dirty="0" smtClean="0"/>
              <a:t>Couverture fonctionnelle</a:t>
            </a:r>
          </a:p>
          <a:p>
            <a:pPr lvl="1"/>
            <a:r>
              <a:rPr lang="fr-FR" dirty="0" smtClean="0"/>
              <a:t>Schéma de principe</a:t>
            </a:r>
          </a:p>
          <a:p>
            <a:pPr lvl="1"/>
            <a:r>
              <a:rPr lang="fr-FR" dirty="0" smtClean="0"/>
              <a:t>Réponses qu’il apporte</a:t>
            </a:r>
          </a:p>
          <a:p>
            <a:endParaRPr lang="fr-FR" dirty="0" smtClean="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a:t>
            </a:fld>
            <a:endParaRPr lang="fr-FR" dirty="0"/>
          </a:p>
        </p:txBody>
      </p:sp>
    </p:spTree>
    <p:extLst>
      <p:ext uri="{BB962C8B-B14F-4D97-AF65-F5344CB8AC3E}">
        <p14:creationId xmlns:p14="http://schemas.microsoft.com/office/powerpoint/2010/main" val="1190992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Qu’est-ce que le travail personnel à apporté ?</a:t>
            </a:r>
            <a:endParaRPr lang="fr-FR" dirty="0"/>
          </a:p>
        </p:txBody>
      </p:sp>
      <p:sp>
        <p:nvSpPr>
          <p:cNvPr id="3" name="Espace réservé du contenu 2"/>
          <p:cNvSpPr>
            <a:spLocks noGrp="1"/>
          </p:cNvSpPr>
          <p:nvPr>
            <p:ph sz="quarter" idx="10"/>
          </p:nvPr>
        </p:nvSpPr>
        <p:spPr/>
        <p:txBody>
          <a:bodyPr>
            <a:normAutofit lnSpcReduction="10000"/>
          </a:bodyPr>
          <a:lstStyle/>
          <a:p>
            <a:r>
              <a:rPr lang="fr-FR" dirty="0" smtClean="0"/>
              <a:t>Comprendre le domaine des jeux sérieux</a:t>
            </a:r>
          </a:p>
          <a:p>
            <a:pPr lvl="1"/>
            <a:r>
              <a:rPr lang="fr-FR" dirty="0" smtClean="0"/>
              <a:t>Un étalon de mesure : ERPSim®</a:t>
            </a:r>
          </a:p>
          <a:p>
            <a:pPr lvl="1"/>
            <a:r>
              <a:rPr lang="fr-FR" dirty="0" smtClean="0"/>
              <a:t>Apprentissage participatif : « </a:t>
            </a:r>
            <a:r>
              <a:rPr lang="fr-CH" dirty="0" smtClean="0"/>
              <a:t>Les participants au centre du processus »</a:t>
            </a:r>
            <a:endParaRPr lang="fr-FR" dirty="0"/>
          </a:p>
          <a:p>
            <a:r>
              <a:rPr lang="fr-FR" dirty="0" smtClean="0"/>
              <a:t>Les bénéfices des jeux sérieux tel qu’OdooSIM</a:t>
            </a:r>
          </a:p>
          <a:p>
            <a:pPr lvl="1"/>
            <a:r>
              <a:rPr lang="fr-FR" dirty="0" smtClean="0"/>
              <a:t>Pratique, milieu cloisonné, impact d’un PGI sur une entreprise et </a:t>
            </a:r>
            <a:r>
              <a:rPr lang="is-IS" dirty="0" smtClean="0"/>
              <a:t>…</a:t>
            </a:r>
          </a:p>
          <a:p>
            <a:r>
              <a:rPr lang="is-IS" dirty="0" smtClean="0"/>
              <a:t>Disposer d’idées et de pistes pour développer OdooSIM</a:t>
            </a:r>
          </a:p>
          <a:p>
            <a:pPr lvl="1"/>
            <a:endParaRPr lang="is-IS" dirty="0"/>
          </a:p>
          <a:p>
            <a:pPr lvl="1"/>
            <a:endParaRPr lang="is-IS" dirty="0" smtClean="0"/>
          </a:p>
          <a:p>
            <a:pPr marL="0" indent="0" algn="ctr">
              <a:buNone/>
            </a:pPr>
            <a:r>
              <a:rPr lang="is-IS" i="1" dirty="0" smtClean="0"/>
              <a:t>“ Nous apprenons de nos erreurs ! C’est bien, ce jeu est fait pour en faire </a:t>
            </a:r>
            <a:r>
              <a:rPr lang="is-IS" i="1" dirty="0" smtClean="0">
                <a:sym typeface="Wingdings"/>
              </a:rPr>
              <a:t> “</a:t>
            </a:r>
            <a:endParaRPr lang="fr-CH" i="1" dirty="0" smtClean="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2</a:t>
            </a:fld>
            <a:endParaRPr lang="fr-FR" dirty="0"/>
          </a:p>
        </p:txBody>
      </p:sp>
    </p:spTree>
    <p:extLst>
      <p:ext uri="{BB962C8B-B14F-4D97-AF65-F5344CB8AC3E}">
        <p14:creationId xmlns:p14="http://schemas.microsoft.com/office/powerpoint/2010/main" val="1388288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Éléments de réponses à apporter</a:t>
            </a:r>
            <a:endParaRPr lang="fr-FR" dirty="0"/>
          </a:p>
        </p:txBody>
      </p:sp>
      <p:sp>
        <p:nvSpPr>
          <p:cNvPr id="3" name="Espace réservé du contenu 2"/>
          <p:cNvSpPr>
            <a:spLocks noGrp="1"/>
          </p:cNvSpPr>
          <p:nvPr>
            <p:ph sz="quarter" idx="10"/>
          </p:nvPr>
        </p:nvSpPr>
        <p:spPr/>
        <p:txBody>
          <a:bodyPr/>
          <a:lstStyle/>
          <a:p>
            <a:r>
              <a:rPr lang="fr-FR" dirty="0" smtClean="0"/>
              <a:t>Un scénario prenant et réaliste</a:t>
            </a:r>
          </a:p>
          <a:p>
            <a:pPr lvl="1"/>
            <a:r>
              <a:rPr lang="fr-FR" dirty="0" smtClean="0"/>
              <a:t>Avec une documentation complète pour le joueur et le professeur</a:t>
            </a:r>
          </a:p>
          <a:p>
            <a:pPr lvl="1"/>
            <a:r>
              <a:rPr lang="fr-FR" dirty="0" smtClean="0"/>
              <a:t>Une présentation simplifiée tenant sur 1 ou 2 pages des étapes de jeu</a:t>
            </a:r>
          </a:p>
          <a:p>
            <a:r>
              <a:rPr lang="fr-FR" dirty="0" smtClean="0"/>
              <a:t>Étapes automatisées VS Étapes manuelles :</a:t>
            </a:r>
          </a:p>
          <a:p>
            <a:pPr lvl="1"/>
            <a:r>
              <a:rPr lang="fr-FR" b="1" dirty="0" smtClean="0"/>
              <a:t>Automatisation =&gt; Simulation =&gt; Immersion =&gt; Situation réelle</a:t>
            </a:r>
          </a:p>
          <a:p>
            <a:r>
              <a:rPr lang="fr-FR" dirty="0" smtClean="0"/>
              <a:t>Développement d’un proof of concept</a:t>
            </a:r>
          </a:p>
          <a:p>
            <a:r>
              <a:rPr lang="fr-FR" dirty="0" smtClean="0"/>
              <a:t>Spécifications</a:t>
            </a:r>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3</a:t>
            </a:fld>
            <a:endParaRPr lang="fr-FR" dirty="0"/>
          </a:p>
        </p:txBody>
      </p:sp>
    </p:spTree>
    <p:extLst>
      <p:ext uri="{BB962C8B-B14F-4D97-AF65-F5344CB8AC3E}">
        <p14:creationId xmlns:p14="http://schemas.microsoft.com/office/powerpoint/2010/main" val="716937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OdooSIM – Principe général</a:t>
            </a:r>
            <a:endParaRPr lang="fr-FR" dirty="0"/>
          </a:p>
        </p:txBody>
      </p:sp>
      <p:sp>
        <p:nvSpPr>
          <p:cNvPr id="5" name="ZoneTexte 4"/>
          <p:cNvSpPr txBox="1"/>
          <p:nvPr/>
        </p:nvSpPr>
        <p:spPr>
          <a:xfrm>
            <a:off x="4087533" y="5562091"/>
            <a:ext cx="4016932" cy="400110"/>
          </a:xfrm>
          <a:prstGeom prst="rect">
            <a:avLst/>
          </a:prstGeom>
          <a:noFill/>
        </p:spPr>
        <p:txBody>
          <a:bodyPr wrap="none" rtlCol="0">
            <a:spAutoFit/>
          </a:bodyPr>
          <a:lstStyle/>
          <a:p>
            <a:pPr algn="ctr"/>
            <a:r>
              <a:rPr lang="fr-FR" sz="2000" dirty="0" smtClean="0"/>
              <a:t>Le PGI Open Source le plus populaire</a:t>
            </a:r>
            <a:endParaRPr lang="fr-FR" sz="2000" dirty="0"/>
          </a:p>
        </p:txBody>
      </p:sp>
      <p:pic>
        <p:nvPicPr>
          <p:cNvPr id="7" name="Image 6"/>
          <p:cNvPicPr>
            <a:picLocks noChangeAspect="1"/>
          </p:cNvPicPr>
          <p:nvPr/>
        </p:nvPicPr>
        <p:blipFill rotWithShape="1">
          <a:blip r:embed="rId3"/>
          <a:srcRect l="10314" t="32201" r="9120" b="30818"/>
          <a:stretch/>
        </p:blipFill>
        <p:spPr>
          <a:xfrm>
            <a:off x="4353464" y="4362312"/>
            <a:ext cx="3485072" cy="1199779"/>
          </a:xfrm>
          <a:prstGeom prst="rect">
            <a:avLst/>
          </a:prstGeom>
        </p:spPr>
      </p:pic>
      <p:sp>
        <p:nvSpPr>
          <p:cNvPr id="8" name="Rectangle 7"/>
          <p:cNvSpPr/>
          <p:nvPr/>
        </p:nvSpPr>
        <p:spPr>
          <a:xfrm>
            <a:off x="838200" y="2233887"/>
            <a:ext cx="3276000" cy="1522960"/>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OdooSIM</a:t>
            </a:r>
          </a:p>
          <a:p>
            <a:pPr algn="ctr"/>
            <a:r>
              <a:rPr lang="fr-FR" sz="2400" i="1" dirty="0" smtClean="0"/>
              <a:t>Simulateur Java</a:t>
            </a:r>
            <a:endParaRPr lang="fr-FR" sz="2400" i="1" dirty="0"/>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9952" y="1686186"/>
            <a:ext cx="3892096" cy="2432560"/>
          </a:xfrm>
          <a:prstGeom prst="rect">
            <a:avLst/>
          </a:prstGeom>
        </p:spPr>
      </p:pic>
      <p:sp>
        <p:nvSpPr>
          <p:cNvPr id="10" name="Rectangle 9"/>
          <p:cNvSpPr/>
          <p:nvPr/>
        </p:nvSpPr>
        <p:spPr>
          <a:xfrm>
            <a:off x="8077082" y="2233887"/>
            <a:ext cx="3276718" cy="1522960"/>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14105106" y="-97277"/>
            <a:ext cx="184731" cy="369332"/>
          </a:xfrm>
          <a:prstGeom prst="rect">
            <a:avLst/>
          </a:prstGeom>
          <a:solidFill>
            <a:schemeClr val="bg1">
              <a:lumMod val="95000"/>
            </a:schemeClr>
          </a:solidFill>
        </p:spPr>
        <p:txBody>
          <a:bodyPr wrap="none" rtlCol="0">
            <a:spAutoFit/>
          </a:bodyPr>
          <a:lstStyle/>
          <a:p>
            <a:endParaRPr lang="fr-FR"/>
          </a:p>
        </p:txBody>
      </p:sp>
      <p:pic>
        <p:nvPicPr>
          <p:cNvPr id="4" name="Espace réservé du contenu 3"/>
          <p:cNvPicPr>
            <a:picLocks noGrp="1" noChangeAspect="1"/>
          </p:cNvPicPr>
          <p:nvPr>
            <p:ph sz="quarter" idx="10"/>
          </p:nvPr>
        </p:nvPicPr>
        <p:blipFill>
          <a:blip r:embed="rId5">
            <a:extLst>
              <a:ext uri="{28A0092B-C50C-407E-A947-70E740481C1C}">
                <a14:useLocalDpi xmlns:a14="http://schemas.microsoft.com/office/drawing/2010/main" val="0"/>
              </a:ext>
            </a:extLst>
          </a:blip>
          <a:stretch>
            <a:fillRect/>
          </a:stretch>
        </p:blipFill>
        <p:spPr>
          <a:xfrm>
            <a:off x="8172861" y="2343990"/>
            <a:ext cx="1302753" cy="1302753"/>
          </a:xfrm>
        </p:spPr>
      </p:pic>
      <p:pic>
        <p:nvPicPr>
          <p:cNvPr id="12" name="Espace réservé du contenu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3043" y="2343990"/>
            <a:ext cx="1302753" cy="1302753"/>
          </a:xfrm>
          <a:prstGeom prst="rect">
            <a:avLst/>
          </a:prstGeom>
        </p:spPr>
      </p:pic>
      <p:pic>
        <p:nvPicPr>
          <p:cNvPr id="13" name="Espace réservé du contenu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4402" y="2343990"/>
            <a:ext cx="1302753" cy="1302753"/>
          </a:xfrm>
          <a:prstGeom prst="rect">
            <a:avLst/>
          </a:prstGeom>
        </p:spPr>
      </p:pic>
      <p:grpSp>
        <p:nvGrpSpPr>
          <p:cNvPr id="16" name="Grouper 15"/>
          <p:cNvGrpSpPr/>
          <p:nvPr/>
        </p:nvGrpSpPr>
        <p:grpSpPr>
          <a:xfrm>
            <a:off x="3677055" y="2587556"/>
            <a:ext cx="856034" cy="856034"/>
            <a:chOff x="3677055" y="2587556"/>
            <a:chExt cx="856034" cy="856034"/>
          </a:xfrm>
        </p:grpSpPr>
        <p:sp>
          <p:nvSpPr>
            <p:cNvPr id="14" name="Ellipse 13"/>
            <p:cNvSpPr/>
            <p:nvPr/>
          </p:nvSpPr>
          <p:spPr>
            <a:xfrm>
              <a:off x="3677055" y="2587556"/>
              <a:ext cx="856034" cy="856034"/>
            </a:xfrm>
            <a:prstGeom prst="ellipse">
              <a:avLst/>
            </a:prstGeom>
            <a:solidFill>
              <a:srgbClr val="A14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Double flèche horizontale 14"/>
            <p:cNvSpPr/>
            <p:nvPr/>
          </p:nvSpPr>
          <p:spPr>
            <a:xfrm>
              <a:off x="3799072" y="2831749"/>
              <a:ext cx="612000" cy="360000"/>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 name="Grouper 16"/>
          <p:cNvGrpSpPr/>
          <p:nvPr/>
        </p:nvGrpSpPr>
        <p:grpSpPr>
          <a:xfrm>
            <a:off x="7664802" y="2587556"/>
            <a:ext cx="856034" cy="856034"/>
            <a:chOff x="3677055" y="2587556"/>
            <a:chExt cx="856034" cy="856034"/>
          </a:xfrm>
        </p:grpSpPr>
        <p:sp>
          <p:nvSpPr>
            <p:cNvPr id="18" name="Ellipse 17"/>
            <p:cNvSpPr/>
            <p:nvPr/>
          </p:nvSpPr>
          <p:spPr>
            <a:xfrm>
              <a:off x="3677055" y="2587556"/>
              <a:ext cx="856034" cy="856034"/>
            </a:xfrm>
            <a:prstGeom prst="ellipse">
              <a:avLst/>
            </a:prstGeom>
            <a:solidFill>
              <a:srgbClr val="A14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Double flèche horizontale 18"/>
            <p:cNvSpPr/>
            <p:nvPr/>
          </p:nvSpPr>
          <p:spPr>
            <a:xfrm>
              <a:off x="3799072" y="2831749"/>
              <a:ext cx="612000" cy="360000"/>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ZoneTexte 19"/>
          <p:cNvSpPr txBox="1"/>
          <p:nvPr/>
        </p:nvSpPr>
        <p:spPr>
          <a:xfrm>
            <a:off x="838200" y="4118746"/>
            <a:ext cx="3276000" cy="2323713"/>
          </a:xfrm>
          <a:prstGeom prst="rect">
            <a:avLst/>
          </a:prstGeom>
          <a:noFill/>
        </p:spPr>
        <p:txBody>
          <a:bodyPr wrap="square" rtlCol="0">
            <a:spAutoFit/>
          </a:bodyPr>
          <a:lstStyle/>
          <a:p>
            <a:pPr>
              <a:spcAft>
                <a:spcPts val="600"/>
              </a:spcAft>
            </a:pPr>
            <a:r>
              <a:rPr lang="fr-FR" sz="2000" b="1" dirty="0" smtClean="0"/>
              <a:t>Simulateur</a:t>
            </a:r>
          </a:p>
          <a:p>
            <a:pPr marL="342900" indent="-342900">
              <a:buFont typeface="Arial" charset="0"/>
              <a:buChar char="•"/>
            </a:pPr>
            <a:r>
              <a:rPr lang="fr-FR" sz="2000" dirty="0" smtClean="0"/>
              <a:t>Dérouler le scénario en simulant du temps et en manipulant des objets propre à Odoo®</a:t>
            </a:r>
          </a:p>
          <a:p>
            <a:pPr marL="342900" indent="-342900">
              <a:buFont typeface="Arial" charset="0"/>
              <a:buChar char="•"/>
            </a:pPr>
            <a:r>
              <a:rPr lang="fr-FR" sz="2000" dirty="0" smtClean="0"/>
              <a:t>Simuler une économie de marché</a:t>
            </a:r>
          </a:p>
        </p:txBody>
      </p:sp>
      <p:sp>
        <p:nvSpPr>
          <p:cNvPr id="21" name="ZoneTexte 20"/>
          <p:cNvSpPr txBox="1"/>
          <p:nvPr/>
        </p:nvSpPr>
        <p:spPr>
          <a:xfrm>
            <a:off x="8059924" y="4118746"/>
            <a:ext cx="3276000" cy="1400383"/>
          </a:xfrm>
          <a:prstGeom prst="rect">
            <a:avLst/>
          </a:prstGeom>
          <a:noFill/>
        </p:spPr>
        <p:txBody>
          <a:bodyPr wrap="square" rtlCol="0">
            <a:spAutoFit/>
          </a:bodyPr>
          <a:lstStyle/>
          <a:p>
            <a:pPr algn="r">
              <a:spcAft>
                <a:spcPts val="600"/>
              </a:spcAft>
            </a:pPr>
            <a:r>
              <a:rPr lang="fr-FR" sz="2000" b="1" dirty="0" smtClean="0"/>
              <a:t>Participants</a:t>
            </a:r>
          </a:p>
          <a:p>
            <a:pPr marL="342900" indent="-342900" algn="r">
              <a:buFont typeface="Arial" charset="0"/>
              <a:buChar char="•"/>
            </a:pPr>
            <a:r>
              <a:rPr lang="fr-FR" sz="2000" dirty="0" smtClean="0"/>
              <a:t>Piloter une société</a:t>
            </a:r>
          </a:p>
          <a:p>
            <a:pPr marL="342900" indent="-342900" algn="r">
              <a:buFont typeface="Arial" charset="0"/>
              <a:buChar char="•"/>
            </a:pPr>
            <a:r>
              <a:rPr lang="fr-FR" sz="2000" dirty="0" smtClean="0"/>
              <a:t>Prendre des décisions stratégiques</a:t>
            </a:r>
          </a:p>
        </p:txBody>
      </p:sp>
      <p:sp>
        <p:nvSpPr>
          <p:cNvPr id="23" name="Espace réservé du numéro de diapositive 22"/>
          <p:cNvSpPr>
            <a:spLocks noGrp="1"/>
          </p:cNvSpPr>
          <p:nvPr>
            <p:ph type="sldNum" sz="quarter" idx="13"/>
          </p:nvPr>
        </p:nvSpPr>
        <p:spPr/>
        <p:txBody>
          <a:bodyPr/>
          <a:lstStyle/>
          <a:p>
            <a:r>
              <a:rPr lang="fr-FR" smtClean="0"/>
              <a:t>| </a:t>
            </a:r>
            <a:fld id="{11F7D731-C055-3249-8EA8-D278BF8107DA}" type="slidenum">
              <a:rPr lang="fr-FR" smtClean="0"/>
              <a:pPr/>
              <a:t>4</a:t>
            </a:fld>
            <a:endParaRPr lang="fr-FR" dirty="0"/>
          </a:p>
        </p:txBody>
      </p:sp>
    </p:spTree>
    <p:extLst>
      <p:ext uri="{BB962C8B-B14F-4D97-AF65-F5344CB8AC3E}">
        <p14:creationId xmlns:p14="http://schemas.microsoft.com/office/powerpoint/2010/main" val="1851387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scénario Brewery &amp; Co.</a:t>
            </a:r>
            <a:endParaRPr lang="fr-FR" dirty="0"/>
          </a:p>
        </p:txBody>
      </p:sp>
      <p:sp>
        <p:nvSpPr>
          <p:cNvPr id="3" name="Espace réservé du contenu 2"/>
          <p:cNvSpPr>
            <a:spLocks noGrp="1"/>
          </p:cNvSpPr>
          <p:nvPr>
            <p:ph sz="quarter" idx="10"/>
          </p:nvPr>
        </p:nvSpPr>
        <p:spPr/>
        <p:txBody>
          <a:bodyPr/>
          <a:lstStyle/>
          <a:p>
            <a:r>
              <a:rPr lang="fr-FR" dirty="0" smtClean="0"/>
              <a:t>Domaine brassicole</a:t>
            </a:r>
          </a:p>
          <a:p>
            <a:r>
              <a:rPr lang="fr-FR" dirty="0" smtClean="0"/>
              <a:t>Fabrication </a:t>
            </a:r>
            <a:r>
              <a:rPr lang="fr-FR" dirty="0" smtClean="0"/>
              <a:t>et commercialisation</a:t>
            </a:r>
            <a:br>
              <a:rPr lang="fr-FR" dirty="0" smtClean="0"/>
            </a:br>
            <a:r>
              <a:rPr lang="fr-FR" dirty="0" smtClean="0"/>
              <a:t>de </a:t>
            </a:r>
            <a:r>
              <a:rPr lang="fr-FR" dirty="0" smtClean="0"/>
              <a:t>quatre bières distinctes</a:t>
            </a:r>
          </a:p>
          <a:p>
            <a:r>
              <a:rPr lang="fr-FR" dirty="0" smtClean="0"/>
              <a:t>Vente en B2B (grossistes, supermarchés</a:t>
            </a:r>
            <a:br>
              <a:rPr lang="fr-FR" dirty="0" smtClean="0"/>
            </a:br>
            <a:r>
              <a:rPr lang="fr-FR" dirty="0" smtClean="0"/>
              <a:t>et établissements publics).</a:t>
            </a:r>
          </a:p>
          <a:p>
            <a:pPr lvl="1"/>
            <a:r>
              <a:rPr lang="fr-FR" dirty="0" smtClean="0"/>
              <a:t>Préférences et élasticité prix-demande </a:t>
            </a:r>
            <a:br>
              <a:rPr lang="fr-FR" dirty="0" smtClean="0"/>
            </a:br>
            <a:r>
              <a:rPr lang="fr-FR" dirty="0" smtClean="0"/>
              <a:t>différents</a:t>
            </a:r>
            <a:endParaRPr lang="fr-FR" dirty="0" smtClean="0"/>
          </a:p>
          <a:p>
            <a:r>
              <a:rPr lang="fr-FR" dirty="0" smtClean="0"/>
              <a:t>3 régions</a:t>
            </a:r>
            <a:endParaRPr lang="fr-FR" dirty="0" smtClean="0"/>
          </a:p>
          <a:p>
            <a:endParaRPr lang="fr-FR" dirty="0" smtClean="0"/>
          </a:p>
          <a:p>
            <a:endParaRPr lang="fr-FR" dirty="0" smtClean="0"/>
          </a:p>
        </p:txBody>
      </p:sp>
      <p:grpSp>
        <p:nvGrpSpPr>
          <p:cNvPr id="10" name="Grouper 9"/>
          <p:cNvGrpSpPr/>
          <p:nvPr/>
        </p:nvGrpSpPr>
        <p:grpSpPr>
          <a:xfrm>
            <a:off x="3686227" y="4601774"/>
            <a:ext cx="4819546" cy="1263565"/>
            <a:chOff x="6311792" y="4912826"/>
            <a:chExt cx="4819546" cy="1263565"/>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8308" y="4916391"/>
              <a:ext cx="1260000" cy="12600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1338" y="4912826"/>
              <a:ext cx="1260000" cy="126000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1792" y="4912826"/>
              <a:ext cx="1260000" cy="1260000"/>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4824" y="4912826"/>
              <a:ext cx="1260000" cy="1260000"/>
            </a:xfrm>
            <a:prstGeom prst="rect">
              <a:avLst/>
            </a:prstGeom>
          </p:spPr>
        </p:pic>
      </p:grpSp>
      <p:pic>
        <p:nvPicPr>
          <p:cNvPr id="9" name="Imag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9557" y="1811336"/>
            <a:ext cx="4194243" cy="2669789"/>
          </a:xfrm>
          <a:prstGeom prst="rect">
            <a:avLst/>
          </a:prstGeom>
        </p:spPr>
      </p:pic>
      <p:sp>
        <p:nvSpPr>
          <p:cNvPr id="12" name="Espace réservé du numéro de diapositive 11"/>
          <p:cNvSpPr>
            <a:spLocks noGrp="1"/>
          </p:cNvSpPr>
          <p:nvPr>
            <p:ph type="sldNum" sz="quarter" idx="13"/>
          </p:nvPr>
        </p:nvSpPr>
        <p:spPr/>
        <p:txBody>
          <a:bodyPr/>
          <a:lstStyle/>
          <a:p>
            <a:r>
              <a:rPr lang="fr-FR" smtClean="0"/>
              <a:t>| </a:t>
            </a:r>
            <a:fld id="{11F7D731-C055-3249-8EA8-D278BF8107DA}" type="slidenum">
              <a:rPr lang="fr-FR" smtClean="0"/>
              <a:pPr/>
              <a:t>5</a:t>
            </a:fld>
            <a:endParaRPr lang="fr-FR" dirty="0"/>
          </a:p>
        </p:txBody>
      </p:sp>
    </p:spTree>
    <p:extLst>
      <p:ext uri="{BB962C8B-B14F-4D97-AF65-F5344CB8AC3E}">
        <p14:creationId xmlns:p14="http://schemas.microsoft.com/office/powerpoint/2010/main" val="1241471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schématique du bénéfice</a:t>
            </a:r>
            <a:endParaRPr lang="fr-FR" dirty="0"/>
          </a:p>
        </p:txBody>
      </p:sp>
      <p:sp>
        <p:nvSpPr>
          <p:cNvPr id="3" name="Espace réservé du contenu 2"/>
          <p:cNvSpPr>
            <a:spLocks noGrp="1"/>
          </p:cNvSpPr>
          <p:nvPr>
            <p:ph sz="quarter" idx="10"/>
          </p:nvPr>
        </p:nvSpPr>
        <p:spPr>
          <a:xfrm>
            <a:off x="838200" y="1811338"/>
            <a:ext cx="10515600" cy="1029140"/>
          </a:xfrm>
        </p:spPr>
        <p:txBody>
          <a:bodyPr>
            <a:normAutofit fontScale="92500"/>
          </a:bodyPr>
          <a:lstStyle/>
          <a:p>
            <a:pPr marL="0" indent="0">
              <a:buNone/>
            </a:pPr>
            <a:r>
              <a:rPr lang="fr-FR" b="1" dirty="0" smtClean="0"/>
              <a:t>Hypothèse produit BW01</a:t>
            </a:r>
          </a:p>
          <a:p>
            <a:pPr marL="0" indent="0">
              <a:buNone/>
            </a:pPr>
            <a:r>
              <a:rPr lang="fr-FR" i="1" dirty="0" smtClean="0"/>
              <a:t>« </a:t>
            </a:r>
            <a:r>
              <a:rPr lang="fr-FR" b="1" i="1" dirty="0" smtClean="0"/>
              <a:t>100%</a:t>
            </a:r>
            <a:r>
              <a:rPr lang="fr-FR" i="1" dirty="0" smtClean="0"/>
              <a:t> de la capacité de production et </a:t>
            </a:r>
            <a:r>
              <a:rPr lang="fr-FR" b="1" i="1" dirty="0" smtClean="0"/>
              <a:t>100%</a:t>
            </a:r>
            <a:r>
              <a:rPr lang="fr-FR" i="1" dirty="0" smtClean="0"/>
              <a:t> des vente avec 10% de marge »</a:t>
            </a:r>
          </a:p>
          <a:p>
            <a:pPr lvl="1"/>
            <a:endParaRPr lang="fr-FR" dirty="0" smtClean="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6</a:t>
            </a:fld>
            <a:endParaRPr lang="fr-FR" dirty="0"/>
          </a:p>
        </p:txBody>
      </p:sp>
      <p:sp>
        <p:nvSpPr>
          <p:cNvPr id="6" name="ZoneTexte 5"/>
          <p:cNvSpPr txBox="1"/>
          <p:nvPr/>
        </p:nvSpPr>
        <p:spPr>
          <a:xfrm>
            <a:off x="838199" y="3112573"/>
            <a:ext cx="2016000" cy="954107"/>
          </a:xfrm>
          <a:prstGeom prst="rect">
            <a:avLst/>
          </a:prstGeom>
          <a:solidFill>
            <a:schemeClr val="accent2">
              <a:lumMod val="20000"/>
              <a:lumOff val="80000"/>
            </a:schemeClr>
          </a:solidFill>
        </p:spPr>
        <p:txBody>
          <a:bodyPr wrap="none" rtlCol="0">
            <a:spAutoFit/>
          </a:bodyPr>
          <a:lstStyle/>
          <a:p>
            <a:r>
              <a:rPr lang="fr-FR" sz="2000" b="1" dirty="0" smtClean="0"/>
              <a:t>Prix de revient</a:t>
            </a:r>
          </a:p>
          <a:p>
            <a:r>
              <a:rPr lang="fr-FR" sz="1600" i="1" dirty="0" smtClean="0"/>
              <a:t>unitaire</a:t>
            </a:r>
          </a:p>
          <a:p>
            <a:r>
              <a:rPr lang="fr-FR" sz="2000" b="1" dirty="0" smtClean="0"/>
              <a:t>0.46 cts</a:t>
            </a:r>
            <a:endParaRPr lang="fr-FR" sz="2000" b="1" dirty="0"/>
          </a:p>
        </p:txBody>
      </p:sp>
      <p:sp>
        <p:nvSpPr>
          <p:cNvPr id="7" name="ZoneTexte 6"/>
          <p:cNvSpPr txBox="1"/>
          <p:nvPr/>
        </p:nvSpPr>
        <p:spPr>
          <a:xfrm>
            <a:off x="838199" y="4102992"/>
            <a:ext cx="2016000" cy="954107"/>
          </a:xfrm>
          <a:prstGeom prst="rect">
            <a:avLst/>
          </a:prstGeom>
          <a:solidFill>
            <a:schemeClr val="accent2">
              <a:lumMod val="20000"/>
              <a:lumOff val="80000"/>
            </a:schemeClr>
          </a:solidFill>
        </p:spPr>
        <p:txBody>
          <a:bodyPr wrap="none" rtlCol="0">
            <a:spAutoFit/>
          </a:bodyPr>
          <a:lstStyle/>
          <a:p>
            <a:r>
              <a:rPr lang="fr-FR" sz="2000" b="1" dirty="0" smtClean="0"/>
              <a:t>100% production</a:t>
            </a:r>
          </a:p>
          <a:p>
            <a:r>
              <a:rPr lang="fr-FR" sz="1600" i="1" dirty="0" smtClean="0"/>
              <a:t>48’000 unités</a:t>
            </a:r>
          </a:p>
          <a:p>
            <a:r>
              <a:rPr lang="fr-FR" sz="2000" b="1" dirty="0" smtClean="0"/>
              <a:t>22’080.00 CHF</a:t>
            </a:r>
            <a:endParaRPr lang="fr-FR" sz="2000" b="1" dirty="0"/>
          </a:p>
        </p:txBody>
      </p:sp>
      <p:sp>
        <p:nvSpPr>
          <p:cNvPr id="8" name="ZoneTexte 7"/>
          <p:cNvSpPr txBox="1"/>
          <p:nvPr/>
        </p:nvSpPr>
        <p:spPr>
          <a:xfrm>
            <a:off x="2893109" y="3112572"/>
            <a:ext cx="3600000" cy="1944000"/>
          </a:xfrm>
          <a:prstGeom prst="rect">
            <a:avLst/>
          </a:prstGeom>
          <a:solidFill>
            <a:schemeClr val="accent2">
              <a:lumMod val="20000"/>
              <a:lumOff val="80000"/>
            </a:schemeClr>
          </a:solidFill>
        </p:spPr>
        <p:txBody>
          <a:bodyPr wrap="none" rtlCol="0" anchor="ctr" anchorCtr="0">
            <a:noAutofit/>
          </a:bodyPr>
          <a:lstStyle/>
          <a:p>
            <a:r>
              <a:rPr lang="fr-FR" sz="2800" b="1" dirty="0" smtClean="0"/>
              <a:t>Frais fixes</a:t>
            </a:r>
          </a:p>
          <a:p>
            <a:pPr marL="457200" indent="-457200">
              <a:buFontTx/>
              <a:buChar char="-"/>
            </a:pPr>
            <a:r>
              <a:rPr lang="fr-FR" sz="2800" b="1" dirty="0" smtClean="0"/>
              <a:t>35’000.00 CHF</a:t>
            </a:r>
          </a:p>
          <a:p>
            <a:pPr marL="457200" indent="-457200">
              <a:buFontTx/>
              <a:buChar char="-"/>
            </a:pPr>
            <a:r>
              <a:rPr lang="fr-FR" sz="2800" b="1" dirty="0" smtClean="0"/>
              <a:t>08’500.00 CHF</a:t>
            </a:r>
            <a:endParaRPr lang="fr-FR" sz="2800" b="1" dirty="0"/>
          </a:p>
        </p:txBody>
      </p:sp>
      <p:sp>
        <p:nvSpPr>
          <p:cNvPr id="10" name="Signalisation droite 9"/>
          <p:cNvSpPr/>
          <p:nvPr/>
        </p:nvSpPr>
        <p:spPr>
          <a:xfrm>
            <a:off x="6533749" y="3112572"/>
            <a:ext cx="2677221" cy="1934367"/>
          </a:xfrm>
          <a:prstGeom prst="homePlat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6">
                    <a:lumMod val="75000"/>
                  </a:schemeClr>
                </a:solidFill>
              </a:rPr>
              <a:t>Zone de profit</a:t>
            </a:r>
          </a:p>
          <a:p>
            <a:pPr algn="ctr"/>
            <a:r>
              <a:rPr lang="fr-FR" sz="2400" dirty="0" smtClean="0">
                <a:solidFill>
                  <a:schemeClr val="accent6">
                    <a:lumMod val="75000"/>
                  </a:schemeClr>
                </a:solidFill>
              </a:rPr>
              <a:t>10%</a:t>
            </a:r>
            <a:endParaRPr lang="fr-FR" sz="2400" dirty="0">
              <a:solidFill>
                <a:schemeClr val="accent6">
                  <a:lumMod val="75000"/>
                </a:schemeClr>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820" y="3460482"/>
            <a:ext cx="540000" cy="540000"/>
          </a:xfrm>
          <a:prstGeom prst="rect">
            <a:avLst/>
          </a:prstGeom>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1610" y="3274386"/>
            <a:ext cx="1625600" cy="1625600"/>
          </a:xfrm>
          <a:prstGeom prst="rect">
            <a:avLst/>
          </a:prstGeom>
        </p:spPr>
      </p:pic>
      <p:sp>
        <p:nvSpPr>
          <p:cNvPr id="13" name="Ellipse 12"/>
          <p:cNvSpPr/>
          <p:nvPr/>
        </p:nvSpPr>
        <p:spPr>
          <a:xfrm>
            <a:off x="6372304" y="3948723"/>
            <a:ext cx="276926" cy="276926"/>
          </a:xfrm>
          <a:prstGeom prst="ellipse">
            <a:avLst/>
          </a:pr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avec flèche 14"/>
          <p:cNvCxnSpPr/>
          <p:nvPr/>
        </p:nvCxnSpPr>
        <p:spPr>
          <a:xfrm flipV="1">
            <a:off x="6510767" y="5226315"/>
            <a:ext cx="0" cy="612000"/>
          </a:xfrm>
          <a:prstGeom prst="straightConnector1">
            <a:avLst/>
          </a:prstGeom>
          <a:ln w="603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835014" y="5791038"/>
            <a:ext cx="1340432" cy="400110"/>
          </a:xfrm>
          <a:prstGeom prst="rect">
            <a:avLst/>
          </a:prstGeom>
          <a:noFill/>
        </p:spPr>
        <p:txBody>
          <a:bodyPr wrap="none" rtlCol="0">
            <a:spAutoFit/>
          </a:bodyPr>
          <a:lstStyle/>
          <a:p>
            <a:pPr algn="ctr"/>
            <a:r>
              <a:rPr lang="fr-FR" sz="2000" b="1" dirty="0" smtClean="0">
                <a:solidFill>
                  <a:schemeClr val="tx1">
                    <a:lumMod val="65000"/>
                    <a:lumOff val="35000"/>
                  </a:schemeClr>
                </a:solidFill>
              </a:rPr>
              <a:t>Point Mort</a:t>
            </a:r>
            <a:endParaRPr lang="fr-FR" sz="2000" b="1" dirty="0">
              <a:solidFill>
                <a:schemeClr val="tx1">
                  <a:lumMod val="65000"/>
                  <a:lumOff val="35000"/>
                </a:schemeClr>
              </a:solidFill>
            </a:endParaRPr>
          </a:p>
        </p:txBody>
      </p:sp>
      <p:sp>
        <p:nvSpPr>
          <p:cNvPr id="20" name="ZoneTexte 19"/>
          <p:cNvSpPr txBox="1"/>
          <p:nvPr/>
        </p:nvSpPr>
        <p:spPr>
          <a:xfrm>
            <a:off x="2723078" y="5299995"/>
            <a:ext cx="1882246" cy="338554"/>
          </a:xfrm>
          <a:prstGeom prst="rect">
            <a:avLst/>
          </a:prstGeom>
          <a:noFill/>
        </p:spPr>
        <p:txBody>
          <a:bodyPr wrap="none" rtlCol="0">
            <a:spAutoFit/>
          </a:bodyPr>
          <a:lstStyle/>
          <a:p>
            <a:pPr algn="ctr"/>
            <a:r>
              <a:rPr lang="fr-FR" sz="1600" b="1" dirty="0" smtClean="0">
                <a:solidFill>
                  <a:srgbClr val="DC7488"/>
                </a:solidFill>
              </a:rPr>
              <a:t>65’580.- frais totaux</a:t>
            </a:r>
            <a:endParaRPr lang="fr-FR" sz="1600" b="1" dirty="0">
              <a:solidFill>
                <a:srgbClr val="DC7488"/>
              </a:solidFill>
            </a:endParaRPr>
          </a:p>
        </p:txBody>
      </p:sp>
      <p:sp>
        <p:nvSpPr>
          <p:cNvPr id="21" name="Accolade ouvrante 20"/>
          <p:cNvSpPr/>
          <p:nvPr/>
        </p:nvSpPr>
        <p:spPr>
          <a:xfrm rot="16200000">
            <a:off x="3541477" y="2372432"/>
            <a:ext cx="248362" cy="5654909"/>
          </a:xfrm>
          <a:prstGeom prst="leftBrace">
            <a:avLst/>
          </a:prstGeom>
          <a:ln>
            <a:solidFill>
              <a:srgbClr val="DC74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ZoneTexte 22"/>
          <p:cNvSpPr txBox="1"/>
          <p:nvPr/>
        </p:nvSpPr>
        <p:spPr>
          <a:xfrm>
            <a:off x="6000126" y="3239760"/>
            <a:ext cx="1010213" cy="646331"/>
          </a:xfrm>
          <a:prstGeom prst="rect">
            <a:avLst/>
          </a:prstGeom>
          <a:noFill/>
        </p:spPr>
        <p:txBody>
          <a:bodyPr wrap="none" rtlCol="0">
            <a:spAutoFit/>
          </a:bodyPr>
          <a:lstStyle/>
          <a:p>
            <a:pPr algn="ctr"/>
            <a:r>
              <a:rPr lang="fr-FR" sz="3600" b="1" dirty="0" smtClean="0">
                <a:solidFill>
                  <a:schemeClr val="tx1">
                    <a:lumMod val="65000"/>
                    <a:lumOff val="35000"/>
                  </a:schemeClr>
                </a:solidFill>
              </a:rPr>
              <a:t>1.37</a:t>
            </a:r>
            <a:endParaRPr lang="fr-FR" sz="3600" b="1" dirty="0">
              <a:solidFill>
                <a:schemeClr val="tx1">
                  <a:lumMod val="65000"/>
                  <a:lumOff val="35000"/>
                </a:schemeClr>
              </a:solidFill>
            </a:endParaRPr>
          </a:p>
        </p:txBody>
      </p:sp>
      <p:sp>
        <p:nvSpPr>
          <p:cNvPr id="24" name="ZoneTexte 23"/>
          <p:cNvSpPr txBox="1"/>
          <p:nvPr/>
        </p:nvSpPr>
        <p:spPr>
          <a:xfrm rot="16200000">
            <a:off x="9721440" y="3922075"/>
            <a:ext cx="2734851" cy="400110"/>
          </a:xfrm>
          <a:prstGeom prst="rect">
            <a:avLst/>
          </a:prstGeom>
          <a:noFill/>
        </p:spPr>
        <p:txBody>
          <a:bodyPr wrap="none" rtlCol="0">
            <a:spAutoFit/>
          </a:bodyPr>
          <a:lstStyle/>
          <a:p>
            <a:pPr algn="ctr"/>
            <a:r>
              <a:rPr lang="fr-FR" sz="2000" b="1" dirty="0" smtClean="0">
                <a:solidFill>
                  <a:schemeClr val="accent6"/>
                </a:solidFill>
              </a:rPr>
              <a:t>Bénéfice brut 6’756 CHF</a:t>
            </a:r>
            <a:endParaRPr lang="fr-FR" sz="2000" b="1" dirty="0">
              <a:solidFill>
                <a:schemeClr val="accent6"/>
              </a:solidFill>
            </a:endParaRPr>
          </a:p>
        </p:txBody>
      </p:sp>
      <p:grpSp>
        <p:nvGrpSpPr>
          <p:cNvPr id="17" name="Grouper 16"/>
          <p:cNvGrpSpPr/>
          <p:nvPr/>
        </p:nvGrpSpPr>
        <p:grpSpPr>
          <a:xfrm>
            <a:off x="8096384" y="4382220"/>
            <a:ext cx="3257416" cy="1652386"/>
            <a:chOff x="8096384" y="4382220"/>
            <a:chExt cx="3257416" cy="1652386"/>
          </a:xfrm>
        </p:grpSpPr>
        <p:sp>
          <p:nvSpPr>
            <p:cNvPr id="9" name="ZoneTexte 8"/>
            <p:cNvSpPr txBox="1"/>
            <p:nvPr/>
          </p:nvSpPr>
          <p:spPr>
            <a:xfrm>
              <a:off x="8096384" y="5326720"/>
              <a:ext cx="3257416" cy="707886"/>
            </a:xfrm>
            <a:prstGeom prst="rect">
              <a:avLst/>
            </a:prstGeom>
            <a:noFill/>
          </p:spPr>
          <p:txBody>
            <a:bodyPr wrap="square" rtlCol="0">
              <a:spAutoFit/>
            </a:bodyPr>
            <a:lstStyle/>
            <a:p>
              <a:r>
                <a:rPr lang="fr-FR" sz="2000" b="1" dirty="0" smtClean="0">
                  <a:solidFill>
                    <a:srgbClr val="FF0000"/>
                  </a:solidFill>
                </a:rPr>
                <a:t>Prix optimal d’un point de vue consommateur</a:t>
              </a:r>
              <a:endParaRPr lang="fr-FR" sz="2000" b="1" dirty="0">
                <a:solidFill>
                  <a:srgbClr val="FF0000"/>
                </a:solidFill>
              </a:endParaRPr>
            </a:p>
          </p:txBody>
        </p:sp>
        <p:cxnSp>
          <p:nvCxnSpPr>
            <p:cNvPr id="14" name="Connecteur droit avec flèche 13"/>
            <p:cNvCxnSpPr>
              <a:stCxn id="9" idx="0"/>
            </p:cNvCxnSpPr>
            <p:nvPr/>
          </p:nvCxnSpPr>
          <p:spPr>
            <a:xfrm flipH="1" flipV="1">
              <a:off x="8177842" y="4382220"/>
              <a:ext cx="1547250" cy="9445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823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Utilité du proof of concept</a:t>
            </a:r>
            <a:endParaRPr lang="fr-FR" dirty="0"/>
          </a:p>
        </p:txBody>
      </p:sp>
      <p:sp>
        <p:nvSpPr>
          <p:cNvPr id="3" name="Espace réservé du contenu 2"/>
          <p:cNvSpPr>
            <a:spLocks noGrp="1"/>
          </p:cNvSpPr>
          <p:nvPr>
            <p:ph sz="quarter" idx="10"/>
          </p:nvPr>
        </p:nvSpPr>
        <p:spPr/>
        <p:txBody>
          <a:bodyPr/>
          <a:lstStyle/>
          <a:p>
            <a:r>
              <a:rPr lang="fr-FR" dirty="0" smtClean="0"/>
              <a:t>Preuve</a:t>
            </a:r>
          </a:p>
          <a:p>
            <a:r>
              <a:rPr lang="fr-FR" dirty="0" smtClean="0"/>
              <a:t>Identification de nouvelles problématiques</a:t>
            </a:r>
          </a:p>
          <a:p>
            <a:r>
              <a:rPr lang="fr-FR" dirty="0" smtClean="0"/>
              <a:t>Stimuler la réflexion</a:t>
            </a:r>
          </a:p>
          <a:p>
            <a:r>
              <a:rPr lang="fr-FR" dirty="0" smtClean="0"/>
              <a:t>Apporter des éléments de réponses tangibles</a:t>
            </a:r>
          </a:p>
          <a:p>
            <a:r>
              <a:rPr lang="fr-FR" dirty="0" smtClean="0"/>
              <a:t>Lignes directrices quant à la suite à donner</a:t>
            </a:r>
          </a:p>
          <a:p>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7</a:t>
            </a:fld>
            <a:endParaRPr lang="fr-FR" dirty="0"/>
          </a:p>
        </p:txBody>
      </p:sp>
    </p:spTree>
    <p:extLst>
      <p:ext uri="{BB962C8B-B14F-4D97-AF65-F5344CB8AC3E}">
        <p14:creationId xmlns:p14="http://schemas.microsoft.com/office/powerpoint/2010/main" val="1672564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a:t>
            </a:r>
            <a:r>
              <a:rPr lang="fr-FR" dirty="0" smtClean="0"/>
              <a:t>Brewery &amp; Co.</a:t>
            </a:r>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8</a:t>
            </a:fld>
            <a:endParaRPr lang="fr-FR" dirty="0"/>
          </a:p>
        </p:txBody>
      </p:sp>
      <p:pic>
        <p:nvPicPr>
          <p:cNvPr id="9" name="Espace réservé du contenu 8"/>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681806" y="1811338"/>
            <a:ext cx="8828387" cy="4244975"/>
          </a:xfrm>
        </p:spPr>
      </p:pic>
      <p:sp>
        <p:nvSpPr>
          <p:cNvPr id="3" name="Rectangle 2"/>
          <p:cNvSpPr/>
          <p:nvPr/>
        </p:nvSpPr>
        <p:spPr>
          <a:xfrm>
            <a:off x="7798280" y="1673526"/>
            <a:ext cx="1863306" cy="4538064"/>
          </a:xfrm>
          <a:prstGeom prst="rect">
            <a:avLst/>
          </a:prstGeom>
          <a:solidFill>
            <a:schemeClr val="accent2">
              <a:lumMod val="40000"/>
              <a:lumOff val="60000"/>
              <a:alpha val="50000"/>
            </a:schemeClr>
          </a:solidFill>
          <a:ln w="1905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74858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2213</TotalTime>
  <Words>1629</Words>
  <Application>Microsoft Macintosh PowerPoint</Application>
  <PresentationFormat>Grand écran</PresentationFormat>
  <Paragraphs>237</Paragraphs>
  <Slides>18</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Calibri</vt:lpstr>
      <vt:lpstr>Calibri Light</vt:lpstr>
      <vt:lpstr>Wingdings</vt:lpstr>
      <vt:lpstr>Arial</vt:lpstr>
      <vt:lpstr>Thème Office</vt:lpstr>
      <vt:lpstr>Présentation PowerPoint</vt:lpstr>
      <vt:lpstr>Sommaire</vt:lpstr>
      <vt:lpstr>Qu’est-ce que le travail personnel à apporté ?</vt:lpstr>
      <vt:lpstr>Éléments de réponses à apporter</vt:lpstr>
      <vt:lpstr>OdooSIM – Principe général</vt:lpstr>
      <vt:lpstr>Le scénario Brewery &amp; Co.</vt:lpstr>
      <vt:lpstr>Exemple schématique du bénéfice</vt:lpstr>
      <vt:lpstr>Utilité du proof of concept</vt:lpstr>
      <vt:lpstr>Processus Brewery &amp; Co.</vt:lpstr>
      <vt:lpstr>Proof of concept vision d’ensemble</vt:lpstr>
      <vt:lpstr>PHASE 1 : Injection des paramètre de jeu</vt:lpstr>
      <vt:lpstr>Authentification auprès de l’API</vt:lpstr>
      <vt:lpstr>Les équipes et leurs participants</vt:lpstr>
      <vt:lpstr>Le master data</vt:lpstr>
      <vt:lpstr>PHASE 2 : Simulation du jeu</vt:lpstr>
      <vt:lpstr>PHASE 3 : Restitution des données</vt:lpstr>
      <vt:lpstr>Proof of concept et les réponses apportées</vt:lpstr>
      <vt:lpstr>Présentation PowerPoint</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Tomat Anthony</dc:creator>
  <cp:lastModifiedBy>Tomat Anthony</cp:lastModifiedBy>
  <cp:revision>197</cp:revision>
  <dcterms:created xsi:type="dcterms:W3CDTF">2016-05-25T10:22:06Z</dcterms:created>
  <dcterms:modified xsi:type="dcterms:W3CDTF">2016-06-14T07:52:15Z</dcterms:modified>
</cp:coreProperties>
</file>