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74" r:id="rId10"/>
    <p:sldId id="271" r:id="rId11"/>
    <p:sldId id="272" r:id="rId12"/>
    <p:sldId id="264" r:id="rId13"/>
    <p:sldId id="266" r:id="rId14"/>
    <p:sldId id="267" r:id="rId15"/>
    <p:sldId id="268" r:id="rId16"/>
    <p:sldId id="278" r:id="rId17"/>
    <p:sldId id="269" r:id="rId18"/>
    <p:sldId id="273" r:id="rId19"/>
    <p:sldId id="275" r:id="rId20"/>
    <p:sldId id="277" r:id="rId21"/>
    <p:sldId id="289" r:id="rId22"/>
    <p:sldId id="276" r:id="rId23"/>
    <p:sldId id="279" r:id="rId24"/>
    <p:sldId id="280" r:id="rId25"/>
    <p:sldId id="282" r:id="rId26"/>
    <p:sldId id="283" r:id="rId27"/>
    <p:sldId id="284" r:id="rId28"/>
    <p:sldId id="285" r:id="rId29"/>
    <p:sldId id="290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7488"/>
    <a:srgbClr val="B8519B"/>
    <a:srgbClr val="A14788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57"/>
    <p:restoredTop sz="76649"/>
  </p:normalViewPr>
  <p:slideViewPr>
    <p:cSldViewPr snapToGrid="0" snapToObjects="1">
      <p:cViewPr>
        <p:scale>
          <a:sx n="74" d="100"/>
          <a:sy n="74" d="100"/>
        </p:scale>
        <p:origin x="4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835B1-7DD0-1D4C-9A0B-6D221382A0F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4B30577E-3760-094B-B6D2-BE85E98AD77C}">
      <dgm:prSet phldrT="[Texte]" custT="1"/>
      <dgm:spPr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</a:gradFill>
      </dgm:spPr>
      <dgm:t>
        <a:bodyPr/>
        <a:lstStyle/>
        <a:p>
          <a:r>
            <a:rPr lang="fr-FR" sz="1400" dirty="0" smtClean="0"/>
            <a:t>Phase 1</a:t>
          </a:r>
        </a:p>
        <a:p>
          <a:r>
            <a:rPr lang="fr-FR" sz="1400" dirty="0" smtClean="0"/>
            <a:t>Brassage – 5 heures</a:t>
          </a:r>
          <a:endParaRPr lang="fr-FR" sz="1400" dirty="0"/>
        </a:p>
      </dgm:t>
    </dgm:pt>
    <dgm:pt modelId="{1D8BFAAF-F64D-884B-A497-CA910FBA9B0A}" type="parTrans" cxnId="{1F3D8DF9-40FC-2440-AD94-27E1E2D53B81}">
      <dgm:prSet/>
      <dgm:spPr/>
      <dgm:t>
        <a:bodyPr/>
        <a:lstStyle/>
        <a:p>
          <a:endParaRPr lang="fr-FR" sz="1100"/>
        </a:p>
      </dgm:t>
    </dgm:pt>
    <dgm:pt modelId="{9F8A2660-988F-DA48-ABF3-531D7A12A356}" type="sibTrans" cxnId="{1F3D8DF9-40FC-2440-AD94-27E1E2D53B81}">
      <dgm:prSet/>
      <dgm:spPr/>
      <dgm:t>
        <a:bodyPr/>
        <a:lstStyle/>
        <a:p>
          <a:endParaRPr lang="fr-FR" sz="1100"/>
        </a:p>
      </dgm:t>
    </dgm:pt>
    <dgm:pt modelId="{3F29CD96-7B0D-A240-AD95-E17F0FC1F346}">
      <dgm:prSet phldrT="[Texte]" custT="1"/>
      <dgm:spPr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</a:gradFill>
      </dgm:spPr>
      <dgm:t>
        <a:bodyPr/>
        <a:lstStyle/>
        <a:p>
          <a:r>
            <a:rPr lang="fr-FR" sz="1400" dirty="0" smtClean="0"/>
            <a:t>Phase</a:t>
          </a:r>
          <a:r>
            <a:rPr lang="fr-FR" sz="1400" baseline="0" dirty="0" smtClean="0"/>
            <a:t> 2</a:t>
          </a:r>
          <a:endParaRPr lang="fr-FR" sz="1400" dirty="0" smtClean="0"/>
        </a:p>
        <a:p>
          <a:r>
            <a:rPr lang="fr-FR" sz="1400" dirty="0" smtClean="0"/>
            <a:t>Fermentation – 1 jours</a:t>
          </a:r>
          <a:endParaRPr lang="fr-FR" sz="1400" dirty="0"/>
        </a:p>
      </dgm:t>
    </dgm:pt>
    <dgm:pt modelId="{87931724-9015-9149-BD38-DF76A1EDE3ED}" type="parTrans" cxnId="{8B815A57-CB5F-9442-9DDB-1C6D6EEE34B6}">
      <dgm:prSet/>
      <dgm:spPr/>
      <dgm:t>
        <a:bodyPr/>
        <a:lstStyle/>
        <a:p>
          <a:endParaRPr lang="fr-FR" sz="1100"/>
        </a:p>
      </dgm:t>
    </dgm:pt>
    <dgm:pt modelId="{22C2EEFA-BBB1-6642-ABB6-29155384830B}" type="sibTrans" cxnId="{8B815A57-CB5F-9442-9DDB-1C6D6EEE34B6}">
      <dgm:prSet/>
      <dgm:spPr/>
      <dgm:t>
        <a:bodyPr/>
        <a:lstStyle/>
        <a:p>
          <a:endParaRPr lang="fr-FR" sz="1100"/>
        </a:p>
      </dgm:t>
    </dgm:pt>
    <dgm:pt modelId="{04964182-9BB5-E44C-9D09-BC8F814D28EA}">
      <dgm:prSet phldrT="[Texte]" custT="1"/>
      <dgm:spPr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</a:gradFill>
      </dgm:spPr>
      <dgm:t>
        <a:bodyPr/>
        <a:lstStyle/>
        <a:p>
          <a:r>
            <a:rPr lang="fr-FR" sz="1400" dirty="0" smtClean="0"/>
            <a:t>Phase 3</a:t>
          </a:r>
        </a:p>
        <a:p>
          <a:r>
            <a:rPr lang="fr-FR" sz="1400" dirty="0" smtClean="0"/>
            <a:t>Garde - 4 jours</a:t>
          </a:r>
          <a:endParaRPr lang="fr-FR" sz="1400" dirty="0"/>
        </a:p>
      </dgm:t>
    </dgm:pt>
    <dgm:pt modelId="{4157AABC-9CEA-7D4A-A411-8160BB116B46}" type="parTrans" cxnId="{6F3AC281-DCB7-E745-B426-CB2A164892A3}">
      <dgm:prSet/>
      <dgm:spPr/>
      <dgm:t>
        <a:bodyPr/>
        <a:lstStyle/>
        <a:p>
          <a:endParaRPr lang="fr-FR" sz="1100"/>
        </a:p>
      </dgm:t>
    </dgm:pt>
    <dgm:pt modelId="{F011AA53-BB13-3044-B341-05D1B76FB483}" type="sibTrans" cxnId="{6F3AC281-DCB7-E745-B426-CB2A164892A3}">
      <dgm:prSet/>
      <dgm:spPr/>
      <dgm:t>
        <a:bodyPr/>
        <a:lstStyle/>
        <a:p>
          <a:endParaRPr lang="fr-FR" sz="1100"/>
        </a:p>
      </dgm:t>
    </dgm:pt>
    <dgm:pt modelId="{4954E620-D23A-BF4E-AC11-46EC91591F08}" type="pres">
      <dgm:prSet presAssocID="{438835B1-7DD0-1D4C-9A0B-6D221382A0F6}" presName="Name0" presStyleCnt="0">
        <dgm:presLayoutVars>
          <dgm:dir/>
          <dgm:animLvl val="lvl"/>
          <dgm:resizeHandles val="exact"/>
        </dgm:presLayoutVars>
      </dgm:prSet>
      <dgm:spPr/>
    </dgm:pt>
    <dgm:pt modelId="{1DE56D0A-4FAC-E745-B4BA-28EB63F12549}" type="pres">
      <dgm:prSet presAssocID="{4B30577E-3760-094B-B6D2-BE85E98AD77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AB52AF-E407-0647-9AF8-A62AE358A121}" type="pres">
      <dgm:prSet presAssocID="{9F8A2660-988F-DA48-ABF3-531D7A12A356}" presName="parTxOnlySpace" presStyleCnt="0"/>
      <dgm:spPr/>
    </dgm:pt>
    <dgm:pt modelId="{530F5B46-AF0A-2849-B515-4693133DFC14}" type="pres">
      <dgm:prSet presAssocID="{3F29CD96-7B0D-A240-AD95-E17F0FC1F3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39E6C8-F19B-4C40-B92C-005759217C5D}" type="pres">
      <dgm:prSet presAssocID="{22C2EEFA-BBB1-6642-ABB6-29155384830B}" presName="parTxOnlySpace" presStyleCnt="0"/>
      <dgm:spPr/>
    </dgm:pt>
    <dgm:pt modelId="{7449D403-2ABC-E64C-87CE-919E0A13999D}" type="pres">
      <dgm:prSet presAssocID="{04964182-9BB5-E44C-9D09-BC8F814D28E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8FCDAAB-ED1B-594C-8EF6-1CE8FF7F8FA6}" type="presOf" srcId="{3F29CD96-7B0D-A240-AD95-E17F0FC1F346}" destId="{530F5B46-AF0A-2849-B515-4693133DFC14}" srcOrd="0" destOrd="0" presId="urn:microsoft.com/office/officeart/2005/8/layout/chevron1"/>
    <dgm:cxn modelId="{1F3D8DF9-40FC-2440-AD94-27E1E2D53B81}" srcId="{438835B1-7DD0-1D4C-9A0B-6D221382A0F6}" destId="{4B30577E-3760-094B-B6D2-BE85E98AD77C}" srcOrd="0" destOrd="0" parTransId="{1D8BFAAF-F64D-884B-A497-CA910FBA9B0A}" sibTransId="{9F8A2660-988F-DA48-ABF3-531D7A12A356}"/>
    <dgm:cxn modelId="{8B815A57-CB5F-9442-9DDB-1C6D6EEE34B6}" srcId="{438835B1-7DD0-1D4C-9A0B-6D221382A0F6}" destId="{3F29CD96-7B0D-A240-AD95-E17F0FC1F346}" srcOrd="1" destOrd="0" parTransId="{87931724-9015-9149-BD38-DF76A1EDE3ED}" sibTransId="{22C2EEFA-BBB1-6642-ABB6-29155384830B}"/>
    <dgm:cxn modelId="{6F3AC281-DCB7-E745-B426-CB2A164892A3}" srcId="{438835B1-7DD0-1D4C-9A0B-6D221382A0F6}" destId="{04964182-9BB5-E44C-9D09-BC8F814D28EA}" srcOrd="2" destOrd="0" parTransId="{4157AABC-9CEA-7D4A-A411-8160BB116B46}" sibTransId="{F011AA53-BB13-3044-B341-05D1B76FB483}"/>
    <dgm:cxn modelId="{4A1D6C7E-EA99-964D-9F64-717C49D830F4}" type="presOf" srcId="{04964182-9BB5-E44C-9D09-BC8F814D28EA}" destId="{7449D403-2ABC-E64C-87CE-919E0A13999D}" srcOrd="0" destOrd="0" presId="urn:microsoft.com/office/officeart/2005/8/layout/chevron1"/>
    <dgm:cxn modelId="{AD1C5211-9103-9540-B5FC-2333E05D5520}" type="presOf" srcId="{4B30577E-3760-094B-B6D2-BE85E98AD77C}" destId="{1DE56D0A-4FAC-E745-B4BA-28EB63F12549}" srcOrd="0" destOrd="0" presId="urn:microsoft.com/office/officeart/2005/8/layout/chevron1"/>
    <dgm:cxn modelId="{226ED21A-0852-914F-8959-A70E46FABA09}" type="presOf" srcId="{438835B1-7DD0-1D4C-9A0B-6D221382A0F6}" destId="{4954E620-D23A-BF4E-AC11-46EC91591F08}" srcOrd="0" destOrd="0" presId="urn:microsoft.com/office/officeart/2005/8/layout/chevron1"/>
    <dgm:cxn modelId="{DCA55B7A-F547-CD40-8485-8C5E2BC9E59B}" type="presParOf" srcId="{4954E620-D23A-BF4E-AC11-46EC91591F08}" destId="{1DE56D0A-4FAC-E745-B4BA-28EB63F12549}" srcOrd="0" destOrd="0" presId="urn:microsoft.com/office/officeart/2005/8/layout/chevron1"/>
    <dgm:cxn modelId="{B67916F8-A144-0D4E-B188-28C3882F2C4C}" type="presParOf" srcId="{4954E620-D23A-BF4E-AC11-46EC91591F08}" destId="{E0AB52AF-E407-0647-9AF8-A62AE358A121}" srcOrd="1" destOrd="0" presId="urn:microsoft.com/office/officeart/2005/8/layout/chevron1"/>
    <dgm:cxn modelId="{2479897A-6010-DA4C-9FA1-6CD1D261561F}" type="presParOf" srcId="{4954E620-D23A-BF4E-AC11-46EC91591F08}" destId="{530F5B46-AF0A-2849-B515-4693133DFC14}" srcOrd="2" destOrd="0" presId="urn:microsoft.com/office/officeart/2005/8/layout/chevron1"/>
    <dgm:cxn modelId="{87FFD219-30FE-7D40-8740-7EDEE8317AE3}" type="presParOf" srcId="{4954E620-D23A-BF4E-AC11-46EC91591F08}" destId="{3939E6C8-F19B-4C40-B92C-005759217C5D}" srcOrd="3" destOrd="0" presId="urn:microsoft.com/office/officeart/2005/8/layout/chevron1"/>
    <dgm:cxn modelId="{DE9C0351-7E68-9047-9D93-C4D4BE61C104}" type="presParOf" srcId="{4954E620-D23A-BF4E-AC11-46EC91591F08}" destId="{7449D403-2ABC-E64C-87CE-919E0A13999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56D0A-4FAC-E745-B4BA-28EB63F12549}">
      <dsp:nvSpPr>
        <dsp:cNvPr id="0" name=""/>
        <dsp:cNvSpPr/>
      </dsp:nvSpPr>
      <dsp:spPr>
        <a:xfrm>
          <a:off x="2320" y="242013"/>
          <a:ext cx="2826914" cy="1130765"/>
        </a:xfrm>
        <a:prstGeom prst="chevron">
          <a:avLst/>
        </a:prstGeom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Phase 1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Brassage – 5 heures</a:t>
          </a:r>
          <a:endParaRPr lang="fr-FR" sz="1400" kern="1200" dirty="0"/>
        </a:p>
      </dsp:txBody>
      <dsp:txXfrm>
        <a:off x="567703" y="242013"/>
        <a:ext cx="1696149" cy="1130765"/>
      </dsp:txXfrm>
    </dsp:sp>
    <dsp:sp modelId="{530F5B46-AF0A-2849-B515-4693133DFC14}">
      <dsp:nvSpPr>
        <dsp:cNvPr id="0" name=""/>
        <dsp:cNvSpPr/>
      </dsp:nvSpPr>
      <dsp:spPr>
        <a:xfrm>
          <a:off x="2546542" y="242013"/>
          <a:ext cx="2826914" cy="1130765"/>
        </a:xfrm>
        <a:prstGeom prst="chevron">
          <a:avLst/>
        </a:prstGeom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Phase</a:t>
          </a:r>
          <a:r>
            <a:rPr lang="fr-FR" sz="1400" kern="1200" baseline="0" dirty="0" smtClean="0"/>
            <a:t> 2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Fermentation – 1 jours</a:t>
          </a:r>
          <a:endParaRPr lang="fr-FR" sz="1400" kern="1200" dirty="0"/>
        </a:p>
      </dsp:txBody>
      <dsp:txXfrm>
        <a:off x="3111925" y="242013"/>
        <a:ext cx="1696149" cy="1130765"/>
      </dsp:txXfrm>
    </dsp:sp>
    <dsp:sp modelId="{7449D403-2ABC-E64C-87CE-919E0A13999D}">
      <dsp:nvSpPr>
        <dsp:cNvPr id="0" name=""/>
        <dsp:cNvSpPr/>
      </dsp:nvSpPr>
      <dsp:spPr>
        <a:xfrm>
          <a:off x="5090765" y="242013"/>
          <a:ext cx="2826914" cy="1130765"/>
        </a:xfrm>
        <a:prstGeom prst="chevron">
          <a:avLst/>
        </a:prstGeom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Phase 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Garde - 4 jours</a:t>
          </a:r>
          <a:endParaRPr lang="fr-FR" sz="1400" kern="1200" dirty="0"/>
        </a:p>
      </dsp:txBody>
      <dsp:txXfrm>
        <a:off x="5656148" y="242013"/>
        <a:ext cx="1696149" cy="1130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3F2C8-1B63-984A-8C9D-2402B4577158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F0758-0A07-7149-81B9-B85600F8A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6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CF6AE-097E-314A-AF67-34E683B9D313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4E25-4EDC-7B49-A73D-488B38A71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7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33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peut produire deux mois sans s’approvisionner</a:t>
            </a:r>
          </a:p>
          <a:p>
            <a:r>
              <a:rPr lang="fr-FR" dirty="0" smtClean="0"/>
              <a:t>On</a:t>
            </a:r>
            <a:r>
              <a:rPr lang="fr-FR" baseline="0" dirty="0" smtClean="0"/>
              <a:t> peut stocker deux productions sans vendre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91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48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262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919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matières (kg)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Bw01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4’552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02: 4’752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03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4’552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04 : 4’952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59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 smtClean="0"/>
              <a:t>Prix brut unitaire =&gt; 1.8155 / 4 = </a:t>
            </a:r>
            <a:r>
              <a:rPr lang="fr-FR" b="1" dirty="0" smtClean="0"/>
              <a:t>0.46 cts</a:t>
            </a:r>
            <a:r>
              <a:rPr lang="fr-FR" i="1" dirty="0" smtClean="0"/>
              <a:t> (0.453875)</a:t>
            </a:r>
          </a:p>
          <a:p>
            <a:pPr lvl="1"/>
            <a:r>
              <a:rPr lang="fr-FR" dirty="0" smtClean="0"/>
              <a:t>Capacité max. 12’000 litres =&gt; 12K / 4 = 48’000 unités</a:t>
            </a:r>
            <a:r>
              <a:rPr lang="fr-FR" i="1" dirty="0" smtClean="0"/>
              <a:t> (0.25cl)</a:t>
            </a:r>
          </a:p>
          <a:p>
            <a:pPr lvl="1"/>
            <a:r>
              <a:rPr lang="fr-FR" dirty="0" smtClean="0"/>
              <a:t>Co</a:t>
            </a:r>
            <a:r>
              <a:rPr lang="fr-CH" dirty="0" err="1" smtClean="0"/>
              <a:t>ût</a:t>
            </a:r>
            <a:r>
              <a:rPr lang="fr-CH" dirty="0" smtClean="0"/>
              <a:t> de revient brut</a:t>
            </a:r>
            <a:r>
              <a:rPr lang="fr-FR" dirty="0" smtClean="0"/>
              <a:t> =&gt; 48’000 * 0.46 = 22’080.-</a:t>
            </a:r>
          </a:p>
          <a:p>
            <a:pPr lvl="1"/>
            <a:r>
              <a:rPr lang="fr-FR" dirty="0" smtClean="0"/>
              <a:t>=&gt; + Frais fixes =&gt; 22’080.00 + 43’500.00 = 65’580.- CHF</a:t>
            </a:r>
          </a:p>
          <a:p>
            <a:pPr lvl="1"/>
            <a:r>
              <a:rPr lang="fr-FR" dirty="0" smtClean="0"/>
              <a:t>=&gt; Point mort =&gt; 65’580.00 / 48’000.00 = </a:t>
            </a:r>
            <a:r>
              <a:rPr lang="fr-FR" b="1" dirty="0" smtClean="0"/>
              <a:t>1.37 cts</a:t>
            </a:r>
            <a:r>
              <a:rPr lang="fr-FR" i="1" dirty="0" smtClean="0"/>
              <a:t> (1.36625)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81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400’000</a:t>
            </a:r>
            <a:r>
              <a:rPr lang="fr-FR" baseline="0" dirty="0" smtClean="0"/>
              <a:t> actionnaires</a:t>
            </a:r>
          </a:p>
          <a:p>
            <a:r>
              <a:rPr lang="fr-FR" baseline="0" dirty="0" smtClean="0"/>
              <a:t>1’200’000 crédit chez VUBS SA</a:t>
            </a:r>
          </a:p>
          <a:p>
            <a:endParaRPr lang="fr-FR" baseline="0" dirty="0" smtClean="0"/>
          </a:p>
          <a:p>
            <a:r>
              <a:rPr lang="fr-FR" baseline="0" dirty="0" smtClean="0"/>
              <a:t>Cash : 150’000.-</a:t>
            </a:r>
          </a:p>
          <a:p>
            <a:r>
              <a:rPr lang="fr-FR" baseline="0" dirty="0" smtClean="0"/>
              <a:t>Immobilier : </a:t>
            </a:r>
          </a:p>
          <a:p>
            <a:r>
              <a:rPr lang="fr-FR" baseline="0" dirty="0" smtClean="0"/>
              <a:t>Terrain : 275’000.-</a:t>
            </a:r>
          </a:p>
          <a:p>
            <a:r>
              <a:rPr lang="fr-FR" baseline="0" dirty="0" smtClean="0"/>
              <a:t>Machinerie : 450’000.- </a:t>
            </a:r>
          </a:p>
          <a:p>
            <a:r>
              <a:rPr lang="fr-FR" baseline="0" dirty="0" smtClean="0"/>
              <a:t>Dettes à long terme : 1’200’000.-</a:t>
            </a:r>
          </a:p>
          <a:p>
            <a:r>
              <a:rPr lang="fr-FR" baseline="0" dirty="0" smtClean="0"/>
              <a:t>Capital : 400’000.-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8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1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48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3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2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79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58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0" y="-17253"/>
            <a:ext cx="12192000" cy="365125"/>
          </a:xfrm>
          <a:prstGeom prst="rect">
            <a:avLst/>
          </a:prstGeom>
          <a:solidFill>
            <a:srgbClr val="A1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994" y="6222804"/>
            <a:ext cx="1792941" cy="519953"/>
          </a:xfrm>
          <a:prstGeom prst="rect">
            <a:avLst/>
          </a:prstGeom>
        </p:spPr>
      </p:pic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838200" y="1811337"/>
            <a:ext cx="10515600" cy="424440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3"/>
          </p:nvPr>
        </p:nvSpPr>
        <p:spPr>
          <a:xfrm>
            <a:off x="8610600" y="6252832"/>
            <a:ext cx="2743200" cy="365125"/>
          </a:xfrm>
        </p:spPr>
        <p:txBody>
          <a:bodyPr/>
          <a:lstStyle>
            <a:lvl1pPr>
              <a:defRPr sz="2800">
                <a:solidFill>
                  <a:srgbClr val="A14788"/>
                </a:solidFill>
              </a:defRPr>
            </a:lvl1pPr>
          </a:lstStyle>
          <a:p>
            <a:r>
              <a:rPr lang="fr-FR" dirty="0" smtClean="0"/>
              <a:t>| </a:t>
            </a:r>
            <a:fld id="{11F7D731-C055-3249-8EA8-D278BF8107D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61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75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63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72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1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7.png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800" dirty="0" smtClean="0"/>
              <a:t>Scénario Brewery &amp; Co.</a:t>
            </a:r>
          </a:p>
          <a:p>
            <a:r>
              <a:rPr lang="fr-FR" sz="1800" dirty="0" smtClean="0">
                <a:solidFill>
                  <a:srgbClr val="A14788"/>
                </a:solidFill>
              </a:rPr>
              <a:t>Un jeu sérieux destiné à se former à la gestion d’entreprise</a:t>
            </a:r>
          </a:p>
          <a:p>
            <a:r>
              <a:rPr lang="is-IS" sz="1400" i="1" dirty="0" smtClean="0">
                <a:solidFill>
                  <a:srgbClr val="A14788"/>
                </a:solidFill>
              </a:rPr>
              <a:t>… En s’amusant !</a:t>
            </a:r>
            <a:endParaRPr lang="fr-FR" sz="1600" i="1" dirty="0">
              <a:solidFill>
                <a:srgbClr val="A14788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1898740"/>
            <a:ext cx="5079997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des matières premières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Eau : 1.50/m</a:t>
            </a:r>
            <a:r>
              <a:rPr lang="fr-FR" baseline="30000" dirty="0" smtClean="0"/>
              <a:t>3</a:t>
            </a:r>
            <a:endParaRPr lang="fr-FR" dirty="0" smtClean="0"/>
          </a:p>
          <a:p>
            <a:r>
              <a:rPr lang="fr-FR" dirty="0" smtClean="0"/>
              <a:t>Malt d’orge 15.-/25kg</a:t>
            </a:r>
          </a:p>
          <a:p>
            <a:r>
              <a:rPr lang="fr-FR" dirty="0" smtClean="0"/>
              <a:t>Malt d’orge Bio 22.-/30kg</a:t>
            </a:r>
          </a:p>
          <a:p>
            <a:r>
              <a:rPr lang="fr-FR" dirty="0" smtClean="0"/>
              <a:t>Malt de formant 11.-/25kg</a:t>
            </a:r>
          </a:p>
          <a:p>
            <a:r>
              <a:rPr lang="fr-FR" dirty="0" smtClean="0"/>
              <a:t>Houblon 18.-/kg</a:t>
            </a:r>
          </a:p>
          <a:p>
            <a:r>
              <a:rPr lang="fr-FR" dirty="0" smtClean="0"/>
              <a:t>Houblon Bio 27.-/kg</a:t>
            </a:r>
          </a:p>
          <a:p>
            <a:r>
              <a:rPr lang="fr-FR" dirty="0" smtClean="0"/>
              <a:t>Levure 250.-/kg</a:t>
            </a:r>
          </a:p>
          <a:p>
            <a:r>
              <a:rPr lang="fr-FR" dirty="0" smtClean="0"/>
              <a:t>Levure Bio 275.-/kg</a:t>
            </a:r>
          </a:p>
          <a:p>
            <a:r>
              <a:rPr lang="fr-FR" dirty="0" smtClean="0"/>
              <a:t>Miel à 10.-/kg</a:t>
            </a:r>
          </a:p>
          <a:p>
            <a:r>
              <a:rPr lang="fr-FR" dirty="0" smtClean="0"/>
              <a:t>Bouquet d’épice à 0.20/bouquet de 25 grammes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des récipients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Cannette d’</a:t>
            </a:r>
            <a:r>
              <a:rPr lang="fr-FR" dirty="0" err="1" smtClean="0"/>
              <a:t>alluminium</a:t>
            </a:r>
            <a:r>
              <a:rPr lang="fr-FR" dirty="0" smtClean="0"/>
              <a:t> d’une contenance de 50 cl revient au prix de 0.01 cts de CHF l’unité</a:t>
            </a:r>
          </a:p>
          <a:p>
            <a:r>
              <a:rPr lang="fr-FR" dirty="0" smtClean="0"/>
              <a:t>Bouteille en verre d’une contenance 25 cl revient au prix de 0.05 cts de CHF l’unité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0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fournisseurs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Pour vos matières premières</a:t>
            </a:r>
          </a:p>
          <a:p>
            <a:pPr lvl="1"/>
            <a:r>
              <a:rPr lang="fr-FR" b="1" dirty="0" smtClean="0"/>
              <a:t>Maltlonne SA </a:t>
            </a:r>
            <a:r>
              <a:rPr lang="fr-FR" dirty="0" smtClean="0"/>
              <a:t>offrant des conditions de paiement à 30 jours et livre en 15 jours. Il vous fournit en malts et levure</a:t>
            </a:r>
          </a:p>
          <a:p>
            <a:pPr lvl="1"/>
            <a:r>
              <a:rPr lang="fr-FR" b="1" dirty="0" smtClean="0"/>
              <a:t>Ourseau SA </a:t>
            </a:r>
            <a:r>
              <a:rPr lang="fr-FR" dirty="0" smtClean="0"/>
              <a:t>avec paiement à 15 jours</a:t>
            </a:r>
            <a:r>
              <a:rPr lang="fr-FR" dirty="0"/>
              <a:t> </a:t>
            </a:r>
            <a:r>
              <a:rPr lang="fr-FR" dirty="0" smtClean="0"/>
              <a:t>et 15 jours à livrer l’eau traitée.</a:t>
            </a:r>
          </a:p>
          <a:p>
            <a:pPr lvl="1"/>
            <a:r>
              <a:rPr lang="fr-FR" b="1" dirty="0" smtClean="0"/>
              <a:t>Monsieur Ture </a:t>
            </a:r>
            <a:r>
              <a:rPr lang="fr-FR" dirty="0" smtClean="0"/>
              <a:t>livraison au minimum à 10 jours ouvrables. Paiement dès réception. Il vous fournit en miel et épices</a:t>
            </a:r>
          </a:p>
          <a:p>
            <a:r>
              <a:rPr lang="fr-FR" dirty="0" smtClean="0"/>
              <a:t>Pour les récipients de conditionnement</a:t>
            </a:r>
          </a:p>
          <a:p>
            <a:pPr lvl="1"/>
            <a:r>
              <a:rPr lang="fr-FR" b="1" dirty="0" smtClean="0"/>
              <a:t>Maltlonne SA </a:t>
            </a:r>
            <a:r>
              <a:rPr lang="fr-FR" dirty="0" smtClean="0"/>
              <a:t>avec des </a:t>
            </a:r>
            <a:r>
              <a:rPr lang="fr-CH" dirty="0" smtClean="0"/>
              <a:t>conditions semblables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5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bailleurs de fond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err="1" smtClean="0"/>
              <a:t>Breweries</a:t>
            </a:r>
            <a:r>
              <a:rPr lang="fr-FR" dirty="0" smtClean="0"/>
              <a:t> Holding </a:t>
            </a:r>
            <a:r>
              <a:rPr lang="fr-FR" dirty="0" err="1" smtClean="0"/>
              <a:t>Corp</a:t>
            </a:r>
            <a:r>
              <a:rPr lang="fr-FR" dirty="0" smtClean="0"/>
              <a:t> à Zoug</a:t>
            </a:r>
          </a:p>
          <a:p>
            <a:pPr lvl="1"/>
            <a:r>
              <a:rPr lang="fr-FR" dirty="0" smtClean="0"/>
              <a:t>Société mère</a:t>
            </a:r>
          </a:p>
          <a:p>
            <a:pPr lvl="1"/>
            <a:r>
              <a:rPr lang="fr-FR" dirty="0" smtClean="0"/>
              <a:t>Possède toutes les actions de la société</a:t>
            </a:r>
          </a:p>
          <a:p>
            <a:pPr lvl="1"/>
            <a:r>
              <a:rPr lang="fr-FR" dirty="0"/>
              <a:t>V</a:t>
            </a:r>
            <a:r>
              <a:rPr lang="fr-FR" dirty="0" smtClean="0"/>
              <a:t>aleur de 400’000.</a:t>
            </a:r>
            <a:r>
              <a:rPr lang="fr-CH" dirty="0" smtClean="0"/>
              <a:t> –</a:t>
            </a:r>
            <a:r>
              <a:rPr lang="fr-FR" dirty="0" smtClean="0"/>
              <a:t> CHF</a:t>
            </a:r>
          </a:p>
          <a:p>
            <a:r>
              <a:rPr lang="fr-FR" dirty="0" smtClean="0"/>
              <a:t>VUBS SA à Z</a:t>
            </a:r>
            <a:r>
              <a:rPr lang="fr-CH" dirty="0" err="1" smtClean="0"/>
              <a:t>ürich</a:t>
            </a:r>
            <a:endParaRPr lang="fr-CH" dirty="0" smtClean="0"/>
          </a:p>
          <a:p>
            <a:pPr lvl="1"/>
            <a:r>
              <a:rPr lang="fr-CH" dirty="0" smtClean="0"/>
              <a:t>Vous à obtenu un crédit</a:t>
            </a:r>
          </a:p>
          <a:p>
            <a:pPr lvl="1"/>
            <a:r>
              <a:rPr lang="fr-CH" dirty="0" smtClean="0"/>
              <a:t>Valeur de 1’200’000.– CHF</a:t>
            </a:r>
          </a:p>
          <a:p>
            <a:pPr lvl="1"/>
            <a:r>
              <a:rPr lang="fr-CH" dirty="0"/>
              <a:t>T</a:t>
            </a:r>
            <a:r>
              <a:rPr lang="fr-CH" dirty="0" smtClean="0"/>
              <a:t>aux d’intérêt non-fixe</a:t>
            </a:r>
          </a:p>
          <a:p>
            <a:pPr lvl="1"/>
            <a:r>
              <a:rPr lang="fr-CH" dirty="0" smtClean="0"/>
              <a:t>Initialement à 4.5% sur 25 ans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revendeurs et les parts de marchés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72" y="2076873"/>
            <a:ext cx="5816912" cy="3702678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llipse 6"/>
          <p:cNvSpPr>
            <a:spLocks noChangeAspect="1"/>
          </p:cNvSpPr>
          <p:nvPr/>
        </p:nvSpPr>
        <p:spPr>
          <a:xfrm>
            <a:off x="4424416" y="4001650"/>
            <a:ext cx="720000" cy="72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23</a:t>
            </a:r>
            <a:endParaRPr lang="fr-FR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Ellipse 7"/>
          <p:cNvSpPr>
            <a:spLocks noChangeAspect="1"/>
          </p:cNvSpPr>
          <p:nvPr/>
        </p:nvSpPr>
        <p:spPr>
          <a:xfrm>
            <a:off x="4824915" y="4708182"/>
            <a:ext cx="540000" cy="540000"/>
          </a:xfrm>
          <a:prstGeom prst="ellipse">
            <a:avLst/>
          </a:prstGeom>
          <a:solidFill>
            <a:srgbClr val="A147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</a:rPr>
              <a:t>11</a:t>
            </a:r>
            <a:endParaRPr lang="fr-FR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180007" y="3838835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49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Ellipse 9"/>
          <p:cNvSpPr>
            <a:spLocks noChangeAspect="1"/>
          </p:cNvSpPr>
          <p:nvPr/>
        </p:nvSpPr>
        <p:spPr>
          <a:xfrm>
            <a:off x="6487192" y="2742498"/>
            <a:ext cx="720000" cy="720000"/>
          </a:xfrm>
          <a:prstGeom prst="ellipse">
            <a:avLst/>
          </a:prstGeom>
          <a:solidFill>
            <a:srgbClr val="A14788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17</a:t>
            </a:r>
            <a:endParaRPr lang="fr-F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Ellipse 10"/>
          <p:cNvSpPr>
            <a:spLocks noChangeAspect="1"/>
          </p:cNvSpPr>
          <p:nvPr/>
        </p:nvSpPr>
        <p:spPr>
          <a:xfrm>
            <a:off x="6430652" y="2182942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2">
                    <a:lumMod val="50000"/>
                  </a:schemeClr>
                </a:solidFill>
              </a:rPr>
              <a:t>12</a:t>
            </a:r>
            <a:endParaRPr lang="fr-F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415067" y="2270943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58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Ellipse 12"/>
          <p:cNvSpPr>
            <a:spLocks noChangeAspect="1"/>
          </p:cNvSpPr>
          <p:nvPr/>
        </p:nvSpPr>
        <p:spPr>
          <a:xfrm>
            <a:off x="6985687" y="3672690"/>
            <a:ext cx="720000" cy="720000"/>
          </a:xfrm>
          <a:prstGeom prst="ellipse">
            <a:avLst/>
          </a:prstGeom>
          <a:solidFill>
            <a:srgbClr val="A14788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15</a:t>
            </a:r>
            <a:endParaRPr lang="fr-F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Ellipse 13"/>
          <p:cNvSpPr>
            <a:spLocks noChangeAspect="1"/>
          </p:cNvSpPr>
          <p:nvPr/>
        </p:nvSpPr>
        <p:spPr>
          <a:xfrm>
            <a:off x="8144077" y="3570257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fr-F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557232" y="4069378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27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38200" y="1735206"/>
            <a:ext cx="360567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43 </a:t>
            </a:r>
            <a:r>
              <a:rPr lang="fr-FR" sz="2000" b="1" dirty="0" smtClean="0">
                <a:solidFill>
                  <a:schemeClr val="accent2"/>
                </a:solidFill>
              </a:rPr>
              <a:t>Détaillants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20%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Attrait pour BW02, 03 et 04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25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15% plus cher que les supermarchés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entre 5 et 10 jours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38200" y="3935762"/>
            <a:ext cx="328949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43 </a:t>
            </a:r>
            <a:r>
              <a:rPr lang="fr-FR" sz="2000" b="1" dirty="0" smtClean="0">
                <a:solidFill>
                  <a:srgbClr val="A14788"/>
                </a:solidFill>
              </a:rPr>
              <a:t>Supermarchés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55%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Attrait pour tous les produits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50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Prix le plus bas possible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à 15 jours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057812" y="1732985"/>
            <a:ext cx="32959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134 </a:t>
            </a:r>
            <a:r>
              <a:rPr lang="fr-FR" sz="2000" b="1" dirty="0" smtClean="0">
                <a:solidFill>
                  <a:schemeClr val="accent4"/>
                </a:solidFill>
              </a:rPr>
              <a:t>Autres</a:t>
            </a:r>
            <a:r>
              <a:rPr lang="fr-FR" sz="2000" b="1" dirty="0" smtClean="0"/>
              <a:t>*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25%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Uniquement la </a:t>
            </a:r>
            <a:r>
              <a:rPr lang="fr-FR" dirty="0" err="1" smtClean="0"/>
              <a:t>Lager</a:t>
            </a:r>
            <a:r>
              <a:rPr lang="fr-FR" dirty="0" smtClean="0"/>
              <a:t> </a:t>
            </a:r>
            <a:r>
              <a:rPr lang="fr-FR" dirty="0" err="1" smtClean="0"/>
              <a:t>Beer</a:t>
            </a:r>
            <a:endParaRPr lang="fr-FR" dirty="0" smtClean="0"/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25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Jusqu’à 50% plus cher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en une dizaine de jours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127691" y="5858228"/>
            <a:ext cx="7226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200" dirty="0" smtClean="0"/>
              <a:t>* Comprend restaurants, bars, cafés et discothèques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622725" y="3318455"/>
            <a:ext cx="90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45%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979198" y="3318455"/>
            <a:ext cx="90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35%</a:t>
            </a:r>
            <a:endParaRPr lang="fr-FR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410857" y="3318455"/>
            <a:ext cx="90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fr-F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20536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Location d’espace de stockage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Vos infrastructure d’entrep</a:t>
            </a:r>
            <a:r>
              <a:rPr lang="fr-CH" dirty="0" err="1" smtClean="0"/>
              <a:t>ôsage</a:t>
            </a:r>
            <a:r>
              <a:rPr lang="fr-CH" dirty="0" smtClean="0"/>
              <a:t> </a:t>
            </a:r>
            <a:r>
              <a:rPr lang="fr-FR" dirty="0" smtClean="0"/>
              <a:t>possèdent des limites</a:t>
            </a:r>
          </a:p>
          <a:p>
            <a:pPr lvl="1"/>
            <a:r>
              <a:rPr lang="fr-FR" dirty="0" smtClean="0"/>
              <a:t>Pour rappel : 1’719 kilogrammes de matières première,  120 m3 d’eau et 50’000 unités cannettes ou bouteilles</a:t>
            </a:r>
          </a:p>
          <a:p>
            <a:r>
              <a:rPr lang="fr-FR" dirty="0" smtClean="0"/>
              <a:t>Vous avez la possibilité d’acquérir de l’espace supplémentaire auprès de </a:t>
            </a:r>
            <a:r>
              <a:rPr lang="fr-FR" b="1" dirty="0" err="1" smtClean="0"/>
              <a:t>Warehousing</a:t>
            </a:r>
            <a:r>
              <a:rPr lang="fr-FR" b="1" dirty="0" smtClean="0"/>
              <a:t> </a:t>
            </a:r>
            <a:r>
              <a:rPr lang="fr-FR" b="1" dirty="0" err="1" smtClean="0"/>
              <a:t>Swiss</a:t>
            </a:r>
            <a:r>
              <a:rPr lang="fr-FR" b="1" dirty="0" smtClean="0"/>
              <a:t> AG</a:t>
            </a:r>
          </a:p>
          <a:p>
            <a:pPr lvl="1"/>
            <a:r>
              <a:rPr lang="fr-FR" dirty="0" smtClean="0"/>
              <a:t>10 kilogrammes sont facturés à 100.- CHF/jour</a:t>
            </a:r>
          </a:p>
          <a:p>
            <a:pPr lvl="1"/>
            <a:r>
              <a:rPr lang="fr-FR" dirty="0" smtClean="0"/>
              <a:t>12’000 unités sont facturées au prix de 200.- CHF/jour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7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collaborateurs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Main d’œuvre directe 1 personnes :</a:t>
            </a:r>
          </a:p>
          <a:p>
            <a:pPr lvl="1"/>
            <a:r>
              <a:rPr lang="fr-FR" dirty="0" smtClean="0"/>
              <a:t>Collaborateur responsable du bon fonctionnement des lignes de production (technique, révision et hygiène)</a:t>
            </a:r>
          </a:p>
          <a:p>
            <a:r>
              <a:rPr lang="fr-FR" dirty="0" smtClean="0"/>
              <a:t>Main d’œuvre indirecte 3 personnes :</a:t>
            </a:r>
          </a:p>
          <a:p>
            <a:pPr lvl="1"/>
            <a:r>
              <a:rPr lang="fr-FR" dirty="0" smtClean="0"/>
              <a:t>L’équipe des cadres, vous et vos 2 autres collègues fraichement embauchés</a:t>
            </a:r>
          </a:p>
          <a:p>
            <a:pPr lvl="1"/>
            <a:r>
              <a:rPr lang="fr-FR" dirty="0" smtClean="0"/>
              <a:t>Un employé de commerce à l’accueil et qui gère la comptabilité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5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Frais fixes mensuels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Votre société travaille 5 jours sur 7</a:t>
            </a:r>
          </a:p>
          <a:p>
            <a:r>
              <a:rPr lang="fr-FR" dirty="0"/>
              <a:t>5</a:t>
            </a:r>
            <a:r>
              <a:rPr lang="fr-FR" dirty="0" smtClean="0"/>
              <a:t>’000.- CHF pour la main d’œuvre direct</a:t>
            </a:r>
          </a:p>
          <a:p>
            <a:r>
              <a:rPr lang="fr-FR" dirty="0" smtClean="0"/>
              <a:t>30’000.- CHF pour les SG&amp;A (ventes, généraux et administratifs)</a:t>
            </a:r>
          </a:p>
          <a:p>
            <a:r>
              <a:rPr lang="fr-FR" dirty="0" smtClean="0"/>
              <a:t>En supplément, prévoyez de rembourser votre </a:t>
            </a:r>
            <a:r>
              <a:rPr lang="fr-FR" dirty="0" err="1" smtClean="0"/>
              <a:t>pr</a:t>
            </a:r>
            <a:r>
              <a:rPr lang="fr-CH" dirty="0" err="1" smtClean="0"/>
              <a:t>êt</a:t>
            </a:r>
            <a:r>
              <a:rPr lang="fr-CH" dirty="0" smtClean="0"/>
              <a:t> bancaire</a:t>
            </a:r>
          </a:p>
          <a:p>
            <a:pPr lvl="1"/>
            <a:r>
              <a:rPr lang="fr-CH" dirty="0" smtClean="0"/>
              <a:t>4’000.- CHF remboursement</a:t>
            </a:r>
          </a:p>
          <a:p>
            <a:pPr lvl="1"/>
            <a:r>
              <a:rPr lang="fr-CH" dirty="0" smtClean="0"/>
              <a:t>4’500.- CHF d’intérêts</a:t>
            </a:r>
          </a:p>
          <a:p>
            <a:r>
              <a:rPr lang="fr-CH" dirty="0" smtClean="0"/>
              <a:t>L’amortissement de vos installations de production</a:t>
            </a:r>
          </a:p>
          <a:p>
            <a:pPr lvl="1"/>
            <a:r>
              <a:rPr lang="fr-CH" dirty="0" smtClean="0"/>
              <a:t>Sur 10 ans de manière linéaire 3’750.- CHF</a:t>
            </a:r>
          </a:p>
          <a:p>
            <a:r>
              <a:rPr lang="fr-CH" b="1" dirty="0" smtClean="0"/>
              <a:t>La totalité des frais fixes à couvrir sont de 47’250.-/mois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 revient brut de 40 hectolitres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03855697"/>
              </p:ext>
            </p:extLst>
          </p:nvPr>
        </p:nvGraphicFramePr>
        <p:xfrm>
          <a:off x="838200" y="1928069"/>
          <a:ext cx="10515600" cy="4079240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210312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Matières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Lager</a:t>
                      </a:r>
                      <a:r>
                        <a:rPr lang="fr-FR" b="0" dirty="0" smtClean="0"/>
                        <a:t> </a:t>
                      </a:r>
                      <a:r>
                        <a:rPr lang="fr-FR" b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Honing </a:t>
                      </a:r>
                      <a:r>
                        <a:rPr lang="fr-FR" b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Lager</a:t>
                      </a:r>
                      <a:r>
                        <a:rPr lang="fr-FR" b="0" dirty="0" smtClean="0"/>
                        <a:t> </a:t>
                      </a:r>
                      <a:r>
                        <a:rPr lang="fr-FR" b="0" dirty="0" err="1" smtClean="0"/>
                        <a:t>Beer</a:t>
                      </a:r>
                      <a:r>
                        <a:rPr lang="fr-FR" b="0" dirty="0" smtClean="0"/>
                        <a:t> Bio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Spice</a:t>
                      </a:r>
                      <a:r>
                        <a:rPr lang="fr-FR" b="0" baseline="0" dirty="0" smtClean="0"/>
                        <a:t> </a:t>
                      </a:r>
                      <a:r>
                        <a:rPr lang="fr-FR" b="0" baseline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Eau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Malt d’orge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312.-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381.34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312.-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Malt de formant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228.80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Houblon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dirty="0" smtClean="0"/>
                        <a:t>8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Levure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Miel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100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Épices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smtClean="0"/>
                        <a:t>2’000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1’600.-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Réceptacle 0.25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Total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7’262.-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8’178.8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7’403.34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8’862.-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</a:t>
                      </a:r>
                      <a:r>
                        <a:rPr lang="fr-CH" b="1" dirty="0" err="1" smtClean="0"/>
                        <a:t>ût</a:t>
                      </a:r>
                      <a:r>
                        <a:rPr lang="fr-CH" b="1" dirty="0" smtClean="0"/>
                        <a:t> du litre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 1.8155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2.0447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1.8508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2.2155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1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schématique du bénéfice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838200" y="1811338"/>
            <a:ext cx="10515600" cy="10291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b="1" dirty="0" smtClean="0"/>
              <a:t>Hypothèse produit BW01</a:t>
            </a:r>
          </a:p>
          <a:p>
            <a:pPr marL="0" indent="0">
              <a:buNone/>
            </a:pPr>
            <a:r>
              <a:rPr lang="fr-FR" i="1" dirty="0" smtClean="0"/>
              <a:t>« </a:t>
            </a:r>
            <a:r>
              <a:rPr lang="fr-FR" b="1" i="1" dirty="0" smtClean="0"/>
              <a:t>100%</a:t>
            </a:r>
            <a:r>
              <a:rPr lang="fr-FR" i="1" dirty="0" smtClean="0"/>
              <a:t> de la capacité de production et </a:t>
            </a:r>
            <a:r>
              <a:rPr lang="fr-FR" b="1" i="1" dirty="0" smtClean="0"/>
              <a:t>100%</a:t>
            </a:r>
            <a:r>
              <a:rPr lang="fr-FR" i="1" dirty="0" smtClean="0"/>
              <a:t> des vente avec 10% de marge »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199" y="3112573"/>
            <a:ext cx="20160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Prix de revient</a:t>
            </a:r>
          </a:p>
          <a:p>
            <a:r>
              <a:rPr lang="fr-FR" sz="1600" i="1" dirty="0" smtClean="0"/>
              <a:t>unitaire</a:t>
            </a:r>
          </a:p>
          <a:p>
            <a:r>
              <a:rPr lang="fr-FR" sz="2000" b="1" dirty="0" smtClean="0"/>
              <a:t>0.46 cts</a:t>
            </a:r>
            <a:endParaRPr lang="fr-FR" sz="2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838199" y="4102992"/>
            <a:ext cx="20160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100% production</a:t>
            </a:r>
          </a:p>
          <a:p>
            <a:r>
              <a:rPr lang="fr-FR" sz="1600" i="1" dirty="0" smtClean="0"/>
              <a:t>48’000 unités</a:t>
            </a:r>
          </a:p>
          <a:p>
            <a:r>
              <a:rPr lang="fr-FR" sz="2000" b="1" dirty="0" smtClean="0"/>
              <a:t>22’080.00 CHF</a:t>
            </a:r>
            <a:endParaRPr lang="fr-FR" sz="2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893109" y="3112572"/>
            <a:ext cx="3600000" cy="19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fr-FR" sz="2800" b="1" dirty="0" smtClean="0"/>
              <a:t>Frais fixes</a:t>
            </a:r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35’000.00 CHF</a:t>
            </a:r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08’500.00 CHF</a:t>
            </a:r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03’750.00 CHF</a:t>
            </a:r>
            <a:endParaRPr lang="fr-FR" sz="2800" b="1" dirty="0"/>
          </a:p>
        </p:txBody>
      </p:sp>
      <p:sp>
        <p:nvSpPr>
          <p:cNvPr id="10" name="Signalisation droite 9"/>
          <p:cNvSpPr/>
          <p:nvPr/>
        </p:nvSpPr>
        <p:spPr>
          <a:xfrm>
            <a:off x="6533749" y="3112572"/>
            <a:ext cx="2677221" cy="1934367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Zone de profit</a:t>
            </a:r>
          </a:p>
          <a:p>
            <a:pPr algn="ctr"/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10%</a:t>
            </a: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20" y="3460482"/>
            <a:ext cx="540000" cy="54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10" y="3274386"/>
            <a:ext cx="1625600" cy="1625600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6372304" y="3948723"/>
            <a:ext cx="276926" cy="2769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6510767" y="5226315"/>
            <a:ext cx="0" cy="61200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835014" y="5791038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Mort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723077" y="5299995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DC7488"/>
                </a:solidFill>
              </a:rPr>
              <a:t>69’330.- frais totaux</a:t>
            </a:r>
            <a:endParaRPr lang="fr-FR" sz="1600" b="1" dirty="0">
              <a:solidFill>
                <a:srgbClr val="DC7488"/>
              </a:solidFill>
            </a:endParaRPr>
          </a:p>
        </p:txBody>
      </p:sp>
      <p:sp>
        <p:nvSpPr>
          <p:cNvPr id="21" name="Accolade ouvrante 20"/>
          <p:cNvSpPr/>
          <p:nvPr/>
        </p:nvSpPr>
        <p:spPr>
          <a:xfrm rot="16200000">
            <a:off x="3541477" y="2372432"/>
            <a:ext cx="248362" cy="5654909"/>
          </a:xfrm>
          <a:prstGeom prst="leftBrace">
            <a:avLst/>
          </a:prstGeom>
          <a:ln>
            <a:solidFill>
              <a:srgbClr val="DC7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000126" y="3239760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1.45</a:t>
            </a:r>
            <a:endParaRPr lang="fr-FR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9721440" y="3922075"/>
            <a:ext cx="2734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accent6"/>
                </a:solidFill>
              </a:rPr>
              <a:t>Bénéfice brut 6’756 CHF</a:t>
            </a:r>
            <a:endParaRPr lang="fr-FR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cela se joue?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087533" y="5562091"/>
            <a:ext cx="401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/>
              <a:t>Le PGI Open Source le plus populaire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314" t="32201" r="9120" b="30818"/>
          <a:stretch/>
        </p:blipFill>
        <p:spPr>
          <a:xfrm>
            <a:off x="4353464" y="4362312"/>
            <a:ext cx="3485072" cy="11997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2233887"/>
            <a:ext cx="3276000" cy="152296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OdooSIM</a:t>
            </a:r>
            <a:endParaRPr lang="fr-FR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52" y="1686186"/>
            <a:ext cx="3892096" cy="24325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77082" y="2233887"/>
            <a:ext cx="3276718" cy="152296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4105106" y="-97277"/>
            <a:ext cx="1847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61" y="2343990"/>
            <a:ext cx="1302753" cy="1302753"/>
          </a:xfrm>
        </p:spPr>
      </p:pic>
      <p:pic>
        <p:nvPicPr>
          <p:cNvPr id="12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043" y="2343990"/>
            <a:ext cx="1302753" cy="1302753"/>
          </a:xfrm>
          <a:prstGeom prst="rect">
            <a:avLst/>
          </a:prstGeom>
        </p:spPr>
      </p:pic>
      <p:pic>
        <p:nvPicPr>
          <p:cNvPr id="13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402" y="2343990"/>
            <a:ext cx="1302753" cy="1302753"/>
          </a:xfrm>
          <a:prstGeom prst="rect">
            <a:avLst/>
          </a:prstGeom>
        </p:spPr>
      </p:pic>
      <p:grpSp>
        <p:nvGrpSpPr>
          <p:cNvPr id="16" name="Grouper 15"/>
          <p:cNvGrpSpPr/>
          <p:nvPr/>
        </p:nvGrpSpPr>
        <p:grpSpPr>
          <a:xfrm>
            <a:off x="3677055" y="2587556"/>
            <a:ext cx="856034" cy="856034"/>
            <a:chOff x="3677055" y="2587556"/>
            <a:chExt cx="856034" cy="856034"/>
          </a:xfrm>
        </p:grpSpPr>
        <p:sp>
          <p:nvSpPr>
            <p:cNvPr id="14" name="Ellipse 13"/>
            <p:cNvSpPr/>
            <p:nvPr/>
          </p:nvSpPr>
          <p:spPr>
            <a:xfrm>
              <a:off x="3677055" y="2587556"/>
              <a:ext cx="856034" cy="856034"/>
            </a:xfrm>
            <a:prstGeom prst="ellipse">
              <a:avLst/>
            </a:prstGeom>
            <a:solidFill>
              <a:srgbClr val="A14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Double flèche horizontale 14"/>
            <p:cNvSpPr/>
            <p:nvPr/>
          </p:nvSpPr>
          <p:spPr>
            <a:xfrm>
              <a:off x="3799072" y="2831749"/>
              <a:ext cx="612000" cy="3600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r 16"/>
          <p:cNvGrpSpPr/>
          <p:nvPr/>
        </p:nvGrpSpPr>
        <p:grpSpPr>
          <a:xfrm>
            <a:off x="7664802" y="2587556"/>
            <a:ext cx="856034" cy="856034"/>
            <a:chOff x="3677055" y="2587556"/>
            <a:chExt cx="856034" cy="856034"/>
          </a:xfrm>
        </p:grpSpPr>
        <p:sp>
          <p:nvSpPr>
            <p:cNvPr id="18" name="Ellipse 17"/>
            <p:cNvSpPr/>
            <p:nvPr/>
          </p:nvSpPr>
          <p:spPr>
            <a:xfrm>
              <a:off x="3677055" y="2587556"/>
              <a:ext cx="856034" cy="856034"/>
            </a:xfrm>
            <a:prstGeom prst="ellipse">
              <a:avLst/>
            </a:prstGeom>
            <a:solidFill>
              <a:srgbClr val="A14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Double flèche horizontale 18"/>
            <p:cNvSpPr/>
            <p:nvPr/>
          </p:nvSpPr>
          <p:spPr>
            <a:xfrm>
              <a:off x="3799072" y="2831749"/>
              <a:ext cx="612000" cy="3600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838200" y="4118746"/>
            <a:ext cx="32760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Simulateur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Dérouler le scénario en simulant du temps et en manipulant des objets propre à Odoo®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Simuler une économie de marché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059924" y="4118746"/>
            <a:ext cx="32760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2000" b="1" dirty="0" smtClean="0"/>
              <a:t>Participants</a:t>
            </a:r>
          </a:p>
          <a:p>
            <a:pPr marL="342900" indent="-342900" algn="r">
              <a:buFont typeface="Arial" charset="0"/>
              <a:buChar char="•"/>
            </a:pPr>
            <a:r>
              <a:rPr lang="fr-FR" sz="2000" dirty="0" smtClean="0"/>
              <a:t>Piloter une société</a:t>
            </a:r>
          </a:p>
          <a:p>
            <a:pPr marL="342900" indent="-342900" algn="r">
              <a:buFont typeface="Arial" charset="0"/>
              <a:buChar char="•"/>
            </a:pPr>
            <a:r>
              <a:rPr lang="fr-FR" sz="2000" dirty="0" smtClean="0"/>
              <a:t>Prendre des décisions stratégiques</a:t>
            </a: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3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fluctuations saisonnière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838200" y="1830792"/>
            <a:ext cx="10515600" cy="4244405"/>
          </a:xfrm>
        </p:spPr>
        <p:txBody>
          <a:bodyPr/>
          <a:lstStyle/>
          <a:p>
            <a:r>
              <a:rPr lang="fr-FR" dirty="0" smtClean="0"/>
              <a:t>Durant l’année le volume de demande évolue :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		Hiver	Printemps	Eté	Automne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BW01	+0%	+5%	+20%	-5%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BW02	+8%	-3%	-3%	+5%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BW03	+0%	+0%	+0%	+0%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BW04	+15%	-20%	-30%	+45%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06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initial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ACTIFS</a:t>
            </a:r>
          </a:p>
          <a:p>
            <a:pPr>
              <a:tabLst>
                <a:tab pos="3270250" algn="l"/>
              </a:tabLst>
            </a:pPr>
            <a:r>
              <a:rPr lang="fr-FR" dirty="0" smtClean="0"/>
              <a:t>Circulants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Compte VUBS SA : </a:t>
            </a:r>
            <a:r>
              <a:rPr lang="fr-FR" dirty="0"/>
              <a:t>	</a:t>
            </a:r>
            <a:r>
              <a:rPr lang="fr-FR" dirty="0" smtClean="0"/>
              <a:t>150’000.00</a:t>
            </a:r>
          </a:p>
          <a:p>
            <a:pPr>
              <a:tabLst>
                <a:tab pos="3270250" algn="l"/>
              </a:tabLst>
            </a:pPr>
            <a:r>
              <a:rPr lang="fr-FR" dirty="0" smtClean="0"/>
              <a:t>Immobilisés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Machines :	450’000.00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B</a:t>
            </a:r>
            <a:r>
              <a:rPr lang="fr-CH" dirty="0" err="1" smtClean="0"/>
              <a:t>âtiments</a:t>
            </a:r>
            <a:r>
              <a:rPr lang="fr-CH" dirty="0" smtClean="0"/>
              <a:t> : 	725’000.00</a:t>
            </a:r>
          </a:p>
          <a:p>
            <a:pPr marL="685800" lvl="2">
              <a:tabLst>
                <a:tab pos="4320000" algn="r"/>
              </a:tabLst>
            </a:pPr>
            <a:r>
              <a:rPr lang="fr-CH" dirty="0" smtClean="0"/>
              <a:t>Terrain :	275’000.00</a:t>
            </a:r>
          </a:p>
          <a:p>
            <a:pPr marL="0" lvl="1" indent="0">
              <a:buNone/>
              <a:tabLst>
                <a:tab pos="4320000" algn="r"/>
              </a:tabLst>
            </a:pPr>
            <a:endParaRPr lang="fr-CH" dirty="0"/>
          </a:p>
          <a:p>
            <a:pPr marL="0" lvl="1" indent="0">
              <a:buNone/>
              <a:tabLst>
                <a:tab pos="4320000" algn="r"/>
              </a:tabLst>
            </a:pPr>
            <a:r>
              <a:rPr lang="fr-CH" b="1" dirty="0" smtClean="0"/>
              <a:t>Total actifs :	1’600’000.00</a:t>
            </a:r>
            <a:endParaRPr lang="fr-FR" b="1" dirty="0"/>
          </a:p>
        </p:txBody>
      </p:sp>
      <p:sp>
        <p:nvSpPr>
          <p:cNvPr id="7" name="Espace réservé du contenu 3"/>
          <p:cNvSpPr>
            <a:spLocks noGrp="1"/>
          </p:cNvSpPr>
          <p:nvPr>
            <p:ph sz="half" idx="4294967295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PASSIFS</a:t>
            </a:r>
          </a:p>
          <a:p>
            <a:pPr>
              <a:tabLst>
                <a:tab pos="4320000" algn="r"/>
              </a:tabLst>
            </a:pPr>
            <a:r>
              <a:rPr lang="fr-FR" dirty="0" smtClean="0"/>
              <a:t>À court terme</a:t>
            </a:r>
          </a:p>
          <a:p>
            <a:pPr marL="685800" lvl="2">
              <a:tabLst>
                <a:tab pos="4320000" algn="r"/>
              </a:tabLst>
            </a:pPr>
            <a:r>
              <a:rPr lang="is-IS" dirty="0" smtClean="0"/>
              <a:t>Dettes fournisseurs	0.00</a:t>
            </a:r>
            <a:endParaRPr lang="fr-FR" dirty="0" smtClean="0"/>
          </a:p>
          <a:p>
            <a:pPr>
              <a:tabLst>
                <a:tab pos="4320000" algn="r"/>
              </a:tabLst>
            </a:pPr>
            <a:r>
              <a:rPr lang="fr-FR" dirty="0" smtClean="0"/>
              <a:t>À long terme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Dettes bancaires :	1’200’000.00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Capital :	400’000.00</a:t>
            </a:r>
          </a:p>
          <a:p>
            <a:pPr marL="685800" lvl="2">
              <a:tabLst>
                <a:tab pos="4320000" algn="r"/>
              </a:tabLst>
            </a:pPr>
            <a:endParaRPr lang="fr-FR" dirty="0" smtClean="0"/>
          </a:p>
          <a:p>
            <a:pPr marL="0" lvl="1" indent="0">
              <a:buNone/>
              <a:tabLst>
                <a:tab pos="4320000" algn="r"/>
              </a:tabLst>
            </a:pPr>
            <a:endParaRPr lang="fr-FR" b="1" dirty="0" smtClean="0"/>
          </a:p>
          <a:p>
            <a:pPr marL="0" lvl="1" indent="0">
              <a:buNone/>
              <a:tabLst>
                <a:tab pos="4320000" algn="r"/>
              </a:tabLst>
            </a:pPr>
            <a:r>
              <a:rPr lang="fr-FR" b="1" dirty="0" smtClean="0"/>
              <a:t>Total </a:t>
            </a:r>
            <a:r>
              <a:rPr lang="fr-FR" b="1" dirty="0"/>
              <a:t>passifs :	1’600’00.00</a:t>
            </a:r>
          </a:p>
        </p:txBody>
      </p:sp>
    </p:spTree>
    <p:extLst>
      <p:ext uri="{BB962C8B-B14F-4D97-AF65-F5344CB8AC3E}">
        <p14:creationId xmlns:p14="http://schemas.microsoft.com/office/powerpoint/2010/main" val="14521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348782"/>
            <a:ext cx="1440000" cy="144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Une partie porte sur une année</a:t>
            </a:r>
          </a:p>
          <a:p>
            <a:r>
              <a:rPr lang="fr-FR" dirty="0" smtClean="0"/>
              <a:t>Elle se décompose en 4 rounds représentants les saisons</a:t>
            </a:r>
          </a:p>
          <a:p>
            <a:r>
              <a:rPr lang="fr-FR" dirty="0" smtClean="0"/>
              <a:t>Chaque round comporte 10 semaines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986077" y="4807172"/>
            <a:ext cx="3342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round = 10 minutes</a:t>
            </a:r>
            <a:endParaRPr lang="fr-FR" sz="2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6348916" y="4002640"/>
            <a:ext cx="3868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semaine = 60 secondes</a:t>
            </a:r>
            <a:endParaRPr lang="fr-FR" sz="2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60921" y="4002640"/>
            <a:ext cx="3341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partie = 40 minutes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2842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à couvrir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06" y="1811338"/>
            <a:ext cx="8828387" cy="4244975"/>
          </a:xfrm>
        </p:spPr>
      </p:pic>
    </p:spTree>
    <p:extLst>
      <p:ext uri="{BB962C8B-B14F-4D97-AF65-F5344CB8AC3E}">
        <p14:creationId xmlns:p14="http://schemas.microsoft.com/office/powerpoint/2010/main" val="4748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N’oubliez pas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s-IS" dirty="0" smtClean="0"/>
              <a:t>De vous amusez tout en n’oubliant pas que le but est d’apprendre</a:t>
            </a:r>
          </a:p>
          <a:p>
            <a:r>
              <a:rPr lang="is-IS" dirty="0" smtClean="0"/>
              <a:t>D’essayer des choses... Vous </a:t>
            </a:r>
            <a:r>
              <a:rPr lang="fr-CH" dirty="0" smtClean="0"/>
              <a:t>êtes en milieu protégé, profitez-en!</a:t>
            </a:r>
          </a:p>
          <a:p>
            <a:r>
              <a:rPr lang="fr-CH" dirty="0" smtClean="0"/>
              <a:t>L’erreur est autorisée</a:t>
            </a:r>
          </a:p>
          <a:p>
            <a:pPr lvl="1"/>
            <a:r>
              <a:rPr lang="fr-CH" dirty="0" smtClean="0"/>
              <a:t>=&gt; On apprend de ses erreurs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0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1 – Printemps</a:t>
            </a:r>
            <a:br>
              <a:rPr lang="fr-FR" dirty="0" smtClean="0"/>
            </a:br>
            <a:r>
              <a:rPr lang="fr-FR" dirty="0" smtClean="0"/>
              <a:t>C’est parti, semaine 10 jusqu’à semaine </a:t>
            </a:r>
            <a:r>
              <a:rPr lang="fr-CH" dirty="0"/>
              <a:t>2</a:t>
            </a:r>
            <a:r>
              <a:rPr lang="fr-CH" dirty="0" smtClean="0"/>
              <a:t>0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2 – </a:t>
            </a:r>
            <a:r>
              <a:rPr lang="fr-FR" dirty="0"/>
              <a:t>Été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C’est parti, semaine </a:t>
            </a:r>
            <a:r>
              <a:rPr lang="fr-FR" dirty="0" smtClean="0"/>
              <a:t>20 </a:t>
            </a:r>
            <a:r>
              <a:rPr lang="fr-FR" dirty="0"/>
              <a:t>jusqu’à semaine </a:t>
            </a:r>
            <a:r>
              <a:rPr lang="fr-CH" dirty="0" smtClean="0"/>
              <a:t>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1180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3 – Automne</a:t>
            </a:r>
            <a:br>
              <a:rPr lang="fr-FR" dirty="0" smtClean="0"/>
            </a:br>
            <a:r>
              <a:rPr lang="fr-FR" dirty="0"/>
              <a:t>C’est parti, semaine </a:t>
            </a:r>
            <a:r>
              <a:rPr lang="fr-FR" dirty="0" smtClean="0"/>
              <a:t>30 </a:t>
            </a:r>
            <a:r>
              <a:rPr lang="fr-FR" dirty="0"/>
              <a:t>jusqu’à semaine </a:t>
            </a:r>
            <a:r>
              <a:rPr lang="fr-CH" dirty="0" smtClean="0"/>
              <a:t>40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8518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4 – Hiver</a:t>
            </a:r>
            <a:br>
              <a:rPr lang="fr-FR" dirty="0" smtClean="0"/>
            </a:br>
            <a:r>
              <a:rPr lang="fr-FR" dirty="0"/>
              <a:t>C’est parti, semaine </a:t>
            </a:r>
            <a:r>
              <a:rPr lang="fr-FR" dirty="0" smtClean="0"/>
              <a:t>40 </a:t>
            </a:r>
            <a:r>
              <a:rPr lang="fr-FR" dirty="0"/>
              <a:t>jusqu’à semaine </a:t>
            </a:r>
            <a:r>
              <a:rPr lang="fr-CH" dirty="0" smtClean="0"/>
              <a:t>08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27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7487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3999" y="3910518"/>
            <a:ext cx="9144000" cy="2076214"/>
          </a:xfrm>
        </p:spPr>
        <p:txBody>
          <a:bodyPr>
            <a:normAutofit/>
          </a:bodyPr>
          <a:lstStyle/>
          <a:p>
            <a:pPr>
              <a:spcBef>
                <a:spcPts val="2800"/>
              </a:spcBef>
            </a:pPr>
            <a:r>
              <a:rPr lang="fr-FR" sz="4000" dirty="0" smtClean="0"/>
              <a:t>C’est terminé</a:t>
            </a:r>
          </a:p>
          <a:p>
            <a:pPr lvl="0"/>
            <a:r>
              <a:rPr lang="fr-FR" sz="1800" dirty="0" smtClean="0">
                <a:solidFill>
                  <a:srgbClr val="A14788"/>
                </a:solidFill>
              </a:rPr>
              <a:t>Avez-vous bien capitalisé ?</a:t>
            </a:r>
            <a:endParaRPr lang="fr-FR" sz="1800" dirty="0">
              <a:solidFill>
                <a:srgbClr val="A14788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2036764"/>
            <a:ext cx="5079997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se préparer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Diviser l’</a:t>
            </a:r>
            <a:r>
              <a:rPr lang="fr-FR" dirty="0" err="1" smtClean="0"/>
              <a:t>audiance</a:t>
            </a:r>
            <a:r>
              <a:rPr lang="fr-FR" dirty="0" smtClean="0"/>
              <a:t> en groupe de 3 à 4 personnes</a:t>
            </a:r>
          </a:p>
          <a:p>
            <a:r>
              <a:rPr lang="fr-FR" dirty="0" smtClean="0"/>
              <a:t>Chaque unité pilote une des sociétés présentent sur le marché</a:t>
            </a:r>
          </a:p>
          <a:p>
            <a:r>
              <a:rPr lang="fr-FR" dirty="0" smtClean="0"/>
              <a:t>Attribution des r</a:t>
            </a:r>
            <a:r>
              <a:rPr lang="fr-CH" dirty="0" err="1" smtClean="0"/>
              <a:t>ôles</a:t>
            </a:r>
            <a:r>
              <a:rPr lang="fr-CH" dirty="0" smtClean="0"/>
              <a:t> au sein de la société :</a:t>
            </a:r>
          </a:p>
          <a:p>
            <a:pPr lvl="1"/>
            <a:r>
              <a:rPr lang="fr-CH" dirty="0" smtClean="0"/>
              <a:t>Planification</a:t>
            </a:r>
          </a:p>
          <a:p>
            <a:pPr lvl="1"/>
            <a:r>
              <a:rPr lang="fr-CH" dirty="0" smtClean="0"/>
              <a:t>Approvisionnement</a:t>
            </a:r>
          </a:p>
          <a:p>
            <a:pPr lvl="1"/>
            <a:r>
              <a:rPr lang="fr-CH" dirty="0" smtClean="0"/>
              <a:t>Production</a:t>
            </a:r>
          </a:p>
          <a:p>
            <a:pPr lvl="1"/>
            <a:r>
              <a:rPr lang="fr-CH" dirty="0" smtClean="0"/>
              <a:t>Vente</a:t>
            </a:r>
            <a:endParaRPr lang="fr-FR" dirty="0" smtClean="0"/>
          </a:p>
          <a:p>
            <a:r>
              <a:rPr lang="fr-FR" dirty="0" smtClean="0"/>
              <a:t>Se connecter à Odoo® gr</a:t>
            </a:r>
            <a:r>
              <a:rPr lang="fr-CH" dirty="0" err="1" smtClean="0"/>
              <a:t>âce</a:t>
            </a:r>
            <a:r>
              <a:rPr lang="fr-CH" dirty="0" smtClean="0"/>
              <a:t> aux accès que l’on vous fournit</a:t>
            </a:r>
          </a:p>
          <a:p>
            <a:r>
              <a:rPr lang="fr-CH" dirty="0" smtClean="0"/>
              <a:t>Se préparer à interagir avec le PGI afin de prendre des décisions business qui impacteront vos profits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9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scénario Brewery &amp; Co.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Domaine brassicole</a:t>
            </a:r>
          </a:p>
          <a:p>
            <a:r>
              <a:rPr lang="fr-FR" dirty="0" smtClean="0"/>
              <a:t>Fabrication de quatre bières distinctes</a:t>
            </a:r>
          </a:p>
          <a:p>
            <a:r>
              <a:rPr lang="fr-FR" dirty="0" smtClean="0"/>
              <a:t>Transactions B2B avec ses revendeurs</a:t>
            </a:r>
          </a:p>
          <a:p>
            <a:r>
              <a:rPr lang="fr-FR" dirty="0" smtClean="0"/>
              <a:t>Activités dans trois régions suisses</a:t>
            </a:r>
          </a:p>
          <a:p>
            <a:r>
              <a:rPr lang="fr-FR" dirty="0"/>
              <a:t>1</a:t>
            </a:r>
            <a:r>
              <a:rPr lang="fr-FR" dirty="0" smtClean="0"/>
              <a:t>50’000.- CHF de liquidité à disposition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grpSp>
        <p:nvGrpSpPr>
          <p:cNvPr id="10" name="Grouper 9"/>
          <p:cNvGrpSpPr/>
          <p:nvPr/>
        </p:nvGrpSpPr>
        <p:grpSpPr>
          <a:xfrm>
            <a:off x="3686227" y="4601774"/>
            <a:ext cx="4819546" cy="1263565"/>
            <a:chOff x="6311792" y="4912826"/>
            <a:chExt cx="4819546" cy="126356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8308" y="4916391"/>
              <a:ext cx="1260000" cy="1260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1338" y="4912826"/>
              <a:ext cx="1260000" cy="12600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1792" y="4912826"/>
              <a:ext cx="1260000" cy="12600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4824" y="4912826"/>
              <a:ext cx="1260000" cy="1260000"/>
            </a:xfrm>
            <a:prstGeom prst="rect">
              <a:avLst/>
            </a:prstGeom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57" y="1811336"/>
            <a:ext cx="4194243" cy="2669789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4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Votre nouvel emploi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Vous rejoignez une société constituée uniquement de main d’œuvre directe, i.e. cinq employé</a:t>
            </a:r>
          </a:p>
          <a:p>
            <a:r>
              <a:rPr lang="fr-FR" dirty="0" smtClean="0"/>
              <a:t>Vos collègues et vous endossez les r</a:t>
            </a:r>
            <a:r>
              <a:rPr lang="fr-CH" dirty="0" err="1" smtClean="0"/>
              <a:t>ôles</a:t>
            </a:r>
            <a:r>
              <a:rPr lang="fr-CH" dirty="0" smtClean="0"/>
              <a:t> clés de management</a:t>
            </a:r>
          </a:p>
          <a:p>
            <a:r>
              <a:rPr lang="fr-CH" dirty="0" smtClean="0"/>
              <a:t>Vos responsabilités sont de rendre efficient les principaux processus opérationnels</a:t>
            </a:r>
          </a:p>
          <a:p>
            <a:r>
              <a:rPr lang="fr-CH" dirty="0" smtClean="0"/>
              <a:t>Vous devez rembourser votre emprunt bancaire et dégager des bénéfices pour votre maison mère </a:t>
            </a:r>
            <a:r>
              <a:rPr lang="fr-CH" dirty="0" err="1" smtClean="0"/>
              <a:t>Breweries</a:t>
            </a:r>
            <a:r>
              <a:rPr lang="fr-CH" dirty="0" smtClean="0"/>
              <a:t> Holding Corp.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4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Votre infrastructure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838200" y="1811337"/>
            <a:ext cx="10515600" cy="4441495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Une halle de production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onstituée de trois lignes de fabrication</a:t>
            </a:r>
          </a:p>
          <a:p>
            <a:pPr lvl="1"/>
            <a:r>
              <a:rPr lang="fr-FR" dirty="0" smtClean="0"/>
              <a:t>Valeur de 450’000.-</a:t>
            </a:r>
          </a:p>
          <a:p>
            <a:pPr lvl="1"/>
            <a:r>
              <a:rPr lang="fr-FR" dirty="0" smtClean="0"/>
              <a:t>12’000 litres productibles mensuellement</a:t>
            </a:r>
          </a:p>
          <a:p>
            <a:r>
              <a:rPr lang="fr-CH" dirty="0" smtClean="0"/>
              <a:t>Entrepôt A</a:t>
            </a:r>
          </a:p>
          <a:p>
            <a:pPr lvl="1"/>
            <a:r>
              <a:rPr lang="fr-CH" dirty="0" smtClean="0"/>
              <a:t>Une bassine d’eau pure de 120 m</a:t>
            </a:r>
            <a:r>
              <a:rPr lang="fr-CH" baseline="30000" dirty="0" smtClean="0"/>
              <a:t>3</a:t>
            </a:r>
            <a:r>
              <a:rPr lang="fr-CH" dirty="0" smtClean="0"/>
              <a:t> </a:t>
            </a:r>
          </a:p>
          <a:p>
            <a:pPr lvl="1"/>
            <a:r>
              <a:rPr lang="fr-CH" dirty="0" smtClean="0"/>
              <a:t>4 réceptacles à malts de 350 kg chaque</a:t>
            </a:r>
          </a:p>
          <a:p>
            <a:pPr lvl="1"/>
            <a:r>
              <a:rPr lang="fr-CH" dirty="0" smtClean="0"/>
              <a:t>4 réceptacles à houblon de 6 kg chaque</a:t>
            </a:r>
          </a:p>
          <a:p>
            <a:pPr lvl="1"/>
            <a:r>
              <a:rPr lang="fr-CH" dirty="0" smtClean="0"/>
              <a:t>1 réceptacle à levure de 70 kg</a:t>
            </a:r>
          </a:p>
          <a:p>
            <a:pPr lvl="1"/>
            <a:r>
              <a:rPr lang="fr-CH" dirty="0"/>
              <a:t>1 réceptacle à épices de 150 </a:t>
            </a:r>
            <a:r>
              <a:rPr lang="fr-CH" dirty="0" smtClean="0"/>
              <a:t>kg</a:t>
            </a:r>
          </a:p>
          <a:p>
            <a:pPr lvl="1"/>
            <a:r>
              <a:rPr lang="fr-CH" dirty="0" smtClean="0"/>
              <a:t>1 étagère permettant de stocker 75 pots de miel</a:t>
            </a:r>
          </a:p>
          <a:p>
            <a:pPr lvl="1"/>
            <a:r>
              <a:rPr lang="fr-CH" dirty="0" smtClean="0"/>
              <a:t>1 étagère permettant d’accueillir 25’000 récipients vides</a:t>
            </a:r>
          </a:p>
          <a:p>
            <a:r>
              <a:rPr lang="fr-CH" dirty="0" smtClean="0"/>
              <a:t>Entrepôt B d’une capacité de 50’000 unités</a:t>
            </a:r>
          </a:p>
          <a:p>
            <a:r>
              <a:rPr lang="fr-CH" dirty="0" smtClean="0"/>
              <a:t>Des bureaux et une réception</a:t>
            </a:r>
          </a:p>
          <a:p>
            <a:endParaRPr lang="fr-FR" dirty="0" smtClean="0"/>
          </a:p>
        </p:txBody>
      </p:sp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694" y="2400703"/>
            <a:ext cx="3687106" cy="3065671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245157" y="1690688"/>
            <a:ext cx="510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b="1" dirty="0" smtClean="0">
                <a:solidFill>
                  <a:srgbClr val="A14788"/>
                </a:solidFill>
              </a:rPr>
              <a:t>Valeur de 1’000’000.- CHF</a:t>
            </a:r>
            <a:endParaRPr lang="fr-FR" sz="3600" b="1" dirty="0">
              <a:solidFill>
                <a:srgbClr val="A14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12" y="3830773"/>
            <a:ext cx="2160000" cy="216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6" y="3830773"/>
            <a:ext cx="2160000" cy="21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produits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6" y="1690688"/>
            <a:ext cx="2160000" cy="2160000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12" y="1690688"/>
            <a:ext cx="2160000" cy="2160000"/>
          </a:xfrm>
        </p:spPr>
      </p:pic>
      <p:sp>
        <p:nvSpPr>
          <p:cNvPr id="8" name="ZoneTexte 7"/>
          <p:cNvSpPr txBox="1"/>
          <p:nvPr/>
        </p:nvSpPr>
        <p:spPr>
          <a:xfrm>
            <a:off x="2412458" y="1828800"/>
            <a:ext cx="360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Lager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BW01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 houblon et levure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7728623" y="1828800"/>
            <a:ext cx="360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smtClean="0"/>
              <a:t>Honing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BW02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de froment, houblon, miel et levure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412458" y="3968885"/>
            <a:ext cx="3600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Lager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r>
              <a:rPr lang="fr-FR" sz="2800" b="1" dirty="0" smtClean="0"/>
              <a:t> Label Bio</a:t>
            </a:r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BW03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houblon et levure</a:t>
            </a:r>
          </a:p>
          <a:p>
            <a:r>
              <a:rPr lang="fr-FR" sz="1200" b="1" dirty="0" smtClean="0"/>
              <a:t>Matières premières issues d’une production labélisée « Bio »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728623" y="3968885"/>
            <a:ext cx="3600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Spice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BW04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houblon, bouquet d’épices et levure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1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Composition des produits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Composition d’un litre de bière :</a:t>
            </a:r>
          </a:p>
          <a:p>
            <a:pPr lvl="1"/>
            <a:r>
              <a:rPr lang="fr-FR" dirty="0" smtClean="0"/>
              <a:t>Eau de source pure 10 litres par litre</a:t>
            </a:r>
          </a:p>
          <a:p>
            <a:pPr lvl="1"/>
            <a:r>
              <a:rPr lang="fr-FR" dirty="0" smtClean="0"/>
              <a:t>Houblon 2 grammes par litre</a:t>
            </a:r>
          </a:p>
          <a:p>
            <a:pPr lvl="1"/>
            <a:r>
              <a:rPr lang="fr-FR" dirty="0" smtClean="0"/>
              <a:t>Malt 130 grammes par litre</a:t>
            </a:r>
          </a:p>
          <a:p>
            <a:pPr lvl="1"/>
            <a:r>
              <a:rPr lang="fr-FR" dirty="0" smtClean="0"/>
              <a:t>Levure 6 grammes par litre</a:t>
            </a:r>
          </a:p>
          <a:p>
            <a:pPr lvl="1"/>
            <a:r>
              <a:rPr lang="fr-FR" dirty="0" smtClean="0"/>
              <a:t>Miel 25 grammes par litre</a:t>
            </a:r>
          </a:p>
          <a:p>
            <a:pPr lvl="1"/>
            <a:r>
              <a:rPr lang="fr-FR" dirty="0" smtClean="0"/>
              <a:t>Épices 2 bouquets par litre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7</a:t>
            </a:fld>
            <a:endParaRPr lang="fr-FR" dirty="0"/>
          </a:p>
        </p:txBody>
      </p:sp>
      <p:grpSp>
        <p:nvGrpSpPr>
          <p:cNvPr id="9" name="Grouper 8"/>
          <p:cNvGrpSpPr/>
          <p:nvPr/>
        </p:nvGrpSpPr>
        <p:grpSpPr>
          <a:xfrm>
            <a:off x="2452046" y="4758328"/>
            <a:ext cx="7287908" cy="1628149"/>
            <a:chOff x="838200" y="4427593"/>
            <a:chExt cx="7287908" cy="162814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430142"/>
              <a:ext cx="1625600" cy="16256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636" y="4427593"/>
              <a:ext cx="1625600" cy="16256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508" y="4427593"/>
              <a:ext cx="1625600" cy="16256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3072" y="4427593"/>
              <a:ext cx="1625600" cy="162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Votre processus de fabrication s’étale sur 5 jours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Chaque semaine vos lignes produisent 3’000 litres de bière</a:t>
            </a:r>
          </a:p>
          <a:p>
            <a:pPr lvl="1"/>
            <a:r>
              <a:rPr lang="fr-FR" dirty="0" smtClean="0"/>
              <a:t>Capacité totale de vos trois lignes : </a:t>
            </a:r>
            <a:r>
              <a:rPr lang="fr-FR" dirty="0"/>
              <a:t>9</a:t>
            </a:r>
            <a:r>
              <a:rPr lang="fr-FR" dirty="0" smtClean="0"/>
              <a:t>’000 litres</a:t>
            </a:r>
          </a:p>
          <a:p>
            <a:pPr lvl="1"/>
            <a:r>
              <a:rPr lang="fr-FR" dirty="0" smtClean="0"/>
              <a:t>18’000 cannettes ou 36’000 bouteilles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5" name="Diagramm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28997"/>
              </p:ext>
            </p:extLst>
          </p:nvPr>
        </p:nvGraphicFramePr>
        <p:xfrm>
          <a:off x="2135518" y="2431917"/>
          <a:ext cx="7920000" cy="161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er 11"/>
          <p:cNvGrpSpPr>
            <a:grpSpLocks noChangeAspect="1"/>
          </p:cNvGrpSpPr>
          <p:nvPr/>
        </p:nvGrpSpPr>
        <p:grpSpPr>
          <a:xfrm>
            <a:off x="982490" y="2646714"/>
            <a:ext cx="1001532" cy="1188000"/>
            <a:chOff x="792703" y="2267150"/>
            <a:chExt cx="1330291" cy="1577974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267150"/>
              <a:ext cx="642397" cy="642396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597" y="2614080"/>
              <a:ext cx="642397" cy="642396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225" y="3377125"/>
              <a:ext cx="468000" cy="467999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703" y="3044161"/>
              <a:ext cx="642397" cy="642396"/>
            </a:xfrm>
            <a:prstGeom prst="rect">
              <a:avLst/>
            </a:prstGeom>
          </p:spPr>
        </p:pic>
      </p:grpSp>
      <p:grpSp>
        <p:nvGrpSpPr>
          <p:cNvPr id="17" name="Grouper 16"/>
          <p:cNvGrpSpPr>
            <a:grpSpLocks noChangeAspect="1"/>
          </p:cNvGrpSpPr>
          <p:nvPr/>
        </p:nvGrpSpPr>
        <p:grpSpPr>
          <a:xfrm>
            <a:off x="10055518" y="2390234"/>
            <a:ext cx="1080000" cy="1710748"/>
            <a:chOff x="10055518" y="1976160"/>
            <a:chExt cx="1232964" cy="1953047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8482" y="2760629"/>
              <a:ext cx="720000" cy="720000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9498" y="1976160"/>
              <a:ext cx="720000" cy="720000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1106" y="3209207"/>
              <a:ext cx="720000" cy="720000"/>
            </a:xfrm>
            <a:prstGeom prst="rect">
              <a:avLst/>
            </a:prstGeom>
          </p:spPr>
        </p:pic>
        <p:pic>
          <p:nvPicPr>
            <p:cNvPr id="16" name="Espace réservé du contenu 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518" y="2424738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31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1490</Words>
  <Application>Microsoft Macintosh PowerPoint</Application>
  <PresentationFormat>Grand écran</PresentationFormat>
  <Paragraphs>359</Paragraphs>
  <Slides>29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Thème Office</vt:lpstr>
      <vt:lpstr>Présentation PowerPoint</vt:lpstr>
      <vt:lpstr>Comment cela se joue?</vt:lpstr>
      <vt:lpstr>Comment se préparer ?</vt:lpstr>
      <vt:lpstr>Le scénario Brewery &amp; Co.</vt:lpstr>
      <vt:lpstr>Votre nouvel emploi</vt:lpstr>
      <vt:lpstr>Votre infrastructure</vt:lpstr>
      <vt:lpstr>Vos produits</vt:lpstr>
      <vt:lpstr>Composition des produits</vt:lpstr>
      <vt:lpstr>Production</vt:lpstr>
      <vt:lpstr>Prix des matières premières</vt:lpstr>
      <vt:lpstr>Prix des récipients</vt:lpstr>
      <vt:lpstr>Vos fournisseurs</vt:lpstr>
      <vt:lpstr>Vos bailleurs de fond</vt:lpstr>
      <vt:lpstr>Vos revendeurs et les parts de marchés</vt:lpstr>
      <vt:lpstr>Location d’espace de stockage</vt:lpstr>
      <vt:lpstr>Vos collaborateurs</vt:lpstr>
      <vt:lpstr>Frais fixes mensuels</vt:lpstr>
      <vt:lpstr>Prix de revient brut de 40 hectolitres</vt:lpstr>
      <vt:lpstr>Exemple schématique du bénéfice</vt:lpstr>
      <vt:lpstr>Les fluctuations saisonnière</vt:lpstr>
      <vt:lpstr>Bilan initial</vt:lpstr>
      <vt:lpstr>Fonctionnement du jeu</vt:lpstr>
      <vt:lpstr>Processus à couvrir</vt:lpstr>
      <vt:lpstr>N’oubliez pas</vt:lpstr>
      <vt:lpstr>Round 1 – Printemps C’est parti, semaine 10 jusqu’à semaine 20</vt:lpstr>
      <vt:lpstr>Round 2 – Été C’est parti, semaine 20 jusqu’à semaine 30</vt:lpstr>
      <vt:lpstr>Round 3 – Automne C’est parti, semaine 30 jusqu’à semaine 40</vt:lpstr>
      <vt:lpstr>Round 4 – Hiver C’est parti, semaine 40 jusqu’à semaine 08</vt:lpstr>
      <vt:lpstr>Présentation PowerPoint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Tomat Anthony</dc:creator>
  <cp:lastModifiedBy>Tomat Anthony</cp:lastModifiedBy>
  <cp:revision>181</cp:revision>
  <dcterms:created xsi:type="dcterms:W3CDTF">2016-05-25T10:22:06Z</dcterms:created>
  <dcterms:modified xsi:type="dcterms:W3CDTF">2016-07-06T00:07:50Z</dcterms:modified>
</cp:coreProperties>
</file>