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21383625" cy="30275213"/>
  <p:notesSz cx="6858000" cy="9144000"/>
  <p:defaultTextStyle>
    <a:defPPr>
      <a:defRPr lang="fr-FR"/>
    </a:defPPr>
    <a:lvl1pPr marL="0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1pPr>
    <a:lvl2pPr marL="1239632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2pPr>
    <a:lvl3pPr marL="2479264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3pPr>
    <a:lvl4pPr marL="3718895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4pPr>
    <a:lvl5pPr marL="4958527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5pPr>
    <a:lvl6pPr marL="6198159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6pPr>
    <a:lvl7pPr marL="7437791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7pPr>
    <a:lvl8pPr marL="8677422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8pPr>
    <a:lvl9pPr marL="9917054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pos="12983" userDrawn="1">
          <p15:clr>
            <a:srgbClr val="A4A3A4"/>
          </p15:clr>
        </p15:guide>
        <p15:guide id="3" pos="487" userDrawn="1">
          <p15:clr>
            <a:srgbClr val="A4A3A4"/>
          </p15:clr>
        </p15:guide>
        <p15:guide id="4" orient="horz" pos="18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t Anthony" initials="T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D8"/>
    <a:srgbClr val="A34589"/>
    <a:srgbClr val="8F8F8F"/>
    <a:srgbClr val="008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725" autoAdjust="0"/>
    <p:restoredTop sz="64497"/>
  </p:normalViewPr>
  <p:slideViewPr>
    <p:cSldViewPr snapToGrid="0">
      <p:cViewPr>
        <p:scale>
          <a:sx n="31" d="100"/>
          <a:sy n="31" d="100"/>
        </p:scale>
        <p:origin x="1024" y="-776"/>
      </p:cViewPr>
      <p:guideLst>
        <p:guide orient="horz" pos="488"/>
        <p:guide pos="12983"/>
        <p:guide pos="487"/>
        <p:guide orient="horz" pos="18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7E95B-2D68-094D-B410-3F888FF358CA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DD841A6-EC60-DF45-A63B-1424190B9667}">
      <dgm:prSet phldrT="[Texte]" custT="1"/>
      <dgm:spPr/>
      <dgm:t>
        <a:bodyPr/>
        <a:lstStyle/>
        <a:p>
          <a:r>
            <a:rPr lang="fr-FR" sz="2400" dirty="0" smtClean="0"/>
            <a:t>Planification</a:t>
          </a:r>
          <a:endParaRPr lang="fr-FR" sz="2400" dirty="0"/>
        </a:p>
      </dgm:t>
    </dgm:pt>
    <dgm:pt modelId="{25F6691E-700C-F846-A6BC-44799BC83CCD}" type="parTrans" cxnId="{26FBFB81-4685-7E47-BDF4-B8BD7D03CC86}">
      <dgm:prSet/>
      <dgm:spPr/>
      <dgm:t>
        <a:bodyPr/>
        <a:lstStyle/>
        <a:p>
          <a:endParaRPr lang="fr-FR"/>
        </a:p>
      </dgm:t>
    </dgm:pt>
    <dgm:pt modelId="{ACAFF076-C009-4E46-8502-894E85365B55}" type="sibTrans" cxnId="{26FBFB81-4685-7E47-BDF4-B8BD7D03CC86}">
      <dgm:prSet/>
      <dgm:spPr>
        <a:solidFill>
          <a:schemeClr val="accent1"/>
        </a:solidFill>
      </dgm:spPr>
      <dgm:t>
        <a:bodyPr/>
        <a:lstStyle/>
        <a:p>
          <a:endParaRPr lang="fr-FR"/>
        </a:p>
      </dgm:t>
    </dgm:pt>
    <dgm:pt modelId="{84A95D81-DA14-0B44-AA7D-32B855E8D648}">
      <dgm:prSet phldrT="[Texte]" custT="1"/>
      <dgm:spPr/>
      <dgm:t>
        <a:bodyPr/>
        <a:lstStyle/>
        <a:p>
          <a:r>
            <a:rPr lang="fr-FR" sz="2400" dirty="0" smtClean="0"/>
            <a:t>Achat</a:t>
          </a:r>
          <a:endParaRPr lang="fr-FR" sz="2400" dirty="0"/>
        </a:p>
      </dgm:t>
    </dgm:pt>
    <dgm:pt modelId="{8F54D813-366F-414A-A7BE-3335B4A15C44}" type="parTrans" cxnId="{5B0FCD5B-DFDD-254A-A011-6DA6306D80F6}">
      <dgm:prSet/>
      <dgm:spPr/>
      <dgm:t>
        <a:bodyPr/>
        <a:lstStyle/>
        <a:p>
          <a:endParaRPr lang="fr-FR"/>
        </a:p>
      </dgm:t>
    </dgm:pt>
    <dgm:pt modelId="{178EBF17-BE17-AF4A-8BDB-0D035DA898EC}" type="sibTrans" cxnId="{5B0FCD5B-DFDD-254A-A011-6DA6306D80F6}">
      <dgm:prSet/>
      <dgm:spPr/>
      <dgm:t>
        <a:bodyPr/>
        <a:lstStyle/>
        <a:p>
          <a:endParaRPr lang="fr-FR"/>
        </a:p>
      </dgm:t>
    </dgm:pt>
    <dgm:pt modelId="{5C0235D9-7265-B84D-ABAB-472F0CC77BD1}">
      <dgm:prSet phldrT="[Texte]" custT="1"/>
      <dgm:spPr/>
      <dgm:t>
        <a:bodyPr/>
        <a:lstStyle/>
        <a:p>
          <a:r>
            <a:rPr lang="fr-FR" sz="2400" dirty="0" smtClean="0"/>
            <a:t>Production</a:t>
          </a:r>
          <a:endParaRPr lang="fr-FR" sz="2400" dirty="0"/>
        </a:p>
      </dgm:t>
    </dgm:pt>
    <dgm:pt modelId="{B2AA307F-929C-6C48-ACF9-D78D84A3A540}" type="parTrans" cxnId="{3E678F8E-69F0-444A-BD1A-8F3730060EAD}">
      <dgm:prSet/>
      <dgm:spPr/>
      <dgm:t>
        <a:bodyPr/>
        <a:lstStyle/>
        <a:p>
          <a:endParaRPr lang="fr-FR"/>
        </a:p>
      </dgm:t>
    </dgm:pt>
    <dgm:pt modelId="{08806FB2-56FB-C84E-B742-DB3F3F1C51BC}" type="sibTrans" cxnId="{3E678F8E-69F0-444A-BD1A-8F3730060EAD}">
      <dgm:prSet/>
      <dgm:spPr/>
      <dgm:t>
        <a:bodyPr/>
        <a:lstStyle/>
        <a:p>
          <a:endParaRPr lang="fr-FR"/>
        </a:p>
      </dgm:t>
    </dgm:pt>
    <dgm:pt modelId="{7EB0CF8D-6533-9A49-83B0-892FF6D728F8}">
      <dgm:prSet phldrT="[Texte]" custT="1"/>
      <dgm:spPr/>
      <dgm:t>
        <a:bodyPr/>
        <a:lstStyle/>
        <a:p>
          <a:r>
            <a:rPr lang="fr-FR" sz="2400" dirty="0" smtClean="0"/>
            <a:t>Vente</a:t>
          </a:r>
          <a:endParaRPr lang="fr-FR" sz="2400" dirty="0"/>
        </a:p>
      </dgm:t>
    </dgm:pt>
    <dgm:pt modelId="{DFCC34FD-0316-FB48-8A5D-DF95249E1F74}" type="parTrans" cxnId="{308B4713-FD03-4E4F-AF88-BE72E997F08F}">
      <dgm:prSet/>
      <dgm:spPr/>
      <dgm:t>
        <a:bodyPr/>
        <a:lstStyle/>
        <a:p>
          <a:endParaRPr lang="fr-FR"/>
        </a:p>
      </dgm:t>
    </dgm:pt>
    <dgm:pt modelId="{E71891E9-F7E3-D541-B914-BC6430615BC3}" type="sibTrans" cxnId="{308B4713-FD03-4E4F-AF88-BE72E997F08F}">
      <dgm:prSet/>
      <dgm:spPr/>
      <dgm:t>
        <a:bodyPr/>
        <a:lstStyle/>
        <a:p>
          <a:endParaRPr lang="fr-FR"/>
        </a:p>
      </dgm:t>
    </dgm:pt>
    <dgm:pt modelId="{1C364D4A-4BDE-2A47-9B5F-D533CB12B073}" type="pres">
      <dgm:prSet presAssocID="{D177E95B-2D68-094D-B410-3F888FF358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86366B6-DB77-D44E-8742-10BBC815903B}" type="pres">
      <dgm:prSet presAssocID="{D177E95B-2D68-094D-B410-3F888FF358CA}" presName="cycle" presStyleCnt="0"/>
      <dgm:spPr/>
    </dgm:pt>
    <dgm:pt modelId="{6A76AFC7-A0DF-974C-BE11-45E2A55D6379}" type="pres">
      <dgm:prSet presAssocID="{EDD841A6-EC60-DF45-A63B-1424190B9667}" presName="nodeFirstNode" presStyleLbl="node1" presStyleIdx="0" presStyleCnt="4" custScaleX="63556" custScaleY="68918" custRadScaleRad="112645" custRadScaleInc="25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7FC384-2079-AB41-A821-613173743AB8}" type="pres">
      <dgm:prSet presAssocID="{ACAFF076-C009-4E46-8502-894E85365B55}" presName="sibTransFirstNode" presStyleLbl="bgShp" presStyleIdx="0" presStyleCnt="1"/>
      <dgm:spPr/>
      <dgm:t>
        <a:bodyPr/>
        <a:lstStyle/>
        <a:p>
          <a:endParaRPr lang="fr-FR"/>
        </a:p>
      </dgm:t>
    </dgm:pt>
    <dgm:pt modelId="{E9438152-74F4-A14F-9D2E-ECA0DC7407C2}" type="pres">
      <dgm:prSet presAssocID="{84A95D81-DA14-0B44-AA7D-32B855E8D648}" presName="nodeFollowingNodes" presStyleLbl="node1" presStyleIdx="1" presStyleCnt="4" custScaleX="63556" custScaleY="68918" custRadScaleRad="118103" custRadScaleInc="-36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6436B-5BE2-2940-AF1B-6ED7BFAB1764}" type="pres">
      <dgm:prSet presAssocID="{5C0235D9-7265-B84D-ABAB-472F0CC77BD1}" presName="nodeFollowingNodes" presStyleLbl="node1" presStyleIdx="2" presStyleCnt="4" custScaleX="63556" custScaleY="68918" custRadScaleRad="118038" custRadScaleInc="-24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A7C46C-8902-B545-9E66-4126B5F5AE8E}" type="pres">
      <dgm:prSet presAssocID="{7EB0CF8D-6533-9A49-83B0-892FF6D728F8}" presName="nodeFollowingNodes" presStyleLbl="node1" presStyleIdx="3" presStyleCnt="4" custScaleX="63556" custScaleY="68918" custRadScaleRad="112715" custRadScaleInc="38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DEA0A1B-9CDD-BD48-8F3B-9AEF1BA81325}" type="presOf" srcId="{7EB0CF8D-6533-9A49-83B0-892FF6D728F8}" destId="{34A7C46C-8902-B545-9E66-4126B5F5AE8E}" srcOrd="0" destOrd="0" presId="urn:microsoft.com/office/officeart/2005/8/layout/cycle3"/>
    <dgm:cxn modelId="{49EB1F0E-C65E-C44D-93D4-8D34C2CC6926}" type="presOf" srcId="{ACAFF076-C009-4E46-8502-894E85365B55}" destId="{7A7FC384-2079-AB41-A821-613173743AB8}" srcOrd="0" destOrd="0" presId="urn:microsoft.com/office/officeart/2005/8/layout/cycle3"/>
    <dgm:cxn modelId="{6AE1E1E4-B6A5-874E-BE34-86D5FD5938A0}" type="presOf" srcId="{5C0235D9-7265-B84D-ABAB-472F0CC77BD1}" destId="{8626436B-5BE2-2940-AF1B-6ED7BFAB1764}" srcOrd="0" destOrd="0" presId="urn:microsoft.com/office/officeart/2005/8/layout/cycle3"/>
    <dgm:cxn modelId="{D9285840-F6AA-434F-B802-08EF29425CBE}" type="presOf" srcId="{EDD841A6-EC60-DF45-A63B-1424190B9667}" destId="{6A76AFC7-A0DF-974C-BE11-45E2A55D6379}" srcOrd="0" destOrd="0" presId="urn:microsoft.com/office/officeart/2005/8/layout/cycle3"/>
    <dgm:cxn modelId="{FD7C873F-F818-574C-BC6C-094726DD0DB6}" type="presOf" srcId="{84A95D81-DA14-0B44-AA7D-32B855E8D648}" destId="{E9438152-74F4-A14F-9D2E-ECA0DC7407C2}" srcOrd="0" destOrd="0" presId="urn:microsoft.com/office/officeart/2005/8/layout/cycle3"/>
    <dgm:cxn modelId="{308B4713-FD03-4E4F-AF88-BE72E997F08F}" srcId="{D177E95B-2D68-094D-B410-3F888FF358CA}" destId="{7EB0CF8D-6533-9A49-83B0-892FF6D728F8}" srcOrd="3" destOrd="0" parTransId="{DFCC34FD-0316-FB48-8A5D-DF95249E1F74}" sibTransId="{E71891E9-F7E3-D541-B914-BC6430615BC3}"/>
    <dgm:cxn modelId="{5B0FCD5B-DFDD-254A-A011-6DA6306D80F6}" srcId="{D177E95B-2D68-094D-B410-3F888FF358CA}" destId="{84A95D81-DA14-0B44-AA7D-32B855E8D648}" srcOrd="1" destOrd="0" parTransId="{8F54D813-366F-414A-A7BE-3335B4A15C44}" sibTransId="{178EBF17-BE17-AF4A-8BDB-0D035DA898EC}"/>
    <dgm:cxn modelId="{5A4E60AA-13EA-E846-8231-D54E0AED7E7F}" type="presOf" srcId="{D177E95B-2D68-094D-B410-3F888FF358CA}" destId="{1C364D4A-4BDE-2A47-9B5F-D533CB12B073}" srcOrd="0" destOrd="0" presId="urn:microsoft.com/office/officeart/2005/8/layout/cycle3"/>
    <dgm:cxn modelId="{26FBFB81-4685-7E47-BDF4-B8BD7D03CC86}" srcId="{D177E95B-2D68-094D-B410-3F888FF358CA}" destId="{EDD841A6-EC60-DF45-A63B-1424190B9667}" srcOrd="0" destOrd="0" parTransId="{25F6691E-700C-F846-A6BC-44799BC83CCD}" sibTransId="{ACAFF076-C009-4E46-8502-894E85365B55}"/>
    <dgm:cxn modelId="{3E678F8E-69F0-444A-BD1A-8F3730060EAD}" srcId="{D177E95B-2D68-094D-B410-3F888FF358CA}" destId="{5C0235D9-7265-B84D-ABAB-472F0CC77BD1}" srcOrd="2" destOrd="0" parTransId="{B2AA307F-929C-6C48-ACF9-D78D84A3A540}" sibTransId="{08806FB2-56FB-C84E-B742-DB3F3F1C51BC}"/>
    <dgm:cxn modelId="{9430509E-2816-064B-810B-32A67CFA60E6}" type="presParOf" srcId="{1C364D4A-4BDE-2A47-9B5F-D533CB12B073}" destId="{E86366B6-DB77-D44E-8742-10BBC815903B}" srcOrd="0" destOrd="0" presId="urn:microsoft.com/office/officeart/2005/8/layout/cycle3"/>
    <dgm:cxn modelId="{6ABDD585-D5D3-764C-AFA9-4D920C27ACF8}" type="presParOf" srcId="{E86366B6-DB77-D44E-8742-10BBC815903B}" destId="{6A76AFC7-A0DF-974C-BE11-45E2A55D6379}" srcOrd="0" destOrd="0" presId="urn:microsoft.com/office/officeart/2005/8/layout/cycle3"/>
    <dgm:cxn modelId="{8A03137F-0795-1640-BC1B-76B8E001C656}" type="presParOf" srcId="{E86366B6-DB77-D44E-8742-10BBC815903B}" destId="{7A7FC384-2079-AB41-A821-613173743AB8}" srcOrd="1" destOrd="0" presId="urn:microsoft.com/office/officeart/2005/8/layout/cycle3"/>
    <dgm:cxn modelId="{457DB0E7-4F33-C44D-A92E-E7B5D5151804}" type="presParOf" srcId="{E86366B6-DB77-D44E-8742-10BBC815903B}" destId="{E9438152-74F4-A14F-9D2E-ECA0DC7407C2}" srcOrd="2" destOrd="0" presId="urn:microsoft.com/office/officeart/2005/8/layout/cycle3"/>
    <dgm:cxn modelId="{22FBDD6E-D438-B548-988D-0B4ABDA14D91}" type="presParOf" srcId="{E86366B6-DB77-D44E-8742-10BBC815903B}" destId="{8626436B-5BE2-2940-AF1B-6ED7BFAB1764}" srcOrd="3" destOrd="0" presId="urn:microsoft.com/office/officeart/2005/8/layout/cycle3"/>
    <dgm:cxn modelId="{41A2E2EC-7B3D-FD49-B72F-81A5DC7D1CF0}" type="presParOf" srcId="{E86366B6-DB77-D44E-8742-10BBC815903B}" destId="{34A7C46C-8902-B545-9E66-4126B5F5AE8E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FC384-2079-AB41-A821-613173743AB8}">
      <dsp:nvSpPr>
        <dsp:cNvPr id="0" name=""/>
        <dsp:cNvSpPr/>
      </dsp:nvSpPr>
      <dsp:spPr>
        <a:xfrm>
          <a:off x="856444" y="253210"/>
          <a:ext cx="4486991" cy="4486991"/>
        </a:xfrm>
        <a:prstGeom prst="circularArrow">
          <a:avLst>
            <a:gd name="adj1" fmla="val 4668"/>
            <a:gd name="adj2" fmla="val 272909"/>
            <a:gd name="adj3" fmla="val 14176873"/>
            <a:gd name="adj4" fmla="val 17180458"/>
            <a:gd name="adj5" fmla="val 4847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76AFC7-A0DF-974C-BE11-45E2A55D6379}">
      <dsp:nvSpPr>
        <dsp:cNvPr id="0" name=""/>
        <dsp:cNvSpPr/>
      </dsp:nvSpPr>
      <dsp:spPr>
        <a:xfrm>
          <a:off x="2190839" y="188725"/>
          <a:ext cx="1818201" cy="9857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Planification</a:t>
          </a:r>
          <a:endParaRPr lang="fr-FR" sz="2400" kern="1200" dirty="0"/>
        </a:p>
      </dsp:txBody>
      <dsp:txXfrm>
        <a:off x="2238962" y="236848"/>
        <a:ext cx="1721955" cy="889552"/>
      </dsp:txXfrm>
    </dsp:sp>
    <dsp:sp modelId="{E9438152-74F4-A14F-9D2E-ECA0DC7407C2}">
      <dsp:nvSpPr>
        <dsp:cNvPr id="0" name=""/>
        <dsp:cNvSpPr/>
      </dsp:nvSpPr>
      <dsp:spPr>
        <a:xfrm>
          <a:off x="4033702" y="1915721"/>
          <a:ext cx="1818201" cy="9857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Achat</a:t>
          </a:r>
          <a:endParaRPr lang="fr-FR" sz="2400" kern="1200" dirty="0"/>
        </a:p>
      </dsp:txBody>
      <dsp:txXfrm>
        <a:off x="4081825" y="1963844"/>
        <a:ext cx="1721955" cy="889552"/>
      </dsp:txXfrm>
    </dsp:sp>
    <dsp:sp modelId="{8626436B-5BE2-2940-AF1B-6ED7BFAB1764}">
      <dsp:nvSpPr>
        <dsp:cNvPr id="0" name=""/>
        <dsp:cNvSpPr/>
      </dsp:nvSpPr>
      <dsp:spPr>
        <a:xfrm>
          <a:off x="2190842" y="3903516"/>
          <a:ext cx="1818201" cy="9857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Production</a:t>
          </a:r>
          <a:endParaRPr lang="fr-FR" sz="2400" kern="1200" dirty="0"/>
        </a:p>
      </dsp:txBody>
      <dsp:txXfrm>
        <a:off x="2238965" y="3951639"/>
        <a:ext cx="1721955" cy="889552"/>
      </dsp:txXfrm>
    </dsp:sp>
    <dsp:sp modelId="{34A7C46C-8902-B545-9E66-4126B5F5AE8E}">
      <dsp:nvSpPr>
        <dsp:cNvPr id="0" name=""/>
        <dsp:cNvSpPr/>
      </dsp:nvSpPr>
      <dsp:spPr>
        <a:xfrm>
          <a:off x="318995" y="1915766"/>
          <a:ext cx="1818201" cy="9857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Vente</a:t>
          </a:r>
          <a:endParaRPr lang="fr-FR" sz="2400" kern="1200" dirty="0"/>
        </a:p>
      </dsp:txBody>
      <dsp:txXfrm>
        <a:off x="367118" y="1963889"/>
        <a:ext cx="1721955" cy="88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19E6F-BD08-4037-97B3-9CB6DA38313A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F330B-3FD7-4B82-AE75-84D36CE1519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0789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43D2D-5955-47EF-B9E9-3FE0ACE85F99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D542-9F1F-432A-8612-18B6FC80AEA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607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1pPr>
    <a:lvl2pPr marL="323149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2pPr>
    <a:lvl3pPr marL="646298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3pPr>
    <a:lvl4pPr marL="969447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4pPr>
    <a:lvl5pPr marL="1292596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5pPr>
    <a:lvl6pPr marL="1615745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6pPr>
    <a:lvl7pPr marL="1938894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7pPr>
    <a:lvl8pPr marL="2262043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8pPr>
    <a:lvl9pPr marL="2585192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Dans l’industrie, bon</a:t>
            </a:r>
            <a:r>
              <a:rPr lang="fr-CH" baseline="0" dirty="0" smtClean="0"/>
              <a:t> nombre d’entreprise se sont informatisée. Les futurs diplômés du domaine économie et service doivent pouvoir être opérationnels dès l’obtention de leur </a:t>
            </a:r>
            <a:r>
              <a:rPr lang="fr-CH" baseline="0" dirty="0" err="1" smtClean="0"/>
              <a:t>Bachelor</a:t>
            </a:r>
            <a:r>
              <a:rPr lang="fr-CH" baseline="0" dirty="0" smtClean="0"/>
              <a:t>. Que signifie ceci? Il faut que les étudiants aient une expérience sur des outils informatiques similaires à ceux qu’ils rencontreront dans leur futur job.</a:t>
            </a:r>
          </a:p>
          <a:p>
            <a:endParaRPr lang="fr-CH" baseline="0" dirty="0" smtClean="0"/>
          </a:p>
          <a:p>
            <a:r>
              <a:rPr lang="fr-CH" baseline="0" dirty="0" err="1" smtClean="0"/>
              <a:t>OdooSIM</a:t>
            </a:r>
            <a:r>
              <a:rPr lang="fr-CH" baseline="0" dirty="0" smtClean="0"/>
              <a:t> donne la possibilité aux étudiants d’acquérir des connaissances sur un PGI, d’appliquer des stratégies business grâce à l’outil, tirer les enseignements d’une expérience 100% pratique et affuter leurs compétences en gestion d’entreprise.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D542-9F1F-432A-8612-18B6FC80AEA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728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769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287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76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8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42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043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32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609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686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72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547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286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1.xml"/><Relationship Id="rId12" Type="http://schemas.openxmlformats.org/officeDocument/2006/relationships/diagramColors" Target="../diagrams/colors1.xml"/><Relationship Id="rId13" Type="http://schemas.microsoft.com/office/2007/relationships/diagramDrawing" Target="../diagrams/drawing1.xml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diagramData" Target="../diagrams/data1.xml"/><Relationship Id="rId10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92" y="9105763"/>
            <a:ext cx="7640527" cy="4863477"/>
          </a:xfrm>
          <a:prstGeom prst="rect">
            <a:avLst/>
          </a:prstGeom>
        </p:spPr>
      </p:pic>
      <p:sp>
        <p:nvSpPr>
          <p:cNvPr id="140" name="Rectangle à coins arrondis 139"/>
          <p:cNvSpPr/>
          <p:nvPr/>
        </p:nvSpPr>
        <p:spPr>
          <a:xfrm>
            <a:off x="2098419" y="8848779"/>
            <a:ext cx="8541771" cy="8898639"/>
          </a:xfrm>
          <a:prstGeom prst="roundRect">
            <a:avLst/>
          </a:prstGeom>
          <a:noFill/>
          <a:ln w="101600">
            <a:solidFill>
              <a:srgbClr val="009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34589"/>
              </a:solidFill>
            </a:endParaRPr>
          </a:p>
        </p:txBody>
      </p:sp>
      <p:sp>
        <p:nvSpPr>
          <p:cNvPr id="170" name="ZoneTexte 169"/>
          <p:cNvSpPr txBox="1"/>
          <p:nvPr/>
        </p:nvSpPr>
        <p:spPr>
          <a:xfrm>
            <a:off x="3225391" y="8852236"/>
            <a:ext cx="360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0098D8"/>
                </a:solidFill>
              </a:rPr>
              <a:t>S</a:t>
            </a:r>
            <a:r>
              <a:rPr lang="fr-FR" sz="4400" b="1" dirty="0" smtClean="0">
                <a:solidFill>
                  <a:srgbClr val="0098D8"/>
                </a:solidFill>
              </a:rPr>
              <a:t>imulateur</a:t>
            </a:r>
            <a:endParaRPr lang="fr-FR" sz="4400" b="1" dirty="0">
              <a:solidFill>
                <a:srgbClr val="0098D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15193" y="8054937"/>
            <a:ext cx="14976000" cy="9936000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00234" y="8054937"/>
            <a:ext cx="1440000" cy="99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-3763322" y="12862990"/>
            <a:ext cx="97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rgbClr val="008AC9"/>
                </a:solidFill>
              </a:rPr>
              <a:t>Écosystème OdooSIM</a:t>
            </a:r>
            <a:endParaRPr lang="fr-FR" sz="4400" dirty="0">
              <a:solidFill>
                <a:srgbClr val="008AC9"/>
              </a:solidFill>
            </a:endParaRPr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3649136" y="11629525"/>
            <a:ext cx="471500" cy="1080000"/>
          </a:xfrm>
          <a:prstGeom prst="rect">
            <a:avLst/>
          </a:prstGeom>
        </p:spPr>
      </p:pic>
      <p:pic>
        <p:nvPicPr>
          <p:cNvPr id="129" name="Image 1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4685595" y="11629524"/>
            <a:ext cx="471500" cy="1080000"/>
          </a:xfrm>
          <a:prstGeom prst="rect">
            <a:avLst/>
          </a:prstGeom>
        </p:spPr>
      </p:pic>
      <p:pic>
        <p:nvPicPr>
          <p:cNvPr id="131" name="Image 1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4172493" y="11629525"/>
            <a:ext cx="471500" cy="1080000"/>
          </a:xfrm>
          <a:prstGeom prst="rect">
            <a:avLst/>
          </a:prstGeom>
        </p:spPr>
      </p:pic>
      <p:sp>
        <p:nvSpPr>
          <p:cNvPr id="2" name="Bulle ronde 1"/>
          <p:cNvSpPr/>
          <p:nvPr/>
        </p:nvSpPr>
        <p:spPr>
          <a:xfrm>
            <a:off x="7229986" y="12012369"/>
            <a:ext cx="3248042" cy="1623633"/>
          </a:xfrm>
          <a:prstGeom prst="wedgeEllipseCallout">
            <a:avLst>
              <a:gd name="adj1" fmla="val -59618"/>
              <a:gd name="adj2" fmla="val -34788"/>
            </a:avLst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200" dirty="0" smtClean="0">
                <a:solidFill>
                  <a:schemeClr val="accent4">
                    <a:lumMod val="50000"/>
                  </a:schemeClr>
                </a:solidFill>
              </a:rPr>
              <a:t>Nous avons soif !!!</a:t>
            </a:r>
          </a:p>
          <a:p>
            <a:pPr algn="ctr"/>
            <a:r>
              <a:rPr lang="fr-CH" sz="2200" dirty="0" smtClean="0">
                <a:solidFill>
                  <a:schemeClr val="accent4">
                    <a:lumMod val="50000"/>
                  </a:schemeClr>
                </a:solidFill>
              </a:rPr>
              <a:t>=</a:t>
            </a:r>
          </a:p>
          <a:p>
            <a:pPr algn="ctr"/>
            <a:r>
              <a:rPr lang="fr-CH" sz="2200" dirty="0" smtClean="0">
                <a:solidFill>
                  <a:schemeClr val="accent4">
                    <a:lumMod val="50000"/>
                  </a:schemeClr>
                </a:solidFill>
              </a:rPr>
              <a:t>Besoin émergent</a:t>
            </a:r>
            <a:endParaRPr lang="fr-FR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25565"/>
              </p:ext>
            </p:extLst>
          </p:nvPr>
        </p:nvGraphicFramePr>
        <p:xfrm>
          <a:off x="2575547" y="13822152"/>
          <a:ext cx="2993250" cy="27201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0222"/>
                <a:gridCol w="2053028"/>
              </a:tblGrid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Prix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 smtClean="0"/>
                        <a:t>Qté</a:t>
                      </a:r>
                      <a:r>
                        <a:rPr lang="fr-FR" sz="2200" dirty="0" smtClean="0"/>
                        <a:t>.</a:t>
                      </a:r>
                      <a:r>
                        <a:rPr lang="fr-FR" sz="2200" baseline="0" dirty="0" smtClean="0"/>
                        <a:t> demandée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2.00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7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2.20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5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2.40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3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2.60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1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&gt;2.70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0</a:t>
                      </a:r>
                      <a:endParaRPr lang="fr-FR" sz="2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ZoneTexte 46"/>
          <p:cNvSpPr txBox="1"/>
          <p:nvPr/>
        </p:nvSpPr>
        <p:spPr>
          <a:xfrm>
            <a:off x="1978578" y="16635797"/>
            <a:ext cx="359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Plan de la demande selon élasticité-prix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6592229" y="9794617"/>
            <a:ext cx="471500" cy="1080000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6079127" y="9794618"/>
            <a:ext cx="471500" cy="1080000"/>
          </a:xfrm>
          <a:prstGeom prst="rect">
            <a:avLst/>
          </a:prstGeom>
        </p:spPr>
      </p:pic>
      <p:pic>
        <p:nvPicPr>
          <p:cNvPr id="108" name="Image 10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7306370" y="10743864"/>
            <a:ext cx="471500" cy="1080000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8476008" y="10743864"/>
            <a:ext cx="471500" cy="1080000"/>
          </a:xfrm>
          <a:prstGeom prst="rect">
            <a:avLst/>
          </a:prstGeom>
        </p:spPr>
      </p:pic>
      <p:pic>
        <p:nvPicPr>
          <p:cNvPr id="115" name="Image 1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6384409" y="11957136"/>
            <a:ext cx="471500" cy="1080000"/>
          </a:xfrm>
          <a:prstGeom prst="rect">
            <a:avLst/>
          </a:prstGeom>
        </p:spPr>
      </p:pic>
      <p:pic>
        <p:nvPicPr>
          <p:cNvPr id="117" name="Image 1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5253149" y="11656450"/>
            <a:ext cx="471500" cy="1080000"/>
          </a:xfrm>
          <a:prstGeom prst="rect">
            <a:avLst/>
          </a:prstGeom>
        </p:spPr>
      </p:pic>
      <p:grpSp>
        <p:nvGrpSpPr>
          <p:cNvPr id="24" name="Grouper 23"/>
          <p:cNvGrpSpPr/>
          <p:nvPr/>
        </p:nvGrpSpPr>
        <p:grpSpPr>
          <a:xfrm>
            <a:off x="5523405" y="13755271"/>
            <a:ext cx="4236174" cy="1251020"/>
            <a:chOff x="6827783" y="9348941"/>
            <a:chExt cx="4236174" cy="1251020"/>
          </a:xfrm>
        </p:grpSpPr>
        <p:pic>
          <p:nvPicPr>
            <p:cNvPr id="176" name="Image 17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652" y="9348941"/>
              <a:ext cx="1251020" cy="1251020"/>
            </a:xfrm>
            <a:prstGeom prst="rect">
              <a:avLst/>
            </a:prstGeom>
          </p:spPr>
        </p:pic>
        <p:pic>
          <p:nvPicPr>
            <p:cNvPr id="177" name="Image 17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2454" y="9348941"/>
              <a:ext cx="1251020" cy="1251020"/>
            </a:xfrm>
            <a:prstGeom prst="rect">
              <a:avLst/>
            </a:prstGeom>
          </p:spPr>
        </p:pic>
        <p:pic>
          <p:nvPicPr>
            <p:cNvPr id="179" name="Image 17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937" y="9348941"/>
              <a:ext cx="1251020" cy="1251020"/>
            </a:xfrm>
            <a:prstGeom prst="rect">
              <a:avLst/>
            </a:prstGeom>
          </p:spPr>
        </p:pic>
        <p:pic>
          <p:nvPicPr>
            <p:cNvPr id="178" name="Image 1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783" y="9348941"/>
              <a:ext cx="1251020" cy="1251020"/>
            </a:xfrm>
            <a:prstGeom prst="rect">
              <a:avLst/>
            </a:prstGeom>
          </p:spPr>
        </p:pic>
      </p:grpSp>
      <p:sp>
        <p:nvSpPr>
          <p:cNvPr id="119" name="ZoneTexte 118"/>
          <p:cNvSpPr txBox="1"/>
          <p:nvPr/>
        </p:nvSpPr>
        <p:spPr>
          <a:xfrm>
            <a:off x="5674458" y="14883544"/>
            <a:ext cx="4778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i="1" dirty="0">
                <a:solidFill>
                  <a:srgbClr val="0098D8"/>
                </a:solidFill>
              </a:rPr>
              <a:t>Scénario :</a:t>
            </a:r>
            <a:endParaRPr lang="fr-FR" sz="2800" b="1" i="1" dirty="0" smtClean="0">
              <a:solidFill>
                <a:srgbClr val="0098D8"/>
              </a:solidFill>
            </a:endParaRPr>
          </a:p>
          <a:p>
            <a:pPr algn="just"/>
            <a:r>
              <a:rPr lang="fr-FR" sz="2800" i="1" dirty="0" smtClean="0">
                <a:solidFill>
                  <a:srgbClr val="A34589"/>
                </a:solidFill>
              </a:rPr>
              <a:t>Brewery &amp; Co. </a:t>
            </a:r>
            <a:r>
              <a:rPr lang="fr-FR" sz="2800" i="1" dirty="0" smtClean="0"/>
              <a:t>produit 4 bières qu’elle commercialise dans 3 régions Suisse. Puis, elle écoule ses stocks dans 3 canaux de distribution. </a:t>
            </a:r>
          </a:p>
        </p:txBody>
      </p:sp>
      <p:sp>
        <p:nvSpPr>
          <p:cNvPr id="112" name="Rectangle à coins arrondis 111"/>
          <p:cNvSpPr/>
          <p:nvPr/>
        </p:nvSpPr>
        <p:spPr>
          <a:xfrm>
            <a:off x="10955630" y="8848779"/>
            <a:ext cx="5760000" cy="88986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01600">
            <a:solidFill>
              <a:srgbClr val="A34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114" name="Diagramme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487908"/>
              </p:ext>
            </p:extLst>
          </p:nvPr>
        </p:nvGraphicFramePr>
        <p:xfrm>
          <a:off x="10775109" y="10749966"/>
          <a:ext cx="6084000" cy="4991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20" name="Image 1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983" y="16178885"/>
            <a:ext cx="2648252" cy="900000"/>
          </a:xfrm>
          <a:prstGeom prst="rect">
            <a:avLst/>
          </a:prstGeom>
        </p:spPr>
      </p:pic>
      <p:sp>
        <p:nvSpPr>
          <p:cNvPr id="134" name="Rectangle 133"/>
          <p:cNvSpPr/>
          <p:nvPr/>
        </p:nvSpPr>
        <p:spPr>
          <a:xfrm>
            <a:off x="17085083" y="9619442"/>
            <a:ext cx="3786130" cy="68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889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Flèche vers la gauche 134"/>
          <p:cNvSpPr/>
          <p:nvPr/>
        </p:nvSpPr>
        <p:spPr>
          <a:xfrm>
            <a:off x="15256303" y="10890157"/>
            <a:ext cx="3122134" cy="108000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4">
                    <a:lumMod val="50000"/>
                  </a:schemeClr>
                </a:solidFill>
              </a:rPr>
              <a:t>MRP</a:t>
            </a:r>
            <a:endParaRPr lang="fr-FR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36" name="Image 13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2" r="26967"/>
          <a:stretch/>
        </p:blipFill>
        <p:spPr>
          <a:xfrm>
            <a:off x="18493977" y="10278434"/>
            <a:ext cx="836442" cy="1921916"/>
          </a:xfrm>
          <a:prstGeom prst="rect">
            <a:avLst/>
          </a:prstGeom>
        </p:spPr>
      </p:pic>
      <p:sp>
        <p:nvSpPr>
          <p:cNvPr id="137" name="Flèche vers la gauche 136"/>
          <p:cNvSpPr/>
          <p:nvPr/>
        </p:nvSpPr>
        <p:spPr>
          <a:xfrm>
            <a:off x="15256303" y="14589945"/>
            <a:ext cx="3122134" cy="108000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4">
                    <a:lumMod val="50000"/>
                  </a:schemeClr>
                </a:solidFill>
              </a:rPr>
              <a:t>OF</a:t>
            </a:r>
            <a:endParaRPr lang="fr-FR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8" name="Flèche vers la gauche 137"/>
          <p:cNvSpPr/>
          <p:nvPr/>
        </p:nvSpPr>
        <p:spPr>
          <a:xfrm>
            <a:off x="12953763" y="12628432"/>
            <a:ext cx="1730686" cy="108000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4">
                    <a:lumMod val="50000"/>
                  </a:schemeClr>
                </a:solidFill>
              </a:rPr>
              <a:t>Prix</a:t>
            </a:r>
            <a:endParaRPr lang="fr-FR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7033293" y="8081581"/>
            <a:ext cx="3888000" cy="1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chemeClr val="accent4">
                    <a:lumMod val="50000"/>
                  </a:schemeClr>
                </a:solidFill>
              </a:rPr>
              <a:t>Participants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 rot="16200000">
            <a:off x="18565969" y="10906668"/>
            <a:ext cx="175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Planificateur</a:t>
            </a:r>
            <a:endParaRPr lang="fr-FR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2" name="Flèche vers la gauche 141"/>
          <p:cNvSpPr/>
          <p:nvPr/>
        </p:nvSpPr>
        <p:spPr>
          <a:xfrm>
            <a:off x="16715631" y="12628432"/>
            <a:ext cx="1051094" cy="108000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4">
                    <a:lumMod val="50000"/>
                  </a:schemeClr>
                </a:solidFill>
              </a:rPr>
              <a:t>OA</a:t>
            </a:r>
            <a:endParaRPr lang="fr-FR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43" name="Image 142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2" r="26967"/>
          <a:stretch/>
        </p:blipFill>
        <p:spPr>
          <a:xfrm>
            <a:off x="18660233" y="14055834"/>
            <a:ext cx="836442" cy="1921916"/>
          </a:xfrm>
          <a:prstGeom prst="rect">
            <a:avLst/>
          </a:prstGeom>
        </p:spPr>
      </p:pic>
      <p:pic>
        <p:nvPicPr>
          <p:cNvPr id="144" name="Image 143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2" r="26967"/>
          <a:stretch/>
        </p:blipFill>
        <p:spPr>
          <a:xfrm>
            <a:off x="19410925" y="12060781"/>
            <a:ext cx="836442" cy="1921916"/>
          </a:xfrm>
          <a:prstGeom prst="rect">
            <a:avLst/>
          </a:prstGeom>
        </p:spPr>
      </p:pic>
      <p:pic>
        <p:nvPicPr>
          <p:cNvPr id="145" name="Image 14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2" r="26967"/>
          <a:stretch/>
        </p:blipFill>
        <p:spPr>
          <a:xfrm>
            <a:off x="17809781" y="12060781"/>
            <a:ext cx="836442" cy="1921916"/>
          </a:xfrm>
          <a:prstGeom prst="rect">
            <a:avLst/>
          </a:prstGeom>
        </p:spPr>
      </p:pic>
      <p:sp>
        <p:nvSpPr>
          <p:cNvPr id="150" name="ZoneTexte 149"/>
          <p:cNvSpPr txBox="1"/>
          <p:nvPr/>
        </p:nvSpPr>
        <p:spPr>
          <a:xfrm rot="16200000">
            <a:off x="18829944" y="14682941"/>
            <a:ext cx="155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Production</a:t>
            </a:r>
            <a:endParaRPr lang="fr-FR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5" name="ZoneTexte 154"/>
          <p:cNvSpPr txBox="1"/>
          <p:nvPr/>
        </p:nvSpPr>
        <p:spPr>
          <a:xfrm rot="16200000">
            <a:off x="19653947" y="12592978"/>
            <a:ext cx="1329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Acheteur</a:t>
            </a:r>
            <a:endParaRPr lang="fr-FR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 rot="16200000">
            <a:off x="18127224" y="12592978"/>
            <a:ext cx="124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Vendeur</a:t>
            </a:r>
            <a:endParaRPr lang="fr-FR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17097389" y="16546314"/>
            <a:ext cx="3888000" cy="1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800" b="1" i="1" dirty="0" smtClean="0">
                <a:solidFill>
                  <a:schemeClr val="accent4">
                    <a:lumMod val="50000"/>
                  </a:schemeClr>
                </a:solidFill>
              </a:rPr>
              <a:t>Objectifs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fr-FR" sz="2800" i="1" dirty="0" smtClean="0"/>
              <a:t>Opérations efficientes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fr-FR" sz="2800" i="1" dirty="0" smtClean="0"/>
              <a:t>Gains financiers</a:t>
            </a:r>
            <a:endParaRPr lang="fr-FR" sz="2800" i="1" dirty="0" smtClean="0"/>
          </a:p>
        </p:txBody>
      </p:sp>
      <p:sp>
        <p:nvSpPr>
          <p:cNvPr id="7" name="Bulle rectangulaire 6"/>
          <p:cNvSpPr/>
          <p:nvPr/>
        </p:nvSpPr>
        <p:spPr>
          <a:xfrm>
            <a:off x="2403209" y="9818553"/>
            <a:ext cx="2504334" cy="878696"/>
          </a:xfrm>
          <a:prstGeom prst="wedgeRectCallout">
            <a:avLst>
              <a:gd name="adj1" fmla="val 43894"/>
              <a:gd name="adj2" fmla="val 105072"/>
            </a:avLst>
          </a:prstGeom>
          <a:solidFill>
            <a:srgbClr val="A34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Brewery &amp; Co.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1" name="Ellipse 120"/>
          <p:cNvSpPr>
            <a:spLocks noChangeAspect="1"/>
          </p:cNvSpPr>
          <p:nvPr/>
        </p:nvSpPr>
        <p:spPr>
          <a:xfrm>
            <a:off x="13267626" y="9618447"/>
            <a:ext cx="1080000" cy="1080000"/>
          </a:xfrm>
          <a:prstGeom prst="ellipse">
            <a:avLst/>
          </a:prstGeom>
          <a:solidFill>
            <a:srgbClr val="A34589">
              <a:alpha val="80000"/>
            </a:srgbClr>
          </a:solidFill>
          <a:ln>
            <a:solidFill>
              <a:srgbClr val="A34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API</a:t>
            </a:r>
            <a:endParaRPr lang="fr-FR" sz="3200" dirty="0"/>
          </a:p>
        </p:txBody>
      </p:sp>
      <p:sp>
        <p:nvSpPr>
          <p:cNvPr id="128" name="Ellipse 127"/>
          <p:cNvSpPr>
            <a:spLocks noChangeAspect="1"/>
          </p:cNvSpPr>
          <p:nvPr/>
        </p:nvSpPr>
        <p:spPr>
          <a:xfrm>
            <a:off x="7443351" y="9582609"/>
            <a:ext cx="1080000" cy="1080000"/>
          </a:xfrm>
          <a:prstGeom prst="ellipse">
            <a:avLst/>
          </a:prstGeom>
          <a:solidFill>
            <a:srgbClr val="0098D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0" name="Image 1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9898">
            <a:off x="7547294" y="9739460"/>
            <a:ext cx="834872" cy="834872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4546569" y="8193889"/>
            <a:ext cx="1254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>
                <a:solidFill>
                  <a:schemeClr val="accent6"/>
                </a:solidFill>
              </a:rPr>
              <a:t>I</a:t>
            </a:r>
            <a:r>
              <a:rPr lang="fr-CH" sz="3200" dirty="0" smtClean="0">
                <a:solidFill>
                  <a:schemeClr val="accent6"/>
                </a:solidFill>
              </a:rPr>
              <a:t>nteractions simulateur vers API </a:t>
            </a:r>
            <a:r>
              <a:rPr lang="fr-CH" sz="3200" dirty="0" err="1" smtClean="0">
                <a:solidFill>
                  <a:schemeClr val="accent6"/>
                </a:solidFill>
              </a:rPr>
              <a:t>Odoo</a:t>
            </a:r>
            <a:endParaRPr lang="fr-FR" sz="3200" dirty="0" smtClean="0">
              <a:solidFill>
                <a:schemeClr val="accent6"/>
              </a:solidFill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400233" y="4806751"/>
            <a:ext cx="20543591" cy="305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fr-FR" sz="4000" dirty="0">
                <a:solidFill>
                  <a:srgbClr val="008AC9"/>
                </a:solidFill>
              </a:rPr>
              <a:t>OdooSIM en réponse à quel besoin?</a:t>
            </a:r>
          </a:p>
          <a:p>
            <a:pPr algn="just"/>
            <a:r>
              <a:rPr lang="fr-FR" sz="3600" dirty="0" smtClean="0"/>
              <a:t>Le constat simpliste faisant état que </a:t>
            </a:r>
            <a:r>
              <a:rPr lang="fr-FR" sz="3600" dirty="0"/>
              <a:t>les entreprises </a:t>
            </a:r>
            <a:r>
              <a:rPr lang="fr-FR" sz="3600" dirty="0" smtClean="0"/>
              <a:t>tendent à s’informatiser . </a:t>
            </a:r>
            <a:r>
              <a:rPr lang="fr-FR" sz="3600" dirty="0"/>
              <a:t>Cela implique que les étudiants :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/>
              <a:t>Disposent </a:t>
            </a:r>
            <a:r>
              <a:rPr lang="fr-CH" sz="3600" dirty="0" smtClean="0"/>
              <a:t>des aptitudes nécessaires à l’exploitation d’un outil informatique tel qu’un PGI</a:t>
            </a:r>
            <a:endParaRPr lang="fr-CH" sz="3600" dirty="0"/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/>
              <a:t>Puissent </a:t>
            </a:r>
            <a:r>
              <a:rPr lang="fr-CH" sz="3600" dirty="0" smtClean="0"/>
              <a:t>aligner les stratégies de l’entreprise dans le système d’informations</a:t>
            </a:r>
            <a:endParaRPr lang="fr-CH" sz="3600" dirty="0"/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/>
              <a:t>Acquièrent de l’expérience pratique dans des conditions semblables à celles de </a:t>
            </a:r>
            <a:r>
              <a:rPr lang="fr-CH" sz="3600" dirty="0" smtClean="0"/>
              <a:t>l’industrie</a:t>
            </a:r>
            <a:endParaRPr lang="fr-FR" sz="3600" dirty="0"/>
          </a:p>
        </p:txBody>
      </p:sp>
      <p:sp>
        <p:nvSpPr>
          <p:cNvPr id="159" name="ZoneTexte 158"/>
          <p:cNvSpPr txBox="1"/>
          <p:nvPr/>
        </p:nvSpPr>
        <p:spPr>
          <a:xfrm>
            <a:off x="10775109" y="18300641"/>
            <a:ext cx="10080000" cy="97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fr-FR" sz="4000" dirty="0">
                <a:solidFill>
                  <a:srgbClr val="008AC9"/>
                </a:solidFill>
              </a:rPr>
              <a:t>Responsabilités et fonctionnement </a:t>
            </a:r>
            <a:r>
              <a:rPr lang="fr-FR" sz="4000" dirty="0" smtClean="0">
                <a:solidFill>
                  <a:srgbClr val="008AC9"/>
                </a:solidFill>
              </a:rPr>
              <a:t>simulateur </a:t>
            </a:r>
            <a:r>
              <a:rPr lang="fr-FR" sz="4000" dirty="0">
                <a:solidFill>
                  <a:srgbClr val="008AC9"/>
                </a:solidFill>
              </a:rPr>
              <a:t>?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/>
              <a:t>Création de consommateurs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 smtClean="0"/>
              <a:t>Attribution de besoins spécifiques </a:t>
            </a:r>
            <a:r>
              <a:rPr lang="fr-FR" sz="3600" dirty="0"/>
              <a:t>+ P</a:t>
            </a:r>
            <a:r>
              <a:rPr lang="fr-FR" sz="3600" dirty="0" smtClean="0"/>
              <a:t>ouvoir </a:t>
            </a:r>
            <a:r>
              <a:rPr lang="fr-FR" sz="3600" dirty="0"/>
              <a:t>d’achat traduit </a:t>
            </a:r>
            <a:r>
              <a:rPr lang="fr-FR" sz="3600" dirty="0" smtClean="0"/>
              <a:t>en un </a:t>
            </a:r>
            <a:r>
              <a:rPr lang="fr-FR" sz="3600" dirty="0"/>
              <a:t>plan de demande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/>
              <a:t>Connexion aux </a:t>
            </a:r>
            <a:r>
              <a:rPr lang="fr-FR" sz="3600" dirty="0" smtClean="0"/>
              <a:t>sociétés </a:t>
            </a:r>
            <a:r>
              <a:rPr lang="fr-FR" sz="3600" dirty="0"/>
              <a:t>Brewery &amp; </a:t>
            </a:r>
            <a:r>
              <a:rPr lang="fr-FR" sz="3600" dirty="0" smtClean="0"/>
              <a:t>Co.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 smtClean="0"/>
              <a:t>Interaction et échanges d’informations gr</a:t>
            </a:r>
            <a:r>
              <a:rPr lang="fr-CH" sz="3600" dirty="0" err="1" smtClean="0"/>
              <a:t>âce</a:t>
            </a:r>
            <a:r>
              <a:rPr lang="fr-CH" sz="3600" dirty="0" smtClean="0"/>
              <a:t> à l’API</a:t>
            </a:r>
            <a:r>
              <a:rPr lang="fr-FR" sz="3600" dirty="0" smtClean="0"/>
              <a:t>; Disponibilité des stocks, prix de vente, </a:t>
            </a:r>
            <a:r>
              <a:rPr lang="fr-FR" sz="3600" dirty="0" err="1" smtClean="0"/>
              <a:t>etc</a:t>
            </a:r>
            <a:r>
              <a:rPr lang="is-IS" sz="3600" dirty="0" smtClean="0"/>
              <a:t>…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Choix de l’offre (Algorithme de sélection des meilleures conditions d’achat)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Manipulation objets </a:t>
            </a:r>
            <a:r>
              <a:rPr lang="fr-CH" sz="3600" dirty="0" err="1" smtClean="0"/>
              <a:t>Odoo</a:t>
            </a:r>
            <a:r>
              <a:rPr lang="fr-CH" sz="3600" dirty="0" smtClean="0"/>
              <a:t> = dérouler le scénario</a:t>
            </a:r>
          </a:p>
          <a:p>
            <a:pPr marL="571500" indent="-571500" algn="just">
              <a:buFont typeface="Arial" charset="0"/>
              <a:buChar char="•"/>
            </a:pPr>
            <a:endParaRPr lang="fr-CH" sz="36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FR" sz="3600" b="1" i="1" dirty="0">
                <a:solidFill>
                  <a:srgbClr val="0098D8"/>
                </a:solidFill>
              </a:rPr>
              <a:t>Exemple d’interaction : </a:t>
            </a:r>
            <a:r>
              <a:rPr lang="fr-FR" sz="3600" i="1" dirty="0">
                <a:solidFill>
                  <a:srgbClr val="0098D8"/>
                </a:solidFill>
              </a:rPr>
              <a:t>Le simulateur récupère une demande d’approvisionnement </a:t>
            </a:r>
            <a:r>
              <a:rPr lang="fr-FR" sz="3600" i="1" dirty="0" smtClean="0">
                <a:solidFill>
                  <a:srgbClr val="0098D8"/>
                </a:solidFill>
              </a:rPr>
              <a:t>d’une société particulière avec l’API. Il lit </a:t>
            </a:r>
            <a:r>
              <a:rPr lang="fr-FR" sz="3600" i="1" dirty="0">
                <a:solidFill>
                  <a:srgbClr val="0098D8"/>
                </a:solidFill>
              </a:rPr>
              <a:t>la date et simule le délai de livraison (1 jours = 60 secondes). Une fois atteint, il ajoute la quantité achetée en stock et termine le flux d’achat</a:t>
            </a:r>
            <a:r>
              <a:rPr lang="fr-FR" sz="3600" i="1" dirty="0" smtClean="0">
                <a:solidFill>
                  <a:srgbClr val="0098D8"/>
                </a:solidFill>
              </a:rPr>
              <a:t>.</a:t>
            </a:r>
            <a:endParaRPr lang="fr-CH" sz="3600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0" y="-20278"/>
            <a:ext cx="21383625" cy="4664458"/>
          </a:xfrm>
          <a:prstGeom prst="rect">
            <a:avLst/>
          </a:prstGeom>
          <a:solidFill>
            <a:srgbClr val="008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3447" dirty="0"/>
          </a:p>
        </p:txBody>
      </p:sp>
      <p:pic>
        <p:nvPicPr>
          <p:cNvPr id="161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2" y="1061217"/>
            <a:ext cx="6133416" cy="990302"/>
          </a:xfrm>
          <a:prstGeom prst="rect">
            <a:avLst/>
          </a:prstGeom>
        </p:spPr>
      </p:pic>
      <p:sp>
        <p:nvSpPr>
          <p:cNvPr id="162" name="TextBox 9"/>
          <p:cNvSpPr txBox="1"/>
          <p:nvPr/>
        </p:nvSpPr>
        <p:spPr>
          <a:xfrm>
            <a:off x="773671" y="2532656"/>
            <a:ext cx="19836282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78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OdooSIM</a:t>
            </a:r>
            <a:r>
              <a:rPr lang="fr-CH" sz="6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Simulation d’entreprise sur PGI</a:t>
            </a:r>
            <a:r>
              <a:rPr lang="fr-CH" sz="6780" dirty="0">
                <a:solidFill>
                  <a:schemeClr val="bg1"/>
                </a:solidFill>
              </a:rPr>
              <a:t/>
            </a:r>
            <a:br>
              <a:rPr lang="fr-CH" sz="6780" dirty="0">
                <a:solidFill>
                  <a:schemeClr val="bg1"/>
                </a:solidFill>
              </a:rPr>
            </a:br>
            <a:r>
              <a:rPr lang="fr-CH" sz="339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Anthony Tomat</a:t>
            </a:r>
            <a:endParaRPr lang="fr-CH" sz="6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" name="Pictur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267" y="954652"/>
            <a:ext cx="2460686" cy="1061346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0" y="28203371"/>
            <a:ext cx="21383625" cy="2092119"/>
          </a:xfrm>
          <a:prstGeom prst="rect">
            <a:avLst/>
          </a:prstGeom>
          <a:solidFill>
            <a:srgbClr val="008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3447"/>
          </a:p>
        </p:txBody>
      </p:sp>
      <p:sp>
        <p:nvSpPr>
          <p:cNvPr id="165" name="TextBox 12"/>
          <p:cNvSpPr txBox="1"/>
          <p:nvPr/>
        </p:nvSpPr>
        <p:spPr>
          <a:xfrm>
            <a:off x="419710" y="28985896"/>
            <a:ext cx="19468490" cy="52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2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Travail de </a:t>
            </a:r>
            <a:r>
              <a:rPr lang="fr-CH" sz="2825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</a:t>
            </a:r>
            <a:r>
              <a:rPr lang="fr-CH" sz="282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filière Informatique de gestion. Session 3IG PT, semestre de printemps 2016</a:t>
            </a:r>
            <a:endParaRPr lang="fr-CH" sz="282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ZoneTexte 168"/>
          <p:cNvSpPr txBox="1"/>
          <p:nvPr/>
        </p:nvSpPr>
        <p:spPr>
          <a:xfrm>
            <a:off x="400234" y="18282069"/>
            <a:ext cx="10080000" cy="978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fr-CH" sz="4000" dirty="0">
                <a:solidFill>
                  <a:srgbClr val="008AC9"/>
                </a:solidFill>
              </a:rPr>
              <a:t>En quoi consiste le jeu </a:t>
            </a:r>
            <a:r>
              <a:rPr lang="fr-CH" sz="4000" dirty="0" err="1" smtClean="0">
                <a:solidFill>
                  <a:srgbClr val="008AC9"/>
                </a:solidFill>
              </a:rPr>
              <a:t>OdooSIM</a:t>
            </a:r>
            <a:r>
              <a:rPr lang="fr-CH" sz="4000" dirty="0" smtClean="0">
                <a:solidFill>
                  <a:srgbClr val="008AC9"/>
                </a:solidFill>
              </a:rPr>
              <a:t> </a:t>
            </a:r>
            <a:r>
              <a:rPr lang="fr-FR" sz="4000" dirty="0" smtClean="0">
                <a:solidFill>
                  <a:srgbClr val="008AC9"/>
                </a:solidFill>
              </a:rPr>
              <a:t>?</a:t>
            </a:r>
            <a:endParaRPr lang="fr-FR" sz="4000" dirty="0">
              <a:solidFill>
                <a:srgbClr val="008AC9"/>
              </a:solidFill>
            </a:endParaRP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/>
              <a:t>Simulation d’environnement économique réaliste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/>
              <a:t>Fournir une plateforme attractive et immersive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/>
              <a:t>Interactions entre un marché et des sociétés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/>
              <a:t>Jeu de rôles (manager vente, production, </a:t>
            </a:r>
            <a:r>
              <a:rPr lang="fr-CH" sz="3600" dirty="0" err="1"/>
              <a:t>etc</a:t>
            </a:r>
            <a:r>
              <a:rPr lang="is-IS" sz="3600" dirty="0"/>
              <a:t>…)</a:t>
            </a:r>
            <a:endParaRPr lang="fr-FR" sz="3600" dirty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fr-FR" sz="4000" dirty="0">
                <a:solidFill>
                  <a:srgbClr val="008AC9"/>
                </a:solidFill>
              </a:rPr>
              <a:t>Gains pédagogiques des jeux sérieux ?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Vaincre la </a:t>
            </a:r>
            <a:r>
              <a:rPr lang="fr-CH" sz="3600" dirty="0"/>
              <a:t>passivité des formations traditionnelles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/>
              <a:t>E</a:t>
            </a:r>
            <a:r>
              <a:rPr lang="fr-CH" sz="3600" dirty="0" smtClean="0"/>
              <a:t>nvironnement interactif scénarisé = Immersion!</a:t>
            </a:r>
            <a:endParaRPr lang="fr-CH" sz="3600" dirty="0"/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/>
              <a:t>Échanges </a:t>
            </a:r>
            <a:r>
              <a:rPr lang="fr-CH" sz="3600" dirty="0" smtClean="0"/>
              <a:t>bidirectionnelles (simulateur/joueurs), actions, réactions (=décisions, impacts)</a:t>
            </a:r>
            <a:endParaRPr lang="fr-CH" sz="3600" dirty="0"/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Étudiant au </a:t>
            </a:r>
            <a:r>
              <a:rPr lang="fr-CH" sz="3600" dirty="0"/>
              <a:t>centre du </a:t>
            </a:r>
            <a:r>
              <a:rPr lang="fr-CH" sz="3600" dirty="0" smtClean="0"/>
              <a:t>processus d’apprentissage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Concepts théoriques </a:t>
            </a:r>
            <a:r>
              <a:rPr lang="fr-CH" sz="3600" smtClean="0"/>
              <a:t>fortement assimilés</a:t>
            </a:r>
            <a:endParaRPr lang="fr-CH" sz="36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fr-CH" sz="4000" dirty="0">
                <a:solidFill>
                  <a:srgbClr val="008AC9"/>
                </a:solidFill>
              </a:rPr>
              <a:t>Scope du projet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Imaginer un scénario, une histoire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Donner les spécifications métiers et techniques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Développement proof of concept partie ventes</a:t>
            </a:r>
            <a:endParaRPr lang="fr-CH" sz="3600" dirty="0"/>
          </a:p>
        </p:txBody>
      </p:sp>
      <p:sp>
        <p:nvSpPr>
          <p:cNvPr id="21" name="Flèche vers la droite 20"/>
          <p:cNvSpPr/>
          <p:nvPr/>
        </p:nvSpPr>
        <p:spPr>
          <a:xfrm>
            <a:off x="10816673" y="9315875"/>
            <a:ext cx="2376000" cy="16560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6"/>
                </a:solidFill>
              </a:rPr>
              <a:t>Demandes</a:t>
            </a:r>
            <a:endParaRPr lang="fr-FR" sz="2000" dirty="0">
              <a:solidFill>
                <a:schemeClr val="accent6"/>
              </a:solidFill>
            </a:endParaRPr>
          </a:p>
        </p:txBody>
      </p:sp>
      <p:sp>
        <p:nvSpPr>
          <p:cNvPr id="171" name="Flèche vers la droite 170"/>
          <p:cNvSpPr/>
          <p:nvPr/>
        </p:nvSpPr>
        <p:spPr>
          <a:xfrm flipH="1">
            <a:off x="8555751" y="9316447"/>
            <a:ext cx="2232000" cy="16560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6"/>
                </a:solidFill>
              </a:rPr>
              <a:t>Offres</a:t>
            </a:r>
            <a:endParaRPr lang="fr-FR" sz="2000" dirty="0">
              <a:solidFill>
                <a:schemeClr val="accent6"/>
              </a:solidFill>
            </a:endParaRPr>
          </a:p>
        </p:txBody>
      </p:sp>
      <p:pic>
        <p:nvPicPr>
          <p:cNvPr id="172" name="Image 17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4965319" y="9828430"/>
            <a:ext cx="47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</TotalTime>
  <Words>476</Words>
  <Application>Microsoft Macintosh PowerPoint</Application>
  <PresentationFormat>Personnalisé</PresentationFormat>
  <Paragraphs>76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Rosselet Ulysse</dc:creator>
  <cp:lastModifiedBy>Tomat Anthony</cp:lastModifiedBy>
  <cp:revision>250</cp:revision>
  <cp:lastPrinted>2016-05-14T12:41:28Z</cp:lastPrinted>
  <dcterms:created xsi:type="dcterms:W3CDTF">2015-10-04T09:44:09Z</dcterms:created>
  <dcterms:modified xsi:type="dcterms:W3CDTF">2016-05-19T13:28:11Z</dcterms:modified>
</cp:coreProperties>
</file>