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31"/>
  </p:notesMasterIdLst>
  <p:handoutMasterIdLst>
    <p:handoutMasterId r:id="rId32"/>
  </p:handoutMasterIdLst>
  <p:sldIdLst>
    <p:sldId id="338" r:id="rId5"/>
    <p:sldId id="349" r:id="rId6"/>
    <p:sldId id="356" r:id="rId7"/>
    <p:sldId id="343" r:id="rId8"/>
    <p:sldId id="347" r:id="rId9"/>
    <p:sldId id="348" r:id="rId10"/>
    <p:sldId id="342" r:id="rId11"/>
    <p:sldId id="341" r:id="rId12"/>
    <p:sldId id="340" r:id="rId13"/>
    <p:sldId id="339" r:id="rId14"/>
    <p:sldId id="362" r:id="rId15"/>
    <p:sldId id="357" r:id="rId16"/>
    <p:sldId id="358" r:id="rId17"/>
    <p:sldId id="359" r:id="rId18"/>
    <p:sldId id="360" r:id="rId19"/>
    <p:sldId id="361" r:id="rId20"/>
    <p:sldId id="355" r:id="rId21"/>
    <p:sldId id="363" r:id="rId22"/>
    <p:sldId id="364" r:id="rId23"/>
    <p:sldId id="365" r:id="rId24"/>
    <p:sldId id="345" r:id="rId25"/>
    <p:sldId id="346" r:id="rId26"/>
    <p:sldId id="352" r:id="rId27"/>
    <p:sldId id="351" r:id="rId28"/>
    <p:sldId id="354" r:id="rId29"/>
    <p:sldId id="3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712" autoAdjust="0"/>
  </p:normalViewPr>
  <p:slideViewPr>
    <p:cSldViewPr snapToGrid="0">
      <p:cViewPr varScale="1">
        <p:scale>
          <a:sx n="66" d="100"/>
          <a:sy n="66" d="100"/>
        </p:scale>
        <p:origin x="2256" y="78"/>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F695D-7563-4F08-B93C-65354C0B018E}" type="doc">
      <dgm:prSet loTypeId="urn:microsoft.com/office/officeart/2005/8/layout/gear1" loCatId="relationship" qsTypeId="urn:microsoft.com/office/officeart/2005/8/quickstyle/3d5" qsCatId="3D" csTypeId="urn:microsoft.com/office/officeart/2005/8/colors/accent1_2" csCatId="accent1" phldr="1"/>
      <dgm:spPr/>
    </dgm:pt>
    <dgm:pt modelId="{F04F0E27-6210-4B76-A326-D9D3A34F786A}">
      <dgm:prSet phldrT="[Text]" custT="1"/>
      <dgm:spPr/>
      <dgm:t>
        <a:bodyPr/>
        <a:lstStyle/>
        <a:p>
          <a:r>
            <a:rPr lang="en-US" sz="1600" dirty="0"/>
            <a:t>Reproduce</a:t>
          </a:r>
        </a:p>
      </dgm:t>
    </dgm:pt>
    <dgm:pt modelId="{4E98360B-8C1F-4EC2-B9F9-7544E842138C}" type="parTrans" cxnId="{2489B8F1-B616-422A-B282-C27922A5E211}">
      <dgm:prSet/>
      <dgm:spPr/>
      <dgm:t>
        <a:bodyPr/>
        <a:lstStyle/>
        <a:p>
          <a:endParaRPr lang="en-US"/>
        </a:p>
      </dgm:t>
    </dgm:pt>
    <dgm:pt modelId="{E987DF41-DEE6-40DE-8CC1-84CB0CDB2035}" type="sibTrans" cxnId="{2489B8F1-B616-422A-B282-C27922A5E211}">
      <dgm:prSet/>
      <dgm:spPr/>
      <dgm:t>
        <a:bodyPr/>
        <a:lstStyle/>
        <a:p>
          <a:endParaRPr lang="en-US"/>
        </a:p>
      </dgm:t>
    </dgm:pt>
    <dgm:pt modelId="{6D6F962A-2E87-4989-B571-1B3485EC405C}">
      <dgm:prSet phldrT="[Text]" custT="1"/>
      <dgm:spPr/>
      <dgm:t>
        <a:bodyPr/>
        <a:lstStyle/>
        <a:p>
          <a:r>
            <a:rPr lang="en-US" sz="1600" dirty="0"/>
            <a:t>Replicate</a:t>
          </a:r>
        </a:p>
      </dgm:t>
    </dgm:pt>
    <dgm:pt modelId="{7A506677-CDEE-44C8-B36F-2359A96745C1}" type="parTrans" cxnId="{35383705-652D-4C3F-BA34-0C7B3C199200}">
      <dgm:prSet/>
      <dgm:spPr/>
      <dgm:t>
        <a:bodyPr/>
        <a:lstStyle/>
        <a:p>
          <a:endParaRPr lang="en-US"/>
        </a:p>
      </dgm:t>
    </dgm:pt>
    <dgm:pt modelId="{E18DF61C-AEE7-4DEF-82E3-8238445D4F70}" type="sibTrans" cxnId="{35383705-652D-4C3F-BA34-0C7B3C199200}">
      <dgm:prSet/>
      <dgm:spPr/>
      <dgm:t>
        <a:bodyPr/>
        <a:lstStyle/>
        <a:p>
          <a:endParaRPr lang="en-US"/>
        </a:p>
      </dgm:t>
    </dgm:pt>
    <dgm:pt modelId="{5C05B57E-7AC4-4E35-A3BA-E51A1477E2F5}">
      <dgm:prSet phldrT="[Text]" custT="1"/>
      <dgm:spPr/>
      <dgm:t>
        <a:bodyPr/>
        <a:lstStyle/>
        <a:p>
          <a:r>
            <a:rPr lang="en-US" sz="2000" dirty="0"/>
            <a:t>Original Research</a:t>
          </a:r>
        </a:p>
      </dgm:t>
    </dgm:pt>
    <dgm:pt modelId="{48889AB3-B97D-46D0-A97B-7F6160DBA9CC}" type="parTrans" cxnId="{260917FC-1E90-4E08-A763-C5E4BB472F28}">
      <dgm:prSet/>
      <dgm:spPr/>
      <dgm:t>
        <a:bodyPr/>
        <a:lstStyle/>
        <a:p>
          <a:endParaRPr lang="en-US"/>
        </a:p>
      </dgm:t>
    </dgm:pt>
    <dgm:pt modelId="{371A1CD8-6C03-4F21-93B4-756F8D0ED903}" type="sibTrans" cxnId="{260917FC-1E90-4E08-A763-C5E4BB472F28}">
      <dgm:prSet/>
      <dgm:spPr/>
      <dgm:t>
        <a:bodyPr/>
        <a:lstStyle/>
        <a:p>
          <a:endParaRPr lang="en-US"/>
        </a:p>
      </dgm:t>
    </dgm:pt>
    <dgm:pt modelId="{EF49A2DC-14C8-4467-9E92-62355D7C8FBE}" type="pres">
      <dgm:prSet presAssocID="{458F695D-7563-4F08-B93C-65354C0B018E}" presName="composite" presStyleCnt="0">
        <dgm:presLayoutVars>
          <dgm:chMax val="3"/>
          <dgm:animLvl val="lvl"/>
          <dgm:resizeHandles val="exact"/>
        </dgm:presLayoutVars>
      </dgm:prSet>
      <dgm:spPr/>
    </dgm:pt>
    <dgm:pt modelId="{08167A30-0765-4D09-8F06-8286D40D36D8}" type="pres">
      <dgm:prSet presAssocID="{5C05B57E-7AC4-4E35-A3BA-E51A1477E2F5}" presName="gear1" presStyleLbl="node1" presStyleIdx="0" presStyleCnt="3">
        <dgm:presLayoutVars>
          <dgm:chMax val="1"/>
          <dgm:bulletEnabled val="1"/>
        </dgm:presLayoutVars>
      </dgm:prSet>
      <dgm:spPr/>
    </dgm:pt>
    <dgm:pt modelId="{87EE8D33-97FD-4B35-9768-EA6B7D59CFB2}" type="pres">
      <dgm:prSet presAssocID="{5C05B57E-7AC4-4E35-A3BA-E51A1477E2F5}" presName="gear1srcNode" presStyleLbl="node1" presStyleIdx="0" presStyleCnt="3"/>
      <dgm:spPr/>
    </dgm:pt>
    <dgm:pt modelId="{1BBF9816-EDF5-41E5-B2F6-BE14F9E3BF59}" type="pres">
      <dgm:prSet presAssocID="{5C05B57E-7AC4-4E35-A3BA-E51A1477E2F5}" presName="gear1dstNode" presStyleLbl="node1" presStyleIdx="0" presStyleCnt="3"/>
      <dgm:spPr/>
    </dgm:pt>
    <dgm:pt modelId="{9159EB1B-AD04-4522-BEDE-AA7BD83E0BF8}" type="pres">
      <dgm:prSet presAssocID="{F04F0E27-6210-4B76-A326-D9D3A34F786A}" presName="gear2" presStyleLbl="node1" presStyleIdx="1" presStyleCnt="3">
        <dgm:presLayoutVars>
          <dgm:chMax val="1"/>
          <dgm:bulletEnabled val="1"/>
        </dgm:presLayoutVars>
      </dgm:prSet>
      <dgm:spPr/>
    </dgm:pt>
    <dgm:pt modelId="{3FF41D55-7659-4056-8651-EE1D9DC7F46E}" type="pres">
      <dgm:prSet presAssocID="{F04F0E27-6210-4B76-A326-D9D3A34F786A}" presName="gear2srcNode" presStyleLbl="node1" presStyleIdx="1" presStyleCnt="3"/>
      <dgm:spPr/>
    </dgm:pt>
    <dgm:pt modelId="{CE8BDAA9-875E-4E49-9593-C723AC61D20C}" type="pres">
      <dgm:prSet presAssocID="{F04F0E27-6210-4B76-A326-D9D3A34F786A}" presName="gear2dstNode" presStyleLbl="node1" presStyleIdx="1" presStyleCnt="3"/>
      <dgm:spPr/>
    </dgm:pt>
    <dgm:pt modelId="{5235C00A-0158-49F7-8F58-2B20FEBACB4B}" type="pres">
      <dgm:prSet presAssocID="{6D6F962A-2E87-4989-B571-1B3485EC405C}" presName="gear3" presStyleLbl="node1" presStyleIdx="2" presStyleCnt="3"/>
      <dgm:spPr/>
    </dgm:pt>
    <dgm:pt modelId="{3DDC801A-AE0B-42D9-9C1A-95B5D6568818}" type="pres">
      <dgm:prSet presAssocID="{6D6F962A-2E87-4989-B571-1B3485EC405C}" presName="gear3tx" presStyleLbl="node1" presStyleIdx="2" presStyleCnt="3">
        <dgm:presLayoutVars>
          <dgm:chMax val="1"/>
          <dgm:bulletEnabled val="1"/>
        </dgm:presLayoutVars>
      </dgm:prSet>
      <dgm:spPr/>
    </dgm:pt>
    <dgm:pt modelId="{3AACB301-4D9C-495F-8348-06B1191DFBA5}" type="pres">
      <dgm:prSet presAssocID="{6D6F962A-2E87-4989-B571-1B3485EC405C}" presName="gear3srcNode" presStyleLbl="node1" presStyleIdx="2" presStyleCnt="3"/>
      <dgm:spPr/>
    </dgm:pt>
    <dgm:pt modelId="{F84427D2-8B0B-47BD-9014-7CD0F987761C}" type="pres">
      <dgm:prSet presAssocID="{6D6F962A-2E87-4989-B571-1B3485EC405C}" presName="gear3dstNode" presStyleLbl="node1" presStyleIdx="2" presStyleCnt="3"/>
      <dgm:spPr/>
    </dgm:pt>
    <dgm:pt modelId="{F86C56DD-17A8-41E3-B431-84AA4BCED586}" type="pres">
      <dgm:prSet presAssocID="{371A1CD8-6C03-4F21-93B4-756F8D0ED903}" presName="connector1" presStyleLbl="sibTrans2D1" presStyleIdx="0" presStyleCnt="3"/>
      <dgm:spPr/>
    </dgm:pt>
    <dgm:pt modelId="{FB80CE64-9C0D-42D9-B220-E1960355A7C0}" type="pres">
      <dgm:prSet presAssocID="{E987DF41-DEE6-40DE-8CC1-84CB0CDB2035}" presName="connector2" presStyleLbl="sibTrans2D1" presStyleIdx="1" presStyleCnt="3"/>
      <dgm:spPr/>
    </dgm:pt>
    <dgm:pt modelId="{E007C790-EE90-4B18-97E7-4485C743AA84}" type="pres">
      <dgm:prSet presAssocID="{E18DF61C-AEE7-4DEF-82E3-8238445D4F70}" presName="connector3" presStyleLbl="sibTrans2D1" presStyleIdx="2" presStyleCnt="3"/>
      <dgm:spPr/>
    </dgm:pt>
  </dgm:ptLst>
  <dgm:cxnLst>
    <dgm:cxn modelId="{35383705-652D-4C3F-BA34-0C7B3C199200}" srcId="{458F695D-7563-4F08-B93C-65354C0B018E}" destId="{6D6F962A-2E87-4989-B571-1B3485EC405C}" srcOrd="2" destOrd="0" parTransId="{7A506677-CDEE-44C8-B36F-2359A96745C1}" sibTransId="{E18DF61C-AEE7-4DEF-82E3-8238445D4F70}"/>
    <dgm:cxn modelId="{6BDEAD08-A39E-4E0D-8019-ECA619C2DB79}" type="presOf" srcId="{5C05B57E-7AC4-4E35-A3BA-E51A1477E2F5}" destId="{08167A30-0765-4D09-8F06-8286D40D36D8}" srcOrd="0" destOrd="0" presId="urn:microsoft.com/office/officeart/2005/8/layout/gear1"/>
    <dgm:cxn modelId="{84248436-58A1-4204-90B9-E0DE972CD08E}" type="presOf" srcId="{F04F0E27-6210-4B76-A326-D9D3A34F786A}" destId="{3FF41D55-7659-4056-8651-EE1D9DC7F46E}" srcOrd="1" destOrd="0" presId="urn:microsoft.com/office/officeart/2005/8/layout/gear1"/>
    <dgm:cxn modelId="{E6631D3F-5D4E-4B34-BF25-0D939DA96E97}" type="presOf" srcId="{6D6F962A-2E87-4989-B571-1B3485EC405C}" destId="{3DDC801A-AE0B-42D9-9C1A-95B5D6568818}" srcOrd="1" destOrd="0" presId="urn:microsoft.com/office/officeart/2005/8/layout/gear1"/>
    <dgm:cxn modelId="{FC354E46-44E8-4E50-9230-44ED00D54C5E}" type="presOf" srcId="{F04F0E27-6210-4B76-A326-D9D3A34F786A}" destId="{9159EB1B-AD04-4522-BEDE-AA7BD83E0BF8}" srcOrd="0" destOrd="0" presId="urn:microsoft.com/office/officeart/2005/8/layout/gear1"/>
    <dgm:cxn modelId="{AD668B46-16CF-4D0B-A5CA-5DA7A35EBD26}" type="presOf" srcId="{458F695D-7563-4F08-B93C-65354C0B018E}" destId="{EF49A2DC-14C8-4467-9E92-62355D7C8FBE}" srcOrd="0" destOrd="0" presId="urn:microsoft.com/office/officeart/2005/8/layout/gear1"/>
    <dgm:cxn modelId="{1F7C4367-B2EA-4F39-897D-9EDB7B13D199}" type="presOf" srcId="{E987DF41-DEE6-40DE-8CC1-84CB0CDB2035}" destId="{FB80CE64-9C0D-42D9-B220-E1960355A7C0}" srcOrd="0" destOrd="0" presId="urn:microsoft.com/office/officeart/2005/8/layout/gear1"/>
    <dgm:cxn modelId="{56163F68-E7B9-433E-95ED-AF4FD2E9419D}" type="presOf" srcId="{5C05B57E-7AC4-4E35-A3BA-E51A1477E2F5}" destId="{87EE8D33-97FD-4B35-9768-EA6B7D59CFB2}" srcOrd="1" destOrd="0" presId="urn:microsoft.com/office/officeart/2005/8/layout/gear1"/>
    <dgm:cxn modelId="{645A8B69-6B5A-4FC7-81D3-3E0EB27BC899}" type="presOf" srcId="{6D6F962A-2E87-4989-B571-1B3485EC405C}" destId="{3AACB301-4D9C-495F-8348-06B1191DFBA5}" srcOrd="2" destOrd="0" presId="urn:microsoft.com/office/officeart/2005/8/layout/gear1"/>
    <dgm:cxn modelId="{69B15254-46A6-430C-B695-9069E36C7E6B}" type="presOf" srcId="{E18DF61C-AEE7-4DEF-82E3-8238445D4F70}" destId="{E007C790-EE90-4B18-97E7-4485C743AA84}" srcOrd="0" destOrd="0" presId="urn:microsoft.com/office/officeart/2005/8/layout/gear1"/>
    <dgm:cxn modelId="{5A9FFC7E-26FD-4890-B70F-B7507DBB6524}" type="presOf" srcId="{6D6F962A-2E87-4989-B571-1B3485EC405C}" destId="{5235C00A-0158-49F7-8F58-2B20FEBACB4B}" srcOrd="0" destOrd="0" presId="urn:microsoft.com/office/officeart/2005/8/layout/gear1"/>
    <dgm:cxn modelId="{831B0F80-E0EB-4138-BAAF-3FC086CB744B}" type="presOf" srcId="{371A1CD8-6C03-4F21-93B4-756F8D0ED903}" destId="{F86C56DD-17A8-41E3-B431-84AA4BCED586}" srcOrd="0" destOrd="0" presId="urn:microsoft.com/office/officeart/2005/8/layout/gear1"/>
    <dgm:cxn modelId="{04C19798-A577-4F96-AC95-D4AF77C9F01D}" type="presOf" srcId="{6D6F962A-2E87-4989-B571-1B3485EC405C}" destId="{F84427D2-8B0B-47BD-9014-7CD0F987761C}" srcOrd="3" destOrd="0" presId="urn:microsoft.com/office/officeart/2005/8/layout/gear1"/>
    <dgm:cxn modelId="{9C8D96A6-1976-4286-A3E0-9A4C1A687460}" type="presOf" srcId="{5C05B57E-7AC4-4E35-A3BA-E51A1477E2F5}" destId="{1BBF9816-EDF5-41E5-B2F6-BE14F9E3BF59}" srcOrd="2" destOrd="0" presId="urn:microsoft.com/office/officeart/2005/8/layout/gear1"/>
    <dgm:cxn modelId="{83DD08D2-4128-45EE-86E7-9CC79491D5CD}" type="presOf" srcId="{F04F0E27-6210-4B76-A326-D9D3A34F786A}" destId="{CE8BDAA9-875E-4E49-9593-C723AC61D20C}" srcOrd="2" destOrd="0" presId="urn:microsoft.com/office/officeart/2005/8/layout/gear1"/>
    <dgm:cxn modelId="{2489B8F1-B616-422A-B282-C27922A5E211}" srcId="{458F695D-7563-4F08-B93C-65354C0B018E}" destId="{F04F0E27-6210-4B76-A326-D9D3A34F786A}" srcOrd="1" destOrd="0" parTransId="{4E98360B-8C1F-4EC2-B9F9-7544E842138C}" sibTransId="{E987DF41-DEE6-40DE-8CC1-84CB0CDB2035}"/>
    <dgm:cxn modelId="{260917FC-1E90-4E08-A763-C5E4BB472F28}" srcId="{458F695D-7563-4F08-B93C-65354C0B018E}" destId="{5C05B57E-7AC4-4E35-A3BA-E51A1477E2F5}" srcOrd="0" destOrd="0" parTransId="{48889AB3-B97D-46D0-A97B-7F6160DBA9CC}" sibTransId="{371A1CD8-6C03-4F21-93B4-756F8D0ED903}"/>
    <dgm:cxn modelId="{F6232C1C-B7E8-410C-9866-DF8C9B5B9ED5}" type="presParOf" srcId="{EF49A2DC-14C8-4467-9E92-62355D7C8FBE}" destId="{08167A30-0765-4D09-8F06-8286D40D36D8}" srcOrd="0" destOrd="0" presId="urn:microsoft.com/office/officeart/2005/8/layout/gear1"/>
    <dgm:cxn modelId="{619E4A94-258F-4249-967F-81618C073E47}" type="presParOf" srcId="{EF49A2DC-14C8-4467-9E92-62355D7C8FBE}" destId="{87EE8D33-97FD-4B35-9768-EA6B7D59CFB2}" srcOrd="1" destOrd="0" presId="urn:microsoft.com/office/officeart/2005/8/layout/gear1"/>
    <dgm:cxn modelId="{759CCA4F-0B78-4994-A8DD-4151E80928C6}" type="presParOf" srcId="{EF49A2DC-14C8-4467-9E92-62355D7C8FBE}" destId="{1BBF9816-EDF5-41E5-B2F6-BE14F9E3BF59}" srcOrd="2" destOrd="0" presId="urn:microsoft.com/office/officeart/2005/8/layout/gear1"/>
    <dgm:cxn modelId="{2E919ABC-9B24-4AA7-84AB-0048842B50C8}" type="presParOf" srcId="{EF49A2DC-14C8-4467-9E92-62355D7C8FBE}" destId="{9159EB1B-AD04-4522-BEDE-AA7BD83E0BF8}" srcOrd="3" destOrd="0" presId="urn:microsoft.com/office/officeart/2005/8/layout/gear1"/>
    <dgm:cxn modelId="{2A8AFA6D-2CD8-44FB-8B99-F7A2FDCB4EEF}" type="presParOf" srcId="{EF49A2DC-14C8-4467-9E92-62355D7C8FBE}" destId="{3FF41D55-7659-4056-8651-EE1D9DC7F46E}" srcOrd="4" destOrd="0" presId="urn:microsoft.com/office/officeart/2005/8/layout/gear1"/>
    <dgm:cxn modelId="{918CE1C5-E3E8-429A-BEE2-3292D48D53DF}" type="presParOf" srcId="{EF49A2DC-14C8-4467-9E92-62355D7C8FBE}" destId="{CE8BDAA9-875E-4E49-9593-C723AC61D20C}" srcOrd="5" destOrd="0" presId="urn:microsoft.com/office/officeart/2005/8/layout/gear1"/>
    <dgm:cxn modelId="{BE1D09AE-6FBF-4F35-8B40-C23731C04534}" type="presParOf" srcId="{EF49A2DC-14C8-4467-9E92-62355D7C8FBE}" destId="{5235C00A-0158-49F7-8F58-2B20FEBACB4B}" srcOrd="6" destOrd="0" presId="urn:microsoft.com/office/officeart/2005/8/layout/gear1"/>
    <dgm:cxn modelId="{4893BD19-976F-4B18-B563-4B6A0A94BF37}" type="presParOf" srcId="{EF49A2DC-14C8-4467-9E92-62355D7C8FBE}" destId="{3DDC801A-AE0B-42D9-9C1A-95B5D6568818}" srcOrd="7" destOrd="0" presId="urn:microsoft.com/office/officeart/2005/8/layout/gear1"/>
    <dgm:cxn modelId="{608281D0-BB2F-4FFE-9C52-4557C6E93FA5}" type="presParOf" srcId="{EF49A2DC-14C8-4467-9E92-62355D7C8FBE}" destId="{3AACB301-4D9C-495F-8348-06B1191DFBA5}" srcOrd="8" destOrd="0" presId="urn:microsoft.com/office/officeart/2005/8/layout/gear1"/>
    <dgm:cxn modelId="{DFE4B740-F6D7-4C29-802C-4FCC83D72009}" type="presParOf" srcId="{EF49A2DC-14C8-4467-9E92-62355D7C8FBE}" destId="{F84427D2-8B0B-47BD-9014-7CD0F987761C}" srcOrd="9" destOrd="0" presId="urn:microsoft.com/office/officeart/2005/8/layout/gear1"/>
    <dgm:cxn modelId="{6F6034F8-9E70-4AB5-B541-9075A9D0A48F}" type="presParOf" srcId="{EF49A2DC-14C8-4467-9E92-62355D7C8FBE}" destId="{F86C56DD-17A8-41E3-B431-84AA4BCED586}" srcOrd="10" destOrd="0" presId="urn:microsoft.com/office/officeart/2005/8/layout/gear1"/>
    <dgm:cxn modelId="{1DC4729F-6479-429C-BCEB-635885E34C83}" type="presParOf" srcId="{EF49A2DC-14C8-4467-9E92-62355D7C8FBE}" destId="{FB80CE64-9C0D-42D9-B220-E1960355A7C0}" srcOrd="11" destOrd="0" presId="urn:microsoft.com/office/officeart/2005/8/layout/gear1"/>
    <dgm:cxn modelId="{3E999A9D-914A-48B1-A15A-331C6253EA11}" type="presParOf" srcId="{EF49A2DC-14C8-4467-9E92-62355D7C8FBE}" destId="{E007C790-EE90-4B18-97E7-4485C743AA8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23354023-B398-4DBA-B3F1-680370E780FC}">
      <dgm:prSet/>
      <dgm:spPr/>
      <dgm:t>
        <a:bodyPr/>
        <a:lstStyle/>
        <a:p>
          <a:r>
            <a:rPr lang="en-US" dirty="0"/>
            <a:t>Preservation</a:t>
          </a:r>
        </a:p>
      </dgm:t>
    </dgm:pt>
    <dgm:pt modelId="{25A43667-FE8A-4B72-9943-0957591357D7}" type="parTrans" cxnId="{BEEA088F-54BC-407F-869B-866A55EF2CA0}">
      <dgm:prSet/>
      <dgm:spPr/>
      <dgm:t>
        <a:bodyPr/>
        <a:lstStyle/>
        <a:p>
          <a:endParaRPr lang="en-US"/>
        </a:p>
      </dgm:t>
    </dgm:pt>
    <dgm:pt modelId="{75DE7555-DB5C-459E-99F2-9C60EC6B6C41}" type="sibTrans" cxnId="{BEEA088F-54BC-407F-869B-866A55EF2CA0}">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6">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6">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6">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6">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6">
        <dgm:presLayoutVars>
          <dgm:bulletEnabled val="1"/>
        </dgm:presLayoutVars>
      </dgm:prSet>
      <dgm:spPr/>
    </dgm:pt>
    <dgm:pt modelId="{D48C4CBA-9A77-4BB8-B794-43E5ECB64F78}" type="pres">
      <dgm:prSet presAssocID="{9DABDC50-E324-4A60-9E97-8D5F23A8413C}" presName="parSpace" presStyleCnt="0"/>
      <dgm:spPr/>
    </dgm:pt>
    <dgm:pt modelId="{6C09B4C6-1B30-4654-A937-E679D776DE58}" type="pres">
      <dgm:prSet presAssocID="{23354023-B398-4DBA-B3F1-680370E780FC}" presName="parTxOnly" presStyleLbl="node1" presStyleIdx="5" presStyleCnt="6">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0D42241D-C8E4-4C30-8E3E-50EE5BE9E601}" type="presOf" srcId="{23354023-B398-4DBA-B3F1-680370E780FC}" destId="{6C09B4C6-1B30-4654-A937-E679D776DE58}" srcOrd="0" destOrd="0" presId="urn:microsoft.com/office/officeart/2005/8/layout/hChevron3"/>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BEEA088F-54BC-407F-869B-866A55EF2CA0}" srcId="{81C51EE0-93CE-4BBB-A15D-6A4D9924D07F}" destId="{23354023-B398-4DBA-B3F1-680370E780FC}" srcOrd="5" destOrd="0" parTransId="{25A43667-FE8A-4B72-9943-0957591357D7}" sibTransId="{75DE7555-DB5C-459E-99F2-9C60EC6B6C41}"/>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 modelId="{D4EF9CCB-7804-48E5-81DB-21A50B9820B3}" type="presParOf" srcId="{DCD87C0A-7033-4648-B1D4-D99A1008BF46}" destId="{D48C4CBA-9A77-4BB8-B794-43E5ECB64F78}" srcOrd="9" destOrd="0" presId="urn:microsoft.com/office/officeart/2005/8/layout/hChevron3"/>
    <dgm:cxn modelId="{68037CE4-AF55-40FD-92B4-0E3CE9A6E928}" type="presParOf" srcId="{DCD87C0A-7033-4648-B1D4-D99A1008BF46}" destId="{6C09B4C6-1B30-4654-A937-E679D776DE58}"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C51EE0-93CE-4BBB-A15D-6A4D9924D07F}" type="doc">
      <dgm:prSet loTypeId="urn:microsoft.com/office/officeart/2005/8/layout/hChevron3" loCatId="process" qsTypeId="urn:microsoft.com/office/officeart/2005/8/quickstyle/simple1" qsCatId="simple" csTypeId="urn:microsoft.com/office/officeart/2005/8/colors/accent1_2" csCatId="accent1" phldr="1"/>
      <dgm:spPr/>
    </dgm:pt>
    <dgm:pt modelId="{9FB091E0-B62B-47DF-98B8-8AAFA7203CF8}">
      <dgm:prSet phldrT="[Text]"/>
      <dgm:spPr/>
      <dgm:t>
        <a:bodyPr/>
        <a:lstStyle/>
        <a:p>
          <a:r>
            <a:rPr lang="en-US" dirty="0"/>
            <a:t>Provocation</a:t>
          </a:r>
        </a:p>
      </dgm:t>
    </dgm:pt>
    <dgm:pt modelId="{47C4B0FF-8FC8-467A-8622-FF9B1B86C935}" type="parTrans" cxnId="{CEF88A17-30C0-455F-BDC0-91578AA10499}">
      <dgm:prSet/>
      <dgm:spPr/>
      <dgm:t>
        <a:bodyPr/>
        <a:lstStyle/>
        <a:p>
          <a:endParaRPr lang="en-US"/>
        </a:p>
      </dgm:t>
    </dgm:pt>
    <dgm:pt modelId="{0D69F368-4417-4D45-8F17-6851099647E0}" type="sibTrans" cxnId="{CEF88A17-30C0-455F-BDC0-91578AA10499}">
      <dgm:prSet/>
      <dgm:spPr/>
      <dgm:t>
        <a:bodyPr/>
        <a:lstStyle/>
        <a:p>
          <a:endParaRPr lang="en-US"/>
        </a:p>
      </dgm:t>
    </dgm:pt>
    <dgm:pt modelId="{E5BD0061-F8DD-485F-977B-DDB7EB299674}">
      <dgm:prSet phldrT="[Text]"/>
      <dgm:spPr/>
      <dgm:t>
        <a:bodyPr/>
        <a:lstStyle/>
        <a:p>
          <a:r>
            <a:rPr lang="en-US" dirty="0"/>
            <a:t>Ideation</a:t>
          </a:r>
        </a:p>
      </dgm:t>
    </dgm:pt>
    <dgm:pt modelId="{354CB5E6-A761-40F0-BDE6-FB01595AF9E4}" type="parTrans" cxnId="{E9BF115A-FBB1-4B2F-A4EE-F1B9DC4E2DFB}">
      <dgm:prSet/>
      <dgm:spPr/>
      <dgm:t>
        <a:bodyPr/>
        <a:lstStyle/>
        <a:p>
          <a:endParaRPr lang="en-US"/>
        </a:p>
      </dgm:t>
    </dgm:pt>
    <dgm:pt modelId="{F2152654-8FF6-4D14-B0E6-27EB437D9A6E}" type="sibTrans" cxnId="{E9BF115A-FBB1-4B2F-A4EE-F1B9DC4E2DFB}">
      <dgm:prSet/>
      <dgm:spPr/>
      <dgm:t>
        <a:bodyPr/>
        <a:lstStyle/>
        <a:p>
          <a:endParaRPr lang="en-US"/>
        </a:p>
      </dgm:t>
    </dgm:pt>
    <dgm:pt modelId="{DE79470A-F8CB-40E9-8E28-C5FB05A34C5F}">
      <dgm:prSet phldrT="[Text]"/>
      <dgm:spPr/>
      <dgm:t>
        <a:bodyPr/>
        <a:lstStyle/>
        <a:p>
          <a:r>
            <a:rPr lang="en-US" dirty="0"/>
            <a:t>Knowledge Generation</a:t>
          </a:r>
        </a:p>
      </dgm:t>
    </dgm:pt>
    <dgm:pt modelId="{8468C62B-7F42-4A9D-B43E-3B5B31BEB357}" type="parTrans" cxnId="{A99F24C0-46A4-42F6-B72C-45B68025C5C9}">
      <dgm:prSet/>
      <dgm:spPr/>
      <dgm:t>
        <a:bodyPr/>
        <a:lstStyle/>
        <a:p>
          <a:endParaRPr lang="en-US"/>
        </a:p>
      </dgm:t>
    </dgm:pt>
    <dgm:pt modelId="{EE45A156-8D20-45A3-9958-025A9AFE4283}" type="sibTrans" cxnId="{A99F24C0-46A4-42F6-B72C-45B68025C5C9}">
      <dgm:prSet/>
      <dgm:spPr/>
      <dgm:t>
        <a:bodyPr/>
        <a:lstStyle/>
        <a:p>
          <a:endParaRPr lang="en-US"/>
        </a:p>
      </dgm:t>
    </dgm:pt>
    <dgm:pt modelId="{09B55B84-3D79-4357-9476-FC0BD84F1C2E}">
      <dgm:prSet/>
      <dgm:spPr/>
      <dgm:t>
        <a:bodyPr/>
        <a:lstStyle/>
        <a:p>
          <a:r>
            <a:rPr lang="en-US" dirty="0"/>
            <a:t>Validation</a:t>
          </a:r>
        </a:p>
      </dgm:t>
    </dgm:pt>
    <dgm:pt modelId="{F6400EAE-712F-4AB5-A5D6-FA5FACB49A46}" type="parTrans" cxnId="{E8D7808D-2782-4C33-8C63-A8205F4D2CDA}">
      <dgm:prSet/>
      <dgm:spPr/>
      <dgm:t>
        <a:bodyPr/>
        <a:lstStyle/>
        <a:p>
          <a:endParaRPr lang="en-US"/>
        </a:p>
      </dgm:t>
    </dgm:pt>
    <dgm:pt modelId="{9CDCEB63-F0E7-43C5-A641-24B651885C85}" type="sibTrans" cxnId="{E8D7808D-2782-4C33-8C63-A8205F4D2CDA}">
      <dgm:prSet/>
      <dgm:spPr/>
      <dgm:t>
        <a:bodyPr/>
        <a:lstStyle/>
        <a:p>
          <a:endParaRPr lang="en-US"/>
        </a:p>
      </dgm:t>
    </dgm:pt>
    <dgm:pt modelId="{9517EB3C-5B06-421C-927C-CC2BC575F3F5}">
      <dgm:prSet/>
      <dgm:spPr/>
      <dgm:t>
        <a:bodyPr/>
        <a:lstStyle/>
        <a:p>
          <a:r>
            <a:rPr lang="en-US" dirty="0"/>
            <a:t>Dissemination</a:t>
          </a:r>
        </a:p>
      </dgm:t>
    </dgm:pt>
    <dgm:pt modelId="{8E35D5F0-7649-4DFF-9E65-62B91C99157D}" type="parTrans" cxnId="{50B3A6A7-6D14-48C2-9D08-E267B9EED4B1}">
      <dgm:prSet/>
      <dgm:spPr/>
      <dgm:t>
        <a:bodyPr/>
        <a:lstStyle/>
        <a:p>
          <a:endParaRPr lang="en-US"/>
        </a:p>
      </dgm:t>
    </dgm:pt>
    <dgm:pt modelId="{9DABDC50-E324-4A60-9E97-8D5F23A8413C}" type="sibTrans" cxnId="{50B3A6A7-6D14-48C2-9D08-E267B9EED4B1}">
      <dgm:prSet/>
      <dgm:spPr/>
      <dgm:t>
        <a:bodyPr/>
        <a:lstStyle/>
        <a:p>
          <a:endParaRPr lang="en-US"/>
        </a:p>
      </dgm:t>
    </dgm:pt>
    <dgm:pt modelId="{DCD87C0A-7033-4648-B1D4-D99A1008BF46}" type="pres">
      <dgm:prSet presAssocID="{81C51EE0-93CE-4BBB-A15D-6A4D9924D07F}" presName="Name0" presStyleCnt="0">
        <dgm:presLayoutVars>
          <dgm:dir/>
          <dgm:resizeHandles val="exact"/>
        </dgm:presLayoutVars>
      </dgm:prSet>
      <dgm:spPr/>
    </dgm:pt>
    <dgm:pt modelId="{4916F886-C27C-40C2-8C57-DF32E23AB29C}" type="pres">
      <dgm:prSet presAssocID="{9FB091E0-B62B-47DF-98B8-8AAFA7203CF8}" presName="parTxOnly" presStyleLbl="node1" presStyleIdx="0" presStyleCnt="5">
        <dgm:presLayoutVars>
          <dgm:bulletEnabled val="1"/>
        </dgm:presLayoutVars>
      </dgm:prSet>
      <dgm:spPr/>
    </dgm:pt>
    <dgm:pt modelId="{3313C1AC-3E86-4810-815D-7D5341A30594}" type="pres">
      <dgm:prSet presAssocID="{0D69F368-4417-4D45-8F17-6851099647E0}" presName="parSpace" presStyleCnt="0"/>
      <dgm:spPr/>
    </dgm:pt>
    <dgm:pt modelId="{41D3ECBF-3A83-464D-B9A4-066F7E2976E7}" type="pres">
      <dgm:prSet presAssocID="{E5BD0061-F8DD-485F-977B-DDB7EB299674}" presName="parTxOnly" presStyleLbl="node1" presStyleIdx="1" presStyleCnt="5">
        <dgm:presLayoutVars>
          <dgm:bulletEnabled val="1"/>
        </dgm:presLayoutVars>
      </dgm:prSet>
      <dgm:spPr/>
    </dgm:pt>
    <dgm:pt modelId="{412D5E06-522D-405A-93F6-7551CD4BD71E}" type="pres">
      <dgm:prSet presAssocID="{F2152654-8FF6-4D14-B0E6-27EB437D9A6E}" presName="parSpace" presStyleCnt="0"/>
      <dgm:spPr/>
    </dgm:pt>
    <dgm:pt modelId="{2A656773-7948-4786-AC23-B713A29FCBF9}" type="pres">
      <dgm:prSet presAssocID="{DE79470A-F8CB-40E9-8E28-C5FB05A34C5F}" presName="parTxOnly" presStyleLbl="node1" presStyleIdx="2" presStyleCnt="5">
        <dgm:presLayoutVars>
          <dgm:bulletEnabled val="1"/>
        </dgm:presLayoutVars>
      </dgm:prSet>
      <dgm:spPr/>
    </dgm:pt>
    <dgm:pt modelId="{7B1A20D2-BD4B-4E82-AA55-70E325495BB6}" type="pres">
      <dgm:prSet presAssocID="{EE45A156-8D20-45A3-9958-025A9AFE4283}" presName="parSpace" presStyleCnt="0"/>
      <dgm:spPr/>
    </dgm:pt>
    <dgm:pt modelId="{FBD172DC-4E6B-475C-B5DB-BB0F9923D91C}" type="pres">
      <dgm:prSet presAssocID="{09B55B84-3D79-4357-9476-FC0BD84F1C2E}" presName="parTxOnly" presStyleLbl="node1" presStyleIdx="3" presStyleCnt="5">
        <dgm:presLayoutVars>
          <dgm:bulletEnabled val="1"/>
        </dgm:presLayoutVars>
      </dgm:prSet>
      <dgm:spPr/>
    </dgm:pt>
    <dgm:pt modelId="{CE04DF86-70A5-49F6-A862-D0227226452A}" type="pres">
      <dgm:prSet presAssocID="{9CDCEB63-F0E7-43C5-A641-24B651885C85}" presName="parSpace" presStyleCnt="0"/>
      <dgm:spPr/>
    </dgm:pt>
    <dgm:pt modelId="{869B24AD-92D6-47D0-9AFA-2AAF5FAFA79F}" type="pres">
      <dgm:prSet presAssocID="{9517EB3C-5B06-421C-927C-CC2BC575F3F5}" presName="parTxOnly" presStyleLbl="node1" presStyleIdx="4" presStyleCnt="5">
        <dgm:presLayoutVars>
          <dgm:bulletEnabled val="1"/>
        </dgm:presLayoutVars>
      </dgm:prSet>
      <dgm:spPr/>
    </dgm:pt>
  </dgm:ptLst>
  <dgm:cxnLst>
    <dgm:cxn modelId="{83152C12-C97D-432A-91EF-72F2AA64646E}" type="presOf" srcId="{9FB091E0-B62B-47DF-98B8-8AAFA7203CF8}" destId="{4916F886-C27C-40C2-8C57-DF32E23AB29C}" srcOrd="0" destOrd="0" presId="urn:microsoft.com/office/officeart/2005/8/layout/hChevron3"/>
    <dgm:cxn modelId="{CEF88A17-30C0-455F-BDC0-91578AA10499}" srcId="{81C51EE0-93CE-4BBB-A15D-6A4D9924D07F}" destId="{9FB091E0-B62B-47DF-98B8-8AAFA7203CF8}" srcOrd="0" destOrd="0" parTransId="{47C4B0FF-8FC8-467A-8622-FF9B1B86C935}" sibTransId="{0D69F368-4417-4D45-8F17-6851099647E0}"/>
    <dgm:cxn modelId="{98997D32-3D23-4CB2-9FB8-0197B235A07F}" type="presOf" srcId="{DE79470A-F8CB-40E9-8E28-C5FB05A34C5F}" destId="{2A656773-7948-4786-AC23-B713A29FCBF9}" srcOrd="0" destOrd="0" presId="urn:microsoft.com/office/officeart/2005/8/layout/hChevron3"/>
    <dgm:cxn modelId="{E9BF115A-FBB1-4B2F-A4EE-F1B9DC4E2DFB}" srcId="{81C51EE0-93CE-4BBB-A15D-6A4D9924D07F}" destId="{E5BD0061-F8DD-485F-977B-DDB7EB299674}" srcOrd="1" destOrd="0" parTransId="{354CB5E6-A761-40F0-BDE6-FB01595AF9E4}" sibTransId="{F2152654-8FF6-4D14-B0E6-27EB437D9A6E}"/>
    <dgm:cxn modelId="{E8D7808D-2782-4C33-8C63-A8205F4D2CDA}" srcId="{81C51EE0-93CE-4BBB-A15D-6A4D9924D07F}" destId="{09B55B84-3D79-4357-9476-FC0BD84F1C2E}" srcOrd="3" destOrd="0" parTransId="{F6400EAE-712F-4AB5-A5D6-FA5FACB49A46}" sibTransId="{9CDCEB63-F0E7-43C5-A641-24B651885C85}"/>
    <dgm:cxn modelId="{8BCFAB99-DA14-432E-9D92-CDC525D0AF9E}" type="presOf" srcId="{09B55B84-3D79-4357-9476-FC0BD84F1C2E}" destId="{FBD172DC-4E6B-475C-B5DB-BB0F9923D91C}" srcOrd="0" destOrd="0" presId="urn:microsoft.com/office/officeart/2005/8/layout/hChevron3"/>
    <dgm:cxn modelId="{04E987A4-BBFA-43C9-ABB7-E2C488399F5F}" type="presOf" srcId="{81C51EE0-93CE-4BBB-A15D-6A4D9924D07F}" destId="{DCD87C0A-7033-4648-B1D4-D99A1008BF46}" srcOrd="0" destOrd="0" presId="urn:microsoft.com/office/officeart/2005/8/layout/hChevron3"/>
    <dgm:cxn modelId="{50B3A6A7-6D14-48C2-9D08-E267B9EED4B1}" srcId="{81C51EE0-93CE-4BBB-A15D-6A4D9924D07F}" destId="{9517EB3C-5B06-421C-927C-CC2BC575F3F5}" srcOrd="4" destOrd="0" parTransId="{8E35D5F0-7649-4DFF-9E65-62B91C99157D}" sibTransId="{9DABDC50-E324-4A60-9E97-8D5F23A8413C}"/>
    <dgm:cxn modelId="{77C2BBBF-3DA4-498D-B215-8EBE82617AE7}" type="presOf" srcId="{9517EB3C-5B06-421C-927C-CC2BC575F3F5}" destId="{869B24AD-92D6-47D0-9AFA-2AAF5FAFA79F}" srcOrd="0" destOrd="0" presId="urn:microsoft.com/office/officeart/2005/8/layout/hChevron3"/>
    <dgm:cxn modelId="{A99F24C0-46A4-42F6-B72C-45B68025C5C9}" srcId="{81C51EE0-93CE-4BBB-A15D-6A4D9924D07F}" destId="{DE79470A-F8CB-40E9-8E28-C5FB05A34C5F}" srcOrd="2" destOrd="0" parTransId="{8468C62B-7F42-4A9D-B43E-3B5B31BEB357}" sibTransId="{EE45A156-8D20-45A3-9958-025A9AFE4283}"/>
    <dgm:cxn modelId="{80A1B7E5-2AFF-4877-8D8A-3D8A0CFA9BB4}" type="presOf" srcId="{E5BD0061-F8DD-485F-977B-DDB7EB299674}" destId="{41D3ECBF-3A83-464D-B9A4-066F7E2976E7}" srcOrd="0" destOrd="0" presId="urn:microsoft.com/office/officeart/2005/8/layout/hChevron3"/>
    <dgm:cxn modelId="{38F3E294-9F7C-495A-88FD-86A64104FA84}" type="presParOf" srcId="{DCD87C0A-7033-4648-B1D4-D99A1008BF46}" destId="{4916F886-C27C-40C2-8C57-DF32E23AB29C}" srcOrd="0" destOrd="0" presId="urn:microsoft.com/office/officeart/2005/8/layout/hChevron3"/>
    <dgm:cxn modelId="{5BAEF6E8-BD1D-4ABB-9454-AE749556863A}" type="presParOf" srcId="{DCD87C0A-7033-4648-B1D4-D99A1008BF46}" destId="{3313C1AC-3E86-4810-815D-7D5341A30594}" srcOrd="1" destOrd="0" presId="urn:microsoft.com/office/officeart/2005/8/layout/hChevron3"/>
    <dgm:cxn modelId="{CD7F3ECA-E371-4CB0-95AD-1C9F2E0EE56A}" type="presParOf" srcId="{DCD87C0A-7033-4648-B1D4-D99A1008BF46}" destId="{41D3ECBF-3A83-464D-B9A4-066F7E2976E7}" srcOrd="2" destOrd="0" presId="urn:microsoft.com/office/officeart/2005/8/layout/hChevron3"/>
    <dgm:cxn modelId="{D89F4995-D38A-4193-8B45-F1732BDB6B45}" type="presParOf" srcId="{DCD87C0A-7033-4648-B1D4-D99A1008BF46}" destId="{412D5E06-522D-405A-93F6-7551CD4BD71E}" srcOrd="3" destOrd="0" presId="urn:microsoft.com/office/officeart/2005/8/layout/hChevron3"/>
    <dgm:cxn modelId="{CE2B0EB9-6657-4604-805B-DDB3C2FB97BA}" type="presParOf" srcId="{DCD87C0A-7033-4648-B1D4-D99A1008BF46}" destId="{2A656773-7948-4786-AC23-B713A29FCBF9}" srcOrd="4" destOrd="0" presId="urn:microsoft.com/office/officeart/2005/8/layout/hChevron3"/>
    <dgm:cxn modelId="{36C22D90-DDFE-44EA-9B33-8A251BD6228B}" type="presParOf" srcId="{DCD87C0A-7033-4648-B1D4-D99A1008BF46}" destId="{7B1A20D2-BD4B-4E82-AA55-70E325495BB6}" srcOrd="5" destOrd="0" presId="urn:microsoft.com/office/officeart/2005/8/layout/hChevron3"/>
    <dgm:cxn modelId="{FBAE0F18-AC65-4EF2-9E54-967EA8436D48}" type="presParOf" srcId="{DCD87C0A-7033-4648-B1D4-D99A1008BF46}" destId="{FBD172DC-4E6B-475C-B5DB-BB0F9923D91C}" srcOrd="6" destOrd="0" presId="urn:microsoft.com/office/officeart/2005/8/layout/hChevron3"/>
    <dgm:cxn modelId="{8979CD60-BD3F-466B-9307-6C77785CD000}" type="presParOf" srcId="{DCD87C0A-7033-4648-B1D4-D99A1008BF46}" destId="{CE04DF86-70A5-49F6-A862-D0227226452A}" srcOrd="7" destOrd="0" presId="urn:microsoft.com/office/officeart/2005/8/layout/hChevron3"/>
    <dgm:cxn modelId="{AAD7610E-F142-47D2-A432-72E2111B91C0}" type="presParOf" srcId="{DCD87C0A-7033-4648-B1D4-D99A1008BF46}" destId="{869B24AD-92D6-47D0-9AFA-2AAF5FAFA7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67A30-0765-4D09-8F06-8286D40D36D8}">
      <dsp:nvSpPr>
        <dsp:cNvPr id="0" name=""/>
        <dsp:cNvSpPr/>
      </dsp:nvSpPr>
      <dsp:spPr>
        <a:xfrm>
          <a:off x="2588519" y="2150106"/>
          <a:ext cx="2627907" cy="2627907"/>
        </a:xfrm>
        <a:prstGeom prst="gear9">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Original Research</a:t>
          </a:r>
        </a:p>
      </dsp:txBody>
      <dsp:txXfrm>
        <a:off x="3116845" y="2765681"/>
        <a:ext cx="1571255" cy="1350798"/>
      </dsp:txXfrm>
    </dsp:sp>
    <dsp:sp modelId="{9159EB1B-AD04-4522-BEDE-AA7BD83E0BF8}">
      <dsp:nvSpPr>
        <dsp:cNvPr id="0" name=""/>
        <dsp:cNvSpPr/>
      </dsp:nvSpPr>
      <dsp:spPr>
        <a:xfrm>
          <a:off x="1059555" y="1528964"/>
          <a:ext cx="1911205" cy="1911205"/>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Reproduce</a:t>
          </a:r>
        </a:p>
      </dsp:txBody>
      <dsp:txXfrm>
        <a:off x="1540707" y="2013024"/>
        <a:ext cx="948901" cy="943085"/>
      </dsp:txXfrm>
    </dsp:sp>
    <dsp:sp modelId="{5235C00A-0158-49F7-8F58-2B20FEBACB4B}">
      <dsp:nvSpPr>
        <dsp:cNvPr id="0" name=""/>
        <dsp:cNvSpPr/>
      </dsp:nvSpPr>
      <dsp:spPr>
        <a:xfrm rot="20700000">
          <a:off x="2130025" y="210427"/>
          <a:ext cx="1872591" cy="1872591"/>
        </a:xfrm>
        <a:prstGeom prst="gear6">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Replicate</a:t>
          </a:r>
        </a:p>
      </dsp:txBody>
      <dsp:txXfrm rot="-20700000">
        <a:off x="2540739" y="621141"/>
        <a:ext cx="1051163" cy="1051163"/>
      </dsp:txXfrm>
    </dsp:sp>
    <dsp:sp modelId="{F86C56DD-17A8-41E3-B431-84AA4BCED586}">
      <dsp:nvSpPr>
        <dsp:cNvPr id="0" name=""/>
        <dsp:cNvSpPr/>
      </dsp:nvSpPr>
      <dsp:spPr>
        <a:xfrm>
          <a:off x="2392909" y="1749876"/>
          <a:ext cx="3363721" cy="3363721"/>
        </a:xfrm>
        <a:prstGeom prst="circularArrow">
          <a:avLst>
            <a:gd name="adj1" fmla="val 4687"/>
            <a:gd name="adj2" fmla="val 299029"/>
            <a:gd name="adj3" fmla="val 2528539"/>
            <a:gd name="adj4" fmla="val 15834876"/>
            <a:gd name="adj5" fmla="val 5469"/>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B80CE64-9C0D-42D9-B220-E1960355A7C0}">
      <dsp:nvSpPr>
        <dsp:cNvPr id="0" name=""/>
        <dsp:cNvSpPr/>
      </dsp:nvSpPr>
      <dsp:spPr>
        <a:xfrm>
          <a:off x="721084" y="1103581"/>
          <a:ext cx="2443954" cy="244395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007C790-EE90-4B18-97E7-4485C743AA84}">
      <dsp:nvSpPr>
        <dsp:cNvPr id="0" name=""/>
        <dsp:cNvSpPr/>
      </dsp:nvSpPr>
      <dsp:spPr>
        <a:xfrm>
          <a:off x="1696875" y="-202245"/>
          <a:ext cx="2635074" cy="263507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407330"/>
          <a:ext cx="2205384" cy="882153"/>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Provocation</a:t>
          </a:r>
        </a:p>
      </dsp:txBody>
      <dsp:txXfrm>
        <a:off x="1346" y="407330"/>
        <a:ext cx="1984846" cy="882153"/>
      </dsp:txXfrm>
    </dsp:sp>
    <dsp:sp modelId="{41D3ECBF-3A83-464D-B9A4-066F7E2976E7}">
      <dsp:nvSpPr>
        <dsp:cNvPr id="0" name=""/>
        <dsp:cNvSpPr/>
      </dsp:nvSpPr>
      <dsp:spPr>
        <a:xfrm>
          <a:off x="176565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Ideation</a:t>
          </a:r>
        </a:p>
      </dsp:txBody>
      <dsp:txXfrm>
        <a:off x="2206731" y="407330"/>
        <a:ext cx="1323231" cy="882153"/>
      </dsp:txXfrm>
    </dsp:sp>
    <dsp:sp modelId="{2A656773-7948-4786-AC23-B713A29FCBF9}">
      <dsp:nvSpPr>
        <dsp:cNvPr id="0" name=""/>
        <dsp:cNvSpPr/>
      </dsp:nvSpPr>
      <dsp:spPr>
        <a:xfrm>
          <a:off x="3529961"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Knowledge Generation</a:t>
          </a:r>
        </a:p>
      </dsp:txBody>
      <dsp:txXfrm>
        <a:off x="3971038" y="407330"/>
        <a:ext cx="1323231" cy="882153"/>
      </dsp:txXfrm>
    </dsp:sp>
    <dsp:sp modelId="{FBD172DC-4E6B-475C-B5DB-BB0F9923D91C}">
      <dsp:nvSpPr>
        <dsp:cNvPr id="0" name=""/>
        <dsp:cNvSpPr/>
      </dsp:nvSpPr>
      <dsp:spPr>
        <a:xfrm>
          <a:off x="5294269"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5735346" y="407330"/>
        <a:ext cx="1323231" cy="882153"/>
      </dsp:txXfrm>
    </dsp:sp>
    <dsp:sp modelId="{869B24AD-92D6-47D0-9AFA-2AAF5FAFA79F}">
      <dsp:nvSpPr>
        <dsp:cNvPr id="0" name=""/>
        <dsp:cNvSpPr/>
      </dsp:nvSpPr>
      <dsp:spPr>
        <a:xfrm>
          <a:off x="7058577"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Dissemination</a:t>
          </a:r>
        </a:p>
      </dsp:txBody>
      <dsp:txXfrm>
        <a:off x="7499654" y="407330"/>
        <a:ext cx="1323231" cy="882153"/>
      </dsp:txXfrm>
    </dsp:sp>
    <dsp:sp modelId="{6C09B4C6-1B30-4654-A937-E679D776DE58}">
      <dsp:nvSpPr>
        <dsp:cNvPr id="0" name=""/>
        <dsp:cNvSpPr/>
      </dsp:nvSpPr>
      <dsp:spPr>
        <a:xfrm>
          <a:off x="8822884" y="407330"/>
          <a:ext cx="2205384" cy="882153"/>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en-US" sz="1700" kern="1200" dirty="0"/>
            <a:t>Preservation</a:t>
          </a:r>
        </a:p>
      </dsp:txBody>
      <dsp:txXfrm>
        <a:off x="9263961" y="407330"/>
        <a:ext cx="1323231" cy="8821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6F886-C27C-40C2-8C57-DF32E23AB29C}">
      <dsp:nvSpPr>
        <dsp:cNvPr id="0" name=""/>
        <dsp:cNvSpPr/>
      </dsp:nvSpPr>
      <dsp:spPr>
        <a:xfrm>
          <a:off x="1346" y="0"/>
          <a:ext cx="2625457" cy="60937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Provocation</a:t>
          </a:r>
        </a:p>
      </dsp:txBody>
      <dsp:txXfrm>
        <a:off x="1346" y="0"/>
        <a:ext cx="2473114" cy="609372"/>
      </dsp:txXfrm>
    </dsp:sp>
    <dsp:sp modelId="{41D3ECBF-3A83-464D-B9A4-066F7E2976E7}">
      <dsp:nvSpPr>
        <dsp:cNvPr id="0" name=""/>
        <dsp:cNvSpPr/>
      </dsp:nvSpPr>
      <dsp:spPr>
        <a:xfrm>
          <a:off x="2101712"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Ideation</a:t>
          </a:r>
        </a:p>
      </dsp:txBody>
      <dsp:txXfrm>
        <a:off x="2406398" y="0"/>
        <a:ext cx="2016085" cy="609372"/>
      </dsp:txXfrm>
    </dsp:sp>
    <dsp:sp modelId="{2A656773-7948-4786-AC23-B713A29FCBF9}">
      <dsp:nvSpPr>
        <dsp:cNvPr id="0" name=""/>
        <dsp:cNvSpPr/>
      </dsp:nvSpPr>
      <dsp:spPr>
        <a:xfrm>
          <a:off x="4202079"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Knowledge Generation</a:t>
          </a:r>
        </a:p>
      </dsp:txBody>
      <dsp:txXfrm>
        <a:off x="4506765" y="0"/>
        <a:ext cx="2016085" cy="609372"/>
      </dsp:txXfrm>
    </dsp:sp>
    <dsp:sp modelId="{FBD172DC-4E6B-475C-B5DB-BB0F9923D91C}">
      <dsp:nvSpPr>
        <dsp:cNvPr id="0" name=""/>
        <dsp:cNvSpPr/>
      </dsp:nvSpPr>
      <dsp:spPr>
        <a:xfrm>
          <a:off x="6302445"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Validation</a:t>
          </a:r>
        </a:p>
      </dsp:txBody>
      <dsp:txXfrm>
        <a:off x="6607131" y="0"/>
        <a:ext cx="2016085" cy="609372"/>
      </dsp:txXfrm>
    </dsp:sp>
    <dsp:sp modelId="{869B24AD-92D6-47D0-9AFA-2AAF5FAFA79F}">
      <dsp:nvSpPr>
        <dsp:cNvPr id="0" name=""/>
        <dsp:cNvSpPr/>
      </dsp:nvSpPr>
      <dsp:spPr>
        <a:xfrm>
          <a:off x="8402811" y="0"/>
          <a:ext cx="2625457" cy="609372"/>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Dissemination</a:t>
          </a:r>
        </a:p>
      </dsp:txBody>
      <dsp:txXfrm>
        <a:off x="8707497" y="0"/>
        <a:ext cx="2016085" cy="6093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8/18/2022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r>
              <a:rPr lang="en-US" dirty="0"/>
              <a:t>The title of my talk today is Mainstreaming Metadata into Research Workflows to advance Reproducibility and Open</a:t>
            </a:r>
            <a:r>
              <a:rPr lang="en-US" baseline="0" dirty="0"/>
              <a:t> Geographic Information Science.</a:t>
            </a:r>
            <a:endParaRPr lang="en-US" dirty="0"/>
          </a:p>
          <a:p>
            <a:r>
              <a:rPr lang="en-US" dirty="0"/>
              <a:t>I</a:t>
            </a:r>
            <a:r>
              <a:rPr lang="en-US" baseline="0" dirty="0"/>
              <a:t> am Joseph Holler from Middlebury College and this work was completed with the collaboration of Peter Kedron at Arizona State University with the support of a National Science Foundation grant for improving reproducibility and replicability in the geographic sciences.</a:t>
            </a:r>
          </a:p>
          <a:p>
            <a:r>
              <a:rPr lang="en-US" baseline="0" dirty="0"/>
              <a:t>These slides and the associated paper are available in the ISPRS archives, on GitHub, and on OSF.</a:t>
            </a:r>
          </a:p>
          <a:p>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1</a:t>
            </a:fld>
            <a:endParaRPr lang="en-US"/>
          </a:p>
        </p:txBody>
      </p:sp>
    </p:spTree>
    <p:extLst>
      <p:ext uri="{BB962C8B-B14F-4D97-AF65-F5344CB8AC3E}">
        <p14:creationId xmlns:p14="http://schemas.microsoft.com/office/powerpoint/2010/main" val="73345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Academy’s Open Science by Design report envisions </a:t>
            </a:r>
            <a:r>
              <a:rPr lang="en-US" baseline="0" dirty="0"/>
              <a:t>research life cycle with expanded research opportunities and improved research quality enabled by open science practices in each of six phases.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10</a:t>
            </a:fld>
            <a:endParaRPr lang="en-US"/>
          </a:p>
        </p:txBody>
      </p:sp>
    </p:spTree>
    <p:extLst>
      <p:ext uri="{BB962C8B-B14F-4D97-AF65-F5344CB8AC3E}">
        <p14:creationId xmlns:p14="http://schemas.microsoft.com/office/powerpoint/2010/main" val="3575563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provocation phase, we search for existing literature and new ideas – imagine geographically explicit literature reviews and synthesis studies…</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11</a:t>
            </a:fld>
            <a:endParaRPr lang="en-US"/>
          </a:p>
        </p:txBody>
      </p:sp>
    </p:spTree>
    <p:extLst>
      <p:ext uri="{BB962C8B-B14F-4D97-AF65-F5344CB8AC3E}">
        <p14:creationId xmlns:p14="http://schemas.microsoft.com/office/powerpoint/2010/main" val="24858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ideation phase, we plan the research, including human subjects protocols, proposals with data management plans, and pre-analysis registrations of study protocols, requiring study of metadata for 2ndary data and creation of metadata for the project and each of its data layers</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12</a:t>
            </a:fld>
            <a:endParaRPr lang="en-US"/>
          </a:p>
        </p:txBody>
      </p:sp>
    </p:spTree>
    <p:extLst>
      <p:ext uri="{BB962C8B-B14F-4D97-AF65-F5344CB8AC3E}">
        <p14:creationId xmlns:p14="http://schemas.microsoft.com/office/powerpoint/2010/main" val="168874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knowledge generation phase, we collect and analyze data, ideally in an executable research compendium with a computational notebook or other means of tracking provenance</a:t>
            </a:r>
          </a:p>
        </p:txBody>
      </p:sp>
      <p:sp>
        <p:nvSpPr>
          <p:cNvPr id="4" name="Slide Number Placeholder 3"/>
          <p:cNvSpPr>
            <a:spLocks noGrp="1"/>
          </p:cNvSpPr>
          <p:nvPr>
            <p:ph type="sldNum" sz="quarter" idx="10"/>
          </p:nvPr>
        </p:nvSpPr>
        <p:spPr/>
        <p:txBody>
          <a:bodyPr/>
          <a:lstStyle/>
          <a:p>
            <a:fld id="{0F8442E7-1E35-4707-8504-AE37222ED57D}" type="slidenum">
              <a:rPr lang="en-US" smtClean="0"/>
              <a:t>13</a:t>
            </a:fld>
            <a:endParaRPr lang="en-US"/>
          </a:p>
        </p:txBody>
      </p:sp>
    </p:spTree>
    <p:extLst>
      <p:ext uri="{BB962C8B-B14F-4D97-AF65-F5344CB8AC3E}">
        <p14:creationId xmlns:p14="http://schemas.microsoft.com/office/powerpoint/2010/main" val="59473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validation phase, we analyze and share preliminary results, which can be aided with OSF / </a:t>
            </a:r>
            <a:r>
              <a:rPr lang="en-US" baseline="0" dirty="0" err="1"/>
              <a:t>figshare</a:t>
            </a:r>
            <a:r>
              <a:rPr lang="en-US" baseline="0" dirty="0"/>
              <a:t> registration</a:t>
            </a:r>
          </a:p>
        </p:txBody>
      </p:sp>
      <p:sp>
        <p:nvSpPr>
          <p:cNvPr id="4" name="Slide Number Placeholder 3"/>
          <p:cNvSpPr>
            <a:spLocks noGrp="1"/>
          </p:cNvSpPr>
          <p:nvPr>
            <p:ph type="sldNum" sz="quarter" idx="10"/>
          </p:nvPr>
        </p:nvSpPr>
        <p:spPr/>
        <p:txBody>
          <a:bodyPr/>
          <a:lstStyle/>
          <a:p>
            <a:fld id="{0F8442E7-1E35-4707-8504-AE37222ED57D}" type="slidenum">
              <a:rPr lang="en-US" smtClean="0"/>
              <a:t>14</a:t>
            </a:fld>
            <a:endParaRPr lang="en-US"/>
          </a:p>
        </p:txBody>
      </p:sp>
    </p:spTree>
    <p:extLst>
      <p:ext uri="{BB962C8B-B14F-4D97-AF65-F5344CB8AC3E}">
        <p14:creationId xmlns:p14="http://schemas.microsoft.com/office/powerpoint/2010/main" val="343685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dissemination phase, we undergo our beloved peer review process, revision, and formal publication.</a:t>
            </a:r>
          </a:p>
        </p:txBody>
      </p:sp>
      <p:sp>
        <p:nvSpPr>
          <p:cNvPr id="4" name="Slide Number Placeholder 3"/>
          <p:cNvSpPr>
            <a:spLocks noGrp="1"/>
          </p:cNvSpPr>
          <p:nvPr>
            <p:ph type="sldNum" sz="quarter" idx="10"/>
          </p:nvPr>
        </p:nvSpPr>
        <p:spPr/>
        <p:txBody>
          <a:bodyPr/>
          <a:lstStyle/>
          <a:p>
            <a:fld id="{0F8442E7-1E35-4707-8504-AE37222ED57D}" type="slidenum">
              <a:rPr lang="en-US" smtClean="0"/>
              <a:t>15</a:t>
            </a:fld>
            <a:endParaRPr lang="en-US"/>
          </a:p>
        </p:txBody>
      </p:sp>
    </p:spTree>
    <p:extLst>
      <p:ext uri="{BB962C8B-B14F-4D97-AF65-F5344CB8AC3E}">
        <p14:creationId xmlns:p14="http://schemas.microsoft.com/office/powerpoint/2010/main" val="124225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preservation phase, we archive research data and code in an open access repository and finalize project metadata for searching and data-layer metadata for (re)usability</a:t>
            </a:r>
          </a:p>
        </p:txBody>
      </p:sp>
      <p:sp>
        <p:nvSpPr>
          <p:cNvPr id="4" name="Slide Number Placeholder 3"/>
          <p:cNvSpPr>
            <a:spLocks noGrp="1"/>
          </p:cNvSpPr>
          <p:nvPr>
            <p:ph type="sldNum" sz="quarter" idx="10"/>
          </p:nvPr>
        </p:nvSpPr>
        <p:spPr/>
        <p:txBody>
          <a:bodyPr/>
          <a:lstStyle/>
          <a:p>
            <a:fld id="{0F8442E7-1E35-4707-8504-AE37222ED57D}" type="slidenum">
              <a:rPr lang="en-US" smtClean="0"/>
              <a:t>16</a:t>
            </a:fld>
            <a:endParaRPr lang="en-US"/>
          </a:p>
        </p:txBody>
      </p:sp>
    </p:spTree>
    <p:extLst>
      <p:ext uri="{BB962C8B-B14F-4D97-AF65-F5344CB8AC3E}">
        <p14:creationId xmlns:p14="http://schemas.microsoft.com/office/powerpoint/2010/main" val="3645886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we reimagine this life cycle using a research compendium, we carry a preservation phase enriched with metadata through the whole research life cycle, such that the research is already preserved as the publication hits the press.</a:t>
            </a:r>
          </a:p>
          <a:p>
            <a:r>
              <a:rPr lang="en-US" baseline="0" dirty="0"/>
              <a:t>The compendium template provides structure for organizing data, metadata, code and procedures, documents and results.</a:t>
            </a:r>
          </a:p>
          <a:p>
            <a:r>
              <a:rPr lang="en-US" baseline="0" dirty="0"/>
              <a:t>It is managed as a Git repository for version tracking, comparing differences or changes between versions, and branching and merging alternative research designs.</a:t>
            </a:r>
          </a:p>
          <a:p>
            <a:endParaRPr lang="en-US" baseline="0" dirty="0"/>
          </a:p>
          <a:p>
            <a:r>
              <a:rPr lang="en-US" baseline="0" dirty="0"/>
              <a:t>At the provocation phase, our literature review is enabled by project-level metadata, spatially-explicit synthesis / meta-analysis / bibliometric analysis</a:t>
            </a:r>
          </a:p>
          <a:p>
            <a:endParaRPr lang="en-US" baseline="0" dirty="0"/>
          </a:p>
          <a:p>
            <a:r>
              <a:rPr lang="en-US" baseline="0" dirty="0"/>
              <a:t>At Ideation phase, we create project-level metadata, </a:t>
            </a:r>
          </a:p>
          <a:p>
            <a:r>
              <a:rPr lang="en-US" baseline="0" dirty="0"/>
              <a:t>We research and imagine the data we will use and create and document this in the data\metadata folder.</a:t>
            </a:r>
          </a:p>
          <a:p>
            <a:r>
              <a:rPr lang="en-US" baseline="0" dirty="0"/>
              <a:t>We use the project- </a:t>
            </a:r>
            <a:r>
              <a:rPr lang="en-US" baseline="0"/>
              <a:t>and data-metadata </a:t>
            </a:r>
            <a:r>
              <a:rPr lang="en-US" baseline="0" dirty="0"/>
              <a:t>to </a:t>
            </a:r>
            <a:r>
              <a:rPr lang="en-US" baseline="0"/>
              <a:t>write proposals</a:t>
            </a:r>
          </a:p>
          <a:p>
            <a:r>
              <a:rPr lang="en-US" baseline="0"/>
              <a:t>, </a:t>
            </a:r>
            <a:r>
              <a:rPr lang="en-US" baseline="0" dirty="0"/>
              <a:t>data management plan, ethics review board, and pre-analysis plan documents. We register the plan(s) on OSF or similar using project-level metadata and OSF to our repository. </a:t>
            </a:r>
          </a:p>
          <a:p>
            <a:endParaRPr lang="en-US" baseline="0" dirty="0"/>
          </a:p>
          <a:p>
            <a:r>
              <a:rPr lang="en-US" baseline="0" dirty="0"/>
              <a:t>At the Knowledge Generation phase, we create the data, update our metadata documents, and enable visualization of any changes to the data portion of our research protocols. Ideally, metadata tools support cataloging data, updating metadata, and building a directory for the compendium.</a:t>
            </a:r>
          </a:p>
          <a:p>
            <a:endParaRPr lang="en-US" baseline="0" dirty="0"/>
          </a:p>
          <a:p>
            <a:r>
              <a:rPr lang="en-US" baseline="0" dirty="0"/>
              <a:t>At the validation phase, we write report documents, visualize unplanned deviations in the research protocol, and provide extraordinarily useful preprints and conference presentations.</a:t>
            </a:r>
          </a:p>
          <a:p>
            <a:endParaRPr lang="en-US" baseline="0" dirty="0"/>
          </a:p>
          <a:p>
            <a:r>
              <a:rPr lang="en-US" baseline="0" dirty="0"/>
              <a:t>At the dissemination phase, reviewers have unprecedented access to the details of our research, changes required by review are tracked, and the research is more findable  through project-level metadata and usable through data-level metadata. Sufficient details of embargoed, restricted, or proprietary data are available to simulate, access, or recreate similar data.</a:t>
            </a:r>
          </a:p>
          <a:p>
            <a:endParaRPr lang="en-US" baseline="0" dirty="0"/>
          </a:p>
          <a:p>
            <a:r>
              <a:rPr lang="en-US" baseline="0" dirty="0"/>
              <a:t>At the preservation phase, we realize that we have been preserving the research in a public compendium all along, and ensure we have added a persistent identifier (DOI) to all of our interlinked research products.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17</a:t>
            </a:fld>
            <a:endParaRPr lang="en-US"/>
          </a:p>
        </p:txBody>
      </p:sp>
    </p:spTree>
    <p:extLst>
      <p:ext uri="{BB962C8B-B14F-4D97-AF65-F5344CB8AC3E}">
        <p14:creationId xmlns:p14="http://schemas.microsoft.com/office/powerpoint/2010/main" val="3435166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18</a:t>
            </a:fld>
            <a:endParaRPr lang="en-US"/>
          </a:p>
        </p:txBody>
      </p:sp>
    </p:spTree>
    <p:extLst>
      <p:ext uri="{BB962C8B-B14F-4D97-AF65-F5344CB8AC3E}">
        <p14:creationId xmlns:p14="http://schemas.microsoft.com/office/powerpoint/2010/main" val="271866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19</a:t>
            </a:fld>
            <a:endParaRPr lang="en-US"/>
          </a:p>
        </p:txBody>
      </p:sp>
    </p:spTree>
    <p:extLst>
      <p:ext uri="{BB962C8B-B14F-4D97-AF65-F5344CB8AC3E}">
        <p14:creationId xmlns:p14="http://schemas.microsoft.com/office/powerpoint/2010/main" val="99013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some motivation for a 20 minute talk about</a:t>
            </a:r>
            <a:r>
              <a:rPr lang="en-US" baseline="0" dirty="0"/>
              <a:t> metadata!</a:t>
            </a:r>
          </a:p>
          <a:p>
            <a:r>
              <a:rPr lang="en-US" baseline="0" dirty="0"/>
              <a:t>I am motivated because I have reluctantly concluded that metadata is required to enhance the reproducibility of geographic research.</a:t>
            </a:r>
          </a:p>
          <a:p>
            <a:r>
              <a:rPr lang="en-US" baseline="0" dirty="0"/>
              <a:t>I am motivated to work on reproducibility in order to increase the pace and credibility of knowledge production in the geographic sciences.</a:t>
            </a:r>
          </a:p>
          <a:p>
            <a:r>
              <a:rPr lang="en-US" baseline="0" dirty="0"/>
              <a:t>Furthermore, I am optimistic that integrating metadata into everyday research practices will facilitate more efficient and open research life cycles.</a:t>
            </a:r>
          </a:p>
          <a:p>
            <a:r>
              <a:rPr lang="en-US" baseline="0" dirty="0"/>
              <a:t>This research is based on experience applying the broad consensus reports by the National Academies on Open Science and Reproducibility and Replicability to the specific challenges in the geographic sciences</a:t>
            </a:r>
          </a:p>
          <a:p>
            <a:r>
              <a:rPr lang="en-US" baseline="0" dirty="0"/>
              <a:t>So, what is happening in geography?</a:t>
            </a:r>
          </a:p>
          <a:p>
            <a:endParaRPr lang="en-US" baseline="0" dirty="0"/>
          </a:p>
        </p:txBody>
      </p:sp>
      <p:sp>
        <p:nvSpPr>
          <p:cNvPr id="4" name="Slide Number Placeholder 3"/>
          <p:cNvSpPr>
            <a:spLocks noGrp="1"/>
          </p:cNvSpPr>
          <p:nvPr>
            <p:ph type="sldNum" sz="quarter" idx="10"/>
          </p:nvPr>
        </p:nvSpPr>
        <p:spPr/>
        <p:txBody>
          <a:bodyPr/>
          <a:lstStyle/>
          <a:p>
            <a:fld id="{0F8442E7-1E35-4707-8504-AE37222ED57D}" type="slidenum">
              <a:rPr lang="en-US" smtClean="0"/>
              <a:t>2</a:t>
            </a:fld>
            <a:endParaRPr lang="en-US"/>
          </a:p>
        </p:txBody>
      </p:sp>
    </p:spTree>
    <p:extLst>
      <p:ext uri="{BB962C8B-B14F-4D97-AF65-F5344CB8AC3E}">
        <p14:creationId xmlns:p14="http://schemas.microsoft.com/office/powerpoint/2010/main" val="308528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20</a:t>
            </a:fld>
            <a:endParaRPr lang="en-US"/>
          </a:p>
        </p:txBody>
      </p:sp>
    </p:spTree>
    <p:extLst>
      <p:ext uri="{BB962C8B-B14F-4D97-AF65-F5344CB8AC3E}">
        <p14:creationId xmlns:p14="http://schemas.microsoft.com/office/powerpoint/2010/main" val="3236530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suite of software tools, what software features do we need?</a:t>
            </a:r>
          </a:p>
        </p:txBody>
      </p:sp>
      <p:sp>
        <p:nvSpPr>
          <p:cNvPr id="4" name="Slide Number Placeholder 3"/>
          <p:cNvSpPr>
            <a:spLocks noGrp="1"/>
          </p:cNvSpPr>
          <p:nvPr>
            <p:ph type="sldNum" sz="quarter" idx="10"/>
          </p:nvPr>
        </p:nvSpPr>
        <p:spPr/>
        <p:txBody>
          <a:bodyPr/>
          <a:lstStyle/>
          <a:p>
            <a:fld id="{0F8442E7-1E35-4707-8504-AE37222ED57D}" type="slidenum">
              <a:rPr lang="en-US" smtClean="0"/>
              <a:t>21</a:t>
            </a:fld>
            <a:endParaRPr lang="en-US"/>
          </a:p>
        </p:txBody>
      </p:sp>
    </p:spTree>
    <p:extLst>
      <p:ext uri="{BB962C8B-B14F-4D97-AF65-F5344CB8AC3E}">
        <p14:creationId xmlns:p14="http://schemas.microsoft.com/office/powerpoint/2010/main" val="402394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start-up: double check for very fast installation, single check for more complex installation/program, grey check for</a:t>
            </a:r>
            <a:r>
              <a:rPr lang="en-US" baseline="0" dirty="0"/>
              <a:t> more difficult procedure to begin project and import data</a:t>
            </a:r>
          </a:p>
          <a:p>
            <a:r>
              <a:rPr lang="en-US" baseline="0" dirty="0"/>
              <a:t>GUI: check for graphical user interface for editing metadata, grey check if it requires an add-on</a:t>
            </a:r>
          </a:p>
          <a:p>
            <a:r>
              <a:rPr lang="en-US" baseline="0" dirty="0"/>
              <a:t>Standards: double-checks for supporting Dublin Core and ISO, single check for supporting only one, grey check for supporting only FGDC or requiring add-on</a:t>
            </a:r>
          </a:p>
          <a:p>
            <a:r>
              <a:rPr lang="en-US" baseline="0" dirty="0"/>
              <a:t>Encoding: XML is the standard, some also use JSON or YAML – this makes it possible for other software to use the data to auto-generate research documents</a:t>
            </a:r>
          </a:p>
          <a:p>
            <a:r>
              <a:rPr lang="en-US" baseline="0" dirty="0"/>
              <a:t>Catalogue: check for searching and listing geospatial data in a research directory: grey check for doing this only for Raster (SAGA) or only in visual Browser (QGIS)</a:t>
            </a:r>
          </a:p>
          <a:p>
            <a:r>
              <a:rPr lang="en-US" baseline="0" dirty="0"/>
              <a:t>Automated geographic: automatically extracting geographic metadata – extent, CRS</a:t>
            </a:r>
          </a:p>
          <a:p>
            <a:r>
              <a:rPr lang="en-US" baseline="0" dirty="0"/>
              <a:t>Automated attribute: automatically extracting layer attributes, types, and perhaps descriptive statistics – grey if only in layer view</a:t>
            </a:r>
          </a:p>
          <a:p>
            <a:r>
              <a:rPr lang="en-US" dirty="0"/>
              <a:t>Validate: feature to assess completeness</a:t>
            </a:r>
            <a:r>
              <a:rPr lang="en-US" baseline="0" dirty="0"/>
              <a:t> of metadata records</a:t>
            </a:r>
          </a:p>
          <a:p>
            <a:r>
              <a:rPr lang="en-US" baseline="0" dirty="0"/>
              <a:t>Provenance: feature to automatically track analytical steps and record them as layer metadata</a:t>
            </a:r>
          </a:p>
        </p:txBody>
      </p:sp>
      <p:sp>
        <p:nvSpPr>
          <p:cNvPr id="4" name="Slide Number Placeholder 3"/>
          <p:cNvSpPr>
            <a:spLocks noGrp="1"/>
          </p:cNvSpPr>
          <p:nvPr>
            <p:ph type="sldNum" sz="quarter" idx="10"/>
          </p:nvPr>
        </p:nvSpPr>
        <p:spPr/>
        <p:txBody>
          <a:bodyPr/>
          <a:lstStyle/>
          <a:p>
            <a:fld id="{0F8442E7-1E35-4707-8504-AE37222ED57D}" type="slidenum">
              <a:rPr lang="en-US" smtClean="0"/>
              <a:t>24</a:t>
            </a:fld>
            <a:endParaRPr lang="en-US"/>
          </a:p>
        </p:txBody>
      </p:sp>
    </p:spTree>
    <p:extLst>
      <p:ext uri="{BB962C8B-B14F-4D97-AF65-F5344CB8AC3E}">
        <p14:creationId xmlns:p14="http://schemas.microsoft.com/office/powerpoint/2010/main" val="139465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context from our research</a:t>
            </a:r>
            <a:r>
              <a:rPr lang="en-US" baseline="0" dirty="0"/>
              <a:t> project, </a:t>
            </a:r>
          </a:p>
          <a:p>
            <a:r>
              <a:rPr lang="en-US" baseline="0" dirty="0"/>
              <a:t>we have surveyed geographers about their research practices, finding most folks would say, “I am familiar with reproducibility and my research is reproducible”</a:t>
            </a:r>
          </a:p>
          <a:p>
            <a:r>
              <a:rPr lang="en-US" baseline="0" dirty="0"/>
              <a:t>However, when asked about metadata, most would say, “Metadata, No, I have never used that...” </a:t>
            </a:r>
          </a:p>
          <a:p>
            <a:r>
              <a:rPr lang="en-US" baseline="0" dirty="0"/>
              <a:t>Providing data or even code alongside a research publication without metadata is like publishing a map with no title or legend… leaving serious questions about the data and its proper use unanswered.</a:t>
            </a:r>
          </a:p>
          <a:p>
            <a:r>
              <a:rPr lang="en-US" baseline="0" dirty="0"/>
              <a:t>We have reluctantly and painfully come to this conclusion– and the need for this paper– after attempting seven reproduction or replication studies and publishing each as a reproducible research compendium in our GitHub HEGSRR Organization.</a:t>
            </a:r>
          </a:p>
        </p:txBody>
      </p:sp>
      <p:sp>
        <p:nvSpPr>
          <p:cNvPr id="4" name="Slide Number Placeholder 3"/>
          <p:cNvSpPr>
            <a:spLocks noGrp="1"/>
          </p:cNvSpPr>
          <p:nvPr>
            <p:ph type="sldNum" sz="quarter" idx="10"/>
          </p:nvPr>
        </p:nvSpPr>
        <p:spPr/>
        <p:txBody>
          <a:bodyPr/>
          <a:lstStyle/>
          <a:p>
            <a:fld id="{0F8442E7-1E35-4707-8504-AE37222ED57D}" type="slidenum">
              <a:rPr lang="en-US" smtClean="0"/>
              <a:t>3</a:t>
            </a:fld>
            <a:endParaRPr lang="en-US"/>
          </a:p>
        </p:txBody>
      </p:sp>
    </p:spTree>
    <p:extLst>
      <p:ext uri="{BB962C8B-B14F-4D97-AF65-F5344CB8AC3E}">
        <p14:creationId xmlns:p14="http://schemas.microsoft.com/office/powerpoint/2010/main" val="177370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talk</a:t>
            </a:r>
            <a:r>
              <a:rPr lang="en-US" baseline="0" dirty="0"/>
              <a:t> aims to convince you of these three points:</a:t>
            </a:r>
          </a:p>
          <a:p>
            <a:pPr marL="457200" indent="-457200">
              <a:buFont typeface="+mj-lt"/>
              <a:buAutoNum type="arabicPeriod"/>
            </a:pPr>
            <a:r>
              <a:rPr lang="en-US" sz="1200" dirty="0"/>
              <a:t>Researchers use, create, and modify information about their research projects and research data throughout the research life cycle</a:t>
            </a:r>
            <a:br>
              <a:rPr lang="en-US" sz="1200" dirty="0"/>
            </a:br>
            <a:endParaRPr lang="en-US" sz="1200" dirty="0"/>
          </a:p>
          <a:p>
            <a:pPr marL="457200" indent="-457200">
              <a:buFont typeface="+mj-lt"/>
              <a:buAutoNum type="arabicPeriod"/>
            </a:pPr>
            <a:r>
              <a:rPr lang="en-US" sz="1200" dirty="0"/>
              <a:t>Open Science and Reproducibility require standardized metadata</a:t>
            </a:r>
            <a:br>
              <a:rPr lang="en-US" sz="1200" dirty="0"/>
            </a:br>
            <a:endParaRPr lang="en-US" sz="1200" dirty="0"/>
          </a:p>
          <a:p>
            <a:pPr marL="457200" indent="-457200">
              <a:buFont typeface="+mj-lt"/>
              <a:buAutoNum type="arabicPeriod"/>
            </a:pPr>
            <a:r>
              <a:rPr lang="en-US" sz="1200" dirty="0"/>
              <a:t>We need better open source geospatial software to support metadata-rich research</a:t>
            </a:r>
          </a:p>
          <a:p>
            <a:pPr marL="457200" indent="-457200">
              <a:buFont typeface="+mj-lt"/>
              <a:buAutoNum type="arabicPeriod"/>
            </a:pPr>
            <a:endParaRPr lang="en-US" sz="1200" dirty="0"/>
          </a:p>
          <a:p>
            <a:pPr marL="0" indent="0">
              <a:buFont typeface="+mj-lt"/>
              <a:buNone/>
            </a:pPr>
            <a:r>
              <a:rPr lang="en-US" sz="1200" dirty="0"/>
              <a:t>But first, what is reproducibility?</a:t>
            </a:r>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4</a:t>
            </a:fld>
            <a:endParaRPr lang="en-US"/>
          </a:p>
        </p:txBody>
      </p:sp>
    </p:spTree>
    <p:extLst>
      <p:ext uri="{BB962C8B-B14F-4D97-AF65-F5344CB8AC3E}">
        <p14:creationId xmlns:p14="http://schemas.microsoft.com/office/powerpoint/2010/main" val="8938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is a core motivation of open science, but it’s more than simply repeating another researcher’s computations</a:t>
            </a:r>
            <a:r>
              <a:rPr lang="en-US" baseline="0" dirty="0"/>
              <a:t> as illustrated by this matrix.</a:t>
            </a:r>
            <a:endParaRPr lang="en-US" dirty="0"/>
          </a:p>
          <a:p>
            <a:r>
              <a:rPr lang="en-US" dirty="0"/>
              <a:t>In the top left, if we </a:t>
            </a:r>
            <a:r>
              <a:rPr lang="en-US" baseline="0" dirty="0"/>
              <a:t>use the same methods and same data to achieve the same results as a prior study, this REPRODUCTION provides a check of the internal validity of the study.</a:t>
            </a:r>
          </a:p>
          <a:p>
            <a:r>
              <a:rPr lang="en-US" baseline="0" dirty="0"/>
              <a:t>We normally discover uncertainties or deficiencies in the original procedures, leading us to the top-right, where we REANALYZE the same data with varied methods and test the sensitivity of the study to researcher decisions and errors.</a:t>
            </a:r>
          </a:p>
          <a:p>
            <a:r>
              <a:rPr lang="en-US" baseline="0" dirty="0"/>
              <a:t>If we want to externally validate a study, we drop to the bottom left, where we apply the same methods to new data in a REPLICATION.</a:t>
            </a:r>
          </a:p>
          <a:p>
            <a:r>
              <a:rPr lang="en-US" baseline="0" dirty="0"/>
              <a:t>Finally, the bottom right is where science makes further progress by EXTENDING previous studies with varied methods and new data.</a:t>
            </a:r>
          </a:p>
          <a:p>
            <a:r>
              <a:rPr lang="en-US" baseline="0" dirty="0"/>
              <a:t>What is the role of metadata in all of this?</a:t>
            </a:r>
          </a:p>
          <a:p>
            <a:endParaRPr lang="en-US" dirty="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5</a:t>
            </a:fld>
            <a:endParaRPr lang="en-US"/>
          </a:p>
        </p:txBody>
      </p:sp>
    </p:spTree>
    <p:extLst>
      <p:ext uri="{BB962C8B-B14F-4D97-AF65-F5344CB8AC3E}">
        <p14:creationId xmlns:p14="http://schemas.microsoft.com/office/powerpoint/2010/main" val="166438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Geospatial metadata is information about spatial data.</a:t>
            </a:r>
          </a:p>
          <a:p>
            <a:r>
              <a:rPr lang="en-US" dirty="0"/>
              <a:t>Drawing</a:t>
            </a:r>
            <a:r>
              <a:rPr lang="en-US" baseline="0" dirty="0"/>
              <a:t> on a tired cliché, consider that geospatial data is just the attractive floating island of ice above the ocean surface,</a:t>
            </a:r>
          </a:p>
          <a:p>
            <a:r>
              <a:rPr lang="en-US" baseline="0" dirty="0"/>
              <a:t>Whereas a mass of contextual information lies beneath, and without which the ice above water is both useless and dangerous.</a:t>
            </a:r>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6</a:t>
            </a:fld>
            <a:endParaRPr lang="en-US"/>
          </a:p>
        </p:txBody>
      </p:sp>
    </p:spTree>
    <p:extLst>
      <p:ext uri="{BB962C8B-B14F-4D97-AF65-F5344CB8AC3E}">
        <p14:creationId xmlns:p14="http://schemas.microsoft.com/office/powerpoint/2010/main" val="129492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metadata as one of the essential cogs allowing</a:t>
            </a:r>
            <a:r>
              <a:rPr lang="en-US" baseline="0" dirty="0"/>
              <a:t> the gears of open science to work.</a:t>
            </a:r>
          </a:p>
          <a:p>
            <a:endParaRPr lang="en-US" baseline="0" dirty="0"/>
          </a:p>
          <a:p>
            <a:r>
              <a:rPr lang="en-US" baseline="0" dirty="0"/>
              <a:t>Metadata provides essential social and ontological context for the meaning, interoperability, and appropriate use of data.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a:t>
            </a:r>
            <a:r>
              <a:rPr lang="en-US" baseline="0" dirty="0" err="1"/>
              <a:t>Tulls</a:t>
            </a:r>
            <a:r>
              <a:rPr lang="en-US" baseline="0" dirty="0"/>
              <a:t> and Car, provenance metadata is also an ethical issue, particularly with regards to location privacy and data quality of big data for humanitarian response.</a:t>
            </a:r>
          </a:p>
          <a:p>
            <a:endParaRPr lang="en-US" baseline="0" dirty="0"/>
          </a:p>
          <a:p>
            <a:r>
              <a:rPr lang="en-US" dirty="0"/>
              <a:t>In open</a:t>
            </a:r>
            <a:r>
              <a:rPr lang="en-US" baseline="0" dirty="0"/>
              <a:t> science, metadata is the key to FAIR open data.</a:t>
            </a:r>
          </a:p>
          <a:p>
            <a:r>
              <a:rPr lang="en-US" baseline="0" dirty="0"/>
              <a:t>Data becomes findable with project-level metadata including the study’s geographic extent.</a:t>
            </a:r>
          </a:p>
          <a:p>
            <a:r>
              <a:rPr lang="en-US" dirty="0"/>
              <a:t>Data</a:t>
            </a:r>
            <a:r>
              <a:rPr lang="en-US" baseline="0" dirty="0"/>
              <a:t> is accessible when metadata specifies its open license, its access protocols, or when metadata provides as much detail as possible for inaccessible data.</a:t>
            </a:r>
          </a:p>
          <a:p>
            <a:r>
              <a:rPr lang="en-US" baseline="0" dirty="0"/>
              <a:t>Data is interoperable when metadata adheres to machine-readable international standards</a:t>
            </a:r>
          </a:p>
          <a:p>
            <a:r>
              <a:rPr lang="en-US" dirty="0"/>
              <a:t>Research data is reusable when metadata</a:t>
            </a:r>
            <a:r>
              <a:rPr lang="en-US" baseline="0" dirty="0"/>
              <a:t> provides enough context and detail for re-creation and appropriate re-use</a:t>
            </a:r>
          </a:p>
          <a:p>
            <a:endParaRPr lang="en-US" baseline="0" dirty="0"/>
          </a:p>
          <a:p>
            <a:r>
              <a:rPr lang="en-US" baseline="0" dirty="0"/>
              <a:t>In Wilson’s 5-star guide to reproducible geographic research, metadata distinguishes three out of five stars.</a:t>
            </a:r>
          </a:p>
          <a:p>
            <a:r>
              <a:rPr lang="en-US" baseline="0" dirty="0"/>
              <a:t>Simply providing code and data with an open license only achieves one star.</a:t>
            </a:r>
          </a:p>
          <a:p>
            <a:r>
              <a:rPr lang="en-US" baseline="0" dirty="0"/>
              <a:t>Some metadata achieves two stars, </a:t>
            </a:r>
          </a:p>
          <a:p>
            <a:r>
              <a:rPr lang="en-US" baseline="0" dirty="0"/>
              <a:t>Complete metadata achieves three stars,</a:t>
            </a:r>
          </a:p>
          <a:p>
            <a:r>
              <a:rPr lang="en-US" baseline="0" dirty="0"/>
              <a:t>And metadata encoded with international standards achieves four stars.</a:t>
            </a:r>
          </a:p>
          <a:p>
            <a:endParaRPr lang="en-US" baseline="0" dirty="0"/>
          </a:p>
          <a:p>
            <a:r>
              <a:rPr lang="en-US" baseline="0" dirty="0"/>
              <a:t>So, what are the metadata standards?</a:t>
            </a:r>
          </a:p>
        </p:txBody>
      </p:sp>
      <p:sp>
        <p:nvSpPr>
          <p:cNvPr id="4" name="Slide Number Placeholder 3"/>
          <p:cNvSpPr>
            <a:spLocks noGrp="1"/>
          </p:cNvSpPr>
          <p:nvPr>
            <p:ph type="sldNum" sz="quarter" idx="10"/>
          </p:nvPr>
        </p:nvSpPr>
        <p:spPr/>
        <p:txBody>
          <a:bodyPr/>
          <a:lstStyle/>
          <a:p>
            <a:fld id="{0F8442E7-1E35-4707-8504-AE37222ED57D}" type="slidenum">
              <a:rPr lang="en-US" smtClean="0"/>
              <a:t>7</a:t>
            </a:fld>
            <a:endParaRPr lang="en-US"/>
          </a:p>
        </p:txBody>
      </p:sp>
    </p:spTree>
    <p:extLst>
      <p:ext uri="{BB962C8B-B14F-4D97-AF65-F5344CB8AC3E}">
        <p14:creationId xmlns:p14="http://schemas.microsoft.com/office/powerpoint/2010/main" val="10981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standards for geographic information may come from either spatial</a:t>
            </a:r>
            <a:r>
              <a:rPr lang="en-US" baseline="0" dirty="0"/>
              <a:t> data infrastructures, e.g. the Federal Geographic Data Committee for the United States or the Infrastructure for Spatial Information in Europe.</a:t>
            </a:r>
          </a:p>
          <a:p>
            <a:r>
              <a:rPr lang="en-US" baseline="0" dirty="0"/>
              <a:t>These data infrastructures developed to enhance data standards interoperability between government agencies </a:t>
            </a:r>
          </a:p>
          <a:p>
            <a:r>
              <a:rPr lang="en-US" baseline="0" dirty="0"/>
              <a:t>Metadata have also been developed by non-governmental organizations, including the International Organization for Standardization, the Dublin Core Metadata Initiative developed by librarians for managing digital archives, and the Open Geospatial Consortium.</a:t>
            </a:r>
          </a:p>
          <a:p>
            <a:r>
              <a:rPr lang="en-US" baseline="0" dirty="0"/>
              <a:t>Currently, the FGDC is moving toward using the ISO standard and INSPIRE uses an extension to the ISO standard, making the ISO standards the de-facto choice for geographic data layers.</a:t>
            </a:r>
          </a:p>
          <a:p>
            <a:r>
              <a:rPr lang="en-US" baseline="0" dirty="0"/>
              <a:t>Meanwhile, The Dublin Core standard is ideally suited for the overall research project.</a:t>
            </a:r>
          </a:p>
          <a:p>
            <a:r>
              <a:rPr lang="en-US" baseline="0" dirty="0"/>
              <a:t>The OGC has plenty of guidance on open data storage formats, but leaves the metadata standard to the ISO.</a:t>
            </a:r>
          </a:p>
        </p:txBody>
      </p:sp>
      <p:sp>
        <p:nvSpPr>
          <p:cNvPr id="4" name="Slide Number Placeholder 3"/>
          <p:cNvSpPr>
            <a:spLocks noGrp="1"/>
          </p:cNvSpPr>
          <p:nvPr>
            <p:ph type="sldNum" sz="quarter" idx="10"/>
          </p:nvPr>
        </p:nvSpPr>
        <p:spPr/>
        <p:txBody>
          <a:bodyPr/>
          <a:lstStyle/>
          <a:p>
            <a:fld id="{0F8442E7-1E35-4707-8504-AE37222ED57D}" type="slidenum">
              <a:rPr lang="en-US" smtClean="0"/>
              <a:t>8</a:t>
            </a:fld>
            <a:endParaRPr lang="en-US"/>
          </a:p>
        </p:txBody>
      </p:sp>
    </p:spTree>
    <p:extLst>
      <p:ext uri="{BB962C8B-B14F-4D97-AF65-F5344CB8AC3E}">
        <p14:creationId xmlns:p14="http://schemas.microsoft.com/office/powerpoint/2010/main" val="116589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exactly</a:t>
            </a:r>
            <a:r>
              <a:rPr lang="en-US" baseline="0" dirty="0"/>
              <a:t> what sorts of information are lurking beneath the waves? </a:t>
            </a:r>
          </a:p>
          <a:p>
            <a:r>
              <a:rPr lang="en-US" baseline="0" dirty="0"/>
              <a:t>Again, the ISO 19115 and related ISO standards are best for geographic data layers and the Dublin Core standard is best for whole research projects.</a:t>
            </a:r>
          </a:p>
          <a:p>
            <a:r>
              <a:rPr lang="en-US" baseline="0" dirty="0"/>
              <a:t>I compare the two standards in the table on the right.</a:t>
            </a:r>
          </a:p>
          <a:p>
            <a:r>
              <a:rPr lang="en-US" baseline="0" dirty="0"/>
              <a:t>The first five rows answer the basic what, why, and when questions of the data, and make your projects findable by using a DOI for the unique identifier and controlled vocabularies for topic/subject keywords.</a:t>
            </a:r>
          </a:p>
          <a:p>
            <a:r>
              <a:rPr lang="en-US" baseline="0" dirty="0"/>
              <a:t>The next two rows answer the who question about the data: who is responsible for authoring, creating, publishing, maintaining, etc. ?</a:t>
            </a:r>
          </a:p>
          <a:p>
            <a:r>
              <a:rPr lang="en-US" baseline="0" dirty="0"/>
              <a:t>The next row provides legal issues of constrains and rights. Ideally data will be published with open licenses, without which copyright protection is implied.</a:t>
            </a:r>
          </a:p>
          <a:p>
            <a:r>
              <a:rPr lang="en-US" baseline="0" dirty="0"/>
              <a:t>From this point on, the ISO 19115 standard provides much more detail for geographic data layers than Dublin Core would, including</a:t>
            </a:r>
          </a:p>
          <a:p>
            <a:r>
              <a:rPr lang="en-US" baseline="0" dirty="0"/>
              <a:t>The spatial data model, spatial and temporal extents and resolutions, and content information, which is essentially a data dictionary of all the attributes, attribute types, measurements, and even descriptive statistics.</a:t>
            </a:r>
          </a:p>
          <a:p>
            <a:r>
              <a:rPr lang="en-US" baseline="0" dirty="0"/>
              <a:t>Data quality and proper usage information are only part of the ISO 19115.</a:t>
            </a:r>
          </a:p>
          <a:p>
            <a:r>
              <a:rPr lang="en-US" baseline="0" dirty="0"/>
              <a:t>The ISO’s lineage feature is robust enough to record step-by-step data transformations, while the Dublin Core standards are more about recording a chain of custody.</a:t>
            </a:r>
          </a:p>
          <a:p>
            <a:endParaRPr lang="en-US" baseline="0" dirty="0"/>
          </a:p>
          <a:p>
            <a:r>
              <a:rPr lang="en-US" baseline="0" dirty="0"/>
              <a:t>How does all of this information fit within a research life cycle? Let’s take a look.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F8442E7-1E35-4707-8504-AE37222ED57D}" type="slidenum">
              <a:rPr lang="en-US" smtClean="0"/>
              <a:t>9</a:t>
            </a:fld>
            <a:endParaRPr lang="en-US"/>
          </a:p>
        </p:txBody>
      </p:sp>
    </p:spTree>
    <p:extLst>
      <p:ext uri="{BB962C8B-B14F-4D97-AF65-F5344CB8AC3E}">
        <p14:creationId xmlns:p14="http://schemas.microsoft.com/office/powerpoint/2010/main" val="153466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cap="none" baseline="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small" spc="3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a:t>Click icon to add picture</a:t>
            </a:r>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a:t>Click icon to add picture</a:t>
            </a:r>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a:t>Click icon to add picture</a:t>
            </a:r>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8/18/2022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Lst>
  <p:hf sldNum="0" hdr="0" ftr="0" dt="0"/>
  <p:txStyles>
    <p:titleStyle>
      <a:lvl1pPr algn="l" defTabSz="457200" rtl="0" eaLnBrk="1" latinLnBrk="0" hangingPunct="1">
        <a:spcBef>
          <a:spcPct val="0"/>
        </a:spcBef>
        <a:buNone/>
        <a:defRPr sz="28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osf.io/c5a2r/" TargetMode="External"/><Relationship Id="rId2" Type="http://schemas.openxmlformats.org/officeDocument/2006/relationships/hyperlink" Target="http://www.github.com/HEGSRR" TargetMode="External"/><Relationship Id="rId1" Type="http://schemas.openxmlformats.org/officeDocument/2006/relationships/slideLayout" Target="../slideLayouts/slideLayout4.xml"/><Relationship Id="rId4" Type="http://schemas.openxmlformats.org/officeDocument/2006/relationships/hyperlink" Target="mailto:josephh@middlebury.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a:xfrm>
            <a:off x="581191" y="748145"/>
            <a:ext cx="10993549" cy="1747299"/>
          </a:xfrm>
        </p:spPr>
        <p:txBody>
          <a:bodyPr>
            <a:noAutofit/>
          </a:bodyPr>
          <a:lstStyle/>
          <a:p>
            <a:r>
              <a:rPr lang="en-US" dirty="0"/>
              <a:t>Mainstreaming </a:t>
            </a:r>
            <a:r>
              <a:rPr lang="en-US" b="1" dirty="0"/>
              <a:t>Metadata</a:t>
            </a:r>
            <a:r>
              <a:rPr lang="en-US" dirty="0"/>
              <a:t> into </a:t>
            </a:r>
            <a:r>
              <a:rPr lang="en-US" b="1" dirty="0"/>
              <a:t>Research Workflows </a:t>
            </a:r>
            <a:br>
              <a:rPr lang="en-US" b="1" dirty="0"/>
            </a:br>
            <a:r>
              <a:rPr lang="en-US" dirty="0"/>
              <a:t>to advance </a:t>
            </a:r>
            <a:r>
              <a:rPr lang="en-US" b="1" dirty="0"/>
              <a:t>Reproducibility</a:t>
            </a:r>
            <a:r>
              <a:rPr lang="en-US" dirty="0"/>
              <a:t> and </a:t>
            </a:r>
            <a:r>
              <a:rPr lang="en-US" b="1" dirty="0"/>
              <a:t>Open </a:t>
            </a:r>
            <a:br>
              <a:rPr lang="en-US" b="1" dirty="0"/>
            </a:br>
            <a:r>
              <a:rPr lang="en-US" b="1" dirty="0"/>
              <a:t>Geographic Information Science</a:t>
            </a:r>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p:txBody>
          <a:bodyPr>
            <a:normAutofit/>
          </a:bodyPr>
          <a:lstStyle/>
          <a:p>
            <a:r>
              <a:rPr lang="en-US" sz="2000" dirty="0"/>
              <a:t>Joseph Holler (Middlebury College) and Peter Kedron (Arizona State University)</a:t>
            </a:r>
          </a:p>
        </p:txBody>
      </p:sp>
      <p:sp>
        <p:nvSpPr>
          <p:cNvPr id="4" name="TextBox 3"/>
          <p:cNvSpPr txBox="1"/>
          <p:nvPr/>
        </p:nvSpPr>
        <p:spPr>
          <a:xfrm>
            <a:off x="2427316" y="4039985"/>
            <a:ext cx="7558288" cy="1477328"/>
          </a:xfrm>
          <a:prstGeom prst="rect">
            <a:avLst/>
          </a:prstGeom>
          <a:noFill/>
        </p:spPr>
        <p:txBody>
          <a:bodyPr wrap="none" rtlCol="0">
            <a:spAutoFit/>
          </a:bodyPr>
          <a:lstStyle/>
          <a:p>
            <a:r>
              <a:rPr lang="en-US" dirty="0">
                <a:solidFill>
                  <a:schemeClr val="accent1">
                    <a:lumMod val="40000"/>
                    <a:lumOff val="60000"/>
                  </a:schemeClr>
                </a:solidFill>
              </a:rPr>
              <a:t>Conference: FOSS4G 2022, Firenze</a:t>
            </a:r>
          </a:p>
          <a:p>
            <a:r>
              <a:rPr lang="en-US" dirty="0">
                <a:solidFill>
                  <a:schemeClr val="accent1">
                    <a:lumMod val="40000"/>
                    <a:lumOff val="60000"/>
                  </a:schemeClr>
                </a:solidFill>
              </a:rPr>
              <a:t>Funding: National Science Foundation BCS-2049837</a:t>
            </a:r>
          </a:p>
          <a:p>
            <a:r>
              <a:rPr lang="en-US" dirty="0">
                <a:solidFill>
                  <a:schemeClr val="accent1">
                    <a:lumMod val="40000"/>
                    <a:lumOff val="60000"/>
                  </a:schemeClr>
                </a:solidFill>
              </a:rPr>
              <a:t>Publication: https://doi.org/10.5194/isprs-archives-XLVIII-4-W1-2022-201-2022 </a:t>
            </a:r>
          </a:p>
          <a:p>
            <a:r>
              <a:rPr lang="en-US" dirty="0">
                <a:solidFill>
                  <a:schemeClr val="accent1">
                    <a:lumMod val="40000"/>
                    <a:lumOff val="60000"/>
                  </a:schemeClr>
                </a:solidFill>
              </a:rPr>
              <a:t>GitHub: github.com/HEGSRR/foss4g-2022-metadata</a:t>
            </a:r>
          </a:p>
          <a:p>
            <a:r>
              <a:rPr lang="en-US" dirty="0">
                <a:solidFill>
                  <a:schemeClr val="accent1">
                    <a:lumMod val="40000"/>
                    <a:lumOff val="60000"/>
                  </a:schemeClr>
                </a:solidFill>
              </a:rPr>
              <a:t>OSF: osf.io/52j8s/</a:t>
            </a:r>
          </a:p>
        </p:txBody>
      </p:sp>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Tree>
    <p:extLst>
      <p:ext uri="{BB962C8B-B14F-4D97-AF65-F5344CB8AC3E}">
        <p14:creationId xmlns:p14="http://schemas.microsoft.com/office/powerpoint/2010/main" val="274595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1131217"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Literature Review </a:t>
            </a:r>
            <a:r>
              <a:rPr lang="en-US" dirty="0">
                <a:sym typeface="Wingdings" panose="05000000000000000000" pitchFamily="2" charset="2"/>
              </a:rPr>
              <a:t></a:t>
            </a:r>
            <a:r>
              <a:rPr lang="en-US" dirty="0"/>
              <a:t> </a:t>
            </a:r>
            <a:br>
              <a:rPr lang="en-US" dirty="0"/>
            </a:br>
            <a:r>
              <a:rPr lang="en-US" dirty="0"/>
              <a:t>New Idea</a:t>
            </a:r>
          </a:p>
        </p:txBody>
      </p:sp>
    </p:spTree>
    <p:extLst>
      <p:ext uri="{BB962C8B-B14F-4D97-AF65-F5344CB8AC3E}">
        <p14:creationId xmlns:p14="http://schemas.microsoft.com/office/powerpoint/2010/main" val="207828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2903456"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Research Planning &amp; Prototyping</a:t>
            </a:r>
          </a:p>
        </p:txBody>
      </p:sp>
    </p:spTree>
    <p:extLst>
      <p:ext uri="{BB962C8B-B14F-4D97-AF65-F5344CB8AC3E}">
        <p14:creationId xmlns:p14="http://schemas.microsoft.com/office/powerpoint/2010/main" val="325550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4722830" y="5031313"/>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Collect / Generate Data</a:t>
            </a:r>
          </a:p>
          <a:p>
            <a:pPr algn="ctr"/>
            <a:r>
              <a:rPr lang="en-US" dirty="0"/>
              <a:t>&amp; </a:t>
            </a:r>
            <a:r>
              <a:rPr lang="en-US" b="1" dirty="0"/>
              <a:t>Metadata</a:t>
            </a:r>
          </a:p>
        </p:txBody>
      </p:sp>
    </p:spTree>
    <p:extLst>
      <p:ext uri="{BB962C8B-B14F-4D97-AF65-F5344CB8AC3E}">
        <p14:creationId xmlns:p14="http://schemas.microsoft.com/office/powerpoint/2010/main" val="145006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6551630" y="5038140"/>
            <a:ext cx="1630838" cy="1216058"/>
          </a:xfrm>
          <a:prstGeom prst="wedgeRectCallout">
            <a:avLst>
              <a:gd name="adj1" fmla="val -21411"/>
              <a:gd name="adj2" fmla="val -73934"/>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Interpretation, Working Papers &amp; Conferences</a:t>
            </a:r>
          </a:p>
        </p:txBody>
      </p:sp>
    </p:spTree>
    <p:extLst>
      <p:ext uri="{BB962C8B-B14F-4D97-AF65-F5344CB8AC3E}">
        <p14:creationId xmlns:p14="http://schemas.microsoft.com/office/powerpoint/2010/main" val="287923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7522591"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Peer Review, Publication</a:t>
            </a:r>
          </a:p>
        </p:txBody>
      </p:sp>
    </p:spTree>
    <p:extLst>
      <p:ext uri="{BB962C8B-B14F-4D97-AF65-F5344CB8AC3E}">
        <p14:creationId xmlns:p14="http://schemas.microsoft.com/office/powerpoint/2010/main" val="240978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3310238384"/>
              </p:ext>
            </p:extLst>
          </p:nvPr>
        </p:nvGraphicFramePr>
        <p:xfrm>
          <a:off x="581192" y="3334499"/>
          <a:ext cx="11029616" cy="1696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3086" y="889591"/>
            <a:ext cx="1632359" cy="2444908"/>
          </a:xfrm>
          <a:prstGeom prst="rect">
            <a:avLst/>
          </a:prstGeom>
        </p:spPr>
      </p:pic>
      <p:sp>
        <p:nvSpPr>
          <p:cNvPr id="3" name="Rectangular Callout 2"/>
          <p:cNvSpPr/>
          <p:nvPr/>
        </p:nvSpPr>
        <p:spPr>
          <a:xfrm>
            <a:off x="9360818" y="5031313"/>
            <a:ext cx="1630838" cy="1216058"/>
          </a:xfrm>
          <a:prstGeom prst="wedgeRectCallout">
            <a:avLst>
              <a:gd name="adj1" fmla="val 20786"/>
              <a:gd name="adj2" fmla="val -7005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Public Archive with finalized </a:t>
            </a:r>
            <a:r>
              <a:rPr lang="en-US" b="1" dirty="0"/>
              <a:t>Metadata</a:t>
            </a:r>
          </a:p>
        </p:txBody>
      </p:sp>
    </p:spTree>
    <p:extLst>
      <p:ext uri="{BB962C8B-B14F-4D97-AF65-F5344CB8AC3E}">
        <p14:creationId xmlns:p14="http://schemas.microsoft.com/office/powerpoint/2010/main" val="168814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Science Research Life Cycle</a:t>
            </a:r>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2963993642"/>
              </p:ext>
            </p:extLst>
          </p:nvPr>
        </p:nvGraphicFramePr>
        <p:xfrm>
          <a:off x="581192" y="1357686"/>
          <a:ext cx="11029616" cy="609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357150" y="2437226"/>
            <a:ext cx="4236160" cy="4216539"/>
          </a:xfrm>
          <a:prstGeom prst="rect">
            <a:avLst/>
          </a:prstGeom>
          <a:noFill/>
        </p:spPr>
        <p:txBody>
          <a:bodyPr wrap="none" rtlCol="0">
            <a:spAutoFit/>
          </a:bodyPr>
          <a:lstStyle/>
          <a:p>
            <a:pPr>
              <a:spcAft>
                <a:spcPts val="600"/>
              </a:spcAft>
            </a:pPr>
            <a:r>
              <a:rPr lang="en-US" u="sng" cap="small" dirty="0"/>
              <a:t>Research Compendium Template</a:t>
            </a:r>
            <a:endParaRPr lang="en-US" sz="1600" u="sng" cap="small" dirty="0"/>
          </a:p>
          <a:p>
            <a:pPr>
              <a:spcAft>
                <a:spcPts val="600"/>
              </a:spcAft>
            </a:pPr>
            <a:r>
              <a:rPr lang="en-US" sz="1600" dirty="0"/>
              <a:t>Project with </a:t>
            </a:r>
            <a:r>
              <a:rPr lang="en-US" sz="1600" b="1" i="1" dirty="0"/>
              <a:t>Metadata</a:t>
            </a:r>
          </a:p>
          <a:p>
            <a:pPr marL="480060" indent="-182880">
              <a:buFont typeface="Garamond" panose="02020404030301010803" pitchFamily="18" charset="0"/>
              <a:buChar char="\"/>
            </a:pPr>
            <a:r>
              <a:rPr lang="en-US" sz="1600" dirty="0"/>
              <a:t>Data</a:t>
            </a:r>
          </a:p>
          <a:p>
            <a:pPr marL="937260" lvl="1" indent="-182880">
              <a:buFont typeface="Garamond" panose="02020404030301010803" pitchFamily="18" charset="0"/>
              <a:buChar char="\"/>
            </a:pPr>
            <a:r>
              <a:rPr lang="en-US" sz="1600" dirty="0"/>
              <a:t>Raw</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dirty="0"/>
              <a:t>Derived</a:t>
            </a:r>
          </a:p>
          <a:p>
            <a:pPr marL="1394460" lvl="2" indent="-182880">
              <a:buFont typeface="Garamond" panose="02020404030301010803" pitchFamily="18" charset="0"/>
              <a:buChar char="\"/>
            </a:pPr>
            <a:r>
              <a:rPr lang="en-US" sz="1600" dirty="0"/>
              <a:t>Public</a:t>
            </a:r>
          </a:p>
          <a:p>
            <a:pPr marL="1394460" lvl="2" indent="-182880">
              <a:buFont typeface="Garamond" panose="02020404030301010803" pitchFamily="18" charset="0"/>
              <a:buChar char="\"/>
            </a:pPr>
            <a:r>
              <a:rPr lang="en-US" sz="1600" dirty="0"/>
              <a:t>Private</a:t>
            </a:r>
          </a:p>
          <a:p>
            <a:pPr marL="937260" lvl="1" indent="-182880">
              <a:buFont typeface="Garamond" panose="02020404030301010803" pitchFamily="18" charset="0"/>
              <a:buChar char="\"/>
            </a:pPr>
            <a:r>
              <a:rPr lang="en-US" sz="1600" b="1" i="1" dirty="0"/>
              <a:t>Metadata</a:t>
            </a:r>
          </a:p>
          <a:p>
            <a:pPr marL="480060" indent="-182880">
              <a:buFont typeface="Garamond" panose="02020404030301010803" pitchFamily="18" charset="0"/>
              <a:buChar char="\"/>
            </a:pPr>
            <a:r>
              <a:rPr lang="en-US" sz="1600" dirty="0"/>
              <a:t>Docs (Reports, Manuscript, Presentation)</a:t>
            </a:r>
          </a:p>
          <a:p>
            <a:pPr marL="480060" indent="-182880">
              <a:buFont typeface="Garamond" panose="02020404030301010803" pitchFamily="18" charset="0"/>
              <a:buChar char="\"/>
            </a:pPr>
            <a:r>
              <a:rPr lang="en-US" sz="1600" dirty="0"/>
              <a:t>Procedures</a:t>
            </a:r>
          </a:p>
          <a:p>
            <a:pPr marL="937260" lvl="1" indent="-182880">
              <a:buFont typeface="Garamond" panose="02020404030301010803" pitchFamily="18" charset="0"/>
              <a:buChar char="\"/>
            </a:pPr>
            <a:r>
              <a:rPr lang="en-US" sz="1600" dirty="0"/>
              <a:t>Code (computational notebook)</a:t>
            </a:r>
          </a:p>
          <a:p>
            <a:pPr marL="937260" lvl="1" indent="-182880">
              <a:buFont typeface="Garamond" panose="02020404030301010803" pitchFamily="18" charset="0"/>
              <a:buChar char="\"/>
            </a:pPr>
            <a:r>
              <a:rPr lang="en-US" sz="1600" dirty="0"/>
              <a:t>Environment</a:t>
            </a:r>
          </a:p>
          <a:p>
            <a:pPr marL="937260" lvl="1" indent="-182880">
              <a:buFont typeface="Garamond" panose="02020404030301010803" pitchFamily="18" charset="0"/>
              <a:buChar char="\"/>
            </a:pPr>
            <a:r>
              <a:rPr lang="en-US" sz="1600" dirty="0"/>
              <a:t>Protocols</a:t>
            </a:r>
          </a:p>
          <a:p>
            <a:pPr marL="480060" indent="-182880">
              <a:buFont typeface="Garamond" panose="02020404030301010803" pitchFamily="18" charset="0"/>
              <a:buChar char="\"/>
            </a:pPr>
            <a:r>
              <a:rPr lang="en-US" sz="1600" dirty="0"/>
              <a:t>Results (figures, maps, tables, model outputs)</a:t>
            </a: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3755" y="2773521"/>
            <a:ext cx="3835049" cy="2474543"/>
          </a:xfrm>
          <a:prstGeom prst="rect">
            <a:avLst/>
          </a:prstGeom>
        </p:spPr>
      </p:pic>
      <p:pic>
        <p:nvPicPr>
          <p:cNvPr id="7" name="Picture 6"/>
          <p:cNvPicPr>
            <a:picLocks noChangeAspect="1"/>
          </p:cNvPicPr>
          <p:nvPr/>
        </p:nvPicPr>
        <p:blipFill>
          <a:blip r:embed="rId9"/>
          <a:stretch>
            <a:fillRect/>
          </a:stretch>
        </p:blipFill>
        <p:spPr>
          <a:xfrm>
            <a:off x="6617479" y="5342332"/>
            <a:ext cx="3821326" cy="1104503"/>
          </a:xfrm>
          <a:prstGeom prst="rect">
            <a:avLst/>
          </a:prstGeom>
        </p:spPr>
      </p:pic>
      <p:sp>
        <p:nvSpPr>
          <p:cNvPr id="8" name="TextBox 7"/>
          <p:cNvSpPr txBox="1"/>
          <p:nvPr/>
        </p:nvSpPr>
        <p:spPr>
          <a:xfrm>
            <a:off x="8461150" y="2432115"/>
            <a:ext cx="1834155" cy="1246495"/>
          </a:xfrm>
          <a:prstGeom prst="rect">
            <a:avLst/>
          </a:prstGeom>
          <a:noFill/>
        </p:spPr>
        <p:txBody>
          <a:bodyPr wrap="none" rtlCol="0">
            <a:spAutoFit/>
          </a:bodyPr>
          <a:lstStyle/>
          <a:p>
            <a:pPr algn="ctr">
              <a:spcAft>
                <a:spcPts val="600"/>
              </a:spcAft>
            </a:pPr>
            <a:r>
              <a:rPr lang="en-US" u="sng" cap="small" dirty="0" err="1"/>
              <a:t>Git</a:t>
            </a:r>
            <a:r>
              <a:rPr lang="en-US" u="sng" cap="small" dirty="0"/>
              <a:t> Repository</a:t>
            </a:r>
          </a:p>
          <a:p>
            <a:pPr algn="ctr">
              <a:spcAft>
                <a:spcPts val="600"/>
              </a:spcAft>
            </a:pPr>
            <a:r>
              <a:rPr lang="en-US" sz="1400" dirty="0"/>
              <a:t>Version Tracking</a:t>
            </a:r>
          </a:p>
          <a:p>
            <a:pPr algn="ctr">
              <a:spcAft>
                <a:spcPts val="600"/>
              </a:spcAft>
            </a:pPr>
            <a:r>
              <a:rPr lang="en-US" sz="1400" dirty="0"/>
              <a:t>Difference Comparison</a:t>
            </a:r>
          </a:p>
          <a:p>
            <a:pPr algn="ctr">
              <a:spcAft>
                <a:spcPts val="600"/>
              </a:spcAft>
            </a:pPr>
            <a:r>
              <a:rPr lang="en-US" sz="1400" dirty="0"/>
              <a:t>Branching</a:t>
            </a:r>
          </a:p>
        </p:txBody>
      </p:sp>
      <p:sp>
        <p:nvSpPr>
          <p:cNvPr id="3" name="Pentagon 2"/>
          <p:cNvSpPr/>
          <p:nvPr/>
        </p:nvSpPr>
        <p:spPr>
          <a:xfrm>
            <a:off x="581192" y="2000790"/>
            <a:ext cx="11029616" cy="337057"/>
          </a:xfrm>
          <a:prstGeom prst="homePlate">
            <a:avLst>
              <a:gd name="adj" fmla="val 909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Preservation &amp; Metadata-rich Research Life Cycle</a:t>
            </a:r>
          </a:p>
        </p:txBody>
      </p:sp>
    </p:spTree>
    <p:extLst>
      <p:ext uri="{BB962C8B-B14F-4D97-AF65-F5344CB8AC3E}">
        <p14:creationId xmlns:p14="http://schemas.microsoft.com/office/powerpoint/2010/main" val="21507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5566945" cy="1150707"/>
          </a:xfrm>
        </p:spPr>
        <p:txBody>
          <a:bodyPr/>
          <a:lstStyle/>
          <a:p>
            <a:r>
              <a:rPr lang="en-US" dirty="0"/>
              <a:t>Research Compendium Template in Action</a:t>
            </a:r>
          </a:p>
        </p:txBody>
      </p:sp>
      <p:pic>
        <p:nvPicPr>
          <p:cNvPr id="4" name="Picture 3"/>
          <p:cNvPicPr>
            <a:picLocks noChangeAspect="1"/>
          </p:cNvPicPr>
          <p:nvPr/>
        </p:nvPicPr>
        <p:blipFill>
          <a:blip r:embed="rId3"/>
          <a:stretch>
            <a:fillRect/>
          </a:stretch>
        </p:blipFill>
        <p:spPr>
          <a:xfrm>
            <a:off x="581192" y="1997393"/>
            <a:ext cx="6553534" cy="4508287"/>
          </a:xfrm>
          <a:prstGeom prst="rect">
            <a:avLst/>
          </a:prstGeom>
        </p:spPr>
      </p:pic>
      <p:pic>
        <p:nvPicPr>
          <p:cNvPr id="5" name="Picture 4"/>
          <p:cNvPicPr>
            <a:picLocks noChangeAspect="1"/>
          </p:cNvPicPr>
          <p:nvPr/>
        </p:nvPicPr>
        <p:blipFill>
          <a:blip r:embed="rId4"/>
          <a:stretch>
            <a:fillRect/>
          </a:stretch>
        </p:blipFill>
        <p:spPr>
          <a:xfrm>
            <a:off x="7338133" y="293534"/>
            <a:ext cx="4332831" cy="6215549"/>
          </a:xfrm>
          <a:prstGeom prst="rect">
            <a:avLst/>
          </a:prstGeom>
        </p:spPr>
      </p:pic>
    </p:spTree>
    <p:extLst>
      <p:ext uri="{BB962C8B-B14F-4D97-AF65-F5344CB8AC3E}">
        <p14:creationId xmlns:p14="http://schemas.microsoft.com/office/powerpoint/2010/main" val="284500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125534" cy="1150707"/>
          </a:xfrm>
        </p:spPr>
        <p:txBody>
          <a:bodyPr/>
          <a:lstStyle/>
          <a:p>
            <a:r>
              <a:rPr lang="en-US" dirty="0"/>
              <a:t>Research Compendium Template in Action: FGDC XML</a:t>
            </a:r>
          </a:p>
        </p:txBody>
      </p:sp>
      <p:pic>
        <p:nvPicPr>
          <p:cNvPr id="3" name="Picture 2"/>
          <p:cNvPicPr>
            <a:picLocks noChangeAspect="1"/>
          </p:cNvPicPr>
          <p:nvPr/>
        </p:nvPicPr>
        <p:blipFill>
          <a:blip r:embed="rId3"/>
          <a:stretch>
            <a:fillRect/>
          </a:stretch>
        </p:blipFill>
        <p:spPr>
          <a:xfrm>
            <a:off x="581192" y="1395162"/>
            <a:ext cx="8912894" cy="5141603"/>
          </a:xfrm>
          <a:prstGeom prst="rect">
            <a:avLst/>
          </a:prstGeom>
        </p:spPr>
      </p:pic>
    </p:spTree>
    <p:extLst>
      <p:ext uri="{BB962C8B-B14F-4D97-AF65-F5344CB8AC3E}">
        <p14:creationId xmlns:p14="http://schemas.microsoft.com/office/powerpoint/2010/main" val="367591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Metadata</a:t>
            </a:r>
          </a:p>
        </p:txBody>
      </p:sp>
      <p:sp>
        <p:nvSpPr>
          <p:cNvPr id="3" name="Content Placeholder 2"/>
          <p:cNvSpPr>
            <a:spLocks noGrp="1"/>
          </p:cNvSpPr>
          <p:nvPr>
            <p:ph idx="1"/>
          </p:nvPr>
        </p:nvSpPr>
        <p:spPr>
          <a:xfrm>
            <a:off x="581192" y="1890876"/>
            <a:ext cx="5687633" cy="4084474"/>
          </a:xfrm>
        </p:spPr>
        <p:txBody>
          <a:bodyPr/>
          <a:lstStyle/>
          <a:p>
            <a:r>
              <a:rPr lang="en-US" sz="2400" dirty="0"/>
              <a:t>Enhance the reproducibility of geographic research</a:t>
            </a:r>
          </a:p>
          <a:p>
            <a:r>
              <a:rPr lang="en-US" sz="2400" dirty="0"/>
              <a:t>Increase the pace and credibility of knowledge production in the geographic sciences</a:t>
            </a:r>
          </a:p>
          <a:p>
            <a:r>
              <a:rPr lang="en-US" sz="2400" dirty="0"/>
              <a:t>Facilitate more efficient &amp; open research life cycles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347" y="1890876"/>
            <a:ext cx="2404460" cy="36066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591" y="1890876"/>
            <a:ext cx="2408027" cy="3606689"/>
          </a:xfrm>
          <a:prstGeom prst="rect">
            <a:avLst/>
          </a:prstGeom>
        </p:spPr>
      </p:pic>
    </p:spTree>
    <p:extLst>
      <p:ext uri="{BB962C8B-B14F-4D97-AF65-F5344CB8AC3E}">
        <p14:creationId xmlns:p14="http://schemas.microsoft.com/office/powerpoint/2010/main" val="126397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02155"/>
            <a:ext cx="11041313" cy="1150707"/>
          </a:xfrm>
        </p:spPr>
        <p:txBody>
          <a:bodyPr/>
          <a:lstStyle/>
          <a:p>
            <a:r>
              <a:rPr lang="en-US" dirty="0"/>
              <a:t>Research Compendium Template in Action: CSV Index</a:t>
            </a:r>
          </a:p>
        </p:txBody>
      </p:sp>
      <p:pic>
        <p:nvPicPr>
          <p:cNvPr id="6" name="Picture 5"/>
          <p:cNvPicPr>
            <a:picLocks noChangeAspect="1"/>
          </p:cNvPicPr>
          <p:nvPr/>
        </p:nvPicPr>
        <p:blipFill>
          <a:blip r:embed="rId3"/>
          <a:stretch>
            <a:fillRect/>
          </a:stretch>
        </p:blipFill>
        <p:spPr>
          <a:xfrm>
            <a:off x="581191" y="1852862"/>
            <a:ext cx="10804408" cy="3867450"/>
          </a:xfrm>
          <a:prstGeom prst="rect">
            <a:avLst/>
          </a:prstGeom>
        </p:spPr>
      </p:pic>
    </p:spTree>
    <p:extLst>
      <p:ext uri="{BB962C8B-B14F-4D97-AF65-F5344CB8AC3E}">
        <p14:creationId xmlns:p14="http://schemas.microsoft.com/office/powerpoint/2010/main" val="354396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Geographic Information Metadata Systems</a:t>
            </a:r>
          </a:p>
        </p:txBody>
      </p:sp>
      <p:sp>
        <p:nvSpPr>
          <p:cNvPr id="3" name="Content Placeholder 2"/>
          <p:cNvSpPr>
            <a:spLocks noGrp="1"/>
          </p:cNvSpPr>
          <p:nvPr>
            <p:ph idx="1"/>
          </p:nvPr>
        </p:nvSpPr>
        <p:spPr>
          <a:xfrm>
            <a:off x="581192" y="1442312"/>
            <a:ext cx="11029615" cy="4790046"/>
          </a:xfrm>
        </p:spPr>
        <p:txBody>
          <a:bodyPr>
            <a:normAutofit/>
          </a:bodyPr>
          <a:lstStyle/>
          <a:p>
            <a:pPr marL="0" indent="0">
              <a:spcAft>
                <a:spcPts val="1800"/>
              </a:spcAft>
              <a:buNone/>
            </a:pPr>
            <a:r>
              <a:rPr lang="en-US" sz="2400" dirty="0"/>
              <a:t>Must have metadata editing functionality…</a:t>
            </a:r>
          </a:p>
          <a:p>
            <a:pPr>
              <a:spcAft>
                <a:spcPts val="1800"/>
              </a:spcAft>
            </a:pPr>
            <a:r>
              <a:rPr lang="en-US" sz="2400" dirty="0"/>
              <a:t>3 Desktop GIS: QGIS, GRASS, SAGA</a:t>
            </a:r>
          </a:p>
          <a:p>
            <a:pPr>
              <a:spcAft>
                <a:spcPts val="2400"/>
              </a:spcAft>
            </a:pPr>
            <a:r>
              <a:rPr lang="en-US" sz="2400" dirty="0"/>
              <a:t>2 Spatial Data Science Packages: R </a:t>
            </a:r>
            <a:r>
              <a:rPr lang="en-US" sz="2400" dirty="0" err="1"/>
              <a:t>geometa</a:t>
            </a:r>
            <a:r>
              <a:rPr lang="en-US" sz="2400" dirty="0"/>
              <a:t>, Python </a:t>
            </a:r>
            <a:r>
              <a:rPr lang="en-US" sz="2400" dirty="0" err="1"/>
              <a:t>pygeometa</a:t>
            </a:r>
            <a:endParaRPr lang="en-US" sz="2400" dirty="0"/>
          </a:p>
          <a:p>
            <a:pPr>
              <a:spcAft>
                <a:spcPts val="1800"/>
              </a:spcAft>
            </a:pPr>
            <a:r>
              <a:rPr lang="en-US" sz="2400" dirty="0"/>
              <a:t>1 Catalogue: </a:t>
            </a:r>
            <a:r>
              <a:rPr lang="en-US" sz="2400" dirty="0" err="1"/>
              <a:t>GeoNetwork</a:t>
            </a:r>
            <a:endParaRPr lang="en-US" sz="2400" dirty="0"/>
          </a:p>
          <a:p>
            <a:pPr>
              <a:spcAft>
                <a:spcPts val="1800"/>
              </a:spcAft>
            </a:pPr>
            <a:r>
              <a:rPr lang="en-US" sz="2400" dirty="0"/>
              <a:t>1 Content Management: </a:t>
            </a:r>
            <a:r>
              <a:rPr lang="en-US" sz="2400" dirty="0" err="1"/>
              <a:t>GeoNode</a:t>
            </a:r>
            <a:endParaRPr lang="en-US" sz="2400" dirty="0"/>
          </a:p>
          <a:p>
            <a:pPr>
              <a:spcAft>
                <a:spcPts val="1800"/>
              </a:spcAft>
            </a:pPr>
            <a:r>
              <a:rPr lang="en-US" sz="2400" dirty="0"/>
              <a:t>2 Metadata Authoring: Metadata Wizard, </a:t>
            </a:r>
            <a:r>
              <a:rPr lang="en-US" sz="2400" dirty="0" err="1"/>
              <a:t>mdEditor</a:t>
            </a:r>
            <a:endParaRPr lang="en-US" sz="2400" dirty="0"/>
          </a:p>
          <a:p>
            <a:pPr>
              <a:spcAft>
                <a:spcPts val="1800"/>
              </a:spcAft>
            </a:pPr>
            <a:r>
              <a:rPr lang="en-US" sz="2400" dirty="0"/>
              <a:t>1 Executable Research Compendium Tools: o2r-meta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43" y="1688007"/>
            <a:ext cx="789377" cy="7893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2099" y="1739731"/>
            <a:ext cx="1911352" cy="85168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2536" r="31291"/>
          <a:stretch/>
        </p:blipFill>
        <p:spPr>
          <a:xfrm>
            <a:off x="10711436" y="1507296"/>
            <a:ext cx="899372" cy="101714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4760" y="2724660"/>
            <a:ext cx="680141" cy="52710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8955" y="2668405"/>
            <a:ext cx="2319967" cy="65599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4895" y="3358725"/>
            <a:ext cx="2707105" cy="594242"/>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7852" t="23633" r="8236" b="25473"/>
          <a:stretch/>
        </p:blipFill>
        <p:spPr>
          <a:xfrm>
            <a:off x="9738114" y="3855486"/>
            <a:ext cx="1970672" cy="665466"/>
          </a:xfrm>
          <a:prstGeom prst="rect">
            <a:avLst/>
          </a:prstGeom>
        </p:spPr>
      </p:pic>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l="90542" t="11412" r="1113" b="26847"/>
          <a:stretch/>
        </p:blipFill>
        <p:spPr>
          <a:xfrm>
            <a:off x="11005152" y="4586355"/>
            <a:ext cx="605655" cy="628087"/>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64760" y="5235315"/>
            <a:ext cx="2746047" cy="627668"/>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11435" y="5954113"/>
            <a:ext cx="837716" cy="446782"/>
          </a:xfrm>
          <a:prstGeom prst="rect">
            <a:avLst/>
          </a:prstGeom>
        </p:spPr>
      </p:pic>
    </p:spTree>
    <p:extLst>
      <p:ext uri="{BB962C8B-B14F-4D97-AF65-F5344CB8AC3E}">
        <p14:creationId xmlns:p14="http://schemas.microsoft.com/office/powerpoint/2010/main" val="321699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r>
              <a:rPr lang="en-US" dirty="0"/>
              <a:t>Software</a:t>
            </a:r>
            <a:br>
              <a:rPr lang="en-US" dirty="0"/>
            </a:br>
            <a:r>
              <a:rPr lang="en-US" dirty="0"/>
              <a:t>Needs</a:t>
            </a:r>
          </a:p>
        </p:txBody>
      </p:sp>
      <p:sp>
        <p:nvSpPr>
          <p:cNvPr id="4" name="Content Placeholder 3"/>
          <p:cNvSpPr>
            <a:spLocks noGrp="1"/>
          </p:cNvSpPr>
          <p:nvPr>
            <p:ph sz="quarter" idx="13"/>
          </p:nvPr>
        </p:nvSpPr>
        <p:spPr>
          <a:xfrm>
            <a:off x="6004657" y="577517"/>
            <a:ext cx="5341775" cy="5895472"/>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p>
          <a:p>
            <a:pPr lvl="1"/>
            <a:r>
              <a:rPr lang="en-US" sz="2000" dirty="0">
                <a:solidFill>
                  <a:schemeClr val="accent1">
                    <a:lumMod val="20000"/>
                    <a:lumOff val="80000"/>
                  </a:schemeClr>
                </a:solidFill>
              </a:rPr>
              <a:t>Standardized encoding</a:t>
            </a: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a:solidFill>
                  <a:schemeClr val="accent1">
                    <a:lumMod val="20000"/>
                    <a:lumOff val="80000"/>
                  </a:schemeClr>
                </a:solidFill>
              </a:rPr>
              <a:t>Provenance</a:t>
            </a:r>
          </a:p>
        </p:txBody>
      </p:sp>
    </p:spTree>
    <p:extLst>
      <p:ext uri="{BB962C8B-B14F-4D97-AF65-F5344CB8AC3E}">
        <p14:creationId xmlns:p14="http://schemas.microsoft.com/office/powerpoint/2010/main" val="73091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a:solidFill>
                  <a:schemeClr val="accent1">
                    <a:lumMod val="40000"/>
                    <a:lumOff val="60000"/>
                  </a:schemeClr>
                </a:solidFill>
              </a:rPr>
              <a:t>Results of Metadata Software Evaluation</a:t>
            </a:r>
            <a:endParaRPr lang="en-US" b="1" cap="small" dirty="0">
              <a:solidFill>
                <a:schemeClr val="accent1">
                  <a:lumMod val="40000"/>
                  <a:lumOff val="60000"/>
                </a:schemeClr>
              </a:solidFill>
            </a:endParaRPr>
          </a:p>
        </p:txBody>
      </p:sp>
    </p:spTree>
    <p:extLst>
      <p:ext uri="{BB962C8B-B14F-4D97-AF65-F5344CB8AC3E}">
        <p14:creationId xmlns:p14="http://schemas.microsoft.com/office/powerpoint/2010/main" val="4079174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8135311"/>
              </p:ext>
            </p:extLst>
          </p:nvPr>
        </p:nvGraphicFramePr>
        <p:xfrm>
          <a:off x="617285" y="794086"/>
          <a:ext cx="11029780" cy="5413004"/>
        </p:xfrm>
        <a:graphic>
          <a:graphicData uri="http://schemas.openxmlformats.org/drawingml/2006/table">
            <a:tbl>
              <a:tblPr firstRow="1" bandRow="1">
                <a:tableStyleId>{5C22544A-7EE6-4342-B048-85BDC9FD1C3A}</a:tableStyleId>
              </a:tblPr>
              <a:tblGrid>
                <a:gridCol w="1379956">
                  <a:extLst>
                    <a:ext uri="{9D8B030D-6E8A-4147-A177-3AD203B41FA5}">
                      <a16:colId xmlns:a16="http://schemas.microsoft.com/office/drawing/2014/main" val="1113286645"/>
                    </a:ext>
                  </a:extLst>
                </a:gridCol>
                <a:gridCol w="826000">
                  <a:extLst>
                    <a:ext uri="{9D8B030D-6E8A-4147-A177-3AD203B41FA5}">
                      <a16:colId xmlns:a16="http://schemas.microsoft.com/office/drawing/2014/main" val="2875663374"/>
                    </a:ext>
                  </a:extLst>
                </a:gridCol>
                <a:gridCol w="714042">
                  <a:extLst>
                    <a:ext uri="{9D8B030D-6E8A-4147-A177-3AD203B41FA5}">
                      <a16:colId xmlns:a16="http://schemas.microsoft.com/office/drawing/2014/main" val="3937494628"/>
                    </a:ext>
                  </a:extLst>
                </a:gridCol>
                <a:gridCol w="1155032">
                  <a:extLst>
                    <a:ext uri="{9D8B030D-6E8A-4147-A177-3AD203B41FA5}">
                      <a16:colId xmlns:a16="http://schemas.microsoft.com/office/drawing/2014/main" val="2862960937"/>
                    </a:ext>
                  </a:extLst>
                </a:gridCol>
                <a:gridCol w="1179095">
                  <a:extLst>
                    <a:ext uri="{9D8B030D-6E8A-4147-A177-3AD203B41FA5}">
                      <a16:colId xmlns:a16="http://schemas.microsoft.com/office/drawing/2014/main" val="3249767905"/>
                    </a:ext>
                  </a:extLst>
                </a:gridCol>
                <a:gridCol w="1155031">
                  <a:extLst>
                    <a:ext uri="{9D8B030D-6E8A-4147-A177-3AD203B41FA5}">
                      <a16:colId xmlns:a16="http://schemas.microsoft.com/office/drawing/2014/main" val="1773760752"/>
                    </a:ext>
                  </a:extLst>
                </a:gridCol>
                <a:gridCol w="1311690">
                  <a:extLst>
                    <a:ext uri="{9D8B030D-6E8A-4147-A177-3AD203B41FA5}">
                      <a16:colId xmlns:a16="http://schemas.microsoft.com/office/drawing/2014/main" val="2286862235"/>
                    </a:ext>
                  </a:extLst>
                </a:gridCol>
                <a:gridCol w="1102978">
                  <a:extLst>
                    <a:ext uri="{9D8B030D-6E8A-4147-A177-3AD203B41FA5}">
                      <a16:colId xmlns:a16="http://schemas.microsoft.com/office/drawing/2014/main" val="1959155771"/>
                    </a:ext>
                  </a:extLst>
                </a:gridCol>
                <a:gridCol w="942143">
                  <a:extLst>
                    <a:ext uri="{9D8B030D-6E8A-4147-A177-3AD203B41FA5}">
                      <a16:colId xmlns:a16="http://schemas.microsoft.com/office/drawing/2014/main" val="3959505979"/>
                    </a:ext>
                  </a:extLst>
                </a:gridCol>
                <a:gridCol w="1263813">
                  <a:extLst>
                    <a:ext uri="{9D8B030D-6E8A-4147-A177-3AD203B41FA5}">
                      <a16:colId xmlns:a16="http://schemas.microsoft.com/office/drawing/2014/main" val="2411690560"/>
                    </a:ext>
                  </a:extLst>
                </a:gridCol>
              </a:tblGrid>
              <a:tr h="675744">
                <a:tc>
                  <a:txBody>
                    <a:bodyPr/>
                    <a:lstStyle/>
                    <a:p>
                      <a:pPr algn="ctr"/>
                      <a:r>
                        <a:rPr lang="en-US" sz="1600" dirty="0"/>
                        <a:t>Software</a:t>
                      </a:r>
                    </a:p>
                  </a:txBody>
                  <a:tcPr anchor="ctr"/>
                </a:tc>
                <a:tc>
                  <a:txBody>
                    <a:bodyPr/>
                    <a:lstStyle/>
                    <a:p>
                      <a:pPr algn="ctr"/>
                      <a:r>
                        <a:rPr lang="en-US" sz="1600" dirty="0"/>
                        <a:t>Easy Start</a:t>
                      </a:r>
                    </a:p>
                  </a:txBody>
                  <a:tcPr anchor="ctr"/>
                </a:tc>
                <a:tc>
                  <a:txBody>
                    <a:bodyPr/>
                    <a:lstStyle/>
                    <a:p>
                      <a:pPr algn="ctr"/>
                      <a:r>
                        <a:rPr lang="en-US" sz="1600" dirty="0"/>
                        <a:t>GUI</a:t>
                      </a:r>
                    </a:p>
                  </a:txBody>
                  <a:tcPr anchor="ctr"/>
                </a:tc>
                <a:tc>
                  <a:txBody>
                    <a:bodyPr/>
                    <a:lstStyle/>
                    <a:p>
                      <a:pPr algn="ctr"/>
                      <a:r>
                        <a:rPr lang="en-US" sz="1600" dirty="0"/>
                        <a:t>Standards</a:t>
                      </a:r>
                    </a:p>
                  </a:txBody>
                  <a:tcPr anchor="ctr"/>
                </a:tc>
                <a:tc>
                  <a:txBody>
                    <a:bodyPr/>
                    <a:lstStyle/>
                    <a:p>
                      <a:pPr algn="ctr"/>
                      <a:r>
                        <a:rPr lang="en-US" sz="1600" dirty="0"/>
                        <a:t>Encoding</a:t>
                      </a:r>
                    </a:p>
                  </a:txBody>
                  <a:tcPr anchor="ctr"/>
                </a:tc>
                <a:tc>
                  <a:txBody>
                    <a:bodyPr/>
                    <a:lstStyle/>
                    <a:p>
                      <a:pPr algn="ctr"/>
                      <a:r>
                        <a:rPr lang="en-US" sz="1600" dirty="0"/>
                        <a:t>Catalogue</a:t>
                      </a:r>
                    </a:p>
                  </a:txBody>
                  <a:tcPr anchor="ctr"/>
                </a:tc>
                <a:tc>
                  <a:txBody>
                    <a:bodyPr/>
                    <a:lstStyle/>
                    <a:p>
                      <a:pPr algn="ctr"/>
                      <a:r>
                        <a:rPr lang="en-US" sz="1600" dirty="0"/>
                        <a:t>Auto</a:t>
                      </a:r>
                      <a:r>
                        <a:rPr lang="en-US" sz="1600" baseline="0" dirty="0"/>
                        <a:t> – Geographic</a:t>
                      </a:r>
                      <a:endParaRPr lang="en-US" sz="1600" dirty="0"/>
                    </a:p>
                  </a:txBody>
                  <a:tcPr anchor="ctr"/>
                </a:tc>
                <a:tc>
                  <a:txBody>
                    <a:bodyPr/>
                    <a:lstStyle/>
                    <a:p>
                      <a:pPr algn="ctr"/>
                      <a:r>
                        <a:rPr lang="en-US" sz="1600" dirty="0"/>
                        <a:t>Auto – Attribute</a:t>
                      </a:r>
                    </a:p>
                  </a:txBody>
                  <a:tcPr anchor="ctr"/>
                </a:tc>
                <a:tc>
                  <a:txBody>
                    <a:bodyPr/>
                    <a:lstStyle/>
                    <a:p>
                      <a:pPr algn="ctr"/>
                      <a:r>
                        <a:rPr lang="en-US" sz="1600" dirty="0"/>
                        <a:t>Validate</a:t>
                      </a:r>
                    </a:p>
                  </a:txBody>
                  <a:tcPr anchor="ctr"/>
                </a:tc>
                <a:tc>
                  <a:txBody>
                    <a:bodyPr/>
                    <a:lstStyle/>
                    <a:p>
                      <a:pPr algn="ctr"/>
                      <a:r>
                        <a:rPr lang="en-US" sz="1600" dirty="0"/>
                        <a:t>Provenance</a:t>
                      </a:r>
                    </a:p>
                  </a:txBody>
                  <a:tcPr anchor="ctr"/>
                </a:tc>
                <a:extLst>
                  <a:ext uri="{0D108BD9-81ED-4DB2-BD59-A6C34878D82A}">
                    <a16:rowId xmlns:a16="http://schemas.microsoft.com/office/drawing/2014/main" val="866324457"/>
                  </a:ext>
                </a:extLst>
              </a:tr>
              <a:tr h="473726">
                <a:tc>
                  <a:txBody>
                    <a:bodyPr/>
                    <a:lstStyle/>
                    <a:p>
                      <a:pPr algn="ctr"/>
                      <a:r>
                        <a:rPr lang="en-US" sz="1400" dirty="0"/>
                        <a:t>QGIS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394229438"/>
                  </a:ext>
                </a:extLst>
              </a:tr>
              <a:tr h="473726">
                <a:tc>
                  <a:txBody>
                    <a:bodyPr/>
                    <a:lstStyle/>
                    <a:p>
                      <a:pPr algn="ctr"/>
                      <a:r>
                        <a:rPr lang="en-US" sz="1400" dirty="0"/>
                        <a:t>SAGA</a:t>
                      </a:r>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extLst>
                  <a:ext uri="{0D108BD9-81ED-4DB2-BD59-A6C34878D82A}">
                    <a16:rowId xmlns:a16="http://schemas.microsoft.com/office/drawing/2014/main" val="401252471"/>
                  </a:ext>
                </a:extLst>
              </a:tr>
              <a:tr h="473726">
                <a:tc>
                  <a:txBody>
                    <a:bodyPr/>
                    <a:lstStyle/>
                    <a:p>
                      <a:pPr algn="ctr"/>
                      <a:r>
                        <a:rPr lang="en-US" sz="1400" dirty="0"/>
                        <a:t>GRASS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algn="ct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389827788"/>
                  </a:ext>
                </a:extLst>
              </a:tr>
              <a:tr h="473726">
                <a:tc>
                  <a:txBody>
                    <a:bodyPr/>
                    <a:lstStyle/>
                    <a:p>
                      <a:pPr algn="ctr"/>
                      <a:r>
                        <a:rPr lang="en-US" sz="1400" dirty="0" err="1"/>
                        <a:t>GeoNetwork</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118283780"/>
                  </a:ext>
                </a:extLst>
              </a:tr>
              <a:tr h="473726">
                <a:tc>
                  <a:txBody>
                    <a:bodyPr/>
                    <a:lstStyle/>
                    <a:p>
                      <a:pPr algn="ctr"/>
                      <a:r>
                        <a:rPr lang="en-US" sz="1400" dirty="0" err="1"/>
                        <a:t>GeoNode</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extLst>
                  <a:ext uri="{0D108BD9-81ED-4DB2-BD59-A6C34878D82A}">
                    <a16:rowId xmlns:a16="http://schemas.microsoft.com/office/drawing/2014/main" val="4097806231"/>
                  </a:ext>
                </a:extLst>
              </a:tr>
              <a:tr h="473726">
                <a:tc>
                  <a:txBody>
                    <a:bodyPr/>
                    <a:lstStyle/>
                    <a:p>
                      <a:pPr algn="ctr"/>
                      <a:r>
                        <a:rPr lang="en-US" sz="1400" dirty="0" err="1"/>
                        <a:t>mdEditor</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JSON</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382285257"/>
                  </a:ext>
                </a:extLst>
              </a:tr>
              <a:tr h="473726">
                <a:tc>
                  <a:txBody>
                    <a:bodyPr/>
                    <a:lstStyle/>
                    <a:p>
                      <a:pPr algn="ctr"/>
                      <a:r>
                        <a:rPr lang="en-US" sz="1400" dirty="0"/>
                        <a:t>Metadata Wizard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olidFill>
                            <a:schemeClr val="tx1">
                              <a:lumMod val="50000"/>
                              <a:lumOff val="50000"/>
                            </a:schemeClr>
                          </a:solidFill>
                          <a:sym typeface="Wingdings" panose="05000000000000000000" pitchFamily="2" charset="2"/>
                        </a:rPr>
                        <a:t></a:t>
                      </a:r>
                      <a:endParaRPr lang="en-US" sz="1400" dirty="0">
                        <a:solidFill>
                          <a:schemeClr val="tx1">
                            <a:lumMod val="50000"/>
                            <a:lumOff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XML</a:t>
                      </a: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918342214"/>
                  </a:ext>
                </a:extLst>
              </a:tr>
              <a:tr h="473726">
                <a:tc>
                  <a:txBody>
                    <a:bodyPr/>
                    <a:lstStyle/>
                    <a:p>
                      <a:pPr algn="ctr"/>
                      <a:r>
                        <a:rPr lang="en-US" sz="1400" dirty="0" err="1"/>
                        <a:t>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XML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101710143"/>
                  </a:ext>
                </a:extLst>
              </a:tr>
              <a:tr h="473726">
                <a:tc>
                  <a:txBody>
                    <a:bodyPr/>
                    <a:lstStyle/>
                    <a:p>
                      <a:pPr algn="ctr"/>
                      <a:r>
                        <a:rPr lang="en-US" sz="1400" dirty="0" err="1"/>
                        <a:t>PyGeometa</a:t>
                      </a: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r>
                        <a:rPr lang="en-US" sz="1400" dirty="0">
                          <a:sym typeface="Wingdings" panose="05000000000000000000" pitchFamily="2" charset="2"/>
                        </a:rPr>
                        <a:t>XML, YAML</a:t>
                      </a:r>
                      <a:endParaRPr lang="en-US" sz="1400" dirty="0"/>
                    </a:p>
                  </a:txBody>
                  <a:tcPr anchor="ctr"/>
                </a:tc>
                <a:tc>
                  <a:txBody>
                    <a:bodyPr/>
                    <a:lstStyle/>
                    <a:p>
                      <a:pPr algn="ctr"/>
                      <a:endParaRPr lang="en-US" sz="140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534554071"/>
                  </a:ext>
                </a:extLst>
              </a:tr>
              <a:tr h="473726">
                <a:tc>
                  <a:txBody>
                    <a:bodyPr/>
                    <a:lstStyle/>
                    <a:p>
                      <a:pPr algn="ctr"/>
                      <a:r>
                        <a:rPr lang="en-US" sz="1400" dirty="0"/>
                        <a:t>o2r-meta</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XML, JSON</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a:t>
                      </a:r>
                      <a:endParaRPr lang="en-US" sz="1400" dirty="0"/>
                    </a:p>
                  </a:txBody>
                  <a:tcPr anchor="ctr"/>
                </a:tc>
                <a:tc>
                  <a:txBody>
                    <a:bodyPr/>
                    <a:lstStyle/>
                    <a:p>
                      <a:pPr algn="ctr"/>
                      <a:endParaRPr lang="en-US" sz="1400"/>
                    </a:p>
                  </a:txBody>
                  <a:tcPr anchor="ctr"/>
                </a:tc>
                <a:tc>
                  <a:txBody>
                    <a:bodyPr/>
                    <a:lstStyle/>
                    <a:p>
                      <a:pPr algn="ctr"/>
                      <a:r>
                        <a:rPr lang="en-US" sz="1400" dirty="0">
                          <a:sym typeface="Wingdings" panose="05000000000000000000" pitchFamily="2" charset="2"/>
                        </a:rPr>
                        <a:t></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323620114"/>
                  </a:ext>
                </a:extLst>
              </a:tr>
            </a:tbl>
          </a:graphicData>
        </a:graphic>
      </p:graphicFrame>
    </p:spTree>
    <p:extLst>
      <p:ext uri="{BB962C8B-B14F-4D97-AF65-F5344CB8AC3E}">
        <p14:creationId xmlns:p14="http://schemas.microsoft.com/office/powerpoint/2010/main" val="120541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6BDBD8F-0811-E743-8D29-95FBA6111DCA}"/>
              </a:ext>
            </a:extLst>
          </p:cNvPr>
          <p:cNvSpPr/>
          <p:nvPr/>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3" name="Content Placeholder 2"/>
          <p:cNvSpPr>
            <a:spLocks noGrp="1"/>
          </p:cNvSpPr>
          <p:nvPr>
            <p:ph sz="half" idx="1"/>
          </p:nvPr>
        </p:nvSpPr>
        <p:spPr>
          <a:xfrm>
            <a:off x="581194" y="1864895"/>
            <a:ext cx="3863216" cy="4490059"/>
          </a:xfrm>
        </p:spPr>
        <p:txBody>
          <a:bodyPr>
            <a:normAutofit fontScale="92500"/>
          </a:bodyPr>
          <a:lstStyle/>
          <a:p>
            <a:pPr marL="457200" indent="-457200">
              <a:buFont typeface="+mj-lt"/>
              <a:buAutoNum type="arabicPeriod"/>
            </a:pPr>
            <a:r>
              <a:rPr lang="en-US" sz="2200" dirty="0"/>
              <a:t>Researchers use, create, and modify information about their research projects and research data throughout the research life cycle</a:t>
            </a:r>
            <a:br>
              <a:rPr lang="en-US" sz="2200" dirty="0"/>
            </a:br>
            <a:endParaRPr lang="en-US" sz="2200" dirty="0"/>
          </a:p>
          <a:p>
            <a:pPr marL="457200" indent="-457200">
              <a:buFont typeface="+mj-lt"/>
              <a:buAutoNum type="arabicPeriod"/>
            </a:pPr>
            <a:r>
              <a:rPr lang="en-US" sz="2200" dirty="0"/>
              <a:t>Open Science and Reproducibility require standardized metadata</a:t>
            </a:r>
            <a:br>
              <a:rPr lang="en-US" sz="2200" dirty="0"/>
            </a:br>
            <a:endParaRPr lang="en-US" sz="2200" dirty="0"/>
          </a:p>
          <a:p>
            <a:pPr marL="457200" indent="-457200">
              <a:buFont typeface="+mj-lt"/>
              <a:buAutoNum type="arabicPeriod"/>
            </a:pPr>
            <a:r>
              <a:rPr lang="en-US" sz="2200" dirty="0"/>
              <a:t>We need better open source geospatial software to support metadata-rich research</a:t>
            </a:r>
            <a:endParaRPr lang="en-US" dirty="0"/>
          </a:p>
        </p:txBody>
      </p:sp>
      <p:sp>
        <p:nvSpPr>
          <p:cNvPr id="2" name="Title 1"/>
          <p:cNvSpPr>
            <a:spLocks noGrp="1"/>
          </p:cNvSpPr>
          <p:nvPr>
            <p:ph type="title"/>
          </p:nvPr>
        </p:nvSpPr>
        <p:spPr>
          <a:xfrm>
            <a:off x="581194" y="1148249"/>
            <a:ext cx="3863216" cy="560235"/>
          </a:xfrm>
        </p:spPr>
        <p:txBody>
          <a:bodyPr>
            <a:normAutofit fontScale="90000"/>
          </a:bodyPr>
          <a:lstStyle/>
          <a:p>
            <a:r>
              <a:rPr lang="en-US" dirty="0"/>
              <a:t>Three Points</a:t>
            </a:r>
          </a:p>
        </p:txBody>
      </p:sp>
      <p:sp>
        <p:nvSpPr>
          <p:cNvPr id="4" name="Content Placeholder 3"/>
          <p:cNvSpPr>
            <a:spLocks noGrp="1"/>
          </p:cNvSpPr>
          <p:nvPr>
            <p:ph sz="quarter" idx="4294967295"/>
          </p:nvPr>
        </p:nvSpPr>
        <p:spPr>
          <a:xfrm>
            <a:off x="6269832" y="481805"/>
            <a:ext cx="5341937" cy="5894388"/>
          </a:xfrm>
        </p:spPr>
        <p:txBody>
          <a:bodyPr>
            <a:normAutofit/>
          </a:bodyPr>
          <a:lstStyle/>
          <a:p>
            <a:r>
              <a:rPr lang="en-US" sz="2000" cap="small" dirty="0">
                <a:solidFill>
                  <a:schemeClr val="bg1"/>
                </a:solidFill>
              </a:rPr>
              <a:t>Easy to use</a:t>
            </a:r>
          </a:p>
          <a:p>
            <a:pPr lvl="1"/>
            <a:r>
              <a:rPr lang="en-US" sz="2000" dirty="0">
                <a:solidFill>
                  <a:schemeClr val="accent1">
                    <a:lumMod val="20000"/>
                    <a:lumOff val="80000"/>
                  </a:schemeClr>
                </a:solidFill>
              </a:rPr>
              <a:t>Start-up</a:t>
            </a:r>
          </a:p>
          <a:p>
            <a:pPr lvl="1"/>
            <a:r>
              <a:rPr lang="en-US" sz="2000" dirty="0">
                <a:solidFill>
                  <a:schemeClr val="accent1">
                    <a:lumMod val="20000"/>
                    <a:lumOff val="80000"/>
                  </a:schemeClr>
                </a:solidFill>
              </a:rPr>
              <a:t>Graphical user interface</a:t>
            </a:r>
          </a:p>
          <a:p>
            <a:r>
              <a:rPr lang="en-US" sz="2000" cap="small" dirty="0">
                <a:solidFill>
                  <a:schemeClr val="bg1"/>
                </a:solidFill>
              </a:rPr>
              <a:t>Open Standards</a:t>
            </a:r>
          </a:p>
          <a:p>
            <a:pPr lvl="1"/>
            <a:r>
              <a:rPr lang="en-US" sz="2000" dirty="0">
                <a:solidFill>
                  <a:schemeClr val="accent1">
                    <a:lumMod val="20000"/>
                    <a:lumOff val="80000"/>
                  </a:schemeClr>
                </a:solidFill>
              </a:rPr>
              <a:t>International metadata standards </a:t>
            </a:r>
          </a:p>
          <a:p>
            <a:pPr lvl="1"/>
            <a:r>
              <a:rPr lang="en-US" sz="2000" dirty="0">
                <a:solidFill>
                  <a:schemeClr val="accent1">
                    <a:lumMod val="20000"/>
                    <a:lumOff val="80000"/>
                  </a:schemeClr>
                </a:solidFill>
              </a:rPr>
              <a:t>Standardized encoding</a:t>
            </a:r>
          </a:p>
          <a:p>
            <a:r>
              <a:rPr lang="en-US" sz="2000" cap="small" dirty="0">
                <a:solidFill>
                  <a:schemeClr val="bg1"/>
                </a:solidFill>
              </a:rPr>
              <a:t>Automation</a:t>
            </a:r>
          </a:p>
          <a:p>
            <a:pPr lvl="1"/>
            <a:r>
              <a:rPr lang="en-US" sz="2000" dirty="0">
                <a:solidFill>
                  <a:schemeClr val="accent1">
                    <a:lumMod val="20000"/>
                    <a:lumOff val="80000"/>
                  </a:schemeClr>
                </a:solidFill>
              </a:rPr>
              <a:t>Cataloguing / searching</a:t>
            </a:r>
          </a:p>
          <a:p>
            <a:pPr lvl="1"/>
            <a:r>
              <a:rPr lang="en-US" sz="2000" dirty="0">
                <a:solidFill>
                  <a:schemeClr val="accent1">
                    <a:lumMod val="20000"/>
                    <a:lumOff val="80000"/>
                  </a:schemeClr>
                </a:solidFill>
              </a:rPr>
              <a:t>Geographic metadata</a:t>
            </a:r>
          </a:p>
          <a:p>
            <a:pPr lvl="1"/>
            <a:r>
              <a:rPr lang="en-US" sz="2000" dirty="0">
                <a:solidFill>
                  <a:schemeClr val="accent1">
                    <a:lumMod val="20000"/>
                    <a:lumOff val="80000"/>
                  </a:schemeClr>
                </a:solidFill>
              </a:rPr>
              <a:t>Attribute metadata</a:t>
            </a:r>
          </a:p>
          <a:p>
            <a:pPr lvl="1"/>
            <a:r>
              <a:rPr lang="en-US" sz="2000" dirty="0">
                <a:solidFill>
                  <a:schemeClr val="accent1">
                    <a:lumMod val="20000"/>
                    <a:lumOff val="80000"/>
                  </a:schemeClr>
                </a:solidFill>
              </a:rPr>
              <a:t>Validation</a:t>
            </a:r>
          </a:p>
          <a:p>
            <a:pPr lvl="1"/>
            <a:r>
              <a:rPr lang="en-US" sz="2000" dirty="0">
                <a:solidFill>
                  <a:schemeClr val="accent1">
                    <a:lumMod val="20000"/>
                    <a:lumOff val="80000"/>
                  </a:schemeClr>
                </a:solidFill>
              </a:rPr>
              <a:t>Provenance</a:t>
            </a:r>
          </a:p>
          <a:p>
            <a:r>
              <a:rPr lang="en-US" sz="2000" cap="small" dirty="0">
                <a:solidFill>
                  <a:schemeClr val="bg1"/>
                </a:solidFill>
              </a:rPr>
              <a:t>Extensible</a:t>
            </a:r>
            <a:r>
              <a:rPr lang="en-US" sz="2200" dirty="0">
                <a:solidFill>
                  <a:schemeClr val="accent1">
                    <a:lumMod val="20000"/>
                    <a:lumOff val="80000"/>
                  </a:schemeClr>
                </a:solidFill>
              </a:rPr>
              <a:t> </a:t>
            </a:r>
          </a:p>
        </p:txBody>
      </p:sp>
      <p:sp>
        <p:nvSpPr>
          <p:cNvPr id="8" name="Rectangle 1">
            <a:extLst>
              <a:ext uri="{FF2B5EF4-FFF2-40B4-BE49-F238E27FC236}">
                <a16:creationId xmlns:a16="http://schemas.microsoft.com/office/drawing/2014/main" id="{EF358276-528D-1F4E-804A-4F9FDE93568A}"/>
              </a:ext>
            </a:extLst>
          </p:cNvPr>
          <p:cNvSpPr/>
          <p:nvPr/>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19740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61580" y="5410985"/>
            <a:ext cx="9703451" cy="61044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3600" b="0" kern="1200" cap="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small" dirty="0">
                <a:solidFill>
                  <a:schemeClr val="accent1">
                    <a:lumMod val="40000"/>
                    <a:lumOff val="60000"/>
                  </a:schemeClr>
                </a:solidFill>
              </a:rPr>
              <a:t>Thank You</a:t>
            </a:r>
            <a:endParaRPr lang="en-US" b="1" cap="small" dirty="0">
              <a:solidFill>
                <a:schemeClr val="accent1">
                  <a:lumMod val="40000"/>
                  <a:lumOff val="60000"/>
                </a:schemeClr>
              </a:solidFill>
            </a:endParaRPr>
          </a:p>
        </p:txBody>
      </p:sp>
      <p:sp>
        <p:nvSpPr>
          <p:cNvPr id="2" name="Rectangle 1"/>
          <p:cNvSpPr/>
          <p:nvPr/>
        </p:nvSpPr>
        <p:spPr>
          <a:xfrm>
            <a:off x="3096126" y="1252972"/>
            <a:ext cx="6096000" cy="3046988"/>
          </a:xfrm>
          <a:prstGeom prst="rect">
            <a:avLst/>
          </a:prstGeom>
        </p:spPr>
        <p:txBody>
          <a:bodyPr>
            <a:spAutoFit/>
          </a:bodyPr>
          <a:lstStyle/>
          <a:p>
            <a:r>
              <a:rPr lang="en-US" sz="3200" dirty="0"/>
              <a:t>Questions, corrections, comments, and collaborations welcome!</a:t>
            </a:r>
            <a:endParaRPr lang="en-US" sz="3200" dirty="0">
              <a:hlinkClick r:id="rId2"/>
            </a:endParaRPr>
          </a:p>
          <a:p>
            <a:endParaRPr lang="en-US" sz="3200" dirty="0">
              <a:hlinkClick r:id="rId2"/>
            </a:endParaRPr>
          </a:p>
          <a:p>
            <a:r>
              <a:rPr lang="en-US" sz="3200" dirty="0">
                <a:hlinkClick r:id="rId2"/>
              </a:rPr>
              <a:t>www.github.com/HEGSRR</a:t>
            </a:r>
            <a:r>
              <a:rPr lang="en-US" sz="3200" dirty="0"/>
              <a:t> </a:t>
            </a:r>
          </a:p>
          <a:p>
            <a:r>
              <a:rPr lang="en-US" sz="3200" dirty="0">
                <a:hlinkClick r:id="rId3"/>
              </a:rPr>
              <a:t>osf.io/c5a2r/</a:t>
            </a:r>
            <a:r>
              <a:rPr lang="en-US" sz="3200" dirty="0"/>
              <a:t> </a:t>
            </a:r>
          </a:p>
          <a:p>
            <a:r>
              <a:rPr lang="en-US" sz="3200" dirty="0">
                <a:hlinkClick r:id="rId4"/>
              </a:rPr>
              <a:t>josephh@middlebury.edu</a:t>
            </a:r>
            <a:r>
              <a:rPr lang="en-US" sz="3200" dirty="0"/>
              <a:t> </a:t>
            </a:r>
          </a:p>
        </p:txBody>
      </p:sp>
    </p:spTree>
    <p:extLst>
      <p:ext uri="{BB962C8B-B14F-4D97-AF65-F5344CB8AC3E}">
        <p14:creationId xmlns:p14="http://schemas.microsoft.com/office/powerpoint/2010/main" val="288475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3" y="4727437"/>
            <a:ext cx="2559050" cy="1161768"/>
          </a:xfrm>
        </p:spPr>
        <p:txBody>
          <a:bodyPr>
            <a:normAutofit fontScale="90000"/>
          </a:bodyPr>
          <a:lstStyle/>
          <a:p>
            <a:pPr algn="ctr"/>
            <a:r>
              <a:rPr lang="en-US" sz="2400" dirty="0"/>
              <a:t>7 Reproduction or Replication Studies</a:t>
            </a:r>
          </a:p>
        </p:txBody>
      </p:sp>
      <p:sp>
        <p:nvSpPr>
          <p:cNvPr id="4" name="Oval Callout 3"/>
          <p:cNvSpPr/>
          <p:nvPr/>
        </p:nvSpPr>
        <p:spPr>
          <a:xfrm>
            <a:off x="548326" y="1783268"/>
            <a:ext cx="3789575" cy="2176228"/>
          </a:xfrm>
          <a:prstGeom prst="wedgeEllipseCallout">
            <a:avLst>
              <a:gd name="adj1" fmla="val 47555"/>
              <a:gd name="adj2" fmla="val 45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am familiar with “reproducibility”, and my research is reproducible!</a:t>
            </a:r>
          </a:p>
        </p:txBody>
      </p:sp>
      <p:sp>
        <p:nvSpPr>
          <p:cNvPr id="5" name="Oval Callout 4"/>
          <p:cNvSpPr/>
          <p:nvPr/>
        </p:nvSpPr>
        <p:spPr>
          <a:xfrm>
            <a:off x="4237347" y="1209227"/>
            <a:ext cx="3516198" cy="1615452"/>
          </a:xfrm>
          <a:prstGeom prst="wedgeEllipseCallout">
            <a:avLst>
              <a:gd name="adj1" fmla="val -42048"/>
              <a:gd name="adj2" fmla="val 115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Metadata? </a:t>
            </a:r>
            <a:br>
              <a:rPr lang="en-US" sz="2400" dirty="0"/>
            </a:br>
            <a:r>
              <a:rPr lang="en-US" sz="2400" dirty="0"/>
              <a:t>No, I have never used that…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8652" y="1331719"/>
            <a:ext cx="4177612" cy="2627777"/>
          </a:xfrm>
          <a:prstGeom prst="rect">
            <a:avLst/>
          </a:prstGeom>
        </p:spPr>
      </p:pic>
      <p:sp>
        <p:nvSpPr>
          <p:cNvPr id="9" name="TextBox 8"/>
          <p:cNvSpPr txBox="1"/>
          <p:nvPr/>
        </p:nvSpPr>
        <p:spPr>
          <a:xfrm>
            <a:off x="5243884" y="4154159"/>
            <a:ext cx="2509661" cy="2308324"/>
          </a:xfrm>
          <a:prstGeom prst="rect">
            <a:avLst/>
          </a:prstGeom>
          <a:noFill/>
        </p:spPr>
        <p:txBody>
          <a:bodyPr wrap="none" rtlCol="0">
            <a:spAutoFit/>
          </a:bodyPr>
          <a:lstStyle/>
          <a:p>
            <a:r>
              <a:rPr lang="en-US" dirty="0"/>
              <a:t>github.com/HEGSRR/</a:t>
            </a:r>
          </a:p>
          <a:p>
            <a:pPr marL="342900" indent="-342900">
              <a:buFont typeface="+mj-lt"/>
              <a:buAutoNum type="arabicPeriod"/>
            </a:pPr>
            <a:r>
              <a:rPr lang="en-US" dirty="0"/>
              <a:t>RPr-Chakrabory-2021</a:t>
            </a:r>
          </a:p>
          <a:p>
            <a:pPr marL="342900" indent="-342900">
              <a:buFont typeface="+mj-lt"/>
              <a:buAutoNum type="arabicPeriod"/>
            </a:pPr>
            <a:r>
              <a:rPr lang="en-US" dirty="0"/>
              <a:t>RPr-Malcomb-2014</a:t>
            </a:r>
          </a:p>
          <a:p>
            <a:pPr marL="342900" indent="-342900">
              <a:buFont typeface="+mj-lt"/>
              <a:buAutoNum type="arabicPeriod"/>
            </a:pPr>
            <a:r>
              <a:rPr lang="en-US" dirty="0"/>
              <a:t>RPr-Mollalo-2020</a:t>
            </a:r>
          </a:p>
          <a:p>
            <a:pPr marL="342900" indent="-342900">
              <a:buFont typeface="+mj-lt"/>
              <a:buAutoNum type="arabicPeriod"/>
            </a:pPr>
            <a:r>
              <a:rPr lang="en-US" dirty="0"/>
              <a:t>RPr-Vijayan-2020</a:t>
            </a:r>
          </a:p>
          <a:p>
            <a:pPr marL="342900" indent="-342900">
              <a:buFont typeface="+mj-lt"/>
              <a:buAutoNum type="arabicPeriod"/>
            </a:pPr>
            <a:r>
              <a:rPr lang="en-US" dirty="0"/>
              <a:t>RPr-Saffary-2020</a:t>
            </a:r>
          </a:p>
          <a:p>
            <a:pPr marL="342900" indent="-342900">
              <a:buFont typeface="+mj-lt"/>
              <a:buAutoNum type="arabicPeriod"/>
            </a:pPr>
            <a:r>
              <a:rPr lang="en-US" dirty="0"/>
              <a:t>RPr-Kang-2020</a:t>
            </a:r>
          </a:p>
          <a:p>
            <a:pPr marL="342900" indent="-342900">
              <a:buFont typeface="+mj-lt"/>
              <a:buAutoNum type="arabicPeriod"/>
            </a:pPr>
            <a:r>
              <a:rPr lang="en-US" dirty="0"/>
              <a:t>RPl-DiMaggio-2021</a:t>
            </a:r>
          </a:p>
        </p:txBody>
      </p:sp>
      <p:sp>
        <p:nvSpPr>
          <p:cNvPr id="10" name="Title 1"/>
          <p:cNvSpPr txBox="1">
            <a:spLocks/>
          </p:cNvSpPr>
          <p:nvPr/>
        </p:nvSpPr>
        <p:spPr>
          <a:xfrm>
            <a:off x="733592" y="854556"/>
            <a:ext cx="11029616" cy="7401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400" b="0" kern="1200" cap="small" spc="30" baseline="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Context</a:t>
            </a:r>
          </a:p>
        </p:txBody>
      </p:sp>
    </p:spTree>
    <p:extLst>
      <p:ext uri="{BB962C8B-B14F-4D97-AF65-F5344CB8AC3E}">
        <p14:creationId xmlns:p14="http://schemas.microsoft.com/office/powerpoint/2010/main" val="283124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Points</a:t>
            </a:r>
          </a:p>
        </p:txBody>
      </p:sp>
      <p:sp>
        <p:nvSpPr>
          <p:cNvPr id="3" name="Content Placeholder 2"/>
          <p:cNvSpPr>
            <a:spLocks noGrp="1"/>
          </p:cNvSpPr>
          <p:nvPr>
            <p:ph idx="1"/>
          </p:nvPr>
        </p:nvSpPr>
        <p:spPr>
          <a:xfrm>
            <a:off x="581192" y="1890876"/>
            <a:ext cx="10598998" cy="4084474"/>
          </a:xfrm>
        </p:spPr>
        <p:txBody>
          <a:bodyPr/>
          <a:lstStyle/>
          <a:p>
            <a:pPr marL="457200" indent="-457200">
              <a:buFont typeface="+mj-lt"/>
              <a:buAutoNum type="arabicPeriod"/>
            </a:pPr>
            <a:r>
              <a:rPr lang="en-US" sz="2400" dirty="0"/>
              <a:t>Researchers use, create, and modify information about their research projects and research data throughout the research life cycle</a:t>
            </a:r>
            <a:br>
              <a:rPr lang="en-US" sz="2400" dirty="0"/>
            </a:br>
            <a:endParaRPr lang="en-US" sz="2400" dirty="0"/>
          </a:p>
          <a:p>
            <a:pPr marL="457200" indent="-457200">
              <a:buFont typeface="+mj-lt"/>
              <a:buAutoNum type="arabicPeriod"/>
            </a:pPr>
            <a:r>
              <a:rPr lang="en-US" sz="2400" dirty="0"/>
              <a:t>Open Science and Reproducibility require standardized metadata</a:t>
            </a:r>
            <a:br>
              <a:rPr lang="en-US" sz="2400" dirty="0"/>
            </a:br>
            <a:endParaRPr lang="en-US" sz="2400" dirty="0"/>
          </a:p>
          <a:p>
            <a:pPr marL="457200" indent="-457200">
              <a:buFont typeface="+mj-lt"/>
              <a:buAutoNum type="arabicPeriod"/>
            </a:pPr>
            <a:r>
              <a:rPr lang="en-US" sz="2400" dirty="0"/>
              <a:t>We need better open source geospatial software to support metadata-rich research</a:t>
            </a:r>
          </a:p>
          <a:p>
            <a:endParaRPr lang="en-US" dirty="0"/>
          </a:p>
        </p:txBody>
      </p:sp>
    </p:spTree>
    <p:extLst>
      <p:ext uri="{BB962C8B-B14F-4D97-AF65-F5344CB8AC3E}">
        <p14:creationId xmlns:p14="http://schemas.microsoft.com/office/powerpoint/2010/main" val="231023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Reproducibility </a:t>
            </a:r>
            <a:br>
              <a:rPr lang="en-US" dirty="0"/>
            </a:br>
            <a:r>
              <a:rPr lang="en-US" dirty="0"/>
              <a:t>&gt; repeating computations</a:t>
            </a:r>
          </a:p>
        </p:txBody>
      </p:sp>
      <p:graphicFrame>
        <p:nvGraphicFramePr>
          <p:cNvPr id="5" name="Content Placeholder 5"/>
          <p:cNvGraphicFramePr>
            <a:graphicFrameLocks noGrp="1"/>
          </p:cNvGraphicFramePr>
          <p:nvPr>
            <p:ph sz="quarter" idx="13"/>
            <p:extLst>
              <p:ext uri="{D42A27DB-BD31-4B8C-83A1-F6EECF244321}">
                <p14:modId xmlns:p14="http://schemas.microsoft.com/office/powerpoint/2010/main" val="2561217455"/>
              </p:ext>
            </p:extLst>
          </p:nvPr>
        </p:nvGraphicFramePr>
        <p:xfrm>
          <a:off x="5919537" y="589542"/>
          <a:ext cx="5883442" cy="5342022"/>
        </p:xfrm>
        <a:graphic>
          <a:graphicData uri="http://schemas.openxmlformats.org/drawingml/2006/table">
            <a:tbl>
              <a:tblPr firstRow="1" bandRow="1">
                <a:tableStyleId>{3C2FFA5D-87B4-456A-9821-1D502468CF0F}</a:tableStyleId>
              </a:tblPr>
              <a:tblGrid>
                <a:gridCol w="1478352">
                  <a:extLst>
                    <a:ext uri="{9D8B030D-6E8A-4147-A177-3AD203B41FA5}">
                      <a16:colId xmlns:a16="http://schemas.microsoft.com/office/drawing/2014/main" val="2506318435"/>
                    </a:ext>
                  </a:extLst>
                </a:gridCol>
                <a:gridCol w="2155185">
                  <a:extLst>
                    <a:ext uri="{9D8B030D-6E8A-4147-A177-3AD203B41FA5}">
                      <a16:colId xmlns:a16="http://schemas.microsoft.com/office/drawing/2014/main" val="3000939811"/>
                    </a:ext>
                  </a:extLst>
                </a:gridCol>
                <a:gridCol w="2249905">
                  <a:extLst>
                    <a:ext uri="{9D8B030D-6E8A-4147-A177-3AD203B41FA5}">
                      <a16:colId xmlns:a16="http://schemas.microsoft.com/office/drawing/2014/main" val="1608059136"/>
                    </a:ext>
                  </a:extLst>
                </a:gridCol>
              </a:tblGrid>
              <a:tr h="1217938">
                <a:tc>
                  <a:txBody>
                    <a:bodyPr/>
                    <a:lstStyle/>
                    <a:p>
                      <a:pPr algn="ctr"/>
                      <a:endParaRPr lang="en-US" sz="2400" dirty="0">
                        <a:solidFill>
                          <a:schemeClr val="bg1"/>
                        </a:solidFill>
                      </a:endParaRPr>
                    </a:p>
                  </a:txBody>
                  <a:tcPr marL="65987" marR="65987" anchor="ct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pPr algn="ctr"/>
                      <a:r>
                        <a:rPr lang="en-US" sz="2400" dirty="0"/>
                        <a:t>Same </a:t>
                      </a:r>
                      <a:br>
                        <a:rPr lang="en-US" sz="2400" dirty="0"/>
                      </a:br>
                      <a:r>
                        <a:rPr lang="en-US" sz="2400" dirty="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algn="ctr"/>
                      <a:r>
                        <a:rPr lang="en-US" sz="2400" dirty="0"/>
                        <a:t>Varied </a:t>
                      </a:r>
                      <a:br>
                        <a:rPr lang="en-US" sz="2400" dirty="0"/>
                      </a:br>
                      <a:r>
                        <a:rPr lang="en-US" sz="2400" dirty="0"/>
                        <a:t>Methods</a:t>
                      </a:r>
                      <a:endParaRPr lang="en-US" sz="2400" dirty="0">
                        <a:solidFill>
                          <a:schemeClr val="bg1"/>
                        </a:solidFill>
                      </a:endParaRPr>
                    </a:p>
                  </a:txBody>
                  <a:tcPr marL="65987" marR="65987" anchor="ctr">
                    <a:lnL w="6350"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1202423"/>
                  </a:ext>
                </a:extLst>
              </a:tr>
              <a:tr h="2062042">
                <a:tc>
                  <a:txBody>
                    <a:bodyPr/>
                    <a:lstStyle/>
                    <a:p>
                      <a:pPr algn="ctr"/>
                      <a:r>
                        <a:rPr lang="en-US" sz="2400" b="1" dirty="0">
                          <a:solidFill>
                            <a:schemeClr val="bg1"/>
                          </a:solidFill>
                        </a:rPr>
                        <a:t>Same</a:t>
                      </a:r>
                      <a:br>
                        <a:rPr lang="en-US" sz="2400" b="1" dirty="0">
                          <a:solidFill>
                            <a:schemeClr val="bg1"/>
                          </a:solidFill>
                        </a:rPr>
                      </a:br>
                      <a:r>
                        <a:rPr lang="en-US" sz="2400" b="1" dirty="0">
                          <a:solidFill>
                            <a:schemeClr val="bg1"/>
                          </a:solidFill>
                        </a:rPr>
                        <a:t>Data</a:t>
                      </a: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2400" dirty="0"/>
                        <a:t>Reproduction (Verification)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r>
                        <a:rPr lang="en-US" sz="2400" dirty="0"/>
                        <a:t>Reanalysis</a:t>
                      </a:r>
                      <a:endParaRPr lang="en-US" sz="2400" dirty="0">
                        <a:solidFill>
                          <a:schemeClr val="bg1"/>
                        </a:solidFill>
                      </a:endParaRPr>
                    </a:p>
                  </a:txBody>
                  <a:tcPr marL="65987" marR="65987"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73996389"/>
                  </a:ext>
                </a:extLst>
              </a:tr>
              <a:tr h="2062042">
                <a:tc>
                  <a:txBody>
                    <a:bodyPr/>
                    <a:lstStyle/>
                    <a:p>
                      <a:pPr algn="ctr"/>
                      <a:r>
                        <a:rPr lang="en-US" sz="2400" b="1" dirty="0">
                          <a:solidFill>
                            <a:schemeClr val="bg1"/>
                          </a:solidFill>
                        </a:rPr>
                        <a:t>Different</a:t>
                      </a:r>
                      <a:br>
                        <a:rPr lang="en-US" sz="2400" b="1" dirty="0">
                          <a:solidFill>
                            <a:schemeClr val="bg1"/>
                          </a:solidFill>
                        </a:rPr>
                      </a:br>
                      <a:r>
                        <a:rPr lang="en-US" sz="2400" b="1" dirty="0">
                          <a:solidFill>
                            <a:schemeClr val="bg1"/>
                          </a:solidFill>
                        </a:rPr>
                        <a:t>Data</a:t>
                      </a:r>
                    </a:p>
                  </a:txBody>
                  <a:tcPr marL="65987" marR="65987" anchor="ctr">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solidFill>
                  </a:tcPr>
                </a:tc>
                <a:tc>
                  <a:txBody>
                    <a:bodyPr/>
                    <a:lstStyle/>
                    <a:p>
                      <a:pPr algn="ctr"/>
                      <a:r>
                        <a:rPr lang="en-US" sz="2400" dirty="0"/>
                        <a:t>(Direct) Replication</a:t>
                      </a:r>
                      <a:endParaRPr lang="en-US" sz="2400" dirty="0">
                        <a:solidFill>
                          <a:schemeClr val="bg1"/>
                        </a:solidFill>
                      </a:endParaRPr>
                    </a:p>
                  </a:txBody>
                  <a:tcPr marL="65987" marR="65987" anchor="ctr">
                    <a:lnL w="28575" cap="flat" cmpd="sng" algn="ctr">
                      <a:solidFill>
                        <a:schemeClr val="bg1"/>
                      </a:solidFill>
                      <a:prstDash val="solid"/>
                      <a:round/>
                      <a:headEnd type="none" w="med" len="med"/>
                      <a:tailEnd type="none" w="med" len="med"/>
                    </a:lnL>
                  </a:tcPr>
                </a:tc>
                <a:tc>
                  <a:txBody>
                    <a:bodyPr/>
                    <a:lstStyle/>
                    <a:p>
                      <a:pPr algn="ctr"/>
                      <a:r>
                        <a:rPr lang="en-US" sz="2400" dirty="0">
                          <a:solidFill>
                            <a:schemeClr val="tx1"/>
                          </a:solidFill>
                        </a:rPr>
                        <a:t>Extension</a:t>
                      </a:r>
                    </a:p>
                  </a:txBody>
                  <a:tcPr marL="65987" marR="65987" anchor="ctr"/>
                </a:tc>
                <a:extLst>
                  <a:ext uri="{0D108BD9-81ED-4DB2-BD59-A6C34878D82A}">
                    <a16:rowId xmlns:a16="http://schemas.microsoft.com/office/drawing/2014/main" val="2507816090"/>
                  </a:ext>
                </a:extLst>
              </a:tr>
            </a:tbl>
          </a:graphicData>
        </a:graphic>
      </p:graphicFrame>
      <p:sp>
        <p:nvSpPr>
          <p:cNvPr id="2" name="TextBox 1"/>
          <p:cNvSpPr txBox="1"/>
          <p:nvPr/>
        </p:nvSpPr>
        <p:spPr>
          <a:xfrm>
            <a:off x="7507706" y="6112042"/>
            <a:ext cx="3661772" cy="369332"/>
          </a:xfrm>
          <a:prstGeom prst="rect">
            <a:avLst/>
          </a:prstGeom>
          <a:noFill/>
        </p:spPr>
        <p:txBody>
          <a:bodyPr wrap="none" rtlCol="0">
            <a:spAutoFit/>
          </a:bodyPr>
          <a:lstStyle/>
          <a:p>
            <a:r>
              <a:rPr lang="en-US" dirty="0">
                <a:solidFill>
                  <a:schemeClr val="accent1">
                    <a:lumMod val="20000"/>
                    <a:lumOff val="80000"/>
                  </a:schemeClr>
                </a:solidFill>
              </a:rPr>
              <a:t>Christensen, </a:t>
            </a:r>
            <a:r>
              <a:rPr lang="en-US" dirty="0" err="1">
                <a:solidFill>
                  <a:schemeClr val="accent1">
                    <a:lumMod val="20000"/>
                    <a:lumOff val="80000"/>
                  </a:schemeClr>
                </a:solidFill>
              </a:rPr>
              <a:t>Freese</a:t>
            </a:r>
            <a:r>
              <a:rPr lang="en-US" dirty="0">
                <a:solidFill>
                  <a:schemeClr val="accent1">
                    <a:lumMod val="20000"/>
                    <a:lumOff val="80000"/>
                  </a:schemeClr>
                </a:solidFill>
              </a:rPr>
              <a:t> and </a:t>
            </a:r>
            <a:r>
              <a:rPr lang="en-US" dirty="0" err="1">
                <a:solidFill>
                  <a:schemeClr val="accent1">
                    <a:lumMod val="20000"/>
                    <a:lumOff val="80000"/>
                  </a:schemeClr>
                </a:solidFill>
              </a:rPr>
              <a:t>Miguiel</a:t>
            </a:r>
            <a:r>
              <a:rPr lang="en-US" dirty="0">
                <a:solidFill>
                  <a:schemeClr val="accent1">
                    <a:lumMod val="20000"/>
                    <a:lumOff val="80000"/>
                  </a:schemeClr>
                </a:solidFill>
              </a:rPr>
              <a:t> (2019)</a:t>
            </a:r>
          </a:p>
        </p:txBody>
      </p:sp>
    </p:spTree>
    <p:extLst>
      <p:ext uri="{BB962C8B-B14F-4D97-AF65-F5344CB8AC3E}">
        <p14:creationId xmlns:p14="http://schemas.microsoft.com/office/powerpoint/2010/main" val="29745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Geospatial Metadata: information about spatial data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707" y="1497846"/>
            <a:ext cx="8226585" cy="4648020"/>
          </a:xfrm>
          <a:prstGeom prst="rect">
            <a:avLst/>
          </a:prstGeom>
        </p:spPr>
      </p:pic>
      <p:sp>
        <p:nvSpPr>
          <p:cNvPr id="8" name="TextBox 7"/>
          <p:cNvSpPr txBox="1"/>
          <p:nvPr/>
        </p:nvSpPr>
        <p:spPr>
          <a:xfrm>
            <a:off x="7012974" y="2613156"/>
            <a:ext cx="1914563" cy="369332"/>
          </a:xfrm>
          <a:prstGeom prst="rect">
            <a:avLst/>
          </a:prstGeom>
          <a:noFill/>
        </p:spPr>
        <p:txBody>
          <a:bodyPr wrap="none" rtlCol="0">
            <a:spAutoFit/>
          </a:bodyPr>
          <a:lstStyle/>
          <a:p>
            <a:r>
              <a:rPr lang="en-US" cap="small" dirty="0"/>
              <a:t>Geospatial Data</a:t>
            </a:r>
          </a:p>
        </p:txBody>
      </p:sp>
      <p:sp>
        <p:nvSpPr>
          <p:cNvPr id="13" name="TextBox 12"/>
          <p:cNvSpPr txBox="1"/>
          <p:nvPr/>
        </p:nvSpPr>
        <p:spPr>
          <a:xfrm>
            <a:off x="5467782" y="4396286"/>
            <a:ext cx="1256434" cy="369332"/>
          </a:xfrm>
          <a:prstGeom prst="rect">
            <a:avLst/>
          </a:prstGeom>
          <a:noFill/>
        </p:spPr>
        <p:txBody>
          <a:bodyPr wrap="none" rtlCol="0">
            <a:spAutoFit/>
          </a:bodyPr>
          <a:lstStyle/>
          <a:p>
            <a:r>
              <a:rPr lang="en-US" b="1" cap="small" dirty="0"/>
              <a:t>Metadata</a:t>
            </a:r>
          </a:p>
        </p:txBody>
      </p:sp>
    </p:spTree>
    <p:extLst>
      <p:ext uri="{BB962C8B-B14F-4D97-AF65-F5344CB8AC3E}">
        <p14:creationId xmlns:p14="http://schemas.microsoft.com/office/powerpoint/2010/main" val="357518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for Reproducibility &amp; Open Science</a:t>
            </a:r>
          </a:p>
        </p:txBody>
      </p:sp>
      <p:sp>
        <p:nvSpPr>
          <p:cNvPr id="3" name="Content Placeholder 2"/>
          <p:cNvSpPr>
            <a:spLocks noGrp="1"/>
          </p:cNvSpPr>
          <p:nvPr>
            <p:ph idx="1"/>
          </p:nvPr>
        </p:nvSpPr>
        <p:spPr>
          <a:xfrm>
            <a:off x="581192" y="1852246"/>
            <a:ext cx="11029615" cy="4479802"/>
          </a:xfrm>
        </p:spPr>
        <p:txBody>
          <a:bodyPr>
            <a:normAutofit fontScale="92500" lnSpcReduction="10000"/>
          </a:bodyPr>
          <a:lstStyle/>
          <a:p>
            <a:r>
              <a:rPr lang="en-US" dirty="0"/>
              <a:t>Social &amp; Ontological Context </a:t>
            </a:r>
            <a:r>
              <a:rPr lang="en-US" sz="1200" dirty="0"/>
              <a:t>(</a:t>
            </a:r>
            <a:r>
              <a:rPr lang="en-US" sz="1200" dirty="0" err="1"/>
              <a:t>Schuurman</a:t>
            </a:r>
            <a:r>
              <a:rPr lang="en-US" sz="1200" dirty="0"/>
              <a:t> and </a:t>
            </a:r>
            <a:r>
              <a:rPr lang="en-US" sz="1200" dirty="0" err="1"/>
              <a:t>Leszcynski</a:t>
            </a:r>
            <a:r>
              <a:rPr lang="en-US" sz="1200" dirty="0"/>
              <a:t> 2006, Comber et al 2008)</a:t>
            </a:r>
          </a:p>
          <a:p>
            <a:r>
              <a:rPr lang="en-US" dirty="0">
                <a:solidFill>
                  <a:schemeClr val="tx1"/>
                </a:solidFill>
                <a:sym typeface="Wingdings" panose="05000000000000000000" pitchFamily="2" charset="2"/>
              </a:rPr>
              <a:t>Provenance metadata is an ethical issue </a:t>
            </a:r>
            <a:r>
              <a:rPr lang="en-US" sz="1200" dirty="0">
                <a:sym typeface="Wingdings" panose="05000000000000000000" pitchFamily="2" charset="2"/>
              </a:rPr>
              <a:t>(</a:t>
            </a:r>
            <a:r>
              <a:rPr lang="en-US" sz="1200" dirty="0" err="1">
                <a:sym typeface="Wingdings" panose="05000000000000000000" pitchFamily="2" charset="2"/>
              </a:rPr>
              <a:t>Tullis</a:t>
            </a:r>
            <a:r>
              <a:rPr lang="en-US" sz="1200" dirty="0">
                <a:sym typeface="Wingdings" panose="05000000000000000000" pitchFamily="2" charset="2"/>
              </a:rPr>
              <a:t> and Kar 2021) </a:t>
            </a:r>
            <a:endParaRPr lang="en-US" dirty="0">
              <a:latin typeface="Consolas" panose="020B0609020204030204" pitchFamily="49" charset="0"/>
              <a:sym typeface="Wingdings" panose="05000000000000000000" pitchFamily="2" charset="2"/>
            </a:endParaRPr>
          </a:p>
          <a:p>
            <a:r>
              <a:rPr lang="en-US" dirty="0">
                <a:latin typeface="Consolas" panose="020B0609020204030204" pitchFamily="49" charset="0"/>
                <a:sym typeface="Wingdings" panose="05000000000000000000" pitchFamily="2" charset="2"/>
              </a:rPr>
              <a:t>FAIR</a:t>
            </a:r>
            <a:r>
              <a:rPr lang="en-US" dirty="0">
                <a:sym typeface="Wingdings" panose="05000000000000000000" pitchFamily="2" charset="2"/>
              </a:rPr>
              <a:t> open data </a:t>
            </a:r>
            <a:r>
              <a:rPr lang="en-US" sz="1200" dirty="0"/>
              <a:t>(Wilkinson et al 2016)</a:t>
            </a:r>
          </a:p>
          <a:p>
            <a:pPr lvl="1"/>
            <a:r>
              <a:rPr lang="en-US" b="1" dirty="0">
                <a:latin typeface="Consolas" panose="020B0609020204030204" pitchFamily="49" charset="0"/>
              </a:rPr>
              <a:t>F</a:t>
            </a:r>
            <a:r>
              <a:rPr lang="en-US" dirty="0">
                <a:latin typeface="Consolas" panose="020B0609020204030204" pitchFamily="49" charset="0"/>
              </a:rPr>
              <a:t> </a:t>
            </a:r>
            <a:r>
              <a:rPr lang="en-US" dirty="0" err="1">
                <a:latin typeface="Consolas" panose="020B0609020204030204" pitchFamily="49" charset="0"/>
              </a:rPr>
              <a:t>indable</a:t>
            </a:r>
            <a:endParaRPr lang="en-US" dirty="0">
              <a:latin typeface="Consolas" panose="020B0609020204030204" pitchFamily="49" charset="0"/>
            </a:endParaRPr>
          </a:p>
          <a:p>
            <a:pPr lvl="1"/>
            <a:r>
              <a:rPr lang="en-US" b="1" dirty="0">
                <a:latin typeface="Consolas" panose="020B0609020204030204" pitchFamily="49" charset="0"/>
              </a:rPr>
              <a:t>A</a:t>
            </a:r>
            <a:r>
              <a:rPr lang="en-US" dirty="0">
                <a:latin typeface="Consolas" panose="020B0609020204030204" pitchFamily="49" charset="0"/>
              </a:rPr>
              <a:t> </a:t>
            </a:r>
            <a:r>
              <a:rPr lang="en-US" dirty="0" err="1">
                <a:latin typeface="Consolas" panose="020B0609020204030204" pitchFamily="49" charset="0"/>
              </a:rPr>
              <a:t>ccessible</a:t>
            </a:r>
            <a:endParaRPr lang="en-US" dirty="0">
              <a:latin typeface="Consolas" panose="020B0609020204030204" pitchFamily="49" charset="0"/>
            </a:endParaRPr>
          </a:p>
          <a:p>
            <a:pPr lvl="1"/>
            <a:r>
              <a:rPr lang="en-US" b="1" dirty="0">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nteroperable</a:t>
            </a:r>
            <a:endParaRPr lang="en-US" dirty="0">
              <a:latin typeface="Consolas" panose="020B0609020204030204" pitchFamily="49" charset="0"/>
            </a:endParaRPr>
          </a:p>
          <a:p>
            <a:pPr lvl="1"/>
            <a:r>
              <a:rPr lang="en-US" b="1" dirty="0">
                <a:latin typeface="Consolas" panose="020B0609020204030204" pitchFamily="49" charset="0"/>
              </a:rPr>
              <a:t>R</a:t>
            </a:r>
            <a:r>
              <a:rPr lang="en-US" dirty="0">
                <a:latin typeface="Consolas" panose="020B0609020204030204" pitchFamily="49" charset="0"/>
              </a:rPr>
              <a:t> </a:t>
            </a:r>
            <a:r>
              <a:rPr lang="en-US" dirty="0" err="1">
                <a:latin typeface="Consolas" panose="020B0609020204030204" pitchFamily="49" charset="0"/>
              </a:rPr>
              <a:t>eusable</a:t>
            </a:r>
            <a:r>
              <a:rPr lang="en-US" dirty="0">
                <a:latin typeface="Consolas" panose="020B0609020204030204" pitchFamily="49" charset="0"/>
              </a:rPr>
              <a:t> </a:t>
            </a:r>
          </a:p>
          <a:p>
            <a:r>
              <a:rPr lang="en-US" dirty="0"/>
              <a:t>5-Star Reproducibility </a:t>
            </a:r>
            <a:r>
              <a:rPr lang="en-US" sz="1200" dirty="0"/>
              <a:t>(Wilson et al 2021)</a:t>
            </a:r>
          </a:p>
          <a:p>
            <a:pPr lvl="1"/>
            <a:r>
              <a:rPr lang="en-US" dirty="0">
                <a:solidFill>
                  <a:schemeClr val="bg1">
                    <a:lumMod val="65000"/>
                  </a:schemeClr>
                </a:solidFill>
                <a:sym typeface="Wingdings" panose="05000000000000000000" pitchFamily="2" charset="2"/>
              </a:rPr>
              <a:t>			data, code, and license</a:t>
            </a:r>
          </a:p>
          <a:p>
            <a:pPr lvl="1"/>
            <a:r>
              <a:rPr lang="en-US" dirty="0">
                <a:sym typeface="Wingdings" panose="05000000000000000000" pitchFamily="2" charset="2"/>
              </a:rPr>
              <a:t> 		some metadata &amp; provenance</a:t>
            </a:r>
          </a:p>
          <a:p>
            <a:pPr lvl="1"/>
            <a:r>
              <a:rPr lang="en-US" dirty="0">
                <a:sym typeface="Wingdings" panose="05000000000000000000" pitchFamily="2" charset="2"/>
              </a:rPr>
              <a:t>  		complete &amp; structured metadata and provenance</a:t>
            </a:r>
          </a:p>
          <a:p>
            <a:pPr lvl="1"/>
            <a:r>
              <a:rPr lang="en-US" dirty="0">
                <a:sym typeface="Wingdings" panose="05000000000000000000" pitchFamily="2" charset="2"/>
              </a:rPr>
              <a:t>   	international standards for data and metadata</a:t>
            </a:r>
          </a:p>
          <a:p>
            <a:pPr lvl="1"/>
            <a:r>
              <a:rPr lang="en-US" dirty="0">
                <a:solidFill>
                  <a:schemeClr val="bg1">
                    <a:lumMod val="65000"/>
                  </a:schemeClr>
                </a:solidFill>
                <a:sym typeface="Wingdings" panose="05000000000000000000" pitchFamily="2" charset="2"/>
              </a:rPr>
              <a:t>     	processing environment</a:t>
            </a:r>
          </a:p>
        </p:txBody>
      </p:sp>
      <p:graphicFrame>
        <p:nvGraphicFramePr>
          <p:cNvPr id="9" name="Diagram 8"/>
          <p:cNvGraphicFramePr/>
          <p:nvPr>
            <p:extLst>
              <p:ext uri="{D42A27DB-BD31-4B8C-83A1-F6EECF244321}">
                <p14:modId xmlns:p14="http://schemas.microsoft.com/office/powerpoint/2010/main" val="493718965"/>
              </p:ext>
            </p:extLst>
          </p:nvPr>
        </p:nvGraphicFramePr>
        <p:xfrm>
          <a:off x="6304547" y="1442312"/>
          <a:ext cx="5654841" cy="477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622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Standards</a:t>
            </a:r>
          </a:p>
        </p:txBody>
      </p:sp>
      <p:sp>
        <p:nvSpPr>
          <p:cNvPr id="3" name="Content Placeholder 2"/>
          <p:cNvSpPr>
            <a:spLocks noGrp="1"/>
          </p:cNvSpPr>
          <p:nvPr>
            <p:ph idx="1"/>
          </p:nvPr>
        </p:nvSpPr>
        <p:spPr>
          <a:xfrm>
            <a:off x="581193" y="1571567"/>
            <a:ext cx="4965366" cy="4745011"/>
          </a:xfrm>
        </p:spPr>
        <p:txBody>
          <a:bodyPr>
            <a:noAutofit/>
          </a:bodyPr>
          <a:lstStyle/>
          <a:p>
            <a:r>
              <a:rPr lang="en-US" sz="2000" cap="small" dirty="0"/>
              <a:t>Spatial Data Infrastructures</a:t>
            </a:r>
          </a:p>
          <a:p>
            <a:pPr lvl="1"/>
            <a:r>
              <a:rPr lang="en-US" sz="2000" dirty="0"/>
              <a:t>FGDC: Federal Geographic Data Committee</a:t>
            </a:r>
          </a:p>
          <a:p>
            <a:pPr lvl="1"/>
            <a:r>
              <a:rPr lang="en-US" sz="2000" dirty="0"/>
              <a:t>INSPIRE: Infrastructure for Spatial Information in Europe</a:t>
            </a:r>
          </a:p>
          <a:p>
            <a:pPr marL="324000" lvl="1" indent="0">
              <a:buNone/>
            </a:pPr>
            <a:r>
              <a:rPr lang="en-US" sz="2000" dirty="0"/>
              <a:t> </a:t>
            </a:r>
          </a:p>
          <a:p>
            <a:r>
              <a:rPr lang="en-US" sz="2000" cap="small" dirty="0"/>
              <a:t>Standards Organizations</a:t>
            </a:r>
          </a:p>
          <a:p>
            <a:pPr lvl="1"/>
            <a:r>
              <a:rPr lang="en-US" sz="2000" dirty="0"/>
              <a:t>ISO: International Organization for Standardization</a:t>
            </a:r>
          </a:p>
          <a:p>
            <a:pPr lvl="1"/>
            <a:r>
              <a:rPr lang="en-US" sz="2000" dirty="0"/>
              <a:t>DCMI: Dublin Core Metadata Initiative</a:t>
            </a:r>
          </a:p>
          <a:p>
            <a:pPr lvl="1"/>
            <a:r>
              <a:rPr lang="en-US" sz="2000" dirty="0"/>
              <a:t>OGC: Open Geospatial Consortium</a:t>
            </a:r>
          </a:p>
        </p:txBody>
      </p:sp>
      <p:pic>
        <p:nvPicPr>
          <p:cNvPr id="4" name="Picture 3"/>
          <p:cNvPicPr>
            <a:picLocks noChangeAspect="1"/>
          </p:cNvPicPr>
          <p:nvPr/>
        </p:nvPicPr>
        <p:blipFill>
          <a:blip r:embed="rId3"/>
          <a:stretch>
            <a:fillRect/>
          </a:stretch>
        </p:blipFill>
        <p:spPr>
          <a:xfrm>
            <a:off x="9124434" y="1548507"/>
            <a:ext cx="1791805" cy="18584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5681" y="1571567"/>
            <a:ext cx="2622371" cy="181414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905" y="4187814"/>
            <a:ext cx="1805711" cy="1669145"/>
          </a:xfrm>
          <a:prstGeom prst="rect">
            <a:avLst/>
          </a:prstGeom>
        </p:spPr>
      </p:pic>
      <p:pic>
        <p:nvPicPr>
          <p:cNvPr id="10" name="Picture 9"/>
          <p:cNvPicPr>
            <a:picLocks noChangeAspect="1"/>
          </p:cNvPicPr>
          <p:nvPr/>
        </p:nvPicPr>
        <p:blipFill>
          <a:blip r:embed="rId6"/>
          <a:stretch>
            <a:fillRect/>
          </a:stretch>
        </p:blipFill>
        <p:spPr>
          <a:xfrm>
            <a:off x="8378855" y="4150493"/>
            <a:ext cx="2688064" cy="70070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7735" y="4657032"/>
            <a:ext cx="2990303" cy="1523098"/>
          </a:xfrm>
          <a:prstGeom prst="rect">
            <a:avLst/>
          </a:prstGeom>
        </p:spPr>
      </p:pic>
    </p:spTree>
    <p:extLst>
      <p:ext uri="{BB962C8B-B14F-4D97-AF65-F5344CB8AC3E}">
        <p14:creationId xmlns:p14="http://schemas.microsoft.com/office/powerpoint/2010/main" val="331784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type="pic" sz="quarter" idx="13"/>
            <p:extLst>
              <p:ext uri="{D42A27DB-BD31-4B8C-83A1-F6EECF244321}">
                <p14:modId xmlns:p14="http://schemas.microsoft.com/office/powerpoint/2010/main" val="3117558991"/>
              </p:ext>
            </p:extLst>
          </p:nvPr>
        </p:nvGraphicFramePr>
        <p:xfrm>
          <a:off x="5422951" y="856625"/>
          <a:ext cx="6403942" cy="5252144"/>
        </p:xfrm>
        <a:graphic>
          <a:graphicData uri="http://schemas.openxmlformats.org/drawingml/2006/table">
            <a:tbl>
              <a:tblPr firstRow="1" bandRow="1">
                <a:tableStyleId>{5C22544A-7EE6-4342-B048-85BDC9FD1C3A}</a:tableStyleId>
              </a:tblPr>
              <a:tblGrid>
                <a:gridCol w="3201971">
                  <a:extLst>
                    <a:ext uri="{9D8B030D-6E8A-4147-A177-3AD203B41FA5}">
                      <a16:colId xmlns:a16="http://schemas.microsoft.com/office/drawing/2014/main" val="57388994"/>
                    </a:ext>
                  </a:extLst>
                </a:gridCol>
                <a:gridCol w="3201971">
                  <a:extLst>
                    <a:ext uri="{9D8B030D-6E8A-4147-A177-3AD203B41FA5}">
                      <a16:colId xmlns:a16="http://schemas.microsoft.com/office/drawing/2014/main" val="2834005968"/>
                    </a:ext>
                  </a:extLst>
                </a:gridCol>
              </a:tblGrid>
              <a:tr h="254504">
                <a:tc>
                  <a:txBody>
                    <a:bodyPr/>
                    <a:lstStyle/>
                    <a:p>
                      <a:pPr algn="ctr"/>
                      <a:r>
                        <a:rPr lang="en-US" sz="1600" dirty="0"/>
                        <a:t>ISO 19115</a:t>
                      </a:r>
                    </a:p>
                  </a:txBody>
                  <a:tcPr marL="120000" marR="120000"/>
                </a:tc>
                <a:tc>
                  <a:txBody>
                    <a:bodyPr/>
                    <a:lstStyle/>
                    <a:p>
                      <a:pPr algn="ctr"/>
                      <a:r>
                        <a:rPr lang="en-US" sz="1600" dirty="0"/>
                        <a:t>Dublin Core</a:t>
                      </a:r>
                    </a:p>
                  </a:txBody>
                  <a:tcPr marL="120000" marR="120000"/>
                </a:tc>
                <a:extLst>
                  <a:ext uri="{0D108BD9-81ED-4DB2-BD59-A6C34878D82A}">
                    <a16:rowId xmlns:a16="http://schemas.microsoft.com/office/drawing/2014/main" val="245184925"/>
                  </a:ext>
                </a:extLst>
              </a:tr>
              <a:tr h="307304">
                <a:tc>
                  <a:txBody>
                    <a:bodyPr/>
                    <a:lstStyle/>
                    <a:p>
                      <a:pPr algn="ctr"/>
                      <a:r>
                        <a:rPr lang="en-US" sz="1200" dirty="0"/>
                        <a:t>Dataset name</a:t>
                      </a:r>
                    </a:p>
                  </a:txBody>
                  <a:tcPr marL="120000" marR="120000"/>
                </a:tc>
                <a:tc>
                  <a:txBody>
                    <a:bodyPr/>
                    <a:lstStyle/>
                    <a:p>
                      <a:pPr algn="ctr"/>
                      <a:r>
                        <a:rPr lang="en-US" sz="1200" dirty="0"/>
                        <a:t>Title</a:t>
                      </a:r>
                    </a:p>
                  </a:txBody>
                  <a:tcPr marL="120000" marR="120000"/>
                </a:tc>
                <a:extLst>
                  <a:ext uri="{0D108BD9-81ED-4DB2-BD59-A6C34878D82A}">
                    <a16:rowId xmlns:a16="http://schemas.microsoft.com/office/drawing/2014/main" val="1335091545"/>
                  </a:ext>
                </a:extLst>
              </a:tr>
              <a:tr h="307304">
                <a:tc>
                  <a:txBody>
                    <a:bodyPr/>
                    <a:lstStyle/>
                    <a:p>
                      <a:pPr algn="ctr"/>
                      <a:r>
                        <a:rPr lang="en-US" sz="1200" dirty="0"/>
                        <a:t>Abstract, Purpose</a:t>
                      </a:r>
                    </a:p>
                  </a:txBody>
                  <a:tcPr marL="120000" marR="120000"/>
                </a:tc>
                <a:tc>
                  <a:txBody>
                    <a:bodyPr/>
                    <a:lstStyle/>
                    <a:p>
                      <a:pPr algn="ctr"/>
                      <a:r>
                        <a:rPr lang="en-US" sz="1200" dirty="0"/>
                        <a:t>Description</a:t>
                      </a:r>
                    </a:p>
                  </a:txBody>
                  <a:tcPr marL="120000" marR="120000"/>
                </a:tc>
                <a:extLst>
                  <a:ext uri="{0D108BD9-81ED-4DB2-BD59-A6C34878D82A}">
                    <a16:rowId xmlns:a16="http://schemas.microsoft.com/office/drawing/2014/main" val="3527728192"/>
                  </a:ext>
                </a:extLst>
              </a:tr>
              <a:tr h="307304">
                <a:tc>
                  <a:txBody>
                    <a:bodyPr/>
                    <a:lstStyle/>
                    <a:p>
                      <a:pPr algn="ctr"/>
                      <a:r>
                        <a:rPr lang="en-US" sz="1200" dirty="0"/>
                        <a:t>Topic Category</a:t>
                      </a:r>
                    </a:p>
                  </a:txBody>
                  <a:tcPr marL="120000" marR="120000"/>
                </a:tc>
                <a:tc>
                  <a:txBody>
                    <a:bodyPr/>
                    <a:lstStyle/>
                    <a:p>
                      <a:pPr algn="ctr"/>
                      <a:r>
                        <a:rPr lang="en-US" sz="1200" dirty="0"/>
                        <a:t>Subject Keywords</a:t>
                      </a:r>
                    </a:p>
                  </a:txBody>
                  <a:tcPr marL="120000" marR="120000"/>
                </a:tc>
                <a:extLst>
                  <a:ext uri="{0D108BD9-81ED-4DB2-BD59-A6C34878D82A}">
                    <a16:rowId xmlns:a16="http://schemas.microsoft.com/office/drawing/2014/main" val="945199347"/>
                  </a:ext>
                </a:extLst>
              </a:tr>
              <a:tr h="307304">
                <a:tc>
                  <a:txBody>
                    <a:bodyPr/>
                    <a:lstStyle/>
                    <a:p>
                      <a:pPr algn="ctr"/>
                      <a:r>
                        <a:rPr lang="en-US" sz="1200" dirty="0"/>
                        <a:t>Unique Identifier</a:t>
                      </a:r>
                    </a:p>
                  </a:txBody>
                  <a:tcPr marL="120000" marR="120000"/>
                </a:tc>
                <a:tc>
                  <a:txBody>
                    <a:bodyPr/>
                    <a:lstStyle/>
                    <a:p>
                      <a:pPr algn="ctr"/>
                      <a:r>
                        <a:rPr lang="en-US" sz="1200" dirty="0"/>
                        <a:t>Identifier</a:t>
                      </a:r>
                    </a:p>
                  </a:txBody>
                  <a:tcPr marL="120000" marR="120000"/>
                </a:tc>
                <a:extLst>
                  <a:ext uri="{0D108BD9-81ED-4DB2-BD59-A6C34878D82A}">
                    <a16:rowId xmlns:a16="http://schemas.microsoft.com/office/drawing/2014/main" val="1629102804"/>
                  </a:ext>
                </a:extLst>
              </a:tr>
              <a:tr h="307304">
                <a:tc>
                  <a:txBody>
                    <a:bodyPr/>
                    <a:lstStyle/>
                    <a:p>
                      <a:pPr algn="ctr"/>
                      <a:r>
                        <a:rPr lang="en-US" sz="1200" dirty="0"/>
                        <a:t>Date</a:t>
                      </a:r>
                    </a:p>
                  </a:txBody>
                  <a:tcPr marL="120000" marR="120000"/>
                </a:tc>
                <a:tc>
                  <a:txBody>
                    <a:bodyPr/>
                    <a:lstStyle/>
                    <a:p>
                      <a:pPr algn="ctr"/>
                      <a:r>
                        <a:rPr lang="en-US" sz="1200" dirty="0"/>
                        <a:t>Date</a:t>
                      </a:r>
                    </a:p>
                  </a:txBody>
                  <a:tcPr marL="120000" marR="120000"/>
                </a:tc>
                <a:extLst>
                  <a:ext uri="{0D108BD9-81ED-4DB2-BD59-A6C34878D82A}">
                    <a16:rowId xmlns:a16="http://schemas.microsoft.com/office/drawing/2014/main" val="4239549496"/>
                  </a:ext>
                </a:extLst>
              </a:tr>
              <a:tr h="307304">
                <a:tc>
                  <a:txBody>
                    <a:bodyPr/>
                    <a:lstStyle/>
                    <a:p>
                      <a:pPr algn="ctr"/>
                      <a:r>
                        <a:rPr lang="en-US" sz="1200" dirty="0"/>
                        <a:t>Contact / Responsible Parties</a:t>
                      </a:r>
                    </a:p>
                  </a:txBody>
                  <a:tcPr marL="120000" marR="120000"/>
                </a:tc>
                <a:tc>
                  <a:txBody>
                    <a:bodyPr/>
                    <a:lstStyle/>
                    <a:p>
                      <a:pPr algn="ctr"/>
                      <a:r>
                        <a:rPr lang="en-US" sz="1200" dirty="0"/>
                        <a:t>---</a:t>
                      </a:r>
                    </a:p>
                  </a:txBody>
                  <a:tcPr marL="120000" marR="120000"/>
                </a:tc>
                <a:extLst>
                  <a:ext uri="{0D108BD9-81ED-4DB2-BD59-A6C34878D82A}">
                    <a16:rowId xmlns:a16="http://schemas.microsoft.com/office/drawing/2014/main" val="4005339450"/>
                  </a:ext>
                </a:extLst>
              </a:tr>
              <a:tr h="307304">
                <a:tc>
                  <a:txBody>
                    <a:bodyPr/>
                    <a:lstStyle/>
                    <a:p>
                      <a:pPr algn="ctr"/>
                      <a:r>
                        <a:rPr lang="en-US" sz="1200" dirty="0"/>
                        <a:t>Credit, Citation</a:t>
                      </a:r>
                    </a:p>
                  </a:txBody>
                  <a:tcPr marL="120000" marR="12000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Contributors, Creator, Publisher</a:t>
                      </a:r>
                    </a:p>
                  </a:txBody>
                  <a:tcPr marL="120000" marR="120000"/>
                </a:tc>
                <a:extLst>
                  <a:ext uri="{0D108BD9-81ED-4DB2-BD59-A6C34878D82A}">
                    <a16:rowId xmlns:a16="http://schemas.microsoft.com/office/drawing/2014/main" val="2255653085"/>
                  </a:ext>
                </a:extLst>
              </a:tr>
              <a:tr h="307304">
                <a:tc>
                  <a:txBody>
                    <a:bodyPr/>
                    <a:lstStyle/>
                    <a:p>
                      <a:pPr algn="ctr"/>
                      <a:r>
                        <a:rPr lang="en-US" sz="1200" dirty="0"/>
                        <a:t>Constraints</a:t>
                      </a:r>
                    </a:p>
                  </a:txBody>
                  <a:tcPr marL="120000" marR="120000"/>
                </a:tc>
                <a:tc>
                  <a:txBody>
                    <a:bodyPr/>
                    <a:lstStyle/>
                    <a:p>
                      <a:pPr algn="ctr"/>
                      <a:r>
                        <a:rPr lang="en-US" sz="1200" dirty="0"/>
                        <a:t>Rights</a:t>
                      </a:r>
                    </a:p>
                  </a:txBody>
                  <a:tcPr marL="120000" marR="120000"/>
                </a:tc>
                <a:extLst>
                  <a:ext uri="{0D108BD9-81ED-4DB2-BD59-A6C34878D82A}">
                    <a16:rowId xmlns:a16="http://schemas.microsoft.com/office/drawing/2014/main" val="3984522452"/>
                  </a:ext>
                </a:extLst>
              </a:tr>
              <a:tr h="307304">
                <a:tc>
                  <a:txBody>
                    <a:bodyPr/>
                    <a:lstStyle/>
                    <a:p>
                      <a:pPr algn="ctr"/>
                      <a:r>
                        <a:rPr lang="en-US" sz="1200" dirty="0"/>
                        <a:t>Distribution</a:t>
                      </a:r>
                      <a:r>
                        <a:rPr lang="en-US" sz="1200" baseline="0" dirty="0"/>
                        <a:t> and Format</a:t>
                      </a:r>
                      <a:endParaRPr lang="en-US" sz="1200" dirty="0"/>
                    </a:p>
                  </a:txBody>
                  <a:tcPr marL="120000" marR="120000"/>
                </a:tc>
                <a:tc>
                  <a:txBody>
                    <a:bodyPr/>
                    <a:lstStyle/>
                    <a:p>
                      <a:pPr algn="ctr"/>
                      <a:r>
                        <a:rPr lang="en-US" sz="1200" dirty="0"/>
                        <a:t>Type</a:t>
                      </a:r>
                    </a:p>
                  </a:txBody>
                  <a:tcPr marL="120000" marR="120000"/>
                </a:tc>
                <a:extLst>
                  <a:ext uri="{0D108BD9-81ED-4DB2-BD59-A6C34878D82A}">
                    <a16:rowId xmlns:a16="http://schemas.microsoft.com/office/drawing/2014/main" val="2064761627"/>
                  </a:ext>
                </a:extLst>
              </a:tr>
              <a:tr h="30730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Spatial Representation</a:t>
                      </a:r>
                    </a:p>
                  </a:txBody>
                  <a:tcPr marL="120000" marR="120000"/>
                </a:tc>
                <a:tc>
                  <a:txBody>
                    <a:bodyPr/>
                    <a:lstStyle/>
                    <a:p>
                      <a:pPr algn="ctr"/>
                      <a:r>
                        <a:rPr lang="en-US" sz="1200" dirty="0"/>
                        <a:t>Type</a:t>
                      </a:r>
                    </a:p>
                  </a:txBody>
                  <a:tcPr marL="120000" marR="120000"/>
                </a:tc>
                <a:extLst>
                  <a:ext uri="{0D108BD9-81ED-4DB2-BD59-A6C34878D82A}">
                    <a16:rowId xmlns:a16="http://schemas.microsoft.com/office/drawing/2014/main" val="441252007"/>
                  </a:ext>
                </a:extLst>
              </a:tr>
              <a:tr h="307304">
                <a:tc>
                  <a:txBody>
                    <a:bodyPr/>
                    <a:lstStyle/>
                    <a:p>
                      <a:pPr algn="ctr"/>
                      <a:r>
                        <a:rPr lang="en-US" sz="1200" dirty="0"/>
                        <a:t>Extent (spatial &amp; temporal)</a:t>
                      </a:r>
                    </a:p>
                  </a:txBody>
                  <a:tcPr marL="120000" marR="120000"/>
                </a:tc>
                <a:tc>
                  <a:txBody>
                    <a:bodyPr/>
                    <a:lstStyle/>
                    <a:p>
                      <a:pPr algn="ctr"/>
                      <a:r>
                        <a:rPr lang="en-US" sz="1200" dirty="0"/>
                        <a:t>Coverage</a:t>
                      </a:r>
                    </a:p>
                  </a:txBody>
                  <a:tcPr marL="120000" marR="120000"/>
                </a:tc>
                <a:extLst>
                  <a:ext uri="{0D108BD9-81ED-4DB2-BD59-A6C34878D82A}">
                    <a16:rowId xmlns:a16="http://schemas.microsoft.com/office/drawing/2014/main" val="2877054070"/>
                  </a:ext>
                </a:extLst>
              </a:tr>
              <a:tr h="307304">
                <a:tc>
                  <a:txBody>
                    <a:bodyPr/>
                    <a:lstStyle/>
                    <a:p>
                      <a:pPr algn="ctr"/>
                      <a:r>
                        <a:rPr lang="en-US" sz="1200" dirty="0"/>
                        <a:t>Spatial Resolution</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2226473324"/>
                  </a:ext>
                </a:extLst>
              </a:tr>
              <a:tr h="307304">
                <a:tc>
                  <a:txBody>
                    <a:bodyPr/>
                    <a:lstStyle/>
                    <a:p>
                      <a:pPr algn="ctr"/>
                      <a:r>
                        <a:rPr lang="en-US" sz="1200" dirty="0"/>
                        <a:t>Temporal Resolution</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102872026"/>
                  </a:ext>
                </a:extLst>
              </a:tr>
              <a:tr h="307304">
                <a:tc>
                  <a:txBody>
                    <a:bodyPr/>
                    <a:lstStyle/>
                    <a:p>
                      <a:pPr algn="ctr"/>
                      <a:r>
                        <a:rPr lang="en-US" sz="1200" dirty="0"/>
                        <a:t>Content information (attributes, measurements)</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853009208"/>
                  </a:ext>
                </a:extLst>
              </a:tr>
              <a:tr h="307304">
                <a:tc>
                  <a:txBody>
                    <a:bodyPr/>
                    <a:lstStyle/>
                    <a:p>
                      <a:pPr algn="ctr"/>
                      <a:r>
                        <a:rPr lang="en-US" sz="1200" dirty="0"/>
                        <a:t>Data Quality, Usage</a:t>
                      </a:r>
                    </a:p>
                  </a:txBody>
                  <a:tcPr marL="120000" marR="120000"/>
                </a:tc>
                <a:tc>
                  <a:txBody>
                    <a:bodyPr/>
                    <a:lstStyle/>
                    <a:p>
                      <a:pPr algn="ctr"/>
                      <a:endParaRPr lang="en-US" sz="1200" dirty="0"/>
                    </a:p>
                  </a:txBody>
                  <a:tcPr marL="120000" marR="120000"/>
                </a:tc>
                <a:extLst>
                  <a:ext uri="{0D108BD9-81ED-4DB2-BD59-A6C34878D82A}">
                    <a16:rowId xmlns:a16="http://schemas.microsoft.com/office/drawing/2014/main" val="1512932919"/>
                  </a:ext>
                </a:extLst>
              </a:tr>
              <a:tr h="307304">
                <a:tc>
                  <a:txBody>
                    <a:bodyPr/>
                    <a:lstStyle/>
                    <a:p>
                      <a:pPr algn="ctr"/>
                      <a:r>
                        <a:rPr lang="en-US" sz="1200" dirty="0"/>
                        <a:t>Lineage</a:t>
                      </a:r>
                    </a:p>
                  </a:txBody>
                  <a:tcPr marL="120000" marR="120000"/>
                </a:tc>
                <a:tc>
                  <a:txBody>
                    <a:bodyPr/>
                    <a:lstStyle/>
                    <a:p>
                      <a:pPr algn="ctr"/>
                      <a:r>
                        <a:rPr lang="en-US" sz="1200" dirty="0"/>
                        <a:t>Source, Provenance</a:t>
                      </a:r>
                    </a:p>
                  </a:txBody>
                  <a:tcPr marL="120000" marR="120000"/>
                </a:tc>
                <a:extLst>
                  <a:ext uri="{0D108BD9-81ED-4DB2-BD59-A6C34878D82A}">
                    <a16:rowId xmlns:a16="http://schemas.microsoft.com/office/drawing/2014/main" val="2330987825"/>
                  </a:ext>
                </a:extLst>
              </a:tr>
            </a:tbl>
          </a:graphicData>
        </a:graphic>
      </p:graphicFrame>
      <p:sp>
        <p:nvSpPr>
          <p:cNvPr id="2" name="Content Placeholder 1"/>
          <p:cNvSpPr>
            <a:spLocks noGrp="1"/>
          </p:cNvSpPr>
          <p:nvPr>
            <p:ph sz="half" idx="1"/>
          </p:nvPr>
        </p:nvSpPr>
        <p:spPr>
          <a:xfrm>
            <a:off x="581192" y="2423945"/>
            <a:ext cx="3863216" cy="896771"/>
          </a:xfrm>
        </p:spPr>
        <p:txBody>
          <a:bodyPr/>
          <a:lstStyle/>
          <a:p>
            <a:r>
              <a:rPr lang="en-US" dirty="0"/>
              <a:t>ISO 19115 for geographic data</a:t>
            </a:r>
          </a:p>
          <a:p>
            <a:r>
              <a:rPr lang="en-US" dirty="0"/>
              <a:t>Dublin Core for research projects</a:t>
            </a:r>
          </a:p>
        </p:txBody>
      </p:sp>
      <p:sp>
        <p:nvSpPr>
          <p:cNvPr id="3" name="Title 2"/>
          <p:cNvSpPr>
            <a:spLocks noGrp="1"/>
          </p:cNvSpPr>
          <p:nvPr>
            <p:ph type="title"/>
          </p:nvPr>
        </p:nvSpPr>
        <p:spPr>
          <a:xfrm>
            <a:off x="581192" y="1241104"/>
            <a:ext cx="4014254" cy="1020834"/>
          </a:xfrm>
        </p:spPr>
        <p:txBody>
          <a:bodyPr>
            <a:normAutofit fontScale="90000"/>
          </a:bodyPr>
          <a:lstStyle/>
          <a:p>
            <a:r>
              <a:rPr lang="en-US" dirty="0"/>
              <a:t>Recommended Standards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09" r="26366"/>
          <a:stretch/>
        </p:blipFill>
        <p:spPr>
          <a:xfrm>
            <a:off x="581192" y="3320716"/>
            <a:ext cx="3410094" cy="3003696"/>
          </a:xfrm>
          <a:prstGeom prst="rect">
            <a:avLst/>
          </a:prstGeom>
        </p:spPr>
      </p:pic>
      <p:sp>
        <p:nvSpPr>
          <p:cNvPr id="6" name="TextBox 5"/>
          <p:cNvSpPr txBox="1"/>
          <p:nvPr/>
        </p:nvSpPr>
        <p:spPr>
          <a:xfrm>
            <a:off x="720222" y="3842641"/>
            <a:ext cx="1868097" cy="402158"/>
          </a:xfrm>
          <a:prstGeom prst="rect">
            <a:avLst/>
          </a:prstGeom>
          <a:noFill/>
        </p:spPr>
        <p:txBody>
          <a:bodyPr wrap="none" rtlCol="0">
            <a:spAutoFit/>
          </a:bodyPr>
          <a:lstStyle/>
          <a:p>
            <a:r>
              <a:rPr lang="en-US" sz="1400" cap="small" dirty="0"/>
              <a:t>Geospatial Data</a:t>
            </a:r>
          </a:p>
        </p:txBody>
      </p:sp>
      <p:sp>
        <p:nvSpPr>
          <p:cNvPr id="7" name="TextBox 6"/>
          <p:cNvSpPr txBox="1"/>
          <p:nvPr/>
        </p:nvSpPr>
        <p:spPr>
          <a:xfrm>
            <a:off x="720222" y="5215131"/>
            <a:ext cx="1244406" cy="402158"/>
          </a:xfrm>
          <a:prstGeom prst="rect">
            <a:avLst/>
          </a:prstGeom>
          <a:noFill/>
        </p:spPr>
        <p:txBody>
          <a:bodyPr wrap="none" rtlCol="0">
            <a:spAutoFit/>
          </a:bodyPr>
          <a:lstStyle/>
          <a:p>
            <a:r>
              <a:rPr lang="en-US" sz="1400" b="1" cap="small" dirty="0"/>
              <a:t>Metadata</a:t>
            </a:r>
          </a:p>
        </p:txBody>
      </p:sp>
    </p:spTree>
    <p:extLst>
      <p:ext uri="{BB962C8B-B14F-4D97-AF65-F5344CB8AC3E}">
        <p14:creationId xmlns:p14="http://schemas.microsoft.com/office/powerpoint/2010/main" val="3534800035"/>
      </p:ext>
    </p:extLst>
  </p:cSld>
  <p:clrMapOvr>
    <a:masterClrMapping/>
  </p:clrMapOvr>
</p:sld>
</file>

<file path=ppt/theme/theme1.xml><?xml version="1.0" encoding="utf-8"?>
<a:theme xmlns:a="http://schemas.openxmlformats.org/drawingml/2006/main" name="DividendVTI">
  <a:themeElements>
    <a:clrScheme name="Custom 4">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204559"/>
      </a:hlink>
      <a:folHlink>
        <a:srgbClr val="20455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2.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C43B05-D266-4257-98DE-FF9D8CEDAE76}">
  <ds:schemaRefs>
    <ds:schemaRef ds:uri="16c05727-aa75-4e4a-9b5f-8a80a1165891"/>
    <ds:schemaRef ds:uri="71af3243-3dd4-4a8d-8c0d-dd76da1f02a5"/>
    <ds:schemaRef ds:uri="http://purl.org/dc/elements/1.1/"/>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2932</Words>
  <Application>Microsoft Office PowerPoint</Application>
  <PresentationFormat>Widescreen</PresentationFormat>
  <Paragraphs>423</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Consolas</vt:lpstr>
      <vt:lpstr>Garamond</vt:lpstr>
      <vt:lpstr>Helvetica Light</vt:lpstr>
      <vt:lpstr>Wingdings</vt:lpstr>
      <vt:lpstr>Wingdings 2</vt:lpstr>
      <vt:lpstr>DividendVTI</vt:lpstr>
      <vt:lpstr>Mainstreaming Metadata into Research Workflows  to advance Reproducibility and Open  Geographic Information Science</vt:lpstr>
      <vt:lpstr>Motivation for Metadata</vt:lpstr>
      <vt:lpstr>7 Reproduction or Replication Studies</vt:lpstr>
      <vt:lpstr>Three Points</vt:lpstr>
      <vt:lpstr>Reproducibility  &gt; repeating computations</vt:lpstr>
      <vt:lpstr>Geospatial Metadata: information about spatial data</vt:lpstr>
      <vt:lpstr>Metadata for Reproducibility &amp; Open Science</vt:lpstr>
      <vt:lpstr>Standards</vt:lpstr>
      <vt:lpstr>Recommended Standards</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Open Science Research Life Cycle</vt:lpstr>
      <vt:lpstr>Research Compendium Template in Action</vt:lpstr>
      <vt:lpstr>Research Compendium Template in Action: FGDC XML</vt:lpstr>
      <vt:lpstr>Research Compendium Template in Action: CSV Index</vt:lpstr>
      <vt:lpstr>Open Geographic Information Metadata Systems</vt:lpstr>
      <vt:lpstr>Metadata Software Needs</vt:lpstr>
      <vt:lpstr>PowerPoint Presentation</vt:lpstr>
      <vt:lpstr>PowerPoint Presentation</vt:lpstr>
      <vt:lpstr>Three Points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2022-08-04T19:55:06Z</dcterms:created>
  <dcterms:modified xsi:type="dcterms:W3CDTF">2022-08-19T02:00:32Z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