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38" r:id="rId5"/>
    <p:sldId id="349" r:id="rId6"/>
    <p:sldId id="343" r:id="rId7"/>
    <p:sldId id="347" r:id="rId8"/>
    <p:sldId id="348" r:id="rId9"/>
    <p:sldId id="342" r:id="rId10"/>
    <p:sldId id="341" r:id="rId11"/>
    <p:sldId id="340" r:id="rId12"/>
    <p:sldId id="339" r:id="rId13"/>
    <p:sldId id="345" r:id="rId14"/>
    <p:sldId id="346" r:id="rId15"/>
    <p:sldId id="352" r:id="rId16"/>
    <p:sldId id="351" r:id="rId17"/>
    <p:sldId id="354" r:id="rId18"/>
    <p:sldId id="3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36" autoAdjust="0"/>
  </p:normalViewPr>
  <p:slideViewPr>
    <p:cSldViewPr snapToGrid="0">
      <p:cViewPr varScale="1">
        <p:scale>
          <a:sx n="80" d="100"/>
          <a:sy n="80" d="100"/>
        </p:scale>
        <p:origin x="12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F695D-7563-4F08-B93C-65354C0B018E}" type="doc">
      <dgm:prSet loTypeId="urn:microsoft.com/office/officeart/2005/8/layout/gear1" loCatId="relationship" qsTypeId="urn:microsoft.com/office/officeart/2005/8/quickstyle/3d5" qsCatId="3D" csTypeId="urn:microsoft.com/office/officeart/2005/8/colors/accent1_2" csCatId="accent1" phldr="1"/>
      <dgm:spPr/>
    </dgm:pt>
    <dgm:pt modelId="{F04F0E27-6210-4B76-A326-D9D3A34F786A}">
      <dgm:prSet phldrT="[Text]"/>
      <dgm:spPr/>
      <dgm:t>
        <a:bodyPr/>
        <a:lstStyle/>
        <a:p>
          <a:r>
            <a:rPr lang="en-US" dirty="0" smtClean="0"/>
            <a:t>Reproduce</a:t>
          </a:r>
        </a:p>
      </dgm:t>
    </dgm:pt>
    <dgm:pt modelId="{4E98360B-8C1F-4EC2-B9F9-7544E842138C}" type="parTrans" cxnId="{2489B8F1-B616-422A-B282-C27922A5E211}">
      <dgm:prSet/>
      <dgm:spPr/>
      <dgm:t>
        <a:bodyPr/>
        <a:lstStyle/>
        <a:p>
          <a:endParaRPr lang="en-US"/>
        </a:p>
      </dgm:t>
    </dgm:pt>
    <dgm:pt modelId="{E987DF41-DEE6-40DE-8CC1-84CB0CDB2035}" type="sibTrans" cxnId="{2489B8F1-B616-422A-B282-C27922A5E211}">
      <dgm:prSet/>
      <dgm:spPr/>
      <dgm:t>
        <a:bodyPr/>
        <a:lstStyle/>
        <a:p>
          <a:endParaRPr lang="en-US"/>
        </a:p>
      </dgm:t>
    </dgm:pt>
    <dgm:pt modelId="{6D6F962A-2E87-4989-B571-1B3485EC405C}">
      <dgm:prSet phldrT="[Text]"/>
      <dgm:spPr/>
      <dgm:t>
        <a:bodyPr/>
        <a:lstStyle/>
        <a:p>
          <a:r>
            <a:rPr lang="en-US" dirty="0" smtClean="0"/>
            <a:t>Replicate</a:t>
          </a:r>
          <a:endParaRPr lang="en-US" dirty="0"/>
        </a:p>
      </dgm:t>
    </dgm:pt>
    <dgm:pt modelId="{7A506677-CDEE-44C8-B36F-2359A96745C1}" type="parTrans" cxnId="{35383705-652D-4C3F-BA34-0C7B3C199200}">
      <dgm:prSet/>
      <dgm:spPr/>
      <dgm:t>
        <a:bodyPr/>
        <a:lstStyle/>
        <a:p>
          <a:endParaRPr lang="en-US"/>
        </a:p>
      </dgm:t>
    </dgm:pt>
    <dgm:pt modelId="{E18DF61C-AEE7-4DEF-82E3-8238445D4F70}" type="sibTrans" cxnId="{35383705-652D-4C3F-BA34-0C7B3C199200}">
      <dgm:prSet/>
      <dgm:spPr/>
      <dgm:t>
        <a:bodyPr/>
        <a:lstStyle/>
        <a:p>
          <a:endParaRPr lang="en-US"/>
        </a:p>
      </dgm:t>
    </dgm:pt>
    <dgm:pt modelId="{5C05B57E-7AC4-4E35-A3BA-E51A1477E2F5}">
      <dgm:prSet phldrT="[Text]"/>
      <dgm:spPr/>
      <dgm:t>
        <a:bodyPr/>
        <a:lstStyle/>
        <a:p>
          <a:r>
            <a:rPr lang="en-US" smtClean="0"/>
            <a:t>Original Research</a:t>
          </a:r>
          <a:endParaRPr lang="en-US" dirty="0" smtClean="0"/>
        </a:p>
      </dgm:t>
    </dgm:pt>
    <dgm:pt modelId="{48889AB3-B97D-46D0-A97B-7F6160DBA9CC}" type="parTrans" cxnId="{260917FC-1E90-4E08-A763-C5E4BB472F28}">
      <dgm:prSet/>
      <dgm:spPr/>
      <dgm:t>
        <a:bodyPr/>
        <a:lstStyle/>
        <a:p>
          <a:endParaRPr lang="en-US"/>
        </a:p>
      </dgm:t>
    </dgm:pt>
    <dgm:pt modelId="{371A1CD8-6C03-4F21-93B4-756F8D0ED903}" type="sibTrans" cxnId="{260917FC-1E90-4E08-A763-C5E4BB472F28}">
      <dgm:prSet/>
      <dgm:spPr/>
      <dgm:t>
        <a:bodyPr/>
        <a:lstStyle/>
        <a:p>
          <a:endParaRPr lang="en-US"/>
        </a:p>
      </dgm:t>
    </dgm:pt>
    <dgm:pt modelId="{EF49A2DC-14C8-4467-9E92-62355D7C8FBE}" type="pres">
      <dgm:prSet presAssocID="{458F695D-7563-4F08-B93C-65354C0B018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8167A30-0765-4D09-8F06-8286D40D36D8}" type="pres">
      <dgm:prSet presAssocID="{5C05B57E-7AC4-4E35-A3BA-E51A1477E2F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EE8D33-97FD-4B35-9768-EA6B7D59CFB2}" type="pres">
      <dgm:prSet presAssocID="{5C05B57E-7AC4-4E35-A3BA-E51A1477E2F5}" presName="gear1srcNode" presStyleLbl="node1" presStyleIdx="0" presStyleCnt="3"/>
      <dgm:spPr/>
    </dgm:pt>
    <dgm:pt modelId="{1BBF9816-EDF5-41E5-B2F6-BE14F9E3BF59}" type="pres">
      <dgm:prSet presAssocID="{5C05B57E-7AC4-4E35-A3BA-E51A1477E2F5}" presName="gear1dstNode" presStyleLbl="node1" presStyleIdx="0" presStyleCnt="3"/>
      <dgm:spPr/>
    </dgm:pt>
    <dgm:pt modelId="{9159EB1B-AD04-4522-BEDE-AA7BD83E0BF8}" type="pres">
      <dgm:prSet presAssocID="{F04F0E27-6210-4B76-A326-D9D3A34F786A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1D55-7659-4056-8651-EE1D9DC7F46E}" type="pres">
      <dgm:prSet presAssocID="{F04F0E27-6210-4B76-A326-D9D3A34F786A}" presName="gear2srcNode" presStyleLbl="node1" presStyleIdx="1" presStyleCnt="3"/>
      <dgm:spPr/>
    </dgm:pt>
    <dgm:pt modelId="{CE8BDAA9-875E-4E49-9593-C723AC61D20C}" type="pres">
      <dgm:prSet presAssocID="{F04F0E27-6210-4B76-A326-D9D3A34F786A}" presName="gear2dstNode" presStyleLbl="node1" presStyleIdx="1" presStyleCnt="3"/>
      <dgm:spPr/>
    </dgm:pt>
    <dgm:pt modelId="{5235C00A-0158-49F7-8F58-2B20FEBACB4B}" type="pres">
      <dgm:prSet presAssocID="{6D6F962A-2E87-4989-B571-1B3485EC405C}" presName="gear3" presStyleLbl="node1" presStyleIdx="2" presStyleCnt="3"/>
      <dgm:spPr/>
    </dgm:pt>
    <dgm:pt modelId="{3DDC801A-AE0B-42D9-9C1A-95B5D6568818}" type="pres">
      <dgm:prSet presAssocID="{6D6F962A-2E87-4989-B571-1B3485EC405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3AACB301-4D9C-495F-8348-06B1191DFBA5}" type="pres">
      <dgm:prSet presAssocID="{6D6F962A-2E87-4989-B571-1B3485EC405C}" presName="gear3srcNode" presStyleLbl="node1" presStyleIdx="2" presStyleCnt="3"/>
      <dgm:spPr/>
    </dgm:pt>
    <dgm:pt modelId="{F84427D2-8B0B-47BD-9014-7CD0F987761C}" type="pres">
      <dgm:prSet presAssocID="{6D6F962A-2E87-4989-B571-1B3485EC405C}" presName="gear3dstNode" presStyleLbl="node1" presStyleIdx="2" presStyleCnt="3"/>
      <dgm:spPr/>
    </dgm:pt>
    <dgm:pt modelId="{F86C56DD-17A8-41E3-B431-84AA4BCED586}" type="pres">
      <dgm:prSet presAssocID="{371A1CD8-6C03-4F21-93B4-756F8D0ED903}" presName="connector1" presStyleLbl="sibTrans2D1" presStyleIdx="0" presStyleCnt="3"/>
      <dgm:spPr/>
    </dgm:pt>
    <dgm:pt modelId="{FB80CE64-9C0D-42D9-B220-E1960355A7C0}" type="pres">
      <dgm:prSet presAssocID="{E987DF41-DEE6-40DE-8CC1-84CB0CDB2035}" presName="connector2" presStyleLbl="sibTrans2D1" presStyleIdx="1" presStyleCnt="3"/>
      <dgm:spPr/>
    </dgm:pt>
    <dgm:pt modelId="{E007C790-EE90-4B18-97E7-4485C743AA84}" type="pres">
      <dgm:prSet presAssocID="{E18DF61C-AEE7-4DEF-82E3-8238445D4F70}" presName="connector3" presStyleLbl="sibTrans2D1" presStyleIdx="2" presStyleCnt="3"/>
      <dgm:spPr/>
    </dgm:pt>
  </dgm:ptLst>
  <dgm:cxnLst>
    <dgm:cxn modelId="{84248436-58A1-4204-90B9-E0DE972CD08E}" type="presOf" srcId="{F04F0E27-6210-4B76-A326-D9D3A34F786A}" destId="{3FF41D55-7659-4056-8651-EE1D9DC7F46E}" srcOrd="1" destOrd="0" presId="urn:microsoft.com/office/officeart/2005/8/layout/gear1"/>
    <dgm:cxn modelId="{AD668B46-16CF-4D0B-A5CA-5DA7A35EBD26}" type="presOf" srcId="{458F695D-7563-4F08-B93C-65354C0B018E}" destId="{EF49A2DC-14C8-4467-9E92-62355D7C8FBE}" srcOrd="0" destOrd="0" presId="urn:microsoft.com/office/officeart/2005/8/layout/gear1"/>
    <dgm:cxn modelId="{04C19798-A577-4F96-AC95-D4AF77C9F01D}" type="presOf" srcId="{6D6F962A-2E87-4989-B571-1B3485EC405C}" destId="{F84427D2-8B0B-47BD-9014-7CD0F987761C}" srcOrd="3" destOrd="0" presId="urn:microsoft.com/office/officeart/2005/8/layout/gear1"/>
    <dgm:cxn modelId="{831B0F80-E0EB-4138-BAAF-3FC086CB744B}" type="presOf" srcId="{371A1CD8-6C03-4F21-93B4-756F8D0ED903}" destId="{F86C56DD-17A8-41E3-B431-84AA4BCED586}" srcOrd="0" destOrd="0" presId="urn:microsoft.com/office/officeart/2005/8/layout/gear1"/>
    <dgm:cxn modelId="{6BDEAD08-A39E-4E0D-8019-ECA619C2DB79}" type="presOf" srcId="{5C05B57E-7AC4-4E35-A3BA-E51A1477E2F5}" destId="{08167A30-0765-4D09-8F06-8286D40D36D8}" srcOrd="0" destOrd="0" presId="urn:microsoft.com/office/officeart/2005/8/layout/gear1"/>
    <dgm:cxn modelId="{35383705-652D-4C3F-BA34-0C7B3C199200}" srcId="{458F695D-7563-4F08-B93C-65354C0B018E}" destId="{6D6F962A-2E87-4989-B571-1B3485EC405C}" srcOrd="2" destOrd="0" parTransId="{7A506677-CDEE-44C8-B36F-2359A96745C1}" sibTransId="{E18DF61C-AEE7-4DEF-82E3-8238445D4F70}"/>
    <dgm:cxn modelId="{9C8D96A6-1976-4286-A3E0-9A4C1A687460}" type="presOf" srcId="{5C05B57E-7AC4-4E35-A3BA-E51A1477E2F5}" destId="{1BBF9816-EDF5-41E5-B2F6-BE14F9E3BF59}" srcOrd="2" destOrd="0" presId="urn:microsoft.com/office/officeart/2005/8/layout/gear1"/>
    <dgm:cxn modelId="{645A8B69-6B5A-4FC7-81D3-3E0EB27BC899}" type="presOf" srcId="{6D6F962A-2E87-4989-B571-1B3485EC405C}" destId="{3AACB301-4D9C-495F-8348-06B1191DFBA5}" srcOrd="2" destOrd="0" presId="urn:microsoft.com/office/officeart/2005/8/layout/gear1"/>
    <dgm:cxn modelId="{83DD08D2-4128-45EE-86E7-9CC79491D5CD}" type="presOf" srcId="{F04F0E27-6210-4B76-A326-D9D3A34F786A}" destId="{CE8BDAA9-875E-4E49-9593-C723AC61D20C}" srcOrd="2" destOrd="0" presId="urn:microsoft.com/office/officeart/2005/8/layout/gear1"/>
    <dgm:cxn modelId="{2489B8F1-B616-422A-B282-C27922A5E211}" srcId="{458F695D-7563-4F08-B93C-65354C0B018E}" destId="{F04F0E27-6210-4B76-A326-D9D3A34F786A}" srcOrd="1" destOrd="0" parTransId="{4E98360B-8C1F-4EC2-B9F9-7544E842138C}" sibTransId="{E987DF41-DEE6-40DE-8CC1-84CB0CDB2035}"/>
    <dgm:cxn modelId="{5A9FFC7E-26FD-4890-B70F-B7507DBB6524}" type="presOf" srcId="{6D6F962A-2E87-4989-B571-1B3485EC405C}" destId="{5235C00A-0158-49F7-8F58-2B20FEBACB4B}" srcOrd="0" destOrd="0" presId="urn:microsoft.com/office/officeart/2005/8/layout/gear1"/>
    <dgm:cxn modelId="{1F7C4367-B2EA-4F39-897D-9EDB7B13D199}" type="presOf" srcId="{E987DF41-DEE6-40DE-8CC1-84CB0CDB2035}" destId="{FB80CE64-9C0D-42D9-B220-E1960355A7C0}" srcOrd="0" destOrd="0" presId="urn:microsoft.com/office/officeart/2005/8/layout/gear1"/>
    <dgm:cxn modelId="{FC354E46-44E8-4E50-9230-44ED00D54C5E}" type="presOf" srcId="{F04F0E27-6210-4B76-A326-D9D3A34F786A}" destId="{9159EB1B-AD04-4522-BEDE-AA7BD83E0BF8}" srcOrd="0" destOrd="0" presId="urn:microsoft.com/office/officeart/2005/8/layout/gear1"/>
    <dgm:cxn modelId="{260917FC-1E90-4E08-A763-C5E4BB472F28}" srcId="{458F695D-7563-4F08-B93C-65354C0B018E}" destId="{5C05B57E-7AC4-4E35-A3BA-E51A1477E2F5}" srcOrd="0" destOrd="0" parTransId="{48889AB3-B97D-46D0-A97B-7F6160DBA9CC}" sibTransId="{371A1CD8-6C03-4F21-93B4-756F8D0ED903}"/>
    <dgm:cxn modelId="{69B15254-46A6-430C-B695-9069E36C7E6B}" type="presOf" srcId="{E18DF61C-AEE7-4DEF-82E3-8238445D4F70}" destId="{E007C790-EE90-4B18-97E7-4485C743AA84}" srcOrd="0" destOrd="0" presId="urn:microsoft.com/office/officeart/2005/8/layout/gear1"/>
    <dgm:cxn modelId="{56163F68-E7B9-433E-95ED-AF4FD2E9419D}" type="presOf" srcId="{5C05B57E-7AC4-4E35-A3BA-E51A1477E2F5}" destId="{87EE8D33-97FD-4B35-9768-EA6B7D59CFB2}" srcOrd="1" destOrd="0" presId="urn:microsoft.com/office/officeart/2005/8/layout/gear1"/>
    <dgm:cxn modelId="{E6631D3F-5D4E-4B34-BF25-0D939DA96E97}" type="presOf" srcId="{6D6F962A-2E87-4989-B571-1B3485EC405C}" destId="{3DDC801A-AE0B-42D9-9C1A-95B5D6568818}" srcOrd="1" destOrd="0" presId="urn:microsoft.com/office/officeart/2005/8/layout/gear1"/>
    <dgm:cxn modelId="{F6232C1C-B7E8-410C-9866-DF8C9B5B9ED5}" type="presParOf" srcId="{EF49A2DC-14C8-4467-9E92-62355D7C8FBE}" destId="{08167A30-0765-4D09-8F06-8286D40D36D8}" srcOrd="0" destOrd="0" presId="urn:microsoft.com/office/officeart/2005/8/layout/gear1"/>
    <dgm:cxn modelId="{619E4A94-258F-4249-967F-81618C073E47}" type="presParOf" srcId="{EF49A2DC-14C8-4467-9E92-62355D7C8FBE}" destId="{87EE8D33-97FD-4B35-9768-EA6B7D59CFB2}" srcOrd="1" destOrd="0" presId="urn:microsoft.com/office/officeart/2005/8/layout/gear1"/>
    <dgm:cxn modelId="{759CCA4F-0B78-4994-A8DD-4151E80928C6}" type="presParOf" srcId="{EF49A2DC-14C8-4467-9E92-62355D7C8FBE}" destId="{1BBF9816-EDF5-41E5-B2F6-BE14F9E3BF59}" srcOrd="2" destOrd="0" presId="urn:microsoft.com/office/officeart/2005/8/layout/gear1"/>
    <dgm:cxn modelId="{2E919ABC-9B24-4AA7-84AB-0048842B50C8}" type="presParOf" srcId="{EF49A2DC-14C8-4467-9E92-62355D7C8FBE}" destId="{9159EB1B-AD04-4522-BEDE-AA7BD83E0BF8}" srcOrd="3" destOrd="0" presId="urn:microsoft.com/office/officeart/2005/8/layout/gear1"/>
    <dgm:cxn modelId="{2A8AFA6D-2CD8-44FB-8B99-F7A2FDCB4EEF}" type="presParOf" srcId="{EF49A2DC-14C8-4467-9E92-62355D7C8FBE}" destId="{3FF41D55-7659-4056-8651-EE1D9DC7F46E}" srcOrd="4" destOrd="0" presId="urn:microsoft.com/office/officeart/2005/8/layout/gear1"/>
    <dgm:cxn modelId="{918CE1C5-E3E8-429A-BEE2-3292D48D53DF}" type="presParOf" srcId="{EF49A2DC-14C8-4467-9E92-62355D7C8FBE}" destId="{CE8BDAA9-875E-4E49-9593-C723AC61D20C}" srcOrd="5" destOrd="0" presId="urn:microsoft.com/office/officeart/2005/8/layout/gear1"/>
    <dgm:cxn modelId="{BE1D09AE-6FBF-4F35-8B40-C23731C04534}" type="presParOf" srcId="{EF49A2DC-14C8-4467-9E92-62355D7C8FBE}" destId="{5235C00A-0158-49F7-8F58-2B20FEBACB4B}" srcOrd="6" destOrd="0" presId="urn:microsoft.com/office/officeart/2005/8/layout/gear1"/>
    <dgm:cxn modelId="{4893BD19-976F-4B18-B563-4B6A0A94BF37}" type="presParOf" srcId="{EF49A2DC-14C8-4467-9E92-62355D7C8FBE}" destId="{3DDC801A-AE0B-42D9-9C1A-95B5D6568818}" srcOrd="7" destOrd="0" presId="urn:microsoft.com/office/officeart/2005/8/layout/gear1"/>
    <dgm:cxn modelId="{608281D0-BB2F-4FFE-9C52-4557C6E93FA5}" type="presParOf" srcId="{EF49A2DC-14C8-4467-9E92-62355D7C8FBE}" destId="{3AACB301-4D9C-495F-8348-06B1191DFBA5}" srcOrd="8" destOrd="0" presId="urn:microsoft.com/office/officeart/2005/8/layout/gear1"/>
    <dgm:cxn modelId="{DFE4B740-F6D7-4C29-802C-4FCC83D72009}" type="presParOf" srcId="{EF49A2DC-14C8-4467-9E92-62355D7C8FBE}" destId="{F84427D2-8B0B-47BD-9014-7CD0F987761C}" srcOrd="9" destOrd="0" presId="urn:microsoft.com/office/officeart/2005/8/layout/gear1"/>
    <dgm:cxn modelId="{6F6034F8-9E70-4AB5-B541-9075A9D0A48F}" type="presParOf" srcId="{EF49A2DC-14C8-4467-9E92-62355D7C8FBE}" destId="{F86C56DD-17A8-41E3-B431-84AA4BCED586}" srcOrd="10" destOrd="0" presId="urn:microsoft.com/office/officeart/2005/8/layout/gear1"/>
    <dgm:cxn modelId="{1DC4729F-6479-429C-BCEB-635885E34C83}" type="presParOf" srcId="{EF49A2DC-14C8-4467-9E92-62355D7C8FBE}" destId="{FB80CE64-9C0D-42D9-B220-E1960355A7C0}" srcOrd="11" destOrd="0" presId="urn:microsoft.com/office/officeart/2005/8/layout/gear1"/>
    <dgm:cxn modelId="{3E999A9D-914A-48B1-A15A-331C6253EA11}" type="presParOf" srcId="{EF49A2DC-14C8-4467-9E92-62355D7C8FBE}" destId="{E007C790-EE90-4B18-97E7-4485C743AA8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51EE0-93CE-4BBB-A15D-6A4D9924D07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FB091E0-B62B-47DF-98B8-8AAFA7203CF8}">
      <dgm:prSet phldrT="[Text]"/>
      <dgm:spPr/>
      <dgm:t>
        <a:bodyPr/>
        <a:lstStyle/>
        <a:p>
          <a:r>
            <a:rPr lang="en-US" dirty="0" smtClean="0"/>
            <a:t>Provocation</a:t>
          </a:r>
          <a:endParaRPr lang="en-US" dirty="0"/>
        </a:p>
      </dgm:t>
    </dgm:pt>
    <dgm:pt modelId="{47C4B0FF-8FC8-467A-8622-FF9B1B86C935}" type="parTrans" cxnId="{CEF88A17-30C0-455F-BDC0-91578AA10499}">
      <dgm:prSet/>
      <dgm:spPr/>
      <dgm:t>
        <a:bodyPr/>
        <a:lstStyle/>
        <a:p>
          <a:endParaRPr lang="en-US"/>
        </a:p>
      </dgm:t>
    </dgm:pt>
    <dgm:pt modelId="{0D69F368-4417-4D45-8F17-6851099647E0}" type="sibTrans" cxnId="{CEF88A17-30C0-455F-BDC0-91578AA10499}">
      <dgm:prSet/>
      <dgm:spPr/>
      <dgm:t>
        <a:bodyPr/>
        <a:lstStyle/>
        <a:p>
          <a:endParaRPr lang="en-US"/>
        </a:p>
      </dgm:t>
    </dgm:pt>
    <dgm:pt modelId="{E5BD0061-F8DD-485F-977B-DDB7EB299674}">
      <dgm:prSet phldrT="[Text]"/>
      <dgm:spPr/>
      <dgm:t>
        <a:bodyPr/>
        <a:lstStyle/>
        <a:p>
          <a:r>
            <a:rPr lang="en-US" dirty="0" smtClean="0"/>
            <a:t>Ideation</a:t>
          </a:r>
          <a:endParaRPr lang="en-US" dirty="0"/>
        </a:p>
      </dgm:t>
    </dgm:pt>
    <dgm:pt modelId="{354CB5E6-A761-40F0-BDE6-FB01595AF9E4}" type="parTrans" cxnId="{E9BF115A-FBB1-4B2F-A4EE-F1B9DC4E2DFB}">
      <dgm:prSet/>
      <dgm:spPr/>
      <dgm:t>
        <a:bodyPr/>
        <a:lstStyle/>
        <a:p>
          <a:endParaRPr lang="en-US"/>
        </a:p>
      </dgm:t>
    </dgm:pt>
    <dgm:pt modelId="{F2152654-8FF6-4D14-B0E6-27EB437D9A6E}" type="sibTrans" cxnId="{E9BF115A-FBB1-4B2F-A4EE-F1B9DC4E2DFB}">
      <dgm:prSet/>
      <dgm:spPr/>
      <dgm:t>
        <a:bodyPr/>
        <a:lstStyle/>
        <a:p>
          <a:endParaRPr lang="en-US"/>
        </a:p>
      </dgm:t>
    </dgm:pt>
    <dgm:pt modelId="{DE79470A-F8CB-40E9-8E28-C5FB05A34C5F}">
      <dgm:prSet phldrT="[Text]"/>
      <dgm:spPr/>
      <dgm:t>
        <a:bodyPr/>
        <a:lstStyle/>
        <a:p>
          <a:r>
            <a:rPr lang="en-US" dirty="0" smtClean="0"/>
            <a:t>Knowledge Generation</a:t>
          </a:r>
          <a:endParaRPr lang="en-US" dirty="0"/>
        </a:p>
      </dgm:t>
    </dgm:pt>
    <dgm:pt modelId="{8468C62B-7F42-4A9D-B43E-3B5B31BEB357}" type="parTrans" cxnId="{A99F24C0-46A4-42F6-B72C-45B68025C5C9}">
      <dgm:prSet/>
      <dgm:spPr/>
      <dgm:t>
        <a:bodyPr/>
        <a:lstStyle/>
        <a:p>
          <a:endParaRPr lang="en-US"/>
        </a:p>
      </dgm:t>
    </dgm:pt>
    <dgm:pt modelId="{EE45A156-8D20-45A3-9958-025A9AFE4283}" type="sibTrans" cxnId="{A99F24C0-46A4-42F6-B72C-45B68025C5C9}">
      <dgm:prSet/>
      <dgm:spPr/>
      <dgm:t>
        <a:bodyPr/>
        <a:lstStyle/>
        <a:p>
          <a:endParaRPr lang="en-US"/>
        </a:p>
      </dgm:t>
    </dgm:pt>
    <dgm:pt modelId="{09B55B84-3D79-4357-9476-FC0BD84F1C2E}">
      <dgm:prSet/>
      <dgm:spPr/>
      <dgm:t>
        <a:bodyPr/>
        <a:lstStyle/>
        <a:p>
          <a:r>
            <a:rPr lang="en-US" dirty="0" smtClean="0"/>
            <a:t>Validation</a:t>
          </a:r>
          <a:endParaRPr lang="en-US" dirty="0"/>
        </a:p>
      </dgm:t>
    </dgm:pt>
    <dgm:pt modelId="{F6400EAE-712F-4AB5-A5D6-FA5FACB49A46}" type="parTrans" cxnId="{E8D7808D-2782-4C33-8C63-A8205F4D2CDA}">
      <dgm:prSet/>
      <dgm:spPr/>
      <dgm:t>
        <a:bodyPr/>
        <a:lstStyle/>
        <a:p>
          <a:endParaRPr lang="en-US"/>
        </a:p>
      </dgm:t>
    </dgm:pt>
    <dgm:pt modelId="{9CDCEB63-F0E7-43C5-A641-24B651885C85}" type="sibTrans" cxnId="{E8D7808D-2782-4C33-8C63-A8205F4D2CDA}">
      <dgm:prSet/>
      <dgm:spPr/>
      <dgm:t>
        <a:bodyPr/>
        <a:lstStyle/>
        <a:p>
          <a:endParaRPr lang="en-US"/>
        </a:p>
      </dgm:t>
    </dgm:pt>
    <dgm:pt modelId="{9517EB3C-5B06-421C-927C-CC2BC575F3F5}">
      <dgm:prSet/>
      <dgm:spPr/>
      <dgm:t>
        <a:bodyPr/>
        <a:lstStyle/>
        <a:p>
          <a:r>
            <a:rPr lang="en-US" dirty="0" smtClean="0"/>
            <a:t>Dissemination</a:t>
          </a:r>
          <a:endParaRPr lang="en-US" dirty="0"/>
        </a:p>
      </dgm:t>
    </dgm:pt>
    <dgm:pt modelId="{8E35D5F0-7649-4DFF-9E65-62B91C99157D}" type="parTrans" cxnId="{50B3A6A7-6D14-48C2-9D08-E267B9EED4B1}">
      <dgm:prSet/>
      <dgm:spPr/>
      <dgm:t>
        <a:bodyPr/>
        <a:lstStyle/>
        <a:p>
          <a:endParaRPr lang="en-US"/>
        </a:p>
      </dgm:t>
    </dgm:pt>
    <dgm:pt modelId="{9DABDC50-E324-4A60-9E97-8D5F23A8413C}" type="sibTrans" cxnId="{50B3A6A7-6D14-48C2-9D08-E267B9EED4B1}">
      <dgm:prSet/>
      <dgm:spPr/>
      <dgm:t>
        <a:bodyPr/>
        <a:lstStyle/>
        <a:p>
          <a:endParaRPr lang="en-US"/>
        </a:p>
      </dgm:t>
    </dgm:pt>
    <dgm:pt modelId="{23354023-B398-4DBA-B3F1-680370E780FC}">
      <dgm:prSet/>
      <dgm:spPr/>
      <dgm:t>
        <a:bodyPr/>
        <a:lstStyle/>
        <a:p>
          <a:r>
            <a:rPr lang="en-US" dirty="0" smtClean="0"/>
            <a:t>Preservation</a:t>
          </a:r>
          <a:endParaRPr lang="en-US" dirty="0"/>
        </a:p>
      </dgm:t>
    </dgm:pt>
    <dgm:pt modelId="{25A43667-FE8A-4B72-9943-0957591357D7}" type="parTrans" cxnId="{BEEA088F-54BC-407F-869B-866A55EF2CA0}">
      <dgm:prSet/>
      <dgm:spPr/>
      <dgm:t>
        <a:bodyPr/>
        <a:lstStyle/>
        <a:p>
          <a:endParaRPr lang="en-US"/>
        </a:p>
      </dgm:t>
    </dgm:pt>
    <dgm:pt modelId="{75DE7555-DB5C-459E-99F2-9C60EC6B6C41}" type="sibTrans" cxnId="{BEEA088F-54BC-407F-869B-866A55EF2CA0}">
      <dgm:prSet/>
      <dgm:spPr/>
      <dgm:t>
        <a:bodyPr/>
        <a:lstStyle/>
        <a:p>
          <a:endParaRPr lang="en-US"/>
        </a:p>
      </dgm:t>
    </dgm:pt>
    <dgm:pt modelId="{DCD87C0A-7033-4648-B1D4-D99A1008BF46}" type="pres">
      <dgm:prSet presAssocID="{81C51EE0-93CE-4BBB-A15D-6A4D9924D07F}" presName="Name0" presStyleCnt="0">
        <dgm:presLayoutVars>
          <dgm:dir/>
          <dgm:resizeHandles val="exact"/>
        </dgm:presLayoutVars>
      </dgm:prSet>
      <dgm:spPr/>
    </dgm:pt>
    <dgm:pt modelId="{4916F886-C27C-40C2-8C57-DF32E23AB29C}" type="pres">
      <dgm:prSet presAssocID="{9FB091E0-B62B-47DF-98B8-8AAFA7203CF8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3C1AC-3E86-4810-815D-7D5341A30594}" type="pres">
      <dgm:prSet presAssocID="{0D69F368-4417-4D45-8F17-6851099647E0}" presName="parSpace" presStyleCnt="0"/>
      <dgm:spPr/>
    </dgm:pt>
    <dgm:pt modelId="{41D3ECBF-3A83-464D-B9A4-066F7E2976E7}" type="pres">
      <dgm:prSet presAssocID="{E5BD0061-F8DD-485F-977B-DDB7EB299674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D5E06-522D-405A-93F6-7551CD4BD71E}" type="pres">
      <dgm:prSet presAssocID="{F2152654-8FF6-4D14-B0E6-27EB437D9A6E}" presName="parSpace" presStyleCnt="0"/>
      <dgm:spPr/>
    </dgm:pt>
    <dgm:pt modelId="{2A656773-7948-4786-AC23-B713A29FCBF9}" type="pres">
      <dgm:prSet presAssocID="{DE79470A-F8CB-40E9-8E28-C5FB05A34C5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A20D2-BD4B-4E82-AA55-70E325495BB6}" type="pres">
      <dgm:prSet presAssocID="{EE45A156-8D20-45A3-9958-025A9AFE4283}" presName="parSpace" presStyleCnt="0"/>
      <dgm:spPr/>
    </dgm:pt>
    <dgm:pt modelId="{FBD172DC-4E6B-475C-B5DB-BB0F9923D91C}" type="pres">
      <dgm:prSet presAssocID="{09B55B84-3D79-4357-9476-FC0BD84F1C2E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4DF86-70A5-49F6-A862-D0227226452A}" type="pres">
      <dgm:prSet presAssocID="{9CDCEB63-F0E7-43C5-A641-24B651885C85}" presName="parSpace" presStyleCnt="0"/>
      <dgm:spPr/>
    </dgm:pt>
    <dgm:pt modelId="{869B24AD-92D6-47D0-9AFA-2AAF5FAFA79F}" type="pres">
      <dgm:prSet presAssocID="{9517EB3C-5B06-421C-927C-CC2BC575F3F5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C4CBA-9A77-4BB8-B794-43E5ECB64F78}" type="pres">
      <dgm:prSet presAssocID="{9DABDC50-E324-4A60-9E97-8D5F23A8413C}" presName="parSpace" presStyleCnt="0"/>
      <dgm:spPr/>
    </dgm:pt>
    <dgm:pt modelId="{6C09B4C6-1B30-4654-A937-E679D776DE58}" type="pres">
      <dgm:prSet presAssocID="{23354023-B398-4DBA-B3F1-680370E780FC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CFAB99-DA14-432E-9D92-CDC525D0AF9E}" type="presOf" srcId="{09B55B84-3D79-4357-9476-FC0BD84F1C2E}" destId="{FBD172DC-4E6B-475C-B5DB-BB0F9923D91C}" srcOrd="0" destOrd="0" presId="urn:microsoft.com/office/officeart/2005/8/layout/hChevron3"/>
    <dgm:cxn modelId="{A99F24C0-46A4-42F6-B72C-45B68025C5C9}" srcId="{81C51EE0-93CE-4BBB-A15D-6A4D9924D07F}" destId="{DE79470A-F8CB-40E9-8E28-C5FB05A34C5F}" srcOrd="2" destOrd="0" parTransId="{8468C62B-7F42-4A9D-B43E-3B5B31BEB357}" sibTransId="{EE45A156-8D20-45A3-9958-025A9AFE4283}"/>
    <dgm:cxn modelId="{E8D7808D-2782-4C33-8C63-A8205F4D2CDA}" srcId="{81C51EE0-93CE-4BBB-A15D-6A4D9924D07F}" destId="{09B55B84-3D79-4357-9476-FC0BD84F1C2E}" srcOrd="3" destOrd="0" parTransId="{F6400EAE-712F-4AB5-A5D6-FA5FACB49A46}" sibTransId="{9CDCEB63-F0E7-43C5-A641-24B651885C85}"/>
    <dgm:cxn modelId="{98997D32-3D23-4CB2-9FB8-0197B235A07F}" type="presOf" srcId="{DE79470A-F8CB-40E9-8E28-C5FB05A34C5F}" destId="{2A656773-7948-4786-AC23-B713A29FCBF9}" srcOrd="0" destOrd="0" presId="urn:microsoft.com/office/officeart/2005/8/layout/hChevron3"/>
    <dgm:cxn modelId="{BEEA088F-54BC-407F-869B-866A55EF2CA0}" srcId="{81C51EE0-93CE-4BBB-A15D-6A4D9924D07F}" destId="{23354023-B398-4DBA-B3F1-680370E780FC}" srcOrd="5" destOrd="0" parTransId="{25A43667-FE8A-4B72-9943-0957591357D7}" sibTransId="{75DE7555-DB5C-459E-99F2-9C60EC6B6C41}"/>
    <dgm:cxn modelId="{04E987A4-BBFA-43C9-ABB7-E2C488399F5F}" type="presOf" srcId="{81C51EE0-93CE-4BBB-A15D-6A4D9924D07F}" destId="{DCD87C0A-7033-4648-B1D4-D99A1008BF46}" srcOrd="0" destOrd="0" presId="urn:microsoft.com/office/officeart/2005/8/layout/hChevron3"/>
    <dgm:cxn modelId="{77C2BBBF-3DA4-498D-B215-8EBE82617AE7}" type="presOf" srcId="{9517EB3C-5B06-421C-927C-CC2BC575F3F5}" destId="{869B24AD-92D6-47D0-9AFA-2AAF5FAFA79F}" srcOrd="0" destOrd="0" presId="urn:microsoft.com/office/officeart/2005/8/layout/hChevron3"/>
    <dgm:cxn modelId="{E9BF115A-FBB1-4B2F-A4EE-F1B9DC4E2DFB}" srcId="{81C51EE0-93CE-4BBB-A15D-6A4D9924D07F}" destId="{E5BD0061-F8DD-485F-977B-DDB7EB299674}" srcOrd="1" destOrd="0" parTransId="{354CB5E6-A761-40F0-BDE6-FB01595AF9E4}" sibTransId="{F2152654-8FF6-4D14-B0E6-27EB437D9A6E}"/>
    <dgm:cxn modelId="{0D42241D-C8E4-4C30-8E3E-50EE5BE9E601}" type="presOf" srcId="{23354023-B398-4DBA-B3F1-680370E780FC}" destId="{6C09B4C6-1B30-4654-A937-E679D776DE58}" srcOrd="0" destOrd="0" presId="urn:microsoft.com/office/officeart/2005/8/layout/hChevron3"/>
    <dgm:cxn modelId="{CEF88A17-30C0-455F-BDC0-91578AA10499}" srcId="{81C51EE0-93CE-4BBB-A15D-6A4D9924D07F}" destId="{9FB091E0-B62B-47DF-98B8-8AAFA7203CF8}" srcOrd="0" destOrd="0" parTransId="{47C4B0FF-8FC8-467A-8622-FF9B1B86C935}" sibTransId="{0D69F368-4417-4D45-8F17-6851099647E0}"/>
    <dgm:cxn modelId="{50B3A6A7-6D14-48C2-9D08-E267B9EED4B1}" srcId="{81C51EE0-93CE-4BBB-A15D-6A4D9924D07F}" destId="{9517EB3C-5B06-421C-927C-CC2BC575F3F5}" srcOrd="4" destOrd="0" parTransId="{8E35D5F0-7649-4DFF-9E65-62B91C99157D}" sibTransId="{9DABDC50-E324-4A60-9E97-8D5F23A8413C}"/>
    <dgm:cxn modelId="{83152C12-C97D-432A-91EF-72F2AA64646E}" type="presOf" srcId="{9FB091E0-B62B-47DF-98B8-8AAFA7203CF8}" destId="{4916F886-C27C-40C2-8C57-DF32E23AB29C}" srcOrd="0" destOrd="0" presId="urn:microsoft.com/office/officeart/2005/8/layout/hChevron3"/>
    <dgm:cxn modelId="{80A1B7E5-2AFF-4877-8D8A-3D8A0CFA9BB4}" type="presOf" srcId="{E5BD0061-F8DD-485F-977B-DDB7EB299674}" destId="{41D3ECBF-3A83-464D-B9A4-066F7E2976E7}" srcOrd="0" destOrd="0" presId="urn:microsoft.com/office/officeart/2005/8/layout/hChevron3"/>
    <dgm:cxn modelId="{38F3E294-9F7C-495A-88FD-86A64104FA84}" type="presParOf" srcId="{DCD87C0A-7033-4648-B1D4-D99A1008BF46}" destId="{4916F886-C27C-40C2-8C57-DF32E23AB29C}" srcOrd="0" destOrd="0" presId="urn:microsoft.com/office/officeart/2005/8/layout/hChevron3"/>
    <dgm:cxn modelId="{5BAEF6E8-BD1D-4ABB-9454-AE749556863A}" type="presParOf" srcId="{DCD87C0A-7033-4648-B1D4-D99A1008BF46}" destId="{3313C1AC-3E86-4810-815D-7D5341A30594}" srcOrd="1" destOrd="0" presId="urn:microsoft.com/office/officeart/2005/8/layout/hChevron3"/>
    <dgm:cxn modelId="{CD7F3ECA-E371-4CB0-95AD-1C9F2E0EE56A}" type="presParOf" srcId="{DCD87C0A-7033-4648-B1D4-D99A1008BF46}" destId="{41D3ECBF-3A83-464D-B9A4-066F7E2976E7}" srcOrd="2" destOrd="0" presId="urn:microsoft.com/office/officeart/2005/8/layout/hChevron3"/>
    <dgm:cxn modelId="{D89F4995-D38A-4193-8B45-F1732BDB6B45}" type="presParOf" srcId="{DCD87C0A-7033-4648-B1D4-D99A1008BF46}" destId="{412D5E06-522D-405A-93F6-7551CD4BD71E}" srcOrd="3" destOrd="0" presId="urn:microsoft.com/office/officeart/2005/8/layout/hChevron3"/>
    <dgm:cxn modelId="{CE2B0EB9-6657-4604-805B-DDB3C2FB97BA}" type="presParOf" srcId="{DCD87C0A-7033-4648-B1D4-D99A1008BF46}" destId="{2A656773-7948-4786-AC23-B713A29FCBF9}" srcOrd="4" destOrd="0" presId="urn:microsoft.com/office/officeart/2005/8/layout/hChevron3"/>
    <dgm:cxn modelId="{36C22D90-DDFE-44EA-9B33-8A251BD6228B}" type="presParOf" srcId="{DCD87C0A-7033-4648-B1D4-D99A1008BF46}" destId="{7B1A20D2-BD4B-4E82-AA55-70E325495BB6}" srcOrd="5" destOrd="0" presId="urn:microsoft.com/office/officeart/2005/8/layout/hChevron3"/>
    <dgm:cxn modelId="{FBAE0F18-AC65-4EF2-9E54-967EA8436D48}" type="presParOf" srcId="{DCD87C0A-7033-4648-B1D4-D99A1008BF46}" destId="{FBD172DC-4E6B-475C-B5DB-BB0F9923D91C}" srcOrd="6" destOrd="0" presId="urn:microsoft.com/office/officeart/2005/8/layout/hChevron3"/>
    <dgm:cxn modelId="{8979CD60-BD3F-466B-9307-6C77785CD000}" type="presParOf" srcId="{DCD87C0A-7033-4648-B1D4-D99A1008BF46}" destId="{CE04DF86-70A5-49F6-A862-D0227226452A}" srcOrd="7" destOrd="0" presId="urn:microsoft.com/office/officeart/2005/8/layout/hChevron3"/>
    <dgm:cxn modelId="{AAD7610E-F142-47D2-A432-72E2111B91C0}" type="presParOf" srcId="{DCD87C0A-7033-4648-B1D4-D99A1008BF46}" destId="{869B24AD-92D6-47D0-9AFA-2AAF5FAFA79F}" srcOrd="8" destOrd="0" presId="urn:microsoft.com/office/officeart/2005/8/layout/hChevron3"/>
    <dgm:cxn modelId="{D4EF9CCB-7804-48E5-81DB-21A50B9820B3}" type="presParOf" srcId="{DCD87C0A-7033-4648-B1D4-D99A1008BF46}" destId="{D48C4CBA-9A77-4BB8-B794-43E5ECB64F78}" srcOrd="9" destOrd="0" presId="urn:microsoft.com/office/officeart/2005/8/layout/hChevron3"/>
    <dgm:cxn modelId="{68037CE4-AF55-40FD-92B4-0E3CE9A6E928}" type="presParOf" srcId="{DCD87C0A-7033-4648-B1D4-D99A1008BF46}" destId="{6C09B4C6-1B30-4654-A937-E679D776DE58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67A30-0765-4D09-8F06-8286D40D36D8}">
      <dsp:nvSpPr>
        <dsp:cNvPr id="0" name=""/>
        <dsp:cNvSpPr/>
      </dsp:nvSpPr>
      <dsp:spPr>
        <a:xfrm>
          <a:off x="2274578" y="1890332"/>
          <a:ext cx="2310407" cy="231040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Original Research</a:t>
          </a:r>
          <a:endParaRPr lang="en-US" sz="1400" kern="1200" dirty="0" smtClean="0"/>
        </a:p>
      </dsp:txBody>
      <dsp:txXfrm>
        <a:off x="2739073" y="2431534"/>
        <a:ext cx="1381417" cy="1187597"/>
      </dsp:txXfrm>
    </dsp:sp>
    <dsp:sp modelId="{9159EB1B-AD04-4522-BEDE-AA7BD83E0BF8}">
      <dsp:nvSpPr>
        <dsp:cNvPr id="0" name=""/>
        <dsp:cNvSpPr/>
      </dsp:nvSpPr>
      <dsp:spPr>
        <a:xfrm>
          <a:off x="930342" y="1344236"/>
          <a:ext cx="1680296" cy="168029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Reproduce</a:t>
          </a:r>
        </a:p>
      </dsp:txBody>
      <dsp:txXfrm>
        <a:off x="1353362" y="1769812"/>
        <a:ext cx="834256" cy="829144"/>
      </dsp:txXfrm>
    </dsp:sp>
    <dsp:sp modelId="{5235C00A-0158-49F7-8F58-2B20FEBACB4B}">
      <dsp:nvSpPr>
        <dsp:cNvPr id="0" name=""/>
        <dsp:cNvSpPr/>
      </dsp:nvSpPr>
      <dsp:spPr>
        <a:xfrm rot="20700000">
          <a:off x="1871479" y="185004"/>
          <a:ext cx="1646347" cy="164634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Replicate</a:t>
          </a:r>
          <a:endParaRPr lang="en-US" sz="1400" kern="1200" dirty="0"/>
        </a:p>
      </dsp:txBody>
      <dsp:txXfrm rot="-20700000">
        <a:off x="2232571" y="546096"/>
        <a:ext cx="924162" cy="924162"/>
      </dsp:txXfrm>
    </dsp:sp>
    <dsp:sp modelId="{F86C56DD-17A8-41E3-B431-84AA4BCED586}">
      <dsp:nvSpPr>
        <dsp:cNvPr id="0" name=""/>
        <dsp:cNvSpPr/>
      </dsp:nvSpPr>
      <dsp:spPr>
        <a:xfrm>
          <a:off x="2096994" y="1541657"/>
          <a:ext cx="2957320" cy="2957320"/>
        </a:xfrm>
        <a:prstGeom prst="circularArrow">
          <a:avLst>
            <a:gd name="adj1" fmla="val 4688"/>
            <a:gd name="adj2" fmla="val 299029"/>
            <a:gd name="adj3" fmla="val 2516397"/>
            <a:gd name="adj4" fmla="val 1586077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0CE64-9C0D-42D9-B220-E1960355A7C0}">
      <dsp:nvSpPr>
        <dsp:cNvPr id="0" name=""/>
        <dsp:cNvSpPr/>
      </dsp:nvSpPr>
      <dsp:spPr>
        <a:xfrm>
          <a:off x="632764" y="972423"/>
          <a:ext cx="2148678" cy="214867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7C790-EE90-4B18-97E7-4485C743AA84}">
      <dsp:nvSpPr>
        <dsp:cNvPr id="0" name=""/>
        <dsp:cNvSpPr/>
      </dsp:nvSpPr>
      <dsp:spPr>
        <a:xfrm>
          <a:off x="1490662" y="-175635"/>
          <a:ext cx="2316708" cy="231670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6F886-C27C-40C2-8C57-DF32E23AB29C}">
      <dsp:nvSpPr>
        <dsp:cNvPr id="0" name=""/>
        <dsp:cNvSpPr/>
      </dsp:nvSpPr>
      <dsp:spPr>
        <a:xfrm>
          <a:off x="1346" y="407330"/>
          <a:ext cx="2205384" cy="88215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Provocation</a:t>
          </a:r>
          <a:endParaRPr lang="en-US" sz="1700" kern="1200" dirty="0"/>
        </a:p>
      </dsp:txBody>
      <dsp:txXfrm>
        <a:off x="1346" y="407330"/>
        <a:ext cx="1984846" cy="882153"/>
      </dsp:txXfrm>
    </dsp:sp>
    <dsp:sp modelId="{41D3ECBF-3A83-464D-B9A4-066F7E2976E7}">
      <dsp:nvSpPr>
        <dsp:cNvPr id="0" name=""/>
        <dsp:cNvSpPr/>
      </dsp:nvSpPr>
      <dsp:spPr>
        <a:xfrm>
          <a:off x="1765654" y="407330"/>
          <a:ext cx="2205384" cy="882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Ideation</a:t>
          </a:r>
          <a:endParaRPr lang="en-US" sz="1700" kern="1200" dirty="0"/>
        </a:p>
      </dsp:txBody>
      <dsp:txXfrm>
        <a:off x="2206731" y="407330"/>
        <a:ext cx="1323231" cy="882153"/>
      </dsp:txXfrm>
    </dsp:sp>
    <dsp:sp modelId="{2A656773-7948-4786-AC23-B713A29FCBF9}">
      <dsp:nvSpPr>
        <dsp:cNvPr id="0" name=""/>
        <dsp:cNvSpPr/>
      </dsp:nvSpPr>
      <dsp:spPr>
        <a:xfrm>
          <a:off x="3529961" y="407330"/>
          <a:ext cx="2205384" cy="882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Knowledge Generation</a:t>
          </a:r>
          <a:endParaRPr lang="en-US" sz="1700" kern="1200" dirty="0"/>
        </a:p>
      </dsp:txBody>
      <dsp:txXfrm>
        <a:off x="3971038" y="407330"/>
        <a:ext cx="1323231" cy="882153"/>
      </dsp:txXfrm>
    </dsp:sp>
    <dsp:sp modelId="{FBD172DC-4E6B-475C-B5DB-BB0F9923D91C}">
      <dsp:nvSpPr>
        <dsp:cNvPr id="0" name=""/>
        <dsp:cNvSpPr/>
      </dsp:nvSpPr>
      <dsp:spPr>
        <a:xfrm>
          <a:off x="5294269" y="407330"/>
          <a:ext cx="2205384" cy="882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Validation</a:t>
          </a:r>
          <a:endParaRPr lang="en-US" sz="1700" kern="1200" dirty="0"/>
        </a:p>
      </dsp:txBody>
      <dsp:txXfrm>
        <a:off x="5735346" y="407330"/>
        <a:ext cx="1323231" cy="882153"/>
      </dsp:txXfrm>
    </dsp:sp>
    <dsp:sp modelId="{869B24AD-92D6-47D0-9AFA-2AAF5FAFA79F}">
      <dsp:nvSpPr>
        <dsp:cNvPr id="0" name=""/>
        <dsp:cNvSpPr/>
      </dsp:nvSpPr>
      <dsp:spPr>
        <a:xfrm>
          <a:off x="7058577" y="407330"/>
          <a:ext cx="2205384" cy="882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Dissemination</a:t>
          </a:r>
          <a:endParaRPr lang="en-US" sz="1700" kern="1200" dirty="0"/>
        </a:p>
      </dsp:txBody>
      <dsp:txXfrm>
        <a:off x="7499654" y="407330"/>
        <a:ext cx="1323231" cy="882153"/>
      </dsp:txXfrm>
    </dsp:sp>
    <dsp:sp modelId="{6C09B4C6-1B30-4654-A937-E679D776DE58}">
      <dsp:nvSpPr>
        <dsp:cNvPr id="0" name=""/>
        <dsp:cNvSpPr/>
      </dsp:nvSpPr>
      <dsp:spPr>
        <a:xfrm>
          <a:off x="8822884" y="407330"/>
          <a:ext cx="2205384" cy="8821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Preservation</a:t>
          </a:r>
          <a:endParaRPr lang="en-US" sz="1700" kern="1200" dirty="0"/>
        </a:p>
      </dsp:txBody>
      <dsp:txXfrm>
        <a:off x="9263961" y="407330"/>
        <a:ext cx="1323231" cy="88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Reproducibility is a core motivation of open science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Apologies for the</a:t>
            </a:r>
            <a:r>
              <a:rPr lang="en-US" baseline="0" dirty="0" smtClean="0"/>
              <a:t> iceberg analogy– but if we consider that geospatial data itself is just the glamorous polar bear platform above the ocean surface, a mass of contextual information lies beneath, and without knowledge of this the fraction above water is both useless and dangerous.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are the cogs for research</a:t>
            </a:r>
            <a:r>
              <a:rPr lang="en-US" baseline="0" dirty="0" smtClean="0"/>
              <a:t> data wheels</a:t>
            </a:r>
          </a:p>
          <a:p>
            <a:endParaRPr lang="en-US" dirty="0" smtClean="0"/>
          </a:p>
          <a:p>
            <a:r>
              <a:rPr lang="en-US" dirty="0" smtClean="0"/>
              <a:t>Finable: persistent</a:t>
            </a:r>
            <a:r>
              <a:rPr lang="en-US" baseline="0" dirty="0" smtClean="0"/>
              <a:t> identifier and searchable information</a:t>
            </a:r>
          </a:p>
          <a:p>
            <a:r>
              <a:rPr lang="en-US" baseline="0" dirty="0" smtClean="0"/>
              <a:t>Accessible: license, protocol for access, metadata may stand in for inaccessible original data</a:t>
            </a:r>
          </a:p>
          <a:p>
            <a:r>
              <a:rPr lang="en-US" baseline="0" dirty="0" smtClean="0"/>
              <a:t>Interoperable: metadata standards for machine readability</a:t>
            </a:r>
          </a:p>
          <a:p>
            <a:r>
              <a:rPr lang="en-US" baseline="0" dirty="0" smtClean="0"/>
              <a:t>Reusable: license for direct reuse &amp; sufficient metadata for reanalysis or replication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So… what standards do we have for geographic research &amp;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Provocation: we search for existing literature and new ideas – imagine geographically explicit literature reviews and synthesis studies…</a:t>
            </a:r>
          </a:p>
          <a:p>
            <a:r>
              <a:rPr lang="en-US" baseline="0" dirty="0" smtClean="0"/>
              <a:t>Ideation: plan the research, including human subjects protocols, proposals with data management plans, and pre-analysis registrations of study protocols, requiring study of metadata for 2ndary data and creation of metadata for the project and each of its data layers</a:t>
            </a:r>
          </a:p>
          <a:p>
            <a:r>
              <a:rPr lang="en-US" baseline="0" dirty="0" smtClean="0"/>
              <a:t>Knowledge generation: collect and analyze data, ideally in an executable research compendium with a computational notebook or other means of tracking provenance</a:t>
            </a:r>
          </a:p>
          <a:p>
            <a:r>
              <a:rPr lang="en-US" baseline="0" dirty="0" smtClean="0"/>
              <a:t>Validation: analyze and share preliminary results, which can be aided with OSF / </a:t>
            </a:r>
            <a:r>
              <a:rPr lang="en-US" baseline="0" dirty="0" err="1" smtClean="0"/>
              <a:t>figshare</a:t>
            </a:r>
            <a:r>
              <a:rPr lang="en-US" baseline="0" dirty="0" smtClean="0"/>
              <a:t> registration</a:t>
            </a:r>
          </a:p>
          <a:p>
            <a:r>
              <a:rPr lang="en-US" baseline="0" dirty="0" smtClean="0"/>
              <a:t>Dissemination: Peer review, revision and publication – scientific papers insufficiently communicate research methods for review</a:t>
            </a:r>
          </a:p>
          <a:p>
            <a:r>
              <a:rPr lang="en-US" baseline="0" dirty="0" smtClean="0"/>
              <a:t>Preservation: Archiving in an open access repository /w project-level metadata for searching and data metadata for (re)usability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this framework, what </a:t>
            </a:r>
          </a:p>
          <a:p>
            <a:r>
              <a:rPr lang="en-US" baseline="0" dirty="0" smtClean="0"/>
              <a:t>geospatial software help manage metadata through the open science research life cycle framework?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this suite of software tools, what software features do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7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start-up: double check for very fast installation, single check for more complex installation/program, grey check for</a:t>
            </a:r>
            <a:r>
              <a:rPr lang="en-US" baseline="0" dirty="0" smtClean="0"/>
              <a:t> more difficult procedure to begin project and import data</a:t>
            </a:r>
          </a:p>
          <a:p>
            <a:r>
              <a:rPr lang="en-US" baseline="0" dirty="0" smtClean="0"/>
              <a:t>GUI: check for graphical user interface for editing </a:t>
            </a:r>
            <a:r>
              <a:rPr lang="en-US" baseline="0" dirty="0" err="1" smtClean="0"/>
              <a:t>metdata</a:t>
            </a:r>
            <a:r>
              <a:rPr lang="en-US" baseline="0" dirty="0" smtClean="0"/>
              <a:t>, grey check if it requires an add-on</a:t>
            </a:r>
          </a:p>
          <a:p>
            <a:r>
              <a:rPr lang="en-US" baseline="0" dirty="0" smtClean="0"/>
              <a:t>Standards: double-checks for supporting Dublin Core and ISO, single check for supporting only one, grey check for supporting only FGDC or requiring add-on</a:t>
            </a:r>
          </a:p>
          <a:p>
            <a:r>
              <a:rPr lang="en-US" baseline="0" dirty="0" smtClean="0"/>
              <a:t>Encoding: XML is the standard, some also use JSON or YAML – this makes it possible for other software to use the data to auto-generate research documents</a:t>
            </a:r>
          </a:p>
          <a:p>
            <a:r>
              <a:rPr lang="en-US" baseline="0" dirty="0" smtClean="0"/>
              <a:t>Catalogue: check for searching and listing geospatial data in a research directory: grey check for doing this only for Raster (SAGA) or only in visual Browser (QGIS)</a:t>
            </a:r>
          </a:p>
          <a:p>
            <a:r>
              <a:rPr lang="en-US" baseline="0" dirty="0" smtClean="0"/>
              <a:t>Automated geographic: automatically extracting geographic metadata – extent, CRS</a:t>
            </a:r>
          </a:p>
          <a:p>
            <a:r>
              <a:rPr lang="en-US" baseline="0" dirty="0" smtClean="0"/>
              <a:t>Automated attribute: automatically extracting layer attributes, types, and perhaps descriptive statistics – grey if only in layer view</a:t>
            </a:r>
          </a:p>
          <a:p>
            <a:r>
              <a:rPr lang="en-US" dirty="0" smtClean="0"/>
              <a:t>Validate: feature to assess completeness</a:t>
            </a:r>
            <a:r>
              <a:rPr lang="en-US" baseline="0" dirty="0" smtClean="0"/>
              <a:t> of metadata records</a:t>
            </a:r>
          </a:p>
          <a:p>
            <a:r>
              <a:rPr lang="en-US" baseline="0" dirty="0" smtClean="0"/>
              <a:t>Provenance: feature to automatically track analytical steps and record them as layer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small" spc="3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8/16/2022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8/16/2022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8/16/2022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spc="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2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48145"/>
            <a:ext cx="10993549" cy="1747299"/>
          </a:xfrm>
        </p:spPr>
        <p:txBody>
          <a:bodyPr>
            <a:noAutofit/>
          </a:bodyPr>
          <a:lstStyle/>
          <a:p>
            <a:r>
              <a:rPr lang="en-US" dirty="0" smtClean="0"/>
              <a:t>Mainstreaming </a:t>
            </a:r>
            <a:r>
              <a:rPr lang="en-US" b="1" dirty="0" smtClean="0"/>
              <a:t>Metadata</a:t>
            </a:r>
            <a:r>
              <a:rPr lang="en-US" dirty="0" smtClean="0"/>
              <a:t> into </a:t>
            </a:r>
            <a:r>
              <a:rPr lang="en-US" b="1" dirty="0" smtClean="0"/>
              <a:t>Research Workflows </a:t>
            </a:r>
            <a:r>
              <a:rPr lang="en-US" dirty="0" smtClean="0"/>
              <a:t>to advance </a:t>
            </a:r>
            <a:r>
              <a:rPr lang="en-US" b="1" dirty="0" smtClean="0"/>
              <a:t>Reproducibility</a:t>
            </a:r>
            <a:r>
              <a:rPr lang="en-US" dirty="0" smtClean="0"/>
              <a:t> and </a:t>
            </a:r>
            <a:r>
              <a:rPr lang="en-US" b="1" dirty="0" smtClean="0"/>
              <a:t>Open Geographic Information Science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</a:t>
            </a:r>
            <a:r>
              <a:rPr lang="en-US" sz="2000" dirty="0" smtClean="0"/>
              <a:t>Holler</a:t>
            </a:r>
            <a:r>
              <a:rPr lang="en-US" dirty="0" smtClean="0"/>
              <a:t> (Middlebury College) and Peter Kedron (Arizona State University)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7316" y="4039985"/>
            <a:ext cx="755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Conference: FOSS4G 2022, Firenze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Funding: National Science Foundation BCS-2049837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Publication: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doi.org/10.5194/isprs-archives-XLVIII-4-W1-2022-201-2022 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github.com/HEGSRR/foss4g-2022-metadata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OSF: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osf.io/52j8s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Geographic Information </a:t>
            </a:r>
            <a:r>
              <a:rPr lang="en-US" dirty="0" smtClean="0"/>
              <a:t>Metadata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2312"/>
            <a:ext cx="11029615" cy="4790046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400" dirty="0" smtClean="0"/>
              <a:t>3 Desktop GIS: QGIS, GRASS, SAGA</a:t>
            </a:r>
          </a:p>
          <a:p>
            <a:pPr>
              <a:spcAft>
                <a:spcPts val="2400"/>
              </a:spcAft>
            </a:pPr>
            <a:r>
              <a:rPr lang="en-US" sz="2400" dirty="0" smtClean="0"/>
              <a:t>2 Spatial </a:t>
            </a:r>
            <a:r>
              <a:rPr lang="en-US" sz="2400" dirty="0" smtClean="0"/>
              <a:t>Data </a:t>
            </a:r>
            <a:r>
              <a:rPr lang="en-US" sz="2400" dirty="0" smtClean="0"/>
              <a:t>Science Packages: </a:t>
            </a:r>
            <a:r>
              <a:rPr lang="en-US" sz="2400" dirty="0" smtClean="0"/>
              <a:t>R </a:t>
            </a:r>
            <a:r>
              <a:rPr lang="en-US" sz="2400" dirty="0" err="1" smtClean="0"/>
              <a:t>geometa</a:t>
            </a:r>
            <a:r>
              <a:rPr lang="en-US" sz="2400" dirty="0" smtClean="0"/>
              <a:t>, Python </a:t>
            </a:r>
            <a:r>
              <a:rPr lang="en-US" sz="2400" dirty="0" err="1" smtClean="0"/>
              <a:t>pygeometa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400" dirty="0" smtClean="0"/>
              <a:t>1 Catalogue</a:t>
            </a:r>
            <a:r>
              <a:rPr lang="en-US" sz="2400" dirty="0" smtClean="0"/>
              <a:t>: </a:t>
            </a:r>
            <a:r>
              <a:rPr lang="en-US" sz="2400" dirty="0" err="1" smtClean="0"/>
              <a:t>GeoNetwork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400" dirty="0" smtClean="0"/>
              <a:t>1 Content </a:t>
            </a:r>
            <a:r>
              <a:rPr lang="en-US" sz="2400" dirty="0" smtClean="0"/>
              <a:t>Management: </a:t>
            </a:r>
            <a:r>
              <a:rPr lang="en-US" sz="2400" dirty="0" err="1" smtClean="0"/>
              <a:t>GeoNode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400" dirty="0" smtClean="0"/>
              <a:t>2 </a:t>
            </a:r>
            <a:r>
              <a:rPr lang="en-US" sz="2400" dirty="0" smtClean="0"/>
              <a:t>Metadata Authoring: Metadata Wizard, </a:t>
            </a:r>
            <a:r>
              <a:rPr lang="en-US" sz="2400" dirty="0" err="1" smtClean="0"/>
              <a:t>mdEditor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sz="2400" dirty="0" smtClean="0"/>
              <a:t>1 Executable </a:t>
            </a:r>
            <a:r>
              <a:rPr lang="en-US" sz="2400" dirty="0" smtClean="0"/>
              <a:t>Research Compendium Tools: o2r-meta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43" y="1688007"/>
            <a:ext cx="789377" cy="789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099" y="1739731"/>
            <a:ext cx="1911352" cy="851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6" r="31291"/>
          <a:stretch/>
        </p:blipFill>
        <p:spPr>
          <a:xfrm>
            <a:off x="10711436" y="1507296"/>
            <a:ext cx="899372" cy="1017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60" y="2724660"/>
            <a:ext cx="680141" cy="5271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55" y="2668405"/>
            <a:ext cx="2319967" cy="6559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895" y="3358725"/>
            <a:ext cx="2707105" cy="5942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2" t="23633" r="8236" b="25473"/>
          <a:stretch/>
        </p:blipFill>
        <p:spPr>
          <a:xfrm>
            <a:off x="9738114" y="3855486"/>
            <a:ext cx="1970672" cy="6654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2" t="11412" r="1113" b="26847"/>
          <a:stretch/>
        </p:blipFill>
        <p:spPr>
          <a:xfrm>
            <a:off x="11005152" y="4586355"/>
            <a:ext cx="605655" cy="628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60" y="5235315"/>
            <a:ext cx="2746047" cy="6276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435" y="5954113"/>
            <a:ext cx="837716" cy="4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br>
              <a:rPr lang="en-US" dirty="0" smtClean="0"/>
            </a:br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04657" y="577517"/>
            <a:ext cx="5341775" cy="5895472"/>
          </a:xfrm>
        </p:spPr>
        <p:txBody>
          <a:bodyPr>
            <a:normAutofit/>
          </a:bodyPr>
          <a:lstStyle/>
          <a:p>
            <a:r>
              <a:rPr lang="en-US" sz="2000" cap="small" dirty="0">
                <a:solidFill>
                  <a:schemeClr val="bg1"/>
                </a:solidFill>
              </a:rPr>
              <a:t>Easy to use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Start-up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Graphical user interface</a:t>
            </a:r>
          </a:p>
          <a:p>
            <a:r>
              <a:rPr lang="en-US" sz="2000" cap="small" dirty="0">
                <a:solidFill>
                  <a:schemeClr val="bg1"/>
                </a:solidFill>
              </a:rPr>
              <a:t>Open Standards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International metadata standards 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Standardized encoding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cap="small" dirty="0">
                <a:solidFill>
                  <a:schemeClr val="bg1"/>
                </a:solidFill>
              </a:rPr>
              <a:t>Automation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Cataloguing / searching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Geographic metadata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Attribute metadata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Provenance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1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61580" y="5410985"/>
            <a:ext cx="9703451" cy="610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 spc="3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cap="small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Results of Software Evaluation</a:t>
            </a:r>
            <a:endParaRPr lang="en-US" b="1" cap="small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135311"/>
              </p:ext>
            </p:extLst>
          </p:nvPr>
        </p:nvGraphicFramePr>
        <p:xfrm>
          <a:off x="617285" y="794086"/>
          <a:ext cx="11029780" cy="541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56">
                  <a:extLst>
                    <a:ext uri="{9D8B030D-6E8A-4147-A177-3AD203B41FA5}">
                      <a16:colId xmlns:a16="http://schemas.microsoft.com/office/drawing/2014/main" val="1113286645"/>
                    </a:ext>
                  </a:extLst>
                </a:gridCol>
                <a:gridCol w="826000">
                  <a:extLst>
                    <a:ext uri="{9D8B030D-6E8A-4147-A177-3AD203B41FA5}">
                      <a16:colId xmlns:a16="http://schemas.microsoft.com/office/drawing/2014/main" val="2875663374"/>
                    </a:ext>
                  </a:extLst>
                </a:gridCol>
                <a:gridCol w="714042">
                  <a:extLst>
                    <a:ext uri="{9D8B030D-6E8A-4147-A177-3AD203B41FA5}">
                      <a16:colId xmlns:a16="http://schemas.microsoft.com/office/drawing/2014/main" val="3937494628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862960937"/>
                    </a:ext>
                  </a:extLst>
                </a:gridCol>
                <a:gridCol w="1179095">
                  <a:extLst>
                    <a:ext uri="{9D8B030D-6E8A-4147-A177-3AD203B41FA5}">
                      <a16:colId xmlns:a16="http://schemas.microsoft.com/office/drawing/2014/main" val="3249767905"/>
                    </a:ext>
                  </a:extLst>
                </a:gridCol>
                <a:gridCol w="1155031">
                  <a:extLst>
                    <a:ext uri="{9D8B030D-6E8A-4147-A177-3AD203B41FA5}">
                      <a16:colId xmlns:a16="http://schemas.microsoft.com/office/drawing/2014/main" val="1773760752"/>
                    </a:ext>
                  </a:extLst>
                </a:gridCol>
                <a:gridCol w="1311690">
                  <a:extLst>
                    <a:ext uri="{9D8B030D-6E8A-4147-A177-3AD203B41FA5}">
                      <a16:colId xmlns:a16="http://schemas.microsoft.com/office/drawing/2014/main" val="2286862235"/>
                    </a:ext>
                  </a:extLst>
                </a:gridCol>
                <a:gridCol w="1102978">
                  <a:extLst>
                    <a:ext uri="{9D8B030D-6E8A-4147-A177-3AD203B41FA5}">
                      <a16:colId xmlns:a16="http://schemas.microsoft.com/office/drawing/2014/main" val="1959155771"/>
                    </a:ext>
                  </a:extLst>
                </a:gridCol>
                <a:gridCol w="942143">
                  <a:extLst>
                    <a:ext uri="{9D8B030D-6E8A-4147-A177-3AD203B41FA5}">
                      <a16:colId xmlns:a16="http://schemas.microsoft.com/office/drawing/2014/main" val="3959505979"/>
                    </a:ext>
                  </a:extLst>
                </a:gridCol>
                <a:gridCol w="1263813">
                  <a:extLst>
                    <a:ext uri="{9D8B030D-6E8A-4147-A177-3AD203B41FA5}">
                      <a16:colId xmlns:a16="http://schemas.microsoft.com/office/drawing/2014/main" val="2411690560"/>
                    </a:ext>
                  </a:extLst>
                </a:gridCol>
              </a:tblGrid>
              <a:tr h="675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Software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Easy Start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GUI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Standards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Encoding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Catalogue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– Geographic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Auto – Attribute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Provenance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324457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QGIS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29438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SAGA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52471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GRASS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27788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GeoNetwork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83780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GeoNode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806231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mdEditor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JSON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285257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Metadata Wizard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342214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Geometa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710143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PyGeometa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XML, YAML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554071"/>
                  </a:ext>
                </a:extLst>
              </a:tr>
              <a:tr h="4737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o2r-meta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XML, JSON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62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1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5842"/>
            <a:ext cx="3863216" cy="41291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Researchers use, create, and modify information about their research projects and research data throughout the research life cycle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Reproducibility and Open Science require standardized metadata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need better open source geospatial software to support metadata-rich research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304660"/>
            <a:ext cx="3863216" cy="5602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Three Points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69832" y="481805"/>
            <a:ext cx="5341937" cy="5894388"/>
          </a:xfrm>
        </p:spPr>
        <p:txBody>
          <a:bodyPr>
            <a:normAutofit/>
          </a:bodyPr>
          <a:lstStyle/>
          <a:p>
            <a:r>
              <a:rPr lang="en-US" sz="2000" cap="small" dirty="0">
                <a:solidFill>
                  <a:schemeClr val="bg1"/>
                </a:solidFill>
              </a:rPr>
              <a:t>Easy to use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Start-up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Graphical user interface</a:t>
            </a:r>
          </a:p>
          <a:p>
            <a:r>
              <a:rPr lang="en-US" sz="2000" cap="small" dirty="0">
                <a:solidFill>
                  <a:schemeClr val="bg1"/>
                </a:solidFill>
              </a:rPr>
              <a:t>Open Standards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International metadata standards </a:t>
            </a:r>
            <a:endParaRPr lang="en-US" sz="2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Standardized encoding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cap="small" dirty="0">
                <a:solidFill>
                  <a:schemeClr val="bg1"/>
                </a:solidFill>
              </a:rPr>
              <a:t>Automation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Cataloguing / searching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Geographic metadata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Attribute metadata</a:t>
            </a:r>
          </a:p>
          <a:p>
            <a:pPr lvl="1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Validation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Provenance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40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0598998" cy="40844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Researchers use, create, and modify information about their research projects and research data throughout the research life cycle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Reproducibility and Open Science require standardized metadata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need better open source geospatial software to support metadata-rich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5687633" cy="4084474"/>
          </a:xfrm>
        </p:spPr>
        <p:txBody>
          <a:bodyPr/>
          <a:lstStyle/>
          <a:p>
            <a:r>
              <a:rPr lang="en-US" sz="2400" dirty="0" smtClean="0"/>
              <a:t>Enhance reproducibility of geographic research</a:t>
            </a:r>
          </a:p>
          <a:p>
            <a:r>
              <a:rPr lang="en-US" sz="2400" dirty="0" smtClean="0"/>
              <a:t>Increase the pace and credibility of knowledge production in geographic science</a:t>
            </a:r>
          </a:p>
          <a:p>
            <a:r>
              <a:rPr lang="en-US" sz="2400" dirty="0" smtClean="0"/>
              <a:t>Facilitate more efficient </a:t>
            </a:r>
            <a:r>
              <a:rPr lang="en-US" sz="2400" dirty="0" smtClean="0"/>
              <a:t>&amp; </a:t>
            </a:r>
            <a:r>
              <a:rPr lang="en-US" sz="2400" dirty="0" smtClean="0"/>
              <a:t>open </a:t>
            </a:r>
            <a:r>
              <a:rPr lang="en-US" sz="2400" dirty="0" smtClean="0"/>
              <a:t>research </a:t>
            </a:r>
            <a:r>
              <a:rPr lang="en-US" sz="2400" dirty="0" smtClean="0"/>
              <a:t>life cycles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347" y="1890876"/>
            <a:ext cx="2404460" cy="3606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91" y="1890876"/>
            <a:ext cx="2408027" cy="36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7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0598998" cy="40844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Researchers use, create, and modify information about their research projects and research data throughout the research life cycle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Reproducibility and Open Science require standardized metadata</a:t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 need better open source geospatial software to support metadata-rich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 and </a:t>
            </a:r>
            <a:r>
              <a:rPr lang="en-US" dirty="0" smtClean="0"/>
              <a:t>Replicability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07504984"/>
              </p:ext>
            </p:extLst>
          </p:nvPr>
        </p:nvGraphicFramePr>
        <p:xfrm>
          <a:off x="5919537" y="589542"/>
          <a:ext cx="5883442" cy="53420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78352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2036755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2368335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1217938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20620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Reproduction (Verification)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20620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b="1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(Direct) 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65987" marR="65987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65987" marR="65987" anchor="ctr"/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07706" y="6112042"/>
            <a:ext cx="366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Christensen,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Freese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Miguiel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(2019)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Metadata: information about spatial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07" y="1497846"/>
            <a:ext cx="8226585" cy="46480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2974" y="2613156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Geospatial Data</a:t>
            </a:r>
            <a:endParaRPr lang="en-US" cap="small" dirty="0"/>
          </a:p>
        </p:txBody>
      </p:sp>
      <p:sp>
        <p:nvSpPr>
          <p:cNvPr id="13" name="TextBox 12"/>
          <p:cNvSpPr txBox="1"/>
          <p:nvPr/>
        </p:nvSpPr>
        <p:spPr>
          <a:xfrm>
            <a:off x="5467782" y="4396286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small" dirty="0" smtClean="0"/>
              <a:t>Metadata</a:t>
            </a:r>
            <a:endParaRPr lang="en-US" b="1" cap="small" dirty="0" smtClean="0"/>
          </a:p>
        </p:txBody>
      </p:sp>
    </p:spTree>
    <p:extLst>
      <p:ext uri="{BB962C8B-B14F-4D97-AF65-F5344CB8AC3E}">
        <p14:creationId xmlns:p14="http://schemas.microsoft.com/office/powerpoint/2010/main" val="357518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for Reproducibility &amp; Open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2246"/>
            <a:ext cx="11029615" cy="4479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&amp; Ontological Context </a:t>
            </a:r>
            <a:r>
              <a:rPr lang="en-US" sz="1200" dirty="0"/>
              <a:t>(</a:t>
            </a:r>
            <a:r>
              <a:rPr lang="en-US" sz="1200" dirty="0" err="1"/>
              <a:t>Schuurman</a:t>
            </a:r>
            <a:r>
              <a:rPr lang="en-US" sz="1200" dirty="0"/>
              <a:t> and </a:t>
            </a:r>
            <a:r>
              <a:rPr lang="en-US" sz="1200" dirty="0" err="1"/>
              <a:t>Leszcynski</a:t>
            </a:r>
            <a:r>
              <a:rPr lang="en-US" sz="1200" dirty="0"/>
              <a:t> 2006, Comber et al 2008)</a:t>
            </a:r>
          </a:p>
          <a:p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FAIR</a:t>
            </a:r>
            <a:r>
              <a:rPr lang="en-US" dirty="0">
                <a:sym typeface="Wingdings" panose="05000000000000000000" pitchFamily="2" charset="2"/>
              </a:rPr>
              <a:t> open data </a:t>
            </a:r>
            <a:r>
              <a:rPr lang="en-US" sz="1200" dirty="0"/>
              <a:t>(Wilkinson et al 2016)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indable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ccessible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nteroperable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eusable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5-Star </a:t>
            </a:r>
            <a:r>
              <a:rPr lang="en-US" dirty="0" smtClean="0"/>
              <a:t>Reproducibility </a:t>
            </a:r>
            <a:r>
              <a:rPr lang="en-US" sz="1200" dirty="0" smtClean="0"/>
              <a:t>(Wilson et </a:t>
            </a:r>
            <a:r>
              <a:rPr lang="en-US" sz="1200" dirty="0" smtClean="0"/>
              <a:t>al 2021)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			data, code, and license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 		some metadata &amp; provenance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  		complete &amp; structured metadata and provenance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 </a:t>
            </a:r>
            <a:r>
              <a:rPr lang="en-US" dirty="0">
                <a:sym typeface="Wingdings" panose="05000000000000000000" pitchFamily="2" charset="2"/>
              </a:rPr>
              <a:t> </a:t>
            </a:r>
            <a:r>
              <a:rPr lang="en-US" dirty="0" smtClean="0">
                <a:sym typeface="Wingdings" panose="05000000000000000000" pitchFamily="2" charset="2"/>
              </a:rPr>
              <a:t> 	international standards for data and metadata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  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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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processing environment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35306152"/>
              </p:ext>
            </p:extLst>
          </p:nvPr>
        </p:nvGraphicFramePr>
        <p:xfrm>
          <a:off x="6531429" y="1991777"/>
          <a:ext cx="4969232" cy="420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622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571567"/>
            <a:ext cx="4965366" cy="4745011"/>
          </a:xfrm>
        </p:spPr>
        <p:txBody>
          <a:bodyPr>
            <a:noAutofit/>
          </a:bodyPr>
          <a:lstStyle/>
          <a:p>
            <a:r>
              <a:rPr lang="en-US" sz="2000" cap="small" dirty="0" smtClean="0"/>
              <a:t>Spatial Data </a:t>
            </a:r>
            <a:r>
              <a:rPr lang="en-US" sz="2000" cap="small" dirty="0" smtClean="0"/>
              <a:t>Infrastructures</a:t>
            </a:r>
            <a:endParaRPr lang="en-US" sz="2000" cap="small" dirty="0" smtClean="0"/>
          </a:p>
          <a:p>
            <a:pPr lvl="1"/>
            <a:r>
              <a:rPr lang="en-US" sz="2000" dirty="0" smtClean="0"/>
              <a:t>FGDC: Federal Geographic Data Committee</a:t>
            </a:r>
          </a:p>
          <a:p>
            <a:pPr lvl="1"/>
            <a:r>
              <a:rPr lang="en-US" sz="2000" dirty="0" smtClean="0"/>
              <a:t>INSPIRE: Infrastructure for Spatial Information in Europe</a:t>
            </a:r>
          </a:p>
          <a:p>
            <a:pPr marL="324000" lvl="1" indent="0">
              <a:buNone/>
            </a:pP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cap="small" dirty="0" smtClean="0"/>
              <a:t>Standards Organizations</a:t>
            </a:r>
          </a:p>
          <a:p>
            <a:pPr lvl="1"/>
            <a:r>
              <a:rPr lang="en-US" sz="2000" dirty="0" smtClean="0"/>
              <a:t>ISO: International Organization for Standardization</a:t>
            </a:r>
          </a:p>
          <a:p>
            <a:pPr lvl="1"/>
            <a:r>
              <a:rPr lang="en-US" sz="2000" dirty="0" smtClean="0"/>
              <a:t>DCMI: Dublin Core Metadata Initiative</a:t>
            </a:r>
          </a:p>
          <a:p>
            <a:pPr lvl="1"/>
            <a:r>
              <a:rPr lang="en-US" sz="2000" dirty="0" smtClean="0"/>
              <a:t>OGC: Open Geospatial Consortium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434" y="1548507"/>
            <a:ext cx="1791805" cy="1858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81" y="1571567"/>
            <a:ext cx="2622371" cy="1814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5" y="4187814"/>
            <a:ext cx="1805711" cy="1669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8855" y="4150493"/>
            <a:ext cx="2688064" cy="7007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35" y="4657032"/>
            <a:ext cx="2990303" cy="15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3117558991"/>
              </p:ext>
            </p:extLst>
          </p:nvPr>
        </p:nvGraphicFramePr>
        <p:xfrm>
          <a:off x="5422951" y="856625"/>
          <a:ext cx="6403942" cy="5252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971">
                  <a:extLst>
                    <a:ext uri="{9D8B030D-6E8A-4147-A177-3AD203B41FA5}">
                      <a16:colId xmlns:a16="http://schemas.microsoft.com/office/drawing/2014/main" val="57388994"/>
                    </a:ext>
                  </a:extLst>
                </a:gridCol>
                <a:gridCol w="3201971">
                  <a:extLst>
                    <a:ext uri="{9D8B030D-6E8A-4147-A177-3AD203B41FA5}">
                      <a16:colId xmlns:a16="http://schemas.microsoft.com/office/drawing/2014/main" val="2834005968"/>
                    </a:ext>
                  </a:extLst>
                </a:gridCol>
              </a:tblGrid>
              <a:tr h="2545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ISO 19115</a:t>
                      </a:r>
                      <a:endParaRPr lang="en-US" sz="16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Dublin Core</a:t>
                      </a:r>
                      <a:endParaRPr lang="en-US" sz="16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45184925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Dataset name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1335091545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Abstract, Purpose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Description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3527728192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Topic Category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Subject Keywords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945199347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Unique Identifier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Identifier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1629102804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4239549496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Contact / Responsible Parties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---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4005339450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Credit, Citation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Contributors, Creator, Publisher</a:t>
                      </a:r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255653085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Constraints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Rights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3984522452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Distribution</a:t>
                      </a:r>
                      <a:r>
                        <a:rPr lang="en-US" sz="1200" baseline="0" dirty="0" smtClean="0"/>
                        <a:t> and Format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064761627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Spatial Representation</a:t>
                      </a:r>
                      <a:endParaRPr lang="en-US" sz="1200" dirty="0" smtClean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441252007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Extent (spatial &amp; temporal)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Coverage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877054070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Spatial Resolution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226473324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Temporal Resolution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1102872026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Content information (attributes, measurements)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1853009208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Data </a:t>
                      </a:r>
                      <a:r>
                        <a:rPr lang="en-US" sz="1200" dirty="0" smtClean="0"/>
                        <a:t>Quality, Usage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1512932919"/>
                  </a:ext>
                </a:extLst>
              </a:tr>
              <a:tr h="3073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Lineage</a:t>
                      </a:r>
                      <a:endParaRPr lang="en-US" sz="1200" dirty="0"/>
                    </a:p>
                  </a:txBody>
                  <a:tcPr marL="120000" marR="12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Source, Provenance</a:t>
                      </a:r>
                      <a:endParaRPr lang="en-US" sz="1200" dirty="0"/>
                    </a:p>
                  </a:txBody>
                  <a:tcPr marL="120000" marR="120000"/>
                </a:tc>
                <a:extLst>
                  <a:ext uri="{0D108BD9-81ED-4DB2-BD59-A6C34878D82A}">
                    <a16:rowId xmlns:a16="http://schemas.microsoft.com/office/drawing/2014/main" val="2330987825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81192" y="2423945"/>
            <a:ext cx="3863216" cy="896771"/>
          </a:xfrm>
        </p:spPr>
        <p:txBody>
          <a:bodyPr/>
          <a:lstStyle/>
          <a:p>
            <a:r>
              <a:rPr lang="en-US" dirty="0" smtClean="0"/>
              <a:t>ISO </a:t>
            </a:r>
            <a:r>
              <a:rPr lang="en-US" dirty="0" smtClean="0"/>
              <a:t>19115 for geographic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Dublin </a:t>
            </a:r>
            <a:r>
              <a:rPr lang="en-US" dirty="0" smtClean="0"/>
              <a:t>Core for </a:t>
            </a:r>
            <a:r>
              <a:rPr lang="en-US" dirty="0" smtClean="0"/>
              <a:t>research projects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1304660"/>
            <a:ext cx="4014254" cy="957277"/>
          </a:xfrm>
        </p:spPr>
        <p:txBody>
          <a:bodyPr>
            <a:normAutofit/>
          </a:bodyPr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r="26366"/>
          <a:stretch/>
        </p:blipFill>
        <p:spPr>
          <a:xfrm>
            <a:off x="581192" y="3320716"/>
            <a:ext cx="3410094" cy="3003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222" y="3842641"/>
            <a:ext cx="1868097" cy="40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small" dirty="0" smtClean="0"/>
              <a:t>Geospatial Data</a:t>
            </a:r>
            <a:endParaRPr lang="en-US" sz="14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720222" y="5215131"/>
            <a:ext cx="1244406" cy="40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small" dirty="0" smtClean="0"/>
              <a:t>Metadata</a:t>
            </a:r>
            <a:endParaRPr lang="en-US" sz="1400" b="1" cap="small" dirty="0" smtClean="0"/>
          </a:p>
        </p:txBody>
      </p:sp>
    </p:spTree>
    <p:extLst>
      <p:ext uri="{BB962C8B-B14F-4D97-AF65-F5344CB8AC3E}">
        <p14:creationId xmlns:p14="http://schemas.microsoft.com/office/powerpoint/2010/main" val="35348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Science Research Life Cycle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98070954"/>
              </p:ext>
            </p:extLst>
          </p:nvPr>
        </p:nvGraphicFramePr>
        <p:xfrm>
          <a:off x="581192" y="1091099"/>
          <a:ext cx="11029616" cy="169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18684" y="2581741"/>
            <a:ext cx="4470647" cy="3893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cap="small" dirty="0" smtClean="0"/>
              <a:t>Executable Research Compendium</a:t>
            </a:r>
            <a:endParaRPr lang="en-US" sz="1600" cap="small" dirty="0" smtClean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600" dirty="0" smtClean="0"/>
              <a:t>Project &amp; Project Metadata</a:t>
            </a:r>
            <a:endParaRPr lang="en-US" sz="1600" dirty="0" smtClean="0"/>
          </a:p>
          <a:p>
            <a:pPr marL="480060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Data</a:t>
            </a:r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Raw</a:t>
            </a:r>
          </a:p>
          <a:p>
            <a:pPr marL="1394460" lvl="2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Public</a:t>
            </a:r>
          </a:p>
          <a:p>
            <a:pPr marL="1394460" lvl="2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Private</a:t>
            </a:r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Derived</a:t>
            </a:r>
          </a:p>
          <a:p>
            <a:pPr marL="1394460" lvl="2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Public</a:t>
            </a:r>
          </a:p>
          <a:p>
            <a:pPr marL="1394460" lvl="2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Private</a:t>
            </a:r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Metadata</a:t>
            </a:r>
          </a:p>
          <a:p>
            <a:pPr marL="480060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Procedures</a:t>
            </a:r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Code (</a:t>
            </a:r>
            <a:r>
              <a:rPr lang="en-US" sz="1600" dirty="0" smtClean="0"/>
              <a:t>computational notebook)</a:t>
            </a:r>
            <a:endParaRPr lang="en-US" sz="1600" dirty="0" smtClean="0"/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Environment</a:t>
            </a:r>
          </a:p>
          <a:p>
            <a:pPr marL="937260" lvl="1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Protocols</a:t>
            </a:r>
            <a:endParaRPr lang="en-US" sz="1600" dirty="0" smtClean="0"/>
          </a:p>
          <a:p>
            <a:pPr marL="480060" indent="-182880">
              <a:buFont typeface="Garamond" panose="02020404030301010803" pitchFamily="18" charset="0"/>
              <a:buChar char="\"/>
            </a:pPr>
            <a:r>
              <a:rPr lang="en-US" sz="1600" dirty="0" smtClean="0"/>
              <a:t>Documents </a:t>
            </a:r>
            <a:r>
              <a:rPr lang="en-US" sz="1600" dirty="0" smtClean="0"/>
              <a:t>(Reports, Manuscript, Presentation)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242" y="3192270"/>
            <a:ext cx="3208376" cy="20701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7242" y="5248064"/>
            <a:ext cx="3307751" cy="956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03268" y="2870415"/>
            <a:ext cx="18341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cap="small" dirty="0" err="1" smtClean="0"/>
              <a:t>Git</a:t>
            </a:r>
            <a:r>
              <a:rPr lang="en-US" cap="small" dirty="0"/>
              <a:t> </a:t>
            </a:r>
            <a:r>
              <a:rPr lang="en-US" cap="small" dirty="0" smtClean="0"/>
              <a:t>Repository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/>
              <a:t>Version Tracking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/>
              <a:t>Difference Comparison</a:t>
            </a:r>
            <a:endParaRPr lang="en-US" sz="1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1" y="3287365"/>
            <a:ext cx="1318682" cy="19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82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16c05727-aa75-4e4a-9b5f-8a80a1165891"/>
    <ds:schemaRef ds:uri="71af3243-3dd4-4a8d-8c0d-dd76da1f02a5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1186</Words>
  <Application>Microsoft Office PowerPoint</Application>
  <PresentationFormat>Widescreen</PresentationFormat>
  <Paragraphs>256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Garamond</vt:lpstr>
      <vt:lpstr>Helvetica Light</vt:lpstr>
      <vt:lpstr>Open Sans</vt:lpstr>
      <vt:lpstr>Wingdings</vt:lpstr>
      <vt:lpstr>Wingdings 2</vt:lpstr>
      <vt:lpstr>DividendVTI</vt:lpstr>
      <vt:lpstr>Mainstreaming Metadata into Research Workflows to advance Reproducibility and Open Geographic Information Science</vt:lpstr>
      <vt:lpstr>Motivation</vt:lpstr>
      <vt:lpstr>Three Points</vt:lpstr>
      <vt:lpstr>Reproducibility and Replicability </vt:lpstr>
      <vt:lpstr>Geospatial Metadata: information about spatial data</vt:lpstr>
      <vt:lpstr>Metadata for Reproducibility &amp; Open Science</vt:lpstr>
      <vt:lpstr>Standards</vt:lpstr>
      <vt:lpstr>Standards</vt:lpstr>
      <vt:lpstr>Open Science Research Life Cycle</vt:lpstr>
      <vt:lpstr>Open Geographic Information Metadata Systems</vt:lpstr>
      <vt:lpstr>Metadata Software Needs</vt:lpstr>
      <vt:lpstr>PowerPoint Presentation</vt:lpstr>
      <vt:lpstr>PowerPoint Presentation</vt:lpstr>
      <vt:lpstr>Three Points</vt:lpstr>
      <vt:lpstr>Three Points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2022-08-04T19:55:06Z</dcterms:created>
  <dcterms:modified xsi:type="dcterms:W3CDTF">2022-08-16T20:12:31Z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